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388" r:id="rId2"/>
    <p:sldId id="719" r:id="rId3"/>
    <p:sldId id="720" r:id="rId4"/>
    <p:sldId id="721" r:id="rId5"/>
    <p:sldId id="707" r:id="rId6"/>
    <p:sldId id="738" r:id="rId7"/>
    <p:sldId id="739" r:id="rId8"/>
    <p:sldId id="740" r:id="rId9"/>
    <p:sldId id="733" r:id="rId10"/>
    <p:sldId id="752" r:id="rId11"/>
    <p:sldId id="759" r:id="rId12"/>
    <p:sldId id="708" r:id="rId13"/>
    <p:sldId id="723" r:id="rId14"/>
    <p:sldId id="709" r:id="rId15"/>
    <p:sldId id="702" r:id="rId16"/>
    <p:sldId id="710" r:id="rId17"/>
    <p:sldId id="735" r:id="rId18"/>
    <p:sldId id="736" r:id="rId19"/>
    <p:sldId id="760" r:id="rId20"/>
    <p:sldId id="737" r:id="rId21"/>
    <p:sldId id="711" r:id="rId22"/>
    <p:sldId id="712" r:id="rId23"/>
    <p:sldId id="713" r:id="rId24"/>
    <p:sldId id="741" r:id="rId25"/>
    <p:sldId id="742" r:id="rId26"/>
    <p:sldId id="726" r:id="rId27"/>
    <p:sldId id="743" r:id="rId28"/>
    <p:sldId id="744" r:id="rId29"/>
    <p:sldId id="746" r:id="rId30"/>
    <p:sldId id="747" r:id="rId31"/>
    <p:sldId id="731" r:id="rId32"/>
    <p:sldId id="748" r:id="rId33"/>
    <p:sldId id="745" r:id="rId34"/>
    <p:sldId id="715" r:id="rId35"/>
    <p:sldId id="718" r:id="rId36"/>
    <p:sldId id="717" r:id="rId37"/>
    <p:sldId id="749" r:id="rId38"/>
    <p:sldId id="754" r:id="rId39"/>
    <p:sldId id="755" r:id="rId40"/>
    <p:sldId id="756" r:id="rId41"/>
    <p:sldId id="757" r:id="rId42"/>
    <p:sldId id="750" r:id="rId43"/>
    <p:sldId id="758" r:id="rId44"/>
    <p:sldId id="667" r:id="rId45"/>
    <p:sldId id="668" r:id="rId46"/>
    <p:sldId id="669" r:id="rId47"/>
    <p:sldId id="673" r:id="rId48"/>
    <p:sldId id="751" r:id="rId49"/>
    <p:sldId id="753" r:id="rId5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FFCC99"/>
    <a:srgbClr val="CCFFFF"/>
    <a:srgbClr val="92D050"/>
    <a:srgbClr val="FF3300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980" autoAdjust="0"/>
    <p:restoredTop sz="88082" autoAdjust="0"/>
  </p:normalViewPr>
  <p:slideViewPr>
    <p:cSldViewPr snapToGrid="0">
      <p:cViewPr varScale="1">
        <p:scale>
          <a:sx n="199" d="100"/>
          <a:sy n="199" d="100"/>
        </p:scale>
        <p:origin x="20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0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E65BF7-C229-7248-A2B4-7EA785888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B4736D62-918F-3147-A0DC-03C3154E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020B8D0-07A6-184A-A44A-348D3897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2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C54501-E7E3-8F46-8886-FC8EDC766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AC6C06EA-C91F-BD48-A4A5-D67C1C9ED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6C31F55C-ED64-AF4D-9137-6E7C300B5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1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9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98E1A-A148-CB47-877E-5F0172E62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AAEB2D80-7FDE-5C4C-9252-5742389B6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81C08FC-52A7-0644-AFEB-42A20212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56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8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6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9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5A590F-F0AF-7344-911D-D764A0107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EE59440-04C9-A048-BFEE-9D10A2CDF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472FFCF-C2FC-E64D-88B8-DEC4201C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08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5A2445-6D61-8C4D-AC1C-4AFA316C03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134EA331-D07D-C348-8E94-1E8792BED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4F07449-CBD2-8146-BFC8-5DD7F0DCF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3643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4411F9-B9A3-6D41-9C41-E3C4895D2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440A40A-9E17-3049-AA96-C8EFC9440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F5D3891-3A96-BF4C-B038-0A18C445E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81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9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6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64254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33554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51687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31628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6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875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181E38-3623-D540-8396-2D4D4FA80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E9D09837-73E7-0140-9E85-A88C69E44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28697BA-039E-5249-896B-C56AB7A42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4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877127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2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828697-3264-8541-B531-8B14031A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BF319238-2B77-554C-A3BC-E8F266032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DA15854-F3ED-1142-85D9-0BCA52D75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909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598F30-AEFF-8A43-B720-60D7CFD06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1DAF6F62-A7B6-6F47-8234-F0C81E3FF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E541552-02BE-FA48-83EC-A07066EAC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657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66B9C-969D-CA45-936A-217775BEB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83ACF20C-D112-DE41-8F1B-281842289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32DB8C1-B109-3045-8636-2F1AD988E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345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6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7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5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4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49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7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0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8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8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5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57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0CA907-1D66-5845-988E-7DE5F826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44602052-6E40-394D-B342-CED2BDFCF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BD98252-A5A5-C24F-8C5D-E864850EE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3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7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9290-0BAE-5640-83A6-B40206168E06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A51B-2121-F64D-B966-99B4F4755DDD}" type="datetime1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9AB1-4197-F94E-979A-0808438B47F2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6094-32B6-1646-B894-5A66DF2CAC70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474D-EBFF-BA4A-BF9B-34911BA78D22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E5BC-7D9C-B647-8B7E-C20808E68AB3}" type="datetime1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F66B-C8C2-8141-94FC-F6A329629C5C}" type="datetime1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28F0-532C-794B-93D4-2F2949232043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D597-0058-1E4A-B929-1B31AE89AF70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9038-C014-124F-A641-A89C9F0F0264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1D182C3-873F-7E4F-8459-E1DE8B0E6386}" type="datetime1">
              <a:rPr lang="en-US" smtClean="0"/>
              <a:t>3/11/18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7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7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Preliminaries: Radio Communication,</a:t>
            </a:r>
            <a:br>
              <a:rPr lang="en-US" altLang="zh-CN" dirty="0"/>
            </a:br>
            <a:r>
              <a:rPr lang="en-US" altLang="zh-CN" dirty="0"/>
              <a:t>Modulation, and Filtering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</a:t>
            </a:r>
            <a:r>
              <a:rPr lang="en-US"/>
              <a:t>11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594" y="6468533"/>
            <a:ext cx="5836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I.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Darwazeh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, H.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Balakrishnan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, M. Perrot, C.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Sodini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, P.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Steenkiste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7222E-A683-AB40-915D-7DA2F146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cosine wave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E35F1-DC01-024C-B274-2B2EFA2C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36361" y="2323632"/>
            <a:ext cx="3739669" cy="37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fundamentals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Frequency (RF) Spectrum</a:t>
            </a:r>
          </a:p>
          <a:p>
            <a:pPr lvl="1"/>
            <a:r>
              <a:rPr lang="en-US" dirty="0"/>
              <a:t>Energy and Noise</a:t>
            </a:r>
          </a:p>
          <a:p>
            <a:endParaRPr lang="en-US" dirty="0"/>
          </a:p>
          <a:p>
            <a:r>
              <a:rPr lang="en-US" b="1" dirty="0"/>
              <a:t>Introduction to Modulation and Demodulation</a:t>
            </a:r>
          </a:p>
          <a:p>
            <a:endParaRPr lang="en-US" dirty="0"/>
          </a:p>
          <a:p>
            <a:r>
              <a:rPr lang="en-US" dirty="0"/>
              <a:t>Introduction to Filtering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7454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0F2C846-B447-0049-A4CD-D9DFAED46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Wireless Transmission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468C67A-B0F3-A540-BA36-F75D752F7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Physical medium</a:t>
            </a:r>
            <a:r>
              <a:rPr lang="en-US" altLang="en-US" dirty="0"/>
              <a:t> of wireless channel usually </a:t>
            </a:r>
            <a:r>
              <a:rPr lang="en-US" altLang="en-US" b="1" dirty="0">
                <a:highlight>
                  <a:srgbClr val="FFFF99"/>
                </a:highlight>
              </a:rPr>
              <a:t>free space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Radio wavelength </a:t>
            </a:r>
            <a:r>
              <a:rPr lang="en-US" altLang="en-US" b="1" i="1" dirty="0"/>
              <a:t>inversely</a:t>
            </a:r>
            <a:r>
              <a:rPr lang="en-US" altLang="en-US" dirty="0"/>
              <a:t> proportional to frequency (1 GHz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30 cm, while 1 KHz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30 km wavelength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antenna and component size is related to wavelength we want to move the information signal to a higher frequency for smaller devices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9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154231" y="1519599"/>
            <a:ext cx="8829200" cy="1987720"/>
          </a:xfrm>
        </p:spPr>
        <p:txBody>
          <a:bodyPr>
            <a:normAutofit/>
          </a:bodyPr>
          <a:lstStyle/>
          <a:p>
            <a:pPr marL="342762" indent="-342762" defTabSz="457016">
              <a:defRPr/>
            </a:pPr>
            <a:r>
              <a:rPr lang="en-US" altLang="x-none" dirty="0"/>
              <a:t>RF signal propagates away from transmitter at light speed </a:t>
            </a:r>
            <a:r>
              <a:rPr lang="en-US" altLang="x-none" i="1" dirty="0"/>
              <a:t>c</a:t>
            </a:r>
            <a:endParaRPr lang="en-US" altLang="x-none" dirty="0"/>
          </a:p>
          <a:p>
            <a:pPr marL="342762" indent="-342762" defTabSz="457016">
              <a:defRPr/>
            </a:pPr>
            <a:endParaRPr lang="en-US" altLang="x-none" dirty="0"/>
          </a:p>
          <a:p>
            <a:pPr marL="342762" indent="-342762" defTabSz="457016">
              <a:defRPr/>
            </a:pPr>
            <a:r>
              <a:rPr lang="en-US" altLang="x-none" dirty="0"/>
              <a:t>At an </a:t>
            </a:r>
            <a:r>
              <a:rPr lang="en-US" altLang="x-none" b="1" dirty="0">
                <a:highlight>
                  <a:srgbClr val="FFFF99"/>
                </a:highlight>
              </a:rPr>
              <a:t>instant in time:</a:t>
            </a:r>
            <a:r>
              <a:rPr lang="en-US" altLang="x-none" b="1" dirty="0"/>
              <a:t> </a:t>
            </a:r>
            <a:r>
              <a:rPr lang="en-US" altLang="x-none" dirty="0"/>
              <a:t>signal “looks” sinusoidal </a:t>
            </a:r>
            <a:r>
              <a:rPr lang="en-US" altLang="x-none" b="1" dirty="0"/>
              <a:t>in space</a:t>
            </a:r>
          </a:p>
          <a:p>
            <a:pPr marL="342762" indent="-342762" defTabSz="457016">
              <a:defRPr/>
            </a:pPr>
            <a:endParaRPr lang="en-US" altLang="x-none" dirty="0"/>
          </a:p>
          <a:p>
            <a:pPr marL="342762" indent="-342762" defTabSz="457016">
              <a:defRPr/>
            </a:pPr>
            <a:r>
              <a:rPr lang="en-US" altLang="x-none" dirty="0"/>
              <a:t>At a </a:t>
            </a:r>
            <a:r>
              <a:rPr lang="en-US" altLang="x-none" b="1" dirty="0">
                <a:highlight>
                  <a:srgbClr val="FFFF99"/>
                </a:highlight>
              </a:rPr>
              <a:t>point in space</a:t>
            </a:r>
            <a:r>
              <a:rPr lang="en-US" altLang="x-none" dirty="0">
                <a:highlight>
                  <a:srgbClr val="FFFF99"/>
                </a:highlight>
              </a:rPr>
              <a:t>:</a:t>
            </a:r>
            <a:r>
              <a:rPr lang="en-US" altLang="x-none" dirty="0"/>
              <a:t> signal </a:t>
            </a:r>
            <a:r>
              <a:rPr lang="en-US" altLang="x-none" b="1" dirty="0"/>
              <a:t>oscillates sinusoidally in time</a:t>
            </a:r>
            <a:endParaRPr lang="en-US" altLang="x-none" dirty="0"/>
          </a:p>
          <a:p>
            <a:pPr marL="342762" indent="-342762" defTabSz="457016">
              <a:defRPr/>
            </a:pPr>
            <a:endParaRPr lang="en-US" altLang="x-none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231" y="152118"/>
            <a:ext cx="8759479" cy="1066413"/>
          </a:xfrm>
        </p:spPr>
        <p:txBody>
          <a:bodyPr/>
          <a:lstStyle/>
          <a:p>
            <a:pPr defTabSz="457016">
              <a:defRPr/>
            </a:pPr>
            <a:r>
              <a:rPr lang="en-US" altLang="x-none" dirty="0"/>
              <a:t>Sinusoidal </a:t>
            </a:r>
            <a:r>
              <a:rPr lang="en-US" altLang="x-none" i="1" dirty="0"/>
              <a:t>carrier signal</a:t>
            </a:r>
          </a:p>
        </p:txBody>
      </p:sp>
      <p:sp>
        <p:nvSpPr>
          <p:cNvPr id="15369" name="Line 45"/>
          <p:cNvSpPr>
            <a:spLocks noChangeShapeType="1"/>
          </p:cNvSpPr>
          <p:nvPr/>
        </p:nvSpPr>
        <p:spPr bwMode="auto">
          <a:xfrm>
            <a:off x="2217095" y="3611535"/>
            <a:ext cx="2159541" cy="75318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96" b="0" dirty="0">
              <a:latin typeface="Arial (null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43" y="4364719"/>
            <a:ext cx="9139774" cy="1142472"/>
          </a:xfrm>
          <a:prstGeom prst="rect">
            <a:avLst/>
          </a:prstGeom>
        </p:spPr>
      </p:pic>
      <p:sp>
        <p:nvSpPr>
          <p:cNvPr id="62" name="Line 45"/>
          <p:cNvSpPr>
            <a:spLocks noChangeShapeType="1"/>
          </p:cNvSpPr>
          <p:nvPr/>
        </p:nvSpPr>
        <p:spPr bwMode="auto">
          <a:xfrm>
            <a:off x="7671469" y="4874763"/>
            <a:ext cx="44649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96" b="0" dirty="0">
              <a:latin typeface="Arial (null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2752" y="4364719"/>
            <a:ext cx="2947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i="1">
                <a:latin typeface="Corbel" charset="0"/>
                <a:ea typeface="Corbel" charset="0"/>
                <a:cs typeface="Corbel" charset="0"/>
              </a:rPr>
              <a:t>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23172" y="4364719"/>
            <a:ext cx="298852" cy="92753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730" y="5611407"/>
            <a:ext cx="1483365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Transmitter</a:t>
            </a:r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 flipV="1">
            <a:off x="1019765" y="5327655"/>
            <a:ext cx="0" cy="2837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96" b="0"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20982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1979DAD-0E5E-F440-9A9C-2337BD45D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 of Modulation 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380B1164-CC6F-674C-A499-15FD963B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4276"/>
            <a:ext cx="5743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0" dirty="0">
                <a:latin typeface="Arial (null)"/>
              </a:rPr>
              <a:t>Given an </a:t>
            </a:r>
            <a:r>
              <a:rPr lang="en-US" altLang="en-US" i="1" dirty="0">
                <a:highlight>
                  <a:srgbClr val="FFFF99"/>
                </a:highlight>
                <a:latin typeface="Arial (null)"/>
              </a:rPr>
              <a:t>information signal</a:t>
            </a:r>
          </a:p>
          <a:p>
            <a:pPr algn="l"/>
            <a:r>
              <a:rPr lang="en-US" altLang="en-US" dirty="0">
                <a:latin typeface="Arial (null)"/>
              </a:rPr>
              <a:t>Example:</a:t>
            </a:r>
            <a:r>
              <a:rPr lang="en-US" altLang="en-US" b="0" dirty="0">
                <a:latin typeface="Arial (null)"/>
              </a:rPr>
              <a:t> Voice signal with 4 KHz </a:t>
            </a:r>
            <a:r>
              <a:rPr lang="en-US" altLang="en-US" i="1" dirty="0">
                <a:latin typeface="Arial (null)"/>
              </a:rPr>
              <a:t>bandwidth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D5B61DE3-11DE-4D49-AF83-E67B4E74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55716"/>
            <a:ext cx="8166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b="0" dirty="0">
                <a:highlight>
                  <a:srgbClr val="FFFF99"/>
                </a:highlight>
                <a:latin typeface="Arial (null)"/>
              </a:rPr>
              <a:t>Shift information signal </a:t>
            </a:r>
            <a:r>
              <a:rPr lang="en-US" altLang="en-US" b="0" dirty="0">
                <a:latin typeface="Arial (null)"/>
              </a:rPr>
              <a:t>to the </a:t>
            </a:r>
            <a:r>
              <a:rPr lang="en-US" altLang="en-US" i="1" dirty="0">
                <a:latin typeface="Arial (null)"/>
              </a:rPr>
              <a:t>carrier frequency</a:t>
            </a:r>
          </a:p>
          <a:p>
            <a:pPr algn="l"/>
            <a:r>
              <a:rPr lang="en-US" altLang="en-US" dirty="0">
                <a:latin typeface="Arial (null)"/>
              </a:rPr>
              <a:t>Example:</a:t>
            </a:r>
            <a:r>
              <a:rPr lang="en-US" altLang="en-US" b="0" dirty="0">
                <a:latin typeface="Arial (null)"/>
              </a:rPr>
              <a:t> 900 MHz carrier frequency</a:t>
            </a:r>
          </a:p>
          <a:p>
            <a:pPr algn="l"/>
            <a:r>
              <a:rPr lang="en-US" altLang="en-US" b="0" dirty="0">
                <a:latin typeface="Arial (null)"/>
              </a:rPr>
              <a:t>	</a:t>
            </a:r>
            <a:r>
              <a:rPr lang="en-US" altLang="en-US" b="0" dirty="0">
                <a:latin typeface="Arial (null)"/>
                <a:sym typeface="Wingdings" pitchFamily="2" charset="2"/>
              </a:rPr>
              <a:t> Information signal </a:t>
            </a:r>
            <a:r>
              <a:rPr lang="en-US" altLang="en-US" i="1" dirty="0">
                <a:highlight>
                  <a:srgbClr val="FFFF99"/>
                </a:highlight>
                <a:latin typeface="Arial (null)"/>
                <a:sym typeface="Wingdings" pitchFamily="2" charset="2"/>
              </a:rPr>
              <a:t>modulates</a:t>
            </a:r>
            <a:r>
              <a:rPr lang="en-US" altLang="en-US" b="0" dirty="0">
                <a:latin typeface="Arial (null)"/>
                <a:sym typeface="Wingdings" pitchFamily="2" charset="2"/>
              </a:rPr>
              <a:t> (changes) the carrier signal</a:t>
            </a:r>
            <a:endParaRPr lang="en-US" altLang="en-US" dirty="0">
              <a:latin typeface="Arial (null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F57E5-AE68-2C4C-A896-655E6C841B80}"/>
              </a:ext>
            </a:extLst>
          </p:cNvPr>
          <p:cNvGrpSpPr/>
          <p:nvPr/>
        </p:nvGrpSpPr>
        <p:grpSpPr>
          <a:xfrm>
            <a:off x="1803141" y="2733212"/>
            <a:ext cx="5461517" cy="2043530"/>
            <a:chOff x="2041944" y="2619939"/>
            <a:chExt cx="5461517" cy="2043530"/>
          </a:xfrm>
        </p:grpSpPr>
        <p:sp>
          <p:nvSpPr>
            <p:cNvPr id="114693" name="Line 5">
              <a:extLst>
                <a:ext uri="{FF2B5EF4-FFF2-40B4-BE49-F238E27FC236}">
                  <a16:creationId xmlns:a16="http://schemas.microsoft.com/office/drawing/2014/main" id="{94A83212-3746-224E-AA0E-507FB7A0A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944" y="3991540"/>
              <a:ext cx="52578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4" name="Line 6">
              <a:extLst>
                <a:ext uri="{FF2B5EF4-FFF2-40B4-BE49-F238E27FC236}">
                  <a16:creationId xmlns:a16="http://schemas.microsoft.com/office/drawing/2014/main" id="{B24A22F3-D980-6A48-9A69-8E7017F5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857" y="2619939"/>
              <a:ext cx="1588" cy="1371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5" name="Text Box 7">
              <a:extLst>
                <a:ext uri="{FF2B5EF4-FFF2-40B4-BE49-F238E27FC236}">
                  <a16:creationId xmlns:a16="http://schemas.microsoft.com/office/drawing/2014/main" id="{3E12418F-947A-1D49-AC29-BCBA191AB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457" y="406774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4696" name="Text Box 8">
              <a:extLst>
                <a:ext uri="{FF2B5EF4-FFF2-40B4-BE49-F238E27FC236}">
                  <a16:creationId xmlns:a16="http://schemas.microsoft.com/office/drawing/2014/main" id="{64C70510-A7A0-2049-918C-FFE65B581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219" y="2894051"/>
              <a:ext cx="12105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114697" name="Line 9">
              <a:extLst>
                <a:ext uri="{FF2B5EF4-FFF2-40B4-BE49-F238E27FC236}">
                  <a16:creationId xmlns:a16="http://schemas.microsoft.com/office/drawing/2014/main" id="{18A29459-969A-524D-9A40-5620F990F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2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8" name="Line 10">
              <a:extLst>
                <a:ext uri="{FF2B5EF4-FFF2-40B4-BE49-F238E27FC236}">
                  <a16:creationId xmlns:a16="http://schemas.microsoft.com/office/drawing/2014/main" id="{2E86ACC9-CFF9-344B-9460-CFF2BA53C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8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9" name="Text Box 11">
              <a:extLst>
                <a:ext uri="{FF2B5EF4-FFF2-40B4-BE49-F238E27FC236}">
                  <a16:creationId xmlns:a16="http://schemas.microsoft.com/office/drawing/2014/main" id="{BBB7B980-E8FE-9B49-BA84-63F3E6842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257" y="4067740"/>
              <a:ext cx="7088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4 kHz</a:t>
              </a:r>
            </a:p>
          </p:txBody>
        </p:sp>
        <p:sp>
          <p:nvSpPr>
            <p:cNvPr id="114700" name="Text Box 12">
              <a:extLst>
                <a:ext uri="{FF2B5EF4-FFF2-40B4-BE49-F238E27FC236}">
                  <a16:creationId xmlns:a16="http://schemas.microsoft.com/office/drawing/2014/main" id="{25C2BF8D-648D-0A49-879C-8BFEAB1BF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943" y="3402577"/>
              <a:ext cx="7184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Voice</a:t>
              </a:r>
            </a:p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114701" name="Line 13">
              <a:extLst>
                <a:ext uri="{FF2B5EF4-FFF2-40B4-BE49-F238E27FC236}">
                  <a16:creationId xmlns:a16="http://schemas.microsoft.com/office/drawing/2014/main" id="{E7356207-8776-E042-A383-EAD03FA3C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5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702" name="Line 14">
              <a:extLst>
                <a:ext uri="{FF2B5EF4-FFF2-40B4-BE49-F238E27FC236}">
                  <a16:creationId xmlns:a16="http://schemas.microsoft.com/office/drawing/2014/main" id="{54F18938-203A-2A48-B771-F5CF859BF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344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703" name="Text Box 15">
              <a:extLst>
                <a:ext uri="{FF2B5EF4-FFF2-40B4-BE49-F238E27FC236}">
                  <a16:creationId xmlns:a16="http://schemas.microsoft.com/office/drawing/2014/main" id="{307705D7-4CC8-4649-A1FE-73B4EEE49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058" y="4067740"/>
              <a:ext cx="10054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900 MHz</a:t>
              </a:r>
            </a:p>
          </p:txBody>
        </p:sp>
        <p:sp>
          <p:nvSpPr>
            <p:cNvPr id="114704" name="Text Box 16">
              <a:extLst>
                <a:ext uri="{FF2B5EF4-FFF2-40B4-BE49-F238E27FC236}">
                  <a16:creationId xmlns:a16="http://schemas.microsoft.com/office/drawing/2014/main" id="{CCAA2461-C369-C040-A569-4B6507169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4344" y="4067740"/>
              <a:ext cx="10743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-900 MHz</a:t>
              </a:r>
            </a:p>
          </p:txBody>
        </p:sp>
        <p:sp>
          <p:nvSpPr>
            <p:cNvPr id="114705" name="Text Box 17">
              <a:extLst>
                <a:ext uri="{FF2B5EF4-FFF2-40B4-BE49-F238E27FC236}">
                  <a16:creationId xmlns:a16="http://schemas.microsoft.com/office/drawing/2014/main" id="{85F84557-DD42-4D4A-BEE4-FE8B83AA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125" y="4067740"/>
              <a:ext cx="7777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-4 kHz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F4F8A13E-5EF6-7543-B89C-60D843FC1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45" y="4324915"/>
              <a:ext cx="12202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114717" name="Line 29">
              <a:extLst>
                <a:ext uri="{FF2B5EF4-FFF2-40B4-BE49-F238E27FC236}">
                  <a16:creationId xmlns:a16="http://schemas.microsoft.com/office/drawing/2014/main" id="{484EEA8D-B4BE-964F-9D17-6262739E6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7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sp>
          <p:nvSpPr>
            <p:cNvPr id="114718" name="Line 30">
              <a:extLst>
                <a:ext uri="{FF2B5EF4-FFF2-40B4-BE49-F238E27FC236}">
                  <a16:creationId xmlns:a16="http://schemas.microsoft.com/office/drawing/2014/main" id="{F2C19348-B414-6943-82C1-7541E0946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D83C938-54F4-DA4B-93CE-49BCB8F118C9}"/>
                </a:ext>
              </a:extLst>
            </p:cNvPr>
            <p:cNvCxnSpPr/>
            <p:nvPr/>
          </p:nvCxnSpPr>
          <p:spPr>
            <a:xfrm>
              <a:off x="5023681" y="3685151"/>
              <a:ext cx="1244772" cy="0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78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x-none" dirty="0">
                <a:ea typeface="Times New Roman" charset="0"/>
                <a:cs typeface="Times New Roman" charset="0"/>
              </a:rPr>
              <a:t>Carrier signal parameters</a:t>
            </a:r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5532"/>
          <a:stretch/>
        </p:blipFill>
        <p:spPr>
          <a:xfrm>
            <a:off x="2261939" y="3230003"/>
            <a:ext cx="5447297" cy="165529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234489" y="3472193"/>
            <a:ext cx="0" cy="656684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342025" y="3443076"/>
            <a:ext cx="1088030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42424" y="362049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Amplitude</a:t>
            </a: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01684A72-C429-E042-915C-41B687542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008" y="4128877"/>
            <a:ext cx="52578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 dirty="0">
              <a:latin typeface="Arial (null)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9854DADF-E180-4E45-999B-CBA9438C7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921" y="2757276"/>
            <a:ext cx="1588" cy="1371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 dirty="0">
              <a:latin typeface="Arial (null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8A0C2-C3D7-9340-A237-255294A53C65}"/>
              </a:ext>
            </a:extLst>
          </p:cNvPr>
          <p:cNvSpPr txBox="1"/>
          <p:nvPr/>
        </p:nvSpPr>
        <p:spPr>
          <a:xfrm>
            <a:off x="5150390" y="3037085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Wavelength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1620B-E0D2-A645-BE2E-F7C433B6F4D7}"/>
              </a:ext>
            </a:extLst>
          </p:cNvPr>
          <p:cNvSpPr txBox="1"/>
          <p:nvPr/>
        </p:nvSpPr>
        <p:spPr>
          <a:xfrm>
            <a:off x="6883389" y="412887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735A97-AA89-9443-9A41-9BB0A0EB67EC}"/>
              </a:ext>
            </a:extLst>
          </p:cNvPr>
          <p:cNvCxnSpPr>
            <a:cxnSpLocks/>
          </p:cNvCxnSpPr>
          <p:nvPr/>
        </p:nvCxnSpPr>
        <p:spPr>
          <a:xfrm>
            <a:off x="4014232" y="4128877"/>
            <a:ext cx="280689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A14744-7DA6-044E-B465-4FF78B2234FA}"/>
              </a:ext>
            </a:extLst>
          </p:cNvPr>
          <p:cNvSpPr txBox="1"/>
          <p:nvPr/>
        </p:nvSpPr>
        <p:spPr>
          <a:xfrm>
            <a:off x="4014232" y="413712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Phase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7A29C-3BE3-F849-96AD-CC709AA8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6768"/>
            <a:ext cx="8763000" cy="726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information signal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modulates</a:t>
            </a:r>
            <a:r>
              <a:rPr lang="en-US" dirty="0"/>
              <a:t> the </a:t>
            </a:r>
            <a:r>
              <a:rPr lang="en-US" b="1" dirty="0"/>
              <a:t>carrier’s parameters:</a:t>
            </a:r>
          </a:p>
        </p:txBody>
      </p:sp>
    </p:spTree>
    <p:extLst>
      <p:ext uri="{BB962C8B-B14F-4D97-AF65-F5344CB8AC3E}">
        <p14:creationId xmlns:p14="http://schemas.microsoft.com/office/powerpoint/2010/main" val="189391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8ED0016-BBBB-714E-A1FD-795A5D6DF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 of Demodulation </a:t>
            </a:r>
          </a:p>
        </p:txBody>
      </p: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31F6EDC9-5101-E14B-8369-F3BEEDCB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17040"/>
            <a:ext cx="6031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0" dirty="0">
                <a:latin typeface="Arial (null)"/>
              </a:rPr>
              <a:t>Given a transmitted signal,</a:t>
            </a:r>
          </a:p>
          <a:p>
            <a:pPr algn="l"/>
            <a:r>
              <a:rPr lang="en-US" altLang="en-US" dirty="0">
                <a:latin typeface="Arial (null)"/>
              </a:rPr>
              <a:t>Example:</a:t>
            </a:r>
            <a:r>
              <a:rPr lang="en-US" altLang="en-US" b="0" dirty="0">
                <a:latin typeface="Arial (null)"/>
              </a:rPr>
              <a:t> Voice signal centered at 900 MHz</a:t>
            </a:r>
          </a:p>
        </p:txBody>
      </p:sp>
      <p:sp>
        <p:nvSpPr>
          <p:cNvPr id="115744" name="Text Box 32">
            <a:extLst>
              <a:ext uri="{FF2B5EF4-FFF2-40B4-BE49-F238E27FC236}">
                <a16:creationId xmlns:a16="http://schemas.microsoft.com/office/drawing/2014/main" id="{6A4207EE-91DC-3047-ABC3-119C5821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20" y="5086950"/>
            <a:ext cx="81373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0" dirty="0">
                <a:highlight>
                  <a:srgbClr val="FFFF99"/>
                </a:highlight>
                <a:latin typeface="Arial (null)"/>
              </a:rPr>
              <a:t>Recover the </a:t>
            </a:r>
            <a:r>
              <a:rPr lang="en-US" altLang="en-US" dirty="0">
                <a:highlight>
                  <a:srgbClr val="FFFF99"/>
                </a:highlight>
                <a:latin typeface="Arial (null)"/>
              </a:rPr>
              <a:t>original signal</a:t>
            </a:r>
            <a:r>
              <a:rPr lang="en-US" altLang="en-US" dirty="0">
                <a:latin typeface="Arial (null)"/>
              </a:rPr>
              <a:t> </a:t>
            </a:r>
            <a:r>
              <a:rPr lang="en-US" altLang="en-US" b="0" dirty="0">
                <a:latin typeface="Arial (null)"/>
              </a:rPr>
              <a:t>from the transmission.</a:t>
            </a:r>
          </a:p>
          <a:p>
            <a:pPr algn="l"/>
            <a:r>
              <a:rPr lang="en-US" altLang="en-US" dirty="0">
                <a:latin typeface="Arial (null)"/>
              </a:rPr>
              <a:t>Example: </a:t>
            </a:r>
            <a:r>
              <a:rPr lang="en-US" altLang="en-US" b="0" dirty="0">
                <a:latin typeface="Arial (null)"/>
              </a:rPr>
              <a:t>4 KHz bandwidth voice signal centered at 0 Hz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411C1F-E66B-6142-BDAF-B0F5C69F5941}"/>
              </a:ext>
            </a:extLst>
          </p:cNvPr>
          <p:cNvGrpSpPr/>
          <p:nvPr/>
        </p:nvGrpSpPr>
        <p:grpSpPr>
          <a:xfrm>
            <a:off x="1803141" y="2733212"/>
            <a:ext cx="5461517" cy="2043530"/>
            <a:chOff x="2041944" y="2619939"/>
            <a:chExt cx="5461517" cy="2043530"/>
          </a:xfrm>
        </p:grpSpPr>
        <p:sp>
          <p:nvSpPr>
            <p:cNvPr id="38" name="Line 5">
              <a:extLst>
                <a:ext uri="{FF2B5EF4-FFF2-40B4-BE49-F238E27FC236}">
                  <a16:creationId xmlns:a16="http://schemas.microsoft.com/office/drawing/2014/main" id="{6D4EBDE4-A2FD-AA4D-A93B-38F830BB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944" y="3991540"/>
              <a:ext cx="52578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39" name="Line 6">
              <a:extLst>
                <a:ext uri="{FF2B5EF4-FFF2-40B4-BE49-F238E27FC236}">
                  <a16:creationId xmlns:a16="http://schemas.microsoft.com/office/drawing/2014/main" id="{6C4E645B-C416-984A-9E2D-554F412C4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857" y="2619939"/>
              <a:ext cx="1588" cy="1371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D2E5EA39-F87B-814C-B19A-44775B3F3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457" y="406774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4D84F10C-BF0A-A347-AE65-1B473D650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219" y="2894051"/>
              <a:ext cx="12105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72AE51EC-3D52-5B45-8BA2-69909288F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2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FF4D1450-E353-BB45-8445-CDBD83CB5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8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135BBFA2-1C60-F841-BA7B-D9CDA832D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257" y="4067740"/>
              <a:ext cx="7088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4 kHz</a:t>
              </a:r>
            </a:p>
          </p:txBody>
        </p:sp>
        <p:sp>
          <p:nvSpPr>
            <p:cNvPr id="45" name="Text Box 12">
              <a:extLst>
                <a:ext uri="{FF2B5EF4-FFF2-40B4-BE49-F238E27FC236}">
                  <a16:creationId xmlns:a16="http://schemas.microsoft.com/office/drawing/2014/main" id="{F1C8D68E-1D43-5A4E-8042-00986B656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943" y="3402577"/>
              <a:ext cx="7184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Voice</a:t>
              </a:r>
            </a:p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4521D80E-56FE-8B48-8B8E-9BE9A3785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5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7" name="Line 14">
              <a:extLst>
                <a:ext uri="{FF2B5EF4-FFF2-40B4-BE49-F238E27FC236}">
                  <a16:creationId xmlns:a16="http://schemas.microsoft.com/office/drawing/2014/main" id="{D9D17C55-82EC-984A-8D4F-BBD55AA20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344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456AA664-D154-3941-92C5-D4E1CB1ED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058" y="4067740"/>
              <a:ext cx="10054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900 MHz</a:t>
              </a:r>
            </a:p>
          </p:txBody>
        </p:sp>
        <p:sp>
          <p:nvSpPr>
            <p:cNvPr id="49" name="Text Box 16">
              <a:extLst>
                <a:ext uri="{FF2B5EF4-FFF2-40B4-BE49-F238E27FC236}">
                  <a16:creationId xmlns:a16="http://schemas.microsoft.com/office/drawing/2014/main" id="{468CE135-6FAD-FC40-93C9-0456CBB0D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4344" y="4067740"/>
              <a:ext cx="10743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-900 MHz</a:t>
              </a:r>
            </a:p>
          </p:txBody>
        </p:sp>
        <p:sp>
          <p:nvSpPr>
            <p:cNvPr id="50" name="Text Box 17">
              <a:extLst>
                <a:ext uri="{FF2B5EF4-FFF2-40B4-BE49-F238E27FC236}">
                  <a16:creationId xmlns:a16="http://schemas.microsoft.com/office/drawing/2014/main" id="{79E093EA-F7EC-294F-B63F-DE7465039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125" y="4067740"/>
              <a:ext cx="7777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-4 kHz</a:t>
              </a:r>
            </a:p>
          </p:txBody>
        </p:sp>
        <p:sp>
          <p:nvSpPr>
            <p:cNvPr id="51" name="Text Box 8">
              <a:extLst>
                <a:ext uri="{FF2B5EF4-FFF2-40B4-BE49-F238E27FC236}">
                  <a16:creationId xmlns:a16="http://schemas.microsoft.com/office/drawing/2014/main" id="{9C5BB3D0-1453-E347-919F-47E005537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45" y="4324915"/>
              <a:ext cx="12202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9EB00CD3-1373-EE40-84F9-3A7D14499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7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sp>
          <p:nvSpPr>
            <p:cNvPr id="53" name="Line 30">
              <a:extLst>
                <a:ext uri="{FF2B5EF4-FFF2-40B4-BE49-F238E27FC236}">
                  <a16:creationId xmlns:a16="http://schemas.microsoft.com/office/drawing/2014/main" id="{5364CB2A-3C79-4B47-A877-5C72B62B5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4DDA30E-87B4-D447-A721-674EB6893057}"/>
                </a:ext>
              </a:extLst>
            </p:cNvPr>
            <p:cNvCxnSpPr/>
            <p:nvPr/>
          </p:nvCxnSpPr>
          <p:spPr>
            <a:xfrm>
              <a:off x="5023681" y="3685151"/>
              <a:ext cx="1244772" cy="0"/>
            </a:xfrm>
            <a:prstGeom prst="straightConnector1">
              <a:avLst/>
            </a:prstGeom>
            <a:ln>
              <a:prstDash val="sysDash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8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4368E-03F1-7D45-AE38-A1FD9B9B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Multiplication</a:t>
            </a:r>
            <a:r>
              <a:rPr lang="en-US" dirty="0"/>
              <a:t> of a </a:t>
            </a:r>
            <a:r>
              <a:rPr lang="en-US" b="1" dirty="0">
                <a:highlight>
                  <a:srgbClr val="FFFF99"/>
                </a:highlight>
              </a:rPr>
              <a:t>function </a:t>
            </a:r>
            <a:r>
              <a:rPr lang="en-US" b="1" i="1" dirty="0">
                <a:highlight>
                  <a:srgbClr val="FFFF99"/>
                </a:highlight>
              </a:rPr>
              <a:t>x</a:t>
            </a:r>
            <a:r>
              <a:rPr lang="en-US" b="1" dirty="0">
                <a:highlight>
                  <a:srgbClr val="FFFF99"/>
                </a:highlight>
              </a:rPr>
              <a:t>(</a:t>
            </a:r>
            <a:r>
              <a:rPr lang="en-US" b="1" i="1" dirty="0">
                <a:highlight>
                  <a:srgbClr val="FFFF99"/>
                </a:highlight>
              </a:rPr>
              <a:t>t</a:t>
            </a:r>
            <a:r>
              <a:rPr lang="en-US" b="1" dirty="0">
                <a:highlight>
                  <a:srgbClr val="FFFF99"/>
                </a:highlight>
              </a:rPr>
              <a:t>)</a:t>
            </a:r>
            <a:r>
              <a:rPr lang="en-US" dirty="0"/>
              <a:t> with an impulse at time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in </a:t>
            </a:r>
            <a:r>
              <a:rPr lang="en-US" b="1" dirty="0">
                <a:solidFill>
                  <a:srgbClr val="0070C0"/>
                </a:solidFill>
              </a:rPr>
              <a:t>scaling</a:t>
            </a:r>
            <a:r>
              <a:rPr lang="en-US" dirty="0"/>
              <a:t> the impulse </a:t>
            </a:r>
            <a:r>
              <a:rPr lang="en-US" b="1" dirty="0">
                <a:solidFill>
                  <a:srgbClr val="0070C0"/>
                </a:solidFill>
              </a:rPr>
              <a:t>by the value of </a:t>
            </a:r>
            <a:r>
              <a:rPr lang="en-US" b="1" i="1" dirty="0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) at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C902D-A9BD-4F48-80AE-095BF6B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Impulse: Sampling Property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2AE07-48ED-E94B-987F-52955306A24F}"/>
              </a:ext>
            </a:extLst>
          </p:cNvPr>
          <p:cNvGrpSpPr/>
          <p:nvPr/>
        </p:nvGrpSpPr>
        <p:grpSpPr>
          <a:xfrm>
            <a:off x="2145631" y="1985446"/>
            <a:ext cx="4752474" cy="1298468"/>
            <a:chOff x="2153652" y="2422358"/>
            <a:chExt cx="4752474" cy="129846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4A7732-6AC9-9A46-9392-3D922319FE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3EF8C9-83E5-1049-98F3-EAC5511BF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557309-3125-0245-B7B2-5FB1036B8EB0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FF883FF-878C-6F4F-90F1-BF1F469E6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16" y="2723147"/>
              <a:ext cx="0" cy="597569"/>
            </a:xfrm>
            <a:prstGeom prst="straightConnector1">
              <a:avLst/>
            </a:prstGeom>
            <a:ln w="63500" cmpd="dbl">
              <a:prstDash val="soli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3875E5-8385-BA4F-91FE-9C51BC584A5A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913AFD-A7CB-9D4B-9658-6D89F9F21CBB}"/>
                </a:ext>
              </a:extLst>
            </p:cNvPr>
            <p:cNvSpPr txBox="1"/>
            <p:nvPr/>
          </p:nvSpPr>
          <p:spPr>
            <a:xfrm>
              <a:off x="5146310" y="242235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b="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FC6F56-07A3-6041-90A8-66E0A726F3DA}"/>
              </a:ext>
            </a:extLst>
          </p:cNvPr>
          <p:cNvGrpSpPr/>
          <p:nvPr/>
        </p:nvGrpSpPr>
        <p:grpSpPr>
          <a:xfrm>
            <a:off x="2145631" y="3164775"/>
            <a:ext cx="4752474" cy="1346122"/>
            <a:chOff x="2153652" y="2374704"/>
            <a:chExt cx="4752474" cy="134612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F4F39F-CD98-CE47-915F-33A1D6DD4558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6072E6-495B-5D49-BFFA-C1CDD21A2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C978A6-E5ED-1E4C-BBED-3F4DE2D8E9C7}"/>
                </a:ext>
              </a:extLst>
            </p:cNvPr>
            <p:cNvSpPr txBox="1"/>
            <p:nvPr/>
          </p:nvSpPr>
          <p:spPr>
            <a:xfrm>
              <a:off x="3461084" y="2374704"/>
              <a:ext cx="582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1EE241-ED85-384F-B823-43C90C2A343C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329A6-CB5F-954A-9AD4-E8AD5C5F4E23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D35E18-0FF5-6E4A-8357-0762349946E2}"/>
              </a:ext>
            </a:extLst>
          </p:cNvPr>
          <p:cNvGrpSpPr/>
          <p:nvPr/>
        </p:nvGrpSpPr>
        <p:grpSpPr>
          <a:xfrm>
            <a:off x="2145631" y="4435042"/>
            <a:ext cx="4752474" cy="1250467"/>
            <a:chOff x="2153652" y="2470359"/>
            <a:chExt cx="4752474" cy="1250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BFA78B0-B170-7143-B012-4681DAC85CCB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4428B8-27B7-4F4F-A994-0D56290B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D5F829-813F-1D4C-B6F1-89AF8AADBACB}"/>
                </a:ext>
              </a:extLst>
            </p:cNvPr>
            <p:cNvSpPr txBox="1"/>
            <p:nvPr/>
          </p:nvSpPr>
          <p:spPr>
            <a:xfrm>
              <a:off x="5215115" y="2470359"/>
              <a:ext cx="676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i="1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i="1" baseline="-25000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0</a:t>
              </a:r>
              <a:r>
                <a:rPr lang="en-US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F6A6BD-F0AD-CB4E-AFBD-1C8BDEAA8F86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69B1631-81C9-B54A-8C8A-F41D179B0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16" y="2723147"/>
              <a:ext cx="0" cy="597569"/>
            </a:xfrm>
            <a:prstGeom prst="straightConnector1">
              <a:avLst/>
            </a:prstGeom>
            <a:ln w="63500" cmpd="dbl">
              <a:prstDash val="soli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7CC59B-4415-664A-9EAC-C498B61EDB4B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8370F75-4149-ED46-A89F-A1A03FBC8631}"/>
              </a:ext>
            </a:extLst>
          </p:cNvPr>
          <p:cNvSpPr txBox="1"/>
          <p:nvPr/>
        </p:nvSpPr>
        <p:spPr>
          <a:xfrm>
            <a:off x="3441840" y="1985210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t-t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D5CC9-A9D0-8D45-85C0-9A0C73BDF19F}"/>
              </a:ext>
            </a:extLst>
          </p:cNvPr>
          <p:cNvSpPr txBox="1"/>
          <p:nvPr/>
        </p:nvSpPr>
        <p:spPr>
          <a:xfrm>
            <a:off x="1631515" y="336483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986B-B5D8-3D43-A9C3-479B8392D9D2}"/>
              </a:ext>
            </a:extLst>
          </p:cNvPr>
          <p:cNvSpPr txBox="1"/>
          <p:nvPr/>
        </p:nvSpPr>
        <p:spPr>
          <a:xfrm>
            <a:off x="1631515" y="440165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84EA7AC-C289-8348-91CD-867880141FFB}"/>
              </a:ext>
            </a:extLst>
          </p:cNvPr>
          <p:cNvSpPr/>
          <p:nvPr/>
        </p:nvSpPr>
        <p:spPr>
          <a:xfrm>
            <a:off x="3976285" y="3642775"/>
            <a:ext cx="2627198" cy="184108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10058 w 1436072"/>
              <a:gd name="connsiteY1" fmla="*/ 278322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640609"/>
              <a:gd name="connsiteY0" fmla="*/ 85817 h 451120"/>
              <a:gd name="connsiteX1" fmla="*/ 414595 w 1640609"/>
              <a:gd name="connsiteY1" fmla="*/ 278322 h 451120"/>
              <a:gd name="connsiteX2" fmla="*/ 682955 w 1640609"/>
              <a:gd name="connsiteY2" fmla="*/ 20053 h 451120"/>
              <a:gd name="connsiteX3" fmla="*/ 955715 w 1640609"/>
              <a:gd name="connsiteY3" fmla="*/ 152443 h 451120"/>
              <a:gd name="connsiteX4" fmla="*/ 1178579 w 1640609"/>
              <a:gd name="connsiteY4" fmla="*/ 8237 h 451120"/>
              <a:gd name="connsiteX5" fmla="*/ 1337016 w 1640609"/>
              <a:gd name="connsiteY5" fmla="*/ 451120 h 451120"/>
              <a:gd name="connsiteX6" fmla="*/ 1640609 w 1640609"/>
              <a:gd name="connsiteY6" fmla="*/ 447885 h 451120"/>
              <a:gd name="connsiteX0" fmla="*/ 0 w 1640609"/>
              <a:gd name="connsiteY0" fmla="*/ 85817 h 451120"/>
              <a:gd name="connsiteX1" fmla="*/ 414595 w 1640609"/>
              <a:gd name="connsiteY1" fmla="*/ 278322 h 451120"/>
              <a:gd name="connsiteX2" fmla="*/ 682955 w 1640609"/>
              <a:gd name="connsiteY2" fmla="*/ 20053 h 451120"/>
              <a:gd name="connsiteX3" fmla="*/ 955715 w 1640609"/>
              <a:gd name="connsiteY3" fmla="*/ 152443 h 451120"/>
              <a:gd name="connsiteX4" fmla="*/ 1178579 w 1640609"/>
              <a:gd name="connsiteY4" fmla="*/ 8237 h 451120"/>
              <a:gd name="connsiteX5" fmla="*/ 1337016 w 1640609"/>
              <a:gd name="connsiteY5" fmla="*/ 451120 h 451120"/>
              <a:gd name="connsiteX6" fmla="*/ 1640609 w 1640609"/>
              <a:gd name="connsiteY6" fmla="*/ 447885 h 451120"/>
              <a:gd name="connsiteX0" fmla="*/ 0 w 1640609"/>
              <a:gd name="connsiteY0" fmla="*/ 85817 h 451120"/>
              <a:gd name="connsiteX1" fmla="*/ 414595 w 1640609"/>
              <a:gd name="connsiteY1" fmla="*/ 278322 h 451120"/>
              <a:gd name="connsiteX2" fmla="*/ 682955 w 1640609"/>
              <a:gd name="connsiteY2" fmla="*/ 20053 h 451120"/>
              <a:gd name="connsiteX3" fmla="*/ 955715 w 1640609"/>
              <a:gd name="connsiteY3" fmla="*/ 152443 h 451120"/>
              <a:gd name="connsiteX4" fmla="*/ 1178579 w 1640609"/>
              <a:gd name="connsiteY4" fmla="*/ 8237 h 451120"/>
              <a:gd name="connsiteX5" fmla="*/ 1337016 w 1640609"/>
              <a:gd name="connsiteY5" fmla="*/ 451120 h 451120"/>
              <a:gd name="connsiteX6" fmla="*/ 1640609 w 1640609"/>
              <a:gd name="connsiteY6" fmla="*/ 447885 h 451120"/>
              <a:gd name="connsiteX0" fmla="*/ 0 w 1640609"/>
              <a:gd name="connsiteY0" fmla="*/ 79560 h 441628"/>
              <a:gd name="connsiteX1" fmla="*/ 414595 w 1640609"/>
              <a:gd name="connsiteY1" fmla="*/ 272065 h 441628"/>
              <a:gd name="connsiteX2" fmla="*/ 682955 w 1640609"/>
              <a:gd name="connsiteY2" fmla="*/ 13796 h 441628"/>
              <a:gd name="connsiteX3" fmla="*/ 955715 w 1640609"/>
              <a:gd name="connsiteY3" fmla="*/ 146186 h 441628"/>
              <a:gd name="connsiteX4" fmla="*/ 1178579 w 1640609"/>
              <a:gd name="connsiteY4" fmla="*/ 1980 h 441628"/>
              <a:gd name="connsiteX5" fmla="*/ 1541553 w 1640609"/>
              <a:gd name="connsiteY5" fmla="*/ 276421 h 441628"/>
              <a:gd name="connsiteX6" fmla="*/ 1640609 w 1640609"/>
              <a:gd name="connsiteY6" fmla="*/ 441628 h 441628"/>
              <a:gd name="connsiteX0" fmla="*/ 0 w 2037651"/>
              <a:gd name="connsiteY0" fmla="*/ 79560 h 276421"/>
              <a:gd name="connsiteX1" fmla="*/ 414595 w 2037651"/>
              <a:gd name="connsiteY1" fmla="*/ 272065 h 276421"/>
              <a:gd name="connsiteX2" fmla="*/ 682955 w 2037651"/>
              <a:gd name="connsiteY2" fmla="*/ 13796 h 276421"/>
              <a:gd name="connsiteX3" fmla="*/ 955715 w 2037651"/>
              <a:gd name="connsiteY3" fmla="*/ 146186 h 276421"/>
              <a:gd name="connsiteX4" fmla="*/ 1178579 w 2037651"/>
              <a:gd name="connsiteY4" fmla="*/ 1980 h 276421"/>
              <a:gd name="connsiteX5" fmla="*/ 1541553 w 2037651"/>
              <a:gd name="connsiteY5" fmla="*/ 276421 h 276421"/>
              <a:gd name="connsiteX6" fmla="*/ 2037651 w 2037651"/>
              <a:gd name="connsiteY6" fmla="*/ 32554 h 276421"/>
              <a:gd name="connsiteX0" fmla="*/ 0 w 2037651"/>
              <a:gd name="connsiteY0" fmla="*/ 79560 h 313979"/>
              <a:gd name="connsiteX1" fmla="*/ 414595 w 2037651"/>
              <a:gd name="connsiteY1" fmla="*/ 272065 h 313979"/>
              <a:gd name="connsiteX2" fmla="*/ 682955 w 2037651"/>
              <a:gd name="connsiteY2" fmla="*/ 13796 h 313979"/>
              <a:gd name="connsiteX3" fmla="*/ 955715 w 2037651"/>
              <a:gd name="connsiteY3" fmla="*/ 146186 h 313979"/>
              <a:gd name="connsiteX4" fmla="*/ 1178579 w 2037651"/>
              <a:gd name="connsiteY4" fmla="*/ 1980 h 313979"/>
              <a:gd name="connsiteX5" fmla="*/ 1541553 w 2037651"/>
              <a:gd name="connsiteY5" fmla="*/ 276421 h 313979"/>
              <a:gd name="connsiteX6" fmla="*/ 2037651 w 2037651"/>
              <a:gd name="connsiteY6" fmla="*/ 32554 h 313979"/>
              <a:gd name="connsiteX0" fmla="*/ 0 w 2037651"/>
              <a:gd name="connsiteY0" fmla="*/ 79560 h 313979"/>
              <a:gd name="connsiteX1" fmla="*/ 414595 w 2037651"/>
              <a:gd name="connsiteY1" fmla="*/ 272065 h 313979"/>
              <a:gd name="connsiteX2" fmla="*/ 682955 w 2037651"/>
              <a:gd name="connsiteY2" fmla="*/ 13796 h 313979"/>
              <a:gd name="connsiteX3" fmla="*/ 955715 w 2037651"/>
              <a:gd name="connsiteY3" fmla="*/ 146186 h 313979"/>
              <a:gd name="connsiteX4" fmla="*/ 1178579 w 2037651"/>
              <a:gd name="connsiteY4" fmla="*/ 1980 h 313979"/>
              <a:gd name="connsiteX5" fmla="*/ 1541553 w 2037651"/>
              <a:gd name="connsiteY5" fmla="*/ 276421 h 313979"/>
              <a:gd name="connsiteX6" fmla="*/ 2037651 w 2037651"/>
              <a:gd name="connsiteY6" fmla="*/ 32554 h 313979"/>
              <a:gd name="connsiteX0" fmla="*/ 0 w 2037651"/>
              <a:gd name="connsiteY0" fmla="*/ 79560 h 291343"/>
              <a:gd name="connsiteX1" fmla="*/ 414595 w 2037651"/>
              <a:gd name="connsiteY1" fmla="*/ 272065 h 291343"/>
              <a:gd name="connsiteX2" fmla="*/ 682955 w 2037651"/>
              <a:gd name="connsiteY2" fmla="*/ 13796 h 291343"/>
              <a:gd name="connsiteX3" fmla="*/ 955715 w 2037651"/>
              <a:gd name="connsiteY3" fmla="*/ 146186 h 291343"/>
              <a:gd name="connsiteX4" fmla="*/ 1178579 w 2037651"/>
              <a:gd name="connsiteY4" fmla="*/ 1980 h 291343"/>
              <a:gd name="connsiteX5" fmla="*/ 1541553 w 2037651"/>
              <a:gd name="connsiteY5" fmla="*/ 276421 h 291343"/>
              <a:gd name="connsiteX6" fmla="*/ 2037651 w 2037651"/>
              <a:gd name="connsiteY6" fmla="*/ 32554 h 291343"/>
              <a:gd name="connsiteX0" fmla="*/ 0 w 2037651"/>
              <a:gd name="connsiteY0" fmla="*/ 79560 h 291343"/>
              <a:gd name="connsiteX1" fmla="*/ 306311 w 2037651"/>
              <a:gd name="connsiteY1" fmla="*/ 163781 h 291343"/>
              <a:gd name="connsiteX2" fmla="*/ 682955 w 2037651"/>
              <a:gd name="connsiteY2" fmla="*/ 13796 h 291343"/>
              <a:gd name="connsiteX3" fmla="*/ 955715 w 2037651"/>
              <a:gd name="connsiteY3" fmla="*/ 146186 h 291343"/>
              <a:gd name="connsiteX4" fmla="*/ 1178579 w 2037651"/>
              <a:gd name="connsiteY4" fmla="*/ 1980 h 291343"/>
              <a:gd name="connsiteX5" fmla="*/ 1541553 w 2037651"/>
              <a:gd name="connsiteY5" fmla="*/ 276421 h 291343"/>
              <a:gd name="connsiteX6" fmla="*/ 2037651 w 2037651"/>
              <a:gd name="connsiteY6" fmla="*/ 32554 h 291343"/>
              <a:gd name="connsiteX0" fmla="*/ 0 w 2314377"/>
              <a:gd name="connsiteY0" fmla="*/ 103623 h 291343"/>
              <a:gd name="connsiteX1" fmla="*/ 583037 w 2314377"/>
              <a:gd name="connsiteY1" fmla="*/ 163781 h 291343"/>
              <a:gd name="connsiteX2" fmla="*/ 959681 w 2314377"/>
              <a:gd name="connsiteY2" fmla="*/ 13796 h 291343"/>
              <a:gd name="connsiteX3" fmla="*/ 1232441 w 2314377"/>
              <a:gd name="connsiteY3" fmla="*/ 146186 h 291343"/>
              <a:gd name="connsiteX4" fmla="*/ 1455305 w 2314377"/>
              <a:gd name="connsiteY4" fmla="*/ 1980 h 291343"/>
              <a:gd name="connsiteX5" fmla="*/ 1818279 w 2314377"/>
              <a:gd name="connsiteY5" fmla="*/ 276421 h 291343"/>
              <a:gd name="connsiteX6" fmla="*/ 2314377 w 2314377"/>
              <a:gd name="connsiteY6" fmla="*/ 32554 h 291343"/>
              <a:gd name="connsiteX0" fmla="*/ 0 w 2314377"/>
              <a:gd name="connsiteY0" fmla="*/ 103623 h 291343"/>
              <a:gd name="connsiteX1" fmla="*/ 583037 w 2314377"/>
              <a:gd name="connsiteY1" fmla="*/ 163781 h 291343"/>
              <a:gd name="connsiteX2" fmla="*/ 959681 w 2314377"/>
              <a:gd name="connsiteY2" fmla="*/ 13796 h 291343"/>
              <a:gd name="connsiteX3" fmla="*/ 1232441 w 2314377"/>
              <a:gd name="connsiteY3" fmla="*/ 146186 h 291343"/>
              <a:gd name="connsiteX4" fmla="*/ 1455305 w 2314377"/>
              <a:gd name="connsiteY4" fmla="*/ 1980 h 291343"/>
              <a:gd name="connsiteX5" fmla="*/ 1818279 w 2314377"/>
              <a:gd name="connsiteY5" fmla="*/ 276421 h 291343"/>
              <a:gd name="connsiteX6" fmla="*/ 2314377 w 2314377"/>
              <a:gd name="connsiteY6" fmla="*/ 32554 h 291343"/>
              <a:gd name="connsiteX0" fmla="*/ 0 w 2314377"/>
              <a:gd name="connsiteY0" fmla="*/ 101711 h 185475"/>
              <a:gd name="connsiteX1" fmla="*/ 583037 w 2314377"/>
              <a:gd name="connsiteY1" fmla="*/ 161869 h 185475"/>
              <a:gd name="connsiteX2" fmla="*/ 959681 w 2314377"/>
              <a:gd name="connsiteY2" fmla="*/ 11884 h 185475"/>
              <a:gd name="connsiteX3" fmla="*/ 1232441 w 2314377"/>
              <a:gd name="connsiteY3" fmla="*/ 144274 h 185475"/>
              <a:gd name="connsiteX4" fmla="*/ 1455305 w 2314377"/>
              <a:gd name="connsiteY4" fmla="*/ 68 h 185475"/>
              <a:gd name="connsiteX5" fmla="*/ 2070943 w 2314377"/>
              <a:gd name="connsiteY5" fmla="*/ 166225 h 185475"/>
              <a:gd name="connsiteX6" fmla="*/ 2314377 w 2314377"/>
              <a:gd name="connsiteY6" fmla="*/ 30642 h 185475"/>
              <a:gd name="connsiteX0" fmla="*/ 0 w 2627198"/>
              <a:gd name="connsiteY0" fmla="*/ 101711 h 184108"/>
              <a:gd name="connsiteX1" fmla="*/ 583037 w 2627198"/>
              <a:gd name="connsiteY1" fmla="*/ 161869 h 184108"/>
              <a:gd name="connsiteX2" fmla="*/ 959681 w 2627198"/>
              <a:gd name="connsiteY2" fmla="*/ 11884 h 184108"/>
              <a:gd name="connsiteX3" fmla="*/ 1232441 w 2627198"/>
              <a:gd name="connsiteY3" fmla="*/ 144274 h 184108"/>
              <a:gd name="connsiteX4" fmla="*/ 1455305 w 2627198"/>
              <a:gd name="connsiteY4" fmla="*/ 68 h 184108"/>
              <a:gd name="connsiteX5" fmla="*/ 2070943 w 2627198"/>
              <a:gd name="connsiteY5" fmla="*/ 166225 h 184108"/>
              <a:gd name="connsiteX6" fmla="*/ 2627198 w 2627198"/>
              <a:gd name="connsiteY6" fmla="*/ 42674 h 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198" h="184108">
                <a:moveTo>
                  <a:pt x="0" y="101711"/>
                </a:moveTo>
                <a:cubicBezTo>
                  <a:pt x="270546" y="226037"/>
                  <a:pt x="423090" y="176840"/>
                  <a:pt x="583037" y="161869"/>
                </a:cubicBezTo>
                <a:cubicBezTo>
                  <a:pt x="742984" y="146898"/>
                  <a:pt x="851447" y="14817"/>
                  <a:pt x="959681" y="11884"/>
                </a:cubicBezTo>
                <a:cubicBezTo>
                  <a:pt x="1067915" y="8952"/>
                  <a:pt x="1149837" y="146243"/>
                  <a:pt x="1232441" y="144274"/>
                </a:cubicBezTo>
                <a:cubicBezTo>
                  <a:pt x="1315045" y="142305"/>
                  <a:pt x="1315555" y="-3590"/>
                  <a:pt x="1455305" y="68"/>
                </a:cubicBezTo>
                <a:cubicBezTo>
                  <a:pt x="1595055" y="3726"/>
                  <a:pt x="1875628" y="159124"/>
                  <a:pt x="2070943" y="166225"/>
                </a:cubicBezTo>
                <a:cubicBezTo>
                  <a:pt x="2266259" y="173326"/>
                  <a:pt x="2441780" y="83858"/>
                  <a:pt x="2627198" y="4267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6C3CE2-43B5-FD4E-BB69-A8023999BB41}"/>
              </a:ext>
            </a:extLst>
          </p:cNvPr>
          <p:cNvCxnSpPr>
            <a:cxnSpLocks/>
          </p:cNvCxnSpPr>
          <p:nvPr/>
        </p:nvCxnSpPr>
        <p:spPr>
          <a:xfrm flipV="1">
            <a:off x="5138289" y="3364830"/>
            <a:ext cx="0" cy="75452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F16DE53-463E-3D42-B328-33C7FA57B73A}"/>
              </a:ext>
            </a:extLst>
          </p:cNvPr>
          <p:cNvSpPr/>
          <p:nvPr/>
        </p:nvSpPr>
        <p:spPr>
          <a:xfrm>
            <a:off x="5106252" y="3730726"/>
            <a:ext cx="64074" cy="6407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4368E-03F1-7D45-AE38-A1FD9B9B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of a </a:t>
            </a:r>
            <a:r>
              <a:rPr lang="en-US" b="1" dirty="0">
                <a:highlight>
                  <a:srgbClr val="FFFF99"/>
                </a:highlight>
              </a:rPr>
              <a:t>function </a:t>
            </a:r>
            <a:r>
              <a:rPr lang="en-US" b="1" i="1" dirty="0">
                <a:highlight>
                  <a:srgbClr val="FFFF99"/>
                </a:highlight>
              </a:rPr>
              <a:t>x</a:t>
            </a:r>
            <a:r>
              <a:rPr lang="en-US" b="1" dirty="0">
                <a:highlight>
                  <a:srgbClr val="FFFF99"/>
                </a:highlight>
              </a:rPr>
              <a:t>(</a:t>
            </a:r>
            <a:r>
              <a:rPr lang="en-US" b="1" i="1" dirty="0">
                <a:highlight>
                  <a:srgbClr val="FFFF99"/>
                </a:highlight>
              </a:rPr>
              <a:t>t</a:t>
            </a:r>
            <a:r>
              <a:rPr lang="en-US" b="1" dirty="0">
                <a:highlight>
                  <a:srgbClr val="FFFF99"/>
                </a:highlight>
              </a:rPr>
              <a:t>)</a:t>
            </a:r>
            <a:r>
              <a:rPr lang="en-US" dirty="0"/>
              <a:t> with an impulse at time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in a </a:t>
            </a:r>
            <a:r>
              <a:rPr lang="en-US" b="1" dirty="0">
                <a:solidFill>
                  <a:srgbClr val="0070C0"/>
                </a:solidFill>
              </a:rPr>
              <a:t>time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shift of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b="1" dirty="0">
                <a:solidFill>
                  <a:srgbClr val="0070C0"/>
                </a:solidFill>
              </a:rPr>
              <a:t>by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C902D-A9BD-4F48-80AE-095BF6B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Impulse: Convolution Property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A7732-6AC9-9A46-9392-3D922319FEA1}"/>
              </a:ext>
            </a:extLst>
          </p:cNvPr>
          <p:cNvCxnSpPr>
            <a:cxnSpLocks/>
          </p:cNvCxnSpPr>
          <p:nvPr/>
        </p:nvCxnSpPr>
        <p:spPr>
          <a:xfrm>
            <a:off x="2157662" y="2883805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EF8C9-83E5-1049-98F3-EAC5511BF00F}"/>
              </a:ext>
            </a:extLst>
          </p:cNvPr>
          <p:cNvCxnSpPr>
            <a:cxnSpLocks/>
          </p:cNvCxnSpPr>
          <p:nvPr/>
        </p:nvCxnSpPr>
        <p:spPr>
          <a:xfrm flipV="1">
            <a:off x="3465094" y="2286236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557309-3125-0245-B7B2-5FB1036B8EB0}"/>
              </a:ext>
            </a:extLst>
          </p:cNvPr>
          <p:cNvSpPr txBox="1"/>
          <p:nvPr/>
        </p:nvSpPr>
        <p:spPr>
          <a:xfrm>
            <a:off x="6484217" y="2883805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F883FF-878C-6F4F-90F1-BF1F469E6C9B}"/>
              </a:ext>
            </a:extLst>
          </p:cNvPr>
          <p:cNvCxnSpPr>
            <a:cxnSpLocks/>
          </p:cNvCxnSpPr>
          <p:nvPr/>
        </p:nvCxnSpPr>
        <p:spPr>
          <a:xfrm flipV="1">
            <a:off x="5153526" y="2286236"/>
            <a:ext cx="0" cy="597569"/>
          </a:xfrm>
          <a:prstGeom prst="straightConnector1">
            <a:avLst/>
          </a:prstGeom>
          <a:ln w="63500" cmpd="dbl">
            <a:prstDash val="solid"/>
            <a:tailEnd type="arrow" w="sm" len="sm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875E5-8385-BA4F-91FE-9C51BC584A5A}"/>
              </a:ext>
            </a:extLst>
          </p:cNvPr>
          <p:cNvSpPr txBox="1"/>
          <p:nvPr/>
        </p:nvSpPr>
        <p:spPr>
          <a:xfrm>
            <a:off x="4978638" y="288380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13AFD-A7CB-9D4B-9658-6D89F9F21CBB}"/>
              </a:ext>
            </a:extLst>
          </p:cNvPr>
          <p:cNvSpPr txBox="1"/>
          <p:nvPr/>
        </p:nvSpPr>
        <p:spPr>
          <a:xfrm>
            <a:off x="5150320" y="19854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F4F39F-CD98-CE47-915F-33A1D6DD4558}"/>
              </a:ext>
            </a:extLst>
          </p:cNvPr>
          <p:cNvCxnSpPr>
            <a:cxnSpLocks/>
          </p:cNvCxnSpPr>
          <p:nvPr/>
        </p:nvCxnSpPr>
        <p:spPr>
          <a:xfrm>
            <a:off x="2157662" y="4110788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6072E6-495B-5D49-BFFA-C1CDD21A2689}"/>
              </a:ext>
            </a:extLst>
          </p:cNvPr>
          <p:cNvCxnSpPr>
            <a:cxnSpLocks/>
          </p:cNvCxnSpPr>
          <p:nvPr/>
        </p:nvCxnSpPr>
        <p:spPr>
          <a:xfrm flipV="1">
            <a:off x="3465094" y="3513219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C978A6-E5ED-1E4C-BBED-3F4DE2D8E9C7}"/>
              </a:ext>
            </a:extLst>
          </p:cNvPr>
          <p:cNvSpPr txBox="1"/>
          <p:nvPr/>
        </p:nvSpPr>
        <p:spPr>
          <a:xfrm>
            <a:off x="3465094" y="316477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EE241-ED85-384F-B823-43C90C2A343C}"/>
              </a:ext>
            </a:extLst>
          </p:cNvPr>
          <p:cNvSpPr txBox="1"/>
          <p:nvPr/>
        </p:nvSpPr>
        <p:spPr>
          <a:xfrm>
            <a:off x="6484217" y="4110788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FA78B0-B170-7143-B012-4681DAC85CCB}"/>
              </a:ext>
            </a:extLst>
          </p:cNvPr>
          <p:cNvCxnSpPr>
            <a:cxnSpLocks/>
          </p:cNvCxnSpPr>
          <p:nvPr/>
        </p:nvCxnSpPr>
        <p:spPr>
          <a:xfrm>
            <a:off x="2157662" y="5285400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4428B8-27B7-4F4F-A994-0D56290BFF37}"/>
              </a:ext>
            </a:extLst>
          </p:cNvPr>
          <p:cNvCxnSpPr>
            <a:cxnSpLocks/>
          </p:cNvCxnSpPr>
          <p:nvPr/>
        </p:nvCxnSpPr>
        <p:spPr>
          <a:xfrm flipV="1">
            <a:off x="3465094" y="4687831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F6A6BD-F0AD-CB4E-AFBD-1C8BDEAA8F86}"/>
              </a:ext>
            </a:extLst>
          </p:cNvPr>
          <p:cNvSpPr txBox="1"/>
          <p:nvPr/>
        </p:nvSpPr>
        <p:spPr>
          <a:xfrm>
            <a:off x="6484217" y="5285400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7CC59B-4415-664A-9EAC-C498B61EDB4B}"/>
              </a:ext>
            </a:extLst>
          </p:cNvPr>
          <p:cNvSpPr txBox="1"/>
          <p:nvPr/>
        </p:nvSpPr>
        <p:spPr>
          <a:xfrm>
            <a:off x="4978638" y="52854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370F75-4149-ED46-A89F-A1A03FBC8631}"/>
              </a:ext>
            </a:extLst>
          </p:cNvPr>
          <p:cNvSpPr txBox="1"/>
          <p:nvPr/>
        </p:nvSpPr>
        <p:spPr>
          <a:xfrm>
            <a:off x="3453871" y="1985211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t-t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D5CC9-A9D0-8D45-85C0-9A0C73BDF19F}"/>
              </a:ext>
            </a:extLst>
          </p:cNvPr>
          <p:cNvSpPr txBox="1"/>
          <p:nvPr/>
        </p:nvSpPr>
        <p:spPr>
          <a:xfrm>
            <a:off x="1698850" y="3364831"/>
            <a:ext cx="40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986B-B5D8-3D43-A9C3-479B8392D9D2}"/>
              </a:ext>
            </a:extLst>
          </p:cNvPr>
          <p:cNvSpPr txBox="1"/>
          <p:nvPr/>
        </p:nvSpPr>
        <p:spPr>
          <a:xfrm>
            <a:off x="1643546" y="440165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3FA34A6-AF57-C348-8181-3DD3BACA6F8E}"/>
              </a:ext>
            </a:extLst>
          </p:cNvPr>
          <p:cNvSpPr/>
          <p:nvPr/>
        </p:nvSpPr>
        <p:spPr>
          <a:xfrm>
            <a:off x="2747058" y="3658307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FBC24AB-1E67-E040-8EA8-A55DA0973008}"/>
              </a:ext>
            </a:extLst>
          </p:cNvPr>
          <p:cNvSpPr/>
          <p:nvPr/>
        </p:nvSpPr>
        <p:spPr>
          <a:xfrm>
            <a:off x="4432284" y="4834279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47B14D-FD2C-594C-B2CD-340E20242A42}"/>
              </a:ext>
            </a:extLst>
          </p:cNvPr>
          <p:cNvSpPr txBox="1"/>
          <p:nvPr/>
        </p:nvSpPr>
        <p:spPr>
          <a:xfrm flipH="1">
            <a:off x="3256595" y="5285400"/>
            <a:ext cx="42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0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7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4368E-03F1-7D45-AE38-A1FD9B9B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Convolve </a:t>
            </a:r>
            <a:r>
              <a:rPr lang="en-US" b="1" dirty="0">
                <a:highlight>
                  <a:srgbClr val="FFFF99"/>
                </a:highlight>
              </a:rPr>
              <a:t>function </a:t>
            </a:r>
            <a:r>
              <a:rPr lang="en-US" b="1" i="1" dirty="0">
                <a:highlight>
                  <a:srgbClr val="FFFF99"/>
                </a:highlight>
              </a:rPr>
              <a:t>X</a:t>
            </a:r>
            <a:r>
              <a:rPr lang="en-US" b="1" dirty="0">
                <a:highlight>
                  <a:srgbClr val="FFFF99"/>
                </a:highlight>
              </a:rPr>
              <a:t>(</a:t>
            </a:r>
            <a:r>
              <a:rPr lang="en-US" b="1" i="1" dirty="0">
                <a:highlight>
                  <a:srgbClr val="FFFF99"/>
                </a:highlight>
              </a:rPr>
              <a:t>f</a:t>
            </a:r>
            <a:r>
              <a:rPr lang="en-US" b="1" dirty="0">
                <a:highlight>
                  <a:srgbClr val="FFFF99"/>
                </a:highlight>
              </a:rPr>
              <a:t>)</a:t>
            </a:r>
            <a:r>
              <a:rPr lang="en-US" dirty="0"/>
              <a:t> with impulse at frequency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in a </a:t>
            </a:r>
            <a:r>
              <a:rPr lang="en-US" b="1" dirty="0">
                <a:solidFill>
                  <a:srgbClr val="0070C0"/>
                </a:solidFill>
              </a:rPr>
              <a:t>frequency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shift of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 </a:t>
            </a:r>
            <a:r>
              <a:rPr lang="en-US" b="1" dirty="0">
                <a:solidFill>
                  <a:srgbClr val="0070C0"/>
                </a:solidFill>
              </a:rPr>
              <a:t>by 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C902D-A9BD-4F48-80AE-095BF6B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Impulse: Convolution in Frequency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A7732-6AC9-9A46-9392-3D922319FEA1}"/>
              </a:ext>
            </a:extLst>
          </p:cNvPr>
          <p:cNvCxnSpPr>
            <a:cxnSpLocks/>
          </p:cNvCxnSpPr>
          <p:nvPr/>
        </p:nvCxnSpPr>
        <p:spPr>
          <a:xfrm>
            <a:off x="2157662" y="2883805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EF8C9-83E5-1049-98F3-EAC5511BF00F}"/>
              </a:ext>
            </a:extLst>
          </p:cNvPr>
          <p:cNvCxnSpPr>
            <a:cxnSpLocks/>
          </p:cNvCxnSpPr>
          <p:nvPr/>
        </p:nvCxnSpPr>
        <p:spPr>
          <a:xfrm flipV="1">
            <a:off x="3465094" y="2286236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557309-3125-0245-B7B2-5FB1036B8EB0}"/>
              </a:ext>
            </a:extLst>
          </p:cNvPr>
          <p:cNvSpPr txBox="1"/>
          <p:nvPr/>
        </p:nvSpPr>
        <p:spPr>
          <a:xfrm>
            <a:off x="6484216" y="288380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F883FF-878C-6F4F-90F1-BF1F469E6C9B}"/>
              </a:ext>
            </a:extLst>
          </p:cNvPr>
          <p:cNvCxnSpPr>
            <a:cxnSpLocks/>
          </p:cNvCxnSpPr>
          <p:nvPr/>
        </p:nvCxnSpPr>
        <p:spPr>
          <a:xfrm flipV="1">
            <a:off x="5153526" y="2286236"/>
            <a:ext cx="0" cy="597569"/>
          </a:xfrm>
          <a:prstGeom prst="straightConnector1">
            <a:avLst/>
          </a:prstGeom>
          <a:ln w="63500" cmpd="dbl">
            <a:prstDash val="solid"/>
            <a:tailEnd type="arrow" w="sm" len="sm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875E5-8385-BA4F-91FE-9C51BC584A5A}"/>
              </a:ext>
            </a:extLst>
          </p:cNvPr>
          <p:cNvSpPr txBox="1"/>
          <p:nvPr/>
        </p:nvSpPr>
        <p:spPr>
          <a:xfrm>
            <a:off x="4978638" y="288380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13AFD-A7CB-9D4B-9658-6D89F9F21CBB}"/>
              </a:ext>
            </a:extLst>
          </p:cNvPr>
          <p:cNvSpPr txBox="1"/>
          <p:nvPr/>
        </p:nvSpPr>
        <p:spPr>
          <a:xfrm>
            <a:off x="5150320" y="19854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F4F39F-CD98-CE47-915F-33A1D6DD4558}"/>
              </a:ext>
            </a:extLst>
          </p:cNvPr>
          <p:cNvCxnSpPr>
            <a:cxnSpLocks/>
          </p:cNvCxnSpPr>
          <p:nvPr/>
        </p:nvCxnSpPr>
        <p:spPr>
          <a:xfrm>
            <a:off x="2157662" y="4110788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6072E6-495B-5D49-BFFA-C1CDD21A2689}"/>
              </a:ext>
            </a:extLst>
          </p:cNvPr>
          <p:cNvCxnSpPr>
            <a:cxnSpLocks/>
          </p:cNvCxnSpPr>
          <p:nvPr/>
        </p:nvCxnSpPr>
        <p:spPr>
          <a:xfrm flipV="1">
            <a:off x="3465094" y="3513219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C978A6-E5ED-1E4C-BBED-3F4DE2D8E9C7}"/>
              </a:ext>
            </a:extLst>
          </p:cNvPr>
          <p:cNvSpPr txBox="1"/>
          <p:nvPr/>
        </p:nvSpPr>
        <p:spPr>
          <a:xfrm>
            <a:off x="3450667" y="3164776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EE241-ED85-384F-B823-43C90C2A343C}"/>
              </a:ext>
            </a:extLst>
          </p:cNvPr>
          <p:cNvSpPr txBox="1"/>
          <p:nvPr/>
        </p:nvSpPr>
        <p:spPr>
          <a:xfrm>
            <a:off x="6484216" y="4110788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FA78B0-B170-7143-B012-4681DAC85CCB}"/>
              </a:ext>
            </a:extLst>
          </p:cNvPr>
          <p:cNvCxnSpPr>
            <a:cxnSpLocks/>
          </p:cNvCxnSpPr>
          <p:nvPr/>
        </p:nvCxnSpPr>
        <p:spPr>
          <a:xfrm>
            <a:off x="2157662" y="5285400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4428B8-27B7-4F4F-A994-0D56290BFF37}"/>
              </a:ext>
            </a:extLst>
          </p:cNvPr>
          <p:cNvCxnSpPr>
            <a:cxnSpLocks/>
          </p:cNvCxnSpPr>
          <p:nvPr/>
        </p:nvCxnSpPr>
        <p:spPr>
          <a:xfrm flipV="1">
            <a:off x="3465094" y="4687831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F6A6BD-F0AD-CB4E-AFBD-1C8BDEAA8F86}"/>
              </a:ext>
            </a:extLst>
          </p:cNvPr>
          <p:cNvSpPr txBox="1"/>
          <p:nvPr/>
        </p:nvSpPr>
        <p:spPr>
          <a:xfrm>
            <a:off x="6484216" y="528540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7CC59B-4415-664A-9EAC-C498B61EDB4B}"/>
              </a:ext>
            </a:extLst>
          </p:cNvPr>
          <p:cNvSpPr txBox="1"/>
          <p:nvPr/>
        </p:nvSpPr>
        <p:spPr>
          <a:xfrm>
            <a:off x="4978638" y="52854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370F75-4149-ED46-A89F-A1A03FBC8631}"/>
              </a:ext>
            </a:extLst>
          </p:cNvPr>
          <p:cNvSpPr txBox="1"/>
          <p:nvPr/>
        </p:nvSpPr>
        <p:spPr>
          <a:xfrm>
            <a:off x="3421811" y="1985211"/>
            <a:ext cx="92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f−f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D5CC9-A9D0-8D45-85C0-9A0C73BDF19F}"/>
              </a:ext>
            </a:extLst>
          </p:cNvPr>
          <p:cNvSpPr txBox="1"/>
          <p:nvPr/>
        </p:nvSpPr>
        <p:spPr>
          <a:xfrm>
            <a:off x="1698850" y="3364831"/>
            <a:ext cx="40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986B-B5D8-3D43-A9C3-479B8392D9D2}"/>
              </a:ext>
            </a:extLst>
          </p:cNvPr>
          <p:cNvSpPr txBox="1"/>
          <p:nvPr/>
        </p:nvSpPr>
        <p:spPr>
          <a:xfrm>
            <a:off x="1643546" y="440165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3FA34A6-AF57-C348-8181-3DD3BACA6F8E}"/>
              </a:ext>
            </a:extLst>
          </p:cNvPr>
          <p:cNvSpPr/>
          <p:nvPr/>
        </p:nvSpPr>
        <p:spPr>
          <a:xfrm>
            <a:off x="2747058" y="3658307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FBC24AB-1E67-E040-8EA8-A55DA0973008}"/>
              </a:ext>
            </a:extLst>
          </p:cNvPr>
          <p:cNvSpPr/>
          <p:nvPr/>
        </p:nvSpPr>
        <p:spPr>
          <a:xfrm>
            <a:off x="4432284" y="4834279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47B14D-FD2C-594C-B2CD-340E20242A42}"/>
              </a:ext>
            </a:extLst>
          </p:cNvPr>
          <p:cNvSpPr txBox="1"/>
          <p:nvPr/>
        </p:nvSpPr>
        <p:spPr>
          <a:xfrm flipH="1">
            <a:off x="3256595" y="5285400"/>
            <a:ext cx="42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0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2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fundamentals</a:t>
            </a:r>
          </a:p>
          <a:p>
            <a:pPr lvl="1"/>
            <a:r>
              <a:rPr lang="en-US" b="1" dirty="0"/>
              <a:t>Radio Frequency (RF) Spectrum</a:t>
            </a:r>
          </a:p>
          <a:p>
            <a:pPr lvl="1"/>
            <a:r>
              <a:rPr lang="en-US" dirty="0"/>
              <a:t>Energy and Noise</a:t>
            </a:r>
          </a:p>
          <a:p>
            <a:endParaRPr lang="en-US" dirty="0"/>
          </a:p>
          <a:p>
            <a:r>
              <a:rPr lang="en-US" dirty="0"/>
              <a:t>Introduction to Modulation</a:t>
            </a:r>
          </a:p>
          <a:p>
            <a:endParaRPr lang="en-US" dirty="0"/>
          </a:p>
          <a:p>
            <a:r>
              <a:rPr lang="en-US" dirty="0"/>
              <a:t>Introduction to Filtering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03551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8733D4-B0C5-8F44-A544-4EB34B7A79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Multiplication</a:t>
                </a:r>
                <a:r>
                  <a:rPr lang="en-US" dirty="0"/>
                  <a:t> in time leads to </a:t>
                </a:r>
                <a:r>
                  <a:rPr lang="en-US" b="1" dirty="0"/>
                  <a:t>convolution</a:t>
                </a:r>
                <a:r>
                  <a:rPr lang="en-US" dirty="0"/>
                  <a:t> in frequency: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Convolution</a:t>
                </a:r>
                <a:r>
                  <a:rPr lang="en-US" dirty="0"/>
                  <a:t> in time leads to </a:t>
                </a:r>
                <a:r>
                  <a:rPr lang="en-US" b="1" dirty="0"/>
                  <a:t>multiplication</a:t>
                </a:r>
                <a:r>
                  <a:rPr lang="en-US" dirty="0"/>
                  <a:t> in frequency: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8733D4-B0C5-8F44-A544-4EB34B7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7575979-7EEB-A64C-8251-6BE1E0AC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Duality of Convolution and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73072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962C28CF-D87E-364C-909A-48FBDB9FF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107718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Given a cosine wave at frequency f</a:t>
            </a:r>
            <a:r>
              <a:rPr lang="en-US" altLang="en-US" sz="2400" baseline="-25000" dirty="0"/>
              <a:t>1 </a:t>
            </a:r>
            <a:r>
              <a:rPr lang="en-US" altLang="en-US" sz="2400" dirty="0"/>
              <a:t>(1 Hz)</a:t>
            </a:r>
            <a:endParaRPr lang="en-US" altLang="en-US" sz="2400" baseline="-25000" dirty="0"/>
          </a:p>
          <a:p>
            <a:endParaRPr lang="en-US" altLang="en-US" sz="2400" b="1" i="1" dirty="0"/>
          </a:p>
          <a:p>
            <a:r>
              <a:rPr lang="en-US" altLang="en-US" sz="2400" b="1" i="1" dirty="0"/>
              <a:t>Modulate </a:t>
            </a:r>
            <a:r>
              <a:rPr lang="en-US" altLang="en-US" sz="2400" dirty="0"/>
              <a:t>it</a:t>
            </a:r>
            <a:r>
              <a:rPr lang="en-US" altLang="en-US" sz="2400" b="1" i="1" dirty="0"/>
              <a:t> </a:t>
            </a:r>
            <a:r>
              <a:rPr lang="en-US" altLang="en-US" sz="2400" dirty="0"/>
              <a:t>with carrier at frequency f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(10 Hz) by </a:t>
            </a:r>
            <a:r>
              <a:rPr lang="en-US" altLang="en-US" sz="2400" b="1" dirty="0">
                <a:solidFill>
                  <a:srgbClr val="0070C0"/>
                </a:solidFill>
                <a:highlight>
                  <a:srgbClr val="FFFF99"/>
                </a:highlight>
              </a:rPr>
              <a:t>multiplication</a:t>
            </a:r>
            <a:endParaRPr lang="en-US" altLang="en-US" sz="2400" b="1" baseline="-25000" dirty="0">
              <a:solidFill>
                <a:srgbClr val="0070C0"/>
              </a:solidFill>
              <a:highlight>
                <a:srgbClr val="FFFF99"/>
              </a:highlight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E62801B-58C3-2D47-9F9A-D59B1D3C2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Principle of Modulation</a:t>
            </a:r>
          </a:p>
        </p:txBody>
      </p:sp>
      <p:pic>
        <p:nvPicPr>
          <p:cNvPr id="116742" name="Picture 6" descr="Figure9">
            <a:extLst>
              <a:ext uri="{FF2B5EF4-FFF2-40B4-BE49-F238E27FC236}">
                <a16:creationId xmlns:a16="http://schemas.microsoft.com/office/drawing/2014/main" id="{088DDBD8-BA9F-B943-9AD0-4251D938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22" y="3001694"/>
            <a:ext cx="3686134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4" name="Picture 18" descr="Figure8">
            <a:extLst>
              <a:ext uri="{FF2B5EF4-FFF2-40B4-BE49-F238E27FC236}">
                <a16:creationId xmlns:a16="http://schemas.microsoft.com/office/drawing/2014/main" id="{7DFE0F70-5E51-0A4C-AE31-D640E751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8" y="2977881"/>
            <a:ext cx="371792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EEB42-89B7-4A4A-8F7D-173A7A7F29D2}"/>
              </a:ext>
            </a:extLst>
          </p:cNvPr>
          <p:cNvSpPr txBox="1"/>
          <p:nvPr/>
        </p:nvSpPr>
        <p:spPr>
          <a:xfrm>
            <a:off x="1916777" y="2806369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CFFFF"/>
                </a:highlight>
                <a:latin typeface="Arial" charset="0"/>
                <a:ea typeface="Arial" charset="0"/>
                <a:cs typeface="Arial" charset="0"/>
              </a:rPr>
              <a:t>cos(2πt)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68344-5FA6-A648-9DD3-1BF556CE4965}"/>
              </a:ext>
            </a:extLst>
          </p:cNvPr>
          <p:cNvSpPr txBox="1"/>
          <p:nvPr/>
        </p:nvSpPr>
        <p:spPr>
          <a:xfrm>
            <a:off x="6018844" y="280636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CFFFF"/>
                </a:highlight>
                <a:latin typeface="Arial" charset="0"/>
                <a:ea typeface="Arial" charset="0"/>
                <a:cs typeface="Arial" charset="0"/>
              </a:rPr>
              <a:t>cos(2π10t)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9CE475-4704-DA44-979B-F3D8D23FF34D}"/>
              </a:ext>
            </a:extLst>
          </p:cNvPr>
          <p:cNvSpPr txBox="1"/>
          <p:nvPr/>
        </p:nvSpPr>
        <p:spPr>
          <a:xfrm>
            <a:off x="793132" y="5949852"/>
            <a:ext cx="7481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Modulate</a:t>
            </a:r>
            <a:r>
              <a:rPr lang="en-US" sz="2600" b="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 the two cosines: cos(2πt) × cos(2π10t)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060CD-ADC6-F948-B719-48334EB222BB}"/>
              </a:ext>
            </a:extLst>
          </p:cNvPr>
          <p:cNvSpPr txBox="1"/>
          <p:nvPr/>
        </p:nvSpPr>
        <p:spPr>
          <a:xfrm>
            <a:off x="1607868" y="5549741"/>
            <a:ext cx="1965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ABE55-6E15-B34B-AAAF-1BAAB1094999}"/>
              </a:ext>
            </a:extLst>
          </p:cNvPr>
          <p:cNvSpPr txBox="1"/>
          <p:nvPr/>
        </p:nvSpPr>
        <p:spPr>
          <a:xfrm>
            <a:off x="5789614" y="5565476"/>
            <a:ext cx="1965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837C8-19CE-724F-9E46-BA6803C62BF5}"/>
              </a:ext>
            </a:extLst>
          </p:cNvPr>
          <p:cNvSpPr txBox="1"/>
          <p:nvPr/>
        </p:nvSpPr>
        <p:spPr>
          <a:xfrm rot="16200000">
            <a:off x="-84185" y="4154653"/>
            <a:ext cx="1467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1A3BC-0646-D247-932C-0B889C7B41F7}"/>
              </a:ext>
            </a:extLst>
          </p:cNvPr>
          <p:cNvSpPr txBox="1"/>
          <p:nvPr/>
        </p:nvSpPr>
        <p:spPr>
          <a:xfrm rot="16200000">
            <a:off x="4093591" y="4154653"/>
            <a:ext cx="1467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9901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D6C8E92-1F0D-1D45-8FE3-04B335A65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/>
              <a:t>Time Domain and Frequency Domain</a:t>
            </a:r>
            <a:br>
              <a:rPr lang="en-US" altLang="en-US" sz="3200" dirty="0"/>
            </a:br>
            <a:r>
              <a:rPr lang="en-US" altLang="en-US" sz="3200" dirty="0"/>
              <a:t>Views of Modulation</a:t>
            </a:r>
          </a:p>
        </p:txBody>
      </p:sp>
      <p:pic>
        <p:nvPicPr>
          <p:cNvPr id="117765" name="Picture 5" descr="Figure10">
            <a:extLst>
              <a:ext uri="{FF2B5EF4-FFF2-40B4-BE49-F238E27FC236}">
                <a16:creationId xmlns:a16="http://schemas.microsoft.com/office/drawing/2014/main" id="{BCA014FB-E803-B24E-BA43-13996800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 r="4974" b="1"/>
          <a:stretch/>
        </p:blipFill>
        <p:spPr bwMode="auto">
          <a:xfrm>
            <a:off x="4335929" y="3080013"/>
            <a:ext cx="4579471" cy="30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9" name="Text Box 9">
            <a:extLst>
              <a:ext uri="{FF2B5EF4-FFF2-40B4-BE49-F238E27FC236}">
                <a16:creationId xmlns:a16="http://schemas.microsoft.com/office/drawing/2014/main" id="{41614374-44B5-E34D-84D1-AD128464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266" y="3531363"/>
            <a:ext cx="1400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1</a:t>
            </a:r>
            <a:r>
              <a:rPr lang="en-US" altLang="en-US" sz="16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+</a:t>
            </a:r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70C0"/>
                </a:solidFill>
                <a:latin typeface="Arial (null)"/>
                <a:cs typeface="Arial" panose="020B0604020202020204" pitchFamily="34" charset="0"/>
              </a:rPr>
              <a:t> </a:t>
            </a:r>
            <a:r>
              <a:rPr lang="en-US" altLang="en-US" sz="1600" b="0" dirty="0">
                <a:latin typeface="Arial (null)"/>
                <a:cs typeface="Arial" panose="020B0604020202020204" pitchFamily="34" charset="0"/>
              </a:rPr>
              <a:t>= 11 Hz Cosine</a:t>
            </a:r>
          </a:p>
        </p:txBody>
      </p:sp>
      <p:sp>
        <p:nvSpPr>
          <p:cNvPr id="117770" name="Line 10">
            <a:extLst>
              <a:ext uri="{FF2B5EF4-FFF2-40B4-BE49-F238E27FC236}">
                <a16:creationId xmlns:a16="http://schemas.microsoft.com/office/drawing/2014/main" id="{19D198DA-ABAD-084B-8AD0-B4F6BCAFB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742" y="4808878"/>
            <a:ext cx="15732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A74A6FF8-6469-C944-9053-97DFE4C3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773" y="4883754"/>
            <a:ext cx="131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1</a:t>
            </a:r>
            <a:r>
              <a:rPr lang="en-US" altLang="en-US" sz="16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−</a:t>
            </a:r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70C0"/>
                </a:solidFill>
                <a:latin typeface="Arial (null)"/>
                <a:cs typeface="Arial" panose="020B0604020202020204" pitchFamily="34" charset="0"/>
              </a:rPr>
              <a:t> </a:t>
            </a:r>
            <a:r>
              <a:rPr lang="en-US" altLang="en-US" sz="1600" b="0" dirty="0">
                <a:latin typeface="Arial (null)"/>
                <a:cs typeface="Arial" panose="020B0604020202020204" pitchFamily="34" charset="0"/>
              </a:rPr>
              <a:t>= 9 Hz Cosine</a:t>
            </a:r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546D2B00-83F7-D143-B246-08D0B76B4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385" y="979488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 dirty="0">
              <a:latin typeface="Arial (null)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B67C78-30A4-E64D-9443-DFC0CB12B589}"/>
              </a:ext>
            </a:extLst>
          </p:cNvPr>
          <p:cNvGrpSpPr/>
          <p:nvPr/>
        </p:nvGrpSpPr>
        <p:grpSpPr>
          <a:xfrm>
            <a:off x="1196850" y="1650708"/>
            <a:ext cx="6836154" cy="842431"/>
            <a:chOff x="996711" y="1480377"/>
            <a:chExt cx="6836154" cy="8424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D1B4D3-7A52-724C-8592-8D12BD429430}"/>
                </a:ext>
              </a:extLst>
            </p:cNvPr>
            <p:cNvSpPr/>
            <p:nvPr/>
          </p:nvSpPr>
          <p:spPr>
            <a:xfrm>
              <a:off x="996711" y="1480377"/>
              <a:ext cx="6836154" cy="8424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aphicFrame>
          <p:nvGraphicFramePr>
            <p:cNvPr id="117773" name="Object 13">
              <a:extLst>
                <a:ext uri="{FF2B5EF4-FFF2-40B4-BE49-F238E27FC236}">
                  <a16:creationId xmlns:a16="http://schemas.microsoft.com/office/drawing/2014/main" id="{5EAF378B-B0F8-EB4E-B4A8-4AC4C9FDB4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3361579"/>
                </p:ext>
              </p:extLst>
            </p:nvPr>
          </p:nvGraphicFramePr>
          <p:xfrm>
            <a:off x="1097749" y="1626475"/>
            <a:ext cx="6616408" cy="660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0" name="Equation" r:id="rId5" imgW="11849100" imgH="1181100" progId="Equation.DSMT4">
                    <p:embed/>
                  </p:oleObj>
                </mc:Choice>
                <mc:Fallback>
                  <p:oleObj name="Equation" r:id="rId5" imgW="11849100" imgH="1181100" progId="Equation.DSMT4">
                    <p:embed/>
                    <p:pic>
                      <p:nvPicPr>
                        <p:cNvPr id="117773" name="Object 13">
                          <a:extLst>
                            <a:ext uri="{FF2B5EF4-FFF2-40B4-BE49-F238E27FC236}">
                              <a16:creationId xmlns:a16="http://schemas.microsoft.com/office/drawing/2014/main" id="{5EAF378B-B0F8-EB4E-B4A8-4AC4C9FDB4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749" y="1626475"/>
                          <a:ext cx="6616408" cy="660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7774" name="Picture 14" descr="Figure7">
            <a:extLst>
              <a:ext uri="{FF2B5EF4-FFF2-40B4-BE49-F238E27FC236}">
                <a16:creationId xmlns:a16="http://schemas.microsoft.com/office/drawing/2014/main" id="{5948CAB3-DA7C-7745-BC0A-3913A95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005138"/>
            <a:ext cx="42037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5FACDD-4394-8B4A-AEB0-1DC21E61360D}"/>
              </a:ext>
            </a:extLst>
          </p:cNvPr>
          <p:cNvSpPr txBox="1"/>
          <p:nvPr/>
        </p:nvSpPr>
        <p:spPr>
          <a:xfrm>
            <a:off x="5956228" y="5934045"/>
            <a:ext cx="1787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F63728-8FD0-D448-8557-E1B9D5194F0F}"/>
              </a:ext>
            </a:extLst>
          </p:cNvPr>
          <p:cNvSpPr txBox="1"/>
          <p:nvPr/>
        </p:nvSpPr>
        <p:spPr>
          <a:xfrm rot="16200000">
            <a:off x="3945513" y="4274769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237047-DB1B-B044-9E4B-27447E09EB0C}"/>
              </a:ext>
            </a:extLst>
          </p:cNvPr>
          <p:cNvSpPr txBox="1"/>
          <p:nvPr/>
        </p:nvSpPr>
        <p:spPr>
          <a:xfrm>
            <a:off x="2161976" y="5934045"/>
            <a:ext cx="1065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B9AC09-643C-A04F-939E-A70ABD9331CE}"/>
              </a:ext>
            </a:extLst>
          </p:cNvPr>
          <p:cNvSpPr txBox="1"/>
          <p:nvPr/>
        </p:nvSpPr>
        <p:spPr>
          <a:xfrm rot="16200000">
            <a:off x="-37991" y="4274769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041B5-251D-714C-A54F-690139CF14BD}"/>
              </a:ext>
            </a:extLst>
          </p:cNvPr>
          <p:cNvSpPr txBox="1"/>
          <p:nvPr/>
        </p:nvSpPr>
        <p:spPr>
          <a:xfrm>
            <a:off x="1702107" y="2901338"/>
            <a:ext cx="17894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Domain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5EF0FC-7C17-7243-976C-5FBF46C1A074}"/>
              </a:ext>
            </a:extLst>
          </p:cNvPr>
          <p:cNvSpPr txBox="1"/>
          <p:nvPr/>
        </p:nvSpPr>
        <p:spPr>
          <a:xfrm>
            <a:off x="5730354" y="2895007"/>
            <a:ext cx="24945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Frequency Domain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1A79EC3-146E-DB43-9785-048F6E49620A}"/>
              </a:ext>
            </a:extLst>
          </p:cNvPr>
          <p:cNvSpPr/>
          <p:nvPr/>
        </p:nvSpPr>
        <p:spPr>
          <a:xfrm>
            <a:off x="5784849" y="3436349"/>
            <a:ext cx="2073275" cy="169001"/>
          </a:xfrm>
          <a:custGeom>
            <a:avLst/>
            <a:gdLst>
              <a:gd name="connsiteX0" fmla="*/ 183523 w 2230857"/>
              <a:gd name="connsiteY0" fmla="*/ 197527 h 197527"/>
              <a:gd name="connsiteX1" fmla="*/ 179169 w 2230857"/>
              <a:gd name="connsiteY1" fmla="*/ 32064 h 197527"/>
              <a:gd name="connsiteX2" fmla="*/ 2055866 w 2230857"/>
              <a:gd name="connsiteY2" fmla="*/ 14647 h 197527"/>
              <a:gd name="connsiteX3" fmla="*/ 2038449 w 2230857"/>
              <a:gd name="connsiteY3" fmla="*/ 197527 h 197527"/>
              <a:gd name="connsiteX0" fmla="*/ 70153 w 2117487"/>
              <a:gd name="connsiteY0" fmla="*/ 281579 h 281579"/>
              <a:gd name="connsiteX1" fmla="*/ 65799 w 2117487"/>
              <a:gd name="connsiteY1" fmla="*/ 116116 h 281579"/>
              <a:gd name="connsiteX2" fmla="*/ 1942496 w 2117487"/>
              <a:gd name="connsiteY2" fmla="*/ 98699 h 281579"/>
              <a:gd name="connsiteX3" fmla="*/ 1925079 w 2117487"/>
              <a:gd name="connsiteY3" fmla="*/ 281579 h 281579"/>
              <a:gd name="connsiteX0" fmla="*/ 70153 w 2117487"/>
              <a:gd name="connsiteY0" fmla="*/ 281579 h 281579"/>
              <a:gd name="connsiteX1" fmla="*/ 65799 w 2117487"/>
              <a:gd name="connsiteY1" fmla="*/ 116116 h 281579"/>
              <a:gd name="connsiteX2" fmla="*/ 1942496 w 2117487"/>
              <a:gd name="connsiteY2" fmla="*/ 98699 h 281579"/>
              <a:gd name="connsiteX3" fmla="*/ 1925079 w 2117487"/>
              <a:gd name="connsiteY3" fmla="*/ 281579 h 281579"/>
              <a:gd name="connsiteX0" fmla="*/ 70153 w 2117487"/>
              <a:gd name="connsiteY0" fmla="*/ 192405 h 192405"/>
              <a:gd name="connsiteX1" fmla="*/ 65799 w 2117487"/>
              <a:gd name="connsiteY1" fmla="*/ 26942 h 192405"/>
              <a:gd name="connsiteX2" fmla="*/ 1942496 w 2117487"/>
              <a:gd name="connsiteY2" fmla="*/ 9525 h 192405"/>
              <a:gd name="connsiteX3" fmla="*/ 1925079 w 2117487"/>
              <a:gd name="connsiteY3" fmla="*/ 192405 h 192405"/>
              <a:gd name="connsiteX0" fmla="*/ 4354 w 2051688"/>
              <a:gd name="connsiteY0" fmla="*/ 192405 h 192405"/>
              <a:gd name="connsiteX1" fmla="*/ 0 w 2051688"/>
              <a:gd name="connsiteY1" fmla="*/ 26942 h 192405"/>
              <a:gd name="connsiteX2" fmla="*/ 1876697 w 2051688"/>
              <a:gd name="connsiteY2" fmla="*/ 9525 h 192405"/>
              <a:gd name="connsiteX3" fmla="*/ 1859280 w 2051688"/>
              <a:gd name="connsiteY3" fmla="*/ 192405 h 192405"/>
              <a:gd name="connsiteX0" fmla="*/ 4354 w 2011507"/>
              <a:gd name="connsiteY0" fmla="*/ 192405 h 192405"/>
              <a:gd name="connsiteX1" fmla="*/ 0 w 2011507"/>
              <a:gd name="connsiteY1" fmla="*/ 26942 h 192405"/>
              <a:gd name="connsiteX2" fmla="*/ 1876697 w 2011507"/>
              <a:gd name="connsiteY2" fmla="*/ 9525 h 192405"/>
              <a:gd name="connsiteX3" fmla="*/ 1859280 w 2011507"/>
              <a:gd name="connsiteY3" fmla="*/ 192405 h 192405"/>
              <a:gd name="connsiteX0" fmla="*/ 4354 w 1998549"/>
              <a:gd name="connsiteY0" fmla="*/ 188783 h 188783"/>
              <a:gd name="connsiteX1" fmla="*/ 0 w 1998549"/>
              <a:gd name="connsiteY1" fmla="*/ 23320 h 188783"/>
              <a:gd name="connsiteX2" fmla="*/ 1859280 w 1998549"/>
              <a:gd name="connsiteY2" fmla="*/ 10257 h 188783"/>
              <a:gd name="connsiteX3" fmla="*/ 1859280 w 1998549"/>
              <a:gd name="connsiteY3" fmla="*/ 188783 h 188783"/>
              <a:gd name="connsiteX0" fmla="*/ 4354 w 1863795"/>
              <a:gd name="connsiteY0" fmla="*/ 252305 h 252305"/>
              <a:gd name="connsiteX1" fmla="*/ 0 w 1863795"/>
              <a:gd name="connsiteY1" fmla="*/ 86842 h 252305"/>
              <a:gd name="connsiteX2" fmla="*/ 1859280 w 1863795"/>
              <a:gd name="connsiteY2" fmla="*/ 73779 h 252305"/>
              <a:gd name="connsiteX3" fmla="*/ 1859280 w 1863795"/>
              <a:gd name="connsiteY3" fmla="*/ 252305 h 252305"/>
              <a:gd name="connsiteX0" fmla="*/ 4354 w 1863795"/>
              <a:gd name="connsiteY0" fmla="*/ 252305 h 252305"/>
              <a:gd name="connsiteX1" fmla="*/ 0 w 1863795"/>
              <a:gd name="connsiteY1" fmla="*/ 86842 h 252305"/>
              <a:gd name="connsiteX2" fmla="*/ 1859280 w 1863795"/>
              <a:gd name="connsiteY2" fmla="*/ 73779 h 252305"/>
              <a:gd name="connsiteX3" fmla="*/ 1859280 w 1863795"/>
              <a:gd name="connsiteY3" fmla="*/ 252305 h 252305"/>
              <a:gd name="connsiteX0" fmla="*/ 4354 w 1863795"/>
              <a:gd name="connsiteY0" fmla="*/ 178526 h 178526"/>
              <a:gd name="connsiteX1" fmla="*/ 0 w 1863795"/>
              <a:gd name="connsiteY1" fmla="*/ 13063 h 178526"/>
              <a:gd name="connsiteX2" fmla="*/ 1859280 w 1863795"/>
              <a:gd name="connsiteY2" fmla="*/ 0 h 178526"/>
              <a:gd name="connsiteX3" fmla="*/ 1859280 w 1863795"/>
              <a:gd name="connsiteY3" fmla="*/ 178526 h 178526"/>
              <a:gd name="connsiteX0" fmla="*/ 4354 w 1863795"/>
              <a:gd name="connsiteY0" fmla="*/ 178526 h 178526"/>
              <a:gd name="connsiteX1" fmla="*/ 0 w 1863795"/>
              <a:gd name="connsiteY1" fmla="*/ 13063 h 178526"/>
              <a:gd name="connsiteX2" fmla="*/ 1859280 w 1863795"/>
              <a:gd name="connsiteY2" fmla="*/ 0 h 178526"/>
              <a:gd name="connsiteX3" fmla="*/ 1859280 w 1863795"/>
              <a:gd name="connsiteY3" fmla="*/ 178526 h 178526"/>
              <a:gd name="connsiteX0" fmla="*/ 4354 w 1863795"/>
              <a:gd name="connsiteY0" fmla="*/ 178526 h 178526"/>
              <a:gd name="connsiteX1" fmla="*/ 0 w 1863795"/>
              <a:gd name="connsiteY1" fmla="*/ 13063 h 178526"/>
              <a:gd name="connsiteX2" fmla="*/ 1859280 w 1863795"/>
              <a:gd name="connsiteY2" fmla="*/ 0 h 178526"/>
              <a:gd name="connsiteX3" fmla="*/ 1859280 w 1863795"/>
              <a:gd name="connsiteY3" fmla="*/ 178526 h 178526"/>
              <a:gd name="connsiteX0" fmla="*/ 4354 w 1867801"/>
              <a:gd name="connsiteY0" fmla="*/ 178526 h 178526"/>
              <a:gd name="connsiteX1" fmla="*/ 0 w 1867801"/>
              <a:gd name="connsiteY1" fmla="*/ 13063 h 178526"/>
              <a:gd name="connsiteX2" fmla="*/ 1865630 w 1867801"/>
              <a:gd name="connsiteY2" fmla="*/ 0 h 178526"/>
              <a:gd name="connsiteX3" fmla="*/ 1859280 w 1867801"/>
              <a:gd name="connsiteY3" fmla="*/ 178526 h 178526"/>
              <a:gd name="connsiteX0" fmla="*/ 4354 w 1870145"/>
              <a:gd name="connsiteY0" fmla="*/ 178526 h 178526"/>
              <a:gd name="connsiteX1" fmla="*/ 0 w 1870145"/>
              <a:gd name="connsiteY1" fmla="*/ 13063 h 178526"/>
              <a:gd name="connsiteX2" fmla="*/ 1865630 w 1870145"/>
              <a:gd name="connsiteY2" fmla="*/ 0 h 178526"/>
              <a:gd name="connsiteX3" fmla="*/ 1865630 w 1870145"/>
              <a:gd name="connsiteY3" fmla="*/ 175351 h 178526"/>
              <a:gd name="connsiteX0" fmla="*/ 4354 w 1867404"/>
              <a:gd name="connsiteY0" fmla="*/ 178526 h 178526"/>
              <a:gd name="connsiteX1" fmla="*/ 0 w 1867404"/>
              <a:gd name="connsiteY1" fmla="*/ 13063 h 178526"/>
              <a:gd name="connsiteX2" fmla="*/ 1865630 w 1867404"/>
              <a:gd name="connsiteY2" fmla="*/ 0 h 178526"/>
              <a:gd name="connsiteX3" fmla="*/ 1865630 w 1867404"/>
              <a:gd name="connsiteY3" fmla="*/ 175351 h 178526"/>
              <a:gd name="connsiteX0" fmla="*/ 4354 w 1865630"/>
              <a:gd name="connsiteY0" fmla="*/ 169001 h 169001"/>
              <a:gd name="connsiteX1" fmla="*/ 0 w 1865630"/>
              <a:gd name="connsiteY1" fmla="*/ 3538 h 169001"/>
              <a:gd name="connsiteX2" fmla="*/ 1862455 w 1865630"/>
              <a:gd name="connsiteY2" fmla="*/ 0 h 169001"/>
              <a:gd name="connsiteX3" fmla="*/ 1865630 w 1865630"/>
              <a:gd name="connsiteY3" fmla="*/ 165826 h 16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30" h="169001">
                <a:moveTo>
                  <a:pt x="4354" y="169001"/>
                </a:moveTo>
                <a:cubicBezTo>
                  <a:pt x="2903" y="110218"/>
                  <a:pt x="5806" y="238669"/>
                  <a:pt x="0" y="3538"/>
                </a:cubicBezTo>
                <a:lnTo>
                  <a:pt x="1862455" y="0"/>
                </a:lnTo>
                <a:cubicBezTo>
                  <a:pt x="1867535" y="171268"/>
                  <a:pt x="1862998" y="41728"/>
                  <a:pt x="1865630" y="16582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5D9B7F7-C9FA-CA49-8917-14AF903D1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Principle of Demodulation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10442C16-F8B1-034F-A75C-5AC71663C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20837"/>
            <a:ext cx="8762999" cy="1644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Receiver multiplies the modulated signal containing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−f</a:t>
            </a:r>
            <a:r>
              <a:rPr lang="en-US" altLang="en-US" sz="2400" i="1" baseline="-25000" dirty="0"/>
              <a:t>2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 + f</a:t>
            </a:r>
            <a:r>
              <a:rPr lang="en-US" altLang="en-US" sz="2400" i="1" baseline="-25000" dirty="0"/>
              <a:t>2 </a:t>
            </a:r>
            <a:r>
              <a:rPr lang="en-US" altLang="en-US" sz="2400" dirty="0"/>
              <a:t>by </a:t>
            </a:r>
            <a:r>
              <a:rPr lang="en-US" altLang="en-US" sz="2400" b="1" dirty="0"/>
              <a:t>a copy of the carrier signal: </a:t>
            </a:r>
            <a:r>
              <a:rPr lang="en-US" altLang="en-US" sz="2400" i="1" dirty="0"/>
              <a:t>cos(2πf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t)</a:t>
            </a:r>
            <a:endParaRPr lang="en-US" altLang="en-US" sz="2400" i="1" baseline="-250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Result contains </a:t>
            </a:r>
            <a:r>
              <a:rPr lang="en-US" altLang="en-US" sz="2400" b="1" dirty="0">
                <a:solidFill>
                  <a:srgbClr val="009900"/>
                </a:solidFill>
              </a:rPr>
              <a:t>original signal</a:t>
            </a:r>
            <a:r>
              <a:rPr lang="en-US" altLang="en-US" sz="2400" dirty="0"/>
              <a:t> and higher frequency sinusoids: 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4D079180-C44C-D247-BDCF-909A81EFA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837"/>
              </p:ext>
            </p:extLst>
          </p:nvPr>
        </p:nvGraphicFramePr>
        <p:xfrm>
          <a:off x="1321590" y="3264942"/>
          <a:ext cx="6424613" cy="71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Equation" r:id="rId4" imgW="10668000" imgH="1181100" progId="Equation.DSMT4">
                  <p:embed/>
                </p:oleObj>
              </mc:Choice>
              <mc:Fallback>
                <p:oleObj name="Equation" r:id="rId4" imgW="10668000" imgH="1181100" progId="Equation.DSMT4">
                  <p:embed/>
                  <p:pic>
                    <p:nvPicPr>
                      <p:cNvPr id="123910" name="Object 6">
                        <a:extLst>
                          <a:ext uri="{FF2B5EF4-FFF2-40B4-BE49-F238E27FC236}">
                            <a16:creationId xmlns:a16="http://schemas.microsoft.com/office/drawing/2014/main" id="{DCAA20B8-E23C-C84E-B622-1FC68B9F65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590" y="3264942"/>
                        <a:ext cx="6424613" cy="711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EE48CE-B86A-A84F-81CB-0321667ABC6A}"/>
              </a:ext>
            </a:extLst>
          </p:cNvPr>
          <p:cNvSpPr txBox="1"/>
          <p:nvPr/>
        </p:nvSpPr>
        <p:spPr>
          <a:xfrm>
            <a:off x="3559049" y="4169118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Original signal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3EFA8ADF-BD55-8643-8CE7-8D15FCF21E9A}"/>
              </a:ext>
            </a:extLst>
          </p:cNvPr>
          <p:cNvSpPr/>
          <p:nvPr/>
        </p:nvSpPr>
        <p:spPr>
          <a:xfrm rot="16200000">
            <a:off x="4440889" y="3388656"/>
            <a:ext cx="187910" cy="1405571"/>
          </a:xfrm>
          <a:prstGeom prst="leftBrace">
            <a:avLst>
              <a:gd name="adj1" fmla="val 38747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Figure12">
            <a:extLst>
              <a:ext uri="{FF2B5EF4-FFF2-40B4-BE49-F238E27FC236}">
                <a16:creationId xmlns:a16="http://schemas.microsoft.com/office/drawing/2014/main" id="{B4AB497A-C32F-6E40-BF47-2C3D3704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4" y="4064382"/>
            <a:ext cx="3349545" cy="25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4CD9F-98EC-3342-B0A2-940DC75FF84C}"/>
              </a:ext>
            </a:extLst>
          </p:cNvPr>
          <p:cNvSpPr txBox="1"/>
          <p:nvPr/>
        </p:nvSpPr>
        <p:spPr>
          <a:xfrm>
            <a:off x="1136340" y="6417408"/>
            <a:ext cx="1665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2EE28-0B26-7644-A706-DF43B922B6F7}"/>
              </a:ext>
            </a:extLst>
          </p:cNvPr>
          <p:cNvSpPr txBox="1"/>
          <p:nvPr/>
        </p:nvSpPr>
        <p:spPr>
          <a:xfrm rot="16200000">
            <a:off x="-309695" y="5151042"/>
            <a:ext cx="12105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9596C-9FB2-AA46-8F3D-FB65B00BE208}"/>
              </a:ext>
            </a:extLst>
          </p:cNvPr>
          <p:cNvSpPr txBox="1"/>
          <p:nvPr/>
        </p:nvSpPr>
        <p:spPr>
          <a:xfrm>
            <a:off x="954399" y="4030619"/>
            <a:ext cx="20297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Frequency Domain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2BFEC-DC8D-8A46-A07F-5496BF8358B9}"/>
              </a:ext>
            </a:extLst>
          </p:cNvPr>
          <p:cNvSpPr/>
          <p:nvPr/>
        </p:nvSpPr>
        <p:spPr>
          <a:xfrm>
            <a:off x="1720516" y="4439652"/>
            <a:ext cx="421105" cy="1852864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51C0F-C156-7842-849B-01559BE4383A}"/>
              </a:ext>
            </a:extLst>
          </p:cNvPr>
          <p:cNvSpPr/>
          <p:nvPr/>
        </p:nvSpPr>
        <p:spPr>
          <a:xfrm>
            <a:off x="3807994" y="3289005"/>
            <a:ext cx="1429636" cy="636077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6FEEA-A89E-1F48-A46A-A8CD8E7463CA}"/>
              </a:ext>
            </a:extLst>
          </p:cNvPr>
          <p:cNvSpPr txBox="1"/>
          <p:nvPr/>
        </p:nvSpPr>
        <p:spPr>
          <a:xfrm>
            <a:off x="3514185" y="5012141"/>
            <a:ext cx="487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How to remove the higher frequency sinusoids?</a:t>
            </a:r>
          </a:p>
        </p:txBody>
      </p:sp>
    </p:spTree>
    <p:extLst>
      <p:ext uri="{BB962C8B-B14F-4D97-AF65-F5344CB8AC3E}">
        <p14:creationId xmlns:p14="http://schemas.microsoft.com/office/powerpoint/2010/main" val="11807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fundamentals</a:t>
            </a:r>
          </a:p>
          <a:p>
            <a:endParaRPr lang="en-US" dirty="0"/>
          </a:p>
          <a:p>
            <a:r>
              <a:rPr lang="en-US" dirty="0"/>
              <a:t>Introduction to Modulation and Demodulation</a:t>
            </a:r>
          </a:p>
          <a:p>
            <a:endParaRPr lang="en-US" dirty="0"/>
          </a:p>
          <a:p>
            <a:r>
              <a:rPr lang="en-US" b="1" dirty="0"/>
              <a:t>Introduction to Filtering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63966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C7FC5A-A25C-F54C-A4BD-870CEA0EAB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4580021"/>
              </a:xfrm>
            </p:spPr>
            <p:txBody>
              <a:bodyPr/>
              <a:lstStyle/>
              <a:p>
                <a:r>
                  <a:rPr lang="en-US" dirty="0"/>
                  <a:t>With input, filter produces </a:t>
                </a:r>
                <a:r>
                  <a:rPr lang="en-US" b="1" dirty="0">
                    <a:highlight>
                      <a:srgbClr val="FFFF99"/>
                    </a:highlight>
                  </a:rPr>
                  <a:t>output signal 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y</a:t>
                </a:r>
                <a:r>
                  <a:rPr lang="en-US" b="1" dirty="0">
                    <a:highlight>
                      <a:srgbClr val="FFFF99"/>
                    </a:highlight>
                  </a:rPr>
                  <a:t>(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t</a:t>
                </a:r>
                <a:r>
                  <a:rPr lang="en-US" b="1" dirty="0">
                    <a:highlight>
                      <a:srgbClr val="FFFF99"/>
                    </a:highlight>
                  </a:rPr>
                  <a:t>)</a:t>
                </a:r>
                <a:r>
                  <a:rPr lang="en-US" dirty="0"/>
                  <a:t> by </a:t>
                </a:r>
                <a:r>
                  <a:rPr lang="en-US" b="1" dirty="0">
                    <a:solidFill>
                      <a:srgbClr val="0070C0"/>
                    </a:solidFill>
                  </a:rPr>
                  <a:t>convolution</a:t>
                </a:r>
                <a:r>
                  <a:rPr lang="en-US" dirty="0"/>
                  <a:t> with a </a:t>
                </a:r>
                <a:r>
                  <a:rPr lang="en-US" b="1" dirty="0">
                    <a:highlight>
                      <a:srgbClr val="FFFF99"/>
                    </a:highlight>
                  </a:rPr>
                  <a:t>filter response 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h</a:t>
                </a:r>
                <a:r>
                  <a:rPr lang="en-US" b="1" dirty="0">
                    <a:highlight>
                      <a:srgbClr val="FFFF99"/>
                    </a:highlight>
                  </a:rPr>
                  <a:t>(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t)</a:t>
                </a:r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r>
                  <a:rPr lang="en-US" dirty="0"/>
                  <a:t>So, in the frequency domain, the filter </a:t>
                </a:r>
                <a:r>
                  <a:rPr lang="en-US" b="1" dirty="0">
                    <a:highlight>
                      <a:srgbClr val="FFFF99"/>
                    </a:highlight>
                  </a:rPr>
                  <a:t>multiplies</a:t>
                </a:r>
                <a:r>
                  <a:rPr lang="en-US" dirty="0"/>
                  <a:t> each input frequency </a:t>
                </a:r>
                <a:r>
                  <a:rPr lang="en-US" i="1" dirty="0"/>
                  <a:t>f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i="1" dirty="0">
                    <a:highlight>
                      <a:srgbClr val="FFFF99"/>
                    </a:highlight>
                  </a:rPr>
                  <a:t>Y</a:t>
                </a:r>
                <a:r>
                  <a:rPr lang="en-US" dirty="0">
                    <a:highlight>
                      <a:srgbClr val="FFFF99"/>
                    </a:highlight>
                  </a:rPr>
                  <a:t>(</a:t>
                </a:r>
                <a:r>
                  <a:rPr lang="en-US" i="1" dirty="0">
                    <a:highlight>
                      <a:srgbClr val="FFFF99"/>
                    </a:highlight>
                  </a:rPr>
                  <a:t>f</a:t>
                </a:r>
                <a:r>
                  <a:rPr lang="en-US" dirty="0">
                    <a:highlight>
                      <a:srgbClr val="FFFF99"/>
                    </a:highlight>
                  </a:rPr>
                  <a:t>) = </a:t>
                </a:r>
                <a:r>
                  <a:rPr lang="en-US" i="1" dirty="0">
                    <a:highlight>
                      <a:srgbClr val="FFFF99"/>
                    </a:highlight>
                  </a:rPr>
                  <a:t>X</a:t>
                </a:r>
                <a:r>
                  <a:rPr lang="en-US" dirty="0">
                    <a:highlight>
                      <a:srgbClr val="FFFF99"/>
                    </a:highlight>
                  </a:rPr>
                  <a:t>(</a:t>
                </a:r>
                <a:r>
                  <a:rPr lang="en-US" i="1" dirty="0">
                    <a:highlight>
                      <a:srgbClr val="FFFF99"/>
                    </a:highlight>
                  </a:rPr>
                  <a:t>f</a:t>
                </a:r>
                <a:r>
                  <a:rPr lang="en-US" dirty="0">
                    <a:highlight>
                      <a:srgbClr val="FFFF99"/>
                    </a:highlight>
                  </a:rPr>
                  <a:t>)</a:t>
                </a:r>
                <a:r>
                  <a:rPr lang="en-US" i="1" dirty="0">
                    <a:highlight>
                      <a:srgbClr val="FFFF99"/>
                    </a:highlight>
                  </a:rPr>
                  <a:t>H</a:t>
                </a:r>
                <a:r>
                  <a:rPr lang="en-US" dirty="0">
                    <a:highlight>
                      <a:srgbClr val="FFFF99"/>
                    </a:highlight>
                  </a:rPr>
                  <a:t>(</a:t>
                </a:r>
                <a:r>
                  <a:rPr lang="en-US" i="1" dirty="0">
                    <a:highlight>
                      <a:srgbClr val="FFFF99"/>
                    </a:highlight>
                  </a:rPr>
                  <a:t>f</a:t>
                </a:r>
                <a:r>
                  <a:rPr lang="en-US" dirty="0">
                    <a:highlight>
                      <a:srgbClr val="FFFF99"/>
                    </a:highlight>
                  </a:rPr>
                  <a:t>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C7FC5A-A25C-F54C-A4BD-870CEA0EA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4580021"/>
              </a:xfrm>
              <a:blipFill>
                <a:blip r:embed="rId3"/>
                <a:stretch>
                  <a:fillRect l="-1739" t="-3039" r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B725E5-6D42-5A49-9E71-926C2A14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Filtering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96E09-081F-F94D-A153-CCF6E8A8A180}"/>
              </a:ext>
            </a:extLst>
          </p:cNvPr>
          <p:cNvSpPr txBox="1"/>
          <p:nvPr/>
        </p:nvSpPr>
        <p:spPr>
          <a:xfrm>
            <a:off x="3190029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68A23-CEA7-624F-95F1-E858DAE1C443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EB5CBE-01F6-5B46-B39E-60C28AF20FA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C8155F-E83E-5748-9E83-49B55F5D845E}"/>
              </a:ext>
            </a:extLst>
          </p:cNvPr>
          <p:cNvSpPr txBox="1"/>
          <p:nvPr/>
        </p:nvSpPr>
        <p:spPr>
          <a:xfrm>
            <a:off x="5305584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EE7776-5969-A44E-B382-84DBD630F651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F8623F-BAD6-C143-9A64-4057560D3EC5}"/>
              </a:ext>
            </a:extLst>
          </p:cNvPr>
          <p:cNvSpPr txBox="1"/>
          <p:nvPr/>
        </p:nvSpPr>
        <p:spPr>
          <a:xfrm>
            <a:off x="3175603" y="487479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F4384-6BB1-8441-A698-7575308336EC}"/>
              </a:ext>
            </a:extLst>
          </p:cNvPr>
          <p:cNvSpPr/>
          <p:nvPr/>
        </p:nvSpPr>
        <p:spPr>
          <a:xfrm>
            <a:off x="4142873" y="4840236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DADF01-063C-4641-BDF6-0F441B90599E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3786668" y="5074852"/>
            <a:ext cx="356205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90D950-37BA-3742-80E7-31DDFD005B37}"/>
              </a:ext>
            </a:extLst>
          </p:cNvPr>
          <p:cNvSpPr txBox="1"/>
          <p:nvPr/>
        </p:nvSpPr>
        <p:spPr>
          <a:xfrm>
            <a:off x="5291157" y="4874797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D7A130-97AC-CD47-9C6A-8996167BAD1C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924926" y="5074852"/>
            <a:ext cx="366231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97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b="1" dirty="0"/>
              <a:t>Input signal: </a:t>
            </a:r>
            <a:r>
              <a:rPr lang="en-US" altLang="en-US" dirty="0"/>
              <a:t>Sum of three sinusoids (10, 50, 90 Hz) 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Input Signal to Filter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CA540-62EA-ED4D-83FD-E964287351CB}"/>
              </a:ext>
            </a:extLst>
          </p:cNvPr>
          <p:cNvSpPr txBox="1"/>
          <p:nvPr/>
        </p:nvSpPr>
        <p:spPr>
          <a:xfrm>
            <a:off x="6472648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2C3EFA-411D-9F4B-A3B9-1E10F7CA292E}"/>
              </a:ext>
            </a:extLst>
          </p:cNvPr>
          <p:cNvGrpSpPr/>
          <p:nvPr/>
        </p:nvGrpSpPr>
        <p:grpSpPr>
          <a:xfrm>
            <a:off x="447675" y="4697342"/>
            <a:ext cx="2144288" cy="307778"/>
            <a:chOff x="447675" y="4697342"/>
            <a:chExt cx="2144288" cy="3077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8316C-FAA9-7A48-A507-E8F460102AA2}"/>
                </a:ext>
              </a:extLst>
            </p:cNvPr>
            <p:cNvSpPr txBox="1"/>
            <p:nvPr/>
          </p:nvSpPr>
          <p:spPr>
            <a:xfrm>
              <a:off x="447675" y="4697342"/>
              <a:ext cx="65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10 Hz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9F4EE6-0C43-1942-9880-8BE152CAF5B3}"/>
                </a:ext>
              </a:extLst>
            </p:cNvPr>
            <p:cNvSpPr txBox="1"/>
            <p:nvPr/>
          </p:nvSpPr>
          <p:spPr>
            <a:xfrm>
              <a:off x="1222790" y="4697343"/>
              <a:ext cx="65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50 Hz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8E1893-3881-B649-8A64-9E95EFEDB812}"/>
                </a:ext>
              </a:extLst>
            </p:cNvPr>
            <p:cNvSpPr txBox="1"/>
            <p:nvPr/>
          </p:nvSpPr>
          <p:spPr>
            <a:xfrm>
              <a:off x="1939219" y="4697343"/>
              <a:ext cx="65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90 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4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1 below 20 Hz, approaches 0 above 20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 Pass Filter Example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CA540-62EA-ED4D-83FD-E964287351CB}"/>
              </a:ext>
            </a:extLst>
          </p:cNvPr>
          <p:cNvSpPr txBox="1"/>
          <p:nvPr/>
        </p:nvSpPr>
        <p:spPr>
          <a:xfrm>
            <a:off x="6472648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pic>
        <p:nvPicPr>
          <p:cNvPr id="17" name="Picture 4" descr="Figure3">
            <a:extLst>
              <a:ext uri="{FF2B5EF4-FFF2-40B4-BE49-F238E27FC236}">
                <a16:creationId xmlns:a16="http://schemas.microsoft.com/office/drawing/2014/main" id="{625B1602-BDD2-184E-88AE-FE72AA0F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7" y="4558236"/>
            <a:ext cx="2645110" cy="1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4215064" y="4746273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4186389" y="606101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F0665-DE94-7D40-BCF9-A9B6F1D15E62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23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1 below 20 Hz, approaches 0 above 20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 Pass Filter Output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286003"/>
            <a:ext cx="2637787" cy="2512686"/>
            <a:chOff x="152400" y="4286003"/>
            <a:chExt cx="2637787" cy="251268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66784" y="428600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pic>
        <p:nvPicPr>
          <p:cNvPr id="17" name="Picture 4" descr="Figure3">
            <a:extLst>
              <a:ext uri="{FF2B5EF4-FFF2-40B4-BE49-F238E27FC236}">
                <a16:creationId xmlns:a16="http://schemas.microsoft.com/office/drawing/2014/main" id="{625B1602-BDD2-184E-88AE-FE72AA0F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7" y="4558236"/>
            <a:ext cx="2645110" cy="1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4215064" y="4746273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4186389" y="606101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20 Hz</a:t>
            </a:r>
          </a:p>
        </p:txBody>
      </p:sp>
      <p:pic>
        <p:nvPicPr>
          <p:cNvPr id="20" name="Picture 6" descr="Figure5">
            <a:extLst>
              <a:ext uri="{FF2B5EF4-FFF2-40B4-BE49-F238E27FC236}">
                <a16:creationId xmlns:a16="http://schemas.microsoft.com/office/drawing/2014/main" id="{F09C7699-735A-E146-B263-6B5F9184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48" y="4558236"/>
            <a:ext cx="2644483" cy="1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61CA82-BCE1-0B4C-82B0-17A5ADA46E4E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248246-EC45-BE4F-A853-7F6786502FC1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619A7D-AD75-9C43-ADA0-6346960470D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pic>
        <p:nvPicPr>
          <p:cNvPr id="24" name="Picture 4" descr="Figure4">
            <a:extLst>
              <a:ext uri="{FF2B5EF4-FFF2-40B4-BE49-F238E27FC236}">
                <a16:creationId xmlns:a16="http://schemas.microsoft.com/office/drawing/2014/main" id="{09F4D14B-FB72-C346-95C9-85BD283F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48" y="2101176"/>
            <a:ext cx="2649383" cy="19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E76CF5-16BA-5142-9CEE-BC2C00FEED90}"/>
              </a:ext>
            </a:extLst>
          </p:cNvPr>
          <p:cNvSpPr txBox="1"/>
          <p:nvPr/>
        </p:nvSpPr>
        <p:spPr>
          <a:xfrm>
            <a:off x="7064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232CA-1D31-9E4D-B89F-18B32F378807}"/>
              </a:ext>
            </a:extLst>
          </p:cNvPr>
          <p:cNvSpPr txBox="1"/>
          <p:nvPr/>
        </p:nvSpPr>
        <p:spPr>
          <a:xfrm>
            <a:off x="7156655" y="4274530"/>
            <a:ext cx="5052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↕︎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𝓕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80BCBB-74F6-4F48-AD86-91745BAA971F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3198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Figure9">
            <a:extLst>
              <a:ext uri="{FF2B5EF4-FFF2-40B4-BE49-F238E27FC236}">
                <a16:creationId xmlns:a16="http://schemas.microsoft.com/office/drawing/2014/main" id="{9BE3E9B8-7930-F947-A2DF-859B50B6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24" y="4572254"/>
            <a:ext cx="2626451" cy="19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0 below 70 Hz, approaches 1 above 70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Pass Filter Example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CA540-62EA-ED4D-83FD-E964287351CB}"/>
              </a:ext>
            </a:extLst>
          </p:cNvPr>
          <p:cNvSpPr txBox="1"/>
          <p:nvPr/>
        </p:nvSpPr>
        <p:spPr>
          <a:xfrm>
            <a:off x="6472648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5029743" y="4769060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5029743" y="6000440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70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1C606-7336-A74B-A684-0BAB2962EF79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645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Electromagnetic signal that propagates through space</a:t>
                </a:r>
              </a:p>
              <a:p>
                <a:pPr lvl="1"/>
                <a:r>
                  <a:rPr lang="en-US" altLang="x-none" dirty="0">
                    <a:highlight>
                      <a:srgbClr val="FFFF99"/>
                    </a:highlight>
                  </a:rPr>
                  <a:t>Transmitted at</a:t>
                </a:r>
                <a:r>
                  <a:rPr lang="en-US" altLang="x-none" dirty="0"/>
                  <a:t> some </a:t>
                </a:r>
                <a:r>
                  <a:rPr lang="en-US" altLang="x-none" b="1" dirty="0"/>
                  <a:t>carrier frequency </a:t>
                </a:r>
                <a:r>
                  <a:rPr lang="en-US" altLang="x-none" i="1" dirty="0"/>
                  <a:t>f</a:t>
                </a:r>
                <a:r>
                  <a:rPr lang="en-US" altLang="x-none" i="1" baseline="-25000" dirty="0"/>
                  <a:t>c</a:t>
                </a:r>
              </a:p>
              <a:p>
                <a:pPr lvl="1"/>
                <a:r>
                  <a:rPr lang="en-US" altLang="x-none" dirty="0">
                    <a:highlight>
                      <a:srgbClr val="FFFF99"/>
                    </a:highlight>
                  </a:rPr>
                  <a:t>Travels at</a:t>
                </a:r>
                <a:r>
                  <a:rPr lang="en-US" altLang="x-none" dirty="0"/>
                  <a:t> the </a:t>
                </a:r>
                <a:r>
                  <a:rPr lang="en-US" altLang="x-none" b="1" dirty="0"/>
                  <a:t>speed of light </a:t>
                </a:r>
                <a:r>
                  <a:rPr lang="en-US" altLang="x-none" dirty="0"/>
                  <a:t>(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)</a:t>
                </a:r>
              </a:p>
              <a:p>
                <a:pPr lvl="1"/>
                <a:endParaRPr lang="en-US" altLang="x-none" dirty="0"/>
              </a:p>
              <a:p>
                <a:r>
                  <a:rPr lang="en-US" altLang="x-none" b="1" dirty="0"/>
                  <a:t>Wavelength</a:t>
                </a:r>
                <a:r>
                  <a:rPr lang="en-US" altLang="x-none" dirty="0"/>
                  <a:t> in air: </a:t>
                </a:r>
                <a14:m>
                  <m:oMath xmlns:m="http://schemas.openxmlformats.org/officeDocument/2006/math">
                    <m:r>
                      <a:rPr lang="en-US" altLang="x-none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altLang="x-non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altLang="x-non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sSub>
                      <m:sSubPr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x-none" dirty="0"/>
              </a:p>
              <a:p>
                <a:endParaRPr lang="en-US" altLang="x-none" dirty="0"/>
              </a:p>
              <a:p>
                <a:r>
                  <a:rPr lang="en-US" altLang="x-none" i="1" dirty="0"/>
                  <a:t>f</a:t>
                </a:r>
                <a:r>
                  <a:rPr lang="en-US" altLang="x-none" i="1" baseline="-25000" dirty="0"/>
                  <a:t>c</a:t>
                </a:r>
                <a:r>
                  <a:rPr lang="en-US" altLang="x-none" dirty="0"/>
                  <a:t> range: 3 KHz to &gt;300 GHz (or, </a:t>
                </a:r>
                <a:r>
                  <a:rPr lang="en-US" altLang="x-none" i="1" dirty="0" err="1"/>
                  <a:t>λ</a:t>
                </a:r>
                <a:r>
                  <a:rPr lang="en-US" altLang="x-none" dirty="0"/>
                  <a:t> = 100 km to 1 mm)</a:t>
                </a:r>
              </a:p>
              <a:p>
                <a:endParaRPr lang="en-US" altLang="x-none" dirty="0"/>
              </a:p>
              <a:p>
                <a:endParaRPr lang="en-US" altLang="x-none" dirty="0"/>
              </a:p>
              <a:p>
                <a:endParaRPr lang="en-US" altLang="x-none" dirty="0"/>
              </a:p>
              <a:p>
                <a:endParaRPr lang="en-US" altLang="x-none" dirty="0"/>
              </a:p>
              <a:p>
                <a:endParaRPr lang="en-US" altLang="x-none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Radio Frequency (RF)</a:t>
            </a:r>
            <a:endParaRPr lang="en-US" altLang="x-none" dirty="0"/>
          </a:p>
        </p:txBody>
      </p:sp>
      <p:pic>
        <p:nvPicPr>
          <p:cNvPr id="9219" name="Picture 4" descr="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2" y="4645946"/>
            <a:ext cx="8382352" cy="17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57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Figure9">
            <a:extLst>
              <a:ext uri="{FF2B5EF4-FFF2-40B4-BE49-F238E27FC236}">
                <a16:creationId xmlns:a16="http://schemas.microsoft.com/office/drawing/2014/main" id="{9BE3E9B8-7930-F947-A2DF-859B50B6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24" y="4572254"/>
            <a:ext cx="2626451" cy="19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0 below 70 Hz, approaches 1 above 70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Pass Filter Output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5029743" y="4769060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5029743" y="6000440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70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1C606-7336-A74B-A684-0BAB2962EF79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27" name="Picture 7" descr="Figure11">
            <a:extLst>
              <a:ext uri="{FF2B5EF4-FFF2-40B4-BE49-F238E27FC236}">
                <a16:creationId xmlns:a16="http://schemas.microsoft.com/office/drawing/2014/main" id="{4049AF5B-85CB-4F40-B47F-4C0A2764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61" y="4572254"/>
            <a:ext cx="2626708" cy="19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C23E6-FB3A-8248-A7DA-71269D6516F4}"/>
              </a:ext>
            </a:extLst>
          </p:cNvPr>
          <p:cNvSpPr txBox="1"/>
          <p:nvPr/>
        </p:nvSpPr>
        <p:spPr>
          <a:xfrm>
            <a:off x="7170610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Picture 5" descr="Figure10">
            <a:extLst>
              <a:ext uri="{FF2B5EF4-FFF2-40B4-BE49-F238E27FC236}">
                <a16:creationId xmlns:a16="http://schemas.microsoft.com/office/drawing/2014/main" id="{3785A2D9-AF17-5E42-96C2-AFE917C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46" y="2225800"/>
            <a:ext cx="2268538" cy="17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6B3FC86-9B6E-3F4F-8790-44FAB51545EF}"/>
              </a:ext>
            </a:extLst>
          </p:cNvPr>
          <p:cNvSpPr txBox="1"/>
          <p:nvPr/>
        </p:nvSpPr>
        <p:spPr>
          <a:xfrm>
            <a:off x="7048781" y="3834411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1782715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E061F791-547E-AA4D-BF58-9EA62FE2C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Bandpass Filter: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2B96-0CA7-3545-A3FE-19F712A5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40511"/>
            <a:ext cx="8763000" cy="1030071"/>
          </a:xfrm>
        </p:spPr>
        <p:txBody>
          <a:bodyPr>
            <a:normAutofit/>
          </a:bodyPr>
          <a:lstStyle/>
          <a:p>
            <a:r>
              <a:rPr lang="en-US" sz="2000" dirty="0"/>
              <a:t>Want to </a:t>
            </a:r>
            <a:r>
              <a:rPr lang="en-US" sz="2000" b="1" dirty="0">
                <a:solidFill>
                  <a:srgbClr val="0070C0"/>
                </a:solidFill>
              </a:rPr>
              <a:t>receive</a:t>
            </a:r>
            <a:r>
              <a:rPr lang="en-US" sz="2000" dirty="0"/>
              <a:t> exclusively a certain </a:t>
            </a:r>
            <a:r>
              <a:rPr lang="en-US" sz="2000" b="1" dirty="0"/>
              <a:t>frequency band </a:t>
            </a:r>
            <a:r>
              <a:rPr lang="en-US" sz="2000" dirty="0"/>
              <a:t>of interest</a:t>
            </a:r>
          </a:p>
          <a:p>
            <a:pPr lvl="1"/>
            <a:r>
              <a:rPr lang="en-US" sz="2000" dirty="0"/>
              <a:t>In presence of other communication on </a:t>
            </a:r>
            <a:r>
              <a:rPr lang="en-US" sz="2000" b="1" dirty="0"/>
              <a:t>adjacent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8401D-2E58-F944-98E2-FAF74D40D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6" y="1842280"/>
            <a:ext cx="293699" cy="9338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FDF58-64FC-3940-8520-03D4CEB72DD3}"/>
              </a:ext>
            </a:extLst>
          </p:cNvPr>
          <p:cNvSpPr/>
          <p:nvPr/>
        </p:nvSpPr>
        <p:spPr>
          <a:xfrm>
            <a:off x="1118331" y="2565582"/>
            <a:ext cx="1657761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Transmitter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83FB7E-2FA8-EC48-AC24-63FEB41ACFA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51905" y="2776092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1AC4E7FB-DF93-AA4C-98D6-5EB2DC7DC25F}"/>
              </a:ext>
            </a:extLst>
          </p:cNvPr>
          <p:cNvSpPr/>
          <p:nvPr/>
        </p:nvSpPr>
        <p:spPr>
          <a:xfrm>
            <a:off x="2776092" y="243263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D3600D6-78EA-9F4F-8474-4D4AF4D24BBC}"/>
              </a:ext>
            </a:extLst>
          </p:cNvPr>
          <p:cNvSpPr/>
          <p:nvPr/>
        </p:nvSpPr>
        <p:spPr>
          <a:xfrm flipH="1">
            <a:off x="5799971" y="243263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2B124-8621-614C-8272-EED120975E4F}"/>
              </a:ext>
            </a:extLst>
          </p:cNvPr>
          <p:cNvSpPr/>
          <p:nvPr/>
        </p:nvSpPr>
        <p:spPr>
          <a:xfrm>
            <a:off x="6064856" y="2565582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446F9-3995-F740-B9DE-96B7240E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38" y="2586686"/>
            <a:ext cx="328299" cy="3788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441D2A-AB36-504A-B7B4-3E7DA262C5E9}"/>
              </a:ext>
            </a:extLst>
          </p:cNvPr>
          <p:cNvCxnSpPr>
            <a:cxnSpLocks/>
          </p:cNvCxnSpPr>
          <p:nvPr/>
        </p:nvCxnSpPr>
        <p:spPr>
          <a:xfrm>
            <a:off x="7512553" y="2776090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CFCDA41-AEB6-8F4E-A221-0F23932113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42260" y="2287983"/>
            <a:ext cx="427906" cy="3309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99E1F9-4D01-DA45-A1FA-50195DC213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387547" y="2287983"/>
            <a:ext cx="427906" cy="3309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A0EE3D-032A-754E-B745-6C0165C23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00000">
            <a:off x="5407421" y="2549177"/>
            <a:ext cx="427906" cy="3309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6E3329-4A6B-4B43-B926-E40953C40E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300000">
            <a:off x="5407421" y="2074031"/>
            <a:ext cx="427906" cy="330914"/>
          </a:xfrm>
          <a:prstGeom prst="rect">
            <a:avLst/>
          </a:prstGeom>
        </p:spPr>
      </p:pic>
      <p:sp>
        <p:nvSpPr>
          <p:cNvPr id="32" name="Line 5">
            <a:extLst>
              <a:ext uri="{FF2B5EF4-FFF2-40B4-BE49-F238E27FC236}">
                <a16:creationId xmlns:a16="http://schemas.microsoft.com/office/drawing/2014/main" id="{2A2A493B-3722-A848-BA8B-99C3FC389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8291" y="4039624"/>
            <a:ext cx="19918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DB9AE4B5-3976-FF4C-9178-BB0C57A92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4771" y="324347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7F95D416-27F3-1B4B-81F1-21DF7BB7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311" y="408385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509797A8-CBE1-E24E-B1E0-8FAAFD9B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62" y="3197111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B9273D64-0AB2-5C4F-B9D2-13AD10A0AA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080" y="368578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43281AC2-B6F8-8E48-A4EF-F75BB4AC8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771" y="368578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F4966EA6-D3DB-2E48-8D06-42D76130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232" y="4083855"/>
            <a:ext cx="5774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4 kHz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D3BD8A2A-31D4-194A-8E01-09428BDDB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71" y="3612559"/>
            <a:ext cx="1112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  <a:latin typeface="Arial (null)"/>
                <a:cs typeface="Arial" panose="020B0604020202020204" pitchFamily="34" charset="0"/>
              </a:rPr>
              <a:t>Voice signal</a:t>
            </a: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07F689D9-75C4-EA49-9FDA-E13C63965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89" y="3995394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528DEEF7-0337-3248-98AB-D2C43AC6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761" y="4083855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E0DE66D3-0D56-514A-8C99-39FBBC552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735" y="429919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46" name="Line 29">
            <a:extLst>
              <a:ext uri="{FF2B5EF4-FFF2-40B4-BE49-F238E27FC236}">
                <a16:creationId xmlns:a16="http://schemas.microsoft.com/office/drawing/2014/main" id="{50DCE99D-1012-974E-BB99-7473FE79B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7797" y="3690960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47" name="Line 30">
            <a:extLst>
              <a:ext uri="{FF2B5EF4-FFF2-40B4-BE49-F238E27FC236}">
                <a16:creationId xmlns:a16="http://schemas.microsoft.com/office/drawing/2014/main" id="{762523D1-C56B-F945-9683-755412933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88" y="3690960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5E9872-C40F-534F-91BA-E5C58C62FEE3}"/>
              </a:ext>
            </a:extLst>
          </p:cNvPr>
          <p:cNvCxnSpPr/>
          <p:nvPr/>
        </p:nvCxnSpPr>
        <p:spPr>
          <a:xfrm>
            <a:off x="2288958" y="3861781"/>
            <a:ext cx="722529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Line 5">
            <a:extLst>
              <a:ext uri="{FF2B5EF4-FFF2-40B4-BE49-F238E27FC236}">
                <a16:creationId xmlns:a16="http://schemas.microsoft.com/office/drawing/2014/main" id="{C3C37E4B-15A4-C943-AD35-C23B63D19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734" y="4033794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0EE8A879-3165-D448-9387-E73126D1F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9157" y="323764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95FE50C3-E08E-EE46-B3A3-C8D8E936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697" y="407802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25026ECB-3114-D74A-8FE8-9E52F970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448" y="3191281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54" name="Line 9">
            <a:extLst>
              <a:ext uri="{FF2B5EF4-FFF2-40B4-BE49-F238E27FC236}">
                <a16:creationId xmlns:a16="http://schemas.microsoft.com/office/drawing/2014/main" id="{C8053686-EFA0-1B49-A102-916942488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466" y="367995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5" name="Line 10">
            <a:extLst>
              <a:ext uri="{FF2B5EF4-FFF2-40B4-BE49-F238E27FC236}">
                <a16:creationId xmlns:a16="http://schemas.microsoft.com/office/drawing/2014/main" id="{32345B71-8D61-304E-9698-83666771C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9157" y="367995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8" name="Line 13">
            <a:extLst>
              <a:ext uri="{FF2B5EF4-FFF2-40B4-BE49-F238E27FC236}">
                <a16:creationId xmlns:a16="http://schemas.microsoft.com/office/drawing/2014/main" id="{BCB9B49C-3D7C-7A43-B896-4A65CDCBB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4615" y="3989548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F2CC68E2-B1B7-2947-94CE-5FEFCFFD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88" y="4078009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DFD936A2-E638-0342-9048-AC315025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121" y="429336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9D3257BA-D492-8944-B80F-C2ECABA6A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1924" y="368511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A722BB66-A8C6-A946-AE4A-AE2E4004E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4615" y="368511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9DA11B-DEF3-1B46-A622-A7DF5C72DAB0}"/>
              </a:ext>
            </a:extLst>
          </p:cNvPr>
          <p:cNvCxnSpPr>
            <a:cxnSpLocks/>
          </p:cNvCxnSpPr>
          <p:nvPr/>
        </p:nvCxnSpPr>
        <p:spPr>
          <a:xfrm flipH="1">
            <a:off x="6446228" y="3861781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FA13DC74-C4EE-114F-944B-BB5FD69EAB86}"/>
              </a:ext>
            </a:extLst>
          </p:cNvPr>
          <p:cNvSpPr/>
          <p:nvPr/>
        </p:nvSpPr>
        <p:spPr>
          <a:xfrm>
            <a:off x="7732716" y="3697157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753C857-3244-7448-ADD9-E3B2537AE8EE}"/>
              </a:ext>
            </a:extLst>
          </p:cNvPr>
          <p:cNvSpPr/>
          <p:nvPr/>
        </p:nvSpPr>
        <p:spPr>
          <a:xfrm>
            <a:off x="7080212" y="3684753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539D5C9F-FF08-7948-93CE-8C187A06599E}"/>
              </a:ext>
            </a:extLst>
          </p:cNvPr>
          <p:cNvSpPr/>
          <p:nvPr/>
        </p:nvSpPr>
        <p:spPr>
          <a:xfrm>
            <a:off x="6086112" y="3685364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FDAB1E3B-DF13-D741-8E44-5A43C852E93E}"/>
              </a:ext>
            </a:extLst>
          </p:cNvPr>
          <p:cNvSpPr/>
          <p:nvPr/>
        </p:nvSpPr>
        <p:spPr>
          <a:xfrm>
            <a:off x="5433608" y="3672960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14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 descr="Figure7">
            <a:extLst>
              <a:ext uri="{FF2B5EF4-FFF2-40B4-BE49-F238E27FC236}">
                <a16:creationId xmlns:a16="http://schemas.microsoft.com/office/drawing/2014/main" id="{7E44DA48-5565-1F41-BAB4-97E5F156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05" y="2106582"/>
            <a:ext cx="2457727" cy="1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igure8">
            <a:extLst>
              <a:ext uri="{FF2B5EF4-FFF2-40B4-BE49-F238E27FC236}">
                <a16:creationId xmlns:a16="http://schemas.microsoft.com/office/drawing/2014/main" id="{E10D3F06-F863-0A48-AF4A-357582E7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07" y="4585409"/>
            <a:ext cx="2629125" cy="19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Figure6">
            <a:extLst>
              <a:ext uri="{FF2B5EF4-FFF2-40B4-BE49-F238E27FC236}">
                <a16:creationId xmlns:a16="http://schemas.microsoft.com/office/drawing/2014/main" id="{C9928A3A-B5F2-FE43-B318-0A27003F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65" y="4585410"/>
            <a:ext cx="2626102" cy="19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>
            <a:normAutofit fontScale="92500"/>
          </a:bodyPr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0 below 30 Hz, above 70 Hz, approaches 1 elsewhere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Bandpass Filter Output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5029743" y="4769060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5029743" y="6000440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70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1C606-7336-A74B-A684-0BAB2962EF79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EC23E6-FB3A-8248-A7DA-71269D6516F4}"/>
              </a:ext>
            </a:extLst>
          </p:cNvPr>
          <p:cNvSpPr txBox="1"/>
          <p:nvPr/>
        </p:nvSpPr>
        <p:spPr>
          <a:xfrm>
            <a:off x="7170610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B3FC86-9B6E-3F4F-8790-44FAB51545EF}"/>
              </a:ext>
            </a:extLst>
          </p:cNvPr>
          <p:cNvSpPr txBox="1"/>
          <p:nvPr/>
        </p:nvSpPr>
        <p:spPr>
          <a:xfrm>
            <a:off x="7048781" y="3834411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2357B5-3124-C24D-819C-F367AAA95E28}"/>
              </a:ext>
            </a:extLst>
          </p:cNvPr>
          <p:cNvCxnSpPr/>
          <p:nvPr/>
        </p:nvCxnSpPr>
        <p:spPr>
          <a:xfrm flipV="1">
            <a:off x="4221654" y="4771999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FBFF21-6C5B-7046-BB42-43914A8193DB}"/>
              </a:ext>
            </a:extLst>
          </p:cNvPr>
          <p:cNvSpPr txBox="1"/>
          <p:nvPr/>
        </p:nvSpPr>
        <p:spPr>
          <a:xfrm>
            <a:off x="3631185" y="5994129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b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val="2687219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fundamentals</a:t>
            </a:r>
          </a:p>
          <a:p>
            <a:endParaRPr lang="en-US" dirty="0"/>
          </a:p>
          <a:p>
            <a:r>
              <a:rPr lang="en-US" b="1" dirty="0"/>
              <a:t>Introduction to Modulation and Demodulation</a:t>
            </a:r>
          </a:p>
          <a:p>
            <a:pPr lvl="1"/>
            <a:r>
              <a:rPr lang="en-US" b="1" dirty="0"/>
              <a:t>AM Radio</a:t>
            </a:r>
          </a:p>
          <a:p>
            <a:pPr lvl="1"/>
            <a:r>
              <a:rPr lang="en-US" dirty="0"/>
              <a:t>Performance metrics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Filtering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079458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1B7F90D-3AFA-694E-857E-1B7886EA0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AM Radio Transmitter</a:t>
            </a:r>
            <a:endParaRPr lang="en-US" altLang="en-US" dirty="0"/>
          </a:p>
        </p:txBody>
      </p:sp>
      <p:pic>
        <p:nvPicPr>
          <p:cNvPr id="119812" name="Picture 4" descr="am_mod_zero_dc">
            <a:extLst>
              <a:ext uri="{FF2B5EF4-FFF2-40B4-BE49-F238E27FC236}">
                <a16:creationId xmlns:a16="http://schemas.microsoft.com/office/drawing/2014/main" id="{E4C52FDB-200A-584C-88BD-B62087C7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41" y="1611712"/>
            <a:ext cx="4330913" cy="20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D37F2-83DB-5247-A864-D41502B9BD78}"/>
              </a:ext>
            </a:extLst>
          </p:cNvPr>
          <p:cNvSpPr txBox="1"/>
          <p:nvPr/>
        </p:nvSpPr>
        <p:spPr>
          <a:xfrm>
            <a:off x="1377412" y="1729513"/>
            <a:ext cx="20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Time domain view: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1965B-2EA4-8F46-AAE6-B97CDBB335E2}"/>
              </a:ext>
            </a:extLst>
          </p:cNvPr>
          <p:cNvSpPr txBox="1"/>
          <p:nvPr/>
        </p:nvSpPr>
        <p:spPr>
          <a:xfrm>
            <a:off x="2270151" y="3157714"/>
            <a:ext cx="1739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Carrier signal (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200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Hz):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9ED46-9CB5-3E4B-9A03-D4663EA5050E}"/>
              </a:ext>
            </a:extLst>
          </p:cNvPr>
          <p:cNvSpPr txBox="1"/>
          <p:nvPr/>
        </p:nvSpPr>
        <p:spPr>
          <a:xfrm>
            <a:off x="3397004" y="1492683"/>
            <a:ext cx="4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56A96E-1C5B-5C48-A433-C7D44364DAA4}"/>
              </a:ext>
            </a:extLst>
          </p:cNvPr>
          <p:cNvGrpSpPr/>
          <p:nvPr/>
        </p:nvGrpSpPr>
        <p:grpSpPr>
          <a:xfrm>
            <a:off x="817452" y="4022669"/>
            <a:ext cx="7080836" cy="2476208"/>
            <a:chOff x="817452" y="4022669"/>
            <a:chExt cx="7080836" cy="2476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3F3B2F-B8D2-1B4F-879B-124E9FDEF793}"/>
                </a:ext>
              </a:extLst>
            </p:cNvPr>
            <p:cNvSpPr txBox="1"/>
            <p:nvPr/>
          </p:nvSpPr>
          <p:spPr>
            <a:xfrm>
              <a:off x="5229782" y="4084223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Carrier signal:</a:t>
              </a:r>
            </a:p>
          </p:txBody>
        </p:sp>
        <p:pic>
          <p:nvPicPr>
            <p:cNvPr id="119813" name="Picture 5" descr="am_mod1b">
              <a:extLst>
                <a:ext uri="{FF2B5EF4-FFF2-40B4-BE49-F238E27FC236}">
                  <a16:creationId xmlns:a16="http://schemas.microsoft.com/office/drawing/2014/main" id="{BE93506C-41F4-8D46-8E20-805B144A8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741" y="4022669"/>
              <a:ext cx="4336547" cy="2476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AC3FE8-0981-9B48-B620-D825DF49BDD3}"/>
                </a:ext>
              </a:extLst>
            </p:cNvPr>
            <p:cNvSpPr txBox="1"/>
            <p:nvPr/>
          </p:nvSpPr>
          <p:spPr>
            <a:xfrm>
              <a:off x="817452" y="4524361"/>
              <a:ext cx="2579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highlight>
                    <a:srgbClr val="FFFF99"/>
                  </a:highlight>
                  <a:latin typeface="Arial" charset="0"/>
                  <a:ea typeface="Arial" charset="0"/>
                  <a:cs typeface="Arial" charset="0"/>
                </a:rPr>
                <a:t>Frequency domain view: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2735E-C718-9940-BB1A-6C25F31B41EC}"/>
                </a:ext>
              </a:extLst>
            </p:cNvPr>
            <p:cNvSpPr txBox="1"/>
            <p:nvPr/>
          </p:nvSpPr>
          <p:spPr>
            <a:xfrm>
              <a:off x="2119409" y="5916416"/>
              <a:ext cx="1739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Carrier signal (</a:t>
              </a:r>
              <a:r>
                <a:rPr lang="en-US" sz="12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20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 Hz):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1B511D-BB40-EE43-911D-8CB0F1CD42D1}"/>
                </a:ext>
              </a:extLst>
            </p:cNvPr>
            <p:cNvSpPr/>
            <p:nvPr/>
          </p:nvSpPr>
          <p:spPr>
            <a:xfrm>
              <a:off x="5229782" y="4084223"/>
              <a:ext cx="1226618" cy="276999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2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D6AF2551-A0AB-1D47-AA6E-E417D712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Demodulation: Frequency Domain View</a:t>
            </a:r>
          </a:p>
        </p:txBody>
      </p:sp>
      <p:pic>
        <p:nvPicPr>
          <p:cNvPr id="125956" name="Picture 4" descr="am_mod1c">
            <a:extLst>
              <a:ext uri="{FF2B5EF4-FFF2-40B4-BE49-F238E27FC236}">
                <a16:creationId xmlns:a16="http://schemas.microsoft.com/office/drawing/2014/main" id="{1574EC67-0CCF-234D-AE07-98436D9E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30" y="1369219"/>
            <a:ext cx="73025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69B64C-3C47-8748-9D41-7DB7B4DBECB6}"/>
              </a:ext>
            </a:extLst>
          </p:cNvPr>
          <p:cNvSpPr txBox="1"/>
          <p:nvPr/>
        </p:nvSpPr>
        <p:spPr>
          <a:xfrm>
            <a:off x="533294" y="2607910"/>
            <a:ext cx="137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4DA2B78-2AD3-034E-BC6C-23C3B63DABD5}"/>
              </a:ext>
            </a:extLst>
          </p:cNvPr>
          <p:cNvSpPr/>
          <p:nvPr/>
        </p:nvSpPr>
        <p:spPr>
          <a:xfrm flipH="1">
            <a:off x="4209701" y="4682450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028D4-0CBA-2D40-8678-92011BF7008D}"/>
              </a:ext>
            </a:extLst>
          </p:cNvPr>
          <p:cNvSpPr txBox="1"/>
          <p:nvPr/>
        </p:nvSpPr>
        <p:spPr>
          <a:xfrm>
            <a:off x="2848415" y="485663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</p:spTree>
    <p:extLst>
      <p:ext uri="{BB962C8B-B14F-4D97-AF65-F5344CB8AC3E}">
        <p14:creationId xmlns:p14="http://schemas.microsoft.com/office/powerpoint/2010/main" val="3349378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D6F6E35-6260-3048-AD8A-929AE27FF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Demodulation: Time Domain View</a:t>
            </a:r>
          </a:p>
        </p:txBody>
      </p:sp>
      <p:pic>
        <p:nvPicPr>
          <p:cNvPr id="124932" name="Picture 4" descr="am_mod2">
            <a:extLst>
              <a:ext uri="{FF2B5EF4-FFF2-40B4-BE49-F238E27FC236}">
                <a16:creationId xmlns:a16="http://schemas.microsoft.com/office/drawing/2014/main" id="{ED651E62-CFA2-D045-85E4-C4C7BC4D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5" y="1591978"/>
            <a:ext cx="7490495" cy="45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26795BA-427F-2640-A0C5-25B80F60F69A}"/>
              </a:ext>
            </a:extLst>
          </p:cNvPr>
          <p:cNvSpPr/>
          <p:nvPr/>
        </p:nvSpPr>
        <p:spPr>
          <a:xfrm flipH="1">
            <a:off x="5341188" y="4261431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6F885-8615-AD47-9998-9F672624DF02}"/>
              </a:ext>
            </a:extLst>
          </p:cNvPr>
          <p:cNvSpPr txBox="1"/>
          <p:nvPr/>
        </p:nvSpPr>
        <p:spPr>
          <a:xfrm>
            <a:off x="3979902" y="443561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3DF5-A607-7549-86BE-5C0B2A5302D0}"/>
              </a:ext>
            </a:extLst>
          </p:cNvPr>
          <p:cNvSpPr txBox="1"/>
          <p:nvPr/>
        </p:nvSpPr>
        <p:spPr>
          <a:xfrm>
            <a:off x="1066145" y="2417136"/>
            <a:ext cx="137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</p:spTree>
    <p:extLst>
      <p:ext uri="{BB962C8B-B14F-4D97-AF65-F5344CB8AC3E}">
        <p14:creationId xmlns:p14="http://schemas.microsoft.com/office/powerpoint/2010/main" val="395109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C70945-48F0-3942-9ED9-C454F714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frequency offset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49D6A-084A-FC4E-AD51-5B157DD4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57533" y="-421018"/>
            <a:ext cx="224738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846EB-28A2-F64D-8518-750986D2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57493" y="2764306"/>
            <a:ext cx="1408281" cy="4670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F847E-EDD6-8041-8FD8-0FDAC62DF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76670" y="3707433"/>
            <a:ext cx="1081067" cy="311159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89394E7-38E7-CF4F-A7CA-96DE11C9FEA1}"/>
              </a:ext>
            </a:extLst>
          </p:cNvPr>
          <p:cNvSpPr/>
          <p:nvPr/>
        </p:nvSpPr>
        <p:spPr>
          <a:xfrm flipH="1">
            <a:off x="3347927" y="2419474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17324-1F49-6B4A-ADA0-F57A287656F2}"/>
              </a:ext>
            </a:extLst>
          </p:cNvPr>
          <p:cNvSpPr txBox="1"/>
          <p:nvPr/>
        </p:nvSpPr>
        <p:spPr>
          <a:xfrm>
            <a:off x="842549" y="6067568"/>
            <a:ext cx="746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Frequency offset </a:t>
            </a:r>
            <a:r>
              <a:rPr lang="en-US" dirty="0" err="1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ε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 at receiver </a:t>
            </a:r>
            <a:r>
              <a:rPr lang="en-US" dirty="0">
                <a:solidFill>
                  <a:srgbClr val="FF0000"/>
                </a:solidFill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corrupts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 the output signal </a:t>
            </a:r>
            <a:r>
              <a:rPr lang="en-US" i="1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3338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fundamentals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Frequency (RF) Spectrum</a:t>
            </a:r>
          </a:p>
          <a:p>
            <a:pPr lvl="1"/>
            <a:r>
              <a:rPr lang="en-US" b="1" dirty="0"/>
              <a:t>Energy and Noise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Modulation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Filtering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14856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70A9F-A22E-7F45-9BEE-2BCD49AA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64634"/>
            <a:ext cx="8763000" cy="1912365"/>
          </a:xfrm>
        </p:spPr>
        <p:txBody>
          <a:bodyPr>
            <a:normAutofit/>
          </a:bodyPr>
          <a:lstStyle/>
          <a:p>
            <a:r>
              <a:rPr lang="en-US" sz="2400" b="1" i="1" spc="-150" dirty="0"/>
              <a:t>Noise:</a:t>
            </a:r>
            <a:r>
              <a:rPr lang="en-US" sz="2400" spc="-150" dirty="0"/>
              <a:t> </a:t>
            </a:r>
            <a:r>
              <a:rPr lang="en-US" sz="2400" b="1" spc="-150" dirty="0">
                <a:solidFill>
                  <a:srgbClr val="FF0000"/>
                </a:solidFill>
              </a:rPr>
              <a:t>Unpredictable, corrupting </a:t>
            </a:r>
            <a:r>
              <a:rPr lang="en-US" sz="2400" spc="-150" dirty="0"/>
              <a:t>signal that </a:t>
            </a:r>
            <a:r>
              <a:rPr lang="en-US" sz="2400" b="1" spc="-150" dirty="0"/>
              <a:t>adds</a:t>
            </a:r>
            <a:r>
              <a:rPr lang="en-US" sz="2400" spc="-150" dirty="0"/>
              <a:t> to desired signal</a:t>
            </a:r>
          </a:p>
          <a:p>
            <a:pPr lvl="1"/>
            <a:r>
              <a:rPr lang="en-US" sz="2000" dirty="0"/>
              <a:t>For RF receiver, mostly comes from analog receiver amplifier circuitry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Undesired signals </a:t>
            </a:r>
            <a:r>
              <a:rPr lang="en-US" sz="2400" dirty="0"/>
              <a:t>also add to and corrupt desired signal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D8031-A1EE-3346-AAB0-99D19DF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of Noise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9A8793-CFC1-1F4A-86DD-D23DEBE9B929}"/>
              </a:ext>
            </a:extLst>
          </p:cNvPr>
          <p:cNvSpPr/>
          <p:nvPr/>
        </p:nvSpPr>
        <p:spPr>
          <a:xfrm flipH="1">
            <a:off x="3780397" y="2248435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7060-8140-4F40-AD09-C7EC5FA4D9BE}"/>
              </a:ext>
            </a:extLst>
          </p:cNvPr>
          <p:cNvSpPr/>
          <p:nvPr/>
        </p:nvSpPr>
        <p:spPr>
          <a:xfrm>
            <a:off x="4045282" y="2381386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DB256-72EA-5E49-B926-679358D4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4" y="2402490"/>
            <a:ext cx="328299" cy="3788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92938C-57AA-204A-B1DD-656F6E4E0B6B}"/>
              </a:ext>
            </a:extLst>
          </p:cNvPr>
          <p:cNvCxnSpPr>
            <a:cxnSpLocks/>
          </p:cNvCxnSpPr>
          <p:nvPr/>
        </p:nvCxnSpPr>
        <p:spPr>
          <a:xfrm>
            <a:off x="5492979" y="2591894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2945F75-BCFF-8E45-907F-DB24F743D0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367973" y="2103787"/>
            <a:ext cx="427906" cy="3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C6B00-317B-6344-83CC-73F8BC6FF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00000">
            <a:off x="3387847" y="2364981"/>
            <a:ext cx="427906" cy="33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F9905C-02C3-704B-A6C6-9701A22A24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300000">
            <a:off x="3387847" y="1889835"/>
            <a:ext cx="427906" cy="330914"/>
          </a:xfrm>
          <a:prstGeom prst="rect">
            <a:avLst/>
          </a:prstGeom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C94E9083-94CD-9E4D-89FB-110DD3AC6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160" y="3849598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436EC90D-D375-5E44-ADAA-68DBF269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9583" y="3053451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34A9AF8-AB70-3343-A4D2-D8B8B449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123" y="3893829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67AC0E-8F7C-5E47-8A70-2E926E5A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874" y="3007085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0007710-BAFD-0F46-85C6-BA8C43CE6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6892" y="3495755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47D816FA-9976-8543-836F-CB86964BE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583" y="3495755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30D5F1A-2C1A-4E42-B805-AE39C1651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5041" y="3805352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E0F88A6-BBB2-C94E-B018-92C6B322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314" y="3893813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D032D40-64D9-6149-B1E7-8680307A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47" y="4109172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11BD87BE-A064-A14D-9A0D-07DC69D1BB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2350" y="3500918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01CE5C99-A790-D34C-82BA-DE1514E32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5041" y="3500918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333E4-C2AC-D943-8655-722FC927DA50}"/>
              </a:ext>
            </a:extLst>
          </p:cNvPr>
          <p:cNvCxnSpPr>
            <a:cxnSpLocks/>
          </p:cNvCxnSpPr>
          <p:nvPr/>
        </p:nvCxnSpPr>
        <p:spPr>
          <a:xfrm flipH="1">
            <a:off x="4426654" y="3677585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F3F5453C-C87D-7342-91C9-9694C2A74327}"/>
              </a:ext>
            </a:extLst>
          </p:cNvPr>
          <p:cNvSpPr/>
          <p:nvPr/>
        </p:nvSpPr>
        <p:spPr>
          <a:xfrm>
            <a:off x="5713142" y="3512961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1DC05EF-B0C2-D445-B286-74A87CD7C9F0}"/>
              </a:ext>
            </a:extLst>
          </p:cNvPr>
          <p:cNvSpPr/>
          <p:nvPr/>
        </p:nvSpPr>
        <p:spPr>
          <a:xfrm>
            <a:off x="5060638" y="3500557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3B16A2F-08AD-064E-A1F0-2F3BC78C2D5E}"/>
              </a:ext>
            </a:extLst>
          </p:cNvPr>
          <p:cNvSpPr/>
          <p:nvPr/>
        </p:nvSpPr>
        <p:spPr>
          <a:xfrm>
            <a:off x="4066538" y="3501168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F34B9AE-F353-BF4D-9BDE-FCFC3350F14F}"/>
              </a:ext>
            </a:extLst>
          </p:cNvPr>
          <p:cNvSpPr/>
          <p:nvPr/>
        </p:nvSpPr>
        <p:spPr>
          <a:xfrm>
            <a:off x="3414034" y="3488764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F13-497D-524B-9AD3-7023F86EF38E}"/>
              </a:ext>
            </a:extLst>
          </p:cNvPr>
          <p:cNvSpPr txBox="1"/>
          <p:nvPr/>
        </p:nvSpPr>
        <p:spPr>
          <a:xfrm>
            <a:off x="2373029" y="306530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Desired signal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7A6377-D015-1544-952E-C50770F1935D}"/>
              </a:ext>
            </a:extLst>
          </p:cNvPr>
          <p:cNvCxnSpPr>
            <a:cxnSpLocks/>
          </p:cNvCxnSpPr>
          <p:nvPr/>
        </p:nvCxnSpPr>
        <p:spPr>
          <a:xfrm>
            <a:off x="3708427" y="3219192"/>
            <a:ext cx="108796" cy="276563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394CD50E-73AA-4C49-AC0F-48F6AC56582E}"/>
              </a:ext>
            </a:extLst>
          </p:cNvPr>
          <p:cNvSpPr/>
          <p:nvPr/>
        </p:nvSpPr>
        <p:spPr>
          <a:xfrm>
            <a:off x="3269473" y="3677070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275FAEA-7F3A-7A47-BE7C-0DD58F933AF3}"/>
              </a:ext>
            </a:extLst>
          </p:cNvPr>
          <p:cNvSpPr/>
          <p:nvPr/>
        </p:nvSpPr>
        <p:spPr>
          <a:xfrm>
            <a:off x="4987629" y="3678166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4D3D8-A3F8-544E-A99C-D2E4DC60F881}"/>
              </a:ext>
            </a:extLst>
          </p:cNvPr>
          <p:cNvSpPr txBox="1"/>
          <p:nvPr/>
        </p:nvSpPr>
        <p:spPr>
          <a:xfrm>
            <a:off x="2418843" y="356803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E8DAF-0E97-1C41-8315-8AAF9A27314C}"/>
              </a:ext>
            </a:extLst>
          </p:cNvPr>
          <p:cNvCxnSpPr>
            <a:stCxn id="32" idx="3"/>
          </p:cNvCxnSpPr>
          <p:nvPr/>
        </p:nvCxnSpPr>
        <p:spPr>
          <a:xfrm>
            <a:off x="3090822" y="3721925"/>
            <a:ext cx="187114" cy="3146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2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66040-1B6D-7E4A-8142-4F0FB227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allocation in the US</a:t>
            </a:r>
          </a:p>
        </p:txBody>
      </p:sp>
      <p:pic>
        <p:nvPicPr>
          <p:cNvPr id="4" name="Picture 2" descr="http://discovermagazine.com/2007/jun/tireless-wireless/allochrt_lg.jpg">
            <a:extLst>
              <a:ext uri="{FF2B5EF4-FFF2-40B4-BE49-F238E27FC236}">
                <a16:creationId xmlns:a16="http://schemas.microsoft.com/office/drawing/2014/main" id="{1BE5C91B-00C0-0F45-9603-89FFBFE104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253" b="22904"/>
          <a:stretch/>
        </p:blipFill>
        <p:spPr bwMode="auto">
          <a:xfrm>
            <a:off x="451907" y="1394351"/>
            <a:ext cx="8163986" cy="513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78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70A9F-A22E-7F45-9BEE-2BCD49AA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65139"/>
            <a:ext cx="8763000" cy="1911860"/>
          </a:xfrm>
        </p:spPr>
        <p:txBody>
          <a:bodyPr>
            <a:normAutofit/>
          </a:bodyPr>
          <a:lstStyle/>
          <a:p>
            <a:r>
              <a:rPr lang="en-US" sz="2400" dirty="0"/>
              <a:t>Receiver antenna captures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limited amount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chemeClr val="tx2"/>
                </a:solidFill>
              </a:rPr>
              <a:t>desired signal’s energy</a:t>
            </a:r>
          </a:p>
          <a:p>
            <a:pPr lvl="1"/>
            <a:r>
              <a:rPr lang="en-US" sz="2400" dirty="0"/>
              <a:t>Depending on antenna size, distance, environment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D8031-A1EE-3346-AAB0-99D19DF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Energy Transfer in Wireless Communication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9A8793-CFC1-1F4A-86DD-D23DEBE9B929}"/>
              </a:ext>
            </a:extLst>
          </p:cNvPr>
          <p:cNvSpPr/>
          <p:nvPr/>
        </p:nvSpPr>
        <p:spPr>
          <a:xfrm flipH="1">
            <a:off x="6214411" y="218265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7060-8140-4F40-AD09-C7EC5FA4D9BE}"/>
              </a:ext>
            </a:extLst>
          </p:cNvPr>
          <p:cNvSpPr/>
          <p:nvPr/>
        </p:nvSpPr>
        <p:spPr>
          <a:xfrm>
            <a:off x="6479296" y="2315602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DB256-72EA-5E49-B926-679358D4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878" y="2336706"/>
            <a:ext cx="328299" cy="3788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92938C-57AA-204A-B1DD-656F6E4E0B6B}"/>
              </a:ext>
            </a:extLst>
          </p:cNvPr>
          <p:cNvCxnSpPr>
            <a:cxnSpLocks/>
          </p:cNvCxnSpPr>
          <p:nvPr/>
        </p:nvCxnSpPr>
        <p:spPr>
          <a:xfrm>
            <a:off x="7926993" y="2526110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Line 5">
            <a:extLst>
              <a:ext uri="{FF2B5EF4-FFF2-40B4-BE49-F238E27FC236}">
                <a16:creationId xmlns:a16="http://schemas.microsoft.com/office/drawing/2014/main" id="{C94E9083-94CD-9E4D-89FB-110DD3AC6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7174" y="3783814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436EC90D-D375-5E44-ADAA-68DBF269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3597" y="298766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34A9AF8-AB70-3343-A4D2-D8B8B449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137" y="382804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67AC0E-8F7C-5E47-8A70-2E926E5A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888" y="2941301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0007710-BAFD-0F46-85C6-BA8C43CE6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0906" y="342997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47D816FA-9976-8543-836F-CB86964BE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3597" y="342997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30D5F1A-2C1A-4E42-B805-AE39C1651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055" y="3739568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E0F88A6-BBB2-C94E-B018-92C6B322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328" y="3828029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D032D40-64D9-6149-B1E7-8680307A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61" y="404338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11BD87BE-A064-A14D-9A0D-07DC69D1BB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6364" y="343513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01CE5C99-A790-D34C-82BA-DE1514E32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055" y="343513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333E4-C2AC-D943-8655-722FC927DA50}"/>
              </a:ext>
            </a:extLst>
          </p:cNvPr>
          <p:cNvCxnSpPr>
            <a:cxnSpLocks/>
          </p:cNvCxnSpPr>
          <p:nvPr/>
        </p:nvCxnSpPr>
        <p:spPr>
          <a:xfrm flipH="1">
            <a:off x="6860668" y="3611801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F13-497D-524B-9AD3-7023F86EF38E}"/>
              </a:ext>
            </a:extLst>
          </p:cNvPr>
          <p:cNvSpPr txBox="1"/>
          <p:nvPr/>
        </p:nvSpPr>
        <p:spPr>
          <a:xfrm>
            <a:off x="4807043" y="2999519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Desired signal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7A6377-D015-1544-952E-C50770F1935D}"/>
              </a:ext>
            </a:extLst>
          </p:cNvPr>
          <p:cNvCxnSpPr>
            <a:cxnSpLocks/>
          </p:cNvCxnSpPr>
          <p:nvPr/>
        </p:nvCxnSpPr>
        <p:spPr>
          <a:xfrm>
            <a:off x="6142441" y="3153408"/>
            <a:ext cx="108796" cy="276563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394CD50E-73AA-4C49-AC0F-48F6AC56582E}"/>
              </a:ext>
            </a:extLst>
          </p:cNvPr>
          <p:cNvSpPr/>
          <p:nvPr/>
        </p:nvSpPr>
        <p:spPr>
          <a:xfrm>
            <a:off x="5703487" y="3611286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275FAEA-7F3A-7A47-BE7C-0DD58F933AF3}"/>
              </a:ext>
            </a:extLst>
          </p:cNvPr>
          <p:cNvSpPr/>
          <p:nvPr/>
        </p:nvSpPr>
        <p:spPr>
          <a:xfrm>
            <a:off x="7421643" y="3612382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4D3D8-A3F8-544E-A99C-D2E4DC60F881}"/>
              </a:ext>
            </a:extLst>
          </p:cNvPr>
          <p:cNvSpPr txBox="1"/>
          <p:nvPr/>
        </p:nvSpPr>
        <p:spPr>
          <a:xfrm>
            <a:off x="4852857" y="350225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E8DAF-0E97-1C41-8315-8AAF9A27314C}"/>
              </a:ext>
            </a:extLst>
          </p:cNvPr>
          <p:cNvCxnSpPr>
            <a:stCxn id="32" idx="3"/>
          </p:cNvCxnSpPr>
          <p:nvPr/>
        </p:nvCxnSpPr>
        <p:spPr>
          <a:xfrm>
            <a:off x="5524836" y="3656141"/>
            <a:ext cx="187114" cy="3146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ED7C2B7-9828-C84F-86AA-597BFC261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5" y="1599944"/>
            <a:ext cx="293699" cy="93381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9227CF3-D5D0-E346-A042-01BF36CD3E0F}"/>
              </a:ext>
            </a:extLst>
          </p:cNvPr>
          <p:cNvSpPr/>
          <p:nvPr/>
        </p:nvSpPr>
        <p:spPr>
          <a:xfrm>
            <a:off x="1164380" y="2323246"/>
            <a:ext cx="1657761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Transmitter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510C3-0256-9B4A-A518-6426438DB5E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97954" y="2533756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60E2F5CE-D725-954F-8516-A3809F6509C1}"/>
              </a:ext>
            </a:extLst>
          </p:cNvPr>
          <p:cNvSpPr/>
          <p:nvPr/>
        </p:nvSpPr>
        <p:spPr>
          <a:xfrm>
            <a:off x="2822141" y="2190295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E02BA0A-419A-E349-8D70-20E849E5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88309" y="2045647"/>
            <a:ext cx="427906" cy="330914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8CB774E5-CC63-B847-AE2D-5B33B84951CB}"/>
              </a:ext>
            </a:extLst>
          </p:cNvPr>
          <p:cNvSpPr/>
          <p:nvPr/>
        </p:nvSpPr>
        <p:spPr>
          <a:xfrm>
            <a:off x="2246378" y="1599944"/>
            <a:ext cx="1417800" cy="1417800"/>
          </a:xfrm>
          <a:prstGeom prst="arc">
            <a:avLst>
              <a:gd name="adj1" fmla="val 15687713"/>
              <a:gd name="adj2" fmla="val 7109844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1B99E31-BA29-8D42-A0E4-5E2123539BC4}"/>
              </a:ext>
            </a:extLst>
          </p:cNvPr>
          <p:cNvSpPr/>
          <p:nvPr/>
        </p:nvSpPr>
        <p:spPr>
          <a:xfrm>
            <a:off x="2047125" y="1400691"/>
            <a:ext cx="1829837" cy="1829837"/>
          </a:xfrm>
          <a:prstGeom prst="arc">
            <a:avLst>
              <a:gd name="adj1" fmla="val 17820846"/>
              <a:gd name="adj2" fmla="val 7748439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894EB96-A2C6-C948-B725-4E6B51C4D0DB}"/>
              </a:ext>
            </a:extLst>
          </p:cNvPr>
          <p:cNvSpPr/>
          <p:nvPr/>
        </p:nvSpPr>
        <p:spPr>
          <a:xfrm>
            <a:off x="1847872" y="1201438"/>
            <a:ext cx="2250964" cy="2250964"/>
          </a:xfrm>
          <a:prstGeom prst="arc">
            <a:avLst>
              <a:gd name="adj1" fmla="val 18755852"/>
              <a:gd name="adj2" fmla="val 8476586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051CE40-79A7-2746-AA34-296DAD534E4B}"/>
              </a:ext>
            </a:extLst>
          </p:cNvPr>
          <p:cNvSpPr/>
          <p:nvPr/>
        </p:nvSpPr>
        <p:spPr>
          <a:xfrm>
            <a:off x="1666089" y="1019655"/>
            <a:ext cx="2661763" cy="2661763"/>
          </a:xfrm>
          <a:prstGeom prst="arc">
            <a:avLst>
              <a:gd name="adj1" fmla="val 19240742"/>
              <a:gd name="adj2" fmla="val 5692208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B16F10E-6CDA-9E4B-93CC-AEB778D55CFF}"/>
              </a:ext>
            </a:extLst>
          </p:cNvPr>
          <p:cNvSpPr/>
          <p:nvPr/>
        </p:nvSpPr>
        <p:spPr>
          <a:xfrm>
            <a:off x="1484306" y="837872"/>
            <a:ext cx="3103666" cy="3103666"/>
          </a:xfrm>
          <a:prstGeom prst="arc">
            <a:avLst>
              <a:gd name="adj1" fmla="val 19534963"/>
              <a:gd name="adj2" fmla="val 3731797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456625DB-945E-1C4C-89DF-4A6843981C08}"/>
              </a:ext>
            </a:extLst>
          </p:cNvPr>
          <p:cNvSpPr/>
          <p:nvPr/>
        </p:nvSpPr>
        <p:spPr>
          <a:xfrm>
            <a:off x="1302522" y="656088"/>
            <a:ext cx="3528307" cy="3528307"/>
          </a:xfrm>
          <a:prstGeom prst="arc">
            <a:avLst>
              <a:gd name="adj1" fmla="val 19739627"/>
              <a:gd name="adj2" fmla="val 3050025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C6EA7DF0-D972-C844-B9FD-D6D861E73FB9}"/>
              </a:ext>
            </a:extLst>
          </p:cNvPr>
          <p:cNvSpPr/>
          <p:nvPr/>
        </p:nvSpPr>
        <p:spPr>
          <a:xfrm>
            <a:off x="1120738" y="474304"/>
            <a:ext cx="3947551" cy="3947551"/>
          </a:xfrm>
          <a:prstGeom prst="arc">
            <a:avLst>
              <a:gd name="adj1" fmla="val 19941279"/>
              <a:gd name="adj2" fmla="val 83493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CE702BF-3696-8F44-B3AD-412C64B41325}"/>
              </a:ext>
            </a:extLst>
          </p:cNvPr>
          <p:cNvSpPr/>
          <p:nvPr/>
        </p:nvSpPr>
        <p:spPr>
          <a:xfrm>
            <a:off x="938954" y="292520"/>
            <a:ext cx="4398296" cy="4398296"/>
          </a:xfrm>
          <a:prstGeom prst="arc">
            <a:avLst>
              <a:gd name="adj1" fmla="val 20058612"/>
              <a:gd name="adj2" fmla="val 67447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3EF6EB4E-85CF-D646-BE8E-0C662CA23E8A}"/>
              </a:ext>
            </a:extLst>
          </p:cNvPr>
          <p:cNvSpPr/>
          <p:nvPr/>
        </p:nvSpPr>
        <p:spPr>
          <a:xfrm>
            <a:off x="757170" y="110736"/>
            <a:ext cx="4835078" cy="4835078"/>
          </a:xfrm>
          <a:prstGeom prst="arc">
            <a:avLst>
              <a:gd name="adj1" fmla="val 20104756"/>
              <a:gd name="adj2" fmla="val 65426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4EDA7E55-2054-4341-9175-0387CBBB67AF}"/>
              </a:ext>
            </a:extLst>
          </p:cNvPr>
          <p:cNvSpPr/>
          <p:nvPr/>
        </p:nvSpPr>
        <p:spPr>
          <a:xfrm>
            <a:off x="575386" y="-71048"/>
            <a:ext cx="5288762" cy="5288762"/>
          </a:xfrm>
          <a:prstGeom prst="arc">
            <a:avLst>
              <a:gd name="adj1" fmla="val 20193708"/>
              <a:gd name="adj2" fmla="val 539394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92A6D89-FDD3-3C41-AF96-E71616A08AE3}"/>
              </a:ext>
            </a:extLst>
          </p:cNvPr>
          <p:cNvSpPr/>
          <p:nvPr/>
        </p:nvSpPr>
        <p:spPr>
          <a:xfrm>
            <a:off x="393602" y="-252832"/>
            <a:ext cx="5780192" cy="5780192"/>
          </a:xfrm>
          <a:prstGeom prst="arc">
            <a:avLst>
              <a:gd name="adj1" fmla="val 20193708"/>
              <a:gd name="adj2" fmla="val 402240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466482-68B2-8447-BCAC-7A53DFA450BA}"/>
              </a:ext>
            </a:extLst>
          </p:cNvPr>
          <p:cNvCxnSpPr>
            <a:cxnSpLocks/>
          </p:cNvCxnSpPr>
          <p:nvPr/>
        </p:nvCxnSpPr>
        <p:spPr>
          <a:xfrm>
            <a:off x="5592248" y="2170874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F4B42-A171-9E46-A271-A25B353F8CE6}"/>
              </a:ext>
            </a:extLst>
          </p:cNvPr>
          <p:cNvCxnSpPr>
            <a:cxnSpLocks/>
          </p:cNvCxnSpPr>
          <p:nvPr/>
        </p:nvCxnSpPr>
        <p:spPr>
          <a:xfrm>
            <a:off x="5594515" y="2353795"/>
            <a:ext cx="643566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D01CFE-99DB-3149-A413-E243C2E81E29}"/>
              </a:ext>
            </a:extLst>
          </p:cNvPr>
          <p:cNvCxnSpPr>
            <a:cxnSpLocks/>
          </p:cNvCxnSpPr>
          <p:nvPr/>
        </p:nvCxnSpPr>
        <p:spPr>
          <a:xfrm>
            <a:off x="5594515" y="2264071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59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70A9F-A22E-7F45-9BEE-2BCD49AA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65139"/>
            <a:ext cx="8763000" cy="19118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Moving transmitter closer to receiver generally </a:t>
            </a:r>
            <a:r>
              <a:rPr lang="en-US" sz="2400" b="1" dirty="0">
                <a:solidFill>
                  <a:srgbClr val="009900"/>
                </a:solidFill>
              </a:rPr>
              <a:t>increases desired signal energy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</a:rPr>
              <a:t>Noise</a:t>
            </a:r>
            <a:r>
              <a:rPr lang="en-US" sz="2400" dirty="0"/>
              <a:t> from analog receiver circuitry </a:t>
            </a:r>
            <a:r>
              <a:rPr lang="en-US" sz="2400" b="1" dirty="0"/>
              <a:t>remains unchanged</a:t>
            </a:r>
          </a:p>
          <a:p>
            <a:endParaRPr lang="en-US" sz="2400" dirty="0"/>
          </a:p>
          <a:p>
            <a:r>
              <a:rPr lang="en-US" sz="2400" b="1" dirty="0"/>
              <a:t>Next few lectures: </a:t>
            </a:r>
            <a:r>
              <a:rPr lang="en-US" sz="2400" i="1" dirty="0"/>
              <a:t>How is system performance impacted?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D8031-A1EE-3346-AAB0-99D19DF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versus Noise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9A8793-CFC1-1F4A-86DD-D23DEBE9B929}"/>
              </a:ext>
            </a:extLst>
          </p:cNvPr>
          <p:cNvSpPr/>
          <p:nvPr/>
        </p:nvSpPr>
        <p:spPr>
          <a:xfrm flipH="1">
            <a:off x="6214411" y="218265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7060-8140-4F40-AD09-C7EC5FA4D9BE}"/>
              </a:ext>
            </a:extLst>
          </p:cNvPr>
          <p:cNvSpPr/>
          <p:nvPr/>
        </p:nvSpPr>
        <p:spPr>
          <a:xfrm>
            <a:off x="6479296" y="2315602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DB256-72EA-5E49-B926-679358D4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878" y="2336706"/>
            <a:ext cx="328299" cy="3788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92938C-57AA-204A-B1DD-656F6E4E0B6B}"/>
              </a:ext>
            </a:extLst>
          </p:cNvPr>
          <p:cNvCxnSpPr>
            <a:cxnSpLocks/>
          </p:cNvCxnSpPr>
          <p:nvPr/>
        </p:nvCxnSpPr>
        <p:spPr>
          <a:xfrm>
            <a:off x="7926993" y="2526110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Line 5">
            <a:extLst>
              <a:ext uri="{FF2B5EF4-FFF2-40B4-BE49-F238E27FC236}">
                <a16:creationId xmlns:a16="http://schemas.microsoft.com/office/drawing/2014/main" id="{C94E9083-94CD-9E4D-89FB-110DD3AC6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7174" y="3783814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436EC90D-D375-5E44-ADAA-68DBF269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3597" y="298766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34A9AF8-AB70-3343-A4D2-D8B8B449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137" y="382804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67AC0E-8F7C-5E47-8A70-2E926E5A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246" y="2981373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4496E-0558-5E4A-8835-44842BA19DEC}"/>
              </a:ext>
            </a:extLst>
          </p:cNvPr>
          <p:cNvGrpSpPr/>
          <p:nvPr/>
        </p:nvGrpSpPr>
        <p:grpSpPr>
          <a:xfrm>
            <a:off x="6190906" y="2986207"/>
            <a:ext cx="265382" cy="797608"/>
            <a:chOff x="6190906" y="3429971"/>
            <a:chExt cx="265382" cy="353843"/>
          </a:xfrm>
        </p:grpSpPr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20007710-BAFD-0F46-85C6-BA8C43CE6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0906" y="3429971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latin typeface="Arial (null)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47D816FA-9976-8543-836F-CB86964BE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3597" y="3429971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latin typeface="Arial (null)"/>
              </a:endParaRPr>
            </a:p>
          </p:txBody>
        </p:sp>
      </p:grpSp>
      <p:sp>
        <p:nvSpPr>
          <p:cNvPr id="17" name="Line 13">
            <a:extLst>
              <a:ext uri="{FF2B5EF4-FFF2-40B4-BE49-F238E27FC236}">
                <a16:creationId xmlns:a16="http://schemas.microsoft.com/office/drawing/2014/main" id="{B30D5F1A-2C1A-4E42-B805-AE39C1651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055" y="3739568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E0F88A6-BBB2-C94E-B018-92C6B322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328" y="3828029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D032D40-64D9-6149-B1E7-8680307A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61" y="404338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10B036-3FB1-CC41-B1B3-849D23E9C14F}"/>
              </a:ext>
            </a:extLst>
          </p:cNvPr>
          <p:cNvGrpSpPr/>
          <p:nvPr/>
        </p:nvGrpSpPr>
        <p:grpSpPr>
          <a:xfrm>
            <a:off x="7816364" y="2981374"/>
            <a:ext cx="265382" cy="807604"/>
            <a:chOff x="7816364" y="3435134"/>
            <a:chExt cx="265382" cy="353843"/>
          </a:xfrm>
        </p:grpSpPr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11BD87BE-A064-A14D-9A0D-07DC69D1B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6364" y="3435134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highlight>
                  <a:srgbClr val="FF0000"/>
                </a:highlight>
                <a:latin typeface="Arial (null)"/>
              </a:endParaRPr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01CE5C99-A790-D34C-82BA-DE1514E32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9055" y="3435134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highlight>
                  <a:srgbClr val="FF0000"/>
                </a:highlight>
                <a:latin typeface="Arial (null)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333E4-C2AC-D943-8655-722FC927DA50}"/>
              </a:ext>
            </a:extLst>
          </p:cNvPr>
          <p:cNvCxnSpPr>
            <a:cxnSpLocks/>
          </p:cNvCxnSpPr>
          <p:nvPr/>
        </p:nvCxnSpPr>
        <p:spPr>
          <a:xfrm flipH="1">
            <a:off x="6860668" y="3611801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F13-497D-524B-9AD3-7023F86EF38E}"/>
              </a:ext>
            </a:extLst>
          </p:cNvPr>
          <p:cNvSpPr txBox="1"/>
          <p:nvPr/>
        </p:nvSpPr>
        <p:spPr>
          <a:xfrm>
            <a:off x="4402617" y="309895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Desired signal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7A6377-D015-1544-952E-C50770F1935D}"/>
              </a:ext>
            </a:extLst>
          </p:cNvPr>
          <p:cNvCxnSpPr>
            <a:cxnSpLocks/>
          </p:cNvCxnSpPr>
          <p:nvPr/>
        </p:nvCxnSpPr>
        <p:spPr>
          <a:xfrm>
            <a:off x="5818891" y="3246594"/>
            <a:ext cx="331585" cy="64671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394CD50E-73AA-4C49-AC0F-48F6AC56582E}"/>
              </a:ext>
            </a:extLst>
          </p:cNvPr>
          <p:cNvSpPr/>
          <p:nvPr/>
        </p:nvSpPr>
        <p:spPr>
          <a:xfrm>
            <a:off x="5703487" y="3611286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275FAEA-7F3A-7A47-BE7C-0DD58F933AF3}"/>
              </a:ext>
            </a:extLst>
          </p:cNvPr>
          <p:cNvSpPr/>
          <p:nvPr/>
        </p:nvSpPr>
        <p:spPr>
          <a:xfrm>
            <a:off x="7421643" y="3612382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4D3D8-A3F8-544E-A99C-D2E4DC60F881}"/>
              </a:ext>
            </a:extLst>
          </p:cNvPr>
          <p:cNvSpPr txBox="1"/>
          <p:nvPr/>
        </p:nvSpPr>
        <p:spPr>
          <a:xfrm>
            <a:off x="4852857" y="350225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E8DAF-0E97-1C41-8315-8AAF9A27314C}"/>
              </a:ext>
            </a:extLst>
          </p:cNvPr>
          <p:cNvCxnSpPr>
            <a:stCxn id="32" idx="3"/>
          </p:cNvCxnSpPr>
          <p:nvPr/>
        </p:nvCxnSpPr>
        <p:spPr>
          <a:xfrm>
            <a:off x="5524836" y="3656141"/>
            <a:ext cx="187114" cy="3146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ED7C2B7-9828-C84F-86AA-597BFC261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60" y="1599944"/>
            <a:ext cx="293699" cy="93381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9227CF3-D5D0-E346-A042-01BF36CD3E0F}"/>
              </a:ext>
            </a:extLst>
          </p:cNvPr>
          <p:cNvSpPr/>
          <p:nvPr/>
        </p:nvSpPr>
        <p:spPr>
          <a:xfrm>
            <a:off x="2716885" y="2323246"/>
            <a:ext cx="1657761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Transmitter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510C3-0256-9B4A-A518-6426438DB5E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450459" y="2533756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60E2F5CE-D725-954F-8516-A3809F6509C1}"/>
              </a:ext>
            </a:extLst>
          </p:cNvPr>
          <p:cNvSpPr/>
          <p:nvPr/>
        </p:nvSpPr>
        <p:spPr>
          <a:xfrm>
            <a:off x="4374646" y="2190295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E02BA0A-419A-E349-8D70-20E849E5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640814" y="2045647"/>
            <a:ext cx="427906" cy="330914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8CB774E5-CC63-B847-AE2D-5B33B84951CB}"/>
              </a:ext>
            </a:extLst>
          </p:cNvPr>
          <p:cNvSpPr/>
          <p:nvPr/>
        </p:nvSpPr>
        <p:spPr>
          <a:xfrm>
            <a:off x="3798883" y="1599944"/>
            <a:ext cx="1417800" cy="1417800"/>
          </a:xfrm>
          <a:prstGeom prst="arc">
            <a:avLst>
              <a:gd name="adj1" fmla="val 15687713"/>
              <a:gd name="adj2" fmla="val 2114257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1B99E31-BA29-8D42-A0E4-5E2123539BC4}"/>
              </a:ext>
            </a:extLst>
          </p:cNvPr>
          <p:cNvSpPr/>
          <p:nvPr/>
        </p:nvSpPr>
        <p:spPr>
          <a:xfrm>
            <a:off x="3599630" y="1400691"/>
            <a:ext cx="1829837" cy="1829837"/>
          </a:xfrm>
          <a:prstGeom prst="arc">
            <a:avLst>
              <a:gd name="adj1" fmla="val 17820846"/>
              <a:gd name="adj2" fmla="val 2150179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894EB96-A2C6-C948-B725-4E6B51C4D0DB}"/>
              </a:ext>
            </a:extLst>
          </p:cNvPr>
          <p:cNvSpPr/>
          <p:nvPr/>
        </p:nvSpPr>
        <p:spPr>
          <a:xfrm>
            <a:off x="3400377" y="1201438"/>
            <a:ext cx="2250964" cy="2250964"/>
          </a:xfrm>
          <a:prstGeom prst="arc">
            <a:avLst>
              <a:gd name="adj1" fmla="val 18755852"/>
              <a:gd name="adj2" fmla="val 1773825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051CE40-79A7-2746-AA34-296DAD534E4B}"/>
              </a:ext>
            </a:extLst>
          </p:cNvPr>
          <p:cNvSpPr/>
          <p:nvPr/>
        </p:nvSpPr>
        <p:spPr>
          <a:xfrm>
            <a:off x="3218594" y="1019655"/>
            <a:ext cx="2661763" cy="2661763"/>
          </a:xfrm>
          <a:prstGeom prst="arc">
            <a:avLst>
              <a:gd name="adj1" fmla="val 19240742"/>
              <a:gd name="adj2" fmla="val 1469747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B16F10E-6CDA-9E4B-93CC-AEB778D55CFF}"/>
              </a:ext>
            </a:extLst>
          </p:cNvPr>
          <p:cNvSpPr/>
          <p:nvPr/>
        </p:nvSpPr>
        <p:spPr>
          <a:xfrm>
            <a:off x="3036811" y="837872"/>
            <a:ext cx="3103666" cy="3103666"/>
          </a:xfrm>
          <a:prstGeom prst="arc">
            <a:avLst>
              <a:gd name="adj1" fmla="val 19534963"/>
              <a:gd name="adj2" fmla="val 1277070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466482-68B2-8447-BCAC-7A53DFA450BA}"/>
              </a:ext>
            </a:extLst>
          </p:cNvPr>
          <p:cNvCxnSpPr>
            <a:cxnSpLocks/>
          </p:cNvCxnSpPr>
          <p:nvPr/>
        </p:nvCxnSpPr>
        <p:spPr>
          <a:xfrm>
            <a:off x="5592248" y="2170874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F4B42-A171-9E46-A271-A25B353F8CE6}"/>
              </a:ext>
            </a:extLst>
          </p:cNvPr>
          <p:cNvCxnSpPr>
            <a:cxnSpLocks/>
          </p:cNvCxnSpPr>
          <p:nvPr/>
        </p:nvCxnSpPr>
        <p:spPr>
          <a:xfrm>
            <a:off x="5594515" y="2353795"/>
            <a:ext cx="643566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D01CFE-99DB-3149-A413-E243C2E81E29}"/>
              </a:ext>
            </a:extLst>
          </p:cNvPr>
          <p:cNvCxnSpPr>
            <a:cxnSpLocks/>
          </p:cNvCxnSpPr>
          <p:nvPr/>
        </p:nvCxnSpPr>
        <p:spPr>
          <a:xfrm>
            <a:off x="5594515" y="2264071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45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fundamentals</a:t>
            </a:r>
          </a:p>
          <a:p>
            <a:endParaRPr lang="en-US" dirty="0"/>
          </a:p>
          <a:p>
            <a:r>
              <a:rPr lang="en-US" b="1" dirty="0"/>
              <a:t>Introduction to Modulation and Demodulation</a:t>
            </a:r>
          </a:p>
          <a:p>
            <a:pPr lvl="1"/>
            <a:r>
              <a:rPr lang="en-US" dirty="0"/>
              <a:t>AM Radio</a:t>
            </a:r>
          </a:p>
          <a:p>
            <a:pPr lvl="1"/>
            <a:r>
              <a:rPr lang="en-US" b="1" dirty="0"/>
              <a:t>Performance metrics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Filtering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29715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391C12-DF2C-4945-BF2A-400420CE7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736540"/>
                <a:ext cx="8763000" cy="274045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Given a signal x[n]:</a:t>
                </a:r>
              </a:p>
              <a:p>
                <a:endParaRPr lang="en-US" sz="2400" dirty="0"/>
              </a:p>
              <a:p>
                <a:r>
                  <a:rPr lang="en-US" sz="2400" b="1" i="1" dirty="0"/>
                  <a:t>Energy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endParaRPr lang="en-US" sz="2400" b="1" i="1" dirty="0"/>
              </a:p>
              <a:p>
                <a:r>
                  <a:rPr lang="en-US" sz="2400" b="1" i="1" dirty="0"/>
                  <a:t>Power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391C12-DF2C-4945-BF2A-400420CE7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736540"/>
                <a:ext cx="8763000" cy="2740459"/>
              </a:xfrm>
              <a:blipFill>
                <a:blip r:embed="rId3"/>
                <a:stretch>
                  <a:fillRect l="-1739" t="-4147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09669C-DF44-3F44-89A6-AAFBE20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Power,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9AFDC-35FC-BF46-B605-3B2C9ED8E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53876" y="790942"/>
            <a:ext cx="1748585" cy="3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9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SNR</a:t>
            </a:r>
            <a:r>
              <a:rPr lang="zh-CN" altLang="en-US"/>
              <a:t> </a:t>
            </a:r>
            <a:r>
              <a:rPr lang="en-US" altLang="zh-CN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8" y="2796995"/>
            <a:ext cx="4901062" cy="3274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089" y="1558262"/>
            <a:ext cx="2969491" cy="4931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ACEE97-BFD0-E74C-9934-E901E8C5702D}"/>
              </a:ext>
            </a:extLst>
          </p:cNvPr>
          <p:cNvSpPr/>
          <p:nvPr/>
        </p:nvSpPr>
        <p:spPr>
          <a:xfrm>
            <a:off x="3144484" y="3466826"/>
            <a:ext cx="1322262" cy="861772"/>
          </a:xfrm>
          <a:prstGeom prst="rect">
            <a:avLst/>
          </a:prstGeom>
          <a:solidFill>
            <a:schemeClr val="bg1"/>
          </a:solidFill>
          <a:ln w="381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714C92-E47D-E845-ABFC-8024EEC8C2D6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3144484" y="3897712"/>
            <a:ext cx="1322262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1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37" y="94258"/>
            <a:ext cx="8728672" cy="1152416"/>
          </a:xfrm>
        </p:spPr>
        <p:txBody>
          <a:bodyPr>
            <a:normAutofit/>
          </a:bodyPr>
          <a:lstStyle/>
          <a:p>
            <a:r>
              <a:rPr lang="en-US" dirty="0"/>
              <a:t>Signal­</a:t>
            </a:r>
            <a:r>
              <a:rPr lang="zh-CN" altLang="en-US" dirty="0"/>
              <a:t> </a:t>
            </a:r>
            <a:r>
              <a:rPr lang="en-US" dirty="0"/>
              <a:t>to</a:t>
            </a:r>
            <a:r>
              <a:rPr lang="zh-CN" altLang="en-US" dirty="0"/>
              <a:t> </a:t>
            </a:r>
            <a:r>
              <a:rPr lang="en-US" dirty="0"/>
              <a:t>­Noise Ratio (SNR)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437" y="1452553"/>
            <a:ext cx="5949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altLang="zh-CN" sz="2400" b="0" dirty="0">
                <a:latin typeface="+mj-lt"/>
              </a:rPr>
              <a:t>The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Signal-to-Noise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ratio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(SNR)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is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useful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in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judging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the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impact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of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noise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on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system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performance</a:t>
            </a:r>
          </a:p>
          <a:p>
            <a:pPr marL="342900" indent="-342900" algn="l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altLang="zh-CN" sz="24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altLang="zh-CN" sz="2400" b="0" dirty="0">
                <a:latin typeface="+mj-lt"/>
              </a:rPr>
              <a:t>SNR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is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often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measured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in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decibels</a:t>
            </a:r>
            <a:r>
              <a:rPr lang="zh-CN" altLang="en-US" sz="2400" b="0" dirty="0">
                <a:latin typeface="+mj-lt"/>
              </a:rPr>
              <a:t> </a:t>
            </a:r>
            <a:r>
              <a:rPr lang="en-US" altLang="zh-CN" sz="2400" b="0" dirty="0">
                <a:latin typeface="+mj-lt"/>
              </a:rPr>
              <a:t>(dB):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53692" y="2894641"/>
                <a:ext cx="1702197" cy="575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𝑺𝑵𝑹</m:t>
                      </m:r>
                      <m:r>
                        <a:rPr lang="en-US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zh-CN" altLang="en-US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𝑷</m:t>
                          </m:r>
                          <m:r>
                            <a:rPr lang="en-US" altLang="zh-CN" b="1" i="1" baseline="-2500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𝒔𝒊𝒈𝒏𝒂𝒍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𝑷</m:t>
                          </m:r>
                          <m:r>
                            <a:rPr lang="en-US" altLang="zh-CN" b="1" i="1" baseline="-2500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𝒏𝒐𝒊𝒔𝒆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92" y="2894641"/>
                <a:ext cx="1702197" cy="575542"/>
              </a:xfrm>
              <a:prstGeom prst="rect">
                <a:avLst/>
              </a:prstGeom>
              <a:blipFill rotWithShape="0">
                <a:blip r:embed="rId3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47938" y="4661201"/>
                <a:ext cx="3404586" cy="575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𝑺𝑵𝑹</m:t>
                      </m:r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𝒅𝑩</m:t>
                      </m:r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)</m:t>
                      </m:r>
                      <m:r>
                        <a:rPr lang="en-US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𝟏𝟎</m:t>
                      </m:r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𝒍𝒐𝒈</m:t>
                      </m:r>
                      <m:r>
                        <a:rPr lang="en-US" altLang="zh-CN" b="1" i="1" baseline="-2500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𝟏𝟎</m:t>
                      </m:r>
                      <m:r>
                        <a:rPr lang="zh-CN" altLang="en-US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𝑷</m:t>
                          </m:r>
                          <m:r>
                            <a:rPr lang="en-US" altLang="zh-CN" b="1" i="1" baseline="-2500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𝒔𝒊𝒈𝒏𝒂𝒍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𝑷</m:t>
                          </m:r>
                          <m:r>
                            <a:rPr lang="en-US" altLang="zh-CN" b="1" i="1" baseline="-2500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𝒏𝒐𝒊𝒔𝒆</m:t>
                          </m:r>
                        </m:den>
                      </m:f>
                      <m:r>
                        <a:rPr lang="en-US" altLang="zh-CN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38" y="4661201"/>
                <a:ext cx="3404586" cy="575542"/>
              </a:xfrm>
              <a:prstGeom prst="rect">
                <a:avLst/>
              </a:prstGeom>
              <a:blipFill rotWithShape="0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40" y="1452553"/>
            <a:ext cx="2061586" cy="5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6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26" y="1831976"/>
            <a:ext cx="3164091" cy="45349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35E0A-33DD-3E44-8186-C02BAA30D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347157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Experiment:</a:t>
            </a:r>
            <a:r>
              <a:rPr lang="en-US" dirty="0"/>
              <a:t> create histograms of sample values from signals of increasing lengths</a:t>
            </a:r>
          </a:p>
          <a:p>
            <a:endParaRPr lang="en-US" dirty="0"/>
          </a:p>
          <a:p>
            <a:r>
              <a:rPr lang="en-US" dirty="0"/>
              <a:t>Typically converge to a shape called probability density function (PDF)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 Characterization:</a:t>
            </a:r>
            <a:r>
              <a:rPr lang="zh-CN" altLang="en-US"/>
              <a:t> </a:t>
            </a:r>
            <a:r>
              <a:rPr lang="en-US"/>
              <a:t>From Samples to  Histogram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037" y="1346202"/>
            <a:ext cx="2914113" cy="20856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430305" y="2369714"/>
            <a:ext cx="580544" cy="32272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278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37" y="94258"/>
            <a:ext cx="8728672" cy="1152416"/>
          </a:xfrm>
        </p:spPr>
        <p:txBody>
          <a:bodyPr>
            <a:normAutofit/>
          </a:bodyPr>
          <a:lstStyle/>
          <a:p>
            <a:r>
              <a:rPr lang="en-US" altLang="zh-CN" dirty="0"/>
              <a:t>Visualizing Mean and Variance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437" y="1452553"/>
            <a:ext cx="896256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39" y="1452553"/>
            <a:ext cx="6861361" cy="40389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7239" y="5697389"/>
            <a:ext cx="3430680" cy="660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Changes in mean shift the center of mass of 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5680" y="5697389"/>
            <a:ext cx="3430680" cy="660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Changes in variance narrow or broaden the PDF</a:t>
            </a:r>
          </a:p>
        </p:txBody>
      </p:sp>
    </p:spTree>
    <p:extLst>
      <p:ext uri="{BB962C8B-B14F-4D97-AF65-F5344CB8AC3E}">
        <p14:creationId xmlns:p14="http://schemas.microsoft.com/office/powerpoint/2010/main" val="1555417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819D82-E1BD-8F43-BAF1-4A2FDA673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Impulse function </a:t>
            </a:r>
            <a:r>
              <a:rPr lang="en-US" dirty="0"/>
              <a:t>is an important concept for frequency domain </a:t>
            </a:r>
            <a:r>
              <a:rPr lang="en-US" b="1" dirty="0">
                <a:highlight>
                  <a:srgbClr val="FFFF99"/>
                </a:highlight>
              </a:rPr>
              <a:t>“picture” analysis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Shifting, sampling properties </a:t>
            </a:r>
            <a:r>
              <a:rPr lang="en-US" dirty="0"/>
              <a:t>of impulse explain modulation and demodulation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“Picture analysis” of modulation and filtering</a:t>
            </a:r>
          </a:p>
          <a:p>
            <a:pPr lvl="1"/>
            <a:r>
              <a:rPr lang="en-US" sz="2400" b="1" dirty="0"/>
              <a:t>Modulation </a:t>
            </a:r>
            <a:r>
              <a:rPr lang="en-US" sz="2400" b="1" i="1" dirty="0"/>
              <a:t>shifts</a:t>
            </a:r>
            <a:r>
              <a:rPr lang="en-US" sz="2400" b="1" dirty="0"/>
              <a:t> </a:t>
            </a:r>
            <a:r>
              <a:rPr lang="en-US" sz="2400" dirty="0"/>
              <a:t>in frequency (convolution with impulses)</a:t>
            </a:r>
          </a:p>
          <a:p>
            <a:pPr lvl="1"/>
            <a:r>
              <a:rPr lang="en-US" sz="2400" b="1" dirty="0"/>
              <a:t>Filtering </a:t>
            </a:r>
            <a:r>
              <a:rPr lang="en-US" sz="2400" b="1" i="1" dirty="0"/>
              <a:t>multiplies</a:t>
            </a:r>
            <a:r>
              <a:rPr lang="en-US" sz="2400" b="1" dirty="0"/>
              <a:t> </a:t>
            </a:r>
            <a:r>
              <a:rPr lang="en-US" sz="2400" dirty="0"/>
              <a:t>in frequency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14975-F58D-BF40-AF78-78E15EA3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48572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In-Class Midterm (90 minutes)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AF8EE89-4CB2-F442-ADEA-3EEBC4208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Transmission</a:t>
            </a:r>
            <a:endParaRPr lang="en-US" altLang="en-US" dirty="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9FFC41F-55DD-8B4F-9343-119EB441B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199"/>
            <a:ext cx="8762999" cy="2203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Information</a:t>
            </a:r>
            <a:r>
              <a:rPr lang="en-US" altLang="en-US" sz="2800" dirty="0"/>
              <a:t> (voice, video, data etc.)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Coded in </a:t>
            </a:r>
            <a:r>
              <a:rPr lang="en-US" altLang="en-US" sz="2800" b="1" dirty="0"/>
              <a:t>signals</a:t>
            </a:r>
            <a:r>
              <a:rPr lang="en-US" altLang="en-US" sz="2800" dirty="0"/>
              <a:t> (electromagnetic, optical, acoustic)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Transmitted over a </a:t>
            </a:r>
            <a:r>
              <a:rPr lang="en-US" altLang="en-US" sz="2800" b="1" dirty="0"/>
              <a:t>channel</a:t>
            </a:r>
            <a:r>
              <a:rPr lang="en-US" altLang="en-US" sz="2800" dirty="0"/>
              <a:t> (physical medium such as free space, fiber, wire etc.)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01547162-8BA0-404C-80FD-A99D7054A40E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032250"/>
            <a:ext cx="8170863" cy="1354138"/>
            <a:chOff x="336" y="2016"/>
            <a:chExt cx="5147" cy="853"/>
          </a:xfrm>
        </p:grpSpPr>
        <p:sp>
          <p:nvSpPr>
            <p:cNvPr id="112645" name="Rectangle 5">
              <a:extLst>
                <a:ext uri="{FF2B5EF4-FFF2-40B4-BE49-F238E27FC236}">
                  <a16:creationId xmlns:a16="http://schemas.microsoft.com/office/drawing/2014/main" id="{DCBEB0EC-951B-FC48-8BD5-584D44D67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16"/>
              <a:ext cx="960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Transmitter</a:t>
              </a:r>
            </a:p>
          </p:txBody>
        </p:sp>
        <p:sp>
          <p:nvSpPr>
            <p:cNvPr id="112646" name="Rectangle 6">
              <a:extLst>
                <a:ext uri="{FF2B5EF4-FFF2-40B4-BE49-F238E27FC236}">
                  <a16:creationId xmlns:a16="http://schemas.microsoft.com/office/drawing/2014/main" id="{BCBDC527-8C31-3F46-8F09-937680E4C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016"/>
              <a:ext cx="86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Channel</a:t>
              </a:r>
            </a:p>
          </p:txBody>
        </p:sp>
        <p:sp>
          <p:nvSpPr>
            <p:cNvPr id="112647" name="Rectangle 7">
              <a:extLst>
                <a:ext uri="{FF2B5EF4-FFF2-40B4-BE49-F238E27FC236}">
                  <a16:creationId xmlns:a16="http://schemas.microsoft.com/office/drawing/2014/main" id="{57034954-8FD8-324B-870E-A024976BD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91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Receivers</a:t>
              </a:r>
            </a:p>
          </p:txBody>
        </p:sp>
        <p:sp>
          <p:nvSpPr>
            <p:cNvPr id="112648" name="Line 8">
              <a:extLst>
                <a:ext uri="{FF2B5EF4-FFF2-40B4-BE49-F238E27FC236}">
                  <a16:creationId xmlns:a16="http://schemas.microsoft.com/office/drawing/2014/main" id="{2B9E4014-CC57-7F43-9FAC-C47DF0353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12649" name="Line 9">
              <a:extLst>
                <a:ext uri="{FF2B5EF4-FFF2-40B4-BE49-F238E27FC236}">
                  <a16:creationId xmlns:a16="http://schemas.microsoft.com/office/drawing/2014/main" id="{FA255EF3-CBAA-F246-8A5E-BC938C940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12650" name="Line 10">
              <a:extLst>
                <a:ext uri="{FF2B5EF4-FFF2-40B4-BE49-F238E27FC236}">
                  <a16:creationId xmlns:a16="http://schemas.microsoft.com/office/drawing/2014/main" id="{B4A9C48E-8374-7743-9B66-2DFD6AF90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2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12651" name="Line 11">
              <a:extLst>
                <a:ext uri="{FF2B5EF4-FFF2-40B4-BE49-F238E27FC236}">
                  <a16:creationId xmlns:a16="http://schemas.microsoft.com/office/drawing/2014/main" id="{68DF9EA8-D580-504B-82B7-98E45A0A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12652" name="Text Box 12">
              <a:extLst>
                <a:ext uri="{FF2B5EF4-FFF2-40B4-BE49-F238E27FC236}">
                  <a16:creationId xmlns:a16="http://schemas.microsoft.com/office/drawing/2014/main" id="{DA26341D-9C7F-7B44-9F48-8990C5B2C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160"/>
              <a:ext cx="5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latin typeface="Arial (null)"/>
                  <a:cs typeface="Arial" panose="020B0604020202020204" pitchFamily="34" charset="0"/>
                </a:rPr>
                <a:t>Input</a:t>
              </a:r>
            </a:p>
            <a:p>
              <a:pPr algn="l"/>
              <a:endParaRPr lang="en-US" altLang="en-US" dirty="0">
                <a:latin typeface="Arial (null)"/>
                <a:cs typeface="Arial" panose="020B0604020202020204" pitchFamily="34" charset="0"/>
              </a:endParaRPr>
            </a:p>
          </p:txBody>
        </p:sp>
        <p:sp>
          <p:nvSpPr>
            <p:cNvPr id="112653" name="Text Box 13">
              <a:extLst>
                <a:ext uri="{FF2B5EF4-FFF2-40B4-BE49-F238E27FC236}">
                  <a16:creationId xmlns:a16="http://schemas.microsoft.com/office/drawing/2014/main" id="{01B54F40-6888-044C-8F69-E960A7EB9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2121"/>
              <a:ext cx="6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>
                  <a:latin typeface="Arial (null)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112654" name="Text Box 14">
              <a:extLst>
                <a:ext uri="{FF2B5EF4-FFF2-40B4-BE49-F238E27FC236}">
                  <a16:creationId xmlns:a16="http://schemas.microsoft.com/office/drawing/2014/main" id="{D6187DD8-B695-2544-81A9-AC9B06F11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423"/>
              <a:ext cx="92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Information</a:t>
              </a:r>
            </a:p>
            <a:p>
              <a:pPr algn="l"/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112655" name="Text Box 15">
              <a:extLst>
                <a:ext uri="{FF2B5EF4-FFF2-40B4-BE49-F238E27FC236}">
                  <a16:creationId xmlns:a16="http://schemas.microsoft.com/office/drawing/2014/main" id="{A596070C-DCF6-9043-AB61-41C0B4881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00"/>
              <a:ext cx="92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Information</a:t>
              </a:r>
            </a:p>
            <a:p>
              <a:pPr algn="l"/>
              <a:r>
                <a:rPr lang="en-US" altLang="en-US" b="0" dirty="0"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20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F72755-A59E-1642-9B48-44150763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Tool: Fourier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EE5A0-3784-8B46-9347-B1616CC8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709471"/>
          </a:xfrm>
        </p:spPr>
        <p:txBody>
          <a:bodyPr>
            <a:normAutofit/>
          </a:bodyPr>
          <a:lstStyle/>
          <a:p>
            <a:r>
              <a:rPr lang="en-US" b="1" dirty="0"/>
              <a:t>Motivation: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our </a:t>
            </a:r>
            <a:r>
              <a:rPr lang="en-US" b="1" dirty="0">
                <a:solidFill>
                  <a:srgbClr val="0070C0"/>
                </a:solidFill>
              </a:rPr>
              <a:t>information waveform</a:t>
            </a:r>
          </a:p>
          <a:p>
            <a:endParaRPr lang="en-US" dirty="0"/>
          </a:p>
          <a:p>
            <a:r>
              <a:rPr lang="en-US" dirty="0"/>
              <a:t>A periodic waveform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can be </a:t>
            </a:r>
            <a:r>
              <a:rPr lang="en-US" b="1" dirty="0"/>
              <a:t>represented</a:t>
            </a:r>
            <a:r>
              <a:rPr lang="en-US" dirty="0"/>
              <a:t> as a </a:t>
            </a:r>
            <a:r>
              <a:rPr lang="en-US" b="1" dirty="0">
                <a:highlight>
                  <a:srgbClr val="FFFF99"/>
                </a:highlight>
              </a:rPr>
              <a:t>sum of </a:t>
            </a:r>
            <a:r>
              <a:rPr lang="en-US" b="1" i="1" dirty="0">
                <a:solidFill>
                  <a:srgbClr val="0070C0"/>
                </a:solidFill>
                <a:highlight>
                  <a:srgbClr val="FFFF99"/>
                </a:highlight>
              </a:rPr>
              <a:t>weighted</a:t>
            </a:r>
            <a:r>
              <a:rPr lang="en-US" b="1" dirty="0">
                <a:highlight>
                  <a:srgbClr val="FFFF99"/>
                </a:highlight>
              </a:rPr>
              <a:t> 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(</a:t>
            </a:r>
            <a:r>
              <a:rPr lang="en-US" b="1" i="1" dirty="0">
                <a:solidFill>
                  <a:srgbClr val="0070C0"/>
                </a:solidFill>
                <a:highlight>
                  <a:srgbClr val="FFFF99"/>
                </a:highlight>
              </a:rPr>
              <a:t>a</a:t>
            </a:r>
            <a:r>
              <a:rPr lang="en-US" b="1" i="1" baseline="-25000" dirty="0">
                <a:solidFill>
                  <a:srgbClr val="0070C0"/>
                </a:solidFill>
                <a:highlight>
                  <a:srgbClr val="FFFF99"/>
                </a:highlight>
              </a:rPr>
              <a:t>n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) </a:t>
            </a:r>
            <a:r>
              <a:rPr lang="en-US" b="1" dirty="0">
                <a:highlight>
                  <a:srgbClr val="FFFF99"/>
                </a:highlight>
              </a:rPr>
              <a:t>sinusoids of different </a:t>
            </a:r>
            <a:r>
              <a:rPr lang="en-US" b="1" i="1" dirty="0">
                <a:solidFill>
                  <a:srgbClr val="0070C0"/>
                </a:solidFill>
                <a:highlight>
                  <a:srgbClr val="FFFF99"/>
                </a:highlight>
              </a:rPr>
              <a:t>frequencies</a:t>
            </a:r>
            <a:r>
              <a:rPr lang="en-US" b="1" dirty="0">
                <a:solidFill>
                  <a:srgbClr val="0070C0"/>
                </a:solidFill>
                <a:highlight>
                  <a:srgbClr val="FFFF99"/>
                </a:highlight>
              </a:rPr>
              <a:t> ω</a:t>
            </a:r>
            <a:r>
              <a:rPr lang="en-US" b="1" i="1" baseline="-25000" dirty="0">
                <a:solidFill>
                  <a:srgbClr val="0070C0"/>
                </a:solidFill>
                <a:highlight>
                  <a:srgbClr val="FFFF99"/>
                </a:highlight>
              </a:rPr>
              <a:t>n</a:t>
            </a:r>
            <a:endParaRPr lang="en-US" b="1" dirty="0">
              <a:solidFill>
                <a:srgbClr val="0070C0"/>
              </a:solidFill>
              <a:highlight>
                <a:srgbClr val="FFFF99"/>
              </a:highlight>
            </a:endParaRPr>
          </a:p>
          <a:p>
            <a:endParaRPr lang="en-US" b="1" dirty="0">
              <a:highlight>
                <a:srgbClr val="FFFF99"/>
              </a:highlight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8745F83-D9CB-9A48-BEF7-DF3B04089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7" r="25494"/>
          <a:stretch/>
        </p:blipFill>
        <p:spPr bwMode="auto">
          <a:xfrm>
            <a:off x="5018442" y="4388889"/>
            <a:ext cx="178675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90B4BD-96B9-7643-B785-9B10FF5E1984}"/>
              </a:ext>
            </a:extLst>
          </p:cNvPr>
          <p:cNvGrpSpPr/>
          <p:nvPr/>
        </p:nvGrpSpPr>
        <p:grpSpPr>
          <a:xfrm>
            <a:off x="5018442" y="5819447"/>
            <a:ext cx="1469182" cy="952500"/>
            <a:chOff x="5969874" y="2973114"/>
            <a:chExt cx="1469182" cy="952500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76907B78-23F8-8949-924D-D2E4A63D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5969874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45DF201C-C984-F241-BC69-A5D890577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312456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BB6E7593-E0F7-2445-A52D-B07617379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656741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E6E4AA93-909F-AC4C-81C3-23B8908E3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997620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39464CA4-D3F6-0741-BC34-3945AE82B80B}"/>
              </a:ext>
            </a:extLst>
          </p:cNvPr>
          <p:cNvGrpSpPr>
            <a:grpSpLocks/>
          </p:cNvGrpSpPr>
          <p:nvPr/>
        </p:nvGrpSpPr>
        <p:grpSpPr bwMode="auto">
          <a:xfrm>
            <a:off x="5018222" y="3651065"/>
            <a:ext cx="2042209" cy="687388"/>
            <a:chOff x="2602" y="2016"/>
            <a:chExt cx="1824" cy="14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D858182-479D-7B4D-A52E-92DCA3445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0D5AC0F-F068-1A41-868A-E5CE78BC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017"/>
              <a:ext cx="914" cy="144"/>
            </a:xfrm>
            <a:custGeom>
              <a:avLst/>
              <a:gdLst>
                <a:gd name="T0" fmla="*/ 0 w 626"/>
                <a:gd name="T1" fmla="*/ 127 h 145"/>
                <a:gd name="T2" fmla="*/ 119503 w 626"/>
                <a:gd name="T3" fmla="*/ 127 h 145"/>
                <a:gd name="T4" fmla="*/ 119503 w 626"/>
                <a:gd name="T5" fmla="*/ 0 h 145"/>
                <a:gd name="T6" fmla="*/ 269662 w 626"/>
                <a:gd name="T7" fmla="*/ 0 h 145"/>
                <a:gd name="T8" fmla="*/ 269662 w 626"/>
                <a:gd name="T9" fmla="*/ 127 h 145"/>
                <a:gd name="T10" fmla="*/ 389279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4F6C903-233B-6844-A51C-FF3878D4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17"/>
              <a:ext cx="528" cy="144"/>
            </a:xfrm>
            <a:custGeom>
              <a:avLst/>
              <a:gdLst>
                <a:gd name="T0" fmla="*/ 0 w 626"/>
                <a:gd name="T1" fmla="*/ 127 h 145"/>
                <a:gd name="T2" fmla="*/ 11 w 626"/>
                <a:gd name="T3" fmla="*/ 127 h 145"/>
                <a:gd name="T4" fmla="*/ 11 w 626"/>
                <a:gd name="T5" fmla="*/ 0 h 145"/>
                <a:gd name="T6" fmla="*/ 24 w 626"/>
                <a:gd name="T7" fmla="*/ 0 h 145"/>
                <a:gd name="T8" fmla="*/ 24 w 626"/>
                <a:gd name="T9" fmla="*/ 127 h 145"/>
                <a:gd name="T10" fmla="*/ 34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D99C2B-F3B5-714C-9E0F-14B6BF9096E8}"/>
              </a:ext>
            </a:extLst>
          </p:cNvPr>
          <p:cNvCxnSpPr>
            <a:cxnSpLocks/>
          </p:cNvCxnSpPr>
          <p:nvPr/>
        </p:nvCxnSpPr>
        <p:spPr>
          <a:xfrm>
            <a:off x="2794635" y="4060359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64E8C8-54A5-EA49-A326-85C42D87C851}"/>
              </a:ext>
            </a:extLst>
          </p:cNvPr>
          <p:cNvCxnSpPr>
            <a:cxnSpLocks/>
          </p:cNvCxnSpPr>
          <p:nvPr/>
        </p:nvCxnSpPr>
        <p:spPr>
          <a:xfrm flipV="1">
            <a:off x="4102067" y="3462790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F92C1A-2481-B14B-9E73-EB6A7D317C85}"/>
              </a:ext>
            </a:extLst>
          </p:cNvPr>
          <p:cNvSpPr txBox="1"/>
          <p:nvPr/>
        </p:nvSpPr>
        <p:spPr>
          <a:xfrm>
            <a:off x="4102067" y="3114347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EA1502-CF1E-DD47-AF09-8010EFF23469}"/>
              </a:ext>
            </a:extLst>
          </p:cNvPr>
          <p:cNvSpPr txBox="1"/>
          <p:nvPr/>
        </p:nvSpPr>
        <p:spPr>
          <a:xfrm>
            <a:off x="7121190" y="4060359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B9A537-8EDC-B641-A07B-D00001EF517A}"/>
              </a:ext>
            </a:extLst>
          </p:cNvPr>
          <p:cNvSpPr txBox="1"/>
          <p:nvPr/>
        </p:nvSpPr>
        <p:spPr>
          <a:xfrm>
            <a:off x="1503857" y="43450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a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×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3AFE-972C-8947-A1F4-98D3E0834874}"/>
              </a:ext>
            </a:extLst>
          </p:cNvPr>
          <p:cNvCxnSpPr>
            <a:cxnSpLocks/>
          </p:cNvCxnSpPr>
          <p:nvPr/>
        </p:nvCxnSpPr>
        <p:spPr>
          <a:xfrm>
            <a:off x="2794855" y="4807527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785D3C-2B49-3441-A9D4-3AFE06C3C00D}"/>
              </a:ext>
            </a:extLst>
          </p:cNvPr>
          <p:cNvCxnSpPr>
            <a:cxnSpLocks/>
          </p:cNvCxnSpPr>
          <p:nvPr/>
        </p:nvCxnSpPr>
        <p:spPr>
          <a:xfrm flipV="1">
            <a:off x="4102287" y="4209958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3D8E-1E02-874F-A953-D9D77950FE3C}"/>
              </a:ext>
            </a:extLst>
          </p:cNvPr>
          <p:cNvGrpSpPr/>
          <p:nvPr/>
        </p:nvGrpSpPr>
        <p:grpSpPr>
          <a:xfrm>
            <a:off x="5018442" y="5113047"/>
            <a:ext cx="1572155" cy="952500"/>
            <a:chOff x="5969874" y="3925614"/>
            <a:chExt cx="1572155" cy="9525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6BBC7E6F-122D-8947-AAD2-60D599FEE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5969874" y="3925614"/>
              <a:ext cx="882872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78845600-AD96-944F-8945-1572BEAE6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659157" y="3925614"/>
              <a:ext cx="882872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7CACE2-636E-0B49-996C-93CC32EACBAF}"/>
              </a:ext>
            </a:extLst>
          </p:cNvPr>
          <p:cNvCxnSpPr>
            <a:cxnSpLocks/>
          </p:cNvCxnSpPr>
          <p:nvPr/>
        </p:nvCxnSpPr>
        <p:spPr>
          <a:xfrm>
            <a:off x="2789490" y="5500139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E990C8-2C6C-004C-9E05-125F0DECC52E}"/>
              </a:ext>
            </a:extLst>
          </p:cNvPr>
          <p:cNvCxnSpPr>
            <a:cxnSpLocks/>
          </p:cNvCxnSpPr>
          <p:nvPr/>
        </p:nvCxnSpPr>
        <p:spPr>
          <a:xfrm flipV="1">
            <a:off x="4096922" y="4902570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645F00-51F1-6846-80C0-2587E2663AD4}"/>
              </a:ext>
            </a:extLst>
          </p:cNvPr>
          <p:cNvCxnSpPr>
            <a:cxnSpLocks/>
          </p:cNvCxnSpPr>
          <p:nvPr/>
        </p:nvCxnSpPr>
        <p:spPr>
          <a:xfrm>
            <a:off x="2784125" y="6234787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5C20F-8F2C-C345-B6E4-498AB2451923}"/>
              </a:ext>
            </a:extLst>
          </p:cNvPr>
          <p:cNvCxnSpPr>
            <a:cxnSpLocks/>
          </p:cNvCxnSpPr>
          <p:nvPr/>
        </p:nvCxnSpPr>
        <p:spPr>
          <a:xfrm flipV="1">
            <a:off x="4091557" y="5637218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2886DCF-9CBB-FE4C-8673-746B7BD4FD93}"/>
              </a:ext>
            </a:extLst>
          </p:cNvPr>
          <p:cNvSpPr txBox="1"/>
          <p:nvPr/>
        </p:nvSpPr>
        <p:spPr>
          <a:xfrm>
            <a:off x="7110680" y="6234787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4C96A-A5F7-4846-80EC-2B63255A280B}"/>
              </a:ext>
            </a:extLst>
          </p:cNvPr>
          <p:cNvSpPr txBox="1"/>
          <p:nvPr/>
        </p:nvSpPr>
        <p:spPr>
          <a:xfrm>
            <a:off x="2138647" y="5039979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×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AA4A65-4CBB-C247-A307-18228441A5B1}"/>
              </a:ext>
            </a:extLst>
          </p:cNvPr>
          <p:cNvSpPr txBox="1"/>
          <p:nvPr/>
        </p:nvSpPr>
        <p:spPr>
          <a:xfrm>
            <a:off x="2138647" y="5773073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a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×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7487EE-9BF1-4C45-A0DC-2D767CBDF22D}"/>
              </a:ext>
            </a:extLst>
          </p:cNvPr>
          <p:cNvSpPr txBox="1"/>
          <p:nvPr/>
        </p:nvSpPr>
        <p:spPr>
          <a:xfrm>
            <a:off x="7658346" y="577307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 ⋯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CF1B6E-2A0F-A04A-9758-6F23FE35BA40}"/>
              </a:ext>
            </a:extLst>
          </p:cNvPr>
          <p:cNvSpPr txBox="1"/>
          <p:nvPr/>
        </p:nvSpPr>
        <p:spPr>
          <a:xfrm>
            <a:off x="3756773" y="4120409"/>
            <a:ext cx="112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sin(ω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86DA1F-040F-3549-8608-134BCDCF6835}"/>
              </a:ext>
            </a:extLst>
          </p:cNvPr>
          <p:cNvSpPr txBox="1"/>
          <p:nvPr/>
        </p:nvSpPr>
        <p:spPr>
          <a:xfrm>
            <a:off x="3751519" y="4829858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sin(ω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4B7415-8353-7A4C-B5EA-98F63F9BD702}"/>
              </a:ext>
            </a:extLst>
          </p:cNvPr>
          <p:cNvSpPr txBox="1"/>
          <p:nvPr/>
        </p:nvSpPr>
        <p:spPr>
          <a:xfrm>
            <a:off x="3746263" y="5549817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sin(ω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227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01DAE-64BF-1E4C-9515-13250C9B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6769"/>
            <a:ext cx="8763000" cy="842348"/>
          </a:xfrm>
        </p:spPr>
        <p:txBody>
          <a:bodyPr/>
          <a:lstStyle/>
          <a:p>
            <a:r>
              <a:rPr lang="en-US" b="1" dirty="0"/>
              <a:t>Plot</a:t>
            </a:r>
            <a:r>
              <a:rPr lang="en-US" dirty="0"/>
              <a:t> the </a:t>
            </a:r>
            <a:r>
              <a:rPr lang="en-US" dirty="0">
                <a:highlight>
                  <a:srgbClr val="FFFF99"/>
                </a:highlight>
              </a:rPr>
              <a:t>weights </a:t>
            </a:r>
            <a:r>
              <a:rPr lang="en-US" i="1" dirty="0">
                <a:highlight>
                  <a:srgbClr val="FFFF99"/>
                </a:highlight>
              </a:rPr>
              <a:t>a</a:t>
            </a:r>
            <a:r>
              <a:rPr lang="en-US" i="1" baseline="-25000" dirty="0">
                <a:highlight>
                  <a:srgbClr val="FFFF99"/>
                </a:highlight>
              </a:rPr>
              <a:t>n</a:t>
            </a:r>
            <a:r>
              <a:rPr lang="en-US" dirty="0">
                <a:highlight>
                  <a:srgbClr val="FFFF99"/>
                </a:highlight>
              </a:rPr>
              <a:t> </a:t>
            </a:r>
            <a:r>
              <a:rPr lang="en-US" b="1" dirty="0">
                <a:highlight>
                  <a:srgbClr val="FFFF99"/>
                </a:highlight>
              </a:rPr>
              <a:t>versus</a:t>
            </a:r>
            <a:r>
              <a:rPr lang="en-US" dirty="0">
                <a:highlight>
                  <a:srgbClr val="FFFF99"/>
                </a:highlight>
              </a:rPr>
              <a:t> the frequencies ω</a:t>
            </a:r>
            <a:r>
              <a:rPr lang="en-US" i="1" baseline="-25000" dirty="0">
                <a:highlight>
                  <a:srgbClr val="FFFF99"/>
                </a:highlight>
              </a:rPr>
              <a:t>n</a:t>
            </a:r>
            <a:r>
              <a:rPr lang="en-US" dirty="0">
                <a:highlight>
                  <a:srgbClr val="FFFF99"/>
                </a:highlight>
              </a:rPr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9C987-7D91-9E4B-836E-8113818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 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59D8B0-CF4E-E145-B057-AA9862E556BC}"/>
              </a:ext>
            </a:extLst>
          </p:cNvPr>
          <p:cNvGrpSpPr>
            <a:grpSpLocks/>
          </p:cNvGrpSpPr>
          <p:nvPr/>
        </p:nvGrpSpPr>
        <p:grpSpPr bwMode="auto">
          <a:xfrm>
            <a:off x="5018222" y="3651065"/>
            <a:ext cx="2042209" cy="687388"/>
            <a:chOff x="2602" y="2016"/>
            <a:chExt cx="1824" cy="14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AED10E-7406-7844-9BAB-389203D3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5B6230-71B5-6F48-BB88-12CA1D918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017"/>
              <a:ext cx="914" cy="144"/>
            </a:xfrm>
            <a:custGeom>
              <a:avLst/>
              <a:gdLst>
                <a:gd name="T0" fmla="*/ 0 w 626"/>
                <a:gd name="T1" fmla="*/ 127 h 145"/>
                <a:gd name="T2" fmla="*/ 119503 w 626"/>
                <a:gd name="T3" fmla="*/ 127 h 145"/>
                <a:gd name="T4" fmla="*/ 119503 w 626"/>
                <a:gd name="T5" fmla="*/ 0 h 145"/>
                <a:gd name="T6" fmla="*/ 269662 w 626"/>
                <a:gd name="T7" fmla="*/ 0 h 145"/>
                <a:gd name="T8" fmla="*/ 269662 w 626"/>
                <a:gd name="T9" fmla="*/ 127 h 145"/>
                <a:gd name="T10" fmla="*/ 389279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A1B11A-22CE-AF46-B9F4-17BB74BB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17"/>
              <a:ext cx="528" cy="144"/>
            </a:xfrm>
            <a:custGeom>
              <a:avLst/>
              <a:gdLst>
                <a:gd name="T0" fmla="*/ 0 w 626"/>
                <a:gd name="T1" fmla="*/ 127 h 145"/>
                <a:gd name="T2" fmla="*/ 11 w 626"/>
                <a:gd name="T3" fmla="*/ 127 h 145"/>
                <a:gd name="T4" fmla="*/ 11 w 626"/>
                <a:gd name="T5" fmla="*/ 0 h 145"/>
                <a:gd name="T6" fmla="*/ 24 w 626"/>
                <a:gd name="T7" fmla="*/ 0 h 145"/>
                <a:gd name="T8" fmla="*/ 24 w 626"/>
                <a:gd name="T9" fmla="*/ 127 h 145"/>
                <a:gd name="T10" fmla="*/ 34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328D4A-1D2F-3140-A212-9FF2D3C9EBC2}"/>
              </a:ext>
            </a:extLst>
          </p:cNvPr>
          <p:cNvCxnSpPr>
            <a:cxnSpLocks/>
          </p:cNvCxnSpPr>
          <p:nvPr/>
        </p:nvCxnSpPr>
        <p:spPr>
          <a:xfrm>
            <a:off x="2794635" y="4060359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49B1BF-4E79-F242-9829-F56D3E240F0C}"/>
              </a:ext>
            </a:extLst>
          </p:cNvPr>
          <p:cNvCxnSpPr>
            <a:cxnSpLocks/>
          </p:cNvCxnSpPr>
          <p:nvPr/>
        </p:nvCxnSpPr>
        <p:spPr>
          <a:xfrm flipV="1">
            <a:off x="4102067" y="3462790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985482-B0C2-5348-B04E-311F84407F1F}"/>
              </a:ext>
            </a:extLst>
          </p:cNvPr>
          <p:cNvSpPr txBox="1"/>
          <p:nvPr/>
        </p:nvSpPr>
        <p:spPr>
          <a:xfrm>
            <a:off x="4102067" y="3114347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C6F9B-E8CB-4248-942C-B622393DF18B}"/>
              </a:ext>
            </a:extLst>
          </p:cNvPr>
          <p:cNvSpPr txBox="1"/>
          <p:nvPr/>
        </p:nvSpPr>
        <p:spPr>
          <a:xfrm>
            <a:off x="7121190" y="4060359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9DDD0A-DCAE-004C-B4B5-F08455A6F007}"/>
              </a:ext>
            </a:extLst>
          </p:cNvPr>
          <p:cNvCxnSpPr>
            <a:cxnSpLocks/>
          </p:cNvCxnSpPr>
          <p:nvPr/>
        </p:nvCxnSpPr>
        <p:spPr>
          <a:xfrm>
            <a:off x="2794635" y="5830367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8D6C08-64B2-3645-AC02-FEE0973C4477}"/>
              </a:ext>
            </a:extLst>
          </p:cNvPr>
          <p:cNvCxnSpPr>
            <a:cxnSpLocks/>
          </p:cNvCxnSpPr>
          <p:nvPr/>
        </p:nvCxnSpPr>
        <p:spPr>
          <a:xfrm flipV="1">
            <a:off x="4102067" y="5232798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1821AC-90B9-4046-B7BC-90CBBC374A97}"/>
              </a:ext>
            </a:extLst>
          </p:cNvPr>
          <p:cNvSpPr txBox="1"/>
          <p:nvPr/>
        </p:nvSpPr>
        <p:spPr>
          <a:xfrm>
            <a:off x="6550521" y="5830367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frequency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E102CD-04E2-1B4B-ACE5-E7D660BC42D7}"/>
              </a:ext>
            </a:extLst>
          </p:cNvPr>
          <p:cNvCxnSpPr>
            <a:cxnSpLocks/>
          </p:cNvCxnSpPr>
          <p:nvPr/>
        </p:nvCxnSpPr>
        <p:spPr>
          <a:xfrm flipV="1">
            <a:off x="4550981" y="5559972"/>
            <a:ext cx="0" cy="270395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7BA94A-DA4C-1C4A-BECB-D877D687E54F}"/>
              </a:ext>
            </a:extLst>
          </p:cNvPr>
          <p:cNvCxnSpPr>
            <a:cxnSpLocks/>
          </p:cNvCxnSpPr>
          <p:nvPr/>
        </p:nvCxnSpPr>
        <p:spPr>
          <a:xfrm flipV="1">
            <a:off x="4976182" y="5370786"/>
            <a:ext cx="0" cy="459582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8987AA-EB6B-7244-BAF0-4C06B9390D3F}"/>
              </a:ext>
            </a:extLst>
          </p:cNvPr>
          <p:cNvCxnSpPr>
            <a:cxnSpLocks/>
          </p:cNvCxnSpPr>
          <p:nvPr/>
        </p:nvCxnSpPr>
        <p:spPr>
          <a:xfrm flipV="1">
            <a:off x="5401851" y="5559972"/>
            <a:ext cx="0" cy="270396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1AC839-5F90-CB45-BFCB-3EACF620A2AA}"/>
              </a:ext>
            </a:extLst>
          </p:cNvPr>
          <p:cNvSpPr txBox="1"/>
          <p:nvPr/>
        </p:nvSpPr>
        <p:spPr>
          <a:xfrm>
            <a:off x="4339559" y="5084409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2CE2BF-09DE-6446-A930-794844888F1B}"/>
              </a:ext>
            </a:extLst>
          </p:cNvPr>
          <p:cNvSpPr txBox="1"/>
          <p:nvPr/>
        </p:nvSpPr>
        <p:spPr>
          <a:xfrm>
            <a:off x="4766257" y="4875135"/>
            <a:ext cx="42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58C42D-F9B4-FD4A-ADBE-136DE13E1FDE}"/>
              </a:ext>
            </a:extLst>
          </p:cNvPr>
          <p:cNvSpPr txBox="1"/>
          <p:nvPr/>
        </p:nvSpPr>
        <p:spPr>
          <a:xfrm>
            <a:off x="5208778" y="5057278"/>
            <a:ext cx="42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74BE3-3B50-5944-95D1-43BBCD12AE0C}"/>
              </a:ext>
            </a:extLst>
          </p:cNvPr>
          <p:cNvSpPr txBox="1"/>
          <p:nvPr/>
        </p:nvSpPr>
        <p:spPr>
          <a:xfrm>
            <a:off x="3913891" y="5381840"/>
            <a:ext cx="42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DA0755-9921-3E46-965E-455E526FD381}"/>
              </a:ext>
            </a:extLst>
          </p:cNvPr>
          <p:cNvCxnSpPr>
            <a:cxnSpLocks/>
          </p:cNvCxnSpPr>
          <p:nvPr/>
        </p:nvCxnSpPr>
        <p:spPr>
          <a:xfrm flipV="1">
            <a:off x="4102067" y="5830367"/>
            <a:ext cx="0" cy="2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CDF511-83EB-974A-B023-83A34644026D}"/>
              </a:ext>
            </a:extLst>
          </p:cNvPr>
          <p:cNvSpPr txBox="1"/>
          <p:nvPr/>
        </p:nvSpPr>
        <p:spPr>
          <a:xfrm>
            <a:off x="3892250" y="5867679"/>
            <a:ext cx="4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8CEECE-43BA-4243-B5D0-87D0CB162FE1}"/>
              </a:ext>
            </a:extLst>
          </p:cNvPr>
          <p:cNvSpPr txBox="1"/>
          <p:nvPr/>
        </p:nvSpPr>
        <p:spPr>
          <a:xfrm>
            <a:off x="4317918" y="58676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660663-107C-0D41-95F6-1F387BAAED66}"/>
              </a:ext>
            </a:extLst>
          </p:cNvPr>
          <p:cNvSpPr txBox="1"/>
          <p:nvPr/>
        </p:nvSpPr>
        <p:spPr>
          <a:xfrm>
            <a:off x="4743586" y="58676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541A1B-7B6F-CB48-B656-A39FDFA87868}"/>
              </a:ext>
            </a:extLst>
          </p:cNvPr>
          <p:cNvSpPr txBox="1"/>
          <p:nvPr/>
        </p:nvSpPr>
        <p:spPr>
          <a:xfrm>
            <a:off x="5169254" y="58676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986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E3A84-38B7-6540-8285-1D539C487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2549526"/>
              </a:xfrm>
            </p:spPr>
            <p:txBody>
              <a:bodyPr/>
              <a:lstStyle/>
              <a:p>
                <a:r>
                  <a:rPr lang="en-US" b="1" dirty="0"/>
                  <a:t>Fourier series </a:t>
                </a:r>
                <a:r>
                  <a:rPr lang="en-US" dirty="0"/>
                  <a:t>deals with </a:t>
                </a:r>
                <a:r>
                  <a:rPr lang="en-US" b="1" dirty="0"/>
                  <a:t>periodic signals</a:t>
                </a:r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Fourier transform</a:t>
                </a:r>
                <a:r>
                  <a:rPr lang="en-US" b="1" dirty="0"/>
                  <a:t> </a:t>
                </a:r>
                <a:r>
                  <a:rPr lang="en-US" dirty="0"/>
                  <a:t>deals with </a:t>
                </a:r>
                <a:r>
                  <a:rPr lang="en-US" b="1" dirty="0">
                    <a:highlight>
                      <a:srgbClr val="FFFF99"/>
                    </a:highlight>
                  </a:rPr>
                  <a:t>non-periodic signals</a:t>
                </a:r>
              </a:p>
              <a:p>
                <a:endParaRPr lang="en-US" dirty="0"/>
              </a:p>
              <a:p>
                <a:r>
                  <a:rPr lang="en-US" b="1" dirty="0"/>
                  <a:t>Notation: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E3A84-38B7-6540-8285-1D539C487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2549526"/>
              </a:xfrm>
              <a:blipFill>
                <a:blip r:embed="rId3"/>
                <a:stretch>
                  <a:fillRect l="-1739" t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E777DC-1BB4-F243-92D4-DBF785CD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CEC6A93-FACB-4845-9F52-BE2C812DBAF1}"/>
              </a:ext>
            </a:extLst>
          </p:cNvPr>
          <p:cNvGrpSpPr>
            <a:grpSpLocks/>
          </p:cNvGrpSpPr>
          <p:nvPr/>
        </p:nvGrpSpPr>
        <p:grpSpPr bwMode="auto">
          <a:xfrm>
            <a:off x="1037897" y="4430683"/>
            <a:ext cx="2914650" cy="687388"/>
            <a:chOff x="2122" y="2016"/>
            <a:chExt cx="2304" cy="14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96E0C7C-FE83-C94F-85A7-8D334FDD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93F518-45AE-4644-B81D-1AC64D0B8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106C60-2BAB-5244-B1D4-C29C2D4F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017"/>
              <a:ext cx="914" cy="144"/>
            </a:xfrm>
            <a:custGeom>
              <a:avLst/>
              <a:gdLst>
                <a:gd name="T0" fmla="*/ 0 w 626"/>
                <a:gd name="T1" fmla="*/ 127 h 145"/>
                <a:gd name="T2" fmla="*/ 119503 w 626"/>
                <a:gd name="T3" fmla="*/ 127 h 145"/>
                <a:gd name="T4" fmla="*/ 119503 w 626"/>
                <a:gd name="T5" fmla="*/ 0 h 145"/>
                <a:gd name="T6" fmla="*/ 269662 w 626"/>
                <a:gd name="T7" fmla="*/ 0 h 145"/>
                <a:gd name="T8" fmla="*/ 269662 w 626"/>
                <a:gd name="T9" fmla="*/ 127 h 145"/>
                <a:gd name="T10" fmla="*/ 389279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698AF3-D0EE-A74E-9F45-25A51D34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17"/>
              <a:ext cx="528" cy="144"/>
            </a:xfrm>
            <a:custGeom>
              <a:avLst/>
              <a:gdLst>
                <a:gd name="T0" fmla="*/ 0 w 626"/>
                <a:gd name="T1" fmla="*/ 127 h 145"/>
                <a:gd name="T2" fmla="*/ 11 w 626"/>
                <a:gd name="T3" fmla="*/ 127 h 145"/>
                <a:gd name="T4" fmla="*/ 11 w 626"/>
                <a:gd name="T5" fmla="*/ 0 h 145"/>
                <a:gd name="T6" fmla="*/ 24 w 626"/>
                <a:gd name="T7" fmla="*/ 0 h 145"/>
                <a:gd name="T8" fmla="*/ 24 w 626"/>
                <a:gd name="T9" fmla="*/ 127 h 145"/>
                <a:gd name="T10" fmla="*/ 34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</p:grpSp>
      <p:sp>
        <p:nvSpPr>
          <p:cNvPr id="10" name="Line 10">
            <a:extLst>
              <a:ext uri="{FF2B5EF4-FFF2-40B4-BE49-F238E27FC236}">
                <a16:creationId xmlns:a16="http://schemas.microsoft.com/office/drawing/2014/main" id="{3826357E-4C53-9A4E-834B-58C227488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297" y="5497483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34A7E26-92FD-D546-805D-CE831614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987" y="5538758"/>
            <a:ext cx="777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E2CCDFFC-C9D9-2648-A942-451C6952F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4697" y="5802283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8DC6B06C-BA39-8641-B9BD-24AD02421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4697" y="3744883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36212D1E-DB13-A94F-9DCE-809229E6C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497" y="4583083"/>
            <a:ext cx="0" cy="1219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D26233B-0475-314D-9EBD-1319E8F82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5697" y="4659283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B5BE0F1D-1A88-9A48-ACCE-1FFED3B2E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3297" y="4659283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1031F212-ADDF-B847-B860-54A4575E9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7097" y="4811683"/>
            <a:ext cx="0" cy="990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1E3DEF53-E4CC-1049-9082-04A0F5644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1897" y="4811683"/>
            <a:ext cx="0" cy="990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A861B063-4F08-AC47-9D22-A66B1215B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6697" y="4887883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42003C66-FB17-6A4A-B6C9-FD12FB08BB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0897" y="4887883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CAECAD86-6746-AF40-8A78-002CE0898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2897" y="5040283"/>
            <a:ext cx="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31A886CB-4E38-F84E-9B59-8F580AE9A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497" y="5040283"/>
            <a:ext cx="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C0AD44A8-F025-A048-8C48-5A1639EBB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4297" y="5345083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F21E56C2-F476-6848-B8B1-81B93699F5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097" y="5345083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B168F3D4-1E53-0146-980F-49D5F80DC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5297" y="5573683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8A669287-2849-514E-9290-7A47844AF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8097" y="5573683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0276C721-4709-8C4F-B3FC-EA936A3F8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7697" y="5649883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AB44832-DAFF-944B-BCA6-258E8D659C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1497" y="5649883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B3BB7D46-071D-FA4B-B95B-8C408F206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761" y="5802283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D2009924-239D-8A4B-86AD-DD1850A1D0C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90790" y="4516378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19E36005-59A8-6946-A737-CA31AD6D56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3664" y="4517497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827280-F54A-6543-9791-B050DDDB047D}"/>
                  </a:ext>
                </a:extLst>
              </p:cNvPr>
              <p:cNvSpPr/>
              <p:nvPr/>
            </p:nvSpPr>
            <p:spPr>
              <a:xfrm>
                <a:off x="4540130" y="4322402"/>
                <a:ext cx="519985" cy="84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vertJc m:val="bot"/>
                          <m:ctrlPr>
                            <a:rPr lang="en-US" sz="3600" b="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0" i="1"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</m:groupChr>
                    </m:oMath>
                  </m:oMathPara>
                </a14:m>
                <a:endParaRPr lang="en-US" sz="3600" b="0" dirty="0">
                  <a:latin typeface="Arial (null)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827280-F54A-6543-9791-B050DDDB0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30" y="4322402"/>
                <a:ext cx="519985" cy="847861"/>
              </a:xfrm>
              <a:prstGeom prst="rect">
                <a:avLst/>
              </a:prstGeom>
              <a:blipFill>
                <a:blip r:embed="rId4"/>
                <a:stretch>
                  <a:fillRect l="-73810" b="-5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19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13A5D-E2E4-894B-845B-4AE2F423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158916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i="1" dirty="0">
                <a:highlight>
                  <a:srgbClr val="FFFF99"/>
                </a:highlight>
              </a:rPr>
              <a:t>impulse</a:t>
            </a:r>
            <a:r>
              <a:rPr lang="en-US" dirty="0"/>
              <a:t> of area </a:t>
            </a:r>
            <a:r>
              <a:rPr lang="en-US" i="1" dirty="0"/>
              <a:t>A</a:t>
            </a:r>
            <a:r>
              <a:rPr lang="en-US" dirty="0"/>
              <a:t> at time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is denoted: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Defined in terms of its </a:t>
            </a:r>
            <a:r>
              <a:rPr lang="en-US" b="1" dirty="0">
                <a:highlight>
                  <a:srgbClr val="CCFFFF"/>
                </a:highlight>
              </a:rPr>
              <a:t>properties</a:t>
            </a:r>
            <a:r>
              <a:rPr lang="en-US" dirty="0"/>
              <a:t> when combined with other (information carrying) signals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BA4212-E161-814C-95D6-51553CF5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Tool: The Impulse Function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0B41CD-8B28-AB48-92B8-98C1F5F3A0F2}"/>
              </a:ext>
            </a:extLst>
          </p:cNvPr>
          <p:cNvGrpSpPr/>
          <p:nvPr/>
        </p:nvGrpSpPr>
        <p:grpSpPr>
          <a:xfrm>
            <a:off x="2157663" y="2446893"/>
            <a:ext cx="4752474" cy="1346122"/>
            <a:chOff x="2153652" y="2374704"/>
            <a:chExt cx="4752474" cy="13461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06EF5E-024D-EF4E-BD36-89647B2A46FF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DE343E-C2AC-5D40-A3C7-7B679CE18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818B3-C2DD-A94A-9B3D-DC477F9D2C87}"/>
                </a:ext>
              </a:extLst>
            </p:cNvPr>
            <p:cNvSpPr txBox="1"/>
            <p:nvPr/>
          </p:nvSpPr>
          <p:spPr>
            <a:xfrm>
              <a:off x="3228649" y="2374704"/>
              <a:ext cx="1047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Arial" charset="0"/>
                  <a:ea typeface="Arial" charset="0"/>
                  <a:cs typeface="Arial" charset="0"/>
                </a:rPr>
                <a:t>Aδ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t-t</a:t>
              </a:r>
              <a:r>
                <a:rPr lang="en-US" i="1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92879E-E29C-1742-90F0-268C216CB2BF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CFEE4F-A7D0-7343-AFED-216F1CE01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16" y="2723147"/>
              <a:ext cx="0" cy="597569"/>
            </a:xfrm>
            <a:prstGeom prst="straightConnector1">
              <a:avLst/>
            </a:prstGeom>
            <a:ln w="63500" cmpd="dbl">
              <a:prstDash val="soli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781E69-2CD4-6B45-8397-0FA034E151B1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04D4F9-9F6F-B941-8617-62AED22A8998}"/>
                </a:ext>
              </a:extLst>
            </p:cNvPr>
            <p:cNvSpPr txBox="1"/>
            <p:nvPr/>
          </p:nvSpPr>
          <p:spPr>
            <a:xfrm>
              <a:off x="5146310" y="242235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b="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388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  <a:prstDash val="solid"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43845</TotalTime>
  <Words>1670</Words>
  <Application>Microsoft Macintosh PowerPoint</Application>
  <PresentationFormat>On-screen Show (4:3)</PresentationFormat>
  <Paragraphs>515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ＭＳ Ｐゴシック</vt:lpstr>
      <vt:lpstr>华文新魏</vt:lpstr>
      <vt:lpstr>Arial</vt:lpstr>
      <vt:lpstr>Arial (null)</vt:lpstr>
      <vt:lpstr>Calibri</vt:lpstr>
      <vt:lpstr>Cambria Math</vt:lpstr>
      <vt:lpstr>Corbel</vt:lpstr>
      <vt:lpstr>Courier New</vt:lpstr>
      <vt:lpstr>Times New Roman</vt:lpstr>
      <vt:lpstr>Wingdings</vt:lpstr>
      <vt:lpstr>1_Office Theme</vt:lpstr>
      <vt:lpstr>Equation</vt:lpstr>
      <vt:lpstr>Preliminaries: Radio Communication, Modulation, and Filtering</vt:lpstr>
      <vt:lpstr>Today</vt:lpstr>
      <vt:lpstr>Radio Frequency (RF)</vt:lpstr>
      <vt:lpstr>Spectrum allocation in the US</vt:lpstr>
      <vt:lpstr>Information Transmission</vt:lpstr>
      <vt:lpstr>Key Tool: Fourier Series</vt:lpstr>
      <vt:lpstr>Frequency Domain View</vt:lpstr>
      <vt:lpstr>Fourier Transform</vt:lpstr>
      <vt:lpstr>Key Tool: The Impulse Function</vt:lpstr>
      <vt:lpstr>Fourier Transform of cosine wave</vt:lpstr>
      <vt:lpstr>Today</vt:lpstr>
      <vt:lpstr>Wireless Transmission</vt:lpstr>
      <vt:lpstr>Sinusoidal carrier signal</vt:lpstr>
      <vt:lpstr>Goal of Modulation </vt:lpstr>
      <vt:lpstr>Carrier signal parameters</vt:lpstr>
      <vt:lpstr>Goal of Demodulation </vt:lpstr>
      <vt:lpstr>Impulse: Sampling Property</vt:lpstr>
      <vt:lpstr>Impulse: Convolution Property</vt:lpstr>
      <vt:lpstr>Impulse: Convolution in Frequency</vt:lpstr>
      <vt:lpstr>Duality of Convolution and Multiplication</vt:lpstr>
      <vt:lpstr>Principle of Modulation</vt:lpstr>
      <vt:lpstr>Time Domain and Frequency Domain Views of Modulation</vt:lpstr>
      <vt:lpstr>Principle of Demodulation</vt:lpstr>
      <vt:lpstr>Today</vt:lpstr>
      <vt:lpstr>The Concept of Filtering</vt:lpstr>
      <vt:lpstr>Example Input Signal to Filter</vt:lpstr>
      <vt:lpstr>Low Pass Filter Example</vt:lpstr>
      <vt:lpstr>Low Pass Filter Output</vt:lpstr>
      <vt:lpstr>High Pass Filter Example</vt:lpstr>
      <vt:lpstr>High Pass Filter Output</vt:lpstr>
      <vt:lpstr>Bandpass Filter: Motivation</vt:lpstr>
      <vt:lpstr>Bandpass Filter Output</vt:lpstr>
      <vt:lpstr>Today</vt:lpstr>
      <vt:lpstr>AM Radio Transmitter</vt:lpstr>
      <vt:lpstr>Demodulation: Frequency Domain View</vt:lpstr>
      <vt:lpstr>Demodulation: Time Domain View</vt:lpstr>
      <vt:lpstr>Impact of a frequency offset</vt:lpstr>
      <vt:lpstr>Today</vt:lpstr>
      <vt:lpstr>The Issue of Noise</vt:lpstr>
      <vt:lpstr>Energy Transfer in Wireless Communication</vt:lpstr>
      <vt:lpstr>Signal versus Noise</vt:lpstr>
      <vt:lpstr>Today</vt:lpstr>
      <vt:lpstr>Definition of Power, Energy</vt:lpstr>
      <vt:lpstr>SNR Example</vt:lpstr>
      <vt:lpstr>Signal­ to ­Noise Ratio (SNR)</vt:lpstr>
      <vt:lpstr>Noise Characterization: From Samples to  Histogram</vt:lpstr>
      <vt:lpstr>Visualizing Mean and Variance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3056</cp:revision>
  <cp:lastPrinted>2016-10-24T14:56:25Z</cp:lastPrinted>
  <dcterms:created xsi:type="dcterms:W3CDTF">2013-10-08T01:49:25Z</dcterms:created>
  <dcterms:modified xsi:type="dcterms:W3CDTF">2018-03-12T20:47:23Z</dcterms:modified>
</cp:coreProperties>
</file>