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tags/tag3.xml" ContentType="application/vnd.openxmlformats-officedocument.presentationml.tags+xml"/>
  <Override PartName="/ppt/notesSlides/notesSlide49.xml" ContentType="application/vnd.openxmlformats-officedocument.presentationml.notesSlide+xml"/>
  <Override PartName="/ppt/tags/tag4.xml" ContentType="application/vnd.openxmlformats-officedocument.presentationml.tags+xml"/>
  <Override PartName="/ppt/notesSlides/notesSlide50.xml" ContentType="application/vnd.openxmlformats-officedocument.presentationml.notesSlide+xml"/>
  <Override PartName="/ppt/tags/tag5.xml" ContentType="application/vnd.openxmlformats-officedocument.presentationml.tag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58"/>
  </p:notesMasterIdLst>
  <p:handoutMasterIdLst>
    <p:handoutMasterId r:id="rId59"/>
  </p:handoutMasterIdLst>
  <p:sldIdLst>
    <p:sldId id="388" r:id="rId2"/>
    <p:sldId id="659" r:id="rId3"/>
    <p:sldId id="556" r:id="rId4"/>
    <p:sldId id="557" r:id="rId5"/>
    <p:sldId id="595" r:id="rId6"/>
    <p:sldId id="560" r:id="rId7"/>
    <p:sldId id="622" r:id="rId8"/>
    <p:sldId id="561" r:id="rId9"/>
    <p:sldId id="566" r:id="rId10"/>
    <p:sldId id="567" r:id="rId11"/>
    <p:sldId id="568" r:id="rId12"/>
    <p:sldId id="569" r:id="rId13"/>
    <p:sldId id="571" r:id="rId14"/>
    <p:sldId id="573" r:id="rId15"/>
    <p:sldId id="660" r:id="rId16"/>
    <p:sldId id="647" r:id="rId17"/>
    <p:sldId id="576" r:id="rId18"/>
    <p:sldId id="578" r:id="rId19"/>
    <p:sldId id="577" r:id="rId20"/>
    <p:sldId id="624" r:id="rId21"/>
    <p:sldId id="598" r:id="rId22"/>
    <p:sldId id="600" r:id="rId23"/>
    <p:sldId id="625" r:id="rId24"/>
    <p:sldId id="602" r:id="rId25"/>
    <p:sldId id="626" r:id="rId26"/>
    <p:sldId id="604" r:id="rId27"/>
    <p:sldId id="605" r:id="rId28"/>
    <p:sldId id="606" r:id="rId29"/>
    <p:sldId id="607" r:id="rId30"/>
    <p:sldId id="608" r:id="rId31"/>
    <p:sldId id="611" r:id="rId32"/>
    <p:sldId id="612" r:id="rId33"/>
    <p:sldId id="621" r:id="rId34"/>
    <p:sldId id="648" r:id="rId35"/>
    <p:sldId id="627" r:id="rId36"/>
    <p:sldId id="628" r:id="rId37"/>
    <p:sldId id="629" r:id="rId38"/>
    <p:sldId id="631" r:id="rId39"/>
    <p:sldId id="632" r:id="rId40"/>
    <p:sldId id="634" r:id="rId41"/>
    <p:sldId id="636" r:id="rId42"/>
    <p:sldId id="635" r:id="rId43"/>
    <p:sldId id="638" r:id="rId44"/>
    <p:sldId id="639" r:id="rId45"/>
    <p:sldId id="645" r:id="rId46"/>
    <p:sldId id="646" r:id="rId47"/>
    <p:sldId id="649" r:id="rId48"/>
    <p:sldId id="653" r:id="rId49"/>
    <p:sldId id="656" r:id="rId50"/>
    <p:sldId id="654" r:id="rId51"/>
    <p:sldId id="655" r:id="rId52"/>
    <p:sldId id="650" r:id="rId53"/>
    <p:sldId id="651" r:id="rId54"/>
    <p:sldId id="652" r:id="rId55"/>
    <p:sldId id="657" r:id="rId56"/>
    <p:sldId id="658" r:id="rId57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92D050"/>
    <a:srgbClr val="CCFFFF"/>
    <a:srgbClr val="FF3300"/>
    <a:srgbClr val="009900"/>
    <a:srgbClr val="0000FF"/>
    <a:srgbClr val="FFFF99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654" autoAdjust="0"/>
    <p:restoredTop sz="87659" autoAdjust="0"/>
  </p:normalViewPr>
  <p:slideViewPr>
    <p:cSldViewPr snapToGrid="0">
      <p:cViewPr varScale="1">
        <p:scale>
          <a:sx n="196" d="100"/>
          <a:sy n="196" d="100"/>
        </p:scale>
        <p:origin x="145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96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8537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80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2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83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2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2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75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34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9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70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76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10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721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12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998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836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313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872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36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442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33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47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506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471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707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953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214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025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576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678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baseline="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6568184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6444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557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baseline="0" dirty="0"/>
          </a:p>
        </p:txBody>
      </p:sp>
    </p:spTree>
    <p:extLst>
      <p:ext uri="{BB962C8B-B14F-4D97-AF65-F5344CB8AC3E}">
        <p14:creationId xmlns:p14="http://schemas.microsoft.com/office/powerpoint/2010/main" val="24318955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3965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98672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304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06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777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7960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4353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458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087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B981A8B-6E6F-384E-BE9A-DFE5DB1E2B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pl-PL" altLang="en-US"/>
          </a:p>
        </p:txBody>
      </p:sp>
      <p:sp>
        <p:nvSpPr>
          <p:cNvPr id="327682" name="Rectangle 2">
            <a:extLst>
              <a:ext uri="{FF2B5EF4-FFF2-40B4-BE49-F238E27FC236}">
                <a16:creationId xmlns:a16="http://schemas.microsoft.com/office/drawing/2014/main" id="{2C4C7A2A-C7D6-624F-AA42-3EE60B4F94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>
            <a:extLst>
              <a:ext uri="{FF2B5EF4-FFF2-40B4-BE49-F238E27FC236}">
                <a16:creationId xmlns:a16="http://schemas.microsoft.com/office/drawing/2014/main" id="{A090E71F-32C2-F644-9DBE-E702B98591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731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7596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AF6B46-9C22-7D4D-9AC8-CEFF6C2DD4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pl-PL" altLang="en-US"/>
          </a:p>
        </p:txBody>
      </p:sp>
      <p:sp>
        <p:nvSpPr>
          <p:cNvPr id="315394" name="Rectangle 2">
            <a:extLst>
              <a:ext uri="{FF2B5EF4-FFF2-40B4-BE49-F238E27FC236}">
                <a16:creationId xmlns:a16="http://schemas.microsoft.com/office/drawing/2014/main" id="{E4A48845-919E-E140-AD89-A3D1644CF0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>
            <a:extLst>
              <a:ext uri="{FF2B5EF4-FFF2-40B4-BE49-F238E27FC236}">
                <a16:creationId xmlns:a16="http://schemas.microsoft.com/office/drawing/2014/main" id="{ED86492F-08F4-EA4D-97BF-1B18E864C7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622976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2BB24FC-14D8-FF4A-893F-D32A6B8B80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pl-PL" altLang="en-US"/>
          </a:p>
        </p:txBody>
      </p:sp>
      <p:sp>
        <p:nvSpPr>
          <p:cNvPr id="385026" name="Rectangle 2">
            <a:extLst>
              <a:ext uri="{FF2B5EF4-FFF2-40B4-BE49-F238E27FC236}">
                <a16:creationId xmlns:a16="http://schemas.microsoft.com/office/drawing/2014/main" id="{0A4C9760-4AD6-F44F-A97B-42A0A92351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>
            <a:extLst>
              <a:ext uri="{FF2B5EF4-FFF2-40B4-BE49-F238E27FC236}">
                <a16:creationId xmlns:a16="http://schemas.microsoft.com/office/drawing/2014/main" id="{3362B198-A727-D046-9949-CF4D3393C8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8799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858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3661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6202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877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08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62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38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37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9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A8A6E-8638-A745-8F6C-92DF8489E96B}" type="datetime1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23977-350F-D74C-A61D-6444B55770A0}" type="datetime1">
              <a:rPr lang="en-US" smtClean="0"/>
              <a:t>2/26/18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6085460-DBF6-1545-8EEE-0CE8A820313C}" type="datetime1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EAFDFB-0EBB-E740-B51A-FA196FDFB3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1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9716B-ECAD-E643-973F-E6C31E8474AE}" type="datetime1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1CE92-FBCC-524C-AC4D-A8D9C1781D61}" type="datetime1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BE624-2690-D64C-820C-49DA0A654669}" type="datetime1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7A06F-7B7C-C34B-954C-FBBD5F5A8830}" type="datetime1">
              <a:rPr lang="en-US" smtClean="0"/>
              <a:t>2/26/18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1B501-9AF6-4143-8C35-9CC05AF2FF13}" type="datetime1">
              <a:rPr lang="en-US" smtClean="0"/>
              <a:t>2/26/18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6344-FBF0-9D49-99B1-848908CAF7B0}" type="datetime1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B479E-E597-6640-8437-41D01A23AE2E}" type="datetime1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C2D1-D344-164B-B7AE-FDAB437106F4}" type="datetime1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2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DCCEBA8-A165-4646-8070-BA80F077D0DB}" type="datetime1">
              <a:rPr lang="en-US" smtClean="0"/>
              <a:t>2/26/18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Geographic and Diversity</a:t>
            </a:r>
            <a:br>
              <a:rPr lang="en-US" altLang="zh-CN" dirty="0"/>
            </a:br>
            <a:r>
              <a:rPr lang="en-US" altLang="zh-CN" dirty="0"/>
              <a:t>Routing in Mesh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COS </a:t>
            </a:r>
            <a:r>
              <a:rPr lang="en-US" altLang="zh-CN" sz="2800" dirty="0"/>
              <a:t>463</a:t>
            </a:r>
            <a:r>
              <a:rPr lang="en-US" sz="2800" dirty="0"/>
              <a:t>: Wireless </a:t>
            </a:r>
            <a:r>
              <a:rPr lang="en-US" altLang="zh-CN" sz="2800" dirty="0"/>
              <a:t>Networks</a:t>
            </a:r>
            <a:endParaRPr lang="en-US" sz="2800" dirty="0"/>
          </a:p>
          <a:p>
            <a:r>
              <a:rPr lang="en-US" sz="2800"/>
              <a:t>Lecture 7</a:t>
            </a:r>
            <a:endParaRPr lang="en-US" sz="2800" dirty="0"/>
          </a:p>
          <a:p>
            <a:r>
              <a:rPr lang="en-US" b="1" dirty="0"/>
              <a:t>Kyle Jamieson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0875" y="6468533"/>
            <a:ext cx="3362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[Parts adapted from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B. Karp, S. Biswas, S.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Katti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6666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39334"/>
            <a:ext cx="8763000" cy="5046134"/>
          </a:xfrm>
        </p:spPr>
        <p:txBody>
          <a:bodyPr>
            <a:normAutofit/>
          </a:bodyPr>
          <a:lstStyle/>
          <a:p>
            <a:pPr>
              <a:tabLst>
                <a:tab pos="2178050" algn="l"/>
              </a:tabLst>
            </a:pPr>
            <a:r>
              <a:rPr lang="en-US" sz="2800" b="1" dirty="0"/>
              <a:t>Central idea: </a:t>
            </a:r>
            <a:r>
              <a:rPr lang="en-US" sz="2800" dirty="0"/>
              <a:t>Machines know their geographic locations, route using </a:t>
            </a:r>
            <a:r>
              <a:rPr lang="en-US" sz="2800" b="1" dirty="0">
                <a:solidFill>
                  <a:srgbClr val="0070C0"/>
                </a:solidFill>
              </a:rPr>
              <a:t>location</a:t>
            </a:r>
          </a:p>
          <a:p>
            <a:pPr>
              <a:tabLst>
                <a:tab pos="2178050" algn="l"/>
              </a:tabLst>
            </a:pPr>
            <a:endParaRPr lang="en-US" sz="2800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tabLst>
                <a:tab pos="2178050" algn="l"/>
              </a:tabLst>
            </a:pPr>
            <a:r>
              <a:rPr lang="en-US" sz="2800" dirty="0"/>
              <a:t>Packet destination field = </a:t>
            </a:r>
            <a:r>
              <a:rPr lang="en-US" sz="2800" b="1" dirty="0">
                <a:solidFill>
                  <a:srgbClr val="0070C0"/>
                </a:solidFill>
              </a:rPr>
              <a:t>location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0070C0"/>
                </a:solidFill>
              </a:rPr>
              <a:t>of destination</a:t>
            </a:r>
          </a:p>
          <a:p>
            <a:pPr marL="0" indent="0">
              <a:lnSpc>
                <a:spcPct val="80000"/>
              </a:lnSpc>
              <a:buNone/>
              <a:tabLst>
                <a:tab pos="2178050" algn="l"/>
              </a:tabLst>
            </a:pPr>
            <a:endParaRPr lang="en-US" sz="2800" dirty="0"/>
          </a:p>
          <a:p>
            <a:pPr>
              <a:lnSpc>
                <a:spcPct val="80000"/>
              </a:lnSpc>
              <a:tabLst>
                <a:tab pos="2178050" algn="l"/>
              </a:tabLst>
            </a:pPr>
            <a:r>
              <a:rPr lang="en-US" sz="2800" dirty="0"/>
              <a:t>Assume some node </a:t>
            </a:r>
            <a:r>
              <a:rPr lang="en-US" sz="2800" b="1" dirty="0"/>
              <a:t>location registration/lookup system</a:t>
            </a:r>
            <a:r>
              <a:rPr lang="en-US" sz="2800" dirty="0"/>
              <a:t> to support </a:t>
            </a:r>
            <a:r>
              <a:rPr lang="en-US" sz="2800" b="1" dirty="0">
                <a:solidFill>
                  <a:srgbClr val="0070C0"/>
                </a:solidFill>
              </a:rPr>
              <a:t>host-centric addressing</a:t>
            </a:r>
          </a:p>
          <a:p>
            <a:pPr>
              <a:lnSpc>
                <a:spcPct val="80000"/>
              </a:lnSpc>
              <a:tabLst>
                <a:tab pos="2178050" algn="l"/>
              </a:tabLst>
            </a:pPr>
            <a:endParaRPr lang="en-US" sz="28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Node’s </a:t>
            </a:r>
            <a:r>
              <a:rPr lang="en-US" b="1" dirty="0"/>
              <a:t>state</a:t>
            </a:r>
            <a:r>
              <a:rPr lang="en-US" dirty="0"/>
              <a:t> concerns </a:t>
            </a:r>
            <a:r>
              <a:rPr lang="en-US" b="1" dirty="0">
                <a:highlight>
                  <a:srgbClr val="92D050"/>
                </a:highlight>
              </a:rPr>
              <a:t>only</a:t>
            </a:r>
            <a:r>
              <a:rPr lang="en-US" dirty="0">
                <a:highlight>
                  <a:srgbClr val="92D050"/>
                </a:highlight>
              </a:rPr>
              <a:t> </a:t>
            </a:r>
            <a:r>
              <a:rPr lang="en-US" b="1" dirty="0">
                <a:highlight>
                  <a:srgbClr val="92D050"/>
                </a:highlight>
              </a:rPr>
              <a:t>one-hop neighbors: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008000"/>
                </a:solidFill>
              </a:rPr>
              <a:t>Low per-node state: O(density)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008000"/>
                </a:solidFill>
              </a:rPr>
              <a:t>Low routing protocol overhead: state pushed only one hop</a:t>
            </a:r>
          </a:p>
          <a:p>
            <a:pPr>
              <a:lnSpc>
                <a:spcPct val="80000"/>
              </a:lnSpc>
              <a:tabLst>
                <a:tab pos="2178050" algn="l"/>
              </a:tabLst>
            </a:pP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Greedy Perimeter Stateless Routing (GPSR)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75E50C-17C4-0C43-B8C7-83650C07C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835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178050" algn="l"/>
              </a:tabLst>
            </a:pPr>
            <a:r>
              <a:rPr lang="en-US" dirty="0"/>
              <a:t>Nodes </a:t>
            </a:r>
            <a:r>
              <a:rPr lang="en-US" b="1" dirty="0"/>
              <a:t>all</a:t>
            </a:r>
            <a:r>
              <a:rPr lang="en-US" dirty="0"/>
              <a:t> know </a:t>
            </a:r>
            <a:r>
              <a:rPr lang="en-US" b="1" dirty="0"/>
              <a:t>their own </a:t>
            </a:r>
            <a:r>
              <a:rPr lang="en-US" dirty="0"/>
              <a:t>locations</a:t>
            </a:r>
          </a:p>
          <a:p>
            <a:pPr>
              <a:tabLst>
                <a:tab pos="2178050" algn="l"/>
              </a:tabLst>
            </a:pPr>
            <a:endParaRPr lang="en-US" i="1" dirty="0"/>
          </a:p>
          <a:p>
            <a:r>
              <a:rPr lang="en-US" b="1" dirty="0"/>
              <a:t>Bi-directional radio links </a:t>
            </a:r>
            <a:r>
              <a:rPr lang="en-US" dirty="0"/>
              <a:t>(unidirectional links may be excluded)</a:t>
            </a:r>
          </a:p>
          <a:p>
            <a:endParaRPr lang="en-US" dirty="0"/>
          </a:p>
          <a:p>
            <a:r>
              <a:rPr lang="en-US" dirty="0"/>
              <a:t>Network nodes placed roughly </a:t>
            </a:r>
            <a:r>
              <a:rPr lang="en-US" b="1" dirty="0"/>
              <a:t>in a plane</a:t>
            </a:r>
          </a:p>
          <a:p>
            <a:pPr>
              <a:tabLst>
                <a:tab pos="2178050" algn="l"/>
              </a:tabLst>
            </a:pPr>
            <a:endParaRPr lang="en-US" dirty="0"/>
          </a:p>
          <a:p>
            <a:endParaRPr lang="en-US" dirty="0"/>
          </a:p>
          <a:p>
            <a:r>
              <a:rPr lang="en-US" dirty="0"/>
              <a:t>Fixed, </a:t>
            </a:r>
            <a:r>
              <a:rPr lang="en-US" i="1" dirty="0"/>
              <a:t>uniform</a:t>
            </a:r>
            <a:r>
              <a:rPr lang="en-US" dirty="0"/>
              <a:t> radio </a:t>
            </a:r>
            <a:r>
              <a:rPr lang="en-US" b="1" dirty="0"/>
              <a:t>transmitter power</a:t>
            </a:r>
          </a:p>
          <a:p>
            <a:endParaRPr lang="en-US" dirty="0"/>
          </a:p>
          <a:p>
            <a:r>
              <a:rPr lang="en-US" b="1" i="1" dirty="0">
                <a:highlight>
                  <a:srgbClr val="FFCC99"/>
                </a:highlight>
              </a:rPr>
              <a:t>Unit Graph </a:t>
            </a:r>
            <a:r>
              <a:rPr lang="en-US" b="1" dirty="0">
                <a:highlight>
                  <a:srgbClr val="FFCC99"/>
                </a:highlight>
              </a:rPr>
              <a:t>Connectivity</a:t>
            </a:r>
            <a:r>
              <a:rPr lang="en-US" b="1" i="1" dirty="0">
                <a:highlight>
                  <a:srgbClr val="FFCC99"/>
                </a:highlight>
              </a:rPr>
              <a:t>: </a:t>
            </a:r>
            <a:r>
              <a:rPr lang="en-US" dirty="0">
                <a:highlight>
                  <a:srgbClr val="FFCC99"/>
                </a:highlight>
              </a:rPr>
              <a:t>Node </a:t>
            </a:r>
            <a:r>
              <a:rPr lang="en-US" b="1" dirty="0">
                <a:solidFill>
                  <a:srgbClr val="FF0000"/>
                </a:solidFill>
                <a:highlight>
                  <a:srgbClr val="FFCC99"/>
                </a:highlight>
              </a:rPr>
              <a:t>connected to all others </a:t>
            </a:r>
            <a:r>
              <a:rPr lang="en-US" dirty="0">
                <a:highlight>
                  <a:srgbClr val="FFCC99"/>
                </a:highlight>
              </a:rPr>
              <a:t>in a fixed </a:t>
            </a:r>
            <a:r>
              <a:rPr lang="en-US" b="1" i="1" dirty="0">
                <a:solidFill>
                  <a:srgbClr val="FF0000"/>
                </a:solidFill>
                <a:highlight>
                  <a:srgbClr val="FFCC99"/>
                </a:highlight>
              </a:rPr>
              <a:t>radio range</a:t>
            </a:r>
            <a:r>
              <a:rPr lang="en-US" b="1" dirty="0">
                <a:solidFill>
                  <a:srgbClr val="FF0000"/>
                </a:solidFill>
                <a:highlight>
                  <a:srgbClr val="FFCC99"/>
                </a:highlight>
              </a:rPr>
              <a:t>, </a:t>
            </a:r>
            <a:r>
              <a:rPr lang="en-US" dirty="0">
                <a:highlight>
                  <a:srgbClr val="FFCC99"/>
                </a:highlight>
              </a:rPr>
              <a:t>and </a:t>
            </a:r>
            <a:r>
              <a:rPr lang="en-US" b="1" dirty="0">
                <a:solidFill>
                  <a:srgbClr val="FF0000"/>
                </a:solidFill>
                <a:highlight>
                  <a:srgbClr val="FFCC99"/>
                </a:highlight>
              </a:rPr>
              <a:t>none outside this range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24D65B-3273-3744-9DBC-7443CC91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2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Forwarding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35100"/>
            <a:ext cx="8763000" cy="1946275"/>
          </a:xfrm>
        </p:spPr>
        <p:txBody>
          <a:bodyPr>
            <a:normAutofit/>
          </a:bodyPr>
          <a:lstStyle/>
          <a:p>
            <a:r>
              <a:rPr lang="en-US" dirty="0"/>
              <a:t>Nodes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learn immediate neighbors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’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positions </a:t>
            </a:r>
            <a:r>
              <a:rPr lang="en-US" dirty="0"/>
              <a:t>from beaconing/piggybacking on data packets</a:t>
            </a:r>
          </a:p>
          <a:p>
            <a:endParaRPr lang="en-US" dirty="0"/>
          </a:p>
          <a:p>
            <a:r>
              <a:rPr lang="en-US" dirty="0"/>
              <a:t>Locally optimal, </a:t>
            </a:r>
            <a:r>
              <a:rPr lang="en-US" b="1" dirty="0">
                <a:solidFill>
                  <a:srgbClr val="0070C0"/>
                </a:solidFill>
              </a:rPr>
              <a:t>greedy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next hop choice:</a:t>
            </a:r>
          </a:p>
          <a:p>
            <a:pPr lvl="1"/>
            <a:r>
              <a:rPr lang="en-US" dirty="0"/>
              <a:t>Neighbor </a:t>
            </a:r>
            <a:r>
              <a:rPr lang="en-US" b="1" dirty="0"/>
              <a:t>geographically nearest to </a:t>
            </a:r>
            <a:r>
              <a:rPr lang="en-US" dirty="0"/>
              <a:t>destination</a:t>
            </a:r>
          </a:p>
        </p:txBody>
      </p:sp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2667000" y="4267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1981200" y="4419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2209800" y="4800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2590800" y="4572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4876800" y="4267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3" name="Oval 9"/>
          <p:cNvSpPr>
            <a:spLocks noChangeArrowheads="1"/>
          </p:cNvSpPr>
          <p:nvPr/>
        </p:nvSpPr>
        <p:spPr bwMode="auto">
          <a:xfrm>
            <a:off x="2971800" y="5105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4" name="Oval 10"/>
          <p:cNvSpPr>
            <a:spLocks noChangeArrowheads="1"/>
          </p:cNvSpPr>
          <p:nvPr/>
        </p:nvSpPr>
        <p:spPr bwMode="auto">
          <a:xfrm>
            <a:off x="4191000" y="41148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5" name="Oval 11"/>
          <p:cNvSpPr>
            <a:spLocks noChangeArrowheads="1"/>
          </p:cNvSpPr>
          <p:nvPr/>
        </p:nvSpPr>
        <p:spPr bwMode="auto">
          <a:xfrm>
            <a:off x="5562600" y="4572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6172200" y="3886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7" name="Oval 13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8" name="Oval 14"/>
          <p:cNvSpPr>
            <a:spLocks noChangeArrowheads="1"/>
          </p:cNvSpPr>
          <p:nvPr/>
        </p:nvSpPr>
        <p:spPr bwMode="auto">
          <a:xfrm>
            <a:off x="5638800" y="41148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9" name="Oval 15"/>
          <p:cNvSpPr>
            <a:spLocks noChangeArrowheads="1"/>
          </p:cNvSpPr>
          <p:nvPr/>
        </p:nvSpPr>
        <p:spPr bwMode="auto">
          <a:xfrm>
            <a:off x="4648200" y="3810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60" name="Oval 16"/>
          <p:cNvSpPr>
            <a:spLocks noChangeArrowheads="1"/>
          </p:cNvSpPr>
          <p:nvPr/>
        </p:nvSpPr>
        <p:spPr bwMode="auto">
          <a:xfrm>
            <a:off x="7696200" y="44958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7758113" y="4572000"/>
            <a:ext cx="357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D</a:t>
            </a:r>
          </a:p>
        </p:txBody>
      </p:sp>
      <p:sp>
        <p:nvSpPr>
          <p:cNvPr id="57362" name="Oval 18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63" name="Oval 19"/>
          <p:cNvSpPr>
            <a:spLocks noChangeArrowheads="1"/>
          </p:cNvSpPr>
          <p:nvPr/>
        </p:nvSpPr>
        <p:spPr bwMode="auto">
          <a:xfrm>
            <a:off x="4038600" y="4572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64" name="Oval 20"/>
          <p:cNvSpPr>
            <a:spLocks noChangeArrowheads="1"/>
          </p:cNvSpPr>
          <p:nvPr/>
        </p:nvSpPr>
        <p:spPr bwMode="auto">
          <a:xfrm>
            <a:off x="3505200" y="4191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65" name="Oval 21"/>
          <p:cNvSpPr>
            <a:spLocks noChangeArrowheads="1"/>
          </p:cNvSpPr>
          <p:nvPr/>
        </p:nvSpPr>
        <p:spPr bwMode="auto">
          <a:xfrm>
            <a:off x="3962400" y="5105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66" name="Oval 22"/>
          <p:cNvSpPr>
            <a:spLocks noChangeArrowheads="1"/>
          </p:cNvSpPr>
          <p:nvPr/>
        </p:nvSpPr>
        <p:spPr bwMode="auto">
          <a:xfrm>
            <a:off x="4724400" y="48768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67" name="Oval 23"/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68" name="Oval 24"/>
          <p:cNvSpPr>
            <a:spLocks noChangeArrowheads="1"/>
          </p:cNvSpPr>
          <p:nvPr/>
        </p:nvSpPr>
        <p:spPr bwMode="auto">
          <a:xfrm>
            <a:off x="3581400" y="4953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69" name="Oval 25"/>
          <p:cNvSpPr>
            <a:spLocks noChangeArrowheads="1"/>
          </p:cNvSpPr>
          <p:nvPr/>
        </p:nvSpPr>
        <p:spPr bwMode="auto">
          <a:xfrm>
            <a:off x="5410200" y="5181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74" name="Oval 30"/>
          <p:cNvSpPr>
            <a:spLocks noChangeArrowheads="1"/>
          </p:cNvSpPr>
          <p:nvPr/>
        </p:nvSpPr>
        <p:spPr bwMode="auto">
          <a:xfrm>
            <a:off x="1295400" y="3886200"/>
            <a:ext cx="1981200" cy="1981200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82" name="Arc 38"/>
          <p:cNvSpPr>
            <a:spLocks/>
          </p:cNvSpPr>
          <p:nvPr/>
        </p:nvSpPr>
        <p:spPr bwMode="auto">
          <a:xfrm flipH="1" flipV="1">
            <a:off x="3003550" y="3562350"/>
            <a:ext cx="7315200" cy="2566988"/>
          </a:xfrm>
          <a:custGeom>
            <a:avLst/>
            <a:gdLst>
              <a:gd name="G0" fmla="+- 0 0 0"/>
              <a:gd name="G1" fmla="+- 5744 0 0"/>
              <a:gd name="G2" fmla="+- 21600 0 0"/>
              <a:gd name="T0" fmla="*/ 20822 w 21600"/>
              <a:gd name="T1" fmla="*/ 0 h 8830"/>
              <a:gd name="T2" fmla="*/ 21378 w 21600"/>
              <a:gd name="T3" fmla="*/ 8830 h 8830"/>
              <a:gd name="T4" fmla="*/ 0 w 21600"/>
              <a:gd name="T5" fmla="*/ 5744 h 8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8830" fill="none" extrusionOk="0">
                <a:moveTo>
                  <a:pt x="20822" y="-1"/>
                </a:moveTo>
                <a:cubicBezTo>
                  <a:pt x="21338" y="1870"/>
                  <a:pt x="21600" y="3803"/>
                  <a:pt x="21600" y="5744"/>
                </a:cubicBezTo>
                <a:cubicBezTo>
                  <a:pt x="21600" y="6776"/>
                  <a:pt x="21525" y="7807"/>
                  <a:pt x="21378" y="8830"/>
                </a:cubicBezTo>
              </a:path>
              <a:path w="21600" h="8830" stroke="0" extrusionOk="0">
                <a:moveTo>
                  <a:pt x="20822" y="-1"/>
                </a:moveTo>
                <a:cubicBezTo>
                  <a:pt x="21338" y="1870"/>
                  <a:pt x="21600" y="3803"/>
                  <a:pt x="21600" y="5744"/>
                </a:cubicBezTo>
                <a:cubicBezTo>
                  <a:pt x="21600" y="6776"/>
                  <a:pt x="21525" y="7807"/>
                  <a:pt x="21378" y="8830"/>
                </a:cubicBezTo>
                <a:lnTo>
                  <a:pt x="0" y="5744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83" name="Text Box 39"/>
          <p:cNvSpPr txBox="1">
            <a:spLocks noChangeArrowheads="1"/>
          </p:cNvSpPr>
          <p:nvPr/>
        </p:nvSpPr>
        <p:spPr bwMode="auto">
          <a:xfrm>
            <a:off x="1960563" y="4826000"/>
            <a:ext cx="322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x</a:t>
            </a:r>
          </a:p>
        </p:txBody>
      </p:sp>
      <p:sp>
        <p:nvSpPr>
          <p:cNvPr id="57384" name="Text Box 40"/>
          <p:cNvSpPr txBox="1">
            <a:spLocks noChangeArrowheads="1"/>
          </p:cNvSpPr>
          <p:nvPr/>
        </p:nvSpPr>
        <p:spPr bwMode="auto">
          <a:xfrm>
            <a:off x="2720975" y="5156200"/>
            <a:ext cx="315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y</a:t>
            </a:r>
          </a:p>
        </p:txBody>
      </p:sp>
      <p:sp>
        <p:nvSpPr>
          <p:cNvPr id="57385" name="Line 41"/>
          <p:cNvSpPr>
            <a:spLocks noChangeShapeType="1"/>
          </p:cNvSpPr>
          <p:nvPr/>
        </p:nvSpPr>
        <p:spPr bwMode="auto">
          <a:xfrm>
            <a:off x="2424113" y="4940300"/>
            <a:ext cx="525462" cy="193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0F5E2B-0E29-AA45-A5DF-295286C98202}"/>
              </a:ext>
            </a:extLst>
          </p:cNvPr>
          <p:cNvSpPr txBox="1"/>
          <p:nvPr/>
        </p:nvSpPr>
        <p:spPr>
          <a:xfrm>
            <a:off x="749300" y="6020628"/>
            <a:ext cx="70358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Neighbor must be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strictly closer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avoid loops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65059A-E090-3047-9978-28DF6BE3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78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Greedy Forwarding Failure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73200"/>
            <a:ext cx="8229600" cy="579438"/>
          </a:xfrm>
        </p:spPr>
        <p:txBody>
          <a:bodyPr>
            <a:normAutofit fontScale="925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Greedy forwarding not always possible!</a:t>
            </a:r>
            <a:r>
              <a:rPr lang="en-US" sz="2800" b="1" dirty="0"/>
              <a:t> </a:t>
            </a:r>
            <a:r>
              <a:rPr lang="en-US" sz="2800" dirty="0"/>
              <a:t>Consider:</a:t>
            </a:r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4309533" y="2142066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2480733" y="2751666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6138333" y="2751666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2512483" y="4472516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01" name="Oval 9"/>
          <p:cNvSpPr>
            <a:spLocks noChangeArrowheads="1"/>
          </p:cNvSpPr>
          <p:nvPr/>
        </p:nvSpPr>
        <p:spPr bwMode="auto">
          <a:xfrm>
            <a:off x="6062133" y="4504266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15" name="Arc 23"/>
          <p:cNvSpPr>
            <a:spLocks/>
          </p:cNvSpPr>
          <p:nvPr/>
        </p:nvSpPr>
        <p:spPr bwMode="auto">
          <a:xfrm>
            <a:off x="1664758" y="2218266"/>
            <a:ext cx="5454650" cy="2814638"/>
          </a:xfrm>
          <a:custGeom>
            <a:avLst/>
            <a:gdLst>
              <a:gd name="G0" fmla="+- 20963 0 0"/>
              <a:gd name="G1" fmla="+- 0 0 0"/>
              <a:gd name="G2" fmla="+- 21600 0 0"/>
              <a:gd name="T0" fmla="*/ 41866 w 41866"/>
              <a:gd name="T1" fmla="*/ 5442 h 21600"/>
              <a:gd name="T2" fmla="*/ 0 w 41866"/>
              <a:gd name="T3" fmla="*/ 5208 h 21600"/>
              <a:gd name="T4" fmla="*/ 20963 w 4186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866" h="21600" fill="none" extrusionOk="0">
                <a:moveTo>
                  <a:pt x="41866" y="5442"/>
                </a:moveTo>
                <a:cubicBezTo>
                  <a:pt x="39388" y="14958"/>
                  <a:pt x="30796" y="21599"/>
                  <a:pt x="20963" y="21599"/>
                </a:cubicBezTo>
                <a:cubicBezTo>
                  <a:pt x="11039" y="21599"/>
                  <a:pt x="2392" y="14838"/>
                  <a:pt x="0" y="5207"/>
                </a:cubicBezTo>
              </a:path>
              <a:path w="41866" h="21600" stroke="0" extrusionOk="0">
                <a:moveTo>
                  <a:pt x="41866" y="5442"/>
                </a:moveTo>
                <a:cubicBezTo>
                  <a:pt x="39388" y="14958"/>
                  <a:pt x="30796" y="21599"/>
                  <a:pt x="20963" y="21599"/>
                </a:cubicBezTo>
                <a:cubicBezTo>
                  <a:pt x="11039" y="21599"/>
                  <a:pt x="2392" y="14838"/>
                  <a:pt x="0" y="5207"/>
                </a:cubicBezTo>
                <a:lnTo>
                  <a:pt x="20963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18" name="Arc 26"/>
          <p:cNvSpPr>
            <a:spLocks/>
          </p:cNvSpPr>
          <p:nvPr/>
        </p:nvSpPr>
        <p:spPr bwMode="auto">
          <a:xfrm flipV="1">
            <a:off x="2404533" y="3072341"/>
            <a:ext cx="3930650" cy="2536825"/>
          </a:xfrm>
          <a:custGeom>
            <a:avLst/>
            <a:gdLst>
              <a:gd name="G0" fmla="+- 21600 0 0"/>
              <a:gd name="G1" fmla="+- 6272 0 0"/>
              <a:gd name="G2" fmla="+- 21600 0 0"/>
              <a:gd name="T0" fmla="*/ 42444 w 43200"/>
              <a:gd name="T1" fmla="*/ 609 h 27872"/>
              <a:gd name="T2" fmla="*/ 931 w 43200"/>
              <a:gd name="T3" fmla="*/ 0 h 27872"/>
              <a:gd name="T4" fmla="*/ 21600 w 43200"/>
              <a:gd name="T5" fmla="*/ 6272 h 27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7872" fill="none" extrusionOk="0">
                <a:moveTo>
                  <a:pt x="42444" y="608"/>
                </a:moveTo>
                <a:cubicBezTo>
                  <a:pt x="42945" y="2454"/>
                  <a:pt x="43200" y="4359"/>
                  <a:pt x="43200" y="6272"/>
                </a:cubicBezTo>
                <a:cubicBezTo>
                  <a:pt x="43200" y="18201"/>
                  <a:pt x="33529" y="27872"/>
                  <a:pt x="21600" y="27872"/>
                </a:cubicBezTo>
                <a:cubicBezTo>
                  <a:pt x="9670" y="27872"/>
                  <a:pt x="0" y="18201"/>
                  <a:pt x="0" y="6272"/>
                </a:cubicBezTo>
                <a:cubicBezTo>
                  <a:pt x="0" y="4146"/>
                  <a:pt x="313" y="2033"/>
                  <a:pt x="930" y="-1"/>
                </a:cubicBezTo>
              </a:path>
              <a:path w="43200" h="27872" stroke="0" extrusionOk="0">
                <a:moveTo>
                  <a:pt x="42444" y="608"/>
                </a:moveTo>
                <a:cubicBezTo>
                  <a:pt x="42945" y="2454"/>
                  <a:pt x="43200" y="4359"/>
                  <a:pt x="43200" y="6272"/>
                </a:cubicBezTo>
                <a:cubicBezTo>
                  <a:pt x="43200" y="18201"/>
                  <a:pt x="33529" y="27872"/>
                  <a:pt x="21600" y="27872"/>
                </a:cubicBezTo>
                <a:cubicBezTo>
                  <a:pt x="9670" y="27872"/>
                  <a:pt x="0" y="18201"/>
                  <a:pt x="0" y="6272"/>
                </a:cubicBezTo>
                <a:cubicBezTo>
                  <a:pt x="0" y="4146"/>
                  <a:pt x="313" y="2033"/>
                  <a:pt x="930" y="-1"/>
                </a:cubicBezTo>
                <a:lnTo>
                  <a:pt x="21600" y="6272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25" name="Line 33"/>
          <p:cNvSpPr>
            <a:spLocks noChangeShapeType="1"/>
          </p:cNvSpPr>
          <p:nvPr/>
        </p:nvSpPr>
        <p:spPr bwMode="auto">
          <a:xfrm>
            <a:off x="4385733" y="2218266"/>
            <a:ext cx="1828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431" name="Line 39"/>
          <p:cNvSpPr>
            <a:spLocks noChangeShapeType="1"/>
          </p:cNvSpPr>
          <p:nvPr/>
        </p:nvSpPr>
        <p:spPr bwMode="auto">
          <a:xfrm flipV="1">
            <a:off x="2552171" y="2213504"/>
            <a:ext cx="1833562" cy="619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432" name="Text Box 40"/>
          <p:cNvSpPr txBox="1">
            <a:spLocks noChangeArrowheads="1"/>
          </p:cNvSpPr>
          <p:nvPr/>
        </p:nvSpPr>
        <p:spPr bwMode="auto">
          <a:xfrm>
            <a:off x="4415896" y="1899179"/>
            <a:ext cx="357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D</a:t>
            </a:r>
          </a:p>
        </p:txBody>
      </p:sp>
      <p:sp>
        <p:nvSpPr>
          <p:cNvPr id="59433" name="Text Box 41"/>
          <p:cNvSpPr txBox="1">
            <a:spLocks noChangeArrowheads="1"/>
          </p:cNvSpPr>
          <p:nvPr/>
        </p:nvSpPr>
        <p:spPr bwMode="auto">
          <a:xfrm>
            <a:off x="4219046" y="5113866"/>
            <a:ext cx="322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x</a:t>
            </a:r>
          </a:p>
        </p:txBody>
      </p:sp>
      <p:sp>
        <p:nvSpPr>
          <p:cNvPr id="59436" name="Text Box 44"/>
          <p:cNvSpPr txBox="1">
            <a:spLocks noChangeArrowheads="1"/>
          </p:cNvSpPr>
          <p:nvPr/>
        </p:nvSpPr>
        <p:spPr bwMode="auto">
          <a:xfrm>
            <a:off x="6266921" y="2596091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z</a:t>
            </a:r>
          </a:p>
        </p:txBody>
      </p:sp>
      <p:sp>
        <p:nvSpPr>
          <p:cNvPr id="59437" name="Text Box 45"/>
          <p:cNvSpPr txBox="1">
            <a:spLocks noChangeArrowheads="1"/>
          </p:cNvSpPr>
          <p:nvPr/>
        </p:nvSpPr>
        <p:spPr bwMode="auto">
          <a:xfrm>
            <a:off x="2163233" y="2594504"/>
            <a:ext cx="3159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v</a:t>
            </a:r>
          </a:p>
        </p:txBody>
      </p:sp>
      <p:sp>
        <p:nvSpPr>
          <p:cNvPr id="59441" name="Arc 49"/>
          <p:cNvSpPr>
            <a:spLocks/>
          </p:cNvSpPr>
          <p:nvPr/>
        </p:nvSpPr>
        <p:spPr bwMode="auto">
          <a:xfrm flipV="1">
            <a:off x="2547408" y="3072341"/>
            <a:ext cx="3649663" cy="1965325"/>
          </a:xfrm>
          <a:custGeom>
            <a:avLst/>
            <a:gdLst>
              <a:gd name="G0" fmla="+- 20035 0 0"/>
              <a:gd name="G1" fmla="+- 0 0 0"/>
              <a:gd name="G2" fmla="+- 21600 0 0"/>
              <a:gd name="T0" fmla="*/ 40112 w 40112"/>
              <a:gd name="T1" fmla="*/ 7966 h 21600"/>
              <a:gd name="T2" fmla="*/ 0 w 40112"/>
              <a:gd name="T3" fmla="*/ 8073 h 21600"/>
              <a:gd name="T4" fmla="*/ 20035 w 40112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112" h="21600" fill="none" extrusionOk="0">
                <a:moveTo>
                  <a:pt x="40112" y="7966"/>
                </a:moveTo>
                <a:cubicBezTo>
                  <a:pt x="36846" y="16196"/>
                  <a:pt x="28889" y="21599"/>
                  <a:pt x="20035" y="21599"/>
                </a:cubicBezTo>
                <a:cubicBezTo>
                  <a:pt x="11222" y="21599"/>
                  <a:pt x="3293" y="16246"/>
                  <a:pt x="0" y="8072"/>
                </a:cubicBezTo>
              </a:path>
              <a:path w="40112" h="21600" stroke="0" extrusionOk="0">
                <a:moveTo>
                  <a:pt x="40112" y="7966"/>
                </a:moveTo>
                <a:cubicBezTo>
                  <a:pt x="36846" y="16196"/>
                  <a:pt x="28889" y="21599"/>
                  <a:pt x="20035" y="21599"/>
                </a:cubicBezTo>
                <a:cubicBezTo>
                  <a:pt x="11222" y="21599"/>
                  <a:pt x="3293" y="16246"/>
                  <a:pt x="0" y="8072"/>
                </a:cubicBezTo>
                <a:lnTo>
                  <a:pt x="20035" y="0"/>
                </a:lnTo>
                <a:close/>
              </a:path>
            </a:pathLst>
          </a:custGeom>
          <a:solidFill>
            <a:srgbClr val="B2B2B2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43" name="Freeform 51"/>
          <p:cNvSpPr>
            <a:spLocks/>
          </p:cNvSpPr>
          <p:nvPr/>
        </p:nvSpPr>
        <p:spPr bwMode="auto">
          <a:xfrm>
            <a:off x="2525183" y="4086754"/>
            <a:ext cx="3738563" cy="944562"/>
          </a:xfrm>
          <a:custGeom>
            <a:avLst/>
            <a:gdLst>
              <a:gd name="T0" fmla="*/ 0 w 2355"/>
              <a:gd name="T1" fmla="*/ 135 h 595"/>
              <a:gd name="T2" fmla="*/ 176 w 2355"/>
              <a:gd name="T3" fmla="*/ 275 h 595"/>
              <a:gd name="T4" fmla="*/ 564 w 2355"/>
              <a:gd name="T5" fmla="*/ 483 h 595"/>
              <a:gd name="T6" fmla="*/ 896 w 2355"/>
              <a:gd name="T7" fmla="*/ 567 h 595"/>
              <a:gd name="T8" fmla="*/ 1164 w 2355"/>
              <a:gd name="T9" fmla="*/ 595 h 595"/>
              <a:gd name="T10" fmla="*/ 1512 w 2355"/>
              <a:gd name="T11" fmla="*/ 567 h 595"/>
              <a:gd name="T12" fmla="*/ 1856 w 2355"/>
              <a:gd name="T13" fmla="*/ 455 h 595"/>
              <a:gd name="T14" fmla="*/ 2172 w 2355"/>
              <a:gd name="T15" fmla="*/ 287 h 595"/>
              <a:gd name="T16" fmla="*/ 2321 w 2355"/>
              <a:gd name="T17" fmla="*/ 143 h 595"/>
              <a:gd name="T18" fmla="*/ 1968 w 2355"/>
              <a:gd name="T19" fmla="*/ 59 h 595"/>
              <a:gd name="T20" fmla="*/ 1164 w 2355"/>
              <a:gd name="T21" fmla="*/ 495 h 595"/>
              <a:gd name="T22" fmla="*/ 0 w 2355"/>
              <a:gd name="T23" fmla="*/ 13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55" h="595">
                <a:moveTo>
                  <a:pt x="0" y="135"/>
                </a:moveTo>
                <a:cubicBezTo>
                  <a:pt x="41" y="176"/>
                  <a:pt x="82" y="217"/>
                  <a:pt x="176" y="275"/>
                </a:cubicBezTo>
                <a:cubicBezTo>
                  <a:pt x="270" y="333"/>
                  <a:pt x="444" y="434"/>
                  <a:pt x="564" y="483"/>
                </a:cubicBezTo>
                <a:cubicBezTo>
                  <a:pt x="684" y="532"/>
                  <a:pt x="796" y="548"/>
                  <a:pt x="896" y="567"/>
                </a:cubicBezTo>
                <a:cubicBezTo>
                  <a:pt x="996" y="586"/>
                  <a:pt x="1061" y="595"/>
                  <a:pt x="1164" y="595"/>
                </a:cubicBezTo>
                <a:cubicBezTo>
                  <a:pt x="1267" y="595"/>
                  <a:pt x="1397" y="590"/>
                  <a:pt x="1512" y="567"/>
                </a:cubicBezTo>
                <a:cubicBezTo>
                  <a:pt x="1627" y="544"/>
                  <a:pt x="1746" y="502"/>
                  <a:pt x="1856" y="455"/>
                </a:cubicBezTo>
                <a:cubicBezTo>
                  <a:pt x="1966" y="408"/>
                  <a:pt x="2095" y="339"/>
                  <a:pt x="2172" y="287"/>
                </a:cubicBezTo>
                <a:cubicBezTo>
                  <a:pt x="2249" y="235"/>
                  <a:pt x="2355" y="181"/>
                  <a:pt x="2321" y="143"/>
                </a:cubicBezTo>
                <a:cubicBezTo>
                  <a:pt x="2287" y="105"/>
                  <a:pt x="2161" y="0"/>
                  <a:pt x="1968" y="59"/>
                </a:cubicBezTo>
                <a:cubicBezTo>
                  <a:pt x="1775" y="118"/>
                  <a:pt x="1332" y="404"/>
                  <a:pt x="1164" y="495"/>
                </a:cubicBezTo>
                <a:cubicBezTo>
                  <a:pt x="1164" y="495"/>
                  <a:pt x="0" y="135"/>
                  <a:pt x="0" y="135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4309533" y="4958291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44" name="Text Box 52"/>
          <p:cNvSpPr txBox="1">
            <a:spLocks noChangeArrowheads="1"/>
          </p:cNvSpPr>
          <p:nvPr/>
        </p:nvSpPr>
        <p:spPr bwMode="auto">
          <a:xfrm>
            <a:off x="3768196" y="3970866"/>
            <a:ext cx="1203325" cy="4572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i="0"/>
              <a:t>void</a:t>
            </a:r>
          </a:p>
        </p:txBody>
      </p:sp>
      <p:sp>
        <p:nvSpPr>
          <p:cNvPr id="59434" name="Text Box 42"/>
          <p:cNvSpPr txBox="1">
            <a:spLocks noChangeArrowheads="1"/>
          </p:cNvSpPr>
          <p:nvPr/>
        </p:nvSpPr>
        <p:spPr bwMode="auto">
          <a:xfrm>
            <a:off x="2402946" y="4594754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w</a:t>
            </a:r>
          </a:p>
        </p:txBody>
      </p:sp>
      <p:sp>
        <p:nvSpPr>
          <p:cNvPr id="59429" name="Line 37"/>
          <p:cNvSpPr>
            <a:spLocks noChangeShapeType="1"/>
          </p:cNvSpPr>
          <p:nvPr/>
        </p:nvSpPr>
        <p:spPr bwMode="auto">
          <a:xfrm flipH="1" flipV="1">
            <a:off x="2580746" y="4547129"/>
            <a:ext cx="1804987" cy="4905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435" name="Text Box 43"/>
          <p:cNvSpPr txBox="1">
            <a:spLocks noChangeArrowheads="1"/>
          </p:cNvSpPr>
          <p:nvPr/>
        </p:nvSpPr>
        <p:spPr bwMode="auto">
          <a:xfrm>
            <a:off x="5882746" y="4578879"/>
            <a:ext cx="315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y</a:t>
            </a:r>
          </a:p>
        </p:txBody>
      </p:sp>
      <p:sp>
        <p:nvSpPr>
          <p:cNvPr id="59427" name="Line 35"/>
          <p:cNvSpPr>
            <a:spLocks noChangeShapeType="1"/>
          </p:cNvSpPr>
          <p:nvPr/>
        </p:nvSpPr>
        <p:spPr bwMode="auto">
          <a:xfrm flipH="1">
            <a:off x="4385733" y="4580466"/>
            <a:ext cx="1752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426" name="Line 34"/>
          <p:cNvSpPr>
            <a:spLocks noChangeShapeType="1"/>
          </p:cNvSpPr>
          <p:nvPr/>
        </p:nvSpPr>
        <p:spPr bwMode="auto">
          <a:xfrm flipH="1">
            <a:off x="6138333" y="2827866"/>
            <a:ext cx="762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430" name="Line 38"/>
          <p:cNvSpPr>
            <a:spLocks noChangeShapeType="1"/>
          </p:cNvSpPr>
          <p:nvPr/>
        </p:nvSpPr>
        <p:spPr bwMode="auto">
          <a:xfrm>
            <a:off x="2552171" y="2827866"/>
            <a:ext cx="28575" cy="1719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96C5AE-55F2-9046-A08D-2276E5283A17}"/>
              </a:ext>
            </a:extLst>
          </p:cNvPr>
          <p:cNvSpPr txBox="1"/>
          <p:nvPr/>
        </p:nvSpPr>
        <p:spPr>
          <a:xfrm>
            <a:off x="647700" y="5778958"/>
            <a:ext cx="7696200" cy="7325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How can we </a:t>
            </a:r>
            <a:r>
              <a:rPr lang="en-US" sz="26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circumnavigate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voids, relying 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on one-hop neighborhood information?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D41BE6-D81E-D64E-8B85-D6CA56122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0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41" grpId="0" animBg="1"/>
      <p:bldP spid="59443" grpId="0" animBg="1"/>
      <p:bldP spid="59444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39081"/>
            <a:ext cx="8763000" cy="4799374"/>
          </a:xfrm>
        </p:spPr>
        <p:txBody>
          <a:bodyPr>
            <a:normAutofit/>
          </a:bodyPr>
          <a:lstStyle/>
          <a:p>
            <a:r>
              <a:rPr lang="en-US" dirty="0"/>
              <a:t>Well-known graph traversal: </a:t>
            </a:r>
            <a:r>
              <a:rPr lang="en-US" b="1" i="1" dirty="0">
                <a:solidFill>
                  <a:srgbClr val="0070C0"/>
                </a:solidFill>
              </a:rPr>
              <a:t>right-hand rule</a:t>
            </a:r>
          </a:p>
          <a:p>
            <a:endParaRPr lang="en-US" b="1" i="1" dirty="0">
              <a:solidFill>
                <a:srgbClr val="0070C0"/>
              </a:solidFill>
            </a:endParaRPr>
          </a:p>
          <a:p>
            <a:endParaRPr lang="en-US" b="1" i="1" dirty="0">
              <a:solidFill>
                <a:srgbClr val="0070C0"/>
              </a:solidFill>
            </a:endParaRPr>
          </a:p>
          <a:p>
            <a:endParaRPr lang="en-US" b="1" i="1" dirty="0">
              <a:solidFill>
                <a:srgbClr val="0070C0"/>
              </a:solidFill>
            </a:endParaRPr>
          </a:p>
          <a:p>
            <a:endParaRPr lang="en-US" b="1" i="1" dirty="0">
              <a:solidFill>
                <a:srgbClr val="0070C0"/>
              </a:solidFill>
            </a:endParaRPr>
          </a:p>
          <a:p>
            <a:endParaRPr lang="en-US" b="1" i="1" dirty="0">
              <a:solidFill>
                <a:srgbClr val="0070C0"/>
              </a:solidFill>
            </a:endParaRPr>
          </a:p>
          <a:p>
            <a:endParaRPr lang="en-US" b="1" i="1" dirty="0">
              <a:solidFill>
                <a:srgbClr val="0070C0"/>
              </a:solidFill>
            </a:endParaRPr>
          </a:p>
          <a:p>
            <a:endParaRPr lang="en-US" b="1" i="1" dirty="0">
              <a:solidFill>
                <a:srgbClr val="0070C0"/>
              </a:solidFill>
            </a:endParaRPr>
          </a:p>
          <a:p>
            <a:endParaRPr lang="en-US" b="1" i="1" dirty="0">
              <a:solidFill>
                <a:srgbClr val="0070C0"/>
              </a:solidFill>
            </a:endParaRPr>
          </a:p>
          <a:p>
            <a:endParaRPr lang="en-US" b="1" i="1" dirty="0">
              <a:solidFill>
                <a:srgbClr val="0070C0"/>
              </a:solidFill>
            </a:endParaRPr>
          </a:p>
          <a:p>
            <a:r>
              <a:rPr lang="en-US" dirty="0"/>
              <a:t>Traverses the </a:t>
            </a:r>
            <a:r>
              <a:rPr lang="en-US" b="1" dirty="0"/>
              <a:t>interior</a:t>
            </a:r>
            <a:r>
              <a:rPr lang="en-US" dirty="0"/>
              <a:t> of a closed polygon in </a:t>
            </a:r>
            <a:r>
              <a:rPr lang="en-US" b="1" dirty="0">
                <a:solidFill>
                  <a:srgbClr val="0070C0"/>
                </a:solidFill>
              </a:rPr>
              <a:t>clockwise edge order</a:t>
            </a:r>
          </a:p>
          <a:p>
            <a:endParaRPr lang="en-US" dirty="0"/>
          </a:p>
          <a:p>
            <a:pPr marL="0" indent="0">
              <a:buFontTx/>
              <a:buNone/>
            </a:pPr>
            <a:endParaRPr lang="en-US" dirty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FontTx/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FontTx/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FontTx/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FontTx/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Traversing a face</a:t>
            </a:r>
          </a:p>
        </p:txBody>
      </p:sp>
      <p:sp>
        <p:nvSpPr>
          <p:cNvPr id="62468" name="Oval 4"/>
          <p:cNvSpPr>
            <a:spLocks noChangeArrowheads="1"/>
          </p:cNvSpPr>
          <p:nvPr/>
        </p:nvSpPr>
        <p:spPr bwMode="auto">
          <a:xfrm>
            <a:off x="3157096" y="2962252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5900296" y="2962252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4528696" y="4133827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4452496" y="4257652"/>
            <a:ext cx="322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x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2823721" y="2838427"/>
            <a:ext cx="315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y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6089209" y="2825727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z</a:t>
            </a:r>
          </a:p>
        </p:txBody>
      </p:sp>
      <p:sp>
        <p:nvSpPr>
          <p:cNvPr id="62476" name="Line 12"/>
          <p:cNvSpPr>
            <a:spLocks noChangeShapeType="1"/>
          </p:cNvSpPr>
          <p:nvPr/>
        </p:nvSpPr>
        <p:spPr bwMode="auto">
          <a:xfrm>
            <a:off x="3233296" y="3038452"/>
            <a:ext cx="274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3233296" y="3038452"/>
            <a:ext cx="13716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 flipV="1">
            <a:off x="4604896" y="3038452"/>
            <a:ext cx="13716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479" name="Arc 15"/>
          <p:cNvSpPr>
            <a:spLocks/>
          </p:cNvSpPr>
          <p:nvPr/>
        </p:nvSpPr>
        <p:spPr bwMode="auto">
          <a:xfrm flipV="1">
            <a:off x="3766696" y="3098777"/>
            <a:ext cx="762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 flipH="1" flipV="1">
            <a:off x="3456340" y="3138465"/>
            <a:ext cx="1100227" cy="977980"/>
          </a:xfrm>
          <a:prstGeom prst="line">
            <a:avLst/>
          </a:prstGeom>
          <a:noFill/>
          <a:ln w="28575">
            <a:solidFill>
              <a:srgbClr val="0000FF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>
            <a:off x="3440777" y="3097388"/>
            <a:ext cx="2346565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2482" name="Line 18"/>
          <p:cNvSpPr>
            <a:spLocks noChangeShapeType="1"/>
          </p:cNvSpPr>
          <p:nvPr/>
        </p:nvSpPr>
        <p:spPr bwMode="auto">
          <a:xfrm flipH="1">
            <a:off x="4637992" y="3114652"/>
            <a:ext cx="1127017" cy="1001793"/>
          </a:xfrm>
          <a:prstGeom prst="line">
            <a:avLst/>
          </a:prstGeom>
          <a:noFill/>
          <a:ln w="28575">
            <a:solidFill>
              <a:srgbClr val="0000FF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2483" name="Arc 19"/>
          <p:cNvSpPr>
            <a:spLocks/>
          </p:cNvSpPr>
          <p:nvPr/>
        </p:nvSpPr>
        <p:spPr bwMode="auto">
          <a:xfrm rot="17456687" flipH="1">
            <a:off x="5311066" y="3108171"/>
            <a:ext cx="200025" cy="257175"/>
          </a:xfrm>
          <a:custGeom>
            <a:avLst/>
            <a:gdLst>
              <a:gd name="G0" fmla="+- 6734 0 0"/>
              <a:gd name="G1" fmla="+- 21600 0 0"/>
              <a:gd name="G2" fmla="+- 21600 0 0"/>
              <a:gd name="T0" fmla="*/ 0 w 28334"/>
              <a:gd name="T1" fmla="*/ 1077 h 24287"/>
              <a:gd name="T2" fmla="*/ 28166 w 28334"/>
              <a:gd name="T3" fmla="*/ 24287 h 24287"/>
              <a:gd name="T4" fmla="*/ 6734 w 28334"/>
              <a:gd name="T5" fmla="*/ 21600 h 24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334" h="24287" fill="none" extrusionOk="0">
                <a:moveTo>
                  <a:pt x="-1" y="1076"/>
                </a:moveTo>
                <a:cubicBezTo>
                  <a:pt x="2173" y="363"/>
                  <a:pt x="4446" y="-1"/>
                  <a:pt x="6734" y="-1"/>
                </a:cubicBezTo>
                <a:cubicBezTo>
                  <a:pt x="18663" y="0"/>
                  <a:pt x="28334" y="9670"/>
                  <a:pt x="28334" y="21600"/>
                </a:cubicBezTo>
                <a:cubicBezTo>
                  <a:pt x="28334" y="22498"/>
                  <a:pt x="28277" y="23395"/>
                  <a:pt x="28166" y="24287"/>
                </a:cubicBezTo>
              </a:path>
              <a:path w="28334" h="24287" stroke="0" extrusionOk="0">
                <a:moveTo>
                  <a:pt x="-1" y="1076"/>
                </a:moveTo>
                <a:cubicBezTo>
                  <a:pt x="2173" y="363"/>
                  <a:pt x="4446" y="-1"/>
                  <a:pt x="6734" y="-1"/>
                </a:cubicBezTo>
                <a:cubicBezTo>
                  <a:pt x="18663" y="0"/>
                  <a:pt x="28334" y="9670"/>
                  <a:pt x="28334" y="21600"/>
                </a:cubicBezTo>
                <a:cubicBezTo>
                  <a:pt x="28334" y="22498"/>
                  <a:pt x="28277" y="23395"/>
                  <a:pt x="28166" y="24287"/>
                </a:cubicBezTo>
                <a:lnTo>
                  <a:pt x="6734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4" name="Arc 20"/>
          <p:cNvSpPr>
            <a:spLocks/>
          </p:cNvSpPr>
          <p:nvPr/>
        </p:nvSpPr>
        <p:spPr bwMode="auto">
          <a:xfrm rot="2792431" flipH="1">
            <a:off x="4505794" y="3875769"/>
            <a:ext cx="200025" cy="257175"/>
          </a:xfrm>
          <a:custGeom>
            <a:avLst/>
            <a:gdLst>
              <a:gd name="G0" fmla="+- 6734 0 0"/>
              <a:gd name="G1" fmla="+- 21600 0 0"/>
              <a:gd name="G2" fmla="+- 21600 0 0"/>
              <a:gd name="T0" fmla="*/ 0 w 28334"/>
              <a:gd name="T1" fmla="*/ 1077 h 24287"/>
              <a:gd name="T2" fmla="*/ 28166 w 28334"/>
              <a:gd name="T3" fmla="*/ 24287 h 24287"/>
              <a:gd name="T4" fmla="*/ 6734 w 28334"/>
              <a:gd name="T5" fmla="*/ 21600 h 24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334" h="24287" fill="none" extrusionOk="0">
                <a:moveTo>
                  <a:pt x="-1" y="1076"/>
                </a:moveTo>
                <a:cubicBezTo>
                  <a:pt x="2173" y="363"/>
                  <a:pt x="4446" y="-1"/>
                  <a:pt x="6734" y="-1"/>
                </a:cubicBezTo>
                <a:cubicBezTo>
                  <a:pt x="18663" y="0"/>
                  <a:pt x="28334" y="9670"/>
                  <a:pt x="28334" y="21600"/>
                </a:cubicBezTo>
                <a:cubicBezTo>
                  <a:pt x="28334" y="22498"/>
                  <a:pt x="28277" y="23395"/>
                  <a:pt x="28166" y="24287"/>
                </a:cubicBezTo>
              </a:path>
              <a:path w="28334" h="24287" stroke="0" extrusionOk="0">
                <a:moveTo>
                  <a:pt x="-1" y="1076"/>
                </a:moveTo>
                <a:cubicBezTo>
                  <a:pt x="2173" y="363"/>
                  <a:pt x="4446" y="-1"/>
                  <a:pt x="6734" y="-1"/>
                </a:cubicBezTo>
                <a:cubicBezTo>
                  <a:pt x="18663" y="0"/>
                  <a:pt x="28334" y="9670"/>
                  <a:pt x="28334" y="21600"/>
                </a:cubicBezTo>
                <a:cubicBezTo>
                  <a:pt x="28334" y="22498"/>
                  <a:pt x="28277" y="23395"/>
                  <a:pt x="28166" y="24287"/>
                </a:cubicBezTo>
                <a:lnTo>
                  <a:pt x="6734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701FC4-E956-6A41-9804-DDF5EECB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9" grpId="0" animBg="1"/>
      <p:bldP spid="62480" grpId="0" animBg="1"/>
      <p:bldP spid="62481" grpId="0" animBg="1"/>
      <p:bldP spid="62482" grpId="0" animBg="1"/>
      <p:bldP spid="62483" grpId="0" animBg="1"/>
      <p:bldP spid="624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graphs with edges that cross (non-planar graphs), </a:t>
            </a:r>
            <a:r>
              <a:rPr lang="en-US" b="1" dirty="0">
                <a:highlight>
                  <a:srgbClr val="FFCC99"/>
                </a:highlight>
              </a:rPr>
              <a:t>right-hand rule</a:t>
            </a:r>
            <a:r>
              <a:rPr lang="en-US" dirty="0">
                <a:highlight>
                  <a:srgbClr val="FFCC99"/>
                </a:highlight>
              </a:rPr>
              <a:t> </a:t>
            </a:r>
            <a:r>
              <a:rPr lang="en-US" b="1" dirty="0">
                <a:solidFill>
                  <a:srgbClr val="FF0000"/>
                </a:solidFill>
                <a:highlight>
                  <a:srgbClr val="FFCC99"/>
                </a:highlight>
              </a:rPr>
              <a:t>may not tour enclosed face boundary</a:t>
            </a:r>
          </a:p>
          <a:p>
            <a:endParaRPr lang="en-US" b="1" dirty="0">
              <a:solidFill>
                <a:srgbClr val="FF0000"/>
              </a:solidFill>
              <a:highlight>
                <a:srgbClr val="FFCC99"/>
              </a:highlight>
            </a:endParaRPr>
          </a:p>
          <a:p>
            <a:endParaRPr lang="en-US" b="1" dirty="0">
              <a:solidFill>
                <a:srgbClr val="FF0000"/>
              </a:solidFill>
              <a:highlight>
                <a:srgbClr val="FFCC99"/>
              </a:highlight>
            </a:endParaRPr>
          </a:p>
          <a:p>
            <a:endParaRPr lang="en-US" b="1" dirty="0">
              <a:solidFill>
                <a:srgbClr val="FF0000"/>
              </a:solidFill>
              <a:highlight>
                <a:srgbClr val="FFCC99"/>
              </a:highlight>
            </a:endParaRPr>
          </a:p>
          <a:p>
            <a:endParaRPr lang="en-US" b="1" dirty="0">
              <a:solidFill>
                <a:srgbClr val="FF0000"/>
              </a:solidFill>
              <a:highlight>
                <a:srgbClr val="FFCC99"/>
              </a:highlight>
            </a:endParaRPr>
          </a:p>
          <a:p>
            <a:endParaRPr lang="en-US" b="1" dirty="0">
              <a:solidFill>
                <a:srgbClr val="FF0000"/>
              </a:solidFill>
              <a:highlight>
                <a:srgbClr val="FFCC99"/>
              </a:highlight>
            </a:endParaRPr>
          </a:p>
          <a:p>
            <a:endParaRPr lang="en-US" b="1" dirty="0">
              <a:solidFill>
                <a:srgbClr val="FF0000"/>
              </a:solidFill>
              <a:highlight>
                <a:srgbClr val="FFCC99"/>
              </a:highlight>
            </a:endParaRPr>
          </a:p>
          <a:p>
            <a:endParaRPr lang="en-US" b="1" dirty="0">
              <a:solidFill>
                <a:srgbClr val="FF0000"/>
              </a:solidFill>
              <a:highlight>
                <a:srgbClr val="FFCC99"/>
              </a:highlight>
            </a:endParaRPr>
          </a:p>
          <a:p>
            <a:endParaRPr lang="en-US" b="1" dirty="0">
              <a:solidFill>
                <a:srgbClr val="FF0000"/>
              </a:solidFill>
              <a:highlight>
                <a:srgbClr val="FFCC99"/>
              </a:highlight>
            </a:endParaRPr>
          </a:p>
          <a:p>
            <a:endParaRPr lang="en-US" b="1" dirty="0">
              <a:solidFill>
                <a:srgbClr val="FF0000"/>
              </a:solidFill>
              <a:highlight>
                <a:srgbClr val="FFCC99"/>
              </a:highlight>
            </a:endParaRPr>
          </a:p>
          <a:p>
            <a:r>
              <a:rPr lang="en-US" sz="2400" dirty="0">
                <a:highlight>
                  <a:srgbClr val="92D050"/>
                </a:highlight>
              </a:rPr>
              <a:t>How to </a:t>
            </a:r>
            <a:r>
              <a:rPr lang="en-US" sz="2400" b="1" dirty="0">
                <a:highlight>
                  <a:srgbClr val="92D050"/>
                </a:highlight>
              </a:rPr>
              <a:t>remove crossing edges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without partitioning graph?</a:t>
            </a:r>
          </a:p>
          <a:p>
            <a:pPr lvl="1"/>
            <a:r>
              <a:rPr lang="en-US" sz="2400" dirty="0"/>
              <a:t>And using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only single-hop neighbors’ positions?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Planar vs. Non-planar Graphs</a:t>
            </a:r>
          </a:p>
        </p:txBody>
      </p:sp>
      <p:sp>
        <p:nvSpPr>
          <p:cNvPr id="63494" name="Oval 6"/>
          <p:cNvSpPr>
            <a:spLocks noChangeArrowheads="1"/>
          </p:cNvSpPr>
          <p:nvPr/>
        </p:nvSpPr>
        <p:spPr bwMode="auto">
          <a:xfrm>
            <a:off x="3495261" y="3485322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5" name="Oval 7"/>
          <p:cNvSpPr>
            <a:spLocks noChangeArrowheads="1"/>
          </p:cNvSpPr>
          <p:nvPr/>
        </p:nvSpPr>
        <p:spPr bwMode="auto">
          <a:xfrm>
            <a:off x="4562061" y="2647122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6" name="Oval 8"/>
          <p:cNvSpPr>
            <a:spLocks noChangeArrowheads="1"/>
          </p:cNvSpPr>
          <p:nvPr/>
        </p:nvSpPr>
        <p:spPr bwMode="auto">
          <a:xfrm>
            <a:off x="3419061" y="4094922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7" name="Oval 9"/>
          <p:cNvSpPr>
            <a:spLocks noChangeArrowheads="1"/>
          </p:cNvSpPr>
          <p:nvPr/>
        </p:nvSpPr>
        <p:spPr bwMode="auto">
          <a:xfrm>
            <a:off x="5933661" y="4094922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8" name="Oval 10"/>
          <p:cNvSpPr>
            <a:spLocks noChangeArrowheads="1"/>
          </p:cNvSpPr>
          <p:nvPr/>
        </p:nvSpPr>
        <p:spPr bwMode="auto">
          <a:xfrm>
            <a:off x="4562061" y="5085522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 flipH="1" flipV="1">
            <a:off x="3495261" y="4171122"/>
            <a:ext cx="1143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 flipV="1">
            <a:off x="3495261" y="3561522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V="1">
            <a:off x="3571461" y="2723322"/>
            <a:ext cx="10668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4638261" y="2723322"/>
            <a:ext cx="13716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 flipH="1">
            <a:off x="4638261" y="4171122"/>
            <a:ext cx="1371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 flipV="1">
            <a:off x="3495261" y="2723322"/>
            <a:ext cx="11430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>
            <a:off x="3571461" y="3561522"/>
            <a:ext cx="10668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 flipH="1" flipV="1">
            <a:off x="3723861" y="3561522"/>
            <a:ext cx="914400" cy="1371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12" name="Line 24"/>
          <p:cNvSpPr>
            <a:spLocks noChangeShapeType="1"/>
          </p:cNvSpPr>
          <p:nvPr/>
        </p:nvSpPr>
        <p:spPr bwMode="auto">
          <a:xfrm flipV="1">
            <a:off x="3495261" y="2647122"/>
            <a:ext cx="990600" cy="762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13" name="Line 25"/>
          <p:cNvSpPr>
            <a:spLocks noChangeShapeType="1"/>
          </p:cNvSpPr>
          <p:nvPr/>
        </p:nvSpPr>
        <p:spPr bwMode="auto">
          <a:xfrm>
            <a:off x="4790661" y="2570922"/>
            <a:ext cx="1295400" cy="1447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14" name="Line 26"/>
          <p:cNvSpPr>
            <a:spLocks noChangeShapeType="1"/>
          </p:cNvSpPr>
          <p:nvPr/>
        </p:nvSpPr>
        <p:spPr bwMode="auto">
          <a:xfrm flipH="1">
            <a:off x="4790661" y="4323522"/>
            <a:ext cx="1371600" cy="914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15" name="Line 27"/>
          <p:cNvSpPr>
            <a:spLocks noChangeShapeType="1"/>
          </p:cNvSpPr>
          <p:nvPr/>
        </p:nvSpPr>
        <p:spPr bwMode="auto">
          <a:xfrm flipH="1">
            <a:off x="3647661" y="2875722"/>
            <a:ext cx="99060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17" name="Line 29"/>
          <p:cNvSpPr>
            <a:spLocks noChangeShapeType="1"/>
          </p:cNvSpPr>
          <p:nvPr/>
        </p:nvSpPr>
        <p:spPr bwMode="auto">
          <a:xfrm flipV="1">
            <a:off x="3266661" y="3561522"/>
            <a:ext cx="76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18" name="Line 30"/>
          <p:cNvSpPr>
            <a:spLocks noChangeShapeType="1"/>
          </p:cNvSpPr>
          <p:nvPr/>
        </p:nvSpPr>
        <p:spPr bwMode="auto">
          <a:xfrm>
            <a:off x="3571461" y="3713922"/>
            <a:ext cx="762000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C67E03-7C0F-824A-996E-22528ADA4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3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8" grpId="0" animBg="1"/>
      <p:bldP spid="63508" grpId="1" animBg="1"/>
      <p:bldP spid="63508" grpId="2" animBg="1"/>
      <p:bldP spid="63512" grpId="0" animBg="1"/>
      <p:bldP spid="63512" grpId="1" animBg="1"/>
      <p:bldP spid="63512" grpId="2" animBg="1"/>
      <p:bldP spid="63513" grpId="0" animBg="1"/>
      <p:bldP spid="63513" grpId="1" animBg="1"/>
      <p:bldP spid="63514" grpId="0" animBg="1"/>
      <p:bldP spid="63514" grpId="1" animBg="1"/>
      <p:bldP spid="63515" grpId="0" animBg="1"/>
      <p:bldP spid="63517" grpId="0" animBg="1"/>
      <p:bldP spid="635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763000" cy="1000125"/>
          </a:xfrm>
        </p:spPr>
        <p:txBody>
          <a:bodyPr>
            <a:normAutofit/>
          </a:bodyPr>
          <a:lstStyle/>
          <a:p>
            <a:r>
              <a:rPr lang="en-US" spc="-150" dirty="0"/>
              <a:t>Relative Neighborhood Graph (RNG) and Gabriel Graph (GG)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Unit graph connectivity assumption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Planarized Graphs</a:t>
            </a:r>
          </a:p>
        </p:txBody>
      </p:sp>
      <p:sp>
        <p:nvSpPr>
          <p:cNvPr id="64551" name="Oval 39"/>
          <p:cNvSpPr>
            <a:spLocks noChangeArrowheads="1"/>
          </p:cNvSpPr>
          <p:nvPr/>
        </p:nvSpPr>
        <p:spPr bwMode="auto">
          <a:xfrm>
            <a:off x="6049617" y="3282950"/>
            <a:ext cx="1219200" cy="1219200"/>
          </a:xfrm>
          <a:prstGeom prst="ellipse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FF0000"/>
                </a:solidFill>
                <a:round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41" name="Oval 29"/>
          <p:cNvSpPr>
            <a:spLocks noChangeArrowheads="1"/>
          </p:cNvSpPr>
          <p:nvPr/>
        </p:nvSpPr>
        <p:spPr bwMode="auto">
          <a:xfrm>
            <a:off x="6049617" y="2676525"/>
            <a:ext cx="2438400" cy="2438400"/>
          </a:xfrm>
          <a:prstGeom prst="ellipse">
            <a:avLst/>
          </a:prstGeom>
          <a:solidFill>
            <a:srgbClr val="FFFFFF">
              <a:alpha val="0"/>
            </a:srgbClr>
          </a:solidFill>
          <a:ln w="190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42" name="Oval 30"/>
          <p:cNvSpPr>
            <a:spLocks noChangeArrowheads="1"/>
          </p:cNvSpPr>
          <p:nvPr/>
        </p:nvSpPr>
        <p:spPr bwMode="auto">
          <a:xfrm>
            <a:off x="4833592" y="2667000"/>
            <a:ext cx="2438400" cy="2438400"/>
          </a:xfrm>
          <a:prstGeom prst="ellipse">
            <a:avLst/>
          </a:prstGeom>
          <a:solidFill>
            <a:srgbClr val="FFFFFF">
              <a:alpha val="0"/>
            </a:srgbClr>
          </a:solidFill>
          <a:ln w="190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39" name="Freeform 27"/>
          <p:cNvSpPr>
            <a:spLocks/>
          </p:cNvSpPr>
          <p:nvPr/>
        </p:nvSpPr>
        <p:spPr bwMode="auto">
          <a:xfrm>
            <a:off x="1777655" y="2865438"/>
            <a:ext cx="1219200" cy="2081212"/>
          </a:xfrm>
          <a:custGeom>
            <a:avLst/>
            <a:gdLst>
              <a:gd name="T0" fmla="*/ 387 w 768"/>
              <a:gd name="T1" fmla="*/ 5 h 1311"/>
              <a:gd name="T2" fmla="*/ 477 w 768"/>
              <a:gd name="T3" fmla="*/ 59 h 1311"/>
              <a:gd name="T4" fmla="*/ 567 w 768"/>
              <a:gd name="T5" fmla="*/ 137 h 1311"/>
              <a:gd name="T6" fmla="*/ 669 w 768"/>
              <a:gd name="T7" fmla="*/ 275 h 1311"/>
              <a:gd name="T8" fmla="*/ 741 w 768"/>
              <a:gd name="T9" fmla="*/ 443 h 1311"/>
              <a:gd name="T10" fmla="*/ 765 w 768"/>
              <a:gd name="T11" fmla="*/ 557 h 1311"/>
              <a:gd name="T12" fmla="*/ 759 w 768"/>
              <a:gd name="T13" fmla="*/ 731 h 1311"/>
              <a:gd name="T14" fmla="*/ 717 w 768"/>
              <a:gd name="T15" fmla="*/ 935 h 1311"/>
              <a:gd name="T16" fmla="*/ 639 w 768"/>
              <a:gd name="T17" fmla="*/ 1073 h 1311"/>
              <a:gd name="T18" fmla="*/ 537 w 768"/>
              <a:gd name="T19" fmla="*/ 1193 h 1311"/>
              <a:gd name="T20" fmla="*/ 375 w 768"/>
              <a:gd name="T21" fmla="*/ 1307 h 1311"/>
              <a:gd name="T22" fmla="*/ 201 w 768"/>
              <a:gd name="T23" fmla="*/ 1169 h 1311"/>
              <a:gd name="T24" fmla="*/ 57 w 768"/>
              <a:gd name="T25" fmla="*/ 941 h 1311"/>
              <a:gd name="T26" fmla="*/ 9 w 768"/>
              <a:gd name="T27" fmla="*/ 701 h 1311"/>
              <a:gd name="T28" fmla="*/ 15 w 768"/>
              <a:gd name="T29" fmla="*/ 503 h 1311"/>
              <a:gd name="T30" fmla="*/ 99 w 768"/>
              <a:gd name="T31" fmla="*/ 287 h 1311"/>
              <a:gd name="T32" fmla="*/ 255 w 768"/>
              <a:gd name="T33" fmla="*/ 89 h 1311"/>
              <a:gd name="T34" fmla="*/ 387 w 768"/>
              <a:gd name="T35" fmla="*/ 5 h 1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68" h="1311">
                <a:moveTo>
                  <a:pt x="387" y="5"/>
                </a:moveTo>
                <a:cubicBezTo>
                  <a:pt x="424" y="0"/>
                  <a:pt x="447" y="37"/>
                  <a:pt x="477" y="59"/>
                </a:cubicBezTo>
                <a:cubicBezTo>
                  <a:pt x="507" y="81"/>
                  <a:pt x="535" y="101"/>
                  <a:pt x="567" y="137"/>
                </a:cubicBezTo>
                <a:cubicBezTo>
                  <a:pt x="599" y="173"/>
                  <a:pt x="640" y="224"/>
                  <a:pt x="669" y="275"/>
                </a:cubicBezTo>
                <a:cubicBezTo>
                  <a:pt x="698" y="326"/>
                  <a:pt x="725" y="396"/>
                  <a:pt x="741" y="443"/>
                </a:cubicBezTo>
                <a:cubicBezTo>
                  <a:pt x="757" y="490"/>
                  <a:pt x="762" y="509"/>
                  <a:pt x="765" y="557"/>
                </a:cubicBezTo>
                <a:cubicBezTo>
                  <a:pt x="768" y="605"/>
                  <a:pt x="767" y="668"/>
                  <a:pt x="759" y="731"/>
                </a:cubicBezTo>
                <a:cubicBezTo>
                  <a:pt x="751" y="794"/>
                  <a:pt x="737" y="878"/>
                  <a:pt x="717" y="935"/>
                </a:cubicBezTo>
                <a:cubicBezTo>
                  <a:pt x="697" y="992"/>
                  <a:pt x="669" y="1030"/>
                  <a:pt x="639" y="1073"/>
                </a:cubicBezTo>
                <a:cubicBezTo>
                  <a:pt x="609" y="1116"/>
                  <a:pt x="581" y="1154"/>
                  <a:pt x="537" y="1193"/>
                </a:cubicBezTo>
                <a:cubicBezTo>
                  <a:pt x="493" y="1232"/>
                  <a:pt x="431" y="1311"/>
                  <a:pt x="375" y="1307"/>
                </a:cubicBezTo>
                <a:cubicBezTo>
                  <a:pt x="319" y="1303"/>
                  <a:pt x="254" y="1230"/>
                  <a:pt x="201" y="1169"/>
                </a:cubicBezTo>
                <a:cubicBezTo>
                  <a:pt x="148" y="1108"/>
                  <a:pt x="89" y="1019"/>
                  <a:pt x="57" y="941"/>
                </a:cubicBezTo>
                <a:cubicBezTo>
                  <a:pt x="25" y="863"/>
                  <a:pt x="16" y="774"/>
                  <a:pt x="9" y="701"/>
                </a:cubicBezTo>
                <a:cubicBezTo>
                  <a:pt x="2" y="628"/>
                  <a:pt x="0" y="572"/>
                  <a:pt x="15" y="503"/>
                </a:cubicBezTo>
                <a:cubicBezTo>
                  <a:pt x="30" y="434"/>
                  <a:pt x="59" y="356"/>
                  <a:pt x="99" y="287"/>
                </a:cubicBezTo>
                <a:cubicBezTo>
                  <a:pt x="139" y="218"/>
                  <a:pt x="207" y="136"/>
                  <a:pt x="255" y="89"/>
                </a:cubicBezTo>
                <a:cubicBezTo>
                  <a:pt x="303" y="42"/>
                  <a:pt x="350" y="10"/>
                  <a:pt x="387" y="5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530" name="Oval 18"/>
          <p:cNvSpPr>
            <a:spLocks noChangeArrowheads="1"/>
          </p:cNvSpPr>
          <p:nvPr/>
        </p:nvSpPr>
        <p:spPr bwMode="auto">
          <a:xfrm>
            <a:off x="1779242" y="2692400"/>
            <a:ext cx="2438400" cy="2438400"/>
          </a:xfrm>
          <a:prstGeom prst="ellipse">
            <a:avLst/>
          </a:prstGeom>
          <a:solidFill>
            <a:srgbClr val="FFFFFF">
              <a:alpha val="0"/>
            </a:srgbClr>
          </a:solidFill>
          <a:ln w="190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29" name="Oval 17"/>
          <p:cNvSpPr>
            <a:spLocks noChangeArrowheads="1"/>
          </p:cNvSpPr>
          <p:nvPr/>
        </p:nvSpPr>
        <p:spPr bwMode="auto">
          <a:xfrm>
            <a:off x="563217" y="2682875"/>
            <a:ext cx="2438400" cy="2438400"/>
          </a:xfrm>
          <a:prstGeom prst="ellipse">
            <a:avLst/>
          </a:prstGeom>
          <a:solidFill>
            <a:srgbClr val="FFFFFF">
              <a:alpha val="0"/>
            </a:srgbClr>
          </a:solidFill>
          <a:ln w="190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16" name="Oval 4"/>
          <p:cNvSpPr>
            <a:spLocks noChangeArrowheads="1"/>
          </p:cNvSpPr>
          <p:nvPr/>
        </p:nvSpPr>
        <p:spPr bwMode="auto">
          <a:xfrm>
            <a:off x="1706217" y="3825875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17" name="Oval 5"/>
          <p:cNvSpPr>
            <a:spLocks noChangeArrowheads="1"/>
          </p:cNvSpPr>
          <p:nvPr/>
        </p:nvSpPr>
        <p:spPr bwMode="auto">
          <a:xfrm>
            <a:off x="2925417" y="3825875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31" name="Oval 19"/>
          <p:cNvSpPr>
            <a:spLocks noChangeArrowheads="1"/>
          </p:cNvSpPr>
          <p:nvPr/>
        </p:nvSpPr>
        <p:spPr bwMode="auto">
          <a:xfrm>
            <a:off x="2087217" y="3444875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32" name="Line 20"/>
          <p:cNvSpPr>
            <a:spLocks noChangeShapeType="1"/>
          </p:cNvSpPr>
          <p:nvPr/>
        </p:nvSpPr>
        <p:spPr bwMode="auto">
          <a:xfrm>
            <a:off x="1782417" y="3902075"/>
            <a:ext cx="1219200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533" name="Text Box 21"/>
          <p:cNvSpPr txBox="1">
            <a:spLocks noChangeArrowheads="1"/>
          </p:cNvSpPr>
          <p:nvPr/>
        </p:nvSpPr>
        <p:spPr bwMode="auto">
          <a:xfrm>
            <a:off x="1368080" y="3702050"/>
            <a:ext cx="33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u</a:t>
            </a:r>
          </a:p>
        </p:txBody>
      </p:sp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3038130" y="3702050"/>
            <a:ext cx="315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v</a:t>
            </a:r>
          </a:p>
        </p:txBody>
      </p:sp>
      <p:sp>
        <p:nvSpPr>
          <p:cNvPr id="64535" name="Text Box 23"/>
          <p:cNvSpPr txBox="1">
            <a:spLocks noChangeArrowheads="1"/>
          </p:cNvSpPr>
          <p:nvPr/>
        </p:nvSpPr>
        <p:spPr bwMode="auto">
          <a:xfrm>
            <a:off x="2125317" y="34258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w</a:t>
            </a:r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2239617" y="3902075"/>
            <a:ext cx="31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64543" name="Oval 31"/>
          <p:cNvSpPr>
            <a:spLocks noChangeArrowheads="1"/>
          </p:cNvSpPr>
          <p:nvPr/>
        </p:nvSpPr>
        <p:spPr bwMode="auto">
          <a:xfrm>
            <a:off x="5976592" y="3810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44" name="Oval 32"/>
          <p:cNvSpPr>
            <a:spLocks noChangeArrowheads="1"/>
          </p:cNvSpPr>
          <p:nvPr/>
        </p:nvSpPr>
        <p:spPr bwMode="auto">
          <a:xfrm>
            <a:off x="7195792" y="3810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45" name="Oval 33"/>
          <p:cNvSpPr>
            <a:spLocks noChangeArrowheads="1"/>
          </p:cNvSpPr>
          <p:nvPr/>
        </p:nvSpPr>
        <p:spPr bwMode="auto">
          <a:xfrm>
            <a:off x="6357592" y="3429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46" name="Line 34"/>
          <p:cNvSpPr>
            <a:spLocks noChangeShapeType="1"/>
          </p:cNvSpPr>
          <p:nvPr/>
        </p:nvSpPr>
        <p:spPr bwMode="auto">
          <a:xfrm>
            <a:off x="6052792" y="3886200"/>
            <a:ext cx="1219200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547" name="Text Box 35"/>
          <p:cNvSpPr txBox="1">
            <a:spLocks noChangeArrowheads="1"/>
          </p:cNvSpPr>
          <p:nvPr/>
        </p:nvSpPr>
        <p:spPr bwMode="auto">
          <a:xfrm>
            <a:off x="5638455" y="3686175"/>
            <a:ext cx="33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u</a:t>
            </a:r>
          </a:p>
        </p:txBody>
      </p:sp>
      <p:sp>
        <p:nvSpPr>
          <p:cNvPr id="64548" name="Text Box 36"/>
          <p:cNvSpPr txBox="1">
            <a:spLocks noChangeArrowheads="1"/>
          </p:cNvSpPr>
          <p:nvPr/>
        </p:nvSpPr>
        <p:spPr bwMode="auto">
          <a:xfrm>
            <a:off x="7308505" y="3686175"/>
            <a:ext cx="315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v</a:t>
            </a:r>
          </a:p>
        </p:txBody>
      </p:sp>
      <p:sp>
        <p:nvSpPr>
          <p:cNvPr id="64549" name="Text Box 37"/>
          <p:cNvSpPr txBox="1">
            <a:spLocks noChangeArrowheads="1"/>
          </p:cNvSpPr>
          <p:nvPr/>
        </p:nvSpPr>
        <p:spPr bwMode="auto">
          <a:xfrm>
            <a:off x="6379817" y="34258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w</a:t>
            </a:r>
          </a:p>
        </p:txBody>
      </p:sp>
      <p:sp>
        <p:nvSpPr>
          <p:cNvPr id="64550" name="Text Box 38"/>
          <p:cNvSpPr txBox="1">
            <a:spLocks noChangeArrowheads="1"/>
          </p:cNvSpPr>
          <p:nvPr/>
        </p:nvSpPr>
        <p:spPr bwMode="auto">
          <a:xfrm>
            <a:off x="6509992" y="3886200"/>
            <a:ext cx="31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64552" name="Text Box 40"/>
          <p:cNvSpPr txBox="1">
            <a:spLocks noChangeArrowheads="1"/>
          </p:cNvSpPr>
          <p:nvPr/>
        </p:nvSpPr>
        <p:spPr bwMode="auto">
          <a:xfrm>
            <a:off x="1936012" y="5041900"/>
            <a:ext cx="8691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0">
                <a:latin typeface="Arial" panose="020B0604020202020204" pitchFamily="34" charset="0"/>
                <a:cs typeface="Arial" panose="020B0604020202020204" pitchFamily="34" charset="0"/>
              </a:rPr>
              <a:t>RNG</a:t>
            </a:r>
          </a:p>
        </p:txBody>
      </p:sp>
      <p:sp>
        <p:nvSpPr>
          <p:cNvPr id="64553" name="Text Box 41"/>
          <p:cNvSpPr txBox="1">
            <a:spLocks noChangeArrowheads="1"/>
          </p:cNvSpPr>
          <p:nvPr/>
        </p:nvSpPr>
        <p:spPr bwMode="auto">
          <a:xfrm>
            <a:off x="6334387" y="5003800"/>
            <a:ext cx="6623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0">
                <a:latin typeface="Arial" panose="020B0604020202020204" pitchFamily="34" charset="0"/>
                <a:cs typeface="Arial" panose="020B0604020202020204" pitchFamily="34" charset="0"/>
              </a:rPr>
              <a:t>GG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50B502-B82F-A74A-8F34-B093F96D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3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4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64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1" grpId="0" animBg="1"/>
      <p:bldP spid="64532" grpId="0" animBg="1"/>
      <p:bldP spid="64535" grpId="0"/>
      <p:bldP spid="64536" grpId="0"/>
      <p:bldP spid="64545" grpId="0" animBg="1"/>
      <p:bldP spid="64546" grpId="0" animBg="1"/>
      <p:bldP spid="64549" grpId="0"/>
      <p:bldP spid="645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Planarized Graphs</a:t>
            </a:r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98073"/>
            <a:ext cx="2743200" cy="271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832986"/>
            <a:ext cx="2809875" cy="277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880611"/>
            <a:ext cx="2819400" cy="277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791267" y="4845961"/>
            <a:ext cx="1465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Full Graph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3321247" y="4692073"/>
            <a:ext cx="23046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Gabriel Graph Subgraph (GG)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5937250" y="4692073"/>
            <a:ext cx="30504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Relative Neighborhood Subgraph (RNG)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AA20B5-34EA-E443-8314-D0AAB1A99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9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Perimeter Mode Forwarding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120217"/>
            <a:ext cx="8763000" cy="13483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Traverse face closer to </a:t>
            </a:r>
            <a:r>
              <a:rPr lang="en-US" sz="2400" i="1" dirty="0"/>
              <a:t>D</a:t>
            </a:r>
            <a:r>
              <a:rPr lang="en-US" sz="2400" dirty="0"/>
              <a:t> along </a:t>
            </a:r>
            <a:r>
              <a:rPr lang="en-US" sz="2400" i="1" dirty="0" err="1"/>
              <a:t>xD</a:t>
            </a:r>
            <a:r>
              <a:rPr lang="en-US" sz="2400" dirty="0"/>
              <a:t> by </a:t>
            </a:r>
            <a:r>
              <a:rPr lang="en-US" sz="2400" b="1" dirty="0">
                <a:solidFill>
                  <a:srgbClr val="0070C0"/>
                </a:solidFill>
              </a:rPr>
              <a:t>right-hand rule, </a:t>
            </a:r>
            <a:r>
              <a:rPr lang="en-US" sz="2400" dirty="0"/>
              <a:t>until crossing </a:t>
            </a:r>
            <a:r>
              <a:rPr lang="en-US" sz="2400" i="1" dirty="0" err="1"/>
              <a:t>xD</a:t>
            </a:r>
            <a:r>
              <a:rPr lang="en-US" sz="2400" i="1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at a point that is closer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to </a:t>
            </a:r>
            <a:r>
              <a:rPr lang="en-US" sz="2400" i="1" dirty="0"/>
              <a:t>D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Face change: </a:t>
            </a:r>
            <a:r>
              <a:rPr lang="en-US" sz="2400" dirty="0"/>
              <a:t>Repeat with next-closer face, and so on</a:t>
            </a:r>
          </a:p>
        </p:txBody>
      </p:sp>
      <p:sp>
        <p:nvSpPr>
          <p:cNvPr id="71684" name="Line 4"/>
          <p:cNvSpPr>
            <a:spLocks noChangeShapeType="1"/>
          </p:cNvSpPr>
          <p:nvPr/>
        </p:nvSpPr>
        <p:spPr bwMode="auto">
          <a:xfrm>
            <a:off x="1711501" y="5463517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4612257" y="5120217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86" name="Oval 6"/>
          <p:cNvSpPr>
            <a:spLocks noChangeArrowheads="1"/>
          </p:cNvSpPr>
          <p:nvPr/>
        </p:nvSpPr>
        <p:spPr bwMode="auto">
          <a:xfrm>
            <a:off x="3127376" y="4720695"/>
            <a:ext cx="238125" cy="2381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687" name="Oval 7"/>
          <p:cNvSpPr>
            <a:spLocks noChangeArrowheads="1"/>
          </p:cNvSpPr>
          <p:nvPr/>
        </p:nvSpPr>
        <p:spPr bwMode="auto">
          <a:xfrm>
            <a:off x="6223001" y="2814107"/>
            <a:ext cx="238125" cy="2381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688" name="Oval 8"/>
          <p:cNvSpPr>
            <a:spLocks noChangeArrowheads="1"/>
          </p:cNvSpPr>
          <p:nvPr/>
        </p:nvSpPr>
        <p:spPr bwMode="auto">
          <a:xfrm>
            <a:off x="4556126" y="1861607"/>
            <a:ext cx="238125" cy="2381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689" name="Oval 9"/>
          <p:cNvSpPr>
            <a:spLocks noChangeArrowheads="1"/>
          </p:cNvSpPr>
          <p:nvPr/>
        </p:nvSpPr>
        <p:spPr bwMode="auto">
          <a:xfrm>
            <a:off x="2770189" y="2337857"/>
            <a:ext cx="238125" cy="2381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690" name="Oval 10"/>
          <p:cNvSpPr>
            <a:spLocks noChangeArrowheads="1"/>
          </p:cNvSpPr>
          <p:nvPr/>
        </p:nvSpPr>
        <p:spPr bwMode="auto">
          <a:xfrm>
            <a:off x="3365501" y="3171295"/>
            <a:ext cx="238125" cy="23971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691" name="Oval 11"/>
          <p:cNvSpPr>
            <a:spLocks noChangeArrowheads="1"/>
          </p:cNvSpPr>
          <p:nvPr/>
        </p:nvSpPr>
        <p:spPr bwMode="auto">
          <a:xfrm>
            <a:off x="2651126" y="3649132"/>
            <a:ext cx="238125" cy="2381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692" name="Oval 12"/>
          <p:cNvSpPr>
            <a:spLocks noChangeArrowheads="1"/>
          </p:cNvSpPr>
          <p:nvPr/>
        </p:nvSpPr>
        <p:spPr bwMode="auto">
          <a:xfrm>
            <a:off x="4198939" y="4244445"/>
            <a:ext cx="238125" cy="2381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693" name="Oval 13"/>
          <p:cNvSpPr>
            <a:spLocks noChangeArrowheads="1"/>
          </p:cNvSpPr>
          <p:nvPr/>
        </p:nvSpPr>
        <p:spPr bwMode="auto">
          <a:xfrm>
            <a:off x="5865814" y="1742545"/>
            <a:ext cx="238125" cy="2381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 flipH="1" flipV="1">
            <a:off x="2770189" y="3768195"/>
            <a:ext cx="476250" cy="1071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2770189" y="3768195"/>
            <a:ext cx="1547812" cy="595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 flipH="1">
            <a:off x="3246439" y="4363507"/>
            <a:ext cx="1071562" cy="476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 flipV="1">
            <a:off x="2770189" y="3290357"/>
            <a:ext cx="714375" cy="477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99" name="Line 19"/>
          <p:cNvSpPr>
            <a:spLocks noChangeShapeType="1"/>
          </p:cNvSpPr>
          <p:nvPr/>
        </p:nvSpPr>
        <p:spPr bwMode="auto">
          <a:xfrm>
            <a:off x="3484564" y="3290357"/>
            <a:ext cx="833437" cy="1073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00" name="Line 20"/>
          <p:cNvSpPr>
            <a:spLocks noChangeShapeType="1"/>
          </p:cNvSpPr>
          <p:nvPr/>
        </p:nvSpPr>
        <p:spPr bwMode="auto">
          <a:xfrm flipV="1">
            <a:off x="2770189" y="2456920"/>
            <a:ext cx="119062" cy="1311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01" name="Line 21"/>
          <p:cNvSpPr>
            <a:spLocks noChangeShapeType="1"/>
          </p:cNvSpPr>
          <p:nvPr/>
        </p:nvSpPr>
        <p:spPr bwMode="auto">
          <a:xfrm>
            <a:off x="2889251" y="2456920"/>
            <a:ext cx="595313" cy="833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02" name="Line 22"/>
          <p:cNvSpPr>
            <a:spLocks noChangeShapeType="1"/>
          </p:cNvSpPr>
          <p:nvPr/>
        </p:nvSpPr>
        <p:spPr bwMode="auto">
          <a:xfrm flipV="1">
            <a:off x="2889251" y="1980670"/>
            <a:ext cx="1785938" cy="476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03" name="Line 23"/>
          <p:cNvSpPr>
            <a:spLocks noChangeShapeType="1"/>
          </p:cNvSpPr>
          <p:nvPr/>
        </p:nvSpPr>
        <p:spPr bwMode="auto">
          <a:xfrm flipV="1">
            <a:off x="3484564" y="1980670"/>
            <a:ext cx="1190625" cy="1309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04" name="Line 24"/>
          <p:cNvSpPr>
            <a:spLocks noChangeShapeType="1"/>
          </p:cNvSpPr>
          <p:nvPr/>
        </p:nvSpPr>
        <p:spPr bwMode="auto">
          <a:xfrm>
            <a:off x="4675189" y="1980670"/>
            <a:ext cx="1666875" cy="952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05" name="Line 25"/>
          <p:cNvSpPr>
            <a:spLocks noChangeShapeType="1"/>
          </p:cNvSpPr>
          <p:nvPr/>
        </p:nvSpPr>
        <p:spPr bwMode="auto">
          <a:xfrm flipV="1">
            <a:off x="4675189" y="1861607"/>
            <a:ext cx="1309687" cy="119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06" name="Line 26"/>
          <p:cNvSpPr>
            <a:spLocks noChangeShapeType="1"/>
          </p:cNvSpPr>
          <p:nvPr/>
        </p:nvSpPr>
        <p:spPr bwMode="auto">
          <a:xfrm>
            <a:off x="5984876" y="1861607"/>
            <a:ext cx="357188" cy="1071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12" name="Text Box 32"/>
          <p:cNvSpPr txBox="1">
            <a:spLocks noChangeArrowheads="1"/>
          </p:cNvSpPr>
          <p:nvPr/>
        </p:nvSpPr>
        <p:spPr bwMode="auto">
          <a:xfrm>
            <a:off x="2759076" y="4618829"/>
            <a:ext cx="322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x</a:t>
            </a:r>
          </a:p>
        </p:txBody>
      </p:sp>
      <p:sp>
        <p:nvSpPr>
          <p:cNvPr id="71713" name="Text Box 33"/>
          <p:cNvSpPr txBox="1">
            <a:spLocks noChangeArrowheads="1"/>
          </p:cNvSpPr>
          <p:nvPr/>
        </p:nvSpPr>
        <p:spPr bwMode="auto">
          <a:xfrm>
            <a:off x="5995989" y="1467907"/>
            <a:ext cx="357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D</a:t>
            </a:r>
          </a:p>
        </p:txBody>
      </p:sp>
      <p:sp>
        <p:nvSpPr>
          <p:cNvPr id="71714" name="Line 34"/>
          <p:cNvSpPr>
            <a:spLocks noChangeShapeType="1"/>
          </p:cNvSpPr>
          <p:nvPr/>
        </p:nvSpPr>
        <p:spPr bwMode="auto">
          <a:xfrm flipV="1">
            <a:off x="3197226" y="1845732"/>
            <a:ext cx="2819400" cy="2971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15" name="Arc 35"/>
          <p:cNvSpPr>
            <a:spLocks/>
          </p:cNvSpPr>
          <p:nvPr/>
        </p:nvSpPr>
        <p:spPr bwMode="auto">
          <a:xfrm rot="2792431" flipH="1">
            <a:off x="3181351" y="4331757"/>
            <a:ext cx="200025" cy="257175"/>
          </a:xfrm>
          <a:custGeom>
            <a:avLst/>
            <a:gdLst>
              <a:gd name="G0" fmla="+- 6734 0 0"/>
              <a:gd name="G1" fmla="+- 21600 0 0"/>
              <a:gd name="G2" fmla="+- 21600 0 0"/>
              <a:gd name="T0" fmla="*/ 0 w 28334"/>
              <a:gd name="T1" fmla="*/ 1077 h 24287"/>
              <a:gd name="T2" fmla="*/ 28166 w 28334"/>
              <a:gd name="T3" fmla="*/ 24287 h 24287"/>
              <a:gd name="T4" fmla="*/ 6734 w 28334"/>
              <a:gd name="T5" fmla="*/ 21600 h 24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334" h="24287" fill="none" extrusionOk="0">
                <a:moveTo>
                  <a:pt x="-1" y="1076"/>
                </a:moveTo>
                <a:cubicBezTo>
                  <a:pt x="2173" y="363"/>
                  <a:pt x="4446" y="-1"/>
                  <a:pt x="6734" y="-1"/>
                </a:cubicBezTo>
                <a:cubicBezTo>
                  <a:pt x="18663" y="0"/>
                  <a:pt x="28334" y="9670"/>
                  <a:pt x="28334" y="21600"/>
                </a:cubicBezTo>
                <a:cubicBezTo>
                  <a:pt x="28334" y="22498"/>
                  <a:pt x="28277" y="23395"/>
                  <a:pt x="28166" y="24287"/>
                </a:cubicBezTo>
              </a:path>
              <a:path w="28334" h="24287" stroke="0" extrusionOk="0">
                <a:moveTo>
                  <a:pt x="-1" y="1076"/>
                </a:moveTo>
                <a:cubicBezTo>
                  <a:pt x="2173" y="363"/>
                  <a:pt x="4446" y="-1"/>
                  <a:pt x="6734" y="-1"/>
                </a:cubicBezTo>
                <a:cubicBezTo>
                  <a:pt x="18663" y="0"/>
                  <a:pt x="28334" y="9670"/>
                  <a:pt x="28334" y="21600"/>
                </a:cubicBezTo>
                <a:cubicBezTo>
                  <a:pt x="28334" y="22498"/>
                  <a:pt x="28277" y="23395"/>
                  <a:pt x="28166" y="24287"/>
                </a:cubicBezTo>
                <a:lnTo>
                  <a:pt x="6734" y="2160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16" name="Line 36"/>
          <p:cNvSpPr>
            <a:spLocks noChangeShapeType="1"/>
          </p:cNvSpPr>
          <p:nvPr/>
        </p:nvSpPr>
        <p:spPr bwMode="auto">
          <a:xfrm flipH="1" flipV="1">
            <a:off x="2740026" y="3750732"/>
            <a:ext cx="476250" cy="10715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17" name="Line 37"/>
          <p:cNvSpPr>
            <a:spLocks noChangeShapeType="1"/>
          </p:cNvSpPr>
          <p:nvPr/>
        </p:nvSpPr>
        <p:spPr bwMode="auto">
          <a:xfrm flipV="1">
            <a:off x="2740026" y="3293532"/>
            <a:ext cx="714375" cy="4778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18" name="Line 38"/>
          <p:cNvSpPr>
            <a:spLocks noChangeShapeType="1"/>
          </p:cNvSpPr>
          <p:nvPr/>
        </p:nvSpPr>
        <p:spPr bwMode="auto">
          <a:xfrm flipV="1">
            <a:off x="3486151" y="1982257"/>
            <a:ext cx="1190625" cy="13096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19" name="Line 39"/>
          <p:cNvSpPr>
            <a:spLocks noChangeShapeType="1"/>
          </p:cNvSpPr>
          <p:nvPr/>
        </p:nvSpPr>
        <p:spPr bwMode="auto">
          <a:xfrm flipV="1">
            <a:off x="4673601" y="1861607"/>
            <a:ext cx="1309688" cy="1190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20" name="Arc 40"/>
          <p:cNvSpPr>
            <a:spLocks/>
          </p:cNvSpPr>
          <p:nvPr/>
        </p:nvSpPr>
        <p:spPr bwMode="auto">
          <a:xfrm flipV="1">
            <a:off x="3044826" y="3947582"/>
            <a:ext cx="762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21" name="Arc 41"/>
          <p:cNvSpPr>
            <a:spLocks/>
          </p:cNvSpPr>
          <p:nvPr/>
        </p:nvSpPr>
        <p:spPr bwMode="auto">
          <a:xfrm flipV="1">
            <a:off x="3121026" y="3522132"/>
            <a:ext cx="762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22" name="Arc 42"/>
          <p:cNvSpPr>
            <a:spLocks/>
          </p:cNvSpPr>
          <p:nvPr/>
        </p:nvSpPr>
        <p:spPr bwMode="auto">
          <a:xfrm rot="2792431" flipV="1">
            <a:off x="3365501" y="3461807"/>
            <a:ext cx="200025" cy="257175"/>
          </a:xfrm>
          <a:custGeom>
            <a:avLst/>
            <a:gdLst>
              <a:gd name="G0" fmla="+- 6734 0 0"/>
              <a:gd name="G1" fmla="+- 21600 0 0"/>
              <a:gd name="G2" fmla="+- 21600 0 0"/>
              <a:gd name="T0" fmla="*/ 0 w 28334"/>
              <a:gd name="T1" fmla="*/ 1077 h 24287"/>
              <a:gd name="T2" fmla="*/ 28166 w 28334"/>
              <a:gd name="T3" fmla="*/ 24287 h 24287"/>
              <a:gd name="T4" fmla="*/ 6734 w 28334"/>
              <a:gd name="T5" fmla="*/ 21600 h 24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334" h="24287" fill="none" extrusionOk="0">
                <a:moveTo>
                  <a:pt x="-1" y="1076"/>
                </a:moveTo>
                <a:cubicBezTo>
                  <a:pt x="2173" y="363"/>
                  <a:pt x="4446" y="-1"/>
                  <a:pt x="6734" y="-1"/>
                </a:cubicBezTo>
                <a:cubicBezTo>
                  <a:pt x="18663" y="0"/>
                  <a:pt x="28334" y="9670"/>
                  <a:pt x="28334" y="21600"/>
                </a:cubicBezTo>
                <a:cubicBezTo>
                  <a:pt x="28334" y="22498"/>
                  <a:pt x="28277" y="23395"/>
                  <a:pt x="28166" y="24287"/>
                </a:cubicBezTo>
              </a:path>
              <a:path w="28334" h="24287" stroke="0" extrusionOk="0">
                <a:moveTo>
                  <a:pt x="-1" y="1076"/>
                </a:moveTo>
                <a:cubicBezTo>
                  <a:pt x="2173" y="363"/>
                  <a:pt x="4446" y="-1"/>
                  <a:pt x="6734" y="-1"/>
                </a:cubicBezTo>
                <a:cubicBezTo>
                  <a:pt x="18663" y="0"/>
                  <a:pt x="28334" y="9670"/>
                  <a:pt x="28334" y="21600"/>
                </a:cubicBezTo>
                <a:cubicBezTo>
                  <a:pt x="28334" y="22498"/>
                  <a:pt x="28277" y="23395"/>
                  <a:pt x="28166" y="24287"/>
                </a:cubicBezTo>
                <a:lnTo>
                  <a:pt x="6734" y="2160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23" name="Arc 43"/>
          <p:cNvSpPr>
            <a:spLocks/>
          </p:cNvSpPr>
          <p:nvPr/>
        </p:nvSpPr>
        <p:spPr bwMode="auto">
          <a:xfrm flipV="1">
            <a:off x="3730626" y="3112557"/>
            <a:ext cx="762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24" name="Arc 44"/>
          <p:cNvSpPr>
            <a:spLocks/>
          </p:cNvSpPr>
          <p:nvPr/>
        </p:nvSpPr>
        <p:spPr bwMode="auto">
          <a:xfrm rot="2792431" flipV="1">
            <a:off x="4597401" y="2121957"/>
            <a:ext cx="200025" cy="257175"/>
          </a:xfrm>
          <a:custGeom>
            <a:avLst/>
            <a:gdLst>
              <a:gd name="G0" fmla="+- 6734 0 0"/>
              <a:gd name="G1" fmla="+- 21600 0 0"/>
              <a:gd name="G2" fmla="+- 21600 0 0"/>
              <a:gd name="T0" fmla="*/ 0 w 28334"/>
              <a:gd name="T1" fmla="*/ 1077 h 24287"/>
              <a:gd name="T2" fmla="*/ 28166 w 28334"/>
              <a:gd name="T3" fmla="*/ 24287 h 24287"/>
              <a:gd name="T4" fmla="*/ 6734 w 28334"/>
              <a:gd name="T5" fmla="*/ 21600 h 24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334" h="24287" fill="none" extrusionOk="0">
                <a:moveTo>
                  <a:pt x="-1" y="1076"/>
                </a:moveTo>
                <a:cubicBezTo>
                  <a:pt x="2173" y="363"/>
                  <a:pt x="4446" y="-1"/>
                  <a:pt x="6734" y="-1"/>
                </a:cubicBezTo>
                <a:cubicBezTo>
                  <a:pt x="18663" y="0"/>
                  <a:pt x="28334" y="9670"/>
                  <a:pt x="28334" y="21600"/>
                </a:cubicBezTo>
                <a:cubicBezTo>
                  <a:pt x="28334" y="22498"/>
                  <a:pt x="28277" y="23395"/>
                  <a:pt x="28166" y="24287"/>
                </a:cubicBezTo>
              </a:path>
              <a:path w="28334" h="24287" stroke="0" extrusionOk="0">
                <a:moveTo>
                  <a:pt x="-1" y="1076"/>
                </a:moveTo>
                <a:cubicBezTo>
                  <a:pt x="2173" y="363"/>
                  <a:pt x="4446" y="-1"/>
                  <a:pt x="6734" y="-1"/>
                </a:cubicBezTo>
                <a:cubicBezTo>
                  <a:pt x="18663" y="0"/>
                  <a:pt x="28334" y="9670"/>
                  <a:pt x="28334" y="21600"/>
                </a:cubicBezTo>
                <a:cubicBezTo>
                  <a:pt x="28334" y="22498"/>
                  <a:pt x="28277" y="23395"/>
                  <a:pt x="28166" y="24287"/>
                </a:cubicBezTo>
                <a:lnTo>
                  <a:pt x="6734" y="2160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25" name="Arc 45"/>
          <p:cNvSpPr>
            <a:spLocks/>
          </p:cNvSpPr>
          <p:nvPr/>
        </p:nvSpPr>
        <p:spPr bwMode="auto">
          <a:xfrm flipV="1">
            <a:off x="5222876" y="1966382"/>
            <a:ext cx="76200" cy="273050"/>
          </a:xfrm>
          <a:custGeom>
            <a:avLst/>
            <a:gdLst>
              <a:gd name="G0" fmla="+- 0 0 0"/>
              <a:gd name="G1" fmla="+- 19391 0 0"/>
              <a:gd name="G2" fmla="+- 21600 0 0"/>
              <a:gd name="T0" fmla="*/ 9517 w 21600"/>
              <a:gd name="T1" fmla="*/ 0 h 19391"/>
              <a:gd name="T2" fmla="*/ 21600 w 21600"/>
              <a:gd name="T3" fmla="*/ 19391 h 19391"/>
              <a:gd name="T4" fmla="*/ 0 w 21600"/>
              <a:gd name="T5" fmla="*/ 19391 h 19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9391" fill="none" extrusionOk="0">
                <a:moveTo>
                  <a:pt x="9516" y="0"/>
                </a:moveTo>
                <a:cubicBezTo>
                  <a:pt x="16912" y="3630"/>
                  <a:pt x="21600" y="11151"/>
                  <a:pt x="21600" y="19391"/>
                </a:cubicBezTo>
              </a:path>
              <a:path w="21600" h="19391" stroke="0" extrusionOk="0">
                <a:moveTo>
                  <a:pt x="9516" y="0"/>
                </a:moveTo>
                <a:cubicBezTo>
                  <a:pt x="16912" y="3630"/>
                  <a:pt x="21600" y="11151"/>
                  <a:pt x="21600" y="19391"/>
                </a:cubicBezTo>
                <a:lnTo>
                  <a:pt x="0" y="19391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5-Point Star 1">
            <a:extLst>
              <a:ext uri="{FF2B5EF4-FFF2-40B4-BE49-F238E27FC236}">
                <a16:creationId xmlns:a16="http://schemas.microsoft.com/office/drawing/2014/main" id="{66C351E6-B164-9A4A-AE75-D9C97C730D1C}"/>
              </a:ext>
            </a:extLst>
          </p:cNvPr>
          <p:cNvSpPr/>
          <p:nvPr/>
        </p:nvSpPr>
        <p:spPr>
          <a:xfrm>
            <a:off x="3697496" y="4048539"/>
            <a:ext cx="225148" cy="225148"/>
          </a:xfrm>
          <a:prstGeom prst="star5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5-Point Star 41">
            <a:extLst>
              <a:ext uri="{FF2B5EF4-FFF2-40B4-BE49-F238E27FC236}">
                <a16:creationId xmlns:a16="http://schemas.microsoft.com/office/drawing/2014/main" id="{30A9BA4B-DFB2-8D43-A6C8-23879D6FBE38}"/>
              </a:ext>
            </a:extLst>
          </p:cNvPr>
          <p:cNvSpPr/>
          <p:nvPr/>
        </p:nvSpPr>
        <p:spPr>
          <a:xfrm>
            <a:off x="3901282" y="3823060"/>
            <a:ext cx="225148" cy="225148"/>
          </a:xfrm>
          <a:prstGeom prst="star5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3" name="5-Point Star 42">
            <a:extLst>
              <a:ext uri="{FF2B5EF4-FFF2-40B4-BE49-F238E27FC236}">
                <a16:creationId xmlns:a16="http://schemas.microsoft.com/office/drawing/2014/main" id="{6EC11D08-3404-7C42-AF43-03A068FE1ED0}"/>
              </a:ext>
            </a:extLst>
          </p:cNvPr>
          <p:cNvSpPr/>
          <p:nvPr/>
        </p:nvSpPr>
        <p:spPr>
          <a:xfrm>
            <a:off x="5358989" y="2284814"/>
            <a:ext cx="225148" cy="225148"/>
          </a:xfrm>
          <a:prstGeom prst="star5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712C19-A20C-0E47-9B41-6F96B74DD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5" grpId="0" animBg="1"/>
      <p:bldP spid="71716" grpId="0" animBg="1"/>
      <p:bldP spid="71717" grpId="0" animBg="1"/>
      <p:bldP spid="71718" grpId="0" animBg="1"/>
      <p:bldP spid="71719" grpId="0" animBg="1"/>
      <p:bldP spid="71720" grpId="0" animBg="1"/>
      <p:bldP spid="71721" grpId="0" animBg="1"/>
      <p:bldP spid="71722" grpId="0" animBg="1"/>
      <p:bldP spid="71723" grpId="0" animBg="1"/>
      <p:bldP spid="71724" grpId="0" animBg="1"/>
      <p:bldP spid="71725" grpId="0" animBg="1"/>
      <p:bldP spid="2" grpId="0" animBg="1"/>
      <p:bldP spid="42" grpId="0" animBg="1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packets </a:t>
            </a:r>
            <a:r>
              <a:rPr lang="en-US" b="1" dirty="0"/>
              <a:t>begin in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greedy mode</a:t>
            </a:r>
          </a:p>
          <a:p>
            <a:endParaRPr lang="en-US" dirty="0"/>
          </a:p>
          <a:p>
            <a:r>
              <a:rPr lang="en-US" b="1" dirty="0"/>
              <a:t>Greedy mode </a:t>
            </a:r>
            <a:r>
              <a:rPr lang="en-US" dirty="0"/>
              <a:t>uses </a:t>
            </a:r>
            <a:r>
              <a:rPr lang="en-US" b="1" dirty="0"/>
              <a:t>full graph</a:t>
            </a:r>
          </a:p>
          <a:p>
            <a:endParaRPr lang="en-US" dirty="0"/>
          </a:p>
          <a:p>
            <a:r>
              <a:rPr lang="en-US" dirty="0"/>
              <a:t>Upon greedy </a:t>
            </a:r>
            <a:r>
              <a:rPr lang="en-US" b="1" dirty="0">
                <a:solidFill>
                  <a:srgbClr val="FF0000"/>
                </a:solidFill>
              </a:rPr>
              <a:t>failure,</a:t>
            </a:r>
            <a:r>
              <a:rPr lang="en-US" dirty="0"/>
              <a:t> node </a:t>
            </a:r>
            <a:r>
              <a:rPr lang="en-US" b="1" dirty="0">
                <a:solidFill>
                  <a:srgbClr val="0070C0"/>
                </a:solidFill>
              </a:rPr>
              <a:t>marks its location </a:t>
            </a:r>
            <a:r>
              <a:rPr lang="en-US" dirty="0"/>
              <a:t>in packet, marks packet in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perimeter mode</a:t>
            </a:r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Perimeter mode </a:t>
            </a:r>
            <a:r>
              <a:rPr lang="en-US" dirty="0"/>
              <a:t>packets follow </a:t>
            </a:r>
            <a:r>
              <a:rPr lang="en-US" b="1" dirty="0"/>
              <a:t>planar</a:t>
            </a:r>
            <a:r>
              <a:rPr lang="en-US" dirty="0"/>
              <a:t> graph traversal:</a:t>
            </a:r>
          </a:p>
          <a:p>
            <a:pPr lvl="1"/>
            <a:r>
              <a:rPr lang="en-US" dirty="0"/>
              <a:t>Forward along </a:t>
            </a:r>
            <a:r>
              <a:rPr lang="en-US" b="1" dirty="0">
                <a:solidFill>
                  <a:srgbClr val="0070C0"/>
                </a:solidFill>
              </a:rPr>
              <a:t>successively closer faces </a:t>
            </a:r>
            <a:r>
              <a:rPr lang="en-US" dirty="0"/>
              <a:t>by right-hand rule, until reaching destination</a:t>
            </a:r>
          </a:p>
          <a:p>
            <a:pPr lvl="1"/>
            <a:r>
              <a:rPr lang="en-US" dirty="0"/>
              <a:t>Packets </a:t>
            </a:r>
            <a:r>
              <a:rPr lang="en-US" b="1" dirty="0">
                <a:solidFill>
                  <a:srgbClr val="0070C0"/>
                </a:solidFill>
              </a:rPr>
              <a:t>return to greedy mode </a:t>
            </a:r>
            <a:r>
              <a:rPr lang="en-US" dirty="0"/>
              <a:t>upon reaching node </a:t>
            </a:r>
            <a:r>
              <a:rPr lang="en-US" b="1" dirty="0"/>
              <a:t>closer to destination</a:t>
            </a:r>
            <a:r>
              <a:rPr lang="en-US" dirty="0"/>
              <a:t> than perimeter mode </a:t>
            </a:r>
            <a:r>
              <a:rPr lang="en-US" b="1" dirty="0"/>
              <a:t>entry point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Full Greedy Perimeter Stateless Routing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C76B97-E0C2-794C-AD62-C062DB08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4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Course Contents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b="1" dirty="0">
                <a:solidFill>
                  <a:srgbClr val="0070C0"/>
                </a:solidFill>
                <a:highlight>
                  <a:srgbClr val="92D050"/>
                </a:highlight>
              </a:rPr>
              <a:t>Wireless From</a:t>
            </a:r>
            <a:r>
              <a:rPr lang="zh-CN" altLang="en-US" b="1" dirty="0">
                <a:solidFill>
                  <a:srgbClr val="0070C0"/>
                </a:solidFill>
                <a:highlight>
                  <a:srgbClr val="92D050"/>
                </a:highlight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highlight>
                  <a:srgbClr val="92D050"/>
                </a:highlight>
              </a:rPr>
              <a:t>the</a:t>
            </a:r>
            <a:r>
              <a:rPr lang="zh-CN" altLang="en-US" b="1" dirty="0">
                <a:solidFill>
                  <a:srgbClr val="0070C0"/>
                </a:solidFill>
                <a:highlight>
                  <a:srgbClr val="92D050"/>
                </a:highlight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highlight>
                  <a:srgbClr val="92D050"/>
                </a:highlight>
              </a:rPr>
              <a:t>Transport</a:t>
            </a:r>
            <a:r>
              <a:rPr lang="zh-CN" altLang="en-US" b="1" dirty="0">
                <a:solidFill>
                  <a:srgbClr val="0070C0"/>
                </a:solidFill>
                <a:highlight>
                  <a:srgbClr val="92D050"/>
                </a:highlight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highlight>
                  <a:srgbClr val="92D050"/>
                </a:highlight>
              </a:rPr>
              <a:t>Layer</a:t>
            </a:r>
            <a:r>
              <a:rPr lang="zh-CN" altLang="en-US" b="1" dirty="0">
                <a:solidFill>
                  <a:srgbClr val="0070C0"/>
                </a:solidFill>
                <a:highlight>
                  <a:srgbClr val="92D050"/>
                </a:highlight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highlight>
                  <a:srgbClr val="92D050"/>
                </a:highlight>
              </a:rPr>
              <a:t>Downwards</a:t>
            </a:r>
          </a:p>
          <a:p>
            <a:pPr lvl="1"/>
            <a:r>
              <a:rPr lang="en-US" altLang="x-none" dirty="0">
                <a:highlight>
                  <a:srgbClr val="92D050"/>
                </a:highlight>
              </a:rPr>
              <a:t>Transport over wireless, link layer, medium access, routing</a:t>
            </a:r>
          </a:p>
          <a:p>
            <a:pPr marL="514350" indent="-514350">
              <a:buFont typeface="+mj-lt"/>
              <a:buAutoNum type="arabicPeriod"/>
            </a:pPr>
            <a:endParaRPr lang="en-US" altLang="zh-CN" b="1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b="1" dirty="0">
                <a:solidFill>
                  <a:srgbClr val="0070C0"/>
                </a:solidFill>
                <a:highlight>
                  <a:srgbClr val="FFCC99"/>
                </a:highlight>
              </a:rPr>
              <a:t>Overcoming Bit Errors</a:t>
            </a:r>
          </a:p>
          <a:p>
            <a:pPr lvl="1"/>
            <a:r>
              <a:rPr lang="en-US" altLang="x-none" spc="-150" dirty="0">
                <a:highlight>
                  <a:srgbClr val="FFCC99"/>
                </a:highlight>
              </a:rPr>
              <a:t>Error Detection/correction, convolutional &amp; “Rateless” codes</a:t>
            </a:r>
          </a:p>
          <a:p>
            <a:pPr marL="514350" indent="-514350">
              <a:buFont typeface="+mj-lt"/>
              <a:buAutoNum type="arabicPeriod"/>
            </a:pPr>
            <a:endParaRPr lang="en-US" altLang="zh-CN" b="1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</a:rPr>
              <a:t>An Introduction to the Wireless Channel</a:t>
            </a:r>
          </a:p>
          <a:p>
            <a:pPr lvl="1"/>
            <a:r>
              <a:rPr lang="en-US" altLang="x-none" dirty="0">
                <a:solidFill>
                  <a:schemeClr val="bg1">
                    <a:lumMod val="65000"/>
                  </a:schemeClr>
                </a:solidFill>
              </a:rPr>
              <a:t>Noise, Multipath Propagation, radio spectrum</a:t>
            </a:r>
          </a:p>
          <a:p>
            <a:pPr marL="514350" indent="-514350">
              <a:buFont typeface="+mj-lt"/>
              <a:buAutoNum type="arabicPeriod"/>
            </a:pPr>
            <a:endParaRPr lang="en-US" altLang="zh-CN" b="1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</a:rPr>
              <a:t>Practical/Advanced Wireless Physical Layer concepts</a:t>
            </a: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OFDM, channel estimation, MIMO etc.</a:t>
            </a:r>
          </a:p>
          <a:p>
            <a:pPr marL="514350" indent="-514350">
              <a:buFont typeface="+mj-lt"/>
              <a:buAutoNum type="arabicPeriod"/>
            </a:pPr>
            <a:endParaRPr lang="en-US" altLang="zh-CN" b="1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</a:rPr>
              <a:t>Boutique topics</a:t>
            </a:r>
            <a:endParaRPr lang="en-US" altLang="x-none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altLang="x-none" dirty="0">
                <a:solidFill>
                  <a:schemeClr val="bg1">
                    <a:lumMod val="65000"/>
                  </a:schemeClr>
                </a:solidFill>
              </a:rPr>
              <a:t>Visible light communication, low power, Wi-Fi localization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031DC1-F513-9B4E-B8CB-F1CC89C49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10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GPSR: Making it Real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52399" y="1496683"/>
            <a:ext cx="8335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8" indent="-350838">
              <a:lnSpc>
                <a:spcPct val="90000"/>
              </a:lnSpc>
            </a:pPr>
            <a:r>
              <a:rPr lang="en-US" sz="2800" dirty="0"/>
              <a:t>GPSR for Berkeley mote sensors</a:t>
            </a:r>
            <a:endParaRPr lang="en-US" sz="2800" b="0" dirty="0"/>
          </a:p>
          <a:p>
            <a:pPr marL="750888" lvl="1">
              <a:lnSpc>
                <a:spcPct val="90000"/>
              </a:lnSpc>
            </a:pPr>
            <a:r>
              <a:rPr lang="en-US" sz="2400" b="0" dirty="0"/>
              <a:t>3750 lines of </a:t>
            </a:r>
            <a:r>
              <a:rPr lang="en-US" sz="2400" b="0" dirty="0" err="1"/>
              <a:t>nesC</a:t>
            </a:r>
            <a:r>
              <a:rPr lang="en-US" sz="2400" b="0" dirty="0"/>
              <a:t> code</a:t>
            </a:r>
          </a:p>
          <a:p>
            <a:pPr marL="350838" indent="-350838">
              <a:lnSpc>
                <a:spcPct val="90000"/>
              </a:lnSpc>
            </a:pPr>
            <a:endParaRPr lang="en-US" sz="2800" b="0" dirty="0"/>
          </a:p>
          <a:p>
            <a:pPr marL="350838" indent="-350838">
              <a:lnSpc>
                <a:spcPct val="90000"/>
              </a:lnSpc>
            </a:pPr>
            <a:r>
              <a:rPr lang="en-US" sz="2800" b="0" dirty="0"/>
              <a:t>Deployed on Mica 2 </a:t>
            </a:r>
            <a:r>
              <a:rPr lang="en-US" sz="2800" b="0" dirty="0">
                <a:latin typeface="Arial"/>
              </a:rPr>
              <a:t>“</a:t>
            </a:r>
            <a:r>
              <a:rPr lang="en-US" sz="2800" b="0" dirty="0"/>
              <a:t>dot</a:t>
            </a:r>
            <a:r>
              <a:rPr lang="en-US" sz="2800" b="0" dirty="0">
                <a:latin typeface="Arial"/>
              </a:rPr>
              <a:t>”</a:t>
            </a:r>
            <a:r>
              <a:rPr lang="en-US" sz="2800" b="0" dirty="0"/>
              <a:t> mote testbeds</a:t>
            </a:r>
          </a:p>
          <a:p>
            <a:pPr marL="750888" lvl="1">
              <a:lnSpc>
                <a:spcPct val="90000"/>
              </a:lnSpc>
            </a:pPr>
            <a:r>
              <a:rPr lang="en-US" sz="2400" b="0" dirty="0"/>
              <a:t>23-node, 50-node subsets of 100-node network in office building (office walls; 433 MHz)</a:t>
            </a:r>
          </a:p>
          <a:p>
            <a:pPr marL="350838" indent="-350838">
              <a:lnSpc>
                <a:spcPct val="90000"/>
              </a:lnSpc>
            </a:pPr>
            <a:endParaRPr lang="en-US" sz="2800" b="0" dirty="0"/>
          </a:p>
          <a:p>
            <a:pPr marL="350838" indent="-350838">
              <a:lnSpc>
                <a:spcPct val="90000"/>
              </a:lnSpc>
            </a:pPr>
            <a:r>
              <a:rPr lang="en-US" sz="2800" dirty="0">
                <a:highlight>
                  <a:srgbClr val="CCFFFF"/>
                </a:highlight>
              </a:rPr>
              <a:t>Delivery success workload: </a:t>
            </a:r>
            <a:r>
              <a:rPr lang="en-US" sz="2800" b="0" dirty="0">
                <a:highlight>
                  <a:srgbClr val="CCFFFF"/>
                </a:highlight>
              </a:rPr>
              <a:t>50 packets between </a:t>
            </a:r>
            <a:r>
              <a:rPr lang="en-US" sz="2800" dirty="0">
                <a:highlight>
                  <a:srgbClr val="CCFFFF"/>
                </a:highlight>
              </a:rPr>
              <a:t>all node pairs,</a:t>
            </a:r>
            <a:r>
              <a:rPr lang="en-US" sz="2800" b="0" dirty="0">
                <a:highlight>
                  <a:srgbClr val="CCFFFF"/>
                </a:highlight>
              </a:rPr>
              <a:t> serially</a:t>
            </a:r>
          </a:p>
        </p:txBody>
      </p:sp>
      <p:pic>
        <p:nvPicPr>
          <p:cNvPr id="7" name="Picture 8" descr="mica2d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656" y="1749754"/>
            <a:ext cx="1485900" cy="1398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29D602-143F-5945-A027-EA9B7D369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50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50-Node Testbed, Soda Hall</a:t>
            </a:r>
          </a:p>
        </p:txBody>
      </p:sp>
      <p:pic>
        <p:nvPicPr>
          <p:cNvPr id="97284" name="Picture 4" descr="fullgraph_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36725"/>
            <a:ext cx="6248400" cy="4816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7286" name="Group 6"/>
          <p:cNvGrpSpPr>
            <a:grpSpLocks/>
          </p:cNvGrpSpPr>
          <p:nvPr/>
        </p:nvGrpSpPr>
        <p:grpSpPr bwMode="auto">
          <a:xfrm>
            <a:off x="774700" y="2590800"/>
            <a:ext cx="7543800" cy="1828800"/>
            <a:chOff x="240" y="1968"/>
            <a:chExt cx="5280" cy="864"/>
          </a:xfrm>
        </p:grpSpPr>
        <p:sp>
          <p:nvSpPr>
            <p:cNvPr id="97287" name="AutoShape 7"/>
            <p:cNvSpPr>
              <a:spLocks noChangeArrowheads="1"/>
            </p:cNvSpPr>
            <p:nvPr/>
          </p:nvSpPr>
          <p:spPr bwMode="auto">
            <a:xfrm>
              <a:off x="240" y="1968"/>
              <a:ext cx="5280" cy="864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7288" name="Text Box 8"/>
            <p:cNvSpPr txBox="1">
              <a:spLocks noChangeArrowheads="1"/>
            </p:cNvSpPr>
            <p:nvPr/>
          </p:nvSpPr>
          <p:spPr bwMode="auto">
            <a:xfrm>
              <a:off x="432" y="2016"/>
              <a:ext cx="4896" cy="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sz="2800" b="1" i="0" dirty="0">
                  <a:latin typeface="+mj-lt"/>
                </a:rPr>
                <a:t>GAME OVER</a:t>
              </a:r>
              <a:endParaRPr lang="en-US" sz="2800" i="0" dirty="0">
                <a:latin typeface="+mj-lt"/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sz="2800" b="1" i="0" dirty="0">
                  <a:latin typeface="+mj-lt"/>
                </a:rPr>
                <a:t>Only 68.2% of node pairs connected!!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endParaRPr lang="en-US" sz="2800" b="1" i="0" dirty="0">
                <a:latin typeface="+mj-lt"/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sz="2800" b="1" i="0" dirty="0">
                  <a:latin typeface="+mj-lt"/>
                </a:rPr>
                <a:t>What</a:t>
              </a:r>
              <a:r>
                <a:rPr lang="en-US" sz="2800" dirty="0">
                  <a:latin typeface="+mj-lt"/>
                </a:rPr>
                <a:t>’</a:t>
              </a:r>
              <a:r>
                <a:rPr lang="en-US" sz="2800" b="1" i="0" dirty="0">
                  <a:latin typeface="+mj-lt"/>
                </a:rPr>
                <a:t>s going on here?!</a:t>
              </a:r>
              <a:endParaRPr lang="en-US" sz="2800" i="0" dirty="0">
                <a:latin typeface="+mj-lt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8AE05A-A208-AA42-835F-77AE93B38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2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Planar, but Partitioned</a:t>
            </a:r>
          </a:p>
        </p:txBody>
      </p:sp>
      <p:pic>
        <p:nvPicPr>
          <p:cNvPr id="99332" name="Picture 4" descr="gpsr-gg_0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2" b="6706"/>
          <a:stretch/>
        </p:blipFill>
        <p:spPr bwMode="auto">
          <a:xfrm>
            <a:off x="744494" y="1772814"/>
            <a:ext cx="6145427" cy="42267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3064475" y="4275701"/>
            <a:ext cx="56428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i="0" dirty="0">
                <a:latin typeface="+mj-lt"/>
              </a:rPr>
              <a:t>Output of GPSR</a:t>
            </a:r>
            <a:r>
              <a:rPr lang="en-US" sz="2400" dirty="0">
                <a:latin typeface="+mj-lt"/>
              </a:rPr>
              <a:t>’</a:t>
            </a:r>
            <a:r>
              <a:rPr lang="en-US" sz="2400" i="0" dirty="0">
                <a:latin typeface="+mj-lt"/>
              </a:rPr>
              <a:t>s Distributed GG</a:t>
            </a:r>
          </a:p>
          <a:p>
            <a:r>
              <a:rPr lang="en-US" sz="2400" i="0" dirty="0">
                <a:latin typeface="+mj-lt"/>
              </a:rPr>
              <a:t>(arrows denote </a:t>
            </a:r>
            <a:r>
              <a:rPr lang="en-US" sz="2400" i="0" dirty="0">
                <a:solidFill>
                  <a:srgbClr val="FF0000"/>
                </a:solidFill>
                <a:latin typeface="+mj-lt"/>
              </a:rPr>
              <a:t>unidirectional links</a:t>
            </a:r>
            <a:r>
              <a:rPr lang="en-US" sz="2400" i="0" dirty="0">
                <a:latin typeface="+mj-lt"/>
              </a:rPr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448B7E-DC64-8141-BB4A-C066BC2B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48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Redux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Bi-directional radio links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(unidirectional links may be excluded)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Network nodes placed roughly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a plane</a:t>
            </a:r>
          </a:p>
          <a:p>
            <a:endParaRPr lang="en-US" dirty="0"/>
          </a:p>
          <a:p>
            <a:r>
              <a:rPr lang="en-US" b="1" i="1" dirty="0">
                <a:solidFill>
                  <a:srgbClr val="FF0000"/>
                </a:solidFill>
              </a:rPr>
              <a:t>Unit Graph: </a:t>
            </a:r>
            <a:r>
              <a:rPr lang="en-US" b="1" dirty="0"/>
              <a:t>Node </a:t>
            </a:r>
            <a:r>
              <a:rPr lang="en-US" b="1" dirty="0">
                <a:solidFill>
                  <a:srgbClr val="FF0000"/>
                </a:solidFill>
              </a:rPr>
              <a:t>always connected </a:t>
            </a:r>
            <a:r>
              <a:rPr lang="en-US" b="1" dirty="0"/>
              <a:t>to all nodes within a fixed radio range, and </a:t>
            </a:r>
            <a:r>
              <a:rPr lang="en-US" b="1" dirty="0">
                <a:solidFill>
                  <a:srgbClr val="FF0000"/>
                </a:solidFill>
              </a:rPr>
              <a:t>none outside </a:t>
            </a:r>
            <a:r>
              <a:rPr lang="en-US" b="1" dirty="0"/>
              <a:t>this range</a:t>
            </a:r>
          </a:p>
          <a:p>
            <a:endParaRPr lang="en-US" dirty="0"/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Fixed,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uniform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radio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transmitter power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E5D09320-767A-C648-90E2-EA30A2BA2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168899"/>
            <a:ext cx="8763000" cy="7493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600" b="1" i="0" dirty="0">
                <a:latin typeface="+mj-lt"/>
              </a:rPr>
              <a:t>Absorption, reflections, interference, antenna orientation differences, </a:t>
            </a:r>
            <a:r>
              <a:rPr lang="en-US" sz="2600" b="1" i="0" dirty="0">
                <a:solidFill>
                  <a:srgbClr val="FF0000"/>
                </a:solidFill>
                <a:latin typeface="+mj-lt"/>
              </a:rPr>
              <a:t>lead to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i="1" dirty="0">
                <a:solidFill>
                  <a:srgbClr val="FF0000"/>
                </a:solidFill>
                <a:latin typeface="+mj-lt"/>
              </a:rPr>
              <a:t>non-unit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graphs</a:t>
            </a:r>
            <a:endParaRPr lang="en-US" sz="2600" b="1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458054-325D-5743-B9D4-1E2ED703C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6F3D3D8-4CB7-CA4C-B39A-BE3661DCAA9F}"/>
              </a:ext>
            </a:extLst>
          </p:cNvPr>
          <p:cNvGrpSpPr/>
          <p:nvPr/>
        </p:nvGrpSpPr>
        <p:grpSpPr>
          <a:xfrm>
            <a:off x="450574" y="3531704"/>
            <a:ext cx="8464826" cy="331304"/>
            <a:chOff x="450574" y="3531704"/>
            <a:chExt cx="8464826" cy="33130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628675C-83EB-4140-BA43-C514B51A2E96}"/>
                </a:ext>
              </a:extLst>
            </p:cNvPr>
            <p:cNvCxnSpPr/>
            <p:nvPr/>
          </p:nvCxnSpPr>
          <p:spPr>
            <a:xfrm>
              <a:off x="450574" y="3531704"/>
              <a:ext cx="8464826" cy="0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AF490A3-9503-AB41-BE4A-4D38BB25DA23}"/>
                </a:ext>
              </a:extLst>
            </p:cNvPr>
            <p:cNvCxnSpPr>
              <a:cxnSpLocks/>
            </p:cNvCxnSpPr>
            <p:nvPr/>
          </p:nvCxnSpPr>
          <p:spPr>
            <a:xfrm>
              <a:off x="450574" y="3863008"/>
              <a:ext cx="7427843" cy="0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429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Planarization Pathologies</a:t>
            </a:r>
          </a:p>
        </p:txBody>
      </p:sp>
      <p:sp>
        <p:nvSpPr>
          <p:cNvPr id="103428" name="Freeform 4"/>
          <p:cNvSpPr>
            <a:spLocks/>
          </p:cNvSpPr>
          <p:nvPr/>
        </p:nvSpPr>
        <p:spPr bwMode="auto">
          <a:xfrm>
            <a:off x="1851277" y="2166270"/>
            <a:ext cx="1219200" cy="2081212"/>
          </a:xfrm>
          <a:custGeom>
            <a:avLst/>
            <a:gdLst>
              <a:gd name="T0" fmla="*/ 387 w 768"/>
              <a:gd name="T1" fmla="*/ 5 h 1311"/>
              <a:gd name="T2" fmla="*/ 477 w 768"/>
              <a:gd name="T3" fmla="*/ 59 h 1311"/>
              <a:gd name="T4" fmla="*/ 567 w 768"/>
              <a:gd name="T5" fmla="*/ 137 h 1311"/>
              <a:gd name="T6" fmla="*/ 669 w 768"/>
              <a:gd name="T7" fmla="*/ 275 h 1311"/>
              <a:gd name="T8" fmla="*/ 741 w 768"/>
              <a:gd name="T9" fmla="*/ 443 h 1311"/>
              <a:gd name="T10" fmla="*/ 765 w 768"/>
              <a:gd name="T11" fmla="*/ 557 h 1311"/>
              <a:gd name="T12" fmla="*/ 759 w 768"/>
              <a:gd name="T13" fmla="*/ 731 h 1311"/>
              <a:gd name="T14" fmla="*/ 717 w 768"/>
              <a:gd name="T15" fmla="*/ 935 h 1311"/>
              <a:gd name="T16" fmla="*/ 639 w 768"/>
              <a:gd name="T17" fmla="*/ 1073 h 1311"/>
              <a:gd name="T18" fmla="*/ 537 w 768"/>
              <a:gd name="T19" fmla="*/ 1193 h 1311"/>
              <a:gd name="T20" fmla="*/ 375 w 768"/>
              <a:gd name="T21" fmla="*/ 1307 h 1311"/>
              <a:gd name="T22" fmla="*/ 201 w 768"/>
              <a:gd name="T23" fmla="*/ 1169 h 1311"/>
              <a:gd name="T24" fmla="*/ 57 w 768"/>
              <a:gd name="T25" fmla="*/ 941 h 1311"/>
              <a:gd name="T26" fmla="*/ 9 w 768"/>
              <a:gd name="T27" fmla="*/ 701 h 1311"/>
              <a:gd name="T28" fmla="*/ 15 w 768"/>
              <a:gd name="T29" fmla="*/ 503 h 1311"/>
              <a:gd name="T30" fmla="*/ 99 w 768"/>
              <a:gd name="T31" fmla="*/ 287 h 1311"/>
              <a:gd name="T32" fmla="*/ 255 w 768"/>
              <a:gd name="T33" fmla="*/ 89 h 1311"/>
              <a:gd name="T34" fmla="*/ 387 w 768"/>
              <a:gd name="T35" fmla="*/ 5 h 1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68" h="1311">
                <a:moveTo>
                  <a:pt x="387" y="5"/>
                </a:moveTo>
                <a:cubicBezTo>
                  <a:pt x="424" y="0"/>
                  <a:pt x="447" y="37"/>
                  <a:pt x="477" y="59"/>
                </a:cubicBezTo>
                <a:cubicBezTo>
                  <a:pt x="507" y="81"/>
                  <a:pt x="535" y="101"/>
                  <a:pt x="567" y="137"/>
                </a:cubicBezTo>
                <a:cubicBezTo>
                  <a:pt x="599" y="173"/>
                  <a:pt x="640" y="224"/>
                  <a:pt x="669" y="275"/>
                </a:cubicBezTo>
                <a:cubicBezTo>
                  <a:pt x="698" y="326"/>
                  <a:pt x="725" y="396"/>
                  <a:pt x="741" y="443"/>
                </a:cubicBezTo>
                <a:cubicBezTo>
                  <a:pt x="757" y="490"/>
                  <a:pt x="762" y="509"/>
                  <a:pt x="765" y="557"/>
                </a:cubicBezTo>
                <a:cubicBezTo>
                  <a:pt x="768" y="605"/>
                  <a:pt x="767" y="668"/>
                  <a:pt x="759" y="731"/>
                </a:cubicBezTo>
                <a:cubicBezTo>
                  <a:pt x="751" y="794"/>
                  <a:pt x="737" y="878"/>
                  <a:pt x="717" y="935"/>
                </a:cubicBezTo>
                <a:cubicBezTo>
                  <a:pt x="697" y="992"/>
                  <a:pt x="669" y="1030"/>
                  <a:pt x="639" y="1073"/>
                </a:cubicBezTo>
                <a:cubicBezTo>
                  <a:pt x="609" y="1116"/>
                  <a:pt x="581" y="1154"/>
                  <a:pt x="537" y="1193"/>
                </a:cubicBezTo>
                <a:cubicBezTo>
                  <a:pt x="493" y="1232"/>
                  <a:pt x="431" y="1311"/>
                  <a:pt x="375" y="1307"/>
                </a:cubicBezTo>
                <a:cubicBezTo>
                  <a:pt x="319" y="1303"/>
                  <a:pt x="254" y="1230"/>
                  <a:pt x="201" y="1169"/>
                </a:cubicBezTo>
                <a:cubicBezTo>
                  <a:pt x="148" y="1108"/>
                  <a:pt x="89" y="1019"/>
                  <a:pt x="57" y="941"/>
                </a:cubicBezTo>
                <a:cubicBezTo>
                  <a:pt x="25" y="863"/>
                  <a:pt x="16" y="774"/>
                  <a:pt x="9" y="701"/>
                </a:cubicBezTo>
                <a:cubicBezTo>
                  <a:pt x="2" y="628"/>
                  <a:pt x="0" y="572"/>
                  <a:pt x="15" y="503"/>
                </a:cubicBezTo>
                <a:cubicBezTo>
                  <a:pt x="30" y="434"/>
                  <a:pt x="59" y="356"/>
                  <a:pt x="99" y="287"/>
                </a:cubicBezTo>
                <a:cubicBezTo>
                  <a:pt x="139" y="218"/>
                  <a:pt x="207" y="136"/>
                  <a:pt x="255" y="89"/>
                </a:cubicBezTo>
                <a:cubicBezTo>
                  <a:pt x="303" y="42"/>
                  <a:pt x="350" y="10"/>
                  <a:pt x="387" y="5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29" name="Oval 5"/>
          <p:cNvSpPr>
            <a:spLocks noChangeArrowheads="1"/>
          </p:cNvSpPr>
          <p:nvPr/>
        </p:nvSpPr>
        <p:spPr bwMode="auto">
          <a:xfrm>
            <a:off x="1852864" y="1993232"/>
            <a:ext cx="2438400" cy="2438400"/>
          </a:xfrm>
          <a:prstGeom prst="ellipse">
            <a:avLst/>
          </a:prstGeom>
          <a:solidFill>
            <a:srgbClr val="FFFFFF">
              <a:alpha val="0"/>
            </a:srgbClr>
          </a:solidFill>
          <a:ln w="190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0" name="Oval 6"/>
          <p:cNvSpPr>
            <a:spLocks noChangeArrowheads="1"/>
          </p:cNvSpPr>
          <p:nvPr/>
        </p:nvSpPr>
        <p:spPr bwMode="auto">
          <a:xfrm>
            <a:off x="636839" y="1983707"/>
            <a:ext cx="2438400" cy="2438400"/>
          </a:xfrm>
          <a:prstGeom prst="ellipse">
            <a:avLst/>
          </a:prstGeom>
          <a:solidFill>
            <a:srgbClr val="FFFFFF">
              <a:alpha val="0"/>
            </a:srgbClr>
          </a:solidFill>
          <a:ln w="190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1" name="Oval 7"/>
          <p:cNvSpPr>
            <a:spLocks noChangeArrowheads="1"/>
          </p:cNvSpPr>
          <p:nvPr/>
        </p:nvSpPr>
        <p:spPr bwMode="auto">
          <a:xfrm>
            <a:off x="1779839" y="3126707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2" name="Oval 8"/>
          <p:cNvSpPr>
            <a:spLocks noChangeArrowheads="1"/>
          </p:cNvSpPr>
          <p:nvPr/>
        </p:nvSpPr>
        <p:spPr bwMode="auto">
          <a:xfrm>
            <a:off x="2999039" y="3126707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3" name="Oval 9"/>
          <p:cNvSpPr>
            <a:spLocks noChangeArrowheads="1"/>
          </p:cNvSpPr>
          <p:nvPr/>
        </p:nvSpPr>
        <p:spPr bwMode="auto">
          <a:xfrm>
            <a:off x="2160839" y="2745707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4" name="Line 10"/>
          <p:cNvSpPr>
            <a:spLocks noChangeShapeType="1"/>
          </p:cNvSpPr>
          <p:nvPr/>
        </p:nvSpPr>
        <p:spPr bwMode="auto">
          <a:xfrm>
            <a:off x="1856039" y="3202907"/>
            <a:ext cx="1219200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1435922" y="3002882"/>
            <a:ext cx="3417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+mj-lt"/>
              </a:rPr>
              <a:t>u</a:t>
            </a:r>
          </a:p>
        </p:txBody>
      </p:sp>
      <p:sp>
        <p:nvSpPr>
          <p:cNvPr id="103436" name="Text Box 12"/>
          <p:cNvSpPr txBox="1">
            <a:spLocks noChangeArrowheads="1"/>
          </p:cNvSpPr>
          <p:nvPr/>
        </p:nvSpPr>
        <p:spPr bwMode="auto">
          <a:xfrm>
            <a:off x="3106041" y="3002882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+mj-lt"/>
              </a:rPr>
              <a:t>v</a:t>
            </a:r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2026270" y="2425032"/>
            <a:ext cx="3834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latin typeface="+mj-lt"/>
              </a:rPr>
              <a:t>w</a:t>
            </a:r>
          </a:p>
        </p:txBody>
      </p:sp>
      <p:sp>
        <p:nvSpPr>
          <p:cNvPr id="103442" name="Oval 18"/>
          <p:cNvSpPr>
            <a:spLocks noChangeArrowheads="1"/>
          </p:cNvSpPr>
          <p:nvPr/>
        </p:nvSpPr>
        <p:spPr bwMode="auto">
          <a:xfrm>
            <a:off x="2618039" y="3431507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43" name="Text Box 19"/>
          <p:cNvSpPr txBox="1">
            <a:spLocks noChangeArrowheads="1"/>
          </p:cNvSpPr>
          <p:nvPr/>
        </p:nvSpPr>
        <p:spPr bwMode="auto">
          <a:xfrm>
            <a:off x="2496441" y="3504532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+mj-lt"/>
              </a:rPr>
              <a:t>x</a:t>
            </a:r>
          </a:p>
        </p:txBody>
      </p:sp>
      <p:sp>
        <p:nvSpPr>
          <p:cNvPr id="103444" name="Line 20"/>
          <p:cNvSpPr>
            <a:spLocks noChangeShapeType="1"/>
          </p:cNvSpPr>
          <p:nvPr/>
        </p:nvSpPr>
        <p:spPr bwMode="auto">
          <a:xfrm flipV="1">
            <a:off x="1856039" y="2821907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45" name="Line 21"/>
          <p:cNvSpPr>
            <a:spLocks noChangeShapeType="1"/>
          </p:cNvSpPr>
          <p:nvPr/>
        </p:nvSpPr>
        <p:spPr bwMode="auto">
          <a:xfrm flipH="1">
            <a:off x="2694239" y="3202907"/>
            <a:ext cx="3810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46" name="Text Box 22"/>
          <p:cNvSpPr txBox="1">
            <a:spLocks noChangeArrowheads="1"/>
          </p:cNvSpPr>
          <p:nvPr/>
        </p:nvSpPr>
        <p:spPr bwMode="auto">
          <a:xfrm>
            <a:off x="2121152" y="3164807"/>
            <a:ext cx="31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03447" name="Text Box 23"/>
          <p:cNvSpPr txBox="1">
            <a:spLocks noChangeArrowheads="1"/>
          </p:cNvSpPr>
          <p:nvPr/>
        </p:nvSpPr>
        <p:spPr bwMode="auto">
          <a:xfrm>
            <a:off x="1362815" y="4574507"/>
            <a:ext cx="21643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0">
                <a:latin typeface="+mj-lt"/>
              </a:rPr>
              <a:t>Partitioned RNG</a:t>
            </a:r>
          </a:p>
        </p:txBody>
      </p:sp>
      <p:sp>
        <p:nvSpPr>
          <p:cNvPr id="103448" name="Freeform 24"/>
          <p:cNvSpPr>
            <a:spLocks/>
          </p:cNvSpPr>
          <p:nvPr/>
        </p:nvSpPr>
        <p:spPr bwMode="auto">
          <a:xfrm>
            <a:off x="6118477" y="2163095"/>
            <a:ext cx="1219200" cy="2081212"/>
          </a:xfrm>
          <a:custGeom>
            <a:avLst/>
            <a:gdLst>
              <a:gd name="T0" fmla="*/ 387 w 768"/>
              <a:gd name="T1" fmla="*/ 5 h 1311"/>
              <a:gd name="T2" fmla="*/ 477 w 768"/>
              <a:gd name="T3" fmla="*/ 59 h 1311"/>
              <a:gd name="T4" fmla="*/ 567 w 768"/>
              <a:gd name="T5" fmla="*/ 137 h 1311"/>
              <a:gd name="T6" fmla="*/ 669 w 768"/>
              <a:gd name="T7" fmla="*/ 275 h 1311"/>
              <a:gd name="T8" fmla="*/ 741 w 768"/>
              <a:gd name="T9" fmla="*/ 443 h 1311"/>
              <a:gd name="T10" fmla="*/ 765 w 768"/>
              <a:gd name="T11" fmla="*/ 557 h 1311"/>
              <a:gd name="T12" fmla="*/ 759 w 768"/>
              <a:gd name="T13" fmla="*/ 731 h 1311"/>
              <a:gd name="T14" fmla="*/ 717 w 768"/>
              <a:gd name="T15" fmla="*/ 935 h 1311"/>
              <a:gd name="T16" fmla="*/ 639 w 768"/>
              <a:gd name="T17" fmla="*/ 1073 h 1311"/>
              <a:gd name="T18" fmla="*/ 537 w 768"/>
              <a:gd name="T19" fmla="*/ 1193 h 1311"/>
              <a:gd name="T20" fmla="*/ 375 w 768"/>
              <a:gd name="T21" fmla="*/ 1307 h 1311"/>
              <a:gd name="T22" fmla="*/ 201 w 768"/>
              <a:gd name="T23" fmla="*/ 1169 h 1311"/>
              <a:gd name="T24" fmla="*/ 57 w 768"/>
              <a:gd name="T25" fmla="*/ 941 h 1311"/>
              <a:gd name="T26" fmla="*/ 9 w 768"/>
              <a:gd name="T27" fmla="*/ 701 h 1311"/>
              <a:gd name="T28" fmla="*/ 15 w 768"/>
              <a:gd name="T29" fmla="*/ 503 h 1311"/>
              <a:gd name="T30" fmla="*/ 99 w 768"/>
              <a:gd name="T31" fmla="*/ 287 h 1311"/>
              <a:gd name="T32" fmla="*/ 255 w 768"/>
              <a:gd name="T33" fmla="*/ 89 h 1311"/>
              <a:gd name="T34" fmla="*/ 387 w 768"/>
              <a:gd name="T35" fmla="*/ 5 h 1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68" h="1311">
                <a:moveTo>
                  <a:pt x="387" y="5"/>
                </a:moveTo>
                <a:cubicBezTo>
                  <a:pt x="424" y="0"/>
                  <a:pt x="447" y="37"/>
                  <a:pt x="477" y="59"/>
                </a:cubicBezTo>
                <a:cubicBezTo>
                  <a:pt x="507" y="81"/>
                  <a:pt x="535" y="101"/>
                  <a:pt x="567" y="137"/>
                </a:cubicBezTo>
                <a:cubicBezTo>
                  <a:pt x="599" y="173"/>
                  <a:pt x="640" y="224"/>
                  <a:pt x="669" y="275"/>
                </a:cubicBezTo>
                <a:cubicBezTo>
                  <a:pt x="698" y="326"/>
                  <a:pt x="725" y="396"/>
                  <a:pt x="741" y="443"/>
                </a:cubicBezTo>
                <a:cubicBezTo>
                  <a:pt x="757" y="490"/>
                  <a:pt x="762" y="509"/>
                  <a:pt x="765" y="557"/>
                </a:cubicBezTo>
                <a:cubicBezTo>
                  <a:pt x="768" y="605"/>
                  <a:pt x="767" y="668"/>
                  <a:pt x="759" y="731"/>
                </a:cubicBezTo>
                <a:cubicBezTo>
                  <a:pt x="751" y="794"/>
                  <a:pt x="737" y="878"/>
                  <a:pt x="717" y="935"/>
                </a:cubicBezTo>
                <a:cubicBezTo>
                  <a:pt x="697" y="992"/>
                  <a:pt x="669" y="1030"/>
                  <a:pt x="639" y="1073"/>
                </a:cubicBezTo>
                <a:cubicBezTo>
                  <a:pt x="609" y="1116"/>
                  <a:pt x="581" y="1154"/>
                  <a:pt x="537" y="1193"/>
                </a:cubicBezTo>
                <a:cubicBezTo>
                  <a:pt x="493" y="1232"/>
                  <a:pt x="431" y="1311"/>
                  <a:pt x="375" y="1307"/>
                </a:cubicBezTo>
                <a:cubicBezTo>
                  <a:pt x="319" y="1303"/>
                  <a:pt x="254" y="1230"/>
                  <a:pt x="201" y="1169"/>
                </a:cubicBezTo>
                <a:cubicBezTo>
                  <a:pt x="148" y="1108"/>
                  <a:pt x="89" y="1019"/>
                  <a:pt x="57" y="941"/>
                </a:cubicBezTo>
                <a:cubicBezTo>
                  <a:pt x="25" y="863"/>
                  <a:pt x="16" y="774"/>
                  <a:pt x="9" y="701"/>
                </a:cubicBezTo>
                <a:cubicBezTo>
                  <a:pt x="2" y="628"/>
                  <a:pt x="0" y="572"/>
                  <a:pt x="15" y="503"/>
                </a:cubicBezTo>
                <a:cubicBezTo>
                  <a:pt x="30" y="434"/>
                  <a:pt x="59" y="356"/>
                  <a:pt x="99" y="287"/>
                </a:cubicBezTo>
                <a:cubicBezTo>
                  <a:pt x="139" y="218"/>
                  <a:pt x="207" y="136"/>
                  <a:pt x="255" y="89"/>
                </a:cubicBezTo>
                <a:cubicBezTo>
                  <a:pt x="303" y="42"/>
                  <a:pt x="350" y="10"/>
                  <a:pt x="387" y="5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49" name="Oval 25"/>
          <p:cNvSpPr>
            <a:spLocks noChangeArrowheads="1"/>
          </p:cNvSpPr>
          <p:nvPr/>
        </p:nvSpPr>
        <p:spPr bwMode="auto">
          <a:xfrm>
            <a:off x="6120064" y="1990057"/>
            <a:ext cx="2438400" cy="2438400"/>
          </a:xfrm>
          <a:prstGeom prst="ellipse">
            <a:avLst/>
          </a:prstGeom>
          <a:solidFill>
            <a:srgbClr val="FFFFFF">
              <a:alpha val="0"/>
            </a:srgbClr>
          </a:solidFill>
          <a:ln w="190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50" name="Oval 26"/>
          <p:cNvSpPr>
            <a:spLocks noChangeArrowheads="1"/>
          </p:cNvSpPr>
          <p:nvPr/>
        </p:nvSpPr>
        <p:spPr bwMode="auto">
          <a:xfrm>
            <a:off x="4904039" y="1980532"/>
            <a:ext cx="2438400" cy="2438400"/>
          </a:xfrm>
          <a:prstGeom prst="ellipse">
            <a:avLst/>
          </a:prstGeom>
          <a:solidFill>
            <a:srgbClr val="FFFFFF">
              <a:alpha val="0"/>
            </a:srgbClr>
          </a:solidFill>
          <a:ln w="190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51" name="Oval 27"/>
          <p:cNvSpPr>
            <a:spLocks noChangeArrowheads="1"/>
          </p:cNvSpPr>
          <p:nvPr/>
        </p:nvSpPr>
        <p:spPr bwMode="auto">
          <a:xfrm>
            <a:off x="6047039" y="3123532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52" name="Oval 28"/>
          <p:cNvSpPr>
            <a:spLocks noChangeArrowheads="1"/>
          </p:cNvSpPr>
          <p:nvPr/>
        </p:nvSpPr>
        <p:spPr bwMode="auto">
          <a:xfrm>
            <a:off x="7266239" y="3123532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53" name="Oval 29"/>
          <p:cNvSpPr>
            <a:spLocks noChangeArrowheads="1"/>
          </p:cNvSpPr>
          <p:nvPr/>
        </p:nvSpPr>
        <p:spPr bwMode="auto">
          <a:xfrm>
            <a:off x="6428039" y="2742532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54" name="Line 30"/>
          <p:cNvSpPr>
            <a:spLocks noChangeShapeType="1"/>
          </p:cNvSpPr>
          <p:nvPr/>
        </p:nvSpPr>
        <p:spPr bwMode="auto">
          <a:xfrm>
            <a:off x="6123239" y="3199732"/>
            <a:ext cx="1219200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55" name="Text Box 31"/>
          <p:cNvSpPr txBox="1">
            <a:spLocks noChangeArrowheads="1"/>
          </p:cNvSpPr>
          <p:nvPr/>
        </p:nvSpPr>
        <p:spPr bwMode="auto">
          <a:xfrm>
            <a:off x="5703122" y="2999707"/>
            <a:ext cx="3417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+mj-lt"/>
              </a:rPr>
              <a:t>u</a:t>
            </a:r>
          </a:p>
        </p:txBody>
      </p:sp>
      <p:sp>
        <p:nvSpPr>
          <p:cNvPr id="103456" name="Text Box 32"/>
          <p:cNvSpPr txBox="1">
            <a:spLocks noChangeArrowheads="1"/>
          </p:cNvSpPr>
          <p:nvPr/>
        </p:nvSpPr>
        <p:spPr bwMode="auto">
          <a:xfrm>
            <a:off x="7373241" y="2999707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+mj-lt"/>
              </a:rPr>
              <a:t>v</a:t>
            </a:r>
          </a:p>
        </p:txBody>
      </p:sp>
      <p:sp>
        <p:nvSpPr>
          <p:cNvPr id="103457" name="Text Box 33"/>
          <p:cNvSpPr txBox="1">
            <a:spLocks noChangeArrowheads="1"/>
          </p:cNvSpPr>
          <p:nvPr/>
        </p:nvSpPr>
        <p:spPr bwMode="auto">
          <a:xfrm>
            <a:off x="6293470" y="2421857"/>
            <a:ext cx="3834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+mj-lt"/>
              </a:rPr>
              <a:t>w</a:t>
            </a:r>
          </a:p>
        </p:txBody>
      </p:sp>
      <p:sp>
        <p:nvSpPr>
          <p:cNvPr id="103460" name="Line 36"/>
          <p:cNvSpPr>
            <a:spLocks noChangeShapeType="1"/>
          </p:cNvSpPr>
          <p:nvPr/>
        </p:nvSpPr>
        <p:spPr bwMode="auto">
          <a:xfrm flipV="1">
            <a:off x="6123239" y="2818732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62" name="Text Box 38"/>
          <p:cNvSpPr txBox="1">
            <a:spLocks noChangeArrowheads="1"/>
          </p:cNvSpPr>
          <p:nvPr/>
        </p:nvSpPr>
        <p:spPr bwMode="auto">
          <a:xfrm>
            <a:off x="6388352" y="3161632"/>
            <a:ext cx="31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03463" name="Text Box 39"/>
          <p:cNvSpPr txBox="1">
            <a:spLocks noChangeArrowheads="1"/>
          </p:cNvSpPr>
          <p:nvPr/>
        </p:nvSpPr>
        <p:spPr bwMode="auto">
          <a:xfrm>
            <a:off x="5014430" y="4571332"/>
            <a:ext cx="34018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0">
                <a:latin typeface="+mj-lt"/>
              </a:rPr>
              <a:t>RNG w/Unidirectional Link</a:t>
            </a:r>
          </a:p>
        </p:txBody>
      </p:sp>
      <p:sp>
        <p:nvSpPr>
          <p:cNvPr id="103464" name="Line 40"/>
          <p:cNvSpPr>
            <a:spLocks noChangeShapeType="1"/>
          </p:cNvSpPr>
          <p:nvPr/>
        </p:nvSpPr>
        <p:spPr bwMode="auto">
          <a:xfrm>
            <a:off x="6120064" y="3212432"/>
            <a:ext cx="1219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BDFF8A-E6CE-E24A-854A-82A3B55F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3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3" grpId="0" animBg="1"/>
      <p:bldP spid="103434" grpId="0" animBg="1"/>
      <p:bldP spid="103437" grpId="0"/>
      <p:bldP spid="103442" grpId="0" animBg="1"/>
      <p:bldP spid="103443" grpId="0"/>
      <p:bldP spid="103446" grpId="0"/>
      <p:bldP spid="103446" grpId="1"/>
      <p:bldP spid="103453" grpId="0" animBg="1"/>
      <p:bldP spid="103454" grpId="0" animBg="1"/>
      <p:bldP spid="103457" grpId="0"/>
      <p:bldP spid="103462" grpId="0"/>
      <p:bldP spid="103462" grpId="1"/>
      <p:bldP spid="10346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7E7305-7C42-8942-9622-B4A91B014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548744"/>
            <a:ext cx="8763000" cy="928255"/>
          </a:xfrm>
        </p:spPr>
        <p:txBody>
          <a:bodyPr/>
          <a:lstStyle/>
          <a:p>
            <a:r>
              <a:rPr lang="en-US" dirty="0"/>
              <a:t>Crossing links may cause </a:t>
            </a:r>
            <a:r>
              <a:rPr lang="en-US" b="1" dirty="0">
                <a:solidFill>
                  <a:srgbClr val="FF0000"/>
                </a:solidFill>
              </a:rPr>
              <a:t>face routing to fail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B3E36A-54C7-224C-B228-5B880C75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 Routing Failure (Non-Planar)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475D0-4902-2E48-B858-2627114A4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209" y="1631372"/>
            <a:ext cx="3551382" cy="368797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A1552379-8806-3E4A-8B7E-B276C148D3C5}"/>
              </a:ext>
            </a:extLst>
          </p:cNvPr>
          <p:cNvGrpSpPr/>
          <p:nvPr/>
        </p:nvGrpSpPr>
        <p:grpSpPr>
          <a:xfrm>
            <a:off x="2844097" y="3640534"/>
            <a:ext cx="1280163" cy="1736756"/>
            <a:chOff x="2844097" y="3640534"/>
            <a:chExt cx="1280163" cy="1736756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44CA29B9-F91C-CF4D-AC7D-6A74C2532F4B}"/>
                </a:ext>
              </a:extLst>
            </p:cNvPr>
            <p:cNvSpPr/>
            <p:nvPr/>
          </p:nvSpPr>
          <p:spPr>
            <a:xfrm>
              <a:off x="2844097" y="4173942"/>
              <a:ext cx="1280163" cy="1203348"/>
            </a:xfrm>
            <a:prstGeom prst="arc">
              <a:avLst>
                <a:gd name="adj1" fmla="val 17515570"/>
                <a:gd name="adj2" fmla="val 18560436"/>
              </a:avLst>
            </a:prstGeom>
            <a:ln w="28575">
              <a:solidFill>
                <a:srgbClr val="0000FF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F61BB6B-AC33-E549-B2C9-47DB2121F4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07747" y="3640534"/>
              <a:ext cx="605396" cy="1179260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Arc 18">
            <a:extLst>
              <a:ext uri="{FF2B5EF4-FFF2-40B4-BE49-F238E27FC236}">
                <a16:creationId xmlns:a16="http://schemas.microsoft.com/office/drawing/2014/main" id="{9EA3CE1C-B9FB-4643-AC1C-3F3EDDEBB5C4}"/>
              </a:ext>
            </a:extLst>
          </p:cNvPr>
          <p:cNvSpPr/>
          <p:nvPr/>
        </p:nvSpPr>
        <p:spPr>
          <a:xfrm>
            <a:off x="3611119" y="3105756"/>
            <a:ext cx="892331" cy="838788"/>
          </a:xfrm>
          <a:prstGeom prst="arc">
            <a:avLst>
              <a:gd name="adj1" fmla="val 3792963"/>
              <a:gd name="adj2" fmla="val 6823783"/>
            </a:avLst>
          </a:prstGeom>
          <a:ln w="28575">
            <a:solidFill>
              <a:srgbClr val="0000FF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76207430-C15C-8F43-ABAF-028CC38E4BE6}"/>
              </a:ext>
            </a:extLst>
          </p:cNvPr>
          <p:cNvSpPr/>
          <p:nvPr/>
        </p:nvSpPr>
        <p:spPr>
          <a:xfrm>
            <a:off x="3611119" y="3105756"/>
            <a:ext cx="892331" cy="838788"/>
          </a:xfrm>
          <a:prstGeom prst="arc">
            <a:avLst>
              <a:gd name="adj1" fmla="val 21552532"/>
              <a:gd name="adj2" fmla="val 3461103"/>
            </a:avLst>
          </a:prstGeom>
          <a:ln w="28575">
            <a:solidFill>
              <a:srgbClr val="0000FF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BC3EFB5-4053-8D4F-ABF6-B3EB2E28DE60}"/>
              </a:ext>
            </a:extLst>
          </p:cNvPr>
          <p:cNvGrpSpPr/>
          <p:nvPr/>
        </p:nvGrpSpPr>
        <p:grpSpPr>
          <a:xfrm>
            <a:off x="3611119" y="2138348"/>
            <a:ext cx="1079181" cy="1806196"/>
            <a:chOff x="3611119" y="2138348"/>
            <a:chExt cx="1079181" cy="180619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678DA2E-3AB1-1145-BCC4-C1C05DFD6D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55791" y="2138348"/>
              <a:ext cx="534509" cy="1179260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103DBFAD-B3FF-1A4A-96A4-C230D7DE4FC4}"/>
                </a:ext>
              </a:extLst>
            </p:cNvPr>
            <p:cNvSpPr/>
            <p:nvPr/>
          </p:nvSpPr>
          <p:spPr>
            <a:xfrm>
              <a:off x="3611119" y="3105756"/>
              <a:ext cx="892331" cy="838788"/>
            </a:xfrm>
            <a:prstGeom prst="arc">
              <a:avLst>
                <a:gd name="adj1" fmla="val 17817197"/>
                <a:gd name="adj2" fmla="val 21295219"/>
              </a:avLst>
            </a:prstGeom>
            <a:ln w="28575">
              <a:solidFill>
                <a:srgbClr val="0000FF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EC002F0-D07B-3D45-878F-2A883128AB44}"/>
              </a:ext>
            </a:extLst>
          </p:cNvPr>
          <p:cNvGrpSpPr/>
          <p:nvPr/>
        </p:nvGrpSpPr>
        <p:grpSpPr>
          <a:xfrm>
            <a:off x="4294582" y="1601673"/>
            <a:ext cx="1109837" cy="1772148"/>
            <a:chOff x="4294582" y="1601673"/>
            <a:chExt cx="1109837" cy="1772148"/>
          </a:xfrm>
        </p:grpSpPr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EC542264-570E-FB44-9137-3C12A78AE85E}"/>
                </a:ext>
              </a:extLst>
            </p:cNvPr>
            <p:cNvSpPr/>
            <p:nvPr/>
          </p:nvSpPr>
          <p:spPr>
            <a:xfrm>
              <a:off x="4294582" y="1601673"/>
              <a:ext cx="892331" cy="838788"/>
            </a:xfrm>
            <a:prstGeom prst="arc">
              <a:avLst>
                <a:gd name="adj1" fmla="val 3785918"/>
                <a:gd name="adj2" fmla="val 6780662"/>
              </a:avLst>
            </a:prstGeom>
            <a:ln w="28575">
              <a:solidFill>
                <a:srgbClr val="0000FF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EF8BF91-D6EB-1D48-8D20-927928EA99CA}"/>
                </a:ext>
              </a:extLst>
            </p:cNvPr>
            <p:cNvCxnSpPr>
              <a:cxnSpLocks/>
            </p:cNvCxnSpPr>
            <p:nvPr/>
          </p:nvCxnSpPr>
          <p:spPr>
            <a:xfrm>
              <a:off x="4858406" y="2138348"/>
              <a:ext cx="546013" cy="123547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B00473A-569C-2940-9711-D098ED069178}"/>
              </a:ext>
            </a:extLst>
          </p:cNvPr>
          <p:cNvGrpSpPr/>
          <p:nvPr/>
        </p:nvGrpSpPr>
        <p:grpSpPr>
          <a:xfrm>
            <a:off x="4102360" y="3125881"/>
            <a:ext cx="1845119" cy="838788"/>
            <a:chOff x="4102360" y="3125881"/>
            <a:chExt cx="1845119" cy="838788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A7E0C8E2-2CA2-1544-BE13-886FB8608EC5}"/>
                </a:ext>
              </a:extLst>
            </p:cNvPr>
            <p:cNvSpPr/>
            <p:nvPr/>
          </p:nvSpPr>
          <p:spPr>
            <a:xfrm>
              <a:off x="5055148" y="3125881"/>
              <a:ext cx="892331" cy="838788"/>
            </a:xfrm>
            <a:prstGeom prst="arc">
              <a:avLst>
                <a:gd name="adj1" fmla="val 11228533"/>
                <a:gd name="adj2" fmla="val 14450412"/>
              </a:avLst>
            </a:prstGeom>
            <a:ln w="28575">
              <a:solidFill>
                <a:srgbClr val="0000FF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DD84CE5-EB06-324A-95BE-5F06B6289D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94582" y="3505812"/>
              <a:ext cx="1027677" cy="0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Multiply 31">
              <a:extLst>
                <a:ext uri="{FF2B5EF4-FFF2-40B4-BE49-F238E27FC236}">
                  <a16:creationId xmlns:a16="http://schemas.microsoft.com/office/drawing/2014/main" id="{D6FB35FC-55B5-CE45-92D2-F336B748A049}"/>
                </a:ext>
              </a:extLst>
            </p:cNvPr>
            <p:cNvSpPr/>
            <p:nvPr/>
          </p:nvSpPr>
          <p:spPr>
            <a:xfrm>
              <a:off x="4102360" y="3370227"/>
              <a:ext cx="283782" cy="283782"/>
            </a:xfrm>
            <a:prstGeom prst="mathMultiply">
              <a:avLst/>
            </a:prstGeom>
            <a:solidFill>
              <a:srgbClr val="FF0000"/>
            </a:solidFill>
            <a:ln w="28575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8ED69-47FD-D642-AA16-6A8DBDE7E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9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Cross-Link Detection Protocol (CLDP): Assumptions and Goals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Assumptions, revised:</a:t>
            </a:r>
          </a:p>
          <a:p>
            <a:pPr lvl="1"/>
            <a:r>
              <a:rPr lang="en-US" sz="2400" dirty="0"/>
              <a:t>Nodes know their own positions in 2D coordinate system</a:t>
            </a:r>
          </a:p>
          <a:p>
            <a:pPr lvl="1"/>
            <a:r>
              <a:rPr lang="en-US" sz="2400" dirty="0"/>
              <a:t>Connected graph</a:t>
            </a:r>
          </a:p>
          <a:p>
            <a:pPr lvl="1"/>
            <a:r>
              <a:rPr lang="en-US" sz="2400" dirty="0"/>
              <a:t>Bidirectional links</a:t>
            </a:r>
          </a:p>
          <a:p>
            <a:pPr lvl="1"/>
            <a:r>
              <a:rPr lang="en-US" sz="2400" b="1" dirty="0">
                <a:solidFill>
                  <a:srgbClr val="009900"/>
                </a:solidFill>
              </a:rPr>
              <a:t>No assumption whatsoever </a:t>
            </a:r>
            <a:r>
              <a:rPr lang="en-US" sz="2400" dirty="0"/>
              <a:t>about structure of graph</a:t>
            </a:r>
          </a:p>
          <a:p>
            <a:endParaRPr lang="en-US" sz="2800" dirty="0"/>
          </a:p>
          <a:p>
            <a:r>
              <a:rPr lang="en-US" sz="2800" dirty="0"/>
              <a:t>Seek a </a:t>
            </a:r>
            <a:r>
              <a:rPr lang="en-US" sz="2800" dirty="0">
                <a:latin typeface="Arial"/>
              </a:rPr>
              <a:t>“</a:t>
            </a:r>
            <a:r>
              <a:rPr lang="en-US" sz="2800" dirty="0"/>
              <a:t>planarization</a:t>
            </a:r>
            <a:r>
              <a:rPr lang="en-US" sz="2800" dirty="0">
                <a:latin typeface="Arial"/>
              </a:rPr>
              <a:t>”</a:t>
            </a:r>
            <a:r>
              <a:rPr lang="en-US" sz="2800" dirty="0"/>
              <a:t> algorithm that:</a:t>
            </a:r>
          </a:p>
          <a:p>
            <a:pPr lvl="1"/>
            <a:r>
              <a:rPr lang="en-US" sz="2400" dirty="0"/>
              <a:t>never partitions graph</a:t>
            </a:r>
          </a:p>
          <a:p>
            <a:pPr lvl="1"/>
            <a:r>
              <a:rPr lang="en-US" sz="2400" dirty="0"/>
              <a:t>always produces a </a:t>
            </a:r>
            <a:r>
              <a:rPr lang="en-US" sz="2400" b="1" dirty="0">
                <a:solidFill>
                  <a:srgbClr val="0000FF"/>
                </a:solidFill>
              </a:rPr>
              <a:t>routable</a:t>
            </a:r>
            <a:r>
              <a:rPr lang="en-US" sz="2400" dirty="0"/>
              <a:t> graph; one on which GPSR routing never fails </a:t>
            </a:r>
            <a:r>
              <a:rPr lang="en-US" sz="2400" b="1" dirty="0">
                <a:solidFill>
                  <a:srgbClr val="0000FF"/>
                </a:solidFill>
              </a:rPr>
              <a:t>(may contain crossings!)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042505-1ECA-9347-ADF6-9439C3F3C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40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Nodes explicitly probe each of their own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candidate</a:t>
            </a:r>
            <a:r>
              <a:rPr lang="en-US" dirty="0"/>
              <a:t> links to </a:t>
            </a:r>
            <a:r>
              <a:rPr lang="en-US" b="1" dirty="0">
                <a:solidFill>
                  <a:srgbClr val="0070C0"/>
                </a:solidFill>
              </a:rPr>
              <a:t>detect crossings by other links</a:t>
            </a:r>
          </a:p>
          <a:p>
            <a:pPr lvl="1"/>
            <a:r>
              <a:rPr lang="en-US" dirty="0"/>
              <a:t>Probe packet follows right-hand rule; carries </a:t>
            </a:r>
            <a:r>
              <a:rPr lang="en-US" b="1" dirty="0"/>
              <a:t>locations</a:t>
            </a:r>
            <a:r>
              <a:rPr lang="en-US" dirty="0"/>
              <a:t> </a:t>
            </a:r>
            <a:r>
              <a:rPr lang="en-US" b="1" dirty="0"/>
              <a:t>of candidate link endpoints</a:t>
            </a:r>
            <a:endParaRPr lang="en-US" dirty="0"/>
          </a:p>
          <a:p>
            <a:pPr lvl="1"/>
            <a:r>
              <a:rPr lang="en-US" spc="-150" dirty="0"/>
              <a:t>Probe packet records </a:t>
            </a:r>
            <a:r>
              <a:rPr lang="en-US" b="1" spc="-150" dirty="0"/>
              <a:t>first crossing link </a:t>
            </a:r>
            <a:r>
              <a:rPr lang="en-US" spc="-150" dirty="0"/>
              <a:t>it sees </a:t>
            </a:r>
            <a:r>
              <a:rPr lang="en-US" i="1" spc="-150" dirty="0"/>
              <a:t>en route</a:t>
            </a:r>
          </a:p>
          <a:p>
            <a:endParaRPr lang="en-US" dirty="0"/>
          </a:p>
          <a:p>
            <a:r>
              <a:rPr lang="en-US" dirty="0"/>
              <a:t>One of two crossing links “eliminated” when probe returns to originator</a:t>
            </a:r>
          </a:p>
          <a:p>
            <a:pPr lvl="1"/>
            <a:r>
              <a:rPr lang="en-US" dirty="0"/>
              <a:t>Originator may </a:t>
            </a:r>
            <a:r>
              <a:rPr lang="en-US" b="1" dirty="0"/>
              <a:t>mark</a:t>
            </a:r>
            <a:r>
              <a:rPr lang="en-US" dirty="0"/>
              <a:t> </a:t>
            </a:r>
            <a:r>
              <a:rPr lang="en-US" b="1" dirty="0"/>
              <a:t>candidate link </a:t>
            </a:r>
            <a:r>
              <a:rPr lang="en-US" b="1" i="1" dirty="0">
                <a:solidFill>
                  <a:srgbClr val="0070C0"/>
                </a:solidFill>
              </a:rPr>
              <a:t>unroutable</a:t>
            </a:r>
            <a:r>
              <a:rPr lang="en-US" dirty="0"/>
              <a:t> OR</a:t>
            </a:r>
          </a:p>
          <a:p>
            <a:pPr lvl="1"/>
            <a:r>
              <a:rPr lang="en-US" b="1" dirty="0"/>
              <a:t>Request</a:t>
            </a:r>
            <a:r>
              <a:rPr lang="en-US" dirty="0"/>
              <a:t> remote crossing link be marked </a:t>
            </a:r>
            <a:r>
              <a:rPr lang="en-US" b="1" dirty="0">
                <a:solidFill>
                  <a:srgbClr val="0070C0"/>
                </a:solidFill>
              </a:rPr>
              <a:t>unroutable</a:t>
            </a:r>
          </a:p>
          <a:p>
            <a:endParaRPr lang="en-US" dirty="0"/>
          </a:p>
          <a:p>
            <a:r>
              <a:rPr lang="en-US" dirty="0"/>
              <a:t>Probe packets only traverse </a:t>
            </a:r>
            <a:r>
              <a:rPr lang="en-US" b="1" dirty="0">
                <a:solidFill>
                  <a:srgbClr val="0070C0"/>
                </a:solidFill>
              </a:rPr>
              <a:t>routable</a:t>
            </a:r>
            <a:r>
              <a:rPr lang="en-US" dirty="0"/>
              <a:t> links</a:t>
            </a: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CLDP Sketch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065709-46FD-D445-AF33-9F2FD4E57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6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CLDP: A Simple Example</a:t>
            </a:r>
          </a:p>
        </p:txBody>
      </p:sp>
      <p:sp>
        <p:nvSpPr>
          <p:cNvPr id="110596" name="Oval 4"/>
          <p:cNvSpPr>
            <a:spLocks noChangeArrowheads="1"/>
          </p:cNvSpPr>
          <p:nvPr/>
        </p:nvSpPr>
        <p:spPr bwMode="auto">
          <a:xfrm>
            <a:off x="3536950" y="1835150"/>
            <a:ext cx="238125" cy="2381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0597" name="Oval 5"/>
          <p:cNvSpPr>
            <a:spLocks noChangeArrowheads="1"/>
          </p:cNvSpPr>
          <p:nvPr/>
        </p:nvSpPr>
        <p:spPr bwMode="auto">
          <a:xfrm>
            <a:off x="3536950" y="3667125"/>
            <a:ext cx="238125" cy="2381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0598" name="Oval 6"/>
          <p:cNvSpPr>
            <a:spLocks noChangeArrowheads="1"/>
          </p:cNvSpPr>
          <p:nvPr/>
        </p:nvSpPr>
        <p:spPr bwMode="auto">
          <a:xfrm>
            <a:off x="5365750" y="1835150"/>
            <a:ext cx="238125" cy="2381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0599" name="Oval 7"/>
          <p:cNvSpPr>
            <a:spLocks noChangeArrowheads="1"/>
          </p:cNvSpPr>
          <p:nvPr/>
        </p:nvSpPr>
        <p:spPr bwMode="auto">
          <a:xfrm>
            <a:off x="5365750" y="3667125"/>
            <a:ext cx="238125" cy="2381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>
            <a:off x="3657600" y="1958975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0603" name="Line 11"/>
          <p:cNvSpPr>
            <a:spLocks noChangeShapeType="1"/>
          </p:cNvSpPr>
          <p:nvPr/>
        </p:nvSpPr>
        <p:spPr bwMode="auto">
          <a:xfrm>
            <a:off x="5486400" y="3787775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0604" name="Line 12"/>
          <p:cNvSpPr>
            <a:spLocks noChangeShapeType="1"/>
          </p:cNvSpPr>
          <p:nvPr/>
        </p:nvSpPr>
        <p:spPr bwMode="auto">
          <a:xfrm>
            <a:off x="3657600" y="3787775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0605" name="Line 13"/>
          <p:cNvSpPr>
            <a:spLocks noChangeShapeType="1"/>
          </p:cNvSpPr>
          <p:nvPr/>
        </p:nvSpPr>
        <p:spPr bwMode="auto">
          <a:xfrm>
            <a:off x="3657600" y="1958975"/>
            <a:ext cx="1828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0608" name="Line 16"/>
          <p:cNvSpPr>
            <a:spLocks noChangeShapeType="1"/>
          </p:cNvSpPr>
          <p:nvPr/>
        </p:nvSpPr>
        <p:spPr bwMode="auto">
          <a:xfrm flipV="1">
            <a:off x="3657600" y="1958975"/>
            <a:ext cx="1828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0609" name="Text Box 17"/>
          <p:cNvSpPr txBox="1">
            <a:spLocks noChangeArrowheads="1"/>
          </p:cNvSpPr>
          <p:nvPr/>
        </p:nvSpPr>
        <p:spPr bwMode="auto">
          <a:xfrm>
            <a:off x="3176225" y="1501775"/>
            <a:ext cx="370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latin typeface="+mj-lt"/>
              </a:rPr>
              <a:t>A</a:t>
            </a:r>
          </a:p>
        </p:txBody>
      </p:sp>
      <p:sp>
        <p:nvSpPr>
          <p:cNvPr id="110610" name="Text Box 18"/>
          <p:cNvSpPr txBox="1">
            <a:spLocks noChangeArrowheads="1"/>
          </p:cNvSpPr>
          <p:nvPr/>
        </p:nvSpPr>
        <p:spPr bwMode="auto">
          <a:xfrm>
            <a:off x="5503500" y="1511300"/>
            <a:ext cx="370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+mj-lt"/>
              </a:rPr>
              <a:t>B</a:t>
            </a:r>
          </a:p>
        </p:txBody>
      </p:sp>
      <p:sp>
        <p:nvSpPr>
          <p:cNvPr id="110611" name="Text Box 19"/>
          <p:cNvSpPr txBox="1">
            <a:spLocks noChangeArrowheads="1"/>
          </p:cNvSpPr>
          <p:nvPr/>
        </p:nvSpPr>
        <p:spPr bwMode="auto">
          <a:xfrm>
            <a:off x="5465399" y="3829050"/>
            <a:ext cx="3706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+mj-lt"/>
              </a:rPr>
              <a:t>D</a:t>
            </a:r>
          </a:p>
        </p:txBody>
      </p:sp>
      <p:sp>
        <p:nvSpPr>
          <p:cNvPr id="110612" name="Text Box 20"/>
          <p:cNvSpPr txBox="1">
            <a:spLocks noChangeArrowheads="1"/>
          </p:cNvSpPr>
          <p:nvPr/>
        </p:nvSpPr>
        <p:spPr bwMode="auto">
          <a:xfrm>
            <a:off x="3132568" y="3816350"/>
            <a:ext cx="370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+mj-lt"/>
              </a:rPr>
              <a:t>C</a:t>
            </a:r>
          </a:p>
        </p:txBody>
      </p:sp>
      <p:sp>
        <p:nvSpPr>
          <p:cNvPr id="110614" name="Line 22"/>
          <p:cNvSpPr>
            <a:spLocks noChangeShapeType="1"/>
          </p:cNvSpPr>
          <p:nvPr/>
        </p:nvSpPr>
        <p:spPr bwMode="auto">
          <a:xfrm flipH="1" flipV="1">
            <a:off x="3657600" y="1958975"/>
            <a:ext cx="182880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0616" name="Line 24"/>
          <p:cNvSpPr>
            <a:spLocks noChangeShapeType="1"/>
          </p:cNvSpPr>
          <p:nvPr/>
        </p:nvSpPr>
        <p:spPr bwMode="auto">
          <a:xfrm>
            <a:off x="3657600" y="1958975"/>
            <a:ext cx="1828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0617" name="Line 25"/>
          <p:cNvSpPr>
            <a:spLocks noChangeShapeType="1"/>
          </p:cNvSpPr>
          <p:nvPr/>
        </p:nvSpPr>
        <p:spPr bwMode="auto">
          <a:xfrm flipH="1">
            <a:off x="3657600" y="1958975"/>
            <a:ext cx="182880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0618" name="Line 26"/>
          <p:cNvSpPr>
            <a:spLocks noChangeShapeType="1"/>
          </p:cNvSpPr>
          <p:nvPr/>
        </p:nvSpPr>
        <p:spPr bwMode="auto">
          <a:xfrm>
            <a:off x="3657600" y="3787775"/>
            <a:ext cx="1828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0623" name="Text Box 31"/>
          <p:cNvSpPr txBox="1">
            <a:spLocks noChangeArrowheads="1"/>
          </p:cNvSpPr>
          <p:nvPr/>
        </p:nvSpPr>
        <p:spPr bwMode="auto">
          <a:xfrm>
            <a:off x="5210990" y="3324195"/>
            <a:ext cx="28666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b="1" i="0">
                <a:solidFill>
                  <a:srgbClr val="0000FF"/>
                </a:solidFill>
                <a:latin typeface="+mj-lt"/>
              </a:rPr>
              <a:t>“</a:t>
            </a:r>
            <a:r>
              <a:rPr lang="en-US" b="1" i="0" dirty="0">
                <a:solidFill>
                  <a:srgbClr val="0000FF"/>
                </a:solidFill>
                <a:latin typeface="+mj-lt"/>
              </a:rPr>
              <a:t>crossings of (D, A)?</a:t>
            </a:r>
            <a:r>
              <a:rPr lang="ja-JP" altLang="en-US" b="1" i="0" dirty="0">
                <a:solidFill>
                  <a:srgbClr val="0000FF"/>
                </a:solidFill>
                <a:latin typeface="+mj-lt"/>
              </a:rPr>
              <a:t>”</a:t>
            </a:r>
            <a:endParaRPr lang="en-US" b="1" i="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10624" name="Text Box 32"/>
          <p:cNvSpPr txBox="1">
            <a:spLocks noChangeArrowheads="1"/>
          </p:cNvSpPr>
          <p:nvPr/>
        </p:nvSpPr>
        <p:spPr bwMode="auto">
          <a:xfrm>
            <a:off x="5210990" y="2279650"/>
            <a:ext cx="29932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b="1" i="0" dirty="0">
                <a:solidFill>
                  <a:srgbClr val="0000FF"/>
                </a:solidFill>
                <a:latin typeface="+mj-lt"/>
              </a:rPr>
              <a:t>“</a:t>
            </a:r>
            <a:r>
              <a:rPr lang="en-US" b="1" i="0" dirty="0">
                <a:solidFill>
                  <a:srgbClr val="0000FF"/>
                </a:solidFill>
                <a:latin typeface="+mj-lt"/>
              </a:rPr>
              <a:t>(B, C) crosses (D, A)!</a:t>
            </a:r>
            <a:r>
              <a:rPr lang="ja-JP" altLang="en-US" b="1" i="0" dirty="0">
                <a:solidFill>
                  <a:srgbClr val="0000FF"/>
                </a:solidFill>
                <a:latin typeface="+mj-lt"/>
              </a:rPr>
              <a:t>”</a:t>
            </a:r>
            <a:endParaRPr lang="en-US" b="1" i="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10625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152400" y="4191000"/>
            <a:ext cx="8763000" cy="1190625"/>
          </a:xfrm>
          <a:noFill/>
          <a:ln/>
        </p:spPr>
        <p:txBody>
          <a:bodyPr/>
          <a:lstStyle/>
          <a:p>
            <a:r>
              <a:rPr lang="en-US" dirty="0"/>
              <a:t>All links initially marked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routable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r>
              <a:rPr lang="en-US" dirty="0"/>
              <a:t>Detected crossings result in transitions to </a:t>
            </a:r>
            <a:r>
              <a:rPr lang="en-US" dirty="0">
                <a:latin typeface="Arial"/>
              </a:rPr>
              <a:t>“</a:t>
            </a:r>
            <a:r>
              <a:rPr lang="en-US" dirty="0"/>
              <a:t>unroutable</a:t>
            </a:r>
            <a:r>
              <a:rPr lang="en-US" dirty="0">
                <a:latin typeface="Arial"/>
              </a:rPr>
              <a:t>”</a:t>
            </a:r>
            <a:r>
              <a:rPr lang="en-US" dirty="0"/>
              <a:t> (by D, or by B or C)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CC9047-C876-624A-B404-9B41E88B2EE2}"/>
              </a:ext>
            </a:extLst>
          </p:cNvPr>
          <p:cNvSpPr/>
          <p:nvPr/>
        </p:nvSpPr>
        <p:spPr>
          <a:xfrm>
            <a:off x="344905" y="5601677"/>
            <a:ext cx="8377989" cy="7325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 a dense wireless network, most perimeters short (3 hops); 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probes traverse short paths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1F7AB9-FE18-4F44-A388-D56E341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4" grpId="0" animBg="1"/>
      <p:bldP spid="110616" grpId="0" animBg="1"/>
      <p:bldP spid="110617" grpId="0" animBg="1"/>
      <p:bldP spid="110618" grpId="0" animBg="1"/>
      <p:bldP spid="110623" grpId="0"/>
      <p:bldP spid="110623" grpId="1"/>
      <p:bldP spid="110624" grpId="0"/>
      <p:bldP spid="11062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CLDP and Cul-de-sacs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425" y="1600200"/>
            <a:ext cx="8610600" cy="1676400"/>
          </a:xfrm>
        </p:spPr>
        <p:txBody>
          <a:bodyPr/>
          <a:lstStyle/>
          <a:p>
            <a:r>
              <a:rPr lang="en-US"/>
              <a:t>Cul-de-sacs give rise to links that cannot be eliminated without partitioning graph</a:t>
            </a:r>
          </a:p>
          <a:p>
            <a:r>
              <a:rPr lang="en-US"/>
              <a:t>Not all {edges, crossings} can be eliminated!</a:t>
            </a:r>
          </a:p>
        </p:txBody>
      </p:sp>
      <p:sp>
        <p:nvSpPr>
          <p:cNvPr id="111635" name="Oval 19"/>
          <p:cNvSpPr>
            <a:spLocks noChangeArrowheads="1"/>
          </p:cNvSpPr>
          <p:nvPr/>
        </p:nvSpPr>
        <p:spPr bwMode="auto">
          <a:xfrm>
            <a:off x="1096879" y="3188841"/>
            <a:ext cx="238125" cy="2381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1636" name="Oval 20"/>
          <p:cNvSpPr>
            <a:spLocks noChangeArrowheads="1"/>
          </p:cNvSpPr>
          <p:nvPr/>
        </p:nvSpPr>
        <p:spPr bwMode="auto">
          <a:xfrm>
            <a:off x="1096879" y="5020816"/>
            <a:ext cx="238125" cy="2381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1637" name="Oval 21"/>
          <p:cNvSpPr>
            <a:spLocks noChangeArrowheads="1"/>
          </p:cNvSpPr>
          <p:nvPr/>
        </p:nvSpPr>
        <p:spPr bwMode="auto">
          <a:xfrm>
            <a:off x="2925679" y="3188841"/>
            <a:ext cx="238125" cy="2381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1638" name="Oval 22"/>
          <p:cNvSpPr>
            <a:spLocks noChangeArrowheads="1"/>
          </p:cNvSpPr>
          <p:nvPr/>
        </p:nvSpPr>
        <p:spPr bwMode="auto">
          <a:xfrm>
            <a:off x="2925679" y="5020816"/>
            <a:ext cx="238125" cy="2381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1639" name="Line 23"/>
          <p:cNvSpPr>
            <a:spLocks noChangeShapeType="1"/>
          </p:cNvSpPr>
          <p:nvPr/>
        </p:nvSpPr>
        <p:spPr bwMode="auto">
          <a:xfrm>
            <a:off x="1217529" y="3312666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640" name="Line 24"/>
          <p:cNvSpPr>
            <a:spLocks noChangeShapeType="1"/>
          </p:cNvSpPr>
          <p:nvPr/>
        </p:nvSpPr>
        <p:spPr bwMode="auto">
          <a:xfrm>
            <a:off x="3046329" y="5141466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642" name="Line 26"/>
          <p:cNvSpPr>
            <a:spLocks noChangeShapeType="1"/>
          </p:cNvSpPr>
          <p:nvPr/>
        </p:nvSpPr>
        <p:spPr bwMode="auto">
          <a:xfrm>
            <a:off x="1217529" y="3312666"/>
            <a:ext cx="1828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643" name="Line 27"/>
          <p:cNvSpPr>
            <a:spLocks noChangeShapeType="1"/>
          </p:cNvSpPr>
          <p:nvPr/>
        </p:nvSpPr>
        <p:spPr bwMode="auto">
          <a:xfrm flipV="1">
            <a:off x="1217529" y="3312666"/>
            <a:ext cx="1828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644" name="Text Box 28"/>
          <p:cNvSpPr txBox="1">
            <a:spLocks noChangeArrowheads="1"/>
          </p:cNvSpPr>
          <p:nvPr/>
        </p:nvSpPr>
        <p:spPr bwMode="auto">
          <a:xfrm>
            <a:off x="736154" y="2855466"/>
            <a:ext cx="370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>
                <a:latin typeface="+mj-lt"/>
              </a:rPr>
              <a:t>A</a:t>
            </a:r>
          </a:p>
        </p:txBody>
      </p:sp>
      <p:sp>
        <p:nvSpPr>
          <p:cNvPr id="111645" name="Text Box 29"/>
          <p:cNvSpPr txBox="1">
            <a:spLocks noChangeArrowheads="1"/>
          </p:cNvSpPr>
          <p:nvPr/>
        </p:nvSpPr>
        <p:spPr bwMode="auto">
          <a:xfrm>
            <a:off x="3063429" y="2864991"/>
            <a:ext cx="370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>
                <a:latin typeface="+mj-lt"/>
              </a:rPr>
              <a:t>B</a:t>
            </a:r>
          </a:p>
        </p:txBody>
      </p:sp>
      <p:sp>
        <p:nvSpPr>
          <p:cNvPr id="111646" name="Text Box 30"/>
          <p:cNvSpPr txBox="1">
            <a:spLocks noChangeArrowheads="1"/>
          </p:cNvSpPr>
          <p:nvPr/>
        </p:nvSpPr>
        <p:spPr bwMode="auto">
          <a:xfrm>
            <a:off x="3025328" y="5198616"/>
            <a:ext cx="3706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>
                <a:latin typeface="+mj-lt"/>
              </a:rPr>
              <a:t>D</a:t>
            </a:r>
          </a:p>
        </p:txBody>
      </p:sp>
      <p:sp>
        <p:nvSpPr>
          <p:cNvPr id="111647" name="Text Box 31"/>
          <p:cNvSpPr txBox="1">
            <a:spLocks noChangeArrowheads="1"/>
          </p:cNvSpPr>
          <p:nvPr/>
        </p:nvSpPr>
        <p:spPr bwMode="auto">
          <a:xfrm>
            <a:off x="692497" y="5185916"/>
            <a:ext cx="370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>
                <a:latin typeface="+mj-lt"/>
              </a:rPr>
              <a:t>C</a:t>
            </a:r>
          </a:p>
        </p:txBody>
      </p:sp>
      <p:sp>
        <p:nvSpPr>
          <p:cNvPr id="111653" name="Line 37"/>
          <p:cNvSpPr>
            <a:spLocks noChangeShapeType="1"/>
          </p:cNvSpPr>
          <p:nvPr/>
        </p:nvSpPr>
        <p:spPr bwMode="auto">
          <a:xfrm flipV="1">
            <a:off x="3039979" y="3295203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1654" name="Line 38"/>
          <p:cNvSpPr>
            <a:spLocks noChangeShapeType="1"/>
          </p:cNvSpPr>
          <p:nvPr/>
        </p:nvSpPr>
        <p:spPr bwMode="auto">
          <a:xfrm flipH="1" flipV="1">
            <a:off x="1211179" y="3295203"/>
            <a:ext cx="182880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655" name="Line 39"/>
          <p:cNvSpPr>
            <a:spLocks noChangeShapeType="1"/>
          </p:cNvSpPr>
          <p:nvPr/>
        </p:nvSpPr>
        <p:spPr bwMode="auto">
          <a:xfrm>
            <a:off x="1211179" y="3295203"/>
            <a:ext cx="1828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656" name="Line 40"/>
          <p:cNvSpPr>
            <a:spLocks noChangeShapeType="1"/>
          </p:cNvSpPr>
          <p:nvPr/>
        </p:nvSpPr>
        <p:spPr bwMode="auto">
          <a:xfrm flipH="1">
            <a:off x="1211179" y="3295203"/>
            <a:ext cx="182880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657" name="Line 41"/>
          <p:cNvSpPr>
            <a:spLocks noChangeShapeType="1"/>
          </p:cNvSpPr>
          <p:nvPr/>
        </p:nvSpPr>
        <p:spPr bwMode="auto">
          <a:xfrm flipV="1">
            <a:off x="1439779" y="3523803"/>
            <a:ext cx="1524000" cy="1600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660" name="Line 44"/>
          <p:cNvSpPr>
            <a:spLocks noChangeShapeType="1"/>
          </p:cNvSpPr>
          <p:nvPr/>
        </p:nvSpPr>
        <p:spPr bwMode="auto">
          <a:xfrm>
            <a:off x="3039979" y="3295203"/>
            <a:ext cx="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1661" name="Text Box 45"/>
          <p:cNvSpPr txBox="1">
            <a:spLocks noChangeArrowheads="1"/>
          </p:cNvSpPr>
          <p:nvPr/>
        </p:nvSpPr>
        <p:spPr bwMode="auto">
          <a:xfrm>
            <a:off x="2882204" y="3657600"/>
            <a:ext cx="306863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b="1" i="0" dirty="0">
                <a:solidFill>
                  <a:srgbClr val="0000FF"/>
                </a:solidFill>
                <a:latin typeface="+mj-lt"/>
              </a:rPr>
              <a:t>“</a:t>
            </a:r>
            <a:r>
              <a:rPr lang="en-US" b="1" i="0" dirty="0">
                <a:solidFill>
                  <a:srgbClr val="0000FF"/>
                </a:solidFill>
                <a:latin typeface="+mj-lt"/>
              </a:rPr>
              <a:t>(B, C) crosses (D, A), but cannot be removed!</a:t>
            </a:r>
            <a:r>
              <a:rPr lang="ja-JP" altLang="en-US" b="1" i="0" dirty="0">
                <a:solidFill>
                  <a:srgbClr val="0000FF"/>
                </a:solidFill>
                <a:latin typeface="+mj-lt"/>
              </a:rPr>
              <a:t>”</a:t>
            </a:r>
            <a:endParaRPr lang="en-US" b="1" i="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11662" name="Oval 46"/>
          <p:cNvSpPr>
            <a:spLocks noChangeArrowheads="1"/>
          </p:cNvSpPr>
          <p:nvPr/>
        </p:nvSpPr>
        <p:spPr bwMode="auto">
          <a:xfrm>
            <a:off x="5448217" y="3190428"/>
            <a:ext cx="238125" cy="2381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1663" name="Oval 47"/>
          <p:cNvSpPr>
            <a:spLocks noChangeArrowheads="1"/>
          </p:cNvSpPr>
          <p:nvPr/>
        </p:nvSpPr>
        <p:spPr bwMode="auto">
          <a:xfrm>
            <a:off x="5448217" y="5022403"/>
            <a:ext cx="238125" cy="2381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1664" name="Oval 48"/>
          <p:cNvSpPr>
            <a:spLocks noChangeArrowheads="1"/>
          </p:cNvSpPr>
          <p:nvPr/>
        </p:nvSpPr>
        <p:spPr bwMode="auto">
          <a:xfrm>
            <a:off x="7277017" y="3190428"/>
            <a:ext cx="238125" cy="2381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1665" name="Oval 49"/>
          <p:cNvSpPr>
            <a:spLocks noChangeArrowheads="1"/>
          </p:cNvSpPr>
          <p:nvPr/>
        </p:nvSpPr>
        <p:spPr bwMode="auto">
          <a:xfrm>
            <a:off x="7277017" y="5022403"/>
            <a:ext cx="238125" cy="2381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1666" name="Line 50"/>
          <p:cNvSpPr>
            <a:spLocks noChangeShapeType="1"/>
          </p:cNvSpPr>
          <p:nvPr/>
        </p:nvSpPr>
        <p:spPr bwMode="auto">
          <a:xfrm>
            <a:off x="5568867" y="3314253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667" name="Line 51"/>
          <p:cNvSpPr>
            <a:spLocks noChangeShapeType="1"/>
          </p:cNvSpPr>
          <p:nvPr/>
        </p:nvSpPr>
        <p:spPr bwMode="auto">
          <a:xfrm>
            <a:off x="7397667" y="5143053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668" name="Line 52"/>
          <p:cNvSpPr>
            <a:spLocks noChangeShapeType="1"/>
          </p:cNvSpPr>
          <p:nvPr/>
        </p:nvSpPr>
        <p:spPr bwMode="auto">
          <a:xfrm>
            <a:off x="5568867" y="3314253"/>
            <a:ext cx="1828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669" name="Line 53"/>
          <p:cNvSpPr>
            <a:spLocks noChangeShapeType="1"/>
          </p:cNvSpPr>
          <p:nvPr/>
        </p:nvSpPr>
        <p:spPr bwMode="auto">
          <a:xfrm flipV="1">
            <a:off x="5568867" y="3314253"/>
            <a:ext cx="1828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670" name="Text Box 54"/>
          <p:cNvSpPr txBox="1">
            <a:spLocks noChangeArrowheads="1"/>
          </p:cNvSpPr>
          <p:nvPr/>
        </p:nvSpPr>
        <p:spPr bwMode="auto">
          <a:xfrm>
            <a:off x="5087491" y="2857053"/>
            <a:ext cx="370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>
                <a:latin typeface="+mj-lt"/>
              </a:rPr>
              <a:t>A</a:t>
            </a:r>
          </a:p>
        </p:txBody>
      </p:sp>
      <p:sp>
        <p:nvSpPr>
          <p:cNvPr id="111671" name="Text Box 55"/>
          <p:cNvSpPr txBox="1">
            <a:spLocks noChangeArrowheads="1"/>
          </p:cNvSpPr>
          <p:nvPr/>
        </p:nvSpPr>
        <p:spPr bwMode="auto">
          <a:xfrm>
            <a:off x="7414766" y="2866578"/>
            <a:ext cx="370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>
                <a:latin typeface="+mj-lt"/>
              </a:rPr>
              <a:t>B</a:t>
            </a:r>
          </a:p>
        </p:txBody>
      </p:sp>
      <p:sp>
        <p:nvSpPr>
          <p:cNvPr id="111672" name="Text Box 56"/>
          <p:cNvSpPr txBox="1">
            <a:spLocks noChangeArrowheads="1"/>
          </p:cNvSpPr>
          <p:nvPr/>
        </p:nvSpPr>
        <p:spPr bwMode="auto">
          <a:xfrm>
            <a:off x="7383379" y="5200203"/>
            <a:ext cx="357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/>
              <a:t>D</a:t>
            </a:r>
          </a:p>
        </p:txBody>
      </p:sp>
      <p:sp>
        <p:nvSpPr>
          <p:cNvPr id="111673" name="Text Box 57"/>
          <p:cNvSpPr txBox="1">
            <a:spLocks noChangeArrowheads="1"/>
          </p:cNvSpPr>
          <p:nvPr/>
        </p:nvSpPr>
        <p:spPr bwMode="auto">
          <a:xfrm>
            <a:off x="5043835" y="5187503"/>
            <a:ext cx="370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>
                <a:latin typeface="+mj-lt"/>
              </a:rPr>
              <a:t>C</a:t>
            </a:r>
          </a:p>
        </p:txBody>
      </p:sp>
      <p:sp>
        <p:nvSpPr>
          <p:cNvPr id="111680" name="Line 64"/>
          <p:cNvSpPr>
            <a:spLocks noChangeShapeType="1"/>
          </p:cNvSpPr>
          <p:nvPr/>
        </p:nvSpPr>
        <p:spPr bwMode="auto">
          <a:xfrm flipH="1" flipV="1">
            <a:off x="5554579" y="3295203"/>
            <a:ext cx="182880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681" name="Line 65"/>
          <p:cNvSpPr>
            <a:spLocks noChangeShapeType="1"/>
          </p:cNvSpPr>
          <p:nvPr/>
        </p:nvSpPr>
        <p:spPr bwMode="auto">
          <a:xfrm>
            <a:off x="5554579" y="3295203"/>
            <a:ext cx="1905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682" name="Line 66"/>
          <p:cNvSpPr>
            <a:spLocks noChangeShapeType="1"/>
          </p:cNvSpPr>
          <p:nvPr/>
        </p:nvSpPr>
        <p:spPr bwMode="auto">
          <a:xfrm flipH="1">
            <a:off x="5554579" y="3295203"/>
            <a:ext cx="190500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683" name="Line 67"/>
          <p:cNvSpPr>
            <a:spLocks noChangeShapeType="1"/>
          </p:cNvSpPr>
          <p:nvPr/>
        </p:nvSpPr>
        <p:spPr bwMode="auto">
          <a:xfrm flipV="1">
            <a:off x="5783179" y="3523803"/>
            <a:ext cx="1676400" cy="1676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684" name="Line 68"/>
          <p:cNvSpPr>
            <a:spLocks noChangeShapeType="1"/>
          </p:cNvSpPr>
          <p:nvPr/>
        </p:nvSpPr>
        <p:spPr bwMode="auto">
          <a:xfrm flipH="1">
            <a:off x="5554579" y="3066603"/>
            <a:ext cx="1828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685" name="Line 69"/>
          <p:cNvSpPr>
            <a:spLocks noChangeShapeType="1"/>
          </p:cNvSpPr>
          <p:nvPr/>
        </p:nvSpPr>
        <p:spPr bwMode="auto">
          <a:xfrm>
            <a:off x="5554579" y="3600003"/>
            <a:ext cx="1600200" cy="1600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687" name="Text Box 71"/>
          <p:cNvSpPr txBox="1">
            <a:spLocks noChangeArrowheads="1"/>
          </p:cNvSpPr>
          <p:nvPr/>
        </p:nvSpPr>
        <p:spPr bwMode="auto">
          <a:xfrm>
            <a:off x="6830929" y="4044503"/>
            <a:ext cx="19018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b="1" i="0" dirty="0">
                <a:solidFill>
                  <a:srgbClr val="0000FF"/>
                </a:solidFill>
                <a:latin typeface="+mj-lt"/>
              </a:rPr>
              <a:t>“</a:t>
            </a:r>
            <a:r>
              <a:rPr lang="en-US" b="1" i="0" dirty="0">
                <a:solidFill>
                  <a:srgbClr val="0000FF"/>
                </a:solidFill>
                <a:latin typeface="+mj-lt"/>
              </a:rPr>
              <a:t>(B, C),  (D, A) cannot be removed!</a:t>
            </a:r>
            <a:r>
              <a:rPr lang="ja-JP" altLang="en-US" b="1" i="0" dirty="0">
                <a:solidFill>
                  <a:srgbClr val="0000FF"/>
                </a:solidFill>
                <a:latin typeface="+mj-lt"/>
              </a:rPr>
              <a:t>”</a:t>
            </a:r>
            <a:endParaRPr lang="en-US" b="1" i="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11686" name="Text Box 70"/>
          <p:cNvSpPr txBox="1">
            <a:spLocks noChangeArrowheads="1"/>
          </p:cNvSpPr>
          <p:nvPr/>
        </p:nvSpPr>
        <p:spPr bwMode="auto">
          <a:xfrm>
            <a:off x="7218279" y="3121540"/>
            <a:ext cx="156791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b="1" i="0" dirty="0">
                <a:solidFill>
                  <a:srgbClr val="0000FF"/>
                </a:solidFill>
                <a:latin typeface="+mj-lt"/>
              </a:rPr>
              <a:t>“</a:t>
            </a:r>
            <a:r>
              <a:rPr lang="en-US" b="1" i="0" dirty="0">
                <a:solidFill>
                  <a:srgbClr val="0000FF"/>
                </a:solidFill>
                <a:latin typeface="+mj-lt"/>
              </a:rPr>
              <a:t>(B, C) crosses</a:t>
            </a:r>
          </a:p>
          <a:p>
            <a:pPr>
              <a:spcBef>
                <a:spcPct val="0"/>
              </a:spcBef>
            </a:pPr>
            <a:r>
              <a:rPr lang="en-US" b="1" i="0" dirty="0">
                <a:solidFill>
                  <a:srgbClr val="0000FF"/>
                </a:solidFill>
                <a:latin typeface="+mj-lt"/>
              </a:rPr>
              <a:t> (D, A), but cannot be removed!</a:t>
            </a:r>
            <a:r>
              <a:rPr lang="ja-JP" altLang="en-US" b="1" i="0" dirty="0">
                <a:solidFill>
                  <a:srgbClr val="0000FF"/>
                </a:solidFill>
                <a:latin typeface="+mj-lt"/>
              </a:rPr>
              <a:t>”</a:t>
            </a:r>
            <a:endParaRPr lang="en-US" b="1" i="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8A0249-066C-564A-AABD-EFC9D44BDC14}"/>
              </a:ext>
            </a:extLst>
          </p:cNvPr>
          <p:cNvSpPr/>
          <p:nvPr/>
        </p:nvSpPr>
        <p:spPr>
          <a:xfrm>
            <a:off x="185737" y="5610754"/>
            <a:ext cx="8689975" cy="6832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Routable graphs produced by CLDP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contain crossings, 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these crossings never cause GPSR to fail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4C681-32CA-BB4A-813B-5A46763E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9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54" grpId="0" animBg="1"/>
      <p:bldP spid="111655" grpId="0" animBg="1"/>
      <p:bldP spid="111656" grpId="0" animBg="1"/>
      <p:bldP spid="111657" grpId="0" animBg="1"/>
      <p:bldP spid="111660" grpId="0" animBg="1"/>
      <p:bldP spid="111661" grpId="0"/>
      <p:bldP spid="111661" grpId="1"/>
      <p:bldP spid="111662" grpId="0" animBg="1"/>
      <p:bldP spid="111663" grpId="0" animBg="1"/>
      <p:bldP spid="111664" grpId="0" animBg="1"/>
      <p:bldP spid="111665" grpId="0" animBg="1"/>
      <p:bldP spid="111666" grpId="0" animBg="1"/>
      <p:bldP spid="111667" grpId="0" animBg="1"/>
      <p:bldP spid="111668" grpId="0" animBg="1"/>
      <p:bldP spid="111669" grpId="0" animBg="1"/>
      <p:bldP spid="111670" grpId="0"/>
      <p:bldP spid="111671" grpId="0"/>
      <p:bldP spid="111672" grpId="0"/>
      <p:bldP spid="111673" grpId="0"/>
      <p:bldP spid="111680" grpId="0" animBg="1"/>
      <p:bldP spid="111681" grpId="0" animBg="1"/>
      <p:bldP spid="111682" grpId="0" animBg="1"/>
      <p:bldP spid="111683" grpId="0" animBg="1"/>
      <p:bldP spid="111684" grpId="0" animBg="1"/>
      <p:bldP spid="111685" grpId="0" animBg="1"/>
      <p:bldP spid="111687" grpId="0"/>
      <p:bldP spid="111686" grpId="0"/>
      <p:bldP spid="11168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Geographic (Location-Based) Mesh Routing</a:t>
            </a:r>
          </a:p>
          <a:p>
            <a:pPr lvl="1"/>
            <a:r>
              <a:rPr lang="en-US" b="1" dirty="0"/>
              <a:t>Greedy Perimeter Stateless Routing</a:t>
            </a:r>
            <a:r>
              <a:rPr lang="en-US" altLang="en-US" b="1" dirty="0"/>
              <a:t>: GPSR</a:t>
            </a:r>
          </a:p>
          <a:p>
            <a:pPr lvl="1"/>
            <a:r>
              <a:rPr lang="en-US" altLang="en-US" dirty="0"/>
              <a:t>Cross-link Detection Protocol: CLDP</a:t>
            </a:r>
          </a:p>
          <a:p>
            <a:pPr lvl="1"/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Diversity Mesh Routing</a:t>
            </a:r>
          </a:p>
          <a:p>
            <a:pPr lvl="1"/>
            <a:r>
              <a:rPr lang="en-US" altLang="en-US" dirty="0"/>
              <a:t>ExOR (Roofnet)</a:t>
            </a:r>
          </a:p>
          <a:p>
            <a:pPr lvl="1"/>
            <a:r>
              <a:rPr lang="en-US" altLang="en-US" dirty="0"/>
              <a:t>Network Coding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0D4F37-FC10-5F4B-9F0F-CA0DB6FF5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56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 CLDP Protocol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763000" cy="35196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Link </a:t>
            </a:r>
            <a:r>
              <a:rPr lang="en-US" b="1" i="1" dirty="0">
                <a:solidFill>
                  <a:srgbClr val="009900"/>
                </a:solidFill>
              </a:rPr>
              <a:t>removable</a:t>
            </a:r>
            <a:r>
              <a:rPr lang="en-US" dirty="0"/>
              <a:t> when a probe traverses either the link being probed (or its cross-link) in </a:t>
            </a:r>
            <a:r>
              <a:rPr lang="en-US" b="1" dirty="0"/>
              <a:t>only one direction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link </a:t>
            </a:r>
            <a:r>
              <a:rPr lang="en-US" i="1" dirty="0"/>
              <a:t>L</a:t>
            </a:r>
            <a:r>
              <a:rPr lang="en-US" dirty="0"/>
              <a:t> probed, crossing link </a:t>
            </a:r>
            <a:r>
              <a:rPr lang="en-US" i="1" dirty="0"/>
              <a:t>L</a:t>
            </a:r>
            <a:r>
              <a:rPr lang="en-US" i="1" dirty="0">
                <a:latin typeface="Arial"/>
              </a:rPr>
              <a:t>’</a:t>
            </a:r>
            <a:r>
              <a:rPr lang="en-US" dirty="0"/>
              <a:t>  found: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both </a:t>
            </a:r>
            <a:r>
              <a:rPr lang="en-US" i="1" dirty="0"/>
              <a:t>L</a:t>
            </a:r>
            <a:r>
              <a:rPr lang="en-US" dirty="0"/>
              <a:t> and </a:t>
            </a:r>
            <a:r>
              <a:rPr lang="en-US" i="1" dirty="0"/>
              <a:t>L</a:t>
            </a:r>
            <a:r>
              <a:rPr lang="en-US" i="1" dirty="0">
                <a:latin typeface="Arial"/>
              </a:rPr>
              <a:t>’</a:t>
            </a:r>
            <a:r>
              <a:rPr lang="en-US" dirty="0"/>
              <a:t>  removable: </a:t>
            </a:r>
            <a:r>
              <a:rPr lang="en-US" b="1" dirty="0">
                <a:solidFill>
                  <a:srgbClr val="0070C0"/>
                </a:solidFill>
              </a:rPr>
              <a:t>remove </a:t>
            </a:r>
            <a:r>
              <a:rPr lang="en-US" b="1" i="1" dirty="0">
                <a:solidFill>
                  <a:srgbClr val="0070C0"/>
                </a:solidFill>
              </a:rPr>
              <a:t>L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L </a:t>
            </a:r>
            <a:r>
              <a:rPr lang="en-US" dirty="0"/>
              <a:t>removable, </a:t>
            </a:r>
            <a:r>
              <a:rPr lang="en-US" i="1" dirty="0"/>
              <a:t>L</a:t>
            </a:r>
            <a:r>
              <a:rPr lang="en-US" i="1" dirty="0">
                <a:latin typeface="Arial"/>
              </a:rPr>
              <a:t>’</a:t>
            </a:r>
            <a:r>
              <a:rPr lang="en-US" dirty="0"/>
              <a:t>  not removable: </a:t>
            </a:r>
            <a:r>
              <a:rPr lang="en-US" b="1" dirty="0">
                <a:solidFill>
                  <a:srgbClr val="0070C0"/>
                </a:solidFill>
              </a:rPr>
              <a:t>remove </a:t>
            </a:r>
            <a:r>
              <a:rPr lang="en-US" b="1" i="1" dirty="0">
                <a:solidFill>
                  <a:srgbClr val="0070C0"/>
                </a:solidFill>
              </a:rPr>
              <a:t>L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L</a:t>
            </a:r>
            <a:r>
              <a:rPr lang="en-US" dirty="0"/>
              <a:t> not removable, </a:t>
            </a:r>
            <a:r>
              <a:rPr lang="en-US" i="1" dirty="0"/>
              <a:t>L</a:t>
            </a:r>
            <a:r>
              <a:rPr lang="en-US" i="1" dirty="0">
                <a:latin typeface="Arial"/>
              </a:rPr>
              <a:t>’</a:t>
            </a:r>
            <a:r>
              <a:rPr lang="en-US" dirty="0"/>
              <a:t>  removable: </a:t>
            </a:r>
            <a:r>
              <a:rPr lang="en-US" b="1" dirty="0">
                <a:solidFill>
                  <a:srgbClr val="0070C0"/>
                </a:solidFill>
              </a:rPr>
              <a:t>remove </a:t>
            </a:r>
            <a:r>
              <a:rPr lang="en-US" b="1" i="1" dirty="0">
                <a:solidFill>
                  <a:srgbClr val="0070C0"/>
                </a:solidFill>
              </a:rPr>
              <a:t>L</a:t>
            </a:r>
            <a:r>
              <a:rPr lang="en-US" b="1" i="1" dirty="0">
                <a:solidFill>
                  <a:srgbClr val="0070C0"/>
                </a:solidFill>
                <a:latin typeface="Arial"/>
              </a:rPr>
              <a:t>’</a:t>
            </a:r>
            <a:endParaRPr lang="en-US" b="1" i="1" dirty="0">
              <a:solidFill>
                <a:srgbClr val="0070C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neither</a:t>
            </a:r>
            <a:r>
              <a:rPr lang="en-US" i="1" dirty="0"/>
              <a:t> L</a:t>
            </a:r>
            <a:r>
              <a:rPr lang="en-US" dirty="0"/>
              <a:t> nor </a:t>
            </a:r>
            <a:r>
              <a:rPr lang="en-US" i="1" dirty="0"/>
              <a:t>L</a:t>
            </a:r>
            <a:r>
              <a:rPr lang="en-US" i="1" dirty="0">
                <a:latin typeface="Arial"/>
              </a:rPr>
              <a:t>’</a:t>
            </a:r>
            <a:r>
              <a:rPr lang="en-US" dirty="0"/>
              <a:t>  removable: </a:t>
            </a:r>
            <a:r>
              <a:rPr lang="en-US" b="1" dirty="0">
                <a:solidFill>
                  <a:srgbClr val="FF0000"/>
                </a:solidFill>
              </a:rPr>
              <a:t>remove no link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152400" y="5239264"/>
            <a:ext cx="8763000" cy="7414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600" i="0" dirty="0">
                <a:latin typeface="+mj-lt"/>
              </a:rPr>
              <a:t>Given a </a:t>
            </a:r>
            <a:r>
              <a:rPr lang="en-US" sz="2600" i="0" dirty="0">
                <a:solidFill>
                  <a:srgbClr val="0000FF"/>
                </a:solidFill>
                <a:latin typeface="+mj-lt"/>
              </a:rPr>
              <a:t>static, connected graph,</a:t>
            </a:r>
            <a:r>
              <a:rPr lang="en-US" sz="2600" i="0" dirty="0">
                <a:latin typeface="+mj-lt"/>
              </a:rPr>
              <a:t> CLDP </a:t>
            </a:r>
            <a:r>
              <a:rPr lang="en-US" sz="2600" b="1" i="0" dirty="0">
                <a:latin typeface="+mj-lt"/>
              </a:rPr>
              <a:t>produces a graph on which GPSR succeeds for all node pairs</a:t>
            </a:r>
            <a:endParaRPr lang="en-US" sz="2600" b="1" i="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3F03F8-A8CA-2741-A70B-4BED8160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30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Meanwhile, back in the testbed…</a:t>
            </a:r>
          </a:p>
        </p:txBody>
      </p:sp>
      <p:pic>
        <p:nvPicPr>
          <p:cNvPr id="113668" name="Picture 4" descr="gpsr-gg_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752600"/>
            <a:ext cx="4038600" cy="3092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1454150" y="46482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i="0" dirty="0">
                <a:latin typeface="+mj-lt"/>
              </a:rPr>
              <a:t>GG</a:t>
            </a:r>
          </a:p>
        </p:txBody>
      </p:sp>
      <p:pic>
        <p:nvPicPr>
          <p:cNvPr id="113670" name="Picture 6" descr="cldp_top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92300"/>
            <a:ext cx="3581400" cy="2724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5603875" y="4632325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i="0">
                <a:latin typeface="+mj-lt"/>
              </a:rPr>
              <a:t>CLDP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5A5CC4-532B-0840-B747-FF6BB393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1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CLDP: Packet Delivery Success Rate</a:t>
            </a:r>
            <a:br>
              <a:rPr lang="en-US" dirty="0"/>
            </a:br>
            <a:r>
              <a:rPr lang="en-US" dirty="0"/>
              <a:t>(200 Nodes; 200 Obstacles)</a:t>
            </a:r>
          </a:p>
        </p:txBody>
      </p:sp>
      <p:pic>
        <p:nvPicPr>
          <p:cNvPr id="124932" name="Picture 4"/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125" y="1600200"/>
            <a:ext cx="7651750" cy="4525963"/>
          </a:xfrm>
          <a:noFill/>
          <a:ln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8F5D41-492D-E343-8C90-11CD01731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0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396" y="1533525"/>
            <a:ext cx="8786003" cy="4854918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Resource constraints, failures, scale of deployment </a:t>
            </a:r>
            <a:r>
              <a:rPr lang="en-US" sz="2800" dirty="0"/>
              <a:t>make design of </a:t>
            </a:r>
            <a:r>
              <a:rPr lang="en-US" sz="2800" dirty="0" err="1"/>
              <a:t>sensornet</a:t>
            </a:r>
            <a:r>
              <a:rPr lang="en-US" sz="2800" dirty="0"/>
              <a:t> systems hard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r>
              <a:rPr lang="en-US" sz="2800" dirty="0"/>
              <a:t>Geography a useful primitive for building sensor network applications (e.g., spatial queries)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dirty="0"/>
              <a:t>Any-to-any routing, with </a:t>
            </a:r>
            <a:r>
              <a:rPr lang="en-US" b="1" dirty="0"/>
              <a:t>GPSR and CLDP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O(density) state per node, correct on all networks</a:t>
            </a:r>
          </a:p>
          <a:p>
            <a:endParaRPr lang="en-US" sz="2800" dirty="0">
              <a:solidFill>
                <a:srgbClr val="008000"/>
              </a:solidFill>
            </a:endParaRPr>
          </a:p>
          <a:p>
            <a:r>
              <a:rPr lang="en-US" sz="2800" dirty="0"/>
              <a:t>Geographic routing an example of the difference between paper designs and building real systems!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 Routing: Conclusions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F09688-7B35-1D46-92CD-F8A5C3E83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Geographic (Location-Based) Mesh Routing</a:t>
            </a:r>
          </a:p>
          <a:p>
            <a:pPr lvl="1"/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b="1" dirty="0"/>
              <a:t>Diversity Mesh Routing</a:t>
            </a:r>
          </a:p>
          <a:p>
            <a:pPr lvl="1"/>
            <a:r>
              <a:rPr lang="en-US" altLang="en-US" b="1" dirty="0"/>
              <a:t>ExOR (Roofnet)</a:t>
            </a:r>
          </a:p>
          <a:p>
            <a:pPr lvl="1"/>
            <a:r>
              <a:rPr lang="en-US" altLang="en-US" dirty="0"/>
              <a:t>Network Coding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8A5FCB-FD1F-874F-AFB7-521CC58D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78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200400" y="13716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/>
                <a:ea typeface="Calibri"/>
                <a:cs typeface="Calibri"/>
              </a:rPr>
              <a:t>packet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990600" y="35052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/>
                <a:ea typeface="Calibri"/>
                <a:cs typeface="Calibri"/>
              </a:rPr>
              <a:t>packet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5181600" y="13716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/>
                <a:ea typeface="Calibri"/>
                <a:cs typeface="Calibri"/>
              </a:rPr>
              <a:t>packet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Initial approach: Traditional routing</a:t>
            </a:r>
          </a:p>
        </p:txBody>
      </p:sp>
      <p:sp>
        <p:nvSpPr>
          <p:cNvPr id="10241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57200" y="5151438"/>
            <a:ext cx="8229600" cy="1249362"/>
          </a:xfrm>
          <a:noFill/>
        </p:spPr>
        <p:txBody>
          <a:bodyPr/>
          <a:lstStyle/>
          <a:p>
            <a:pPr eaLnBrk="1" hangingPunct="1"/>
            <a:r>
              <a:rPr lang="en-US" sz="2800" dirty="0"/>
              <a:t>Identifies a </a:t>
            </a:r>
            <a:r>
              <a:rPr lang="en-US" sz="2800" b="1" dirty="0">
                <a:solidFill>
                  <a:srgbClr val="1F497D"/>
                </a:solidFill>
              </a:rPr>
              <a:t>route,</a:t>
            </a:r>
            <a:r>
              <a:rPr lang="en-US" sz="2800" dirty="0"/>
              <a:t> forward over those links</a:t>
            </a:r>
          </a:p>
          <a:p>
            <a:pPr eaLnBrk="1" hangingPunct="1"/>
            <a:r>
              <a:rPr lang="en-US" sz="2800" dirty="0"/>
              <a:t>Abstracts radio to look like a wired link</a:t>
            </a:r>
          </a:p>
        </p:txBody>
      </p:sp>
      <p:sp>
        <p:nvSpPr>
          <p:cNvPr id="22535" name="Oval 15"/>
          <p:cNvSpPr>
            <a:spLocks noChangeArrowheads="1"/>
          </p:cNvSpPr>
          <p:nvPr/>
        </p:nvSpPr>
        <p:spPr bwMode="auto">
          <a:xfrm>
            <a:off x="1981200" y="338455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latin typeface="Calibri"/>
                <a:ea typeface="Calibri"/>
                <a:cs typeface="Calibri"/>
              </a:rPr>
              <a:t>src</a:t>
            </a:r>
          </a:p>
        </p:txBody>
      </p:sp>
      <p:sp>
        <p:nvSpPr>
          <p:cNvPr id="22536" name="Oval 16"/>
          <p:cNvSpPr>
            <a:spLocks noChangeArrowheads="1"/>
          </p:cNvSpPr>
          <p:nvPr/>
        </p:nvSpPr>
        <p:spPr bwMode="auto">
          <a:xfrm>
            <a:off x="3276600" y="1828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latin typeface="Calibri"/>
                <a:ea typeface="Calibri"/>
                <a:cs typeface="Calibri"/>
              </a:rPr>
              <a:t>A</a:t>
            </a:r>
          </a:p>
        </p:txBody>
      </p:sp>
      <p:sp>
        <p:nvSpPr>
          <p:cNvPr id="22537" name="Oval 17"/>
          <p:cNvSpPr>
            <a:spLocks noChangeArrowheads="1"/>
          </p:cNvSpPr>
          <p:nvPr/>
        </p:nvSpPr>
        <p:spPr bwMode="auto">
          <a:xfrm>
            <a:off x="5105400" y="1828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latin typeface="Calibri"/>
                <a:ea typeface="Calibri"/>
                <a:cs typeface="Calibri"/>
              </a:rPr>
              <a:t>B</a:t>
            </a:r>
          </a:p>
        </p:txBody>
      </p:sp>
      <p:sp>
        <p:nvSpPr>
          <p:cNvPr id="22538" name="Oval 18"/>
          <p:cNvSpPr>
            <a:spLocks noChangeArrowheads="1"/>
          </p:cNvSpPr>
          <p:nvPr/>
        </p:nvSpPr>
        <p:spPr bwMode="auto">
          <a:xfrm>
            <a:off x="6553200" y="338455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latin typeface="Calibri"/>
                <a:ea typeface="Calibri"/>
                <a:cs typeface="Calibri"/>
              </a:rPr>
              <a:t>dst</a:t>
            </a:r>
          </a:p>
        </p:txBody>
      </p:sp>
      <p:sp>
        <p:nvSpPr>
          <p:cNvPr id="22539" name="Oval 19"/>
          <p:cNvSpPr>
            <a:spLocks noChangeArrowheads="1"/>
          </p:cNvSpPr>
          <p:nvPr/>
        </p:nvSpPr>
        <p:spPr bwMode="auto">
          <a:xfrm>
            <a:off x="4191000" y="4191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latin typeface="Calibri"/>
                <a:ea typeface="Calibri"/>
                <a:cs typeface="Calibri"/>
              </a:rPr>
              <a:t>C</a:t>
            </a:r>
          </a:p>
        </p:txBody>
      </p:sp>
      <p:cxnSp>
        <p:nvCxnSpPr>
          <p:cNvPr id="22540" name="AutoShape 20"/>
          <p:cNvCxnSpPr>
            <a:cxnSpLocks noChangeShapeType="1"/>
            <a:stCxn id="22536" idx="3"/>
            <a:endCxn id="22535" idx="7"/>
          </p:cNvCxnSpPr>
          <p:nvPr/>
        </p:nvCxnSpPr>
        <p:spPr bwMode="auto">
          <a:xfrm flipH="1">
            <a:off x="2501900" y="2362200"/>
            <a:ext cx="863600" cy="1098550"/>
          </a:xfrm>
          <a:prstGeom prst="straightConnector1">
            <a:avLst/>
          </a:prstGeom>
          <a:noFill/>
          <a:ln w="38100">
            <a:solidFill>
              <a:srgbClr val="0066CC"/>
            </a:solidFill>
            <a:round/>
            <a:headEnd type="triangle" w="med" len="lg"/>
            <a:tailEnd type="none" w="med" len="lg"/>
          </a:ln>
        </p:spPr>
      </p:cxnSp>
      <p:cxnSp>
        <p:nvCxnSpPr>
          <p:cNvPr id="22541" name="AutoShape 21"/>
          <p:cNvCxnSpPr>
            <a:cxnSpLocks noChangeShapeType="1"/>
            <a:stCxn id="22538" idx="1"/>
            <a:endCxn id="22537" idx="5"/>
          </p:cNvCxnSpPr>
          <p:nvPr/>
        </p:nvCxnSpPr>
        <p:spPr bwMode="auto">
          <a:xfrm flipH="1" flipV="1">
            <a:off x="5626100" y="2362200"/>
            <a:ext cx="1016000" cy="1098550"/>
          </a:xfrm>
          <a:prstGeom prst="straightConnector1">
            <a:avLst/>
          </a:prstGeom>
          <a:noFill/>
          <a:ln w="38100">
            <a:solidFill>
              <a:srgbClr val="0066CC"/>
            </a:solidFill>
            <a:round/>
            <a:headEnd type="triangle" w="med" len="lg"/>
            <a:tailEnd type="none" w="med" len="lg"/>
          </a:ln>
        </p:spPr>
      </p:cxnSp>
      <p:cxnSp>
        <p:nvCxnSpPr>
          <p:cNvPr id="22542" name="AutoShape 22"/>
          <p:cNvCxnSpPr>
            <a:cxnSpLocks noChangeShapeType="1"/>
            <a:stCxn id="22537" idx="2"/>
            <a:endCxn id="22536" idx="6"/>
          </p:cNvCxnSpPr>
          <p:nvPr/>
        </p:nvCxnSpPr>
        <p:spPr bwMode="auto">
          <a:xfrm flipH="1">
            <a:off x="3898900" y="2133600"/>
            <a:ext cx="1193800" cy="0"/>
          </a:xfrm>
          <a:prstGeom prst="straightConnector1">
            <a:avLst/>
          </a:prstGeom>
          <a:noFill/>
          <a:ln w="38100">
            <a:solidFill>
              <a:srgbClr val="0066CC"/>
            </a:solidFill>
            <a:round/>
            <a:headEnd type="triangle" w="med" len="lg"/>
            <a:tailEnd type="none" w="med" len="lg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E882AB-A5A4-1B4B-8D64-78E8AA28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1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0556 L 0.24167 -0.3111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-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21666 0.00555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556 L 0.24167 0.31435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1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nimBg="1"/>
      <p:bldP spid="102402" grpId="1" animBg="1"/>
      <p:bldP spid="102402" grpId="2" animBg="1"/>
      <p:bldP spid="102403" grpId="0" animBg="1"/>
      <p:bldP spid="102403" grpId="1" animBg="1"/>
      <p:bldP spid="102404" grpId="0" animBg="1"/>
      <p:bldP spid="102404" grpId="1" animBg="1"/>
      <p:bldP spid="10241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But radios aren’t wires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99050"/>
            <a:ext cx="8229600" cy="1249363"/>
          </a:xfrm>
        </p:spPr>
        <p:txBody>
          <a:bodyPr/>
          <a:lstStyle/>
          <a:p>
            <a:pPr eaLnBrk="1" hangingPunct="1"/>
            <a:r>
              <a:rPr lang="en-US" sz="2800" dirty="0"/>
              <a:t>Every packet is </a:t>
            </a:r>
            <a:r>
              <a:rPr lang="en-US" sz="2800" b="1" dirty="0">
                <a:solidFill>
                  <a:srgbClr val="1F497D"/>
                </a:solidFill>
              </a:rPr>
              <a:t>broadcast</a:t>
            </a:r>
          </a:p>
          <a:p>
            <a:pPr eaLnBrk="1" hangingPunct="1"/>
            <a:r>
              <a:rPr lang="en-US" sz="2800" dirty="0"/>
              <a:t>Reception is </a:t>
            </a:r>
            <a:r>
              <a:rPr lang="en-US" sz="2800" b="1" dirty="0">
                <a:solidFill>
                  <a:srgbClr val="1F497D"/>
                </a:solidFill>
              </a:rPr>
              <a:t>probabilistic</a:t>
            </a: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822325" y="3509963"/>
            <a:ext cx="168275" cy="37623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1</a:t>
            </a:r>
          </a:p>
        </p:txBody>
      </p:sp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974725" y="3509963"/>
            <a:ext cx="168275" cy="37623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2</a:t>
            </a:r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1127125" y="3509963"/>
            <a:ext cx="168275" cy="37623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3</a:t>
            </a:r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1279525" y="3509963"/>
            <a:ext cx="168275" cy="37623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4</a:t>
            </a:r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1431925" y="3509963"/>
            <a:ext cx="168275" cy="37623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5</a:t>
            </a:r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1584325" y="3509963"/>
            <a:ext cx="168275" cy="37623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6</a:t>
            </a:r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822325" y="3509963"/>
            <a:ext cx="168275" cy="37623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1</a:t>
            </a:r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974725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2</a:t>
            </a: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1127125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3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953000" y="4619625"/>
            <a:ext cx="1311275" cy="376238"/>
            <a:chOff x="288" y="2736"/>
            <a:chExt cx="826" cy="237"/>
          </a:xfrm>
        </p:grpSpPr>
        <p:sp>
          <p:nvSpPr>
            <p:cNvPr id="24634" name="Text Box 19"/>
            <p:cNvSpPr txBox="1">
              <a:spLocks noChangeArrowheads="1"/>
            </p:cNvSpPr>
            <p:nvPr/>
          </p:nvSpPr>
          <p:spPr bwMode="auto">
            <a:xfrm>
              <a:off x="864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35" name="Text Box 20"/>
            <p:cNvSpPr txBox="1">
              <a:spLocks noChangeArrowheads="1"/>
            </p:cNvSpPr>
            <p:nvPr/>
          </p:nvSpPr>
          <p:spPr bwMode="auto">
            <a:xfrm>
              <a:off x="1008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36" name="Text Box 21"/>
            <p:cNvSpPr txBox="1">
              <a:spLocks noChangeArrowheads="1"/>
            </p:cNvSpPr>
            <p:nvPr/>
          </p:nvSpPr>
          <p:spPr bwMode="auto">
            <a:xfrm>
              <a:off x="576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37" name="Text Box 22"/>
            <p:cNvSpPr txBox="1">
              <a:spLocks noChangeArrowheads="1"/>
            </p:cNvSpPr>
            <p:nvPr/>
          </p:nvSpPr>
          <p:spPr bwMode="auto">
            <a:xfrm>
              <a:off x="720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38" name="Text Box 23"/>
            <p:cNvSpPr txBox="1">
              <a:spLocks noChangeArrowheads="1"/>
            </p:cNvSpPr>
            <p:nvPr/>
          </p:nvSpPr>
          <p:spPr bwMode="auto">
            <a:xfrm>
              <a:off x="288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39" name="Text Box 24"/>
            <p:cNvSpPr txBox="1">
              <a:spLocks noChangeArrowheads="1"/>
            </p:cNvSpPr>
            <p:nvPr/>
          </p:nvSpPr>
          <p:spPr bwMode="auto">
            <a:xfrm>
              <a:off x="432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794125" y="1431925"/>
            <a:ext cx="1311275" cy="376238"/>
            <a:chOff x="288" y="2736"/>
            <a:chExt cx="826" cy="237"/>
          </a:xfrm>
        </p:grpSpPr>
        <p:sp>
          <p:nvSpPr>
            <p:cNvPr id="24628" name="Text Box 26"/>
            <p:cNvSpPr txBox="1">
              <a:spLocks noChangeArrowheads="1"/>
            </p:cNvSpPr>
            <p:nvPr/>
          </p:nvSpPr>
          <p:spPr bwMode="auto">
            <a:xfrm>
              <a:off x="864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29" name="Text Box 27"/>
            <p:cNvSpPr txBox="1">
              <a:spLocks noChangeArrowheads="1"/>
            </p:cNvSpPr>
            <p:nvPr/>
          </p:nvSpPr>
          <p:spPr bwMode="auto">
            <a:xfrm>
              <a:off x="1008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30" name="Text Box 28"/>
            <p:cNvSpPr txBox="1">
              <a:spLocks noChangeArrowheads="1"/>
            </p:cNvSpPr>
            <p:nvPr/>
          </p:nvSpPr>
          <p:spPr bwMode="auto">
            <a:xfrm>
              <a:off x="576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31" name="Text Box 29"/>
            <p:cNvSpPr txBox="1">
              <a:spLocks noChangeArrowheads="1"/>
            </p:cNvSpPr>
            <p:nvPr/>
          </p:nvSpPr>
          <p:spPr bwMode="auto">
            <a:xfrm>
              <a:off x="720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32" name="Text Box 30"/>
            <p:cNvSpPr txBox="1">
              <a:spLocks noChangeArrowheads="1"/>
            </p:cNvSpPr>
            <p:nvPr/>
          </p:nvSpPr>
          <p:spPr bwMode="auto">
            <a:xfrm>
              <a:off x="288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33" name="Text Box 31"/>
            <p:cNvSpPr txBox="1">
              <a:spLocks noChangeArrowheads="1"/>
            </p:cNvSpPr>
            <p:nvPr/>
          </p:nvSpPr>
          <p:spPr bwMode="auto">
            <a:xfrm>
              <a:off x="432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795963" y="1431925"/>
            <a:ext cx="1311275" cy="376238"/>
            <a:chOff x="288" y="2736"/>
            <a:chExt cx="826" cy="237"/>
          </a:xfrm>
        </p:grpSpPr>
        <p:sp>
          <p:nvSpPr>
            <p:cNvPr id="24622" name="Text Box 33"/>
            <p:cNvSpPr txBox="1">
              <a:spLocks noChangeArrowheads="1"/>
            </p:cNvSpPr>
            <p:nvPr/>
          </p:nvSpPr>
          <p:spPr bwMode="auto">
            <a:xfrm>
              <a:off x="864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23" name="Text Box 34"/>
            <p:cNvSpPr txBox="1">
              <a:spLocks noChangeArrowheads="1"/>
            </p:cNvSpPr>
            <p:nvPr/>
          </p:nvSpPr>
          <p:spPr bwMode="auto">
            <a:xfrm>
              <a:off x="1008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24" name="Text Box 35"/>
            <p:cNvSpPr txBox="1">
              <a:spLocks noChangeArrowheads="1"/>
            </p:cNvSpPr>
            <p:nvPr/>
          </p:nvSpPr>
          <p:spPr bwMode="auto">
            <a:xfrm>
              <a:off x="576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25" name="Text Box 36"/>
            <p:cNvSpPr txBox="1">
              <a:spLocks noChangeArrowheads="1"/>
            </p:cNvSpPr>
            <p:nvPr/>
          </p:nvSpPr>
          <p:spPr bwMode="auto">
            <a:xfrm>
              <a:off x="720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26" name="Text Box 37"/>
            <p:cNvSpPr txBox="1">
              <a:spLocks noChangeArrowheads="1"/>
            </p:cNvSpPr>
            <p:nvPr/>
          </p:nvSpPr>
          <p:spPr bwMode="auto">
            <a:xfrm>
              <a:off x="288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27" name="Text Box 38"/>
            <p:cNvSpPr txBox="1">
              <a:spLocks noChangeArrowheads="1"/>
            </p:cNvSpPr>
            <p:nvPr/>
          </p:nvSpPr>
          <p:spPr bwMode="auto">
            <a:xfrm>
              <a:off x="432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7331075" y="3581400"/>
            <a:ext cx="1311275" cy="376238"/>
            <a:chOff x="288" y="2736"/>
            <a:chExt cx="826" cy="237"/>
          </a:xfrm>
        </p:grpSpPr>
        <p:sp>
          <p:nvSpPr>
            <p:cNvPr id="24616" name="Text Box 40"/>
            <p:cNvSpPr txBox="1">
              <a:spLocks noChangeArrowheads="1"/>
            </p:cNvSpPr>
            <p:nvPr/>
          </p:nvSpPr>
          <p:spPr bwMode="auto">
            <a:xfrm>
              <a:off x="864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17" name="Text Box 41"/>
            <p:cNvSpPr txBox="1">
              <a:spLocks noChangeArrowheads="1"/>
            </p:cNvSpPr>
            <p:nvPr/>
          </p:nvSpPr>
          <p:spPr bwMode="auto">
            <a:xfrm>
              <a:off x="1008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18" name="Text Box 42"/>
            <p:cNvSpPr txBox="1">
              <a:spLocks noChangeArrowheads="1"/>
            </p:cNvSpPr>
            <p:nvPr/>
          </p:nvSpPr>
          <p:spPr bwMode="auto">
            <a:xfrm>
              <a:off x="576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19" name="Text Box 43"/>
            <p:cNvSpPr txBox="1">
              <a:spLocks noChangeArrowheads="1"/>
            </p:cNvSpPr>
            <p:nvPr/>
          </p:nvSpPr>
          <p:spPr bwMode="auto">
            <a:xfrm>
              <a:off x="720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20" name="Text Box 44"/>
            <p:cNvSpPr txBox="1">
              <a:spLocks noChangeArrowheads="1"/>
            </p:cNvSpPr>
            <p:nvPr/>
          </p:nvSpPr>
          <p:spPr bwMode="auto">
            <a:xfrm>
              <a:off x="288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21" name="Text Box 45"/>
            <p:cNvSpPr txBox="1">
              <a:spLocks noChangeArrowheads="1"/>
            </p:cNvSpPr>
            <p:nvPr/>
          </p:nvSpPr>
          <p:spPr bwMode="auto">
            <a:xfrm>
              <a:off x="432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104494" name="Text Box 46"/>
          <p:cNvSpPr txBox="1">
            <a:spLocks noChangeArrowheads="1"/>
          </p:cNvSpPr>
          <p:nvPr/>
        </p:nvSpPr>
        <p:spPr bwMode="auto">
          <a:xfrm>
            <a:off x="1576388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6</a:t>
            </a:r>
          </a:p>
        </p:txBody>
      </p:sp>
      <p:sp>
        <p:nvSpPr>
          <p:cNvPr id="104495" name="Text Box 47"/>
          <p:cNvSpPr txBox="1">
            <a:spLocks noChangeArrowheads="1"/>
          </p:cNvSpPr>
          <p:nvPr/>
        </p:nvSpPr>
        <p:spPr bwMode="auto">
          <a:xfrm>
            <a:off x="1139825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3</a:t>
            </a:r>
          </a:p>
        </p:txBody>
      </p:sp>
      <p:sp>
        <p:nvSpPr>
          <p:cNvPr id="104496" name="Text Box 48"/>
          <p:cNvSpPr txBox="1">
            <a:spLocks noChangeArrowheads="1"/>
          </p:cNvSpPr>
          <p:nvPr/>
        </p:nvSpPr>
        <p:spPr bwMode="auto">
          <a:xfrm>
            <a:off x="1422400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5</a:t>
            </a:r>
          </a:p>
        </p:txBody>
      </p:sp>
      <p:sp>
        <p:nvSpPr>
          <p:cNvPr id="104497" name="Text Box 49"/>
          <p:cNvSpPr txBox="1">
            <a:spLocks noChangeArrowheads="1"/>
          </p:cNvSpPr>
          <p:nvPr/>
        </p:nvSpPr>
        <p:spPr bwMode="auto">
          <a:xfrm>
            <a:off x="808038" y="3513138"/>
            <a:ext cx="168275" cy="37623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1</a:t>
            </a:r>
          </a:p>
        </p:txBody>
      </p:sp>
      <p:sp>
        <p:nvSpPr>
          <p:cNvPr id="104498" name="Text Box 50"/>
          <p:cNvSpPr txBox="1">
            <a:spLocks noChangeArrowheads="1"/>
          </p:cNvSpPr>
          <p:nvPr/>
        </p:nvSpPr>
        <p:spPr bwMode="auto">
          <a:xfrm>
            <a:off x="1308100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4</a:t>
            </a:r>
          </a:p>
        </p:txBody>
      </p:sp>
      <p:sp>
        <p:nvSpPr>
          <p:cNvPr id="104499" name="Text Box 51"/>
          <p:cNvSpPr txBox="1">
            <a:spLocks noChangeArrowheads="1"/>
          </p:cNvSpPr>
          <p:nvPr/>
        </p:nvSpPr>
        <p:spPr bwMode="auto">
          <a:xfrm>
            <a:off x="962025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2</a:t>
            </a:r>
          </a:p>
        </p:txBody>
      </p:sp>
      <p:sp>
        <p:nvSpPr>
          <p:cNvPr id="104500" name="Text Box 52"/>
          <p:cNvSpPr txBox="1">
            <a:spLocks noChangeArrowheads="1"/>
          </p:cNvSpPr>
          <p:nvPr/>
        </p:nvSpPr>
        <p:spPr bwMode="auto">
          <a:xfrm>
            <a:off x="1116013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3</a:t>
            </a:r>
          </a:p>
        </p:txBody>
      </p:sp>
      <p:sp>
        <p:nvSpPr>
          <p:cNvPr id="104501" name="Text Box 53"/>
          <p:cNvSpPr txBox="1">
            <a:spLocks noChangeArrowheads="1"/>
          </p:cNvSpPr>
          <p:nvPr/>
        </p:nvSpPr>
        <p:spPr bwMode="auto">
          <a:xfrm>
            <a:off x="1292225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4</a:t>
            </a:r>
          </a:p>
        </p:txBody>
      </p:sp>
      <p:sp>
        <p:nvSpPr>
          <p:cNvPr id="104502" name="Text Box 54"/>
          <p:cNvSpPr txBox="1">
            <a:spLocks noChangeArrowheads="1"/>
          </p:cNvSpPr>
          <p:nvPr/>
        </p:nvSpPr>
        <p:spPr bwMode="auto">
          <a:xfrm>
            <a:off x="1460500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5</a:t>
            </a:r>
          </a:p>
        </p:txBody>
      </p:sp>
      <p:sp>
        <p:nvSpPr>
          <p:cNvPr id="104503" name="Text Box 55"/>
          <p:cNvSpPr txBox="1">
            <a:spLocks noChangeArrowheads="1"/>
          </p:cNvSpPr>
          <p:nvPr/>
        </p:nvSpPr>
        <p:spPr bwMode="auto">
          <a:xfrm>
            <a:off x="1600200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6</a:t>
            </a:r>
          </a:p>
        </p:txBody>
      </p:sp>
      <p:sp>
        <p:nvSpPr>
          <p:cNvPr id="104504" name="Text Box 56"/>
          <p:cNvSpPr txBox="1">
            <a:spLocks noChangeArrowheads="1"/>
          </p:cNvSpPr>
          <p:nvPr/>
        </p:nvSpPr>
        <p:spPr bwMode="auto">
          <a:xfrm>
            <a:off x="808038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1</a:t>
            </a:r>
          </a:p>
        </p:txBody>
      </p:sp>
      <p:sp>
        <p:nvSpPr>
          <p:cNvPr id="104505" name="Text Box 57"/>
          <p:cNvSpPr txBox="1">
            <a:spLocks noChangeArrowheads="1"/>
          </p:cNvSpPr>
          <p:nvPr/>
        </p:nvSpPr>
        <p:spPr bwMode="auto">
          <a:xfrm>
            <a:off x="962025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2</a:t>
            </a:r>
          </a:p>
        </p:txBody>
      </p:sp>
      <p:sp>
        <p:nvSpPr>
          <p:cNvPr id="104506" name="Text Box 58"/>
          <p:cNvSpPr txBox="1">
            <a:spLocks noChangeArrowheads="1"/>
          </p:cNvSpPr>
          <p:nvPr/>
        </p:nvSpPr>
        <p:spPr bwMode="auto">
          <a:xfrm>
            <a:off x="1306513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4</a:t>
            </a:r>
          </a:p>
        </p:txBody>
      </p:sp>
      <p:sp>
        <p:nvSpPr>
          <p:cNvPr id="104507" name="Text Box 59"/>
          <p:cNvSpPr txBox="1">
            <a:spLocks noChangeArrowheads="1"/>
          </p:cNvSpPr>
          <p:nvPr/>
        </p:nvSpPr>
        <p:spPr bwMode="auto">
          <a:xfrm>
            <a:off x="1460500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5</a:t>
            </a:r>
          </a:p>
        </p:txBody>
      </p:sp>
      <p:sp>
        <p:nvSpPr>
          <p:cNvPr id="104508" name="Text Box 60"/>
          <p:cNvSpPr txBox="1">
            <a:spLocks noChangeArrowheads="1"/>
          </p:cNvSpPr>
          <p:nvPr/>
        </p:nvSpPr>
        <p:spPr bwMode="auto">
          <a:xfrm>
            <a:off x="1614488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6</a:t>
            </a:r>
          </a:p>
        </p:txBody>
      </p:sp>
      <p:sp>
        <p:nvSpPr>
          <p:cNvPr id="24608" name="Oval 62"/>
          <p:cNvSpPr>
            <a:spLocks noChangeArrowheads="1"/>
          </p:cNvSpPr>
          <p:nvPr/>
        </p:nvSpPr>
        <p:spPr bwMode="auto">
          <a:xfrm>
            <a:off x="1981200" y="338455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latin typeface="Calibri"/>
                <a:ea typeface="Calibri"/>
                <a:cs typeface="Calibri"/>
              </a:rPr>
              <a:t>src</a:t>
            </a:r>
          </a:p>
        </p:txBody>
      </p:sp>
      <p:sp>
        <p:nvSpPr>
          <p:cNvPr id="24609" name="Oval 63"/>
          <p:cNvSpPr>
            <a:spLocks noChangeArrowheads="1"/>
          </p:cNvSpPr>
          <p:nvPr/>
        </p:nvSpPr>
        <p:spPr bwMode="auto">
          <a:xfrm>
            <a:off x="3276600" y="1828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latin typeface="Calibri"/>
                <a:ea typeface="Calibri"/>
                <a:cs typeface="Calibri"/>
              </a:rPr>
              <a:t>A</a:t>
            </a:r>
          </a:p>
        </p:txBody>
      </p:sp>
      <p:sp>
        <p:nvSpPr>
          <p:cNvPr id="24610" name="Oval 64"/>
          <p:cNvSpPr>
            <a:spLocks noChangeArrowheads="1"/>
          </p:cNvSpPr>
          <p:nvPr/>
        </p:nvSpPr>
        <p:spPr bwMode="auto">
          <a:xfrm>
            <a:off x="5105400" y="1828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latin typeface="Calibri"/>
                <a:ea typeface="Calibri"/>
                <a:cs typeface="Calibri"/>
              </a:rPr>
              <a:t>B</a:t>
            </a:r>
          </a:p>
        </p:txBody>
      </p:sp>
      <p:sp>
        <p:nvSpPr>
          <p:cNvPr id="24611" name="Oval 65"/>
          <p:cNvSpPr>
            <a:spLocks noChangeArrowheads="1"/>
          </p:cNvSpPr>
          <p:nvPr/>
        </p:nvSpPr>
        <p:spPr bwMode="auto">
          <a:xfrm>
            <a:off x="6553200" y="338455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latin typeface="Calibri"/>
                <a:ea typeface="Calibri"/>
                <a:cs typeface="Calibri"/>
              </a:rPr>
              <a:t>dst</a:t>
            </a:r>
          </a:p>
        </p:txBody>
      </p:sp>
      <p:sp>
        <p:nvSpPr>
          <p:cNvPr id="24612" name="Oval 66"/>
          <p:cNvSpPr>
            <a:spLocks noChangeArrowheads="1"/>
          </p:cNvSpPr>
          <p:nvPr/>
        </p:nvSpPr>
        <p:spPr bwMode="auto">
          <a:xfrm>
            <a:off x="4191000" y="4191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latin typeface="Calibri"/>
                <a:ea typeface="Calibri"/>
                <a:cs typeface="Calibri"/>
              </a:rPr>
              <a:t>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14DED-C51E-D144-931C-AEE7BECD9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2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32535 -0.30231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-151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54375 -0.3023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0" y="-151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0.2974 0.10602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04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53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46128 0.00648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04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0.33385 -0.30231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-151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0.45972 0.16319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0" y="81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0.40243 -0.21204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0" y="-106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0.44444 0.00648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04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4684 0.1625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0" y="81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0.72881 0.01203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00" y="6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19809 -0.17292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0" y="-87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4.07407E-6 L 0.38976 -0.18403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104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0" y="-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35087 -0.30231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151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24687 0.07916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104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40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37291 -0.15602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0" y="-78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40677 0.00648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0.48542 0.1625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0" y="810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17569 -0.15602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78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0.36042 -0.13357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104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0" y="-670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0.38993 0.00648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104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0"/>
                            </p:stCondLst>
                            <p:childTnLst>
                              <p:par>
                                <p:cTn id="13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36788 -0.30231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0" y="-1510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49479 0.16319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0" y="810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34514 -0.11135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5600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37309 0.00648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04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7" grpId="0" animBg="1"/>
      <p:bldP spid="104457" grpId="1" animBg="1"/>
      <p:bldP spid="104458" grpId="0" animBg="1"/>
      <p:bldP spid="104458" grpId="1" animBg="1"/>
      <p:bldP spid="104459" grpId="0" animBg="1"/>
      <p:bldP spid="104459" grpId="1" animBg="1"/>
      <p:bldP spid="104460" grpId="0" animBg="1"/>
      <p:bldP spid="104460" grpId="1" animBg="1"/>
      <p:bldP spid="104461" grpId="0" animBg="1"/>
      <p:bldP spid="104461" grpId="1" animBg="1"/>
      <p:bldP spid="104462" grpId="0" animBg="1"/>
      <p:bldP spid="104462" grpId="1" animBg="1"/>
      <p:bldP spid="104463" grpId="0" animBg="1"/>
      <p:bldP spid="104463" grpId="1" animBg="1"/>
      <p:bldP spid="104464" grpId="0" animBg="1"/>
      <p:bldP spid="104464" grpId="1" animBg="1"/>
      <p:bldP spid="104465" grpId="0" animBg="1"/>
      <p:bldP spid="104465" grpId="1" animBg="1"/>
      <p:bldP spid="104494" grpId="0" animBg="1"/>
      <p:bldP spid="104494" grpId="1" animBg="1"/>
      <p:bldP spid="104495" grpId="0" animBg="1"/>
      <p:bldP spid="104495" grpId="1" animBg="1"/>
      <p:bldP spid="104495" grpId="2" animBg="1"/>
      <p:bldP spid="104496" grpId="0" animBg="1"/>
      <p:bldP spid="104496" grpId="1" animBg="1"/>
      <p:bldP spid="104496" grpId="2" animBg="1"/>
      <p:bldP spid="104497" grpId="0" animBg="1"/>
      <p:bldP spid="104497" grpId="1" animBg="1"/>
      <p:bldP spid="104497" grpId="2" animBg="1"/>
      <p:bldP spid="104498" grpId="0" animBg="1"/>
      <p:bldP spid="104498" grpId="1" animBg="1"/>
      <p:bldP spid="104498" grpId="2" animBg="1"/>
      <p:bldP spid="104499" grpId="0" animBg="1"/>
      <p:bldP spid="104499" grpId="1" animBg="1"/>
      <p:bldP spid="104499" grpId="2" animBg="1"/>
      <p:bldP spid="104500" grpId="0" animBg="1"/>
      <p:bldP spid="104500" grpId="1" animBg="1"/>
      <p:bldP spid="104500" grpId="2" animBg="1"/>
      <p:bldP spid="104501" grpId="0" animBg="1"/>
      <p:bldP spid="104501" grpId="1" animBg="1"/>
      <p:bldP spid="104501" grpId="2" animBg="1"/>
      <p:bldP spid="104502" grpId="0" animBg="1"/>
      <p:bldP spid="104502" grpId="1" animBg="1"/>
      <p:bldP spid="104502" grpId="2" animBg="1"/>
      <p:bldP spid="104503" grpId="0" animBg="1"/>
      <p:bldP spid="104503" grpId="1" animBg="1"/>
      <p:bldP spid="104503" grpId="2" animBg="1"/>
      <p:bldP spid="104504" grpId="0" animBg="1"/>
      <p:bldP spid="104504" grpId="1" animBg="1"/>
      <p:bldP spid="104504" grpId="2" animBg="1"/>
      <p:bldP spid="104505" grpId="0" animBg="1"/>
      <p:bldP spid="104505" grpId="1" animBg="1"/>
      <p:bldP spid="104505" grpId="2" animBg="1"/>
      <p:bldP spid="104506" grpId="0" animBg="1"/>
      <p:bldP spid="104506" grpId="1" animBg="1"/>
      <p:bldP spid="104506" grpId="2" animBg="1"/>
      <p:bldP spid="104507" grpId="0" animBg="1"/>
      <p:bldP spid="104507" grpId="1" animBg="1"/>
      <p:bldP spid="104507" grpId="2" animBg="1"/>
      <p:bldP spid="104508" grpId="0" animBg="1"/>
      <p:bldP spid="104508" grpId="1" animBg="1"/>
      <p:bldP spid="104508" grpId="2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5257800" y="13716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/>
                <a:ea typeface="Calibri"/>
                <a:cs typeface="Calibri"/>
              </a:rPr>
              <a:t>packet</a:t>
            </a: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1143000" y="37338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/>
                <a:ea typeface="Calibri"/>
                <a:cs typeface="Calibri"/>
              </a:rPr>
              <a:t>packet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1143000" y="37338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/>
                <a:ea typeface="Calibri"/>
                <a:cs typeface="Calibri"/>
              </a:rPr>
              <a:t>packet</a:t>
            </a: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1143000" y="37338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/>
                <a:ea typeface="Calibri"/>
                <a:cs typeface="Calibri"/>
              </a:rPr>
              <a:t>packet</a:t>
            </a:r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1143000" y="37338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/>
                <a:ea typeface="Calibri"/>
                <a:cs typeface="Calibri"/>
              </a:rPr>
              <a:t>packet</a:t>
            </a:r>
          </a:p>
        </p:txBody>
      </p:sp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1143000" y="37338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/>
                <a:ea typeface="Calibri"/>
                <a:cs typeface="Calibri"/>
              </a:rPr>
              <a:t>packet</a:t>
            </a:r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/>
              <a:t>ExOR: exploiting probabilistic broadcast</a:t>
            </a:r>
          </a:p>
        </p:txBody>
      </p:sp>
      <p:sp>
        <p:nvSpPr>
          <p:cNvPr id="129041" name="Rectangle 17"/>
          <p:cNvSpPr>
            <a:spLocks noGrp="1" noChangeArrowheads="1"/>
          </p:cNvSpPr>
          <p:nvPr>
            <p:ph idx="1"/>
          </p:nvPr>
        </p:nvSpPr>
        <p:spPr>
          <a:xfrm>
            <a:off x="185501" y="5009931"/>
            <a:ext cx="8739999" cy="1579944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Decide who forwards </a:t>
            </a:r>
            <a:r>
              <a:rPr lang="en-US" b="1" dirty="0">
                <a:solidFill>
                  <a:srgbClr val="1F497D"/>
                </a:solidFill>
              </a:rPr>
              <a:t>after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/>
              <a:t>reception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Goal: only </a:t>
            </a:r>
            <a:r>
              <a:rPr lang="en-US" b="1" i="1" dirty="0">
                <a:solidFill>
                  <a:srgbClr val="1F497D"/>
                </a:solidFill>
              </a:rPr>
              <a:t>closest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/>
              <a:t>receiver should forward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1F497D"/>
                </a:solidFill>
              </a:rPr>
              <a:t>Challenge:</a:t>
            </a:r>
            <a:r>
              <a:rPr lang="en-US" dirty="0"/>
              <a:t> agree efficiently, avoiding duplicate </a:t>
            </a:r>
            <a:r>
              <a:rPr lang="en-US" dirty="0" err="1"/>
              <a:t>xmits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1981200" y="338455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latin typeface="Calibri"/>
                <a:ea typeface="Calibri"/>
                <a:cs typeface="Calibri"/>
              </a:rPr>
              <a:t>src</a:t>
            </a:r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3276600" y="1828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latin typeface="Calibri"/>
                <a:ea typeface="Calibri"/>
                <a:cs typeface="Calibri"/>
              </a:rPr>
              <a:t>A</a:t>
            </a:r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5105400" y="1828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latin typeface="Calibri"/>
                <a:ea typeface="Calibri"/>
                <a:cs typeface="Calibri"/>
              </a:rPr>
              <a:t>B</a:t>
            </a:r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6553200" y="338455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latin typeface="Calibri"/>
                <a:ea typeface="Calibri"/>
                <a:cs typeface="Calibri"/>
              </a:rPr>
              <a:t>dst</a:t>
            </a:r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4191000" y="4191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latin typeface="Calibri"/>
                <a:ea typeface="Calibri"/>
                <a:cs typeface="Calibri"/>
              </a:rPr>
              <a:t>C</a:t>
            </a:r>
          </a:p>
        </p:txBody>
      </p:sp>
      <p:sp>
        <p:nvSpPr>
          <p:cNvPr id="129038" name="Rectangle 14"/>
          <p:cNvSpPr>
            <a:spLocks noChangeArrowheads="1"/>
          </p:cNvSpPr>
          <p:nvPr/>
        </p:nvSpPr>
        <p:spPr bwMode="auto">
          <a:xfrm>
            <a:off x="5257800" y="13716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/>
                <a:ea typeface="Calibri"/>
                <a:cs typeface="Calibri"/>
              </a:rPr>
              <a:t>packet</a:t>
            </a:r>
          </a:p>
        </p:txBody>
      </p:sp>
      <p:sp>
        <p:nvSpPr>
          <p:cNvPr id="129039" name="Rectangle 15"/>
          <p:cNvSpPr>
            <a:spLocks noChangeArrowheads="1"/>
          </p:cNvSpPr>
          <p:nvPr/>
        </p:nvSpPr>
        <p:spPr bwMode="auto">
          <a:xfrm>
            <a:off x="5257800" y="13716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/>
                <a:ea typeface="Calibri"/>
                <a:cs typeface="Calibri"/>
              </a:rPr>
              <a:t>packet</a:t>
            </a:r>
          </a:p>
        </p:txBody>
      </p:sp>
      <p:sp>
        <p:nvSpPr>
          <p:cNvPr id="129040" name="Rectangle 16"/>
          <p:cNvSpPr>
            <a:spLocks noChangeArrowheads="1"/>
          </p:cNvSpPr>
          <p:nvPr/>
        </p:nvSpPr>
        <p:spPr bwMode="auto">
          <a:xfrm>
            <a:off x="5257800" y="13716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/>
                <a:ea typeface="Calibri"/>
                <a:cs typeface="Calibri"/>
              </a:rPr>
              <a:t>packet</a:t>
            </a:r>
          </a:p>
        </p:txBody>
      </p:sp>
      <p:sp>
        <p:nvSpPr>
          <p:cNvPr id="2" name="Right Arrow 1"/>
          <p:cNvSpPr/>
          <p:nvPr/>
        </p:nvSpPr>
        <p:spPr>
          <a:xfrm rot="18900000">
            <a:off x="4726664" y="2396209"/>
            <a:ext cx="445171" cy="419009"/>
          </a:xfrm>
          <a:prstGeom prst="rightArrow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D8BFD4-71DC-504A-9BDC-19260E4BB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8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 0.10556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53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25 -0.35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175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45833 -0.35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0" y="-175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48333 -0.02778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555 L -0.275 0.21111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108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555 L 0.2 0.24445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125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555 L -0.225 0.00023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3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8888E-6 1.98519E-6 L -0.07834 0.39148 " pathEditMode="relative" rAng="0" ptsTypes="AA">
                                      <p:cBhvr>
                                        <p:cTn id="61" dur="30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6" y="19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 animBg="1"/>
      <p:bldP spid="129026" grpId="1" animBg="1"/>
      <p:bldP spid="129026" grpId="2" animBg="1"/>
      <p:bldP spid="129027" grpId="0" animBg="1"/>
      <p:bldP spid="129027" grpId="1" animBg="1"/>
      <p:bldP spid="129027" grpId="2" animBg="1"/>
      <p:bldP spid="129028" grpId="0" animBg="1"/>
      <p:bldP spid="129028" grpId="1" animBg="1"/>
      <p:bldP spid="129029" grpId="0" animBg="1"/>
      <p:bldP spid="129029" grpId="1" animBg="1"/>
      <p:bldP spid="129029" grpId="2" animBg="1"/>
      <p:bldP spid="129030" grpId="0" animBg="1"/>
      <p:bldP spid="129031" grpId="0" animBg="1"/>
      <p:bldP spid="129031" grpId="1" animBg="1"/>
      <p:bldP spid="129031" grpId="2" animBg="1"/>
      <p:bldP spid="129041" grpId="0" build="p"/>
      <p:bldP spid="129038" grpId="0" animBg="1"/>
      <p:bldP spid="129038" grpId="1" animBg="1"/>
      <p:bldP spid="129038" grpId="2" animBg="1"/>
      <p:bldP spid="129039" grpId="0" animBg="1"/>
      <p:bldP spid="129039" grpId="1" animBg="1"/>
      <p:bldP spid="129040" grpId="0" animBg="1"/>
      <p:bldP spid="129040" grpId="1" animBg="1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17"/>
          <p:cNvSpPr>
            <a:spLocks noChangeShapeType="1"/>
          </p:cNvSpPr>
          <p:nvPr/>
        </p:nvSpPr>
        <p:spPr bwMode="auto">
          <a:xfrm flipV="1">
            <a:off x="1676400" y="4083050"/>
            <a:ext cx="2819400" cy="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503" y="288148"/>
            <a:ext cx="8686800" cy="71558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Why ExOR might increase throughput? (1)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60" y="4666763"/>
            <a:ext cx="8726853" cy="184982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Throughput </a:t>
            </a:r>
            <a:r>
              <a:rPr lang="en-US" dirty="0">
                <a:sym typeface="Symbol" charset="2"/>
              </a:rPr>
              <a:t></a:t>
            </a:r>
            <a:r>
              <a:rPr lang="en-US" dirty="0"/>
              <a:t> </a:t>
            </a:r>
            <a:r>
              <a:rPr lang="en-US" baseline="30000" dirty="0"/>
              <a:t>1</a:t>
            </a:r>
            <a:r>
              <a:rPr lang="en-US" dirty="0"/>
              <a:t>/</a:t>
            </a:r>
            <a:r>
              <a:rPr lang="en-US" baseline="-25000" dirty="0"/>
              <a:t># transmissions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Best traditional route is over the 50% hops: 3(</a:t>
            </a:r>
            <a:r>
              <a:rPr lang="en-US" baseline="30000" dirty="0"/>
              <a:t>1</a:t>
            </a:r>
            <a:r>
              <a:rPr lang="en-US" dirty="0"/>
              <a:t>/</a:t>
            </a:r>
            <a:r>
              <a:rPr lang="en-US" baseline="-25000" dirty="0"/>
              <a:t>0.5</a:t>
            </a:r>
            <a:r>
              <a:rPr lang="en-US" dirty="0"/>
              <a:t>) = 6 tx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ExOR </a:t>
            </a:r>
            <a:r>
              <a:rPr lang="en-US" b="1" dirty="0">
                <a:solidFill>
                  <a:srgbClr val="0070C0"/>
                </a:solidFill>
                <a:highlight>
                  <a:srgbClr val="92D050"/>
                </a:highlight>
              </a:rPr>
              <a:t>exploits</a:t>
            </a:r>
            <a:r>
              <a:rPr lang="en-US" dirty="0"/>
              <a:t> </a:t>
            </a:r>
            <a:r>
              <a:rPr lang="en-US" b="1" dirty="0"/>
              <a:t>lucky</a:t>
            </a:r>
            <a:r>
              <a:rPr lang="en-US" dirty="0"/>
              <a:t> </a:t>
            </a:r>
            <a:r>
              <a:rPr lang="en-US" b="1" dirty="0"/>
              <a:t>long</a:t>
            </a:r>
            <a:r>
              <a:rPr lang="en-US" dirty="0"/>
              <a:t> receptions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ExOR </a:t>
            </a:r>
            <a:r>
              <a:rPr lang="en-US" b="1" dirty="0">
                <a:solidFill>
                  <a:srgbClr val="0070C0"/>
                </a:solidFill>
                <a:highlight>
                  <a:srgbClr val="92D050"/>
                </a:highlight>
              </a:rPr>
              <a:t>recovers</a:t>
            </a:r>
            <a:r>
              <a:rPr lang="en-US" dirty="0"/>
              <a:t> </a:t>
            </a:r>
            <a:r>
              <a:rPr lang="en-US" b="1" dirty="0"/>
              <a:t>unlucky</a:t>
            </a:r>
            <a:r>
              <a:rPr lang="en-US" dirty="0"/>
              <a:t> </a:t>
            </a:r>
            <a:r>
              <a:rPr lang="en-US" b="1" dirty="0"/>
              <a:t>short</a:t>
            </a:r>
            <a:r>
              <a:rPr lang="en-US" dirty="0"/>
              <a:t> receptions</a:t>
            </a:r>
          </a:p>
        </p:txBody>
      </p:sp>
      <p:sp>
        <p:nvSpPr>
          <p:cNvPr id="30725" name="Oval 4"/>
          <p:cNvSpPr>
            <a:spLocks noChangeArrowheads="1"/>
          </p:cNvSpPr>
          <p:nvPr/>
        </p:nvSpPr>
        <p:spPr bwMode="auto">
          <a:xfrm>
            <a:off x="13716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src</a:t>
            </a:r>
          </a:p>
        </p:txBody>
      </p:sp>
      <p:sp>
        <p:nvSpPr>
          <p:cNvPr id="30726" name="Oval 5"/>
          <p:cNvSpPr>
            <a:spLocks noChangeArrowheads="1"/>
          </p:cNvSpPr>
          <p:nvPr/>
        </p:nvSpPr>
        <p:spPr bwMode="auto">
          <a:xfrm>
            <a:off x="70104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dst</a:t>
            </a:r>
          </a:p>
        </p:txBody>
      </p:sp>
      <p:sp>
        <p:nvSpPr>
          <p:cNvPr id="30727" name="Oval 6"/>
          <p:cNvSpPr>
            <a:spLocks noChangeArrowheads="1"/>
          </p:cNvSpPr>
          <p:nvPr/>
        </p:nvSpPr>
        <p:spPr bwMode="auto">
          <a:xfrm>
            <a:off x="23622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N1</a:t>
            </a:r>
          </a:p>
        </p:txBody>
      </p:sp>
      <p:sp>
        <p:nvSpPr>
          <p:cNvPr id="30728" name="Oval 7"/>
          <p:cNvSpPr>
            <a:spLocks noChangeArrowheads="1"/>
          </p:cNvSpPr>
          <p:nvPr/>
        </p:nvSpPr>
        <p:spPr bwMode="auto">
          <a:xfrm>
            <a:off x="32766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N2</a:t>
            </a:r>
          </a:p>
        </p:txBody>
      </p:sp>
      <p:sp>
        <p:nvSpPr>
          <p:cNvPr id="30729" name="Oval 8"/>
          <p:cNvSpPr>
            <a:spLocks noChangeArrowheads="1"/>
          </p:cNvSpPr>
          <p:nvPr/>
        </p:nvSpPr>
        <p:spPr bwMode="auto">
          <a:xfrm>
            <a:off x="41910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N3</a:t>
            </a:r>
          </a:p>
        </p:txBody>
      </p:sp>
      <p:sp>
        <p:nvSpPr>
          <p:cNvPr id="30730" name="Oval 9"/>
          <p:cNvSpPr>
            <a:spLocks noChangeArrowheads="1"/>
          </p:cNvSpPr>
          <p:nvPr/>
        </p:nvSpPr>
        <p:spPr bwMode="auto">
          <a:xfrm>
            <a:off x="51054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N4</a:t>
            </a:r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>
            <a:off x="1676400" y="35052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30732" name="Text Box 14"/>
          <p:cNvSpPr txBox="1">
            <a:spLocks noChangeArrowheads="1"/>
          </p:cNvSpPr>
          <p:nvPr/>
        </p:nvSpPr>
        <p:spPr bwMode="auto">
          <a:xfrm>
            <a:off x="1905000" y="3305175"/>
            <a:ext cx="62799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/>
                <a:ea typeface="Calibri"/>
                <a:cs typeface="Calibri"/>
              </a:rPr>
              <a:t>75%</a:t>
            </a:r>
          </a:p>
        </p:txBody>
      </p:sp>
      <p:sp>
        <p:nvSpPr>
          <p:cNvPr id="30733" name="Line 15"/>
          <p:cNvSpPr>
            <a:spLocks noChangeShapeType="1"/>
          </p:cNvSpPr>
          <p:nvPr/>
        </p:nvSpPr>
        <p:spPr bwMode="auto">
          <a:xfrm flipV="1">
            <a:off x="1676400" y="3810000"/>
            <a:ext cx="1905000" cy="0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30735" name="Oval 19"/>
          <p:cNvSpPr>
            <a:spLocks noChangeArrowheads="1"/>
          </p:cNvSpPr>
          <p:nvPr/>
        </p:nvSpPr>
        <p:spPr bwMode="auto">
          <a:xfrm>
            <a:off x="60198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N5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676401" y="2654300"/>
            <a:ext cx="5638801" cy="1588"/>
            <a:chOff x="1056" y="1672"/>
            <a:chExt cx="3552" cy="1"/>
          </a:xfrm>
        </p:grpSpPr>
        <p:cxnSp>
          <p:nvCxnSpPr>
            <p:cNvPr id="30745" name="AutoShape 20"/>
            <p:cNvCxnSpPr>
              <a:cxnSpLocks noChangeShapeType="1"/>
              <a:stCxn id="30725" idx="0"/>
              <a:endCxn id="30728" idx="0"/>
            </p:cNvCxnSpPr>
            <p:nvPr/>
          </p:nvCxnSpPr>
          <p:spPr bwMode="auto">
            <a:xfrm rot="5400000" flipV="1">
              <a:off x="1655" y="1073"/>
              <a:ext cx="1" cy="1200"/>
            </a:xfrm>
            <a:prstGeom prst="curvedConnector3">
              <a:avLst>
                <a:gd name="adj1" fmla="val -27400000"/>
              </a:avLst>
            </a:prstGeom>
            <a:noFill/>
            <a:ln w="38100">
              <a:solidFill>
                <a:srgbClr val="00CC99"/>
              </a:solidFill>
              <a:round/>
              <a:headEnd/>
              <a:tailEnd type="triangle" w="med" len="med"/>
            </a:ln>
          </p:spPr>
        </p:cxnSp>
        <p:cxnSp>
          <p:nvCxnSpPr>
            <p:cNvPr id="30746" name="AutoShape 21"/>
            <p:cNvCxnSpPr>
              <a:cxnSpLocks noChangeShapeType="1"/>
              <a:stCxn id="30728" idx="0"/>
              <a:endCxn id="30730" idx="0"/>
            </p:cNvCxnSpPr>
            <p:nvPr/>
          </p:nvCxnSpPr>
          <p:spPr bwMode="auto">
            <a:xfrm rot="5400000" flipV="1">
              <a:off x="2831" y="1097"/>
              <a:ext cx="1" cy="1152"/>
            </a:xfrm>
            <a:prstGeom prst="curvedConnector3">
              <a:avLst>
                <a:gd name="adj1" fmla="val -27300000"/>
              </a:avLst>
            </a:prstGeom>
            <a:noFill/>
            <a:ln w="38100">
              <a:solidFill>
                <a:srgbClr val="00CC99"/>
              </a:solidFill>
              <a:round/>
              <a:headEnd/>
              <a:tailEnd type="triangle" w="med" len="med"/>
            </a:ln>
          </p:spPr>
        </p:cxnSp>
        <p:cxnSp>
          <p:nvCxnSpPr>
            <p:cNvPr id="30747" name="AutoShape 22"/>
            <p:cNvCxnSpPr>
              <a:cxnSpLocks noChangeShapeType="1"/>
              <a:stCxn id="30730" idx="0"/>
              <a:endCxn id="30726" idx="0"/>
            </p:cNvCxnSpPr>
            <p:nvPr/>
          </p:nvCxnSpPr>
          <p:spPr bwMode="auto">
            <a:xfrm rot="5400000" flipV="1">
              <a:off x="4007" y="1073"/>
              <a:ext cx="1" cy="1200"/>
            </a:xfrm>
            <a:prstGeom prst="curvedConnector3">
              <a:avLst>
                <a:gd name="adj1" fmla="val -27300000"/>
              </a:avLst>
            </a:prstGeom>
            <a:noFill/>
            <a:ln w="38100">
              <a:solidFill>
                <a:srgbClr val="00CC99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1676400" y="2667000"/>
            <a:ext cx="2819400" cy="1588"/>
            <a:chOff x="1056" y="1631"/>
            <a:chExt cx="1776" cy="1"/>
          </a:xfrm>
        </p:grpSpPr>
        <p:cxnSp>
          <p:nvCxnSpPr>
            <p:cNvPr id="30742" name="AutoShape 71"/>
            <p:cNvCxnSpPr>
              <a:cxnSpLocks noChangeShapeType="1"/>
            </p:cNvCxnSpPr>
            <p:nvPr/>
          </p:nvCxnSpPr>
          <p:spPr bwMode="auto">
            <a:xfrm rot="5400000" flipV="1">
              <a:off x="1943" y="744"/>
              <a:ext cx="1" cy="1776"/>
            </a:xfrm>
            <a:prstGeom prst="curvedConnector3">
              <a:avLst>
                <a:gd name="adj1" fmla="val -41900000"/>
              </a:avLst>
            </a:prstGeom>
            <a:noFill/>
            <a:ln w="31750">
              <a:solidFill>
                <a:srgbClr val="99CCFF"/>
              </a:solidFill>
              <a:round/>
              <a:headEnd/>
              <a:tailEnd type="triangle" w="med" len="med"/>
            </a:ln>
          </p:spPr>
        </p:cxnSp>
        <p:cxnSp>
          <p:nvCxnSpPr>
            <p:cNvPr id="30743" name="AutoShape 72"/>
            <p:cNvCxnSpPr>
              <a:cxnSpLocks noChangeShapeType="1"/>
            </p:cNvCxnSpPr>
            <p:nvPr/>
          </p:nvCxnSpPr>
          <p:spPr bwMode="auto">
            <a:xfrm rot="5400000" flipV="1">
              <a:off x="1655" y="1032"/>
              <a:ext cx="1" cy="1200"/>
            </a:xfrm>
            <a:prstGeom prst="curvedConnector3">
              <a:avLst>
                <a:gd name="adj1" fmla="val -25500000"/>
              </a:avLst>
            </a:prstGeom>
            <a:noFill/>
            <a:ln w="31750">
              <a:solidFill>
                <a:srgbClr val="0099FF"/>
              </a:solidFill>
              <a:round/>
              <a:headEnd/>
              <a:tailEnd type="triangle" w="med" len="med"/>
            </a:ln>
          </p:spPr>
        </p:cxnSp>
        <p:cxnSp>
          <p:nvCxnSpPr>
            <p:cNvPr id="30744" name="AutoShape 73"/>
            <p:cNvCxnSpPr>
              <a:cxnSpLocks noChangeShapeType="1"/>
            </p:cNvCxnSpPr>
            <p:nvPr/>
          </p:nvCxnSpPr>
          <p:spPr bwMode="auto">
            <a:xfrm rot="5400000" flipV="1">
              <a:off x="1367" y="1320"/>
              <a:ext cx="1" cy="624"/>
            </a:xfrm>
            <a:prstGeom prst="curvedConnector3">
              <a:avLst>
                <a:gd name="adj1" fmla="val -13600000"/>
              </a:avLst>
            </a:prstGeom>
            <a:noFill/>
            <a:ln w="31750">
              <a:solidFill>
                <a:srgbClr val="0066CC"/>
              </a:solidFill>
              <a:round/>
              <a:headEnd/>
              <a:tailEnd type="triangle" w="med" len="med"/>
            </a:ln>
          </p:spPr>
        </p:cxnSp>
      </p:grp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2819400" y="3867537"/>
            <a:ext cx="627996" cy="3539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bIns="0" anchor="t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25%</a:t>
            </a:r>
          </a:p>
        </p:txBody>
      </p:sp>
      <p:sp>
        <p:nvSpPr>
          <p:cNvPr id="30734" name="Text Box 16"/>
          <p:cNvSpPr txBox="1">
            <a:spLocks noChangeArrowheads="1"/>
          </p:cNvSpPr>
          <p:nvPr/>
        </p:nvSpPr>
        <p:spPr bwMode="auto">
          <a:xfrm>
            <a:off x="2438400" y="3609975"/>
            <a:ext cx="62799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4D4D4D"/>
                </a:solidFill>
                <a:latin typeface="Calibri"/>
                <a:ea typeface="Calibri"/>
                <a:cs typeface="Calibri"/>
              </a:rPr>
              <a:t>50%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F1B31-311D-314D-BE86-B75DA6D23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5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1905000" y="1447800"/>
            <a:ext cx="5334000" cy="2971800"/>
            <a:chOff x="1200" y="1008"/>
            <a:chExt cx="3360" cy="1872"/>
          </a:xfrm>
        </p:grpSpPr>
        <p:sp>
          <p:nvSpPr>
            <p:cNvPr id="32813" name="Oval 48"/>
            <p:cNvSpPr>
              <a:spLocks noChangeArrowheads="1"/>
            </p:cNvSpPr>
            <p:nvPr/>
          </p:nvSpPr>
          <p:spPr bwMode="auto">
            <a:xfrm>
              <a:off x="2688" y="1008"/>
              <a:ext cx="384" cy="384"/>
            </a:xfrm>
            <a:prstGeom prst="ellipse">
              <a:avLst/>
            </a:prstGeom>
            <a:solidFill>
              <a:srgbClr val="0066CC">
                <a:alpha val="49019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2814" name="Oval 49"/>
            <p:cNvSpPr>
              <a:spLocks noChangeArrowheads="1"/>
            </p:cNvSpPr>
            <p:nvPr/>
          </p:nvSpPr>
          <p:spPr bwMode="auto">
            <a:xfrm>
              <a:off x="1200" y="1776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2815" name="Oval 50"/>
            <p:cNvSpPr>
              <a:spLocks noChangeArrowheads="1"/>
            </p:cNvSpPr>
            <p:nvPr/>
          </p:nvSpPr>
          <p:spPr bwMode="auto">
            <a:xfrm>
              <a:off x="4176" y="1776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2816" name="Oval 51"/>
            <p:cNvSpPr>
              <a:spLocks noChangeArrowheads="1"/>
            </p:cNvSpPr>
            <p:nvPr/>
          </p:nvSpPr>
          <p:spPr bwMode="auto">
            <a:xfrm>
              <a:off x="2688" y="1488"/>
              <a:ext cx="384" cy="384"/>
            </a:xfrm>
            <a:prstGeom prst="ellipse">
              <a:avLst/>
            </a:prstGeom>
            <a:solidFill>
              <a:srgbClr val="0066CC">
                <a:alpha val="49019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2817" name="Oval 52"/>
            <p:cNvSpPr>
              <a:spLocks noChangeArrowheads="1"/>
            </p:cNvSpPr>
            <p:nvPr/>
          </p:nvSpPr>
          <p:spPr bwMode="auto">
            <a:xfrm>
              <a:off x="2688" y="1968"/>
              <a:ext cx="384" cy="384"/>
            </a:xfrm>
            <a:prstGeom prst="ellipse">
              <a:avLst/>
            </a:prstGeom>
            <a:solidFill>
              <a:srgbClr val="0066CC">
                <a:alpha val="49019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2818" name="Oval 53"/>
            <p:cNvSpPr>
              <a:spLocks noChangeArrowheads="1"/>
            </p:cNvSpPr>
            <p:nvPr/>
          </p:nvSpPr>
          <p:spPr bwMode="auto">
            <a:xfrm>
              <a:off x="2688" y="2496"/>
              <a:ext cx="384" cy="384"/>
            </a:xfrm>
            <a:prstGeom prst="ellipse">
              <a:avLst/>
            </a:prstGeom>
            <a:solidFill>
              <a:srgbClr val="0066CC">
                <a:alpha val="49019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dirty="0">
                <a:latin typeface="Calibri"/>
                <a:ea typeface="Calibri"/>
                <a:cs typeface="Calibri"/>
              </a:endParaRPr>
            </a:p>
          </p:txBody>
        </p:sp>
        <p:cxnSp>
          <p:nvCxnSpPr>
            <p:cNvPr id="32819" name="AutoShape 54"/>
            <p:cNvCxnSpPr>
              <a:cxnSpLocks noChangeShapeType="1"/>
              <a:stCxn id="32814" idx="6"/>
              <a:endCxn id="32813" idx="2"/>
            </p:cNvCxnSpPr>
            <p:nvPr/>
          </p:nvCxnSpPr>
          <p:spPr bwMode="auto">
            <a:xfrm flipV="1">
              <a:off x="1592" y="1200"/>
              <a:ext cx="1088" cy="768"/>
            </a:xfrm>
            <a:prstGeom prst="straightConnector1">
              <a:avLst/>
            </a:prstGeom>
            <a:noFill/>
            <a:ln w="50800">
              <a:solidFill>
                <a:srgbClr val="0066CC"/>
              </a:solidFill>
              <a:round/>
              <a:headEnd/>
              <a:tailEnd/>
            </a:ln>
          </p:spPr>
        </p:cxnSp>
        <p:cxnSp>
          <p:nvCxnSpPr>
            <p:cNvPr id="32820" name="AutoShape 55"/>
            <p:cNvCxnSpPr>
              <a:cxnSpLocks noChangeShapeType="1"/>
              <a:stCxn id="32814" idx="6"/>
              <a:endCxn id="32816" idx="2"/>
            </p:cNvCxnSpPr>
            <p:nvPr/>
          </p:nvCxnSpPr>
          <p:spPr bwMode="auto">
            <a:xfrm flipV="1">
              <a:off x="1592" y="1680"/>
              <a:ext cx="1088" cy="288"/>
            </a:xfrm>
            <a:prstGeom prst="straightConnector1">
              <a:avLst/>
            </a:prstGeom>
            <a:noFill/>
            <a:ln w="50800">
              <a:solidFill>
                <a:srgbClr val="0066CC"/>
              </a:solidFill>
              <a:round/>
              <a:headEnd/>
              <a:tailEnd/>
            </a:ln>
          </p:spPr>
        </p:cxnSp>
        <p:cxnSp>
          <p:nvCxnSpPr>
            <p:cNvPr id="32821" name="AutoShape 56"/>
            <p:cNvCxnSpPr>
              <a:cxnSpLocks noChangeShapeType="1"/>
              <a:stCxn id="32814" idx="6"/>
              <a:endCxn id="32817" idx="2"/>
            </p:cNvCxnSpPr>
            <p:nvPr/>
          </p:nvCxnSpPr>
          <p:spPr bwMode="auto">
            <a:xfrm>
              <a:off x="1592" y="1968"/>
              <a:ext cx="1088" cy="192"/>
            </a:xfrm>
            <a:prstGeom prst="straightConnector1">
              <a:avLst/>
            </a:prstGeom>
            <a:noFill/>
            <a:ln w="50800">
              <a:solidFill>
                <a:srgbClr val="0066CC"/>
              </a:solidFill>
              <a:round/>
              <a:headEnd/>
              <a:tailEnd/>
            </a:ln>
          </p:spPr>
        </p:cxnSp>
        <p:cxnSp>
          <p:nvCxnSpPr>
            <p:cNvPr id="32822" name="AutoShape 57"/>
            <p:cNvCxnSpPr>
              <a:cxnSpLocks noChangeShapeType="1"/>
              <a:stCxn id="32814" idx="6"/>
              <a:endCxn id="32818" idx="2"/>
            </p:cNvCxnSpPr>
            <p:nvPr/>
          </p:nvCxnSpPr>
          <p:spPr bwMode="auto">
            <a:xfrm>
              <a:off x="1592" y="1968"/>
              <a:ext cx="1088" cy="720"/>
            </a:xfrm>
            <a:prstGeom prst="straightConnector1">
              <a:avLst/>
            </a:prstGeom>
            <a:noFill/>
            <a:ln w="50800">
              <a:solidFill>
                <a:srgbClr val="0066CC"/>
              </a:solidFill>
              <a:round/>
              <a:headEnd/>
              <a:tailEnd/>
            </a:ln>
          </p:spPr>
        </p:cxn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905000" y="1447800"/>
            <a:ext cx="5334000" cy="2971800"/>
            <a:chOff x="1200" y="192"/>
            <a:chExt cx="3360" cy="1872"/>
          </a:xfrm>
        </p:grpSpPr>
        <p:sp>
          <p:nvSpPr>
            <p:cNvPr id="32799" name="Oval 33"/>
            <p:cNvSpPr>
              <a:spLocks noChangeArrowheads="1"/>
            </p:cNvSpPr>
            <p:nvPr/>
          </p:nvSpPr>
          <p:spPr bwMode="auto">
            <a:xfrm>
              <a:off x="2688" y="192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2800" name="Oval 34"/>
            <p:cNvSpPr>
              <a:spLocks noChangeArrowheads="1"/>
            </p:cNvSpPr>
            <p:nvPr/>
          </p:nvSpPr>
          <p:spPr bwMode="auto">
            <a:xfrm>
              <a:off x="1200" y="96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2801" name="Oval 35"/>
            <p:cNvSpPr>
              <a:spLocks noChangeArrowheads="1"/>
            </p:cNvSpPr>
            <p:nvPr/>
          </p:nvSpPr>
          <p:spPr bwMode="auto">
            <a:xfrm>
              <a:off x="4176" y="96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2802" name="Oval 36"/>
            <p:cNvSpPr>
              <a:spLocks noChangeArrowheads="1"/>
            </p:cNvSpPr>
            <p:nvPr/>
          </p:nvSpPr>
          <p:spPr bwMode="auto">
            <a:xfrm>
              <a:off x="2688" y="672"/>
              <a:ext cx="384" cy="384"/>
            </a:xfrm>
            <a:prstGeom prst="ellipse">
              <a:avLst/>
            </a:prstGeom>
            <a:solidFill>
              <a:srgbClr val="33CC33">
                <a:alpha val="76862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2803" name="Oval 37"/>
            <p:cNvSpPr>
              <a:spLocks noChangeArrowheads="1"/>
            </p:cNvSpPr>
            <p:nvPr/>
          </p:nvSpPr>
          <p:spPr bwMode="auto">
            <a:xfrm>
              <a:off x="2688" y="1152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2804" name="Oval 38"/>
            <p:cNvSpPr>
              <a:spLocks noChangeArrowheads="1"/>
            </p:cNvSpPr>
            <p:nvPr/>
          </p:nvSpPr>
          <p:spPr bwMode="auto">
            <a:xfrm>
              <a:off x="2688" y="168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dirty="0">
                <a:latin typeface="Calibri"/>
                <a:ea typeface="Calibri"/>
                <a:cs typeface="Calibri"/>
              </a:endParaRPr>
            </a:p>
          </p:txBody>
        </p:sp>
        <p:cxnSp>
          <p:nvCxnSpPr>
            <p:cNvPr id="32805" name="AutoShape 39"/>
            <p:cNvCxnSpPr>
              <a:cxnSpLocks noChangeShapeType="1"/>
              <a:stCxn id="32800" idx="6"/>
              <a:endCxn id="32799" idx="2"/>
            </p:cNvCxnSpPr>
            <p:nvPr/>
          </p:nvCxnSpPr>
          <p:spPr bwMode="auto">
            <a:xfrm flipV="1">
              <a:off x="1592" y="384"/>
              <a:ext cx="1088" cy="76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32806" name="AutoShape 40"/>
            <p:cNvCxnSpPr>
              <a:cxnSpLocks noChangeShapeType="1"/>
              <a:stCxn id="32800" idx="6"/>
              <a:endCxn id="32802" idx="2"/>
            </p:cNvCxnSpPr>
            <p:nvPr/>
          </p:nvCxnSpPr>
          <p:spPr bwMode="auto">
            <a:xfrm flipV="1">
              <a:off x="1592" y="864"/>
              <a:ext cx="1088" cy="288"/>
            </a:xfrm>
            <a:prstGeom prst="straightConnector1">
              <a:avLst/>
            </a:prstGeom>
            <a:noFill/>
            <a:ln w="63500">
              <a:solidFill>
                <a:srgbClr val="00CC00"/>
              </a:solidFill>
              <a:round/>
              <a:headEnd/>
              <a:tailEnd/>
            </a:ln>
          </p:spPr>
        </p:cxnSp>
        <p:cxnSp>
          <p:nvCxnSpPr>
            <p:cNvPr id="32807" name="AutoShape 41"/>
            <p:cNvCxnSpPr>
              <a:cxnSpLocks noChangeShapeType="1"/>
              <a:stCxn id="32800" idx="6"/>
              <a:endCxn id="32803" idx="2"/>
            </p:cNvCxnSpPr>
            <p:nvPr/>
          </p:nvCxnSpPr>
          <p:spPr bwMode="auto">
            <a:xfrm>
              <a:off x="1592" y="1152"/>
              <a:ext cx="1088" cy="19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32808" name="AutoShape 42"/>
            <p:cNvCxnSpPr>
              <a:cxnSpLocks noChangeShapeType="1"/>
              <a:stCxn id="32800" idx="6"/>
              <a:endCxn id="32804" idx="2"/>
            </p:cNvCxnSpPr>
            <p:nvPr/>
          </p:nvCxnSpPr>
          <p:spPr bwMode="auto">
            <a:xfrm>
              <a:off x="1592" y="1152"/>
              <a:ext cx="1088" cy="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32809" name="AutoShape 43"/>
            <p:cNvCxnSpPr>
              <a:cxnSpLocks noChangeShapeType="1"/>
              <a:stCxn id="32799" idx="6"/>
              <a:endCxn id="32801" idx="2"/>
            </p:cNvCxnSpPr>
            <p:nvPr/>
          </p:nvCxnSpPr>
          <p:spPr bwMode="auto">
            <a:xfrm>
              <a:off x="3080" y="384"/>
              <a:ext cx="1088" cy="76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810" name="AutoShape 44"/>
            <p:cNvCxnSpPr>
              <a:cxnSpLocks noChangeShapeType="1"/>
              <a:stCxn id="32802" idx="6"/>
              <a:endCxn id="32801" idx="2"/>
            </p:cNvCxnSpPr>
            <p:nvPr/>
          </p:nvCxnSpPr>
          <p:spPr bwMode="auto">
            <a:xfrm>
              <a:off x="3080" y="864"/>
              <a:ext cx="1088" cy="288"/>
            </a:xfrm>
            <a:prstGeom prst="straightConnector1">
              <a:avLst/>
            </a:prstGeom>
            <a:noFill/>
            <a:ln w="50800">
              <a:solidFill>
                <a:srgbClr val="33CC33"/>
              </a:solidFill>
              <a:round/>
              <a:headEnd/>
              <a:tailEnd/>
            </a:ln>
          </p:spPr>
        </p:cxnSp>
        <p:cxnSp>
          <p:nvCxnSpPr>
            <p:cNvPr id="32811" name="AutoShape 45"/>
            <p:cNvCxnSpPr>
              <a:cxnSpLocks noChangeShapeType="1"/>
              <a:stCxn id="32803" idx="6"/>
              <a:endCxn id="32801" idx="2"/>
            </p:cNvCxnSpPr>
            <p:nvPr/>
          </p:nvCxnSpPr>
          <p:spPr bwMode="auto">
            <a:xfrm flipV="1">
              <a:off x="3080" y="1152"/>
              <a:ext cx="1088" cy="19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812" name="AutoShape 46"/>
            <p:cNvCxnSpPr>
              <a:cxnSpLocks noChangeShapeType="1"/>
              <a:stCxn id="32804" idx="6"/>
              <a:endCxn id="32801" idx="2"/>
            </p:cNvCxnSpPr>
            <p:nvPr/>
          </p:nvCxnSpPr>
          <p:spPr bwMode="auto">
            <a:xfrm flipV="1">
              <a:off x="3080" y="1152"/>
              <a:ext cx="1088" cy="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185501" y="377022"/>
            <a:ext cx="8729899" cy="743188"/>
          </a:xfrm>
        </p:spPr>
        <p:txBody>
          <a:bodyPr/>
          <a:lstStyle/>
          <a:p>
            <a:pPr eaLnBrk="1" hangingPunct="1"/>
            <a:r>
              <a:rPr lang="en-US" sz="3600" dirty="0"/>
              <a:t>Why ExOR might increase throughput (2)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85501" y="4708159"/>
            <a:ext cx="8739999" cy="1741231"/>
          </a:xfrm>
        </p:spPr>
        <p:txBody>
          <a:bodyPr/>
          <a:lstStyle/>
          <a:p>
            <a:pPr eaLnBrk="1" hangingPunct="1"/>
            <a:r>
              <a:rPr lang="en-US" sz="2800" dirty="0"/>
              <a:t>Traditional routing: </a:t>
            </a:r>
            <a:r>
              <a:rPr lang="en-US" sz="2800" baseline="30000" dirty="0"/>
              <a:t>1</a:t>
            </a:r>
            <a:r>
              <a:rPr lang="en-US" sz="2800" dirty="0"/>
              <a:t>/</a:t>
            </a:r>
            <a:r>
              <a:rPr lang="en-US" sz="2800" baseline="-25000" dirty="0"/>
              <a:t>0.25</a:t>
            </a:r>
            <a:r>
              <a:rPr lang="en-US" sz="2800" dirty="0"/>
              <a:t> + 1 = 5 tx</a:t>
            </a:r>
          </a:p>
          <a:p>
            <a:pPr eaLnBrk="1" hangingPunct="1"/>
            <a:r>
              <a:rPr lang="en-US" sz="2800" dirty="0"/>
              <a:t>ExOR: </a:t>
            </a:r>
            <a:r>
              <a:rPr lang="en-US" sz="2800" baseline="30000" dirty="0"/>
              <a:t>1</a:t>
            </a:r>
            <a:r>
              <a:rPr lang="en-US" sz="2800" dirty="0"/>
              <a:t>/</a:t>
            </a:r>
            <a:r>
              <a:rPr lang="en-US" sz="1800" dirty="0"/>
              <a:t>(1 – (1 – 0.25)</a:t>
            </a:r>
            <a:r>
              <a:rPr lang="en-US" sz="1800" baseline="30000" dirty="0"/>
              <a:t>4</a:t>
            </a:r>
            <a:r>
              <a:rPr lang="en-US" sz="1800" dirty="0"/>
              <a:t>) </a:t>
            </a:r>
            <a:r>
              <a:rPr lang="en-US" sz="2800" dirty="0"/>
              <a:t>+ 1 ≈ 2.5 transmissions</a:t>
            </a:r>
            <a:endParaRPr lang="en-US" sz="2800" baseline="30000" dirty="0"/>
          </a:p>
          <a:p>
            <a:pPr eaLnBrk="1" hangingPunct="1"/>
            <a:endParaRPr lang="en-US" sz="2800" b="1" dirty="0">
              <a:solidFill>
                <a:srgbClr val="0070C0"/>
              </a:solidFill>
            </a:endParaRPr>
          </a:p>
          <a:p>
            <a:pPr eaLnBrk="1" hangingPunct="1"/>
            <a:r>
              <a:rPr lang="en-US" sz="2800" b="1" dirty="0">
                <a:solidFill>
                  <a:srgbClr val="0070C0"/>
                </a:solidFill>
                <a:highlight>
                  <a:srgbClr val="92D050"/>
                </a:highlight>
              </a:rPr>
              <a:t>Diversity of links, paths</a:t>
            </a:r>
            <a:r>
              <a:rPr lang="en-US" sz="2800" dirty="0">
                <a:highlight>
                  <a:srgbClr val="92D050"/>
                </a:highlight>
              </a:rPr>
              <a:t> in mesh networks</a:t>
            </a:r>
          </a:p>
        </p:txBody>
      </p:sp>
      <p:sp>
        <p:nvSpPr>
          <p:cNvPr id="32774" name="Oval 4"/>
          <p:cNvSpPr>
            <a:spLocks noChangeArrowheads="1"/>
          </p:cNvSpPr>
          <p:nvPr/>
        </p:nvSpPr>
        <p:spPr bwMode="auto">
          <a:xfrm>
            <a:off x="4267200" y="1447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N1</a:t>
            </a:r>
          </a:p>
        </p:txBody>
      </p:sp>
      <p:sp>
        <p:nvSpPr>
          <p:cNvPr id="32775" name="Oval 5"/>
          <p:cNvSpPr>
            <a:spLocks noChangeArrowheads="1"/>
          </p:cNvSpPr>
          <p:nvPr/>
        </p:nvSpPr>
        <p:spPr bwMode="auto">
          <a:xfrm>
            <a:off x="19050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src</a:t>
            </a:r>
          </a:p>
        </p:txBody>
      </p:sp>
      <p:sp>
        <p:nvSpPr>
          <p:cNvPr id="32776" name="Oval 6"/>
          <p:cNvSpPr>
            <a:spLocks noChangeArrowheads="1"/>
          </p:cNvSpPr>
          <p:nvPr/>
        </p:nvSpPr>
        <p:spPr bwMode="auto">
          <a:xfrm>
            <a:off x="66294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dst</a:t>
            </a:r>
          </a:p>
        </p:txBody>
      </p:sp>
      <p:sp>
        <p:nvSpPr>
          <p:cNvPr id="32777" name="Oval 7"/>
          <p:cNvSpPr>
            <a:spLocks noChangeArrowheads="1"/>
          </p:cNvSpPr>
          <p:nvPr/>
        </p:nvSpPr>
        <p:spPr bwMode="auto">
          <a:xfrm>
            <a:off x="4267200" y="2209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N2</a:t>
            </a:r>
          </a:p>
        </p:txBody>
      </p:sp>
      <p:sp>
        <p:nvSpPr>
          <p:cNvPr id="32778" name="Oval 8"/>
          <p:cNvSpPr>
            <a:spLocks noChangeArrowheads="1"/>
          </p:cNvSpPr>
          <p:nvPr/>
        </p:nvSpPr>
        <p:spPr bwMode="auto">
          <a:xfrm>
            <a:off x="4267200" y="2971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N3</a:t>
            </a:r>
          </a:p>
        </p:txBody>
      </p:sp>
      <p:sp>
        <p:nvSpPr>
          <p:cNvPr id="32779" name="Oval 9"/>
          <p:cNvSpPr>
            <a:spLocks noChangeArrowheads="1"/>
          </p:cNvSpPr>
          <p:nvPr/>
        </p:nvSpPr>
        <p:spPr bwMode="auto">
          <a:xfrm>
            <a:off x="4267200" y="3810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N4</a:t>
            </a:r>
          </a:p>
        </p:txBody>
      </p:sp>
      <p:cxnSp>
        <p:nvCxnSpPr>
          <p:cNvPr id="32780" name="AutoShape 10"/>
          <p:cNvCxnSpPr>
            <a:cxnSpLocks noChangeShapeType="1"/>
            <a:stCxn id="32775" idx="6"/>
            <a:endCxn id="32774" idx="2"/>
          </p:cNvCxnSpPr>
          <p:nvPr/>
        </p:nvCxnSpPr>
        <p:spPr bwMode="auto">
          <a:xfrm flipV="1">
            <a:off x="2527300" y="1752600"/>
            <a:ext cx="1727200" cy="121920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32781" name="AutoShape 11"/>
          <p:cNvCxnSpPr>
            <a:cxnSpLocks noChangeShapeType="1"/>
            <a:stCxn id="32775" idx="6"/>
            <a:endCxn id="32777" idx="2"/>
          </p:cNvCxnSpPr>
          <p:nvPr/>
        </p:nvCxnSpPr>
        <p:spPr bwMode="auto">
          <a:xfrm flipV="1">
            <a:off x="2527300" y="2514600"/>
            <a:ext cx="1727200" cy="45720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32782" name="AutoShape 12"/>
          <p:cNvCxnSpPr>
            <a:cxnSpLocks noChangeShapeType="1"/>
            <a:stCxn id="32775" idx="6"/>
            <a:endCxn id="32778" idx="2"/>
          </p:cNvCxnSpPr>
          <p:nvPr/>
        </p:nvCxnSpPr>
        <p:spPr bwMode="auto">
          <a:xfrm>
            <a:off x="2527300" y="2971800"/>
            <a:ext cx="1727200" cy="30480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32783" name="AutoShape 13"/>
          <p:cNvCxnSpPr>
            <a:cxnSpLocks noChangeShapeType="1"/>
            <a:stCxn id="32775" idx="6"/>
            <a:endCxn id="32779" idx="2"/>
          </p:cNvCxnSpPr>
          <p:nvPr/>
        </p:nvCxnSpPr>
        <p:spPr bwMode="auto">
          <a:xfrm>
            <a:off x="2527300" y="2971800"/>
            <a:ext cx="1727200" cy="114300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32784" name="AutoShape 14"/>
          <p:cNvCxnSpPr>
            <a:cxnSpLocks noChangeShapeType="1"/>
            <a:stCxn id="32774" idx="6"/>
            <a:endCxn id="32776" idx="2"/>
          </p:cNvCxnSpPr>
          <p:nvPr/>
        </p:nvCxnSpPr>
        <p:spPr bwMode="auto">
          <a:xfrm>
            <a:off x="4889500" y="1752600"/>
            <a:ext cx="1727200" cy="1219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785" name="AutoShape 15"/>
          <p:cNvCxnSpPr>
            <a:cxnSpLocks noChangeShapeType="1"/>
            <a:stCxn id="32777" idx="6"/>
            <a:endCxn id="32776" idx="2"/>
          </p:cNvCxnSpPr>
          <p:nvPr/>
        </p:nvCxnSpPr>
        <p:spPr bwMode="auto">
          <a:xfrm>
            <a:off x="4889500" y="2514600"/>
            <a:ext cx="1727200" cy="457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786" name="AutoShape 16"/>
          <p:cNvCxnSpPr>
            <a:cxnSpLocks noChangeShapeType="1"/>
            <a:stCxn id="32778" idx="6"/>
            <a:endCxn id="32776" idx="2"/>
          </p:cNvCxnSpPr>
          <p:nvPr/>
        </p:nvCxnSpPr>
        <p:spPr bwMode="auto">
          <a:xfrm flipV="1">
            <a:off x="4889500" y="2971800"/>
            <a:ext cx="1727200" cy="304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787" name="AutoShape 17"/>
          <p:cNvCxnSpPr>
            <a:cxnSpLocks noChangeShapeType="1"/>
            <a:stCxn id="32779" idx="6"/>
            <a:endCxn id="32776" idx="2"/>
          </p:cNvCxnSpPr>
          <p:nvPr/>
        </p:nvCxnSpPr>
        <p:spPr bwMode="auto">
          <a:xfrm flipV="1">
            <a:off x="4889500" y="2971800"/>
            <a:ext cx="1727200" cy="1143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2788" name="Text Box 18"/>
          <p:cNvSpPr txBox="1">
            <a:spLocks noChangeArrowheads="1"/>
          </p:cNvSpPr>
          <p:nvPr/>
        </p:nvSpPr>
        <p:spPr bwMode="auto">
          <a:xfrm rot="-2051310">
            <a:off x="3245971" y="1984346"/>
            <a:ext cx="62799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/>
                <a:ea typeface="Calibri"/>
                <a:cs typeface="Calibri"/>
              </a:rPr>
              <a:t>25%</a:t>
            </a:r>
          </a:p>
        </p:txBody>
      </p:sp>
      <p:sp>
        <p:nvSpPr>
          <p:cNvPr id="32789" name="Text Box 22"/>
          <p:cNvSpPr txBox="1">
            <a:spLocks noChangeArrowheads="1"/>
          </p:cNvSpPr>
          <p:nvPr/>
        </p:nvSpPr>
        <p:spPr bwMode="auto">
          <a:xfrm rot="-1136425">
            <a:off x="3331696" y="2451071"/>
            <a:ext cx="62799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/>
                <a:ea typeface="Calibri"/>
                <a:cs typeface="Calibri"/>
              </a:rPr>
              <a:t>25%</a:t>
            </a:r>
          </a:p>
        </p:txBody>
      </p:sp>
      <p:sp>
        <p:nvSpPr>
          <p:cNvPr id="32790" name="Text Box 23"/>
          <p:cNvSpPr txBox="1">
            <a:spLocks noChangeArrowheads="1"/>
          </p:cNvSpPr>
          <p:nvPr/>
        </p:nvSpPr>
        <p:spPr bwMode="auto">
          <a:xfrm rot="589470">
            <a:off x="3342808" y="2930496"/>
            <a:ext cx="62799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/>
                <a:ea typeface="Calibri"/>
                <a:cs typeface="Calibri"/>
              </a:rPr>
              <a:t>25%</a:t>
            </a:r>
          </a:p>
        </p:txBody>
      </p:sp>
      <p:sp>
        <p:nvSpPr>
          <p:cNvPr id="32791" name="Text Box 24"/>
          <p:cNvSpPr txBox="1">
            <a:spLocks noChangeArrowheads="1"/>
          </p:cNvSpPr>
          <p:nvPr/>
        </p:nvSpPr>
        <p:spPr bwMode="auto">
          <a:xfrm rot="1941942">
            <a:off x="3266608" y="3482946"/>
            <a:ext cx="62799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/>
                <a:ea typeface="Calibri"/>
                <a:cs typeface="Calibri"/>
              </a:rPr>
              <a:t>25%</a:t>
            </a:r>
          </a:p>
        </p:txBody>
      </p:sp>
      <p:sp>
        <p:nvSpPr>
          <p:cNvPr id="32792" name="Text Box 27"/>
          <p:cNvSpPr txBox="1">
            <a:spLocks noChangeArrowheads="1"/>
          </p:cNvSpPr>
          <p:nvPr/>
        </p:nvSpPr>
        <p:spPr bwMode="auto">
          <a:xfrm rot="-741183">
            <a:off x="5184399" y="2909858"/>
            <a:ext cx="75799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/>
                <a:ea typeface="Calibri"/>
                <a:cs typeface="Calibri"/>
              </a:rPr>
              <a:t>100%</a:t>
            </a:r>
          </a:p>
        </p:txBody>
      </p:sp>
      <p:sp>
        <p:nvSpPr>
          <p:cNvPr id="32793" name="Text Box 28"/>
          <p:cNvSpPr txBox="1">
            <a:spLocks noChangeArrowheads="1"/>
          </p:cNvSpPr>
          <p:nvPr/>
        </p:nvSpPr>
        <p:spPr bwMode="auto">
          <a:xfrm rot="-2202142">
            <a:off x="5195511" y="3424208"/>
            <a:ext cx="75799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/>
                <a:ea typeface="Calibri"/>
                <a:cs typeface="Calibri"/>
              </a:rPr>
              <a:t>100%</a:t>
            </a: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 rot="906936">
            <a:off x="5219324" y="2481233"/>
            <a:ext cx="75799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/>
                <a:ea typeface="Calibri"/>
                <a:cs typeface="Calibri"/>
              </a:rPr>
              <a:t>100%</a:t>
            </a:r>
          </a:p>
        </p:txBody>
      </p:sp>
      <p:sp>
        <p:nvSpPr>
          <p:cNvPr id="32795" name="Text Box 25"/>
          <p:cNvSpPr txBox="1">
            <a:spLocks noChangeArrowheads="1"/>
          </p:cNvSpPr>
          <p:nvPr/>
        </p:nvSpPr>
        <p:spPr bwMode="auto">
          <a:xfrm rot="2338471">
            <a:off x="5327274" y="2079596"/>
            <a:ext cx="75799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/>
                <a:ea typeface="Calibri"/>
                <a:cs typeface="Calibri"/>
              </a:rPr>
              <a:t>100%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0DEA1-CBA1-DF4E-B9D9-4E5E250E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4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Context: Ad hoc Routing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39332"/>
            <a:ext cx="8763000" cy="496146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spc="-150" dirty="0"/>
              <a:t>1990s: availability of </a:t>
            </a:r>
            <a:r>
              <a:rPr lang="en-US" sz="2800" b="1" spc="-150" dirty="0">
                <a:solidFill>
                  <a:srgbClr val="0070C0"/>
                </a:solidFill>
              </a:rPr>
              <a:t>off-the-shelf Wi-Fi cards, laptops</a:t>
            </a:r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/>
              <a:t>1994: </a:t>
            </a:r>
            <a:r>
              <a:rPr lang="en-US" sz="2800" b="1" dirty="0">
                <a:solidFill>
                  <a:srgbClr val="0070C0"/>
                </a:solidFill>
              </a:rPr>
              <a:t>First papers on DSDV and DSR routing </a:t>
            </a:r>
            <a:r>
              <a:rPr lang="en-US" sz="2800" dirty="0"/>
              <a:t>spark interest in routing on mobile wireless (ad hoc) networks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2000: </a:t>
            </a:r>
            <a:r>
              <a:rPr lang="en-US" sz="2800" b="1" dirty="0"/>
              <a:t>GPSR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B2B2B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/>
              <a:t>2000: Estrin et al., Berkeley Smart Dust sparks interest in </a:t>
            </a:r>
            <a:r>
              <a:rPr lang="en-US" sz="2800" b="1" dirty="0">
                <a:solidFill>
                  <a:srgbClr val="0070C0"/>
                </a:solidFill>
              </a:rPr>
              <a:t>wireless sensor networks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7EBD9E-368D-5046-8D4D-AB0B3501C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26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ExOR packet batching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862" y="3703638"/>
            <a:ext cx="8729538" cy="272362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pc="-150" dirty="0"/>
              <a:t>Finding the closest receiver involves coordination </a:t>
            </a:r>
            <a:r>
              <a:rPr lang="en-US" b="1" spc="-150" dirty="0">
                <a:solidFill>
                  <a:srgbClr val="1F497D"/>
                </a:solidFill>
              </a:rPr>
              <a:t>overhead</a:t>
            </a:r>
          </a:p>
          <a:p>
            <a:pPr lvl="1"/>
            <a:r>
              <a:rPr lang="en-US" dirty="0"/>
              <a:t>Want to </a:t>
            </a:r>
            <a:r>
              <a:rPr lang="en-US" b="1" dirty="0">
                <a:solidFill>
                  <a:srgbClr val="1F497D"/>
                </a:solidFill>
              </a:rPr>
              <a:t>avoid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/>
              <a:t>paying this overhead once per packet</a:t>
            </a:r>
          </a:p>
          <a:p>
            <a:pPr lvl="1"/>
            <a:endParaRPr lang="en-US" dirty="0"/>
          </a:p>
          <a:p>
            <a:pPr eaLnBrk="1" hangingPunct="1"/>
            <a:r>
              <a:rPr lang="en-US" b="1" dirty="0">
                <a:solidFill>
                  <a:srgbClr val="1F497D"/>
                </a:solidFill>
              </a:rPr>
              <a:t>Idea:</a:t>
            </a:r>
            <a:r>
              <a:rPr lang="en-US" dirty="0"/>
              <a:t> Send </a:t>
            </a:r>
            <a:r>
              <a:rPr lang="en-US" b="1" dirty="0">
                <a:solidFill>
                  <a:srgbClr val="1F497D"/>
                </a:solidFill>
              </a:rPr>
              <a:t>batches of packets </a:t>
            </a:r>
            <a:r>
              <a:rPr lang="en-US" dirty="0"/>
              <a:t>to amortize overhead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Node closest to the destination sends first</a:t>
            </a:r>
          </a:p>
          <a:p>
            <a:pPr lvl="1" eaLnBrk="1" hangingPunct="1"/>
            <a:r>
              <a:rPr lang="en-US" dirty="0"/>
              <a:t>Other nodes </a:t>
            </a:r>
            <a:r>
              <a:rPr lang="en-US" b="1" dirty="0">
                <a:solidFill>
                  <a:srgbClr val="1F497D"/>
                </a:solidFill>
              </a:rPr>
              <a:t>listen,</a:t>
            </a:r>
            <a:r>
              <a:rPr lang="en-US" dirty="0"/>
              <a:t> send </a:t>
            </a:r>
            <a:r>
              <a:rPr lang="en-US" b="1" dirty="0">
                <a:solidFill>
                  <a:srgbClr val="1F497D"/>
                </a:solidFill>
              </a:rPr>
              <a:t>just the remaining </a:t>
            </a:r>
            <a:r>
              <a:rPr lang="en-US" dirty="0"/>
              <a:t>packets in turn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Repeat schedule until destination has whole batch</a:t>
            </a:r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1219200" y="21336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src</a:t>
            </a:r>
          </a:p>
        </p:txBody>
      </p:sp>
      <p:sp>
        <p:nvSpPr>
          <p:cNvPr id="35845" name="Oval 7"/>
          <p:cNvSpPr>
            <a:spLocks noChangeArrowheads="1"/>
          </p:cNvSpPr>
          <p:nvPr/>
        </p:nvSpPr>
        <p:spPr bwMode="auto">
          <a:xfrm>
            <a:off x="51054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N3</a:t>
            </a:r>
          </a:p>
        </p:txBody>
      </p:sp>
      <p:sp>
        <p:nvSpPr>
          <p:cNvPr id="35846" name="Oval 8"/>
          <p:cNvSpPr>
            <a:spLocks noChangeArrowheads="1"/>
          </p:cNvSpPr>
          <p:nvPr/>
        </p:nvSpPr>
        <p:spPr bwMode="auto">
          <a:xfrm>
            <a:off x="7239000" y="21336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dst</a:t>
            </a:r>
          </a:p>
        </p:txBody>
      </p:sp>
      <p:sp>
        <p:nvSpPr>
          <p:cNvPr id="35847" name="Oval 9"/>
          <p:cNvSpPr>
            <a:spLocks noChangeArrowheads="1"/>
          </p:cNvSpPr>
          <p:nvPr/>
        </p:nvSpPr>
        <p:spPr bwMode="auto">
          <a:xfrm>
            <a:off x="6019800" y="17526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N4</a:t>
            </a:r>
          </a:p>
        </p:txBody>
      </p:sp>
      <p:sp>
        <p:nvSpPr>
          <p:cNvPr id="111630" name="Text Box 14"/>
          <p:cNvSpPr txBox="1">
            <a:spLocks noChangeArrowheads="1"/>
          </p:cNvSpPr>
          <p:nvPr/>
        </p:nvSpPr>
        <p:spPr bwMode="auto">
          <a:xfrm>
            <a:off x="5791200" y="2895600"/>
            <a:ext cx="7682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66CC"/>
                </a:solidFill>
                <a:latin typeface="Calibri"/>
                <a:ea typeface="Calibri"/>
                <a:cs typeface="Calibri"/>
              </a:rPr>
              <a:t>tx: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>
                <a:latin typeface="Calibri"/>
                <a:ea typeface="Calibri"/>
                <a:cs typeface="Calibri"/>
              </a:rPr>
              <a:t>23</a:t>
            </a:r>
          </a:p>
        </p:txBody>
      </p:sp>
      <p:sp>
        <p:nvSpPr>
          <p:cNvPr id="111631" name="Text Box 15"/>
          <p:cNvSpPr txBox="1">
            <a:spLocks noChangeArrowheads="1"/>
          </p:cNvSpPr>
          <p:nvPr/>
        </p:nvSpPr>
        <p:spPr bwMode="auto">
          <a:xfrm>
            <a:off x="4572000" y="1905000"/>
            <a:ext cx="11647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66CC"/>
                </a:solidFill>
                <a:latin typeface="Calibri"/>
                <a:ea typeface="Calibri"/>
                <a:cs typeface="Calibri"/>
              </a:rPr>
              <a:t>tx: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>
                <a:latin typeface="Calibri"/>
                <a:ea typeface="Calibri"/>
                <a:cs typeface="Calibri"/>
              </a:rPr>
              <a:t>57 -23</a:t>
            </a:r>
          </a:p>
          <a:p>
            <a:r>
              <a:rPr lang="en-US" sz="2000" dirty="0">
                <a:latin typeface="Calibri"/>
                <a:ea typeface="Calibri"/>
                <a:cs typeface="Calibri"/>
              </a:rPr>
              <a:t>      </a:t>
            </a:r>
            <a:r>
              <a:rPr lang="en-US" dirty="0" err="1">
                <a:latin typeface="Calibri"/>
                <a:ea typeface="Calibri"/>
                <a:cs typeface="Calibri"/>
                <a:sym typeface="Symbol" charset="2"/>
              </a:rPr>
              <a:t></a:t>
            </a:r>
            <a:r>
              <a:rPr lang="en-US" sz="2000" dirty="0">
                <a:latin typeface="Calibri"/>
                <a:ea typeface="Calibri"/>
                <a:cs typeface="Calibri"/>
              </a:rPr>
              <a:t> 24</a:t>
            </a:r>
          </a:p>
        </p:txBody>
      </p:sp>
      <p:sp>
        <p:nvSpPr>
          <p:cNvPr id="111632" name="Text Box 16"/>
          <p:cNvSpPr txBox="1">
            <a:spLocks noChangeArrowheads="1"/>
          </p:cNvSpPr>
          <p:nvPr/>
        </p:nvSpPr>
        <p:spPr bwMode="auto">
          <a:xfrm>
            <a:off x="2971800" y="2892425"/>
            <a:ext cx="825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66CC"/>
                </a:solidFill>
                <a:latin typeface="Calibri"/>
                <a:ea typeface="Calibri"/>
                <a:cs typeface="Calibri"/>
              </a:rPr>
              <a:t>tx: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  <a:sym typeface="Symbol" charset="2"/>
              </a:rPr>
              <a:t></a:t>
            </a:r>
            <a:r>
              <a:rPr lang="en-US" sz="2000" dirty="0">
                <a:latin typeface="Calibri"/>
                <a:ea typeface="Calibri"/>
                <a:cs typeface="Calibri"/>
              </a:rPr>
              <a:t> 8</a:t>
            </a:r>
          </a:p>
        </p:txBody>
      </p:sp>
      <p:sp>
        <p:nvSpPr>
          <p:cNvPr id="111633" name="Text Box 17"/>
          <p:cNvSpPr txBox="1">
            <a:spLocks noChangeArrowheads="1"/>
          </p:cNvSpPr>
          <p:nvPr/>
        </p:nvSpPr>
        <p:spPr bwMode="auto">
          <a:xfrm>
            <a:off x="1828800" y="1905000"/>
            <a:ext cx="8982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66CC"/>
                </a:solidFill>
                <a:latin typeface="Calibri"/>
                <a:ea typeface="Calibri"/>
                <a:cs typeface="Calibri"/>
              </a:rPr>
              <a:t>tx: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>
                <a:latin typeface="Calibri"/>
                <a:ea typeface="Calibri"/>
                <a:cs typeface="Calibri"/>
              </a:rPr>
              <a:t>100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971800" y="1447800"/>
            <a:ext cx="5607050" cy="1543050"/>
            <a:chOff x="1872" y="912"/>
            <a:chExt cx="3532" cy="972"/>
          </a:xfrm>
        </p:grpSpPr>
        <p:sp>
          <p:nvSpPr>
            <p:cNvPr id="35877" name="Text Box 11"/>
            <p:cNvSpPr txBox="1">
              <a:spLocks noChangeArrowheads="1"/>
            </p:cNvSpPr>
            <p:nvPr/>
          </p:nvSpPr>
          <p:spPr bwMode="auto">
            <a:xfrm>
              <a:off x="3648" y="1632"/>
              <a:ext cx="48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rx</a:t>
              </a:r>
              <a:r>
                <a:rPr lang="en-US" sz="20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: </a:t>
              </a:r>
              <a:r>
                <a:rPr lang="en-US" sz="2000" dirty="0">
                  <a:latin typeface="Calibri"/>
                  <a:ea typeface="Calibri"/>
                  <a:cs typeface="Calibri"/>
                </a:rPr>
                <a:t>23</a:t>
              </a:r>
            </a:p>
          </p:txBody>
        </p:sp>
        <p:sp>
          <p:nvSpPr>
            <p:cNvPr id="35878" name="Text Box 12"/>
            <p:cNvSpPr txBox="1">
              <a:spLocks noChangeArrowheads="1"/>
            </p:cNvSpPr>
            <p:nvPr/>
          </p:nvSpPr>
          <p:spPr bwMode="auto">
            <a:xfrm>
              <a:off x="2880" y="1008"/>
              <a:ext cx="48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rx</a:t>
              </a:r>
              <a:r>
                <a:rPr lang="en-US" sz="20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: </a:t>
              </a:r>
              <a:r>
                <a:rPr lang="en-US" sz="2000" dirty="0">
                  <a:latin typeface="Calibri"/>
                  <a:ea typeface="Calibri"/>
                  <a:cs typeface="Calibri"/>
                </a:rPr>
                <a:t>57</a:t>
              </a:r>
            </a:p>
          </p:txBody>
        </p:sp>
        <p:sp>
          <p:nvSpPr>
            <p:cNvPr id="35879" name="Text Box 13"/>
            <p:cNvSpPr txBox="1">
              <a:spLocks noChangeArrowheads="1"/>
            </p:cNvSpPr>
            <p:nvPr/>
          </p:nvSpPr>
          <p:spPr bwMode="auto">
            <a:xfrm>
              <a:off x="1872" y="1632"/>
              <a:ext cx="4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rx</a:t>
              </a:r>
              <a:r>
                <a:rPr lang="en-US" sz="20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: </a:t>
              </a:r>
              <a:r>
                <a:rPr lang="en-US" sz="2000" dirty="0">
                  <a:latin typeface="Calibri"/>
                  <a:ea typeface="Calibri"/>
                  <a:cs typeface="Calibri"/>
                </a:rPr>
                <a:t>88</a:t>
              </a:r>
            </a:p>
          </p:txBody>
        </p:sp>
        <p:sp>
          <p:nvSpPr>
            <p:cNvPr id="35880" name="Text Box 19"/>
            <p:cNvSpPr txBox="1">
              <a:spLocks noChangeArrowheads="1"/>
            </p:cNvSpPr>
            <p:nvPr/>
          </p:nvSpPr>
          <p:spPr bwMode="auto">
            <a:xfrm>
              <a:off x="4217" y="912"/>
              <a:ext cx="4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rx</a:t>
              </a:r>
              <a:r>
                <a:rPr lang="en-US" sz="20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: </a:t>
              </a:r>
              <a:r>
                <a:rPr lang="en-US" sz="2000" dirty="0">
                  <a:latin typeface="Calibri"/>
                  <a:ea typeface="Calibri"/>
                  <a:cs typeface="Calibri"/>
                </a:rPr>
                <a:t>0</a:t>
              </a:r>
            </a:p>
          </p:txBody>
        </p:sp>
        <p:sp>
          <p:nvSpPr>
            <p:cNvPr id="35881" name="Text Box 20"/>
            <p:cNvSpPr txBox="1">
              <a:spLocks noChangeArrowheads="1"/>
            </p:cNvSpPr>
            <p:nvPr/>
          </p:nvSpPr>
          <p:spPr bwMode="auto">
            <a:xfrm>
              <a:off x="4992" y="1200"/>
              <a:ext cx="4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rx</a:t>
              </a:r>
              <a:r>
                <a:rPr lang="en-US" sz="20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: </a:t>
              </a:r>
              <a:r>
                <a:rPr lang="en-US" sz="2000" dirty="0">
                  <a:latin typeface="Calibri"/>
                  <a:ea typeface="Calibri"/>
                  <a:cs typeface="Calibri"/>
                </a:rPr>
                <a:t>0</a:t>
              </a:r>
            </a:p>
          </p:txBody>
        </p:sp>
      </p:grpSp>
      <p:sp>
        <p:nvSpPr>
          <p:cNvPr id="111637" name="Text Box 21"/>
          <p:cNvSpPr txBox="1">
            <a:spLocks noChangeArrowheads="1"/>
          </p:cNvSpPr>
          <p:nvPr/>
        </p:nvSpPr>
        <p:spPr bwMode="auto">
          <a:xfrm>
            <a:off x="6705600" y="1736725"/>
            <a:ext cx="6382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66CC"/>
                </a:solidFill>
                <a:latin typeface="Calibri"/>
                <a:ea typeface="Calibri"/>
                <a:cs typeface="Calibri"/>
              </a:rPr>
              <a:t>tx: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>
                <a:latin typeface="Calibri"/>
                <a:ea typeface="Calibri"/>
                <a:cs typeface="Calibri"/>
              </a:rPr>
              <a:t>0</a:t>
            </a:r>
          </a:p>
        </p:txBody>
      </p:sp>
      <p:sp>
        <p:nvSpPr>
          <p:cNvPr id="111641" name="AutoShape 25"/>
          <p:cNvSpPr>
            <a:spLocks noChangeArrowheads="1"/>
          </p:cNvSpPr>
          <p:nvPr/>
        </p:nvSpPr>
        <p:spPr bwMode="auto">
          <a:xfrm>
            <a:off x="5791200" y="1371600"/>
            <a:ext cx="1524000" cy="1143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111642" name="AutoShape 26"/>
          <p:cNvSpPr>
            <a:spLocks noChangeArrowheads="1"/>
          </p:cNvSpPr>
          <p:nvPr/>
        </p:nvSpPr>
        <p:spPr bwMode="auto">
          <a:xfrm>
            <a:off x="5029200" y="2438400"/>
            <a:ext cx="1524000" cy="9906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111643" name="AutoShape 27"/>
          <p:cNvSpPr>
            <a:spLocks noChangeArrowheads="1"/>
          </p:cNvSpPr>
          <p:nvPr/>
        </p:nvSpPr>
        <p:spPr bwMode="auto">
          <a:xfrm>
            <a:off x="3810000" y="1447800"/>
            <a:ext cx="1905000" cy="1143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111644" name="AutoShape 28"/>
          <p:cNvSpPr>
            <a:spLocks noChangeArrowheads="1"/>
          </p:cNvSpPr>
          <p:nvPr/>
        </p:nvSpPr>
        <p:spPr bwMode="auto">
          <a:xfrm>
            <a:off x="2209800" y="2514600"/>
            <a:ext cx="2286000" cy="852488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111646" name="AutoShape 30"/>
          <p:cNvSpPr>
            <a:spLocks noChangeArrowheads="1"/>
          </p:cNvSpPr>
          <p:nvPr/>
        </p:nvSpPr>
        <p:spPr bwMode="auto">
          <a:xfrm>
            <a:off x="911225" y="1852613"/>
            <a:ext cx="1822450" cy="9683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111648" name="Text Box 32"/>
          <p:cNvSpPr txBox="1">
            <a:spLocks noChangeArrowheads="1"/>
          </p:cNvSpPr>
          <p:nvPr/>
        </p:nvSpPr>
        <p:spPr bwMode="auto">
          <a:xfrm>
            <a:off x="1882775" y="1925638"/>
            <a:ext cx="81713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66CC"/>
                </a:solidFill>
                <a:latin typeface="Calibri"/>
                <a:ea typeface="Calibri"/>
                <a:cs typeface="Calibri"/>
              </a:rPr>
              <a:t>tx: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  <a:sym typeface="Symbol" charset="2"/>
              </a:rPr>
              <a:t>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sz="2000" dirty="0">
                <a:latin typeface="Calibri"/>
                <a:ea typeface="Calibri"/>
                <a:cs typeface="Calibri"/>
              </a:rPr>
              <a:t>9</a:t>
            </a: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932113" y="1150938"/>
            <a:ext cx="6211887" cy="2373312"/>
            <a:chOff x="1847" y="725"/>
            <a:chExt cx="3913" cy="1495"/>
          </a:xfrm>
        </p:grpSpPr>
        <p:sp>
          <p:nvSpPr>
            <p:cNvPr id="35867" name="Rectangle 34"/>
            <p:cNvSpPr>
              <a:spLocks noChangeArrowheads="1"/>
            </p:cNvSpPr>
            <p:nvPr/>
          </p:nvSpPr>
          <p:spPr bwMode="auto">
            <a:xfrm>
              <a:off x="4983" y="1159"/>
              <a:ext cx="777" cy="5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5868" name="Rectangle 35"/>
            <p:cNvSpPr>
              <a:spLocks noChangeArrowheads="1"/>
            </p:cNvSpPr>
            <p:nvPr/>
          </p:nvSpPr>
          <p:spPr bwMode="auto">
            <a:xfrm>
              <a:off x="4211" y="725"/>
              <a:ext cx="777" cy="5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5869" name="Rectangle 36"/>
            <p:cNvSpPr>
              <a:spLocks noChangeArrowheads="1"/>
            </p:cNvSpPr>
            <p:nvPr/>
          </p:nvSpPr>
          <p:spPr bwMode="auto">
            <a:xfrm>
              <a:off x="3621" y="1626"/>
              <a:ext cx="777" cy="5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5870" name="Rectangle 37"/>
            <p:cNvSpPr>
              <a:spLocks noChangeArrowheads="1"/>
            </p:cNvSpPr>
            <p:nvPr/>
          </p:nvSpPr>
          <p:spPr bwMode="auto">
            <a:xfrm>
              <a:off x="2876" y="1028"/>
              <a:ext cx="777" cy="5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5871" name="Rectangle 38"/>
            <p:cNvSpPr>
              <a:spLocks noChangeArrowheads="1"/>
            </p:cNvSpPr>
            <p:nvPr/>
          </p:nvSpPr>
          <p:spPr bwMode="auto">
            <a:xfrm>
              <a:off x="1847" y="1618"/>
              <a:ext cx="676" cy="4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5872" name="Text Box 39"/>
            <p:cNvSpPr txBox="1">
              <a:spLocks noChangeArrowheads="1"/>
            </p:cNvSpPr>
            <p:nvPr/>
          </p:nvSpPr>
          <p:spPr bwMode="auto">
            <a:xfrm>
              <a:off x="3648" y="1632"/>
              <a:ext cx="48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rx</a:t>
              </a:r>
              <a:r>
                <a:rPr lang="en-US" sz="20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: </a:t>
              </a:r>
              <a:r>
                <a:rPr lang="en-US" sz="2000" dirty="0">
                  <a:latin typeface="Calibri"/>
                  <a:ea typeface="Calibri"/>
                  <a:cs typeface="Calibri"/>
                </a:rPr>
                <a:t>53</a:t>
              </a:r>
            </a:p>
          </p:txBody>
        </p:sp>
        <p:sp>
          <p:nvSpPr>
            <p:cNvPr id="35873" name="Text Box 40"/>
            <p:cNvSpPr txBox="1">
              <a:spLocks noChangeArrowheads="1"/>
            </p:cNvSpPr>
            <p:nvPr/>
          </p:nvSpPr>
          <p:spPr bwMode="auto">
            <a:xfrm>
              <a:off x="2880" y="1008"/>
              <a:ext cx="48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rx</a:t>
              </a:r>
              <a:r>
                <a:rPr lang="en-US" sz="20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: </a:t>
              </a:r>
              <a:r>
                <a:rPr lang="en-US" sz="2000" dirty="0">
                  <a:latin typeface="Calibri"/>
                  <a:ea typeface="Calibri"/>
                  <a:cs typeface="Calibri"/>
                </a:rPr>
                <a:t>85</a:t>
              </a:r>
            </a:p>
          </p:txBody>
        </p:sp>
        <p:sp>
          <p:nvSpPr>
            <p:cNvPr id="35874" name="Text Box 41"/>
            <p:cNvSpPr txBox="1">
              <a:spLocks noChangeArrowheads="1"/>
            </p:cNvSpPr>
            <p:nvPr/>
          </p:nvSpPr>
          <p:spPr bwMode="auto">
            <a:xfrm>
              <a:off x="1872" y="1632"/>
              <a:ext cx="48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rx</a:t>
              </a:r>
              <a:r>
                <a:rPr lang="en-US" sz="20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: </a:t>
              </a:r>
              <a:r>
                <a:rPr lang="en-US" sz="2000" dirty="0">
                  <a:latin typeface="Calibri"/>
                  <a:ea typeface="Calibri"/>
                  <a:cs typeface="Calibri"/>
                </a:rPr>
                <a:t>99</a:t>
              </a:r>
            </a:p>
          </p:txBody>
        </p:sp>
        <p:sp>
          <p:nvSpPr>
            <p:cNvPr id="35875" name="Text Box 42"/>
            <p:cNvSpPr txBox="1">
              <a:spLocks noChangeArrowheads="1"/>
            </p:cNvSpPr>
            <p:nvPr/>
          </p:nvSpPr>
          <p:spPr bwMode="auto">
            <a:xfrm>
              <a:off x="4217" y="912"/>
              <a:ext cx="48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rx</a:t>
              </a:r>
              <a:r>
                <a:rPr lang="en-US" sz="20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: </a:t>
              </a:r>
              <a:r>
                <a:rPr lang="en-US" sz="2000" dirty="0">
                  <a:latin typeface="Calibri"/>
                  <a:ea typeface="Calibri"/>
                  <a:cs typeface="Calibri"/>
                </a:rPr>
                <a:t>40</a:t>
              </a:r>
            </a:p>
          </p:txBody>
        </p:sp>
        <p:sp>
          <p:nvSpPr>
            <p:cNvPr id="35876" name="Text Box 43"/>
            <p:cNvSpPr txBox="1">
              <a:spLocks noChangeArrowheads="1"/>
            </p:cNvSpPr>
            <p:nvPr/>
          </p:nvSpPr>
          <p:spPr bwMode="auto">
            <a:xfrm>
              <a:off x="4992" y="1200"/>
              <a:ext cx="48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rx</a:t>
              </a:r>
              <a:r>
                <a:rPr lang="en-US" sz="20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: </a:t>
              </a:r>
              <a:r>
                <a:rPr lang="en-US" sz="2000" dirty="0">
                  <a:latin typeface="Calibri"/>
                  <a:ea typeface="Calibri"/>
                  <a:cs typeface="Calibri"/>
                </a:rPr>
                <a:t>22</a:t>
              </a:r>
            </a:p>
          </p:txBody>
        </p:sp>
      </p:grpSp>
      <p:sp>
        <p:nvSpPr>
          <p:cNvPr id="111647" name="AutoShape 31"/>
          <p:cNvSpPr>
            <a:spLocks noChangeArrowheads="1"/>
          </p:cNvSpPr>
          <p:nvPr/>
        </p:nvSpPr>
        <p:spPr bwMode="auto">
          <a:xfrm>
            <a:off x="5781675" y="1338263"/>
            <a:ext cx="1719263" cy="1141412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35862" name="Oval 5"/>
          <p:cNvSpPr>
            <a:spLocks noChangeArrowheads="1"/>
          </p:cNvSpPr>
          <p:nvPr/>
        </p:nvSpPr>
        <p:spPr bwMode="auto">
          <a:xfrm>
            <a:off x="23622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N1</a:t>
            </a:r>
          </a:p>
        </p:txBody>
      </p:sp>
      <p:sp>
        <p:nvSpPr>
          <p:cNvPr id="35863" name="Oval 6"/>
          <p:cNvSpPr>
            <a:spLocks noChangeArrowheads="1"/>
          </p:cNvSpPr>
          <p:nvPr/>
        </p:nvSpPr>
        <p:spPr bwMode="auto">
          <a:xfrm>
            <a:off x="3962400" y="17526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5A9CB-562F-7C4D-A97B-1021DC99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7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  <p:bldP spid="111630" grpId="0"/>
      <p:bldP spid="111631" grpId="0"/>
      <p:bldP spid="111632" grpId="0"/>
      <p:bldP spid="111633" grpId="0"/>
      <p:bldP spid="111637" grpId="0"/>
      <p:bldP spid="111641" grpId="0" animBg="1"/>
      <p:bldP spid="111641" grpId="1" animBg="1"/>
      <p:bldP spid="111642" grpId="0" animBg="1"/>
      <p:bldP spid="111642" grpId="1" animBg="1"/>
      <p:bldP spid="111643" grpId="0" animBg="1"/>
      <p:bldP spid="111643" grpId="1" animBg="1"/>
      <p:bldP spid="111644" grpId="0" animBg="1"/>
      <p:bldP spid="111644" grpId="1" animBg="1"/>
      <p:bldP spid="111646" grpId="0" animBg="1"/>
      <p:bldP spid="111646" grpId="1" animBg="1"/>
      <p:bldP spid="111648" grpId="0" animBg="1"/>
      <p:bldP spid="11164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i="1" dirty="0"/>
              <a:t>forwarder list </a:t>
            </a:r>
            <a:r>
              <a:rPr lang="en-US" dirty="0"/>
              <a:t>establishes transmit order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862" y="3810000"/>
            <a:ext cx="8729538" cy="2667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70000"/>
              </a:lnSpc>
            </a:pPr>
            <a:r>
              <a:rPr lang="en-US" sz="2600" dirty="0"/>
              <a:t>One node sends at a time, highest priority first</a:t>
            </a:r>
          </a:p>
          <a:p>
            <a:pPr eaLnBrk="1" hangingPunct="1">
              <a:lnSpc>
                <a:spcPct val="70000"/>
              </a:lnSpc>
            </a:pPr>
            <a:endParaRPr lang="en-US" sz="2600" dirty="0"/>
          </a:p>
          <a:p>
            <a:pPr eaLnBrk="1" hangingPunct="1">
              <a:lnSpc>
                <a:spcPct val="70000"/>
              </a:lnSpc>
            </a:pPr>
            <a:r>
              <a:rPr lang="en-US" sz="2600" dirty="0"/>
              <a:t>Source includes a </a:t>
            </a:r>
            <a:r>
              <a:rPr lang="en-US" sz="2600" b="1" i="1" dirty="0">
                <a:solidFill>
                  <a:srgbClr val="1F497D"/>
                </a:solidFill>
              </a:rPr>
              <a:t>forwarder list</a:t>
            </a:r>
            <a:r>
              <a:rPr lang="en-US" sz="2600" b="1" dirty="0">
                <a:solidFill>
                  <a:srgbClr val="1F497D"/>
                </a:solidFill>
              </a:rPr>
              <a:t> </a:t>
            </a:r>
            <a:r>
              <a:rPr lang="en-US" sz="2600" dirty="0"/>
              <a:t>in ExOR header</a:t>
            </a:r>
          </a:p>
          <a:p>
            <a:pPr lvl="1">
              <a:lnSpc>
                <a:spcPct val="70000"/>
              </a:lnSpc>
            </a:pPr>
            <a:r>
              <a:rPr lang="en-US" sz="2600" dirty="0"/>
              <a:t>The forwarder list is sorted by </a:t>
            </a:r>
            <a:r>
              <a:rPr lang="en-US" sz="2600" b="1" i="1" dirty="0">
                <a:solidFill>
                  <a:srgbClr val="1F497D"/>
                </a:solidFill>
              </a:rPr>
              <a:t>path ETX </a:t>
            </a:r>
            <a:r>
              <a:rPr lang="en-US" sz="2600" dirty="0"/>
              <a:t>metric to </a:t>
            </a:r>
            <a:r>
              <a:rPr lang="en-US" sz="2600" dirty="0" err="1"/>
              <a:t>dst</a:t>
            </a:r>
            <a:endParaRPr lang="en-US" sz="2600" dirty="0"/>
          </a:p>
          <a:p>
            <a:pPr lvl="2">
              <a:lnSpc>
                <a:spcPct val="70000"/>
              </a:lnSpc>
            </a:pPr>
            <a:r>
              <a:rPr lang="en-US" sz="2600" dirty="0"/>
              <a:t>Link ETX: Expected number of transmissions required</a:t>
            </a:r>
          </a:p>
          <a:p>
            <a:pPr lvl="2">
              <a:lnSpc>
                <a:spcPct val="70000"/>
              </a:lnSpc>
            </a:pPr>
            <a:r>
              <a:rPr lang="en-US" sz="2600" dirty="0"/>
              <a:t>Nodes periodically flood link ETX measurements</a:t>
            </a:r>
          </a:p>
          <a:p>
            <a:pPr lvl="2">
              <a:lnSpc>
                <a:spcPct val="70000"/>
              </a:lnSpc>
            </a:pPr>
            <a:r>
              <a:rPr lang="en-US" sz="2600" dirty="0"/>
              <a:t>Path ETX is weighted shortest path (Dijkstra’s algorithm)</a:t>
            </a:r>
          </a:p>
          <a:p>
            <a:pPr lvl="1" eaLnBrk="1" hangingPunct="1">
              <a:lnSpc>
                <a:spcPct val="70000"/>
              </a:lnSpc>
            </a:pPr>
            <a:endParaRPr lang="en-US" sz="2600" dirty="0"/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1219200" y="185737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src</a:t>
            </a:r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2362200" y="239077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N1</a:t>
            </a:r>
          </a:p>
        </p:txBody>
      </p:sp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3962400" y="147637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N2</a:t>
            </a:r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5105400" y="239077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N3</a:t>
            </a:r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7239000" y="185737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dst</a:t>
            </a:r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6019800" y="147637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7306" y="3168134"/>
            <a:ext cx="6531293" cy="4001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FF0000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low			medium			high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6030" y="3143934"/>
            <a:ext cx="1151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priority: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05367E-4182-314D-B979-3C14416A3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99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/>
              <a:t>Batch maps </a:t>
            </a:r>
            <a:r>
              <a:rPr lang="en-US" dirty="0"/>
              <a:t>track who received what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861" y="4718446"/>
            <a:ext cx="8735491" cy="1693323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sz="2400" dirty="0"/>
              <a:t>Nodes include a </a:t>
            </a:r>
            <a:r>
              <a:rPr lang="en-US" sz="2400" b="1" i="1" dirty="0"/>
              <a:t>batch map </a:t>
            </a:r>
            <a:r>
              <a:rPr lang="en-US" sz="2400" dirty="0"/>
              <a:t>in every data packet header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400" dirty="0"/>
              <a:t>For each packet, batch map gives </a:t>
            </a:r>
            <a:r>
              <a:rPr lang="en-US" sz="2400" b="1" dirty="0"/>
              <a:t>highest priority node</a:t>
            </a:r>
            <a:r>
              <a:rPr lang="en-US" sz="2400" dirty="0"/>
              <a:t> known to have </a:t>
            </a:r>
            <a:r>
              <a:rPr lang="en-US" sz="2400" b="1" dirty="0">
                <a:solidFill>
                  <a:srgbClr val="00B050"/>
                </a:solidFill>
              </a:rPr>
              <a:t>received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  <a:r>
              <a:rPr lang="en-US" sz="2400" dirty="0"/>
              <a:t>a copy of that packet</a:t>
            </a:r>
          </a:p>
          <a:p>
            <a:pPr lvl="1">
              <a:lnSpc>
                <a:spcPct val="70000"/>
              </a:lnSpc>
            </a:pPr>
            <a:r>
              <a:rPr lang="en-US" sz="2400" dirty="0"/>
              <a:t>Nodes </a:t>
            </a:r>
            <a:r>
              <a:rPr lang="en-US" sz="2400" b="1" dirty="0">
                <a:solidFill>
                  <a:srgbClr val="0070C0"/>
                </a:solidFill>
              </a:rPr>
              <a:t>suppress</a:t>
            </a:r>
            <a:r>
              <a:rPr lang="en-US" sz="2400" dirty="0"/>
              <a:t> packets </a:t>
            </a:r>
            <a:r>
              <a:rPr lang="en-US" sz="2400" b="1" dirty="0"/>
              <a:t>higher priority node </a:t>
            </a:r>
            <a:r>
              <a:rPr lang="en-US" sz="2400" dirty="0"/>
              <a:t>received </a:t>
            </a:r>
          </a:p>
          <a:p>
            <a:pPr lvl="1">
              <a:lnSpc>
                <a:spcPct val="70000"/>
              </a:lnSpc>
            </a:pPr>
            <a:r>
              <a:rPr lang="en-US" sz="2400" dirty="0"/>
              <a:t>Allows source to </a:t>
            </a:r>
            <a:r>
              <a:rPr lang="en-US" sz="2400" b="1" dirty="0">
                <a:solidFill>
                  <a:srgbClr val="0070C0"/>
                </a:solidFill>
              </a:rPr>
              <a:t>receive acknowledgement</a:t>
            </a:r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1060174" y="2592871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src</a:t>
            </a:r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2203174" y="3126271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N1</a:t>
            </a:r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3803374" y="2263354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N2</a:t>
            </a:r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4946374" y="319491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N3</a:t>
            </a:r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7079974" y="2592871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dst</a:t>
            </a:r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5860774" y="228051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N4</a:t>
            </a:r>
          </a:p>
        </p:txBody>
      </p:sp>
      <p:sp>
        <p:nvSpPr>
          <p:cNvPr id="37898" name="Text Box 56"/>
          <p:cNvSpPr txBox="1">
            <a:spLocks noChangeArrowheads="1"/>
          </p:cNvSpPr>
          <p:nvPr/>
        </p:nvSpPr>
        <p:spPr bwMode="auto">
          <a:xfrm>
            <a:off x="3901799" y="3783496"/>
            <a:ext cx="10515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66CC"/>
                </a:solidFill>
                <a:latin typeface="Calibri"/>
                <a:ea typeface="Calibri"/>
                <a:cs typeface="Calibri"/>
              </a:rPr>
              <a:t>tx: {1, 6}</a:t>
            </a:r>
            <a:endParaRPr lang="en-US" sz="2800" dirty="0">
              <a:solidFill>
                <a:srgbClr val="0066CC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4745" name="Text Box 57"/>
          <p:cNvSpPr txBox="1">
            <a:spLocks noChangeArrowheads="1"/>
          </p:cNvSpPr>
          <p:nvPr/>
        </p:nvSpPr>
        <p:spPr bwMode="auto">
          <a:xfrm>
            <a:off x="1785112" y="1547002"/>
            <a:ext cx="47009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66CC"/>
                </a:solidFill>
                <a:latin typeface="Calibri"/>
                <a:ea typeface="Calibri"/>
                <a:cs typeface="Calibri"/>
              </a:rPr>
              <a:t>tx: {2, 4}</a:t>
            </a:r>
            <a:endParaRPr lang="en-US" sz="2800" dirty="0">
              <a:solidFill>
                <a:srgbClr val="0066CC"/>
              </a:solidFill>
              <a:latin typeface="Calibri"/>
              <a:ea typeface="Calibri"/>
              <a:cs typeface="Calibri"/>
            </a:endParaRPr>
          </a:p>
          <a:p>
            <a:r>
              <a:rPr lang="en-US" sz="2000" dirty="0">
                <a:latin typeface="Calibri"/>
                <a:ea typeface="Calibri"/>
                <a:cs typeface="Calibri"/>
              </a:rPr>
              <a:t>batch map:</a:t>
            </a:r>
            <a:r>
              <a:rPr lang="en-US" sz="2000" b="1" dirty="0">
                <a:latin typeface="Calibri"/>
                <a:ea typeface="Calibri"/>
                <a:cs typeface="Calibri"/>
              </a:rPr>
              <a:t> </a:t>
            </a:r>
            <a:r>
              <a:rPr lang="en-US" sz="2000" dirty="0">
                <a:latin typeface="Calibri"/>
                <a:ea typeface="Calibri"/>
                <a:cs typeface="Calibri"/>
              </a:rPr>
              <a:t>{</a:t>
            </a:r>
            <a:r>
              <a:rPr lang="en-US" sz="2000" dirty="0">
                <a:solidFill>
                  <a:srgbClr val="000000"/>
                </a:solidFill>
                <a:highlight>
                  <a:srgbClr val="92D050"/>
                </a:highlight>
                <a:latin typeface="Calibri"/>
                <a:ea typeface="Calibri"/>
                <a:cs typeface="Calibri"/>
              </a:rPr>
              <a:t>1</a:t>
            </a:r>
            <a:r>
              <a:rPr lang="en-US" sz="2000" dirty="0">
                <a:solidFill>
                  <a:srgbClr val="000000"/>
                </a:solidFill>
                <a:highlight>
                  <a:srgbClr val="92D050"/>
                </a:highlight>
                <a:latin typeface="Calibri"/>
                <a:ea typeface="Calibri"/>
                <a:cs typeface="Calibri"/>
                <a:sym typeface="Wingdings"/>
              </a:rPr>
              <a:t></a:t>
            </a:r>
            <a:r>
              <a:rPr lang="en-US" sz="2000" b="1" dirty="0">
                <a:solidFill>
                  <a:srgbClr val="000000"/>
                </a:solidFill>
                <a:highlight>
                  <a:srgbClr val="92D050"/>
                </a:highlight>
                <a:latin typeface="Calibri"/>
                <a:ea typeface="Calibri"/>
                <a:cs typeface="Calibri"/>
              </a:rPr>
              <a:t>N3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</a:t>
            </a:r>
            <a:r>
              <a:rPr lang="en-US" sz="2000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>
                <a:latin typeface="Calibri"/>
                <a:ea typeface="Calibri"/>
                <a:cs typeface="Calibri"/>
              </a:rPr>
              <a:t>2</a:t>
            </a:r>
            <a:r>
              <a:rPr lang="en-US" sz="2000" dirty="0">
                <a:latin typeface="Calibri"/>
                <a:ea typeface="Calibri"/>
                <a:cs typeface="Calibri"/>
                <a:sym typeface="Wingdings"/>
              </a:rPr>
              <a:t>N2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4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/>
              </a:rPr>
              <a:t>N2,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b="1" dirty="0">
                <a:solidFill>
                  <a:srgbClr val="000000"/>
                </a:solidFill>
                <a:highlight>
                  <a:srgbClr val="92D050"/>
                </a:highlight>
                <a:latin typeface="Calibri"/>
                <a:ea typeface="Calibri"/>
                <a:cs typeface="Calibri"/>
              </a:rPr>
              <a:t>6</a:t>
            </a:r>
            <a:r>
              <a:rPr lang="en-US" sz="2000" b="1" dirty="0">
                <a:solidFill>
                  <a:srgbClr val="000000"/>
                </a:solidFill>
                <a:highlight>
                  <a:srgbClr val="92D050"/>
                </a:highlight>
                <a:latin typeface="Calibri"/>
                <a:ea typeface="Calibri"/>
                <a:cs typeface="Calibri"/>
                <a:sym typeface="Wingdings"/>
              </a:rPr>
              <a:t>N3</a:t>
            </a:r>
            <a:r>
              <a:rPr lang="en-US" sz="2000" dirty="0">
                <a:latin typeface="Calibri"/>
                <a:ea typeface="Calibri"/>
                <a:cs typeface="Calibri"/>
              </a:rPr>
              <a:t>}</a:t>
            </a:r>
          </a:p>
        </p:txBody>
      </p:sp>
      <p:sp>
        <p:nvSpPr>
          <p:cNvPr id="114746" name="Rectangle 58"/>
          <p:cNvSpPr>
            <a:spLocks noChangeArrowheads="1"/>
          </p:cNvSpPr>
          <p:nvPr/>
        </p:nvSpPr>
        <p:spPr bwMode="auto">
          <a:xfrm>
            <a:off x="3901799" y="4082343"/>
            <a:ext cx="31085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/>
                <a:ea typeface="Calibri"/>
                <a:cs typeface="Calibri"/>
              </a:rPr>
              <a:t>batch map:</a:t>
            </a:r>
            <a:r>
              <a:rPr lang="en-US" sz="2000" b="1" dirty="0">
                <a:latin typeface="Calibri"/>
                <a:ea typeface="Calibri"/>
                <a:cs typeface="Calibri"/>
              </a:rPr>
              <a:t> </a:t>
            </a:r>
            <a:r>
              <a:rPr lang="en-US" sz="2000" dirty="0">
                <a:latin typeface="Calibri"/>
                <a:ea typeface="Calibri"/>
                <a:cs typeface="Calibri"/>
              </a:rPr>
              <a:t>{1</a:t>
            </a:r>
            <a:r>
              <a:rPr lang="en-US" sz="2000" dirty="0">
                <a:latin typeface="Calibri"/>
                <a:ea typeface="Calibri"/>
                <a:cs typeface="Calibri"/>
                <a:sym typeface="Wingdings"/>
              </a:rPr>
              <a:t>N3</a:t>
            </a:r>
            <a:r>
              <a:rPr lang="en-US" sz="2000" dirty="0">
                <a:latin typeface="Calibri"/>
                <a:ea typeface="Calibri"/>
                <a:cs typeface="Calibri"/>
              </a:rPr>
              <a:t>, 6</a:t>
            </a:r>
            <a:r>
              <a:rPr lang="en-US" sz="2000" dirty="0">
                <a:latin typeface="Calibri"/>
                <a:ea typeface="Calibri"/>
                <a:cs typeface="Calibri"/>
                <a:sym typeface="Wingdings"/>
              </a:rPr>
              <a:t>N3</a:t>
            </a:r>
            <a:r>
              <a:rPr lang="en-US" sz="2000" dirty="0">
                <a:latin typeface="Calibri"/>
                <a:ea typeface="Calibri"/>
                <a:cs typeface="Calibri"/>
              </a:rPr>
              <a:t>}</a:t>
            </a:r>
          </a:p>
        </p:txBody>
      </p:sp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1785112" y="1848719"/>
            <a:ext cx="39125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/>
                <a:ea typeface="Calibri"/>
                <a:cs typeface="Calibri"/>
              </a:rPr>
              <a:t>batch map:</a:t>
            </a:r>
            <a:r>
              <a:rPr lang="en-US" sz="2000" b="1" dirty="0">
                <a:latin typeface="Calibri"/>
                <a:ea typeface="Calibri"/>
                <a:cs typeface="Calibri"/>
              </a:rPr>
              <a:t> </a:t>
            </a:r>
            <a:r>
              <a:rPr lang="en-US" sz="2000" dirty="0">
                <a:latin typeface="Calibri"/>
                <a:ea typeface="Calibri"/>
                <a:cs typeface="Calibri"/>
              </a:rPr>
              <a:t>{1</a:t>
            </a:r>
            <a:r>
              <a:rPr lang="en-US" sz="2000" dirty="0">
                <a:latin typeface="Calibri"/>
                <a:ea typeface="Calibri"/>
                <a:cs typeface="Calibri"/>
                <a:sym typeface="Wingdings"/>
              </a:rPr>
              <a:t></a:t>
            </a:r>
            <a:r>
              <a:rPr lang="en-US" sz="2000" dirty="0">
                <a:latin typeface="Calibri"/>
                <a:ea typeface="Calibri"/>
                <a:cs typeface="Calibri"/>
              </a:rPr>
              <a:t>N2, 2</a:t>
            </a:r>
            <a:r>
              <a:rPr lang="en-US" sz="2000" dirty="0">
                <a:latin typeface="Calibri"/>
                <a:ea typeface="Calibri"/>
                <a:cs typeface="Calibri"/>
                <a:sym typeface="Wingdings"/>
              </a:rPr>
              <a:t>N2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4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/>
              </a:rPr>
              <a:t>N2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}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894236-8C9C-614C-B466-9AB925C34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3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/>
      <p:bldP spid="114745" grpId="0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node’s batch map indicates higher priority node has received &gt; 90% of the batch, it remains quiet</a:t>
            </a:r>
          </a:p>
          <a:p>
            <a:endParaRPr lang="en-US" dirty="0"/>
          </a:p>
          <a:p>
            <a:r>
              <a:rPr lang="en-US" b="1" dirty="0">
                <a:solidFill>
                  <a:srgbClr val="1F497D"/>
                </a:solidFill>
              </a:rPr>
              <a:t>Removes excessive overhead </a:t>
            </a:r>
            <a:r>
              <a:rPr lang="en-US" dirty="0"/>
              <a:t>due to “straggler” packets that get unlucky due to wireless conditions</a:t>
            </a:r>
          </a:p>
          <a:p>
            <a:endParaRPr lang="en-US" dirty="0"/>
          </a:p>
          <a:p>
            <a:r>
              <a:rPr lang="en-US" dirty="0"/>
              <a:t>ExOR routing itself only guarantees &gt; 90% delivery</a:t>
            </a:r>
          </a:p>
          <a:p>
            <a:endParaRPr lang="en-US" dirty="0"/>
          </a:p>
          <a:p>
            <a:r>
              <a:rPr lang="en-US" dirty="0"/>
              <a:t>Destination requests remaining &lt; 10% packets via </a:t>
            </a:r>
            <a:r>
              <a:rPr lang="en-US" b="1" dirty="0">
                <a:solidFill>
                  <a:schemeClr val="tx2"/>
                </a:solidFill>
              </a:rPr>
              <a:t>traditional routing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20B3A-72F9-1348-BD3B-64DBD2BAE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309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Transmission timeline</a:t>
            </a:r>
          </a:p>
        </p:txBody>
      </p:sp>
      <p:pic>
        <p:nvPicPr>
          <p:cNvPr id="7" name="Picture 6" descr="tansmit-timelin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920" y="1673636"/>
            <a:ext cx="7227879" cy="30131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5780" y="1629026"/>
            <a:ext cx="496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/>
                <a:ea typeface="Calibri"/>
                <a:cs typeface="Calibri"/>
              </a:rPr>
              <a:t>dest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0334" y="3641441"/>
            <a:ext cx="390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/>
                <a:ea typeface="Calibri"/>
                <a:cs typeface="Calibri"/>
              </a:rPr>
              <a:t>src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9949" y="1678547"/>
            <a:ext cx="524102" cy="2246769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FF0000"/>
              </a:gs>
            </a:gsLst>
            <a:lin ang="16200000" scaled="0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high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n-US" sz="14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n-US" sz="14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n-US" sz="14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n-US" sz="14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n-US" sz="14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n-US" sz="14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n-US" sz="14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low</a:t>
            </a:r>
          </a:p>
        </p:txBody>
      </p:sp>
      <p:sp>
        <p:nvSpPr>
          <p:cNvPr id="11" name="Down Arrow 10"/>
          <p:cNvSpPr/>
          <p:nvPr/>
        </p:nvSpPr>
        <p:spPr>
          <a:xfrm rot="19096674">
            <a:off x="2669401" y="1487776"/>
            <a:ext cx="299437" cy="299437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own Arrow 11"/>
          <p:cNvSpPr/>
          <p:nvPr/>
        </p:nvSpPr>
        <p:spPr>
          <a:xfrm rot="13238607">
            <a:off x="3592827" y="3770581"/>
            <a:ext cx="299437" cy="299437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Down Arrow 12"/>
          <p:cNvSpPr/>
          <p:nvPr/>
        </p:nvSpPr>
        <p:spPr>
          <a:xfrm rot="19096674">
            <a:off x="3709860" y="1479307"/>
            <a:ext cx="299437" cy="299437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Down Arrow 13"/>
          <p:cNvSpPr/>
          <p:nvPr/>
        </p:nvSpPr>
        <p:spPr>
          <a:xfrm rot="13393392">
            <a:off x="4464606" y="2960312"/>
            <a:ext cx="299437" cy="299437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Down Arrow 14"/>
          <p:cNvSpPr/>
          <p:nvPr/>
        </p:nvSpPr>
        <p:spPr>
          <a:xfrm rot="13393392">
            <a:off x="5421382" y="3775598"/>
            <a:ext cx="299437" cy="299437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/>
          <p:cNvCxnSpPr/>
          <p:nvPr/>
        </p:nvCxnSpPr>
        <p:spPr>
          <a:xfrm rot="5400000">
            <a:off x="3062481" y="2933306"/>
            <a:ext cx="2282539" cy="158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159931" y="5041384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N5</a:t>
            </a:r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461367" y="5410716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N8</a:t>
            </a:r>
          </a:p>
        </p:txBody>
      </p:sp>
      <p:sp>
        <p:nvSpPr>
          <p:cNvPr id="26" name="Oval 6"/>
          <p:cNvSpPr>
            <a:spLocks noChangeArrowheads="1"/>
          </p:cNvSpPr>
          <p:nvPr/>
        </p:nvSpPr>
        <p:spPr bwMode="auto">
          <a:xfrm>
            <a:off x="4521157" y="5269984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N11</a:t>
            </a:r>
          </a:p>
        </p:txBody>
      </p:sp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5477933" y="5574784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N18</a:t>
            </a:r>
          </a:p>
        </p:txBody>
      </p:sp>
      <p:sp>
        <p:nvSpPr>
          <p:cNvPr id="28" name="Oval 8"/>
          <p:cNvSpPr>
            <a:spLocks noChangeArrowheads="1"/>
          </p:cNvSpPr>
          <p:nvPr/>
        </p:nvSpPr>
        <p:spPr bwMode="auto">
          <a:xfrm>
            <a:off x="7179731" y="5041384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N24</a:t>
            </a:r>
          </a:p>
        </p:txBody>
      </p:sp>
      <p:sp>
        <p:nvSpPr>
          <p:cNvPr id="29" name="Oval 9"/>
          <p:cNvSpPr>
            <a:spLocks noChangeArrowheads="1"/>
          </p:cNvSpPr>
          <p:nvPr/>
        </p:nvSpPr>
        <p:spPr bwMode="auto">
          <a:xfrm>
            <a:off x="5943600" y="4965184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N20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59931" y="6352143"/>
            <a:ext cx="6629400" cy="369332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FF0000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low			medium			high</a:t>
            </a:r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2725708" y="4751279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N17</a:t>
            </a:r>
          </a:p>
        </p:txBody>
      </p: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1998131" y="5346184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N13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12698" y="468674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src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79731" y="5650984"/>
            <a:ext cx="62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100" y="6326588"/>
            <a:ext cx="1151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priority: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3547" y="1289762"/>
            <a:ext cx="1151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priority: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293A5-0E55-FE45-9259-EC8B5C45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9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524"/>
          <p:cNvGrpSpPr>
            <a:grpSpLocks/>
          </p:cNvGrpSpPr>
          <p:nvPr/>
        </p:nvGrpSpPr>
        <p:grpSpPr bwMode="auto">
          <a:xfrm>
            <a:off x="4883980" y="1793379"/>
            <a:ext cx="3632298" cy="3012435"/>
            <a:chOff x="1152" y="912"/>
            <a:chExt cx="3648" cy="3024"/>
          </a:xfrm>
        </p:grpSpPr>
        <p:sp>
          <p:nvSpPr>
            <p:cNvPr id="56469" name="Line 525"/>
            <p:cNvSpPr>
              <a:spLocks noChangeShapeType="1"/>
            </p:cNvSpPr>
            <p:nvPr/>
          </p:nvSpPr>
          <p:spPr bwMode="auto">
            <a:xfrm>
              <a:off x="1152" y="3936"/>
              <a:ext cx="364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70" name="Line 526"/>
            <p:cNvSpPr>
              <a:spLocks noChangeShapeType="1"/>
            </p:cNvSpPr>
            <p:nvPr/>
          </p:nvSpPr>
          <p:spPr bwMode="auto">
            <a:xfrm>
              <a:off x="1152" y="3552"/>
              <a:ext cx="364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71" name="Line 527"/>
            <p:cNvSpPr>
              <a:spLocks noChangeShapeType="1"/>
            </p:cNvSpPr>
            <p:nvPr/>
          </p:nvSpPr>
          <p:spPr bwMode="auto">
            <a:xfrm>
              <a:off x="1152" y="3216"/>
              <a:ext cx="364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72" name="Line 528"/>
            <p:cNvSpPr>
              <a:spLocks noChangeShapeType="1"/>
            </p:cNvSpPr>
            <p:nvPr/>
          </p:nvSpPr>
          <p:spPr bwMode="auto">
            <a:xfrm>
              <a:off x="1152" y="2832"/>
              <a:ext cx="364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73" name="Line 529"/>
            <p:cNvSpPr>
              <a:spLocks noChangeShapeType="1"/>
            </p:cNvSpPr>
            <p:nvPr/>
          </p:nvSpPr>
          <p:spPr bwMode="auto">
            <a:xfrm>
              <a:off x="1152" y="2448"/>
              <a:ext cx="364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74" name="Line 530"/>
            <p:cNvSpPr>
              <a:spLocks noChangeShapeType="1"/>
            </p:cNvSpPr>
            <p:nvPr/>
          </p:nvSpPr>
          <p:spPr bwMode="auto">
            <a:xfrm>
              <a:off x="1152" y="2064"/>
              <a:ext cx="364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75" name="Line 531"/>
            <p:cNvSpPr>
              <a:spLocks noChangeShapeType="1"/>
            </p:cNvSpPr>
            <p:nvPr/>
          </p:nvSpPr>
          <p:spPr bwMode="auto">
            <a:xfrm>
              <a:off x="1152" y="1680"/>
              <a:ext cx="364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76" name="Line 532"/>
            <p:cNvSpPr>
              <a:spLocks noChangeShapeType="1"/>
            </p:cNvSpPr>
            <p:nvPr/>
          </p:nvSpPr>
          <p:spPr bwMode="auto">
            <a:xfrm>
              <a:off x="1152" y="1296"/>
              <a:ext cx="364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77" name="Line 533"/>
            <p:cNvSpPr>
              <a:spLocks noChangeShapeType="1"/>
            </p:cNvSpPr>
            <p:nvPr/>
          </p:nvSpPr>
          <p:spPr bwMode="auto">
            <a:xfrm>
              <a:off x="1152" y="912"/>
              <a:ext cx="364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78" name="Line 534"/>
            <p:cNvSpPr>
              <a:spLocks noChangeShapeType="1"/>
            </p:cNvSpPr>
            <p:nvPr/>
          </p:nvSpPr>
          <p:spPr bwMode="auto">
            <a:xfrm>
              <a:off x="1152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79" name="Line 535"/>
            <p:cNvSpPr>
              <a:spLocks noChangeShapeType="1"/>
            </p:cNvSpPr>
            <p:nvPr/>
          </p:nvSpPr>
          <p:spPr bwMode="auto">
            <a:xfrm>
              <a:off x="1536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80" name="Line 536"/>
            <p:cNvSpPr>
              <a:spLocks noChangeShapeType="1"/>
            </p:cNvSpPr>
            <p:nvPr/>
          </p:nvSpPr>
          <p:spPr bwMode="auto">
            <a:xfrm>
              <a:off x="1920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81" name="Line 537"/>
            <p:cNvSpPr>
              <a:spLocks noChangeShapeType="1"/>
            </p:cNvSpPr>
            <p:nvPr/>
          </p:nvSpPr>
          <p:spPr bwMode="auto">
            <a:xfrm>
              <a:off x="2304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82" name="Line 538"/>
            <p:cNvSpPr>
              <a:spLocks noChangeShapeType="1"/>
            </p:cNvSpPr>
            <p:nvPr/>
          </p:nvSpPr>
          <p:spPr bwMode="auto">
            <a:xfrm>
              <a:off x="2688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83" name="Line 539"/>
            <p:cNvSpPr>
              <a:spLocks noChangeShapeType="1"/>
            </p:cNvSpPr>
            <p:nvPr/>
          </p:nvSpPr>
          <p:spPr bwMode="auto">
            <a:xfrm>
              <a:off x="3072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84" name="Line 540"/>
            <p:cNvSpPr>
              <a:spLocks noChangeShapeType="1"/>
            </p:cNvSpPr>
            <p:nvPr/>
          </p:nvSpPr>
          <p:spPr bwMode="auto">
            <a:xfrm>
              <a:off x="3456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85" name="Line 541"/>
            <p:cNvSpPr>
              <a:spLocks noChangeShapeType="1"/>
            </p:cNvSpPr>
            <p:nvPr/>
          </p:nvSpPr>
          <p:spPr bwMode="auto">
            <a:xfrm>
              <a:off x="3840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86" name="Line 542"/>
            <p:cNvSpPr>
              <a:spLocks noChangeShapeType="1"/>
            </p:cNvSpPr>
            <p:nvPr/>
          </p:nvSpPr>
          <p:spPr bwMode="auto">
            <a:xfrm>
              <a:off x="4224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87" name="Line 543"/>
            <p:cNvSpPr>
              <a:spLocks noChangeShapeType="1"/>
            </p:cNvSpPr>
            <p:nvPr/>
          </p:nvSpPr>
          <p:spPr bwMode="auto">
            <a:xfrm>
              <a:off x="4608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88" name="Line 544"/>
            <p:cNvSpPr>
              <a:spLocks noChangeShapeType="1"/>
            </p:cNvSpPr>
            <p:nvPr/>
          </p:nvSpPr>
          <p:spPr bwMode="auto">
            <a:xfrm>
              <a:off x="4800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56323" name="Oval 458"/>
          <p:cNvSpPr>
            <a:spLocks noChangeArrowheads="1"/>
          </p:cNvSpPr>
          <p:nvPr/>
        </p:nvSpPr>
        <p:spPr bwMode="auto">
          <a:xfrm>
            <a:off x="5065118" y="4514059"/>
            <a:ext cx="157163" cy="153987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27" name="Oval 462"/>
          <p:cNvSpPr>
            <a:spLocks noChangeArrowheads="1"/>
          </p:cNvSpPr>
          <p:nvPr/>
        </p:nvSpPr>
        <p:spPr bwMode="auto">
          <a:xfrm>
            <a:off x="5766793" y="3890171"/>
            <a:ext cx="152400" cy="157163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28" name="Oval 463"/>
          <p:cNvSpPr>
            <a:spLocks noChangeArrowheads="1"/>
          </p:cNvSpPr>
          <p:nvPr/>
        </p:nvSpPr>
        <p:spPr bwMode="auto">
          <a:xfrm>
            <a:off x="5531843" y="3267871"/>
            <a:ext cx="155575" cy="157163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30" name="Oval 465"/>
          <p:cNvSpPr>
            <a:spLocks noChangeArrowheads="1"/>
          </p:cNvSpPr>
          <p:nvPr/>
        </p:nvSpPr>
        <p:spPr bwMode="auto">
          <a:xfrm>
            <a:off x="5841406" y="3656809"/>
            <a:ext cx="157162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31" name="Oval 466"/>
          <p:cNvSpPr>
            <a:spLocks noChangeArrowheads="1"/>
          </p:cNvSpPr>
          <p:nvPr/>
        </p:nvSpPr>
        <p:spPr bwMode="auto">
          <a:xfrm>
            <a:off x="5998568" y="3425034"/>
            <a:ext cx="155575" cy="153987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32" name="Oval 467"/>
          <p:cNvSpPr>
            <a:spLocks noChangeArrowheads="1"/>
          </p:cNvSpPr>
          <p:nvPr/>
        </p:nvSpPr>
        <p:spPr bwMode="auto">
          <a:xfrm>
            <a:off x="5998568" y="3890171"/>
            <a:ext cx="155575" cy="157163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33" name="Oval 468"/>
          <p:cNvSpPr>
            <a:spLocks noChangeArrowheads="1"/>
          </p:cNvSpPr>
          <p:nvPr/>
        </p:nvSpPr>
        <p:spPr bwMode="auto">
          <a:xfrm>
            <a:off x="6231931" y="3812384"/>
            <a:ext cx="153987" cy="157162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34" name="Oval 469"/>
          <p:cNvSpPr>
            <a:spLocks noChangeArrowheads="1"/>
          </p:cNvSpPr>
          <p:nvPr/>
        </p:nvSpPr>
        <p:spPr bwMode="auto">
          <a:xfrm>
            <a:off x="6308131" y="3502821"/>
            <a:ext cx="155575" cy="153988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35" name="Oval 470"/>
          <p:cNvSpPr>
            <a:spLocks noChangeArrowheads="1"/>
          </p:cNvSpPr>
          <p:nvPr/>
        </p:nvSpPr>
        <p:spPr bwMode="auto">
          <a:xfrm>
            <a:off x="6543081" y="2645571"/>
            <a:ext cx="155575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36" name="Oval 471"/>
          <p:cNvSpPr>
            <a:spLocks noChangeArrowheads="1"/>
          </p:cNvSpPr>
          <p:nvPr/>
        </p:nvSpPr>
        <p:spPr bwMode="auto">
          <a:xfrm>
            <a:off x="6543081" y="3579021"/>
            <a:ext cx="155575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37" name="Oval 472"/>
          <p:cNvSpPr>
            <a:spLocks noChangeArrowheads="1"/>
          </p:cNvSpPr>
          <p:nvPr/>
        </p:nvSpPr>
        <p:spPr bwMode="auto">
          <a:xfrm>
            <a:off x="6620868" y="3579021"/>
            <a:ext cx="155575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38" name="Oval 473"/>
          <p:cNvSpPr>
            <a:spLocks noChangeArrowheads="1"/>
          </p:cNvSpPr>
          <p:nvPr/>
        </p:nvSpPr>
        <p:spPr bwMode="auto">
          <a:xfrm>
            <a:off x="6698656" y="3502821"/>
            <a:ext cx="153987" cy="153988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39" name="Oval 474"/>
          <p:cNvSpPr>
            <a:spLocks noChangeArrowheads="1"/>
          </p:cNvSpPr>
          <p:nvPr/>
        </p:nvSpPr>
        <p:spPr bwMode="auto">
          <a:xfrm>
            <a:off x="6698656" y="3812384"/>
            <a:ext cx="153987" cy="157162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40" name="Oval 475"/>
          <p:cNvSpPr>
            <a:spLocks noChangeArrowheads="1"/>
          </p:cNvSpPr>
          <p:nvPr/>
        </p:nvSpPr>
        <p:spPr bwMode="auto">
          <a:xfrm>
            <a:off x="6930431" y="2723359"/>
            <a:ext cx="155575" cy="157162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41" name="Oval 476"/>
          <p:cNvSpPr>
            <a:spLocks noChangeArrowheads="1"/>
          </p:cNvSpPr>
          <p:nvPr/>
        </p:nvSpPr>
        <p:spPr bwMode="auto">
          <a:xfrm>
            <a:off x="6930431" y="3267871"/>
            <a:ext cx="155575" cy="157163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42" name="Oval 477"/>
          <p:cNvSpPr>
            <a:spLocks noChangeArrowheads="1"/>
          </p:cNvSpPr>
          <p:nvPr/>
        </p:nvSpPr>
        <p:spPr bwMode="auto">
          <a:xfrm>
            <a:off x="7086006" y="1947071"/>
            <a:ext cx="157162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43" name="Oval 478"/>
          <p:cNvSpPr>
            <a:spLocks noChangeArrowheads="1"/>
          </p:cNvSpPr>
          <p:nvPr/>
        </p:nvSpPr>
        <p:spPr bwMode="auto">
          <a:xfrm>
            <a:off x="7397156" y="2491584"/>
            <a:ext cx="155575" cy="153987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44" name="Oval 479"/>
          <p:cNvSpPr>
            <a:spLocks noChangeArrowheads="1"/>
          </p:cNvSpPr>
          <p:nvPr/>
        </p:nvSpPr>
        <p:spPr bwMode="auto">
          <a:xfrm>
            <a:off x="7397156" y="2569371"/>
            <a:ext cx="155575" cy="153988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45" name="Oval 480"/>
          <p:cNvSpPr>
            <a:spLocks noChangeArrowheads="1"/>
          </p:cNvSpPr>
          <p:nvPr/>
        </p:nvSpPr>
        <p:spPr bwMode="auto">
          <a:xfrm>
            <a:off x="7474943" y="2723359"/>
            <a:ext cx="155575" cy="157162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46" name="Oval 481"/>
          <p:cNvSpPr>
            <a:spLocks noChangeArrowheads="1"/>
          </p:cNvSpPr>
          <p:nvPr/>
        </p:nvSpPr>
        <p:spPr bwMode="auto">
          <a:xfrm>
            <a:off x="7708306" y="2801146"/>
            <a:ext cx="153987" cy="157163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47" name="Oval 482"/>
          <p:cNvSpPr>
            <a:spLocks noChangeArrowheads="1"/>
          </p:cNvSpPr>
          <p:nvPr/>
        </p:nvSpPr>
        <p:spPr bwMode="auto">
          <a:xfrm>
            <a:off x="7708306" y="3036096"/>
            <a:ext cx="153987" cy="153988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48" name="Oval 483"/>
          <p:cNvSpPr>
            <a:spLocks noChangeArrowheads="1"/>
          </p:cNvSpPr>
          <p:nvPr/>
        </p:nvSpPr>
        <p:spPr bwMode="auto">
          <a:xfrm>
            <a:off x="7862293" y="2569371"/>
            <a:ext cx="157163" cy="153988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49" name="Oval 484"/>
          <p:cNvSpPr>
            <a:spLocks noChangeArrowheads="1"/>
          </p:cNvSpPr>
          <p:nvPr/>
        </p:nvSpPr>
        <p:spPr bwMode="auto">
          <a:xfrm>
            <a:off x="7862293" y="3890171"/>
            <a:ext cx="157163" cy="157163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50" name="Oval 485"/>
          <p:cNvSpPr>
            <a:spLocks noChangeArrowheads="1"/>
          </p:cNvSpPr>
          <p:nvPr/>
        </p:nvSpPr>
        <p:spPr bwMode="auto">
          <a:xfrm>
            <a:off x="7862293" y="4279109"/>
            <a:ext cx="157163" cy="157162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51" name="Oval 486"/>
          <p:cNvSpPr>
            <a:spLocks noChangeArrowheads="1"/>
          </p:cNvSpPr>
          <p:nvPr/>
        </p:nvSpPr>
        <p:spPr bwMode="auto">
          <a:xfrm>
            <a:off x="8252818" y="4590259"/>
            <a:ext cx="153988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52" name="Oval 487"/>
          <p:cNvSpPr>
            <a:spLocks noChangeArrowheads="1"/>
          </p:cNvSpPr>
          <p:nvPr/>
        </p:nvSpPr>
        <p:spPr bwMode="auto">
          <a:xfrm>
            <a:off x="7941668" y="2645571"/>
            <a:ext cx="155575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53" name="Oval 488"/>
          <p:cNvSpPr>
            <a:spLocks noChangeArrowheads="1"/>
          </p:cNvSpPr>
          <p:nvPr/>
        </p:nvSpPr>
        <p:spPr bwMode="auto">
          <a:xfrm>
            <a:off x="8019456" y="2723359"/>
            <a:ext cx="155575" cy="157162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54" name="Oval 489"/>
          <p:cNvSpPr>
            <a:spLocks noChangeArrowheads="1"/>
          </p:cNvSpPr>
          <p:nvPr/>
        </p:nvSpPr>
        <p:spPr bwMode="auto">
          <a:xfrm>
            <a:off x="8097243" y="2491584"/>
            <a:ext cx="155575" cy="153987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55" name="Oval 490"/>
          <p:cNvSpPr>
            <a:spLocks noChangeArrowheads="1"/>
          </p:cNvSpPr>
          <p:nvPr/>
        </p:nvSpPr>
        <p:spPr bwMode="auto">
          <a:xfrm>
            <a:off x="8019456" y="2178846"/>
            <a:ext cx="155575" cy="157163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56" name="Oval 491"/>
          <p:cNvSpPr>
            <a:spLocks noChangeArrowheads="1"/>
          </p:cNvSpPr>
          <p:nvPr/>
        </p:nvSpPr>
        <p:spPr bwMode="auto">
          <a:xfrm>
            <a:off x="8097243" y="2178846"/>
            <a:ext cx="155575" cy="157163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57" name="Oval 492"/>
          <p:cNvSpPr>
            <a:spLocks noChangeArrowheads="1"/>
          </p:cNvSpPr>
          <p:nvPr/>
        </p:nvSpPr>
        <p:spPr bwMode="auto">
          <a:xfrm>
            <a:off x="8175031" y="2413796"/>
            <a:ext cx="153987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60" name="Oval 495"/>
          <p:cNvSpPr>
            <a:spLocks noChangeArrowheads="1"/>
          </p:cNvSpPr>
          <p:nvPr/>
        </p:nvSpPr>
        <p:spPr bwMode="auto">
          <a:xfrm>
            <a:off x="5065118" y="4514059"/>
            <a:ext cx="157163" cy="153987"/>
          </a:xfrm>
          <a:prstGeom prst="ellipse">
            <a:avLst/>
          </a:prstGeom>
          <a:solidFill>
            <a:srgbClr val="FF000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61" name="Oval 496"/>
          <p:cNvSpPr>
            <a:spLocks noChangeArrowheads="1"/>
          </p:cNvSpPr>
          <p:nvPr/>
        </p:nvSpPr>
        <p:spPr bwMode="auto">
          <a:xfrm>
            <a:off x="8019456" y="2723359"/>
            <a:ext cx="155575" cy="157162"/>
          </a:xfrm>
          <a:prstGeom prst="ellipse">
            <a:avLst/>
          </a:prstGeom>
          <a:solidFill>
            <a:srgbClr val="FF000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grpSp>
        <p:nvGrpSpPr>
          <p:cNvPr id="56362" name="Group 497"/>
          <p:cNvGrpSpPr>
            <a:grpSpLocks/>
          </p:cNvGrpSpPr>
          <p:nvPr/>
        </p:nvGrpSpPr>
        <p:grpSpPr bwMode="auto">
          <a:xfrm>
            <a:off x="5195771" y="2065931"/>
            <a:ext cx="3005765" cy="2476990"/>
            <a:chOff x="2080" y="2208"/>
            <a:chExt cx="1856" cy="1530"/>
          </a:xfrm>
        </p:grpSpPr>
        <p:sp>
          <p:nvSpPr>
            <p:cNvPr id="56443" name="Oval 498"/>
            <p:cNvSpPr>
              <a:spLocks noChangeArrowheads="1"/>
            </p:cNvSpPr>
            <p:nvPr/>
          </p:nvSpPr>
          <p:spPr bwMode="auto">
            <a:xfrm>
              <a:off x="2544" y="3072"/>
              <a:ext cx="96" cy="96"/>
            </a:xfrm>
            <a:prstGeom prst="ellipse">
              <a:avLst/>
            </a:prstGeom>
            <a:solidFill>
              <a:srgbClr val="0066CC">
                <a:alpha val="79999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44" name="Oval 499"/>
            <p:cNvSpPr>
              <a:spLocks noChangeArrowheads="1"/>
            </p:cNvSpPr>
            <p:nvPr/>
          </p:nvSpPr>
          <p:spPr bwMode="auto">
            <a:xfrm>
              <a:off x="2976" y="3024"/>
              <a:ext cx="96" cy="96"/>
            </a:xfrm>
            <a:prstGeom prst="ellipse">
              <a:avLst/>
            </a:prstGeom>
            <a:solidFill>
              <a:srgbClr val="0066CC">
                <a:alpha val="79999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45" name="Oval 500"/>
            <p:cNvSpPr>
              <a:spLocks noChangeArrowheads="1"/>
            </p:cNvSpPr>
            <p:nvPr/>
          </p:nvSpPr>
          <p:spPr bwMode="auto">
            <a:xfrm>
              <a:off x="3120" y="2688"/>
              <a:ext cx="96" cy="96"/>
            </a:xfrm>
            <a:prstGeom prst="ellipse">
              <a:avLst/>
            </a:prstGeom>
            <a:solidFill>
              <a:srgbClr val="0066CC">
                <a:alpha val="79999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46" name="Oval 501"/>
            <p:cNvSpPr>
              <a:spLocks noChangeArrowheads="1"/>
            </p:cNvSpPr>
            <p:nvPr/>
          </p:nvSpPr>
          <p:spPr bwMode="auto">
            <a:xfrm>
              <a:off x="3600" y="2544"/>
              <a:ext cx="96" cy="96"/>
            </a:xfrm>
            <a:prstGeom prst="ellipse">
              <a:avLst/>
            </a:prstGeom>
            <a:solidFill>
              <a:srgbClr val="0066CC">
                <a:alpha val="79999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47" name="Oval 502"/>
            <p:cNvSpPr>
              <a:spLocks noChangeArrowheads="1"/>
            </p:cNvSpPr>
            <p:nvPr/>
          </p:nvSpPr>
          <p:spPr bwMode="auto">
            <a:xfrm>
              <a:off x="3840" y="2208"/>
              <a:ext cx="96" cy="96"/>
            </a:xfrm>
            <a:prstGeom prst="ellipse">
              <a:avLst/>
            </a:prstGeom>
            <a:solidFill>
              <a:srgbClr val="0066CC">
                <a:alpha val="79999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cxnSp>
          <p:nvCxnSpPr>
            <p:cNvPr id="56448" name="AutoShape 503"/>
            <p:cNvCxnSpPr>
              <a:cxnSpLocks noChangeShapeType="1"/>
              <a:stCxn id="56360" idx="7"/>
              <a:endCxn id="56465" idx="4"/>
            </p:cNvCxnSpPr>
            <p:nvPr/>
          </p:nvCxnSpPr>
          <p:spPr bwMode="auto">
            <a:xfrm flipV="1">
              <a:off x="2080" y="2784"/>
              <a:ext cx="224" cy="95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49" name="AutoShape 504"/>
            <p:cNvCxnSpPr>
              <a:cxnSpLocks noChangeShapeType="1"/>
              <a:stCxn id="56360" idx="7"/>
              <a:endCxn id="56443" idx="3"/>
            </p:cNvCxnSpPr>
            <p:nvPr/>
          </p:nvCxnSpPr>
          <p:spPr bwMode="auto">
            <a:xfrm flipV="1">
              <a:off x="2080" y="3154"/>
              <a:ext cx="478" cy="58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50" name="AutoShape 505"/>
            <p:cNvCxnSpPr>
              <a:cxnSpLocks noChangeShapeType="1"/>
              <a:stCxn id="56360" idx="7"/>
              <a:endCxn id="56444" idx="3"/>
            </p:cNvCxnSpPr>
            <p:nvPr/>
          </p:nvCxnSpPr>
          <p:spPr bwMode="auto">
            <a:xfrm flipV="1">
              <a:off x="2080" y="3106"/>
              <a:ext cx="910" cy="63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51" name="AutoShape 506"/>
            <p:cNvCxnSpPr>
              <a:cxnSpLocks noChangeShapeType="1"/>
              <a:stCxn id="56360" idx="7"/>
              <a:endCxn id="56445" idx="3"/>
            </p:cNvCxnSpPr>
            <p:nvPr/>
          </p:nvCxnSpPr>
          <p:spPr bwMode="auto">
            <a:xfrm flipV="1">
              <a:off x="2080" y="2770"/>
              <a:ext cx="1054" cy="96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52" name="AutoShape 507"/>
            <p:cNvCxnSpPr>
              <a:cxnSpLocks noChangeShapeType="1"/>
              <a:stCxn id="56360" idx="7"/>
              <a:endCxn id="56466" idx="3"/>
            </p:cNvCxnSpPr>
            <p:nvPr/>
          </p:nvCxnSpPr>
          <p:spPr bwMode="auto">
            <a:xfrm flipV="1">
              <a:off x="2080" y="2434"/>
              <a:ext cx="1054" cy="1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53" name="AutoShape 508"/>
            <p:cNvCxnSpPr>
              <a:cxnSpLocks noChangeShapeType="1"/>
              <a:stCxn id="56465" idx="6"/>
              <a:endCxn id="56445" idx="3"/>
            </p:cNvCxnSpPr>
            <p:nvPr/>
          </p:nvCxnSpPr>
          <p:spPr bwMode="auto">
            <a:xfrm>
              <a:off x="2352" y="2736"/>
              <a:ext cx="782" cy="3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54" name="AutoShape 509"/>
            <p:cNvCxnSpPr>
              <a:cxnSpLocks noChangeShapeType="1"/>
              <a:stCxn id="56444" idx="7"/>
              <a:endCxn id="56445" idx="3"/>
            </p:cNvCxnSpPr>
            <p:nvPr/>
          </p:nvCxnSpPr>
          <p:spPr bwMode="auto">
            <a:xfrm flipV="1">
              <a:off x="3058" y="2770"/>
              <a:ext cx="76" cy="26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55" name="AutoShape 510"/>
            <p:cNvCxnSpPr>
              <a:cxnSpLocks noChangeShapeType="1"/>
              <a:stCxn id="56444" idx="7"/>
              <a:endCxn id="56446" idx="3"/>
            </p:cNvCxnSpPr>
            <p:nvPr/>
          </p:nvCxnSpPr>
          <p:spPr bwMode="auto">
            <a:xfrm flipV="1">
              <a:off x="3058" y="2626"/>
              <a:ext cx="556" cy="4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56" name="AutoShape 511"/>
            <p:cNvCxnSpPr>
              <a:cxnSpLocks noChangeShapeType="1"/>
              <a:stCxn id="56445" idx="7"/>
              <a:endCxn id="56446" idx="3"/>
            </p:cNvCxnSpPr>
            <p:nvPr/>
          </p:nvCxnSpPr>
          <p:spPr bwMode="auto">
            <a:xfrm flipV="1">
              <a:off x="3202" y="2626"/>
              <a:ext cx="412" cy="7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57" name="AutoShape 512"/>
            <p:cNvCxnSpPr>
              <a:cxnSpLocks noChangeShapeType="1"/>
              <a:stCxn id="56445" idx="7"/>
              <a:endCxn id="56466" idx="4"/>
            </p:cNvCxnSpPr>
            <p:nvPr/>
          </p:nvCxnSpPr>
          <p:spPr bwMode="auto">
            <a:xfrm flipH="1" flipV="1">
              <a:off x="3168" y="2448"/>
              <a:ext cx="34" cy="25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58" name="AutoShape 513"/>
            <p:cNvCxnSpPr>
              <a:cxnSpLocks noChangeShapeType="1"/>
              <a:stCxn id="56465" idx="6"/>
              <a:endCxn id="56466" idx="3"/>
            </p:cNvCxnSpPr>
            <p:nvPr/>
          </p:nvCxnSpPr>
          <p:spPr bwMode="auto">
            <a:xfrm flipV="1">
              <a:off x="2352" y="2434"/>
              <a:ext cx="782" cy="30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59" name="AutoShape 514"/>
            <p:cNvCxnSpPr>
              <a:cxnSpLocks noChangeShapeType="1"/>
              <a:stCxn id="56465" idx="6"/>
              <a:endCxn id="56361" idx="3"/>
            </p:cNvCxnSpPr>
            <p:nvPr/>
          </p:nvCxnSpPr>
          <p:spPr bwMode="auto">
            <a:xfrm flipV="1">
              <a:off x="2352" y="2701"/>
              <a:ext cx="1483" cy="3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60" name="AutoShape 515"/>
            <p:cNvCxnSpPr>
              <a:cxnSpLocks noChangeShapeType="1"/>
              <a:stCxn id="56466" idx="6"/>
              <a:endCxn id="56447" idx="2"/>
            </p:cNvCxnSpPr>
            <p:nvPr/>
          </p:nvCxnSpPr>
          <p:spPr bwMode="auto">
            <a:xfrm flipV="1">
              <a:off x="3216" y="2256"/>
              <a:ext cx="624" cy="1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61" name="AutoShape 516"/>
            <p:cNvCxnSpPr>
              <a:cxnSpLocks noChangeShapeType="1"/>
              <a:stCxn id="56466" idx="6"/>
              <a:endCxn id="56361" idx="2"/>
            </p:cNvCxnSpPr>
            <p:nvPr/>
          </p:nvCxnSpPr>
          <p:spPr bwMode="auto">
            <a:xfrm>
              <a:off x="3216" y="2400"/>
              <a:ext cx="605" cy="26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62" name="AutoShape 517"/>
            <p:cNvCxnSpPr>
              <a:cxnSpLocks noChangeShapeType="1"/>
              <a:stCxn id="56447" idx="4"/>
              <a:endCxn id="56361" idx="7"/>
            </p:cNvCxnSpPr>
            <p:nvPr/>
          </p:nvCxnSpPr>
          <p:spPr bwMode="auto">
            <a:xfrm>
              <a:off x="3888" y="2304"/>
              <a:ext cx="15" cy="32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63" name="AutoShape 518"/>
            <p:cNvCxnSpPr>
              <a:cxnSpLocks noChangeShapeType="1"/>
              <a:stCxn id="56446" idx="7"/>
              <a:endCxn id="56361" idx="3"/>
            </p:cNvCxnSpPr>
            <p:nvPr/>
          </p:nvCxnSpPr>
          <p:spPr bwMode="auto">
            <a:xfrm>
              <a:off x="3682" y="2558"/>
              <a:ext cx="153" cy="14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64" name="AutoShape 519"/>
            <p:cNvCxnSpPr>
              <a:cxnSpLocks noChangeShapeType="1"/>
              <a:stCxn id="56445" idx="7"/>
              <a:endCxn id="56361" idx="3"/>
            </p:cNvCxnSpPr>
            <p:nvPr/>
          </p:nvCxnSpPr>
          <p:spPr bwMode="auto">
            <a:xfrm flipV="1">
              <a:off x="3202" y="2701"/>
              <a:ext cx="633" cy="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6465" name="Oval 520"/>
            <p:cNvSpPr>
              <a:spLocks noChangeArrowheads="1"/>
            </p:cNvSpPr>
            <p:nvPr/>
          </p:nvSpPr>
          <p:spPr bwMode="auto">
            <a:xfrm>
              <a:off x="2256" y="2688"/>
              <a:ext cx="96" cy="96"/>
            </a:xfrm>
            <a:prstGeom prst="ellipse">
              <a:avLst/>
            </a:prstGeom>
            <a:solidFill>
              <a:srgbClr val="0066CC">
                <a:alpha val="79999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66" name="Oval 521"/>
            <p:cNvSpPr>
              <a:spLocks noChangeArrowheads="1"/>
            </p:cNvSpPr>
            <p:nvPr/>
          </p:nvSpPr>
          <p:spPr bwMode="auto">
            <a:xfrm>
              <a:off x="3120" y="2352"/>
              <a:ext cx="96" cy="96"/>
            </a:xfrm>
            <a:prstGeom prst="ellipse">
              <a:avLst/>
            </a:prstGeom>
            <a:solidFill>
              <a:srgbClr val="0066CC">
                <a:alpha val="79999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cxnSp>
          <p:nvCxnSpPr>
            <p:cNvPr id="56467" name="AutoShape 522"/>
            <p:cNvCxnSpPr>
              <a:cxnSpLocks noChangeShapeType="1"/>
              <a:stCxn id="56443" idx="7"/>
              <a:endCxn id="56466" idx="3"/>
            </p:cNvCxnSpPr>
            <p:nvPr/>
          </p:nvCxnSpPr>
          <p:spPr bwMode="auto">
            <a:xfrm flipV="1">
              <a:off x="2626" y="2434"/>
              <a:ext cx="508" cy="65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68" name="AutoShape 523"/>
            <p:cNvCxnSpPr>
              <a:cxnSpLocks noChangeShapeType="1"/>
              <a:stCxn id="56443" idx="7"/>
              <a:endCxn id="56446" idx="3"/>
            </p:cNvCxnSpPr>
            <p:nvPr/>
          </p:nvCxnSpPr>
          <p:spPr bwMode="auto">
            <a:xfrm flipV="1">
              <a:off x="2626" y="2626"/>
              <a:ext cx="988" cy="46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56375" name="Line 50"/>
          <p:cNvSpPr>
            <a:spLocks noChangeShapeType="1"/>
          </p:cNvSpPr>
          <p:nvPr/>
        </p:nvSpPr>
        <p:spPr bwMode="auto">
          <a:xfrm>
            <a:off x="-647700" y="-38100"/>
            <a:ext cx="590708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77" name="Line 61"/>
          <p:cNvSpPr>
            <a:spLocks noChangeShapeType="1"/>
          </p:cNvSpPr>
          <p:nvPr/>
        </p:nvSpPr>
        <p:spPr bwMode="auto">
          <a:xfrm>
            <a:off x="-25400" y="-38100"/>
            <a:ext cx="0" cy="489585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86" name="Oval 5"/>
          <p:cNvSpPr>
            <a:spLocks noChangeArrowheads="1"/>
          </p:cNvSpPr>
          <p:nvPr/>
        </p:nvSpPr>
        <p:spPr bwMode="auto">
          <a:xfrm>
            <a:off x="721718" y="4514059"/>
            <a:ext cx="157163" cy="153987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90" name="Oval 9"/>
          <p:cNvSpPr>
            <a:spLocks noChangeArrowheads="1"/>
          </p:cNvSpPr>
          <p:nvPr/>
        </p:nvSpPr>
        <p:spPr bwMode="auto">
          <a:xfrm>
            <a:off x="1423393" y="3891759"/>
            <a:ext cx="152400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91" name="Oval 10"/>
          <p:cNvSpPr>
            <a:spLocks noChangeArrowheads="1"/>
          </p:cNvSpPr>
          <p:nvPr/>
        </p:nvSpPr>
        <p:spPr bwMode="auto">
          <a:xfrm>
            <a:off x="1188443" y="3269459"/>
            <a:ext cx="155575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93" name="Oval 12"/>
          <p:cNvSpPr>
            <a:spLocks noChangeArrowheads="1"/>
          </p:cNvSpPr>
          <p:nvPr/>
        </p:nvSpPr>
        <p:spPr bwMode="auto">
          <a:xfrm>
            <a:off x="1498006" y="3658396"/>
            <a:ext cx="157162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94" name="Oval 13"/>
          <p:cNvSpPr>
            <a:spLocks noChangeArrowheads="1"/>
          </p:cNvSpPr>
          <p:nvPr/>
        </p:nvSpPr>
        <p:spPr bwMode="auto">
          <a:xfrm>
            <a:off x="1655168" y="3425034"/>
            <a:ext cx="155575" cy="153987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95" name="Oval 14"/>
          <p:cNvSpPr>
            <a:spLocks noChangeArrowheads="1"/>
          </p:cNvSpPr>
          <p:nvPr/>
        </p:nvSpPr>
        <p:spPr bwMode="auto">
          <a:xfrm>
            <a:off x="1655168" y="3891759"/>
            <a:ext cx="155575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96" name="Oval 15"/>
          <p:cNvSpPr>
            <a:spLocks noChangeArrowheads="1"/>
          </p:cNvSpPr>
          <p:nvPr/>
        </p:nvSpPr>
        <p:spPr bwMode="auto">
          <a:xfrm>
            <a:off x="1888531" y="3813971"/>
            <a:ext cx="153987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97" name="Oval 16"/>
          <p:cNvSpPr>
            <a:spLocks noChangeArrowheads="1"/>
          </p:cNvSpPr>
          <p:nvPr/>
        </p:nvSpPr>
        <p:spPr bwMode="auto">
          <a:xfrm>
            <a:off x="1964731" y="3504409"/>
            <a:ext cx="155575" cy="153987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98" name="Oval 17"/>
          <p:cNvSpPr>
            <a:spLocks noChangeArrowheads="1"/>
          </p:cNvSpPr>
          <p:nvPr/>
        </p:nvSpPr>
        <p:spPr bwMode="auto">
          <a:xfrm>
            <a:off x="2199681" y="2647159"/>
            <a:ext cx="155575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99" name="Oval 18"/>
          <p:cNvSpPr>
            <a:spLocks noChangeArrowheads="1"/>
          </p:cNvSpPr>
          <p:nvPr/>
        </p:nvSpPr>
        <p:spPr bwMode="auto">
          <a:xfrm>
            <a:off x="2199681" y="3579021"/>
            <a:ext cx="155575" cy="157163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00" name="Oval 19"/>
          <p:cNvSpPr>
            <a:spLocks noChangeArrowheads="1"/>
          </p:cNvSpPr>
          <p:nvPr/>
        </p:nvSpPr>
        <p:spPr bwMode="auto">
          <a:xfrm>
            <a:off x="2277468" y="3579021"/>
            <a:ext cx="155575" cy="157163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01" name="Oval 20"/>
          <p:cNvSpPr>
            <a:spLocks noChangeArrowheads="1"/>
          </p:cNvSpPr>
          <p:nvPr/>
        </p:nvSpPr>
        <p:spPr bwMode="auto">
          <a:xfrm>
            <a:off x="2355256" y="3504409"/>
            <a:ext cx="153987" cy="153987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02" name="Oval 21"/>
          <p:cNvSpPr>
            <a:spLocks noChangeArrowheads="1"/>
          </p:cNvSpPr>
          <p:nvPr/>
        </p:nvSpPr>
        <p:spPr bwMode="auto">
          <a:xfrm>
            <a:off x="2355256" y="3813971"/>
            <a:ext cx="153987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03" name="Oval 22"/>
          <p:cNvSpPr>
            <a:spLocks noChangeArrowheads="1"/>
          </p:cNvSpPr>
          <p:nvPr/>
        </p:nvSpPr>
        <p:spPr bwMode="auto">
          <a:xfrm>
            <a:off x="2587031" y="2724946"/>
            <a:ext cx="155575" cy="157163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04" name="Oval 23"/>
          <p:cNvSpPr>
            <a:spLocks noChangeArrowheads="1"/>
          </p:cNvSpPr>
          <p:nvPr/>
        </p:nvSpPr>
        <p:spPr bwMode="auto">
          <a:xfrm>
            <a:off x="2587031" y="3269459"/>
            <a:ext cx="155575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06" name="Oval 25"/>
          <p:cNvSpPr>
            <a:spLocks noChangeArrowheads="1"/>
          </p:cNvSpPr>
          <p:nvPr/>
        </p:nvSpPr>
        <p:spPr bwMode="auto">
          <a:xfrm>
            <a:off x="3053756" y="2493171"/>
            <a:ext cx="155575" cy="153988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07" name="Oval 26"/>
          <p:cNvSpPr>
            <a:spLocks noChangeArrowheads="1"/>
          </p:cNvSpPr>
          <p:nvPr/>
        </p:nvSpPr>
        <p:spPr bwMode="auto">
          <a:xfrm>
            <a:off x="3053756" y="2570959"/>
            <a:ext cx="155575" cy="153987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08" name="Oval 27"/>
          <p:cNvSpPr>
            <a:spLocks noChangeArrowheads="1"/>
          </p:cNvSpPr>
          <p:nvPr/>
        </p:nvSpPr>
        <p:spPr bwMode="auto">
          <a:xfrm>
            <a:off x="3131543" y="2724946"/>
            <a:ext cx="155575" cy="157163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09" name="Oval 28"/>
          <p:cNvSpPr>
            <a:spLocks noChangeArrowheads="1"/>
          </p:cNvSpPr>
          <p:nvPr/>
        </p:nvSpPr>
        <p:spPr bwMode="auto">
          <a:xfrm>
            <a:off x="3364906" y="2802734"/>
            <a:ext cx="153987" cy="157162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10" name="Oval 29"/>
          <p:cNvSpPr>
            <a:spLocks noChangeArrowheads="1"/>
          </p:cNvSpPr>
          <p:nvPr/>
        </p:nvSpPr>
        <p:spPr bwMode="auto">
          <a:xfrm>
            <a:off x="3364906" y="3037684"/>
            <a:ext cx="153987" cy="153987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11" name="Oval 30"/>
          <p:cNvSpPr>
            <a:spLocks noChangeArrowheads="1"/>
          </p:cNvSpPr>
          <p:nvPr/>
        </p:nvSpPr>
        <p:spPr bwMode="auto">
          <a:xfrm>
            <a:off x="3518893" y="2570959"/>
            <a:ext cx="157163" cy="153987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12" name="Oval 31"/>
          <p:cNvSpPr>
            <a:spLocks noChangeArrowheads="1"/>
          </p:cNvSpPr>
          <p:nvPr/>
        </p:nvSpPr>
        <p:spPr bwMode="auto">
          <a:xfrm>
            <a:off x="3518893" y="3891759"/>
            <a:ext cx="157163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13" name="Oval 32"/>
          <p:cNvSpPr>
            <a:spLocks noChangeArrowheads="1"/>
          </p:cNvSpPr>
          <p:nvPr/>
        </p:nvSpPr>
        <p:spPr bwMode="auto">
          <a:xfrm>
            <a:off x="3518893" y="4280696"/>
            <a:ext cx="157163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15" name="Oval 34"/>
          <p:cNvSpPr>
            <a:spLocks noChangeArrowheads="1"/>
          </p:cNvSpPr>
          <p:nvPr/>
        </p:nvSpPr>
        <p:spPr bwMode="auto">
          <a:xfrm>
            <a:off x="3598268" y="2647159"/>
            <a:ext cx="155575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16" name="Oval 35"/>
          <p:cNvSpPr>
            <a:spLocks noChangeArrowheads="1"/>
          </p:cNvSpPr>
          <p:nvPr/>
        </p:nvSpPr>
        <p:spPr bwMode="auto">
          <a:xfrm>
            <a:off x="3676056" y="2724946"/>
            <a:ext cx="155575" cy="157163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17" name="Oval 36"/>
          <p:cNvSpPr>
            <a:spLocks noChangeArrowheads="1"/>
          </p:cNvSpPr>
          <p:nvPr/>
        </p:nvSpPr>
        <p:spPr bwMode="auto">
          <a:xfrm>
            <a:off x="3753843" y="2493171"/>
            <a:ext cx="155575" cy="153988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18" name="Oval 37"/>
          <p:cNvSpPr>
            <a:spLocks noChangeArrowheads="1"/>
          </p:cNvSpPr>
          <p:nvPr/>
        </p:nvSpPr>
        <p:spPr bwMode="auto">
          <a:xfrm>
            <a:off x="3676056" y="2180434"/>
            <a:ext cx="155575" cy="157162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19" name="Oval 38"/>
          <p:cNvSpPr>
            <a:spLocks noChangeArrowheads="1"/>
          </p:cNvSpPr>
          <p:nvPr/>
        </p:nvSpPr>
        <p:spPr bwMode="auto">
          <a:xfrm>
            <a:off x="3753843" y="2180434"/>
            <a:ext cx="155575" cy="157162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20" name="Oval 39"/>
          <p:cNvSpPr>
            <a:spLocks noChangeArrowheads="1"/>
          </p:cNvSpPr>
          <p:nvPr/>
        </p:nvSpPr>
        <p:spPr bwMode="auto">
          <a:xfrm>
            <a:off x="3831631" y="2415384"/>
            <a:ext cx="153987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23" name="Oval 72"/>
          <p:cNvSpPr>
            <a:spLocks noChangeArrowheads="1"/>
          </p:cNvSpPr>
          <p:nvPr/>
        </p:nvSpPr>
        <p:spPr bwMode="auto">
          <a:xfrm>
            <a:off x="721718" y="4514059"/>
            <a:ext cx="157163" cy="153987"/>
          </a:xfrm>
          <a:prstGeom prst="ellipse">
            <a:avLst/>
          </a:prstGeom>
          <a:solidFill>
            <a:srgbClr val="FF000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24" name="Oval 74"/>
          <p:cNvSpPr>
            <a:spLocks noChangeArrowheads="1"/>
          </p:cNvSpPr>
          <p:nvPr/>
        </p:nvSpPr>
        <p:spPr bwMode="auto">
          <a:xfrm>
            <a:off x="3676056" y="2724946"/>
            <a:ext cx="155575" cy="157163"/>
          </a:xfrm>
          <a:prstGeom prst="ellipse">
            <a:avLst/>
          </a:prstGeom>
          <a:solidFill>
            <a:srgbClr val="FF000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grpSp>
        <p:nvGrpSpPr>
          <p:cNvPr id="56425" name="Group 92"/>
          <p:cNvGrpSpPr>
            <a:grpSpLocks/>
          </p:cNvGrpSpPr>
          <p:nvPr/>
        </p:nvGrpSpPr>
        <p:grpSpPr bwMode="auto">
          <a:xfrm>
            <a:off x="879359" y="2724947"/>
            <a:ext cx="2791838" cy="1866424"/>
            <a:chOff x="2088" y="2352"/>
            <a:chExt cx="1724" cy="1152"/>
          </a:xfrm>
        </p:grpSpPr>
        <p:cxnSp>
          <p:nvCxnSpPr>
            <p:cNvPr id="56436" name="AutoShape 76"/>
            <p:cNvCxnSpPr>
              <a:cxnSpLocks noChangeShapeType="1"/>
              <a:stCxn id="56423" idx="6"/>
              <a:endCxn id="56440" idx="3"/>
            </p:cNvCxnSpPr>
            <p:nvPr/>
          </p:nvCxnSpPr>
          <p:spPr bwMode="auto">
            <a:xfrm flipV="1">
              <a:off x="2088" y="3106"/>
              <a:ext cx="614" cy="39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37" name="AutoShape 77"/>
            <p:cNvCxnSpPr>
              <a:cxnSpLocks noChangeShapeType="1"/>
              <a:stCxn id="56396" idx="7"/>
              <a:endCxn id="56441" idx="4"/>
            </p:cNvCxnSpPr>
            <p:nvPr/>
          </p:nvCxnSpPr>
          <p:spPr bwMode="auto">
            <a:xfrm flipV="1">
              <a:off x="2792" y="2448"/>
              <a:ext cx="376" cy="59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38" name="AutoShape 79"/>
            <p:cNvCxnSpPr>
              <a:cxnSpLocks noChangeShapeType="1"/>
            </p:cNvCxnSpPr>
            <p:nvPr/>
          </p:nvCxnSpPr>
          <p:spPr bwMode="auto">
            <a:xfrm>
              <a:off x="3221" y="2398"/>
              <a:ext cx="384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39" name="AutoShape 80"/>
            <p:cNvCxnSpPr>
              <a:cxnSpLocks noChangeShapeType="1"/>
            </p:cNvCxnSpPr>
            <p:nvPr/>
          </p:nvCxnSpPr>
          <p:spPr bwMode="auto">
            <a:xfrm flipV="1">
              <a:off x="3715" y="2402"/>
              <a:ext cx="97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6440" name="Oval 81"/>
            <p:cNvSpPr>
              <a:spLocks noChangeArrowheads="1"/>
            </p:cNvSpPr>
            <p:nvPr/>
          </p:nvSpPr>
          <p:spPr bwMode="auto">
            <a:xfrm>
              <a:off x="2688" y="3024"/>
              <a:ext cx="96" cy="96"/>
            </a:xfrm>
            <a:prstGeom prst="ellipse">
              <a:avLst/>
            </a:prstGeom>
            <a:solidFill>
              <a:srgbClr val="00FF99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41" name="Oval 82"/>
            <p:cNvSpPr>
              <a:spLocks noChangeArrowheads="1"/>
            </p:cNvSpPr>
            <p:nvPr/>
          </p:nvSpPr>
          <p:spPr bwMode="auto">
            <a:xfrm>
              <a:off x="3120" y="2352"/>
              <a:ext cx="96" cy="96"/>
            </a:xfrm>
            <a:prstGeom prst="ellipse">
              <a:avLst/>
            </a:prstGeom>
            <a:solidFill>
              <a:srgbClr val="00FF99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42" name="Oval 83"/>
            <p:cNvSpPr>
              <a:spLocks noChangeArrowheads="1"/>
            </p:cNvSpPr>
            <p:nvPr/>
          </p:nvSpPr>
          <p:spPr bwMode="auto">
            <a:xfrm>
              <a:off x="3600" y="2400"/>
              <a:ext cx="96" cy="96"/>
            </a:xfrm>
            <a:prstGeom prst="ellipse">
              <a:avLst/>
            </a:prstGeom>
            <a:solidFill>
              <a:srgbClr val="00FF99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564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/>
              <a:t>ExOR uses more links in parallel</a:t>
            </a:r>
          </a:p>
        </p:txBody>
      </p:sp>
      <p:sp>
        <p:nvSpPr>
          <p:cNvPr id="58608" name="Rectangle 240"/>
          <p:cNvSpPr>
            <a:spLocks noGrp="1" noChangeArrowheads="1"/>
          </p:cNvSpPr>
          <p:nvPr>
            <p:ph type="body" sz="half" idx="1"/>
          </p:nvPr>
        </p:nvSpPr>
        <p:spPr>
          <a:xfrm>
            <a:off x="606762" y="5302463"/>
            <a:ext cx="3650974" cy="436216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60000"/>
              </a:lnSpc>
              <a:buFontTx/>
              <a:buNone/>
            </a:pPr>
            <a:r>
              <a:rPr lang="en-US" sz="2400" b="1" spc="-150" dirty="0">
                <a:solidFill>
                  <a:srgbClr val="1F497D"/>
                </a:solidFill>
              </a:rPr>
              <a:t>Traditional: </a:t>
            </a:r>
            <a:r>
              <a:rPr lang="en-US" sz="2400" spc="-150" dirty="0"/>
              <a:t>3 forwarders, 4 links</a:t>
            </a:r>
          </a:p>
        </p:txBody>
      </p:sp>
      <p:sp>
        <p:nvSpPr>
          <p:cNvPr id="58609" name="Rectangle 241"/>
          <p:cNvSpPr>
            <a:spLocks noGrp="1" noChangeArrowheads="1"/>
          </p:cNvSpPr>
          <p:nvPr>
            <p:ph type="body" sz="half" idx="2"/>
          </p:nvPr>
        </p:nvSpPr>
        <p:spPr>
          <a:xfrm>
            <a:off x="4882002" y="5307984"/>
            <a:ext cx="3633305" cy="425174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60000"/>
              </a:lnSpc>
              <a:buFontTx/>
              <a:buNone/>
            </a:pPr>
            <a:r>
              <a:rPr lang="en-US" sz="2400" b="1" dirty="0">
                <a:solidFill>
                  <a:srgbClr val="1F497D"/>
                </a:solidFill>
              </a:rPr>
              <a:t>ExOR: </a:t>
            </a:r>
            <a:r>
              <a:rPr lang="en-US" sz="2400" dirty="0"/>
              <a:t>7 forwarders, 18 links</a:t>
            </a:r>
          </a:p>
        </p:txBody>
      </p:sp>
      <p:grpSp>
        <p:nvGrpSpPr>
          <p:cNvPr id="167" name="Group 524"/>
          <p:cNvGrpSpPr>
            <a:grpSpLocks/>
          </p:cNvGrpSpPr>
          <p:nvPr/>
        </p:nvGrpSpPr>
        <p:grpSpPr bwMode="auto">
          <a:xfrm>
            <a:off x="596901" y="1791170"/>
            <a:ext cx="3632298" cy="3012435"/>
            <a:chOff x="1152" y="912"/>
            <a:chExt cx="3648" cy="3024"/>
          </a:xfrm>
        </p:grpSpPr>
        <p:sp>
          <p:nvSpPr>
            <p:cNvPr id="168" name="Line 525"/>
            <p:cNvSpPr>
              <a:spLocks noChangeShapeType="1"/>
            </p:cNvSpPr>
            <p:nvPr/>
          </p:nvSpPr>
          <p:spPr bwMode="auto">
            <a:xfrm>
              <a:off x="1152" y="3936"/>
              <a:ext cx="364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69" name="Line 526"/>
            <p:cNvSpPr>
              <a:spLocks noChangeShapeType="1"/>
            </p:cNvSpPr>
            <p:nvPr/>
          </p:nvSpPr>
          <p:spPr bwMode="auto">
            <a:xfrm>
              <a:off x="1152" y="3552"/>
              <a:ext cx="364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0" name="Line 527"/>
            <p:cNvSpPr>
              <a:spLocks noChangeShapeType="1"/>
            </p:cNvSpPr>
            <p:nvPr/>
          </p:nvSpPr>
          <p:spPr bwMode="auto">
            <a:xfrm>
              <a:off x="1152" y="3216"/>
              <a:ext cx="364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1" name="Line 528"/>
            <p:cNvSpPr>
              <a:spLocks noChangeShapeType="1"/>
            </p:cNvSpPr>
            <p:nvPr/>
          </p:nvSpPr>
          <p:spPr bwMode="auto">
            <a:xfrm>
              <a:off x="1152" y="2832"/>
              <a:ext cx="364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2" name="Line 529"/>
            <p:cNvSpPr>
              <a:spLocks noChangeShapeType="1"/>
            </p:cNvSpPr>
            <p:nvPr/>
          </p:nvSpPr>
          <p:spPr bwMode="auto">
            <a:xfrm>
              <a:off x="1152" y="2448"/>
              <a:ext cx="364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3" name="Line 530"/>
            <p:cNvSpPr>
              <a:spLocks noChangeShapeType="1"/>
            </p:cNvSpPr>
            <p:nvPr/>
          </p:nvSpPr>
          <p:spPr bwMode="auto">
            <a:xfrm>
              <a:off x="1152" y="2064"/>
              <a:ext cx="364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4" name="Line 531"/>
            <p:cNvSpPr>
              <a:spLocks noChangeShapeType="1"/>
            </p:cNvSpPr>
            <p:nvPr/>
          </p:nvSpPr>
          <p:spPr bwMode="auto">
            <a:xfrm>
              <a:off x="1152" y="1680"/>
              <a:ext cx="364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5" name="Line 532"/>
            <p:cNvSpPr>
              <a:spLocks noChangeShapeType="1"/>
            </p:cNvSpPr>
            <p:nvPr/>
          </p:nvSpPr>
          <p:spPr bwMode="auto">
            <a:xfrm>
              <a:off x="1152" y="1296"/>
              <a:ext cx="364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6" name="Line 533"/>
            <p:cNvSpPr>
              <a:spLocks noChangeShapeType="1"/>
            </p:cNvSpPr>
            <p:nvPr/>
          </p:nvSpPr>
          <p:spPr bwMode="auto">
            <a:xfrm>
              <a:off x="1152" y="912"/>
              <a:ext cx="364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7" name="Line 534"/>
            <p:cNvSpPr>
              <a:spLocks noChangeShapeType="1"/>
            </p:cNvSpPr>
            <p:nvPr/>
          </p:nvSpPr>
          <p:spPr bwMode="auto">
            <a:xfrm>
              <a:off x="1152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8" name="Line 535"/>
            <p:cNvSpPr>
              <a:spLocks noChangeShapeType="1"/>
            </p:cNvSpPr>
            <p:nvPr/>
          </p:nvSpPr>
          <p:spPr bwMode="auto">
            <a:xfrm>
              <a:off x="1536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9" name="Line 536"/>
            <p:cNvSpPr>
              <a:spLocks noChangeShapeType="1"/>
            </p:cNvSpPr>
            <p:nvPr/>
          </p:nvSpPr>
          <p:spPr bwMode="auto">
            <a:xfrm>
              <a:off x="1920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80" name="Line 537"/>
            <p:cNvSpPr>
              <a:spLocks noChangeShapeType="1"/>
            </p:cNvSpPr>
            <p:nvPr/>
          </p:nvSpPr>
          <p:spPr bwMode="auto">
            <a:xfrm>
              <a:off x="2304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81" name="Line 538"/>
            <p:cNvSpPr>
              <a:spLocks noChangeShapeType="1"/>
            </p:cNvSpPr>
            <p:nvPr/>
          </p:nvSpPr>
          <p:spPr bwMode="auto">
            <a:xfrm>
              <a:off x="2688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82" name="Line 539"/>
            <p:cNvSpPr>
              <a:spLocks noChangeShapeType="1"/>
            </p:cNvSpPr>
            <p:nvPr/>
          </p:nvSpPr>
          <p:spPr bwMode="auto">
            <a:xfrm>
              <a:off x="3072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83" name="Line 540"/>
            <p:cNvSpPr>
              <a:spLocks noChangeShapeType="1"/>
            </p:cNvSpPr>
            <p:nvPr/>
          </p:nvSpPr>
          <p:spPr bwMode="auto">
            <a:xfrm>
              <a:off x="3456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84" name="Line 541"/>
            <p:cNvSpPr>
              <a:spLocks noChangeShapeType="1"/>
            </p:cNvSpPr>
            <p:nvPr/>
          </p:nvSpPr>
          <p:spPr bwMode="auto">
            <a:xfrm>
              <a:off x="3840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85" name="Line 542"/>
            <p:cNvSpPr>
              <a:spLocks noChangeShapeType="1"/>
            </p:cNvSpPr>
            <p:nvPr/>
          </p:nvSpPr>
          <p:spPr bwMode="auto">
            <a:xfrm>
              <a:off x="4224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86" name="Line 543"/>
            <p:cNvSpPr>
              <a:spLocks noChangeShapeType="1"/>
            </p:cNvSpPr>
            <p:nvPr/>
          </p:nvSpPr>
          <p:spPr bwMode="auto">
            <a:xfrm>
              <a:off x="4608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87" name="Line 544"/>
            <p:cNvSpPr>
              <a:spLocks noChangeShapeType="1"/>
            </p:cNvSpPr>
            <p:nvPr/>
          </p:nvSpPr>
          <p:spPr bwMode="auto">
            <a:xfrm>
              <a:off x="4800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274010-0221-DF44-A571-2866C58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229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7" descr="hops-frac"/>
          <p:cNvPicPr>
            <a:picLocks noChangeAspect="1" noChangeArrowheads="1"/>
          </p:cNvPicPr>
          <p:nvPr/>
        </p:nvPicPr>
        <p:blipFill rotWithShape="1">
          <a:blip r:embed="rId3"/>
          <a:srcRect t="4758"/>
          <a:stretch/>
        </p:blipFill>
        <p:spPr bwMode="auto">
          <a:xfrm>
            <a:off x="1311275" y="1358743"/>
            <a:ext cx="6965950" cy="332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/>
              <a:t>ExOR moves packets farther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195" y="5619707"/>
            <a:ext cx="8796759" cy="357603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t" anchorCtr="1">
            <a:normAutofit lnSpcReduction="10000"/>
          </a:bodyPr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b="1" dirty="0"/>
              <a:t>ExOR average: </a:t>
            </a:r>
            <a:r>
              <a:rPr lang="en-US" dirty="0"/>
              <a:t>422 meters/</a:t>
            </a:r>
            <a:r>
              <a:rPr lang="en-US" dirty="0" err="1"/>
              <a:t>tx</a:t>
            </a:r>
            <a:r>
              <a:rPr lang="en-US" dirty="0"/>
              <a:t>  </a:t>
            </a:r>
            <a:r>
              <a:rPr lang="en-US" b="1" dirty="0"/>
              <a:t>Traditional: </a:t>
            </a:r>
            <a:r>
              <a:rPr lang="en-US" dirty="0"/>
              <a:t>205 meters/</a:t>
            </a:r>
            <a:r>
              <a:rPr lang="en-US" dirty="0" err="1"/>
              <a:t>tx</a:t>
            </a:r>
            <a:endParaRPr lang="en-US" dirty="0"/>
          </a:p>
        </p:txBody>
      </p:sp>
      <p:sp>
        <p:nvSpPr>
          <p:cNvPr id="58373" name="Text Box 7"/>
          <p:cNvSpPr txBox="1">
            <a:spLocks noChangeArrowheads="1"/>
          </p:cNvSpPr>
          <p:nvPr/>
        </p:nvSpPr>
        <p:spPr bwMode="auto">
          <a:xfrm rot="-5400000">
            <a:off x="-639524" y="3220895"/>
            <a:ext cx="25442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Fraction of Transmissions</a:t>
            </a:r>
          </a:p>
        </p:txBody>
      </p:sp>
      <p:sp>
        <p:nvSpPr>
          <p:cNvPr id="58374" name="Text Box 8"/>
          <p:cNvSpPr txBox="1">
            <a:spLocks noChangeArrowheads="1"/>
          </p:cNvSpPr>
          <p:nvPr/>
        </p:nvSpPr>
        <p:spPr bwMode="auto">
          <a:xfrm>
            <a:off x="996620" y="4408860"/>
            <a:ext cx="2987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>
                <a:latin typeface="Calibri"/>
                <a:ea typeface="Calibri"/>
                <a:cs typeface="Calibri"/>
              </a:rPr>
              <a:t>0</a:t>
            </a:r>
          </a:p>
        </p:txBody>
      </p:sp>
      <p:sp>
        <p:nvSpPr>
          <p:cNvPr id="58375" name="Text Box 9"/>
          <p:cNvSpPr txBox="1">
            <a:spLocks noChangeArrowheads="1"/>
          </p:cNvSpPr>
          <p:nvPr/>
        </p:nvSpPr>
        <p:spPr bwMode="auto">
          <a:xfrm>
            <a:off x="850947" y="3831010"/>
            <a:ext cx="4444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>
                <a:latin typeface="Calibri"/>
                <a:ea typeface="Calibri"/>
                <a:cs typeface="Calibri"/>
              </a:rPr>
              <a:t>0.1</a:t>
            </a:r>
          </a:p>
        </p:txBody>
      </p:sp>
      <p:sp>
        <p:nvSpPr>
          <p:cNvPr id="58376" name="Text Box 10"/>
          <p:cNvSpPr txBox="1">
            <a:spLocks noChangeArrowheads="1"/>
          </p:cNvSpPr>
          <p:nvPr/>
        </p:nvSpPr>
        <p:spPr bwMode="auto">
          <a:xfrm>
            <a:off x="849360" y="3265860"/>
            <a:ext cx="4444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>
                <a:latin typeface="Calibri"/>
                <a:ea typeface="Calibri"/>
                <a:cs typeface="Calibri"/>
              </a:rPr>
              <a:t>0.2</a:t>
            </a:r>
          </a:p>
        </p:txBody>
      </p:sp>
      <p:sp>
        <p:nvSpPr>
          <p:cNvPr id="58377" name="Text Box 11"/>
          <p:cNvSpPr txBox="1">
            <a:spLocks noChangeArrowheads="1"/>
          </p:cNvSpPr>
          <p:nvPr/>
        </p:nvSpPr>
        <p:spPr bwMode="auto">
          <a:xfrm>
            <a:off x="865235" y="2154610"/>
            <a:ext cx="4444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>
                <a:latin typeface="Calibri"/>
                <a:ea typeface="Calibri"/>
                <a:cs typeface="Calibri"/>
              </a:rPr>
              <a:t>0.6</a:t>
            </a:r>
          </a:p>
        </p:txBody>
      </p:sp>
      <p:sp>
        <p:nvSpPr>
          <p:cNvPr id="58378" name="Text Box 5"/>
          <p:cNvSpPr txBox="1">
            <a:spLocks noChangeArrowheads="1"/>
          </p:cNvSpPr>
          <p:nvPr/>
        </p:nvSpPr>
        <p:spPr bwMode="auto">
          <a:xfrm>
            <a:off x="6948488" y="2254623"/>
            <a:ext cx="6209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/>
                <a:ea typeface="Calibri"/>
                <a:cs typeface="Calibri"/>
              </a:rPr>
              <a:t>ExOR</a:t>
            </a:r>
          </a:p>
        </p:txBody>
      </p:sp>
      <p:sp>
        <p:nvSpPr>
          <p:cNvPr id="58379" name="Text Box 6"/>
          <p:cNvSpPr txBox="1">
            <a:spLocks noChangeArrowheads="1"/>
          </p:cNvSpPr>
          <p:nvPr/>
        </p:nvSpPr>
        <p:spPr bwMode="auto">
          <a:xfrm>
            <a:off x="6948488" y="2535610"/>
            <a:ext cx="17564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/>
                <a:ea typeface="Calibri"/>
                <a:cs typeface="Calibri"/>
              </a:rPr>
              <a:t>Traditional Routing</a:t>
            </a:r>
          </a:p>
        </p:txBody>
      </p:sp>
      <p:sp>
        <p:nvSpPr>
          <p:cNvPr id="58380" name="Line 14"/>
          <p:cNvSpPr>
            <a:spLocks noChangeShapeType="1"/>
          </p:cNvSpPr>
          <p:nvPr/>
        </p:nvSpPr>
        <p:spPr bwMode="auto">
          <a:xfrm>
            <a:off x="1343025" y="4554910"/>
            <a:ext cx="6829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8381" name="Line 15"/>
          <p:cNvSpPr>
            <a:spLocks noChangeShapeType="1"/>
          </p:cNvSpPr>
          <p:nvPr/>
        </p:nvSpPr>
        <p:spPr bwMode="auto">
          <a:xfrm>
            <a:off x="1263650" y="230701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8382" name="Line 16"/>
          <p:cNvSpPr>
            <a:spLocks noChangeShapeType="1"/>
          </p:cNvSpPr>
          <p:nvPr/>
        </p:nvSpPr>
        <p:spPr bwMode="auto">
          <a:xfrm>
            <a:off x="1266825" y="342778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8383" name="Line 17"/>
          <p:cNvSpPr>
            <a:spLocks noChangeShapeType="1"/>
          </p:cNvSpPr>
          <p:nvPr/>
        </p:nvSpPr>
        <p:spPr bwMode="auto">
          <a:xfrm>
            <a:off x="1263650" y="399293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8384" name="Rectangle 19"/>
          <p:cNvSpPr>
            <a:spLocks noChangeArrowheads="1"/>
          </p:cNvSpPr>
          <p:nvPr/>
        </p:nvSpPr>
        <p:spPr bwMode="auto">
          <a:xfrm rot="-1150740">
            <a:off x="1390650" y="2703885"/>
            <a:ext cx="152400" cy="555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8385" name="Rectangle 20"/>
          <p:cNvSpPr>
            <a:spLocks noChangeArrowheads="1"/>
          </p:cNvSpPr>
          <p:nvPr/>
        </p:nvSpPr>
        <p:spPr bwMode="auto">
          <a:xfrm>
            <a:off x="1519238" y="2611810"/>
            <a:ext cx="52387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8386" name="Rectangle 21"/>
          <p:cNvSpPr>
            <a:spLocks noChangeArrowheads="1"/>
          </p:cNvSpPr>
          <p:nvPr/>
        </p:nvSpPr>
        <p:spPr bwMode="auto">
          <a:xfrm>
            <a:off x="1343025" y="2673723"/>
            <a:ext cx="66675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8387" name="Line 13"/>
          <p:cNvSpPr>
            <a:spLocks noChangeShapeType="1"/>
          </p:cNvSpPr>
          <p:nvPr/>
        </p:nvSpPr>
        <p:spPr bwMode="auto">
          <a:xfrm flipV="1">
            <a:off x="1343025" y="226891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8388" name="Text Box 23"/>
          <p:cNvSpPr txBox="1">
            <a:spLocks noChangeArrowheads="1"/>
          </p:cNvSpPr>
          <p:nvPr/>
        </p:nvSpPr>
        <p:spPr bwMode="auto">
          <a:xfrm>
            <a:off x="1225220" y="4593010"/>
            <a:ext cx="2987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>
                <a:latin typeface="Calibri"/>
                <a:ea typeface="Calibri"/>
                <a:cs typeface="Calibri"/>
              </a:rPr>
              <a:t>0</a:t>
            </a:r>
          </a:p>
        </p:txBody>
      </p:sp>
      <p:sp>
        <p:nvSpPr>
          <p:cNvPr id="58389" name="Text Box 24"/>
          <p:cNvSpPr txBox="1">
            <a:spLocks noChangeArrowheads="1"/>
          </p:cNvSpPr>
          <p:nvPr/>
        </p:nvSpPr>
        <p:spPr bwMode="auto">
          <a:xfrm>
            <a:off x="1830625" y="4593010"/>
            <a:ext cx="4966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>
                <a:latin typeface="Calibri"/>
                <a:ea typeface="Calibri"/>
                <a:cs typeface="Calibri"/>
              </a:rPr>
              <a:t>100</a:t>
            </a:r>
          </a:p>
        </p:txBody>
      </p:sp>
      <p:sp>
        <p:nvSpPr>
          <p:cNvPr id="58390" name="Text Box 25"/>
          <p:cNvSpPr txBox="1">
            <a:spLocks noChangeArrowheads="1"/>
          </p:cNvSpPr>
          <p:nvPr/>
        </p:nvSpPr>
        <p:spPr bwMode="auto">
          <a:xfrm>
            <a:off x="2516425" y="4593010"/>
            <a:ext cx="4966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>
                <a:latin typeface="Calibri"/>
                <a:ea typeface="Calibri"/>
                <a:cs typeface="Calibri"/>
              </a:rPr>
              <a:t>200</a:t>
            </a:r>
          </a:p>
        </p:txBody>
      </p:sp>
      <p:sp>
        <p:nvSpPr>
          <p:cNvPr id="58391" name="Text Box 26"/>
          <p:cNvSpPr txBox="1">
            <a:spLocks noChangeArrowheads="1"/>
          </p:cNvSpPr>
          <p:nvPr/>
        </p:nvSpPr>
        <p:spPr bwMode="auto">
          <a:xfrm>
            <a:off x="3202225" y="4593010"/>
            <a:ext cx="4966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>
                <a:latin typeface="Calibri"/>
                <a:ea typeface="Calibri"/>
                <a:cs typeface="Calibri"/>
              </a:rPr>
              <a:t>300</a:t>
            </a:r>
          </a:p>
        </p:txBody>
      </p:sp>
      <p:sp>
        <p:nvSpPr>
          <p:cNvPr id="58392" name="Text Box 27"/>
          <p:cNvSpPr txBox="1">
            <a:spLocks noChangeArrowheads="1"/>
          </p:cNvSpPr>
          <p:nvPr/>
        </p:nvSpPr>
        <p:spPr bwMode="auto">
          <a:xfrm>
            <a:off x="3846750" y="4593010"/>
            <a:ext cx="4966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>
                <a:latin typeface="Calibri"/>
                <a:ea typeface="Calibri"/>
                <a:cs typeface="Calibri"/>
              </a:rPr>
              <a:t>400</a:t>
            </a:r>
          </a:p>
        </p:txBody>
      </p:sp>
      <p:sp>
        <p:nvSpPr>
          <p:cNvPr id="58393" name="Text Box 28"/>
          <p:cNvSpPr txBox="1">
            <a:spLocks noChangeArrowheads="1"/>
          </p:cNvSpPr>
          <p:nvPr/>
        </p:nvSpPr>
        <p:spPr bwMode="auto">
          <a:xfrm>
            <a:off x="4532550" y="4593010"/>
            <a:ext cx="4966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>
                <a:latin typeface="Calibri"/>
                <a:ea typeface="Calibri"/>
                <a:cs typeface="Calibri"/>
              </a:rPr>
              <a:t>500</a:t>
            </a:r>
          </a:p>
        </p:txBody>
      </p:sp>
      <p:sp>
        <p:nvSpPr>
          <p:cNvPr id="58394" name="Text Box 29"/>
          <p:cNvSpPr txBox="1">
            <a:spLocks noChangeArrowheads="1"/>
          </p:cNvSpPr>
          <p:nvPr/>
        </p:nvSpPr>
        <p:spPr bwMode="auto">
          <a:xfrm>
            <a:off x="5218350" y="4593010"/>
            <a:ext cx="4966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>
                <a:latin typeface="Calibri"/>
                <a:ea typeface="Calibri"/>
                <a:cs typeface="Calibri"/>
              </a:rPr>
              <a:t>600</a:t>
            </a:r>
          </a:p>
        </p:txBody>
      </p:sp>
      <p:sp>
        <p:nvSpPr>
          <p:cNvPr id="58395" name="Text Box 30"/>
          <p:cNvSpPr txBox="1">
            <a:spLocks noChangeArrowheads="1"/>
          </p:cNvSpPr>
          <p:nvPr/>
        </p:nvSpPr>
        <p:spPr bwMode="auto">
          <a:xfrm>
            <a:off x="5904150" y="4593010"/>
            <a:ext cx="4966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>
                <a:latin typeface="Calibri"/>
                <a:ea typeface="Calibri"/>
                <a:cs typeface="Calibri"/>
              </a:rPr>
              <a:t>700</a:t>
            </a:r>
          </a:p>
        </p:txBody>
      </p:sp>
      <p:sp>
        <p:nvSpPr>
          <p:cNvPr id="58396" name="Text Box 31"/>
          <p:cNvSpPr txBox="1">
            <a:spLocks noChangeArrowheads="1"/>
          </p:cNvSpPr>
          <p:nvPr/>
        </p:nvSpPr>
        <p:spPr bwMode="auto">
          <a:xfrm>
            <a:off x="6555025" y="4593010"/>
            <a:ext cx="4966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>
                <a:latin typeface="Calibri"/>
                <a:ea typeface="Calibri"/>
                <a:cs typeface="Calibri"/>
              </a:rPr>
              <a:t>800</a:t>
            </a:r>
          </a:p>
        </p:txBody>
      </p:sp>
      <p:sp>
        <p:nvSpPr>
          <p:cNvPr id="58397" name="Text Box 32"/>
          <p:cNvSpPr txBox="1">
            <a:spLocks noChangeArrowheads="1"/>
          </p:cNvSpPr>
          <p:nvPr/>
        </p:nvSpPr>
        <p:spPr bwMode="auto">
          <a:xfrm>
            <a:off x="7240825" y="4593010"/>
            <a:ext cx="4966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>
                <a:latin typeface="Calibri"/>
                <a:ea typeface="Calibri"/>
                <a:cs typeface="Calibri"/>
              </a:rPr>
              <a:t>900</a:t>
            </a:r>
          </a:p>
        </p:txBody>
      </p:sp>
      <p:sp>
        <p:nvSpPr>
          <p:cNvPr id="58398" name="Text Box 33"/>
          <p:cNvSpPr txBox="1">
            <a:spLocks noChangeArrowheads="1"/>
          </p:cNvSpPr>
          <p:nvPr/>
        </p:nvSpPr>
        <p:spPr bwMode="auto">
          <a:xfrm>
            <a:off x="7822630" y="4593010"/>
            <a:ext cx="6006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>
                <a:latin typeface="Calibri"/>
                <a:ea typeface="Calibri"/>
                <a:cs typeface="Calibri"/>
              </a:rPr>
              <a:t>1000</a:t>
            </a:r>
          </a:p>
        </p:txBody>
      </p:sp>
      <p:sp>
        <p:nvSpPr>
          <p:cNvPr id="58399" name="Text Box 34"/>
          <p:cNvSpPr txBox="1">
            <a:spLocks noChangeArrowheads="1"/>
          </p:cNvSpPr>
          <p:nvPr/>
        </p:nvSpPr>
        <p:spPr bwMode="auto">
          <a:xfrm>
            <a:off x="3863975" y="4912098"/>
            <a:ext cx="18328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Distance (meters)</a:t>
            </a:r>
          </a:p>
        </p:txBody>
      </p:sp>
      <p:sp>
        <p:nvSpPr>
          <p:cNvPr id="119843" name="Oval 35"/>
          <p:cNvSpPr>
            <a:spLocks noChangeArrowheads="1"/>
          </p:cNvSpPr>
          <p:nvPr/>
        </p:nvSpPr>
        <p:spPr bwMode="auto">
          <a:xfrm>
            <a:off x="5943600" y="3983410"/>
            <a:ext cx="25146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119844" name="Oval 36"/>
          <p:cNvSpPr>
            <a:spLocks noChangeArrowheads="1"/>
          </p:cNvSpPr>
          <p:nvPr/>
        </p:nvSpPr>
        <p:spPr bwMode="auto">
          <a:xfrm>
            <a:off x="990600" y="2002210"/>
            <a:ext cx="838200" cy="297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6003926" y="3308723"/>
            <a:ext cx="2757488" cy="939800"/>
            <a:chOff x="3782" y="2023"/>
            <a:chExt cx="1737" cy="592"/>
          </a:xfrm>
        </p:grpSpPr>
        <p:sp>
          <p:nvSpPr>
            <p:cNvPr id="58409" name="Line 38"/>
            <p:cNvSpPr>
              <a:spLocks noChangeShapeType="1"/>
            </p:cNvSpPr>
            <p:nvPr/>
          </p:nvSpPr>
          <p:spPr bwMode="auto">
            <a:xfrm flipH="1">
              <a:off x="4590" y="2222"/>
              <a:ext cx="292" cy="3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8410" name="Text Box 39"/>
            <p:cNvSpPr txBox="1">
              <a:spLocks noChangeArrowheads="1"/>
            </p:cNvSpPr>
            <p:nvPr/>
          </p:nvSpPr>
          <p:spPr bwMode="auto">
            <a:xfrm>
              <a:off x="3782" y="2023"/>
              <a:ext cx="17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latin typeface="Calibri"/>
                  <a:ea typeface="Calibri"/>
                  <a:cs typeface="Calibri"/>
                </a:rPr>
                <a:t>25% of ExOR transmissions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684213" y="1473573"/>
            <a:ext cx="4075112" cy="1795462"/>
            <a:chOff x="431" y="867"/>
            <a:chExt cx="2567" cy="1131"/>
          </a:xfrm>
        </p:grpSpPr>
        <p:sp>
          <p:nvSpPr>
            <p:cNvPr id="58407" name="Line 42"/>
            <p:cNvSpPr>
              <a:spLocks noChangeShapeType="1"/>
            </p:cNvSpPr>
            <p:nvPr/>
          </p:nvSpPr>
          <p:spPr bwMode="auto">
            <a:xfrm flipH="1">
              <a:off x="992" y="1075"/>
              <a:ext cx="777" cy="9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8408" name="Text Box 43"/>
            <p:cNvSpPr txBox="1">
              <a:spLocks noChangeArrowheads="1"/>
            </p:cNvSpPr>
            <p:nvPr/>
          </p:nvSpPr>
          <p:spPr bwMode="auto">
            <a:xfrm>
              <a:off x="431" y="867"/>
              <a:ext cx="25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latin typeface="Calibri"/>
                  <a:ea typeface="Calibri"/>
                  <a:cs typeface="Calibri"/>
                </a:rPr>
                <a:t>58% of Traditional routing transmissions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34BC3-9369-794D-870F-88B33DEFA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6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43" grpId="0" animBg="1"/>
      <p:bldP spid="119843" grpId="1" animBg="1"/>
      <p:bldP spid="11984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Geographic (Location-Based) Mesh Routing</a:t>
            </a:r>
          </a:p>
          <a:p>
            <a:pPr lvl="1"/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b="1" dirty="0"/>
              <a:t>Diversity Mesh Routing</a:t>
            </a:r>
          </a:p>
          <a:p>
            <a:pPr lvl="1"/>
            <a:r>
              <a:rPr lang="en-US" altLang="en-US" dirty="0"/>
              <a:t>ExOR (Roofnet)</a:t>
            </a:r>
          </a:p>
          <a:p>
            <a:pPr lvl="1"/>
            <a:r>
              <a:rPr lang="en-US" altLang="en-US" b="1" dirty="0"/>
              <a:t>Network Coding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C28E34-7598-C94A-8D0A-1A8D0F9C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23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4ED0F6-E28C-8342-AD73-F77865B3D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ExOR </a:t>
            </a:r>
            <a:r>
              <a:rPr lang="en-US" dirty="0"/>
              <a:t>uses a global scheduler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Requires coordination: </a:t>
            </a:r>
            <a:r>
              <a:rPr lang="en-US" dirty="0"/>
              <a:t>Every node knows who received what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Only one node transmits at a time, </a:t>
            </a:r>
            <a:r>
              <a:rPr lang="en-US" dirty="0"/>
              <a:t>others listen</a:t>
            </a:r>
          </a:p>
          <a:p>
            <a:endParaRPr lang="en-US" b="1" dirty="0"/>
          </a:p>
          <a:p>
            <a:r>
              <a:rPr lang="en-US" b="1" dirty="0"/>
              <a:t>Network Coding Idea: </a:t>
            </a:r>
            <a:r>
              <a:rPr lang="en-US" dirty="0"/>
              <a:t>Nodes do not relay received packets verbatim</a:t>
            </a:r>
          </a:p>
          <a:p>
            <a:pPr lvl="1"/>
            <a:r>
              <a:rPr lang="en-US" dirty="0"/>
              <a:t>Instead </a:t>
            </a:r>
            <a:r>
              <a:rPr lang="en-US" b="1" dirty="0">
                <a:solidFill>
                  <a:srgbClr val="0070C0"/>
                </a:solidFill>
              </a:rPr>
              <a:t>combine several packets together </a:t>
            </a:r>
            <a:r>
              <a:rPr lang="en-US" dirty="0"/>
              <a:t>to send in one single transmission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Coding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3E7906-37FD-D04A-A573-1358AB6F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876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Oval 2">
            <a:extLst>
              <a:ext uri="{FF2B5EF4-FFF2-40B4-BE49-F238E27FC236}">
                <a16:creationId xmlns:a16="http://schemas.microsoft.com/office/drawing/2014/main" id="{FB5838AA-05B1-864C-AB29-F6A479336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300" y="2420938"/>
            <a:ext cx="576263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b="1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</a:t>
            </a:r>
          </a:p>
        </p:txBody>
      </p:sp>
      <p:sp>
        <p:nvSpPr>
          <p:cNvPr id="326659" name="Oval 3">
            <a:extLst>
              <a:ext uri="{FF2B5EF4-FFF2-40B4-BE49-F238E27FC236}">
                <a16:creationId xmlns:a16="http://schemas.microsoft.com/office/drawing/2014/main" id="{39E5F861-0B10-C34C-9410-964A1EEB4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1700213"/>
            <a:ext cx="576262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altLang="en-US" b="1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</a:t>
            </a:r>
            <a:endParaRPr lang="pl-PL" altLang="en-US" b="1" i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6660" name="Oval 4">
            <a:extLst>
              <a:ext uri="{FF2B5EF4-FFF2-40B4-BE49-F238E27FC236}">
                <a16:creationId xmlns:a16="http://schemas.microsoft.com/office/drawing/2014/main" id="{71E4248D-4BE2-8B40-BD8C-BD04F9A1A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9713" y="2492375"/>
            <a:ext cx="576262" cy="5762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altLang="en-US" b="1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endParaRPr lang="pl-PL" altLang="en-US" b="1" i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6661" name="AutoShape 5">
            <a:extLst>
              <a:ext uri="{FF2B5EF4-FFF2-40B4-BE49-F238E27FC236}">
                <a16:creationId xmlns:a16="http://schemas.microsoft.com/office/drawing/2014/main" id="{EAE7DD4F-D758-AA4D-B3B9-5C299B556C1B}"/>
              </a:ext>
            </a:extLst>
          </p:cNvPr>
          <p:cNvCxnSpPr>
            <a:cxnSpLocks noChangeShapeType="1"/>
            <a:stCxn id="326658" idx="7"/>
            <a:endCxn id="326659" idx="2"/>
          </p:cNvCxnSpPr>
          <p:nvPr/>
        </p:nvCxnSpPr>
        <p:spPr bwMode="auto">
          <a:xfrm flipV="1">
            <a:off x="2257425" y="1989138"/>
            <a:ext cx="2027238" cy="515937"/>
          </a:xfrm>
          <a:prstGeom prst="straightConnector1">
            <a:avLst/>
          </a:prstGeom>
          <a:noFill/>
          <a:ln w="19050">
            <a:solidFill>
              <a:srgbClr val="EAEAEA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662" name="AutoShape 6">
            <a:extLst>
              <a:ext uri="{FF2B5EF4-FFF2-40B4-BE49-F238E27FC236}">
                <a16:creationId xmlns:a16="http://schemas.microsoft.com/office/drawing/2014/main" id="{4E9556E2-C6F8-EE4B-A99F-FDA054AC6332}"/>
              </a:ext>
            </a:extLst>
          </p:cNvPr>
          <p:cNvCxnSpPr>
            <a:cxnSpLocks noChangeShapeType="1"/>
            <a:stCxn id="326659" idx="6"/>
            <a:endCxn id="326660" idx="1"/>
          </p:cNvCxnSpPr>
          <p:nvPr/>
        </p:nvCxnSpPr>
        <p:spPr bwMode="auto">
          <a:xfrm>
            <a:off x="4860925" y="1989138"/>
            <a:ext cx="1812925" cy="587375"/>
          </a:xfrm>
          <a:prstGeom prst="straightConnector1">
            <a:avLst/>
          </a:prstGeom>
          <a:noFill/>
          <a:ln w="19050">
            <a:solidFill>
              <a:srgbClr val="EAEAEA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CEA19E-FBBC-DC43-8902-0056335E7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265612"/>
            <a:ext cx="8763000" cy="2211387"/>
          </a:xfrm>
        </p:spPr>
        <p:txBody>
          <a:bodyPr/>
          <a:lstStyle/>
          <a:p>
            <a:r>
              <a:rPr lang="en-US" altLang="en-US" dirty="0"/>
              <a:t>Each router forwards </a:t>
            </a:r>
            <a:r>
              <a:rPr lang="en-US" altLang="en-US" b="1" dirty="0">
                <a:solidFill>
                  <a:srgbClr val="0070C0"/>
                </a:solidFill>
              </a:rPr>
              <a:t>random linear combinations </a:t>
            </a:r>
            <a:r>
              <a:rPr lang="en-US" altLang="en-US" dirty="0"/>
              <a:t>of packets</a:t>
            </a:r>
            <a:r>
              <a:rPr lang="en-US" altLang="en-US" dirty="0">
                <a:sym typeface="Wingdings" pitchFamily="2" charset="2"/>
              </a:rPr>
              <a:t> </a:t>
            </a:r>
          </a:p>
          <a:p>
            <a:pPr lvl="1"/>
            <a:r>
              <a:rPr lang="en-US" altLang="en-US" dirty="0"/>
              <a:t>Randomness </a:t>
            </a:r>
            <a:r>
              <a:rPr lang="en-US" altLang="en-US" b="1" dirty="0">
                <a:solidFill>
                  <a:srgbClr val="009900"/>
                </a:solidFill>
              </a:rPr>
              <a:t>makes duplicates unlikely</a:t>
            </a:r>
            <a:endParaRPr lang="en-US" altLang="en-US" b="1" dirty="0">
              <a:solidFill>
                <a:srgbClr val="009900"/>
              </a:solidFill>
              <a:sym typeface="Wingdings" pitchFamily="2" charset="2"/>
            </a:endParaRPr>
          </a:p>
          <a:p>
            <a:pPr lvl="1"/>
            <a:r>
              <a:rPr lang="en-US" altLang="en-US" b="1" dirty="0">
                <a:solidFill>
                  <a:srgbClr val="009900"/>
                </a:solidFill>
              </a:rPr>
              <a:t>No scheduler; No coordination</a:t>
            </a:r>
          </a:p>
          <a:p>
            <a:pPr lvl="2"/>
            <a:r>
              <a:rPr lang="en-US" altLang="en-US" b="1" dirty="0">
                <a:solidFill>
                  <a:srgbClr val="009900"/>
                </a:solidFill>
              </a:rPr>
              <a:t>Simple, better exploits spatial reuse</a:t>
            </a:r>
            <a:endParaRPr lang="en-US" altLang="en-US" b="1" dirty="0">
              <a:solidFill>
                <a:srgbClr val="009900"/>
              </a:solidFill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326663" name="Rectangle 7">
            <a:extLst>
              <a:ext uri="{FF2B5EF4-FFF2-40B4-BE49-F238E27FC236}">
                <a16:creationId xmlns:a16="http://schemas.microsoft.com/office/drawing/2014/main" id="{B26186E5-4C2D-B848-8E8E-B2468E220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Random Linear Codes</a:t>
            </a:r>
          </a:p>
        </p:txBody>
      </p:sp>
      <p:sp>
        <p:nvSpPr>
          <p:cNvPr id="326664" name="Oval 8">
            <a:extLst>
              <a:ext uri="{FF2B5EF4-FFF2-40B4-BE49-F238E27FC236}">
                <a16:creationId xmlns:a16="http://schemas.microsoft.com/office/drawing/2014/main" id="{982DB698-7FCF-FD47-A899-BFC89F74D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284538"/>
            <a:ext cx="576262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altLang="en-US" b="1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R2</a:t>
            </a:r>
            <a:endParaRPr lang="pl-PL" altLang="en-US" b="1" i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6665" name="AutoShape 9">
            <a:extLst>
              <a:ext uri="{FF2B5EF4-FFF2-40B4-BE49-F238E27FC236}">
                <a16:creationId xmlns:a16="http://schemas.microsoft.com/office/drawing/2014/main" id="{89DE1566-B398-5F47-ACDA-F9E952286F09}"/>
              </a:ext>
            </a:extLst>
          </p:cNvPr>
          <p:cNvCxnSpPr>
            <a:cxnSpLocks noChangeShapeType="1"/>
            <a:stCxn id="326658" idx="5"/>
            <a:endCxn id="326664" idx="2"/>
          </p:cNvCxnSpPr>
          <p:nvPr/>
        </p:nvCxnSpPr>
        <p:spPr bwMode="auto">
          <a:xfrm>
            <a:off x="2257425" y="2913063"/>
            <a:ext cx="2027238" cy="660400"/>
          </a:xfrm>
          <a:prstGeom prst="straightConnector1">
            <a:avLst/>
          </a:prstGeom>
          <a:noFill/>
          <a:ln w="19050">
            <a:solidFill>
              <a:srgbClr val="EAEAEA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666" name="AutoShape 10">
            <a:extLst>
              <a:ext uri="{FF2B5EF4-FFF2-40B4-BE49-F238E27FC236}">
                <a16:creationId xmlns:a16="http://schemas.microsoft.com/office/drawing/2014/main" id="{464726A2-0F0B-0E4B-B643-C7CCA6B671BD}"/>
              </a:ext>
            </a:extLst>
          </p:cNvPr>
          <p:cNvCxnSpPr>
            <a:cxnSpLocks noChangeShapeType="1"/>
            <a:stCxn id="326664" idx="6"/>
            <a:endCxn id="326660" idx="3"/>
          </p:cNvCxnSpPr>
          <p:nvPr/>
        </p:nvCxnSpPr>
        <p:spPr bwMode="auto">
          <a:xfrm flipV="1">
            <a:off x="4860925" y="2984500"/>
            <a:ext cx="1812925" cy="588963"/>
          </a:xfrm>
          <a:prstGeom prst="straightConnector1">
            <a:avLst/>
          </a:prstGeom>
          <a:noFill/>
          <a:ln w="19050">
            <a:solidFill>
              <a:srgbClr val="EAEAEA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6667" name="Rectangle 11">
            <a:extLst>
              <a:ext uri="{FF2B5EF4-FFF2-40B4-BE49-F238E27FC236}">
                <a16:creationId xmlns:a16="http://schemas.microsoft.com/office/drawing/2014/main" id="{4DE12454-4229-F349-BD47-213D45FD0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916113"/>
            <a:ext cx="1295400" cy="3190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l-GR" altLang="en-US" sz="1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en-US" sz="1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en-US" sz="1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altLang="en-US" sz="2800" b="1" baseline="-16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altLang="en-US" sz="1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1800" b="1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ß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en-US" sz="1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altLang="en-US" sz="2800" b="1" baseline="-16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6668" name="Rectangle 12">
            <a:extLst>
              <a:ext uri="{FF2B5EF4-FFF2-40B4-BE49-F238E27FC236}">
                <a16:creationId xmlns:a16="http://schemas.microsoft.com/office/drawing/2014/main" id="{E35253FC-E389-1646-B1D7-4A36CC08C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5388" y="3389313"/>
            <a:ext cx="1295400" cy="3190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l-GR" altLang="en-US" sz="1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altLang="en-US" sz="1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en-US" sz="1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2800" b="1" baseline="-16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altLang="en-US" sz="1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18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1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altLang="en-US" sz="1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en-US" sz="1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2800" b="1" baseline="-16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l-PL" altLang="en-US" sz="2800" b="1" baseline="-16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6682" name="Rectangle 26">
            <a:extLst>
              <a:ext uri="{FF2B5EF4-FFF2-40B4-BE49-F238E27FC236}">
                <a16:creationId xmlns:a16="http://schemas.microsoft.com/office/drawing/2014/main" id="{AE425C68-16E2-1849-969C-C281C7EC5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1700213"/>
            <a:ext cx="1150937" cy="2889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altLang="en-US" sz="2800" b="1" baseline="-25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6688" name="Rectangle 32">
            <a:extLst>
              <a:ext uri="{FF2B5EF4-FFF2-40B4-BE49-F238E27FC236}">
                <a16:creationId xmlns:a16="http://schemas.microsoft.com/office/drawing/2014/main" id="{DB711943-CBC8-6B4A-A045-CF6CFF5FC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060575"/>
            <a:ext cx="1150937" cy="2889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6689" name="Rectangle 33">
            <a:extLst>
              <a:ext uri="{FF2B5EF4-FFF2-40B4-BE49-F238E27FC236}">
                <a16:creationId xmlns:a16="http://schemas.microsoft.com/office/drawing/2014/main" id="{7C3D4C28-DFAD-8B40-925E-DFCD31360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284538"/>
            <a:ext cx="1150937" cy="2889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altLang="en-US" sz="2800" b="1" baseline="-25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6690" name="Rectangle 34">
            <a:extLst>
              <a:ext uri="{FF2B5EF4-FFF2-40B4-BE49-F238E27FC236}">
                <a16:creationId xmlns:a16="http://schemas.microsoft.com/office/drawing/2014/main" id="{303E6900-4FFF-7645-8127-AF13A1A95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644900"/>
            <a:ext cx="1150937" cy="2889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D0B81F-56A4-3743-A589-C0AFAD608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554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58002E-6 L 0.25209 0.0714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3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1619E-6 L 0.2441 -0.0802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26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-40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7" grpId="0" animBg="1"/>
      <p:bldP spid="326667" grpId="1" animBg="1"/>
      <p:bldP spid="326668" grpId="0" animBg="1"/>
      <p:bldP spid="32666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Motivation (2000): </a:t>
            </a:r>
            <a:br>
              <a:rPr lang="en-US" dirty="0"/>
            </a:br>
            <a:r>
              <a:rPr lang="en-US" dirty="0"/>
              <a:t>Rooftop Networks</a:t>
            </a:r>
          </a:p>
        </p:txBody>
      </p:sp>
      <p:sp>
        <p:nvSpPr>
          <p:cNvPr id="6" name="Rectangle 11"/>
          <p:cNvSpPr txBox="1">
            <a:spLocks noChangeArrowheads="1"/>
          </p:cNvSpPr>
          <p:nvPr/>
        </p:nvSpPr>
        <p:spPr bwMode="auto">
          <a:xfrm>
            <a:off x="152400" y="1600200"/>
            <a:ext cx="876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09900"/>
                </a:solidFill>
              </a:rPr>
              <a:t>Potentially lower-cost </a:t>
            </a:r>
            <a:r>
              <a:rPr lang="en-US" sz="2800" b="0" dirty="0"/>
              <a:t>alternative to cellular architecture (</a:t>
            </a:r>
            <a:r>
              <a:rPr lang="en-US" sz="2800" dirty="0">
                <a:solidFill>
                  <a:srgbClr val="009900"/>
                </a:solidFill>
              </a:rPr>
              <a:t>no backhaul </a:t>
            </a:r>
            <a:r>
              <a:rPr lang="en-US" sz="2800" b="0" dirty="0"/>
              <a:t>to every base station)</a:t>
            </a:r>
          </a:p>
        </p:txBody>
      </p:sp>
      <p:pic>
        <p:nvPicPr>
          <p:cNvPr id="7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0025" y="2651124"/>
            <a:ext cx="6127750" cy="2187575"/>
          </a:xfrm>
          <a:prstGeom prst="rect">
            <a:avLst/>
          </a:prstGeom>
          <a:noFill/>
          <a:ln/>
          <a:extLst>
            <a:ext uri="{91240B29-F687-4f45-9708-019B960494DF}">
              <a14:hiddenLine xmlns="" xmlns:a14="http://schemas.microsoft.com/office/drawing/2010/main" w="28575" cap="flat" cmpd="sng">
                <a:solidFill>
                  <a:srgbClr val="0000FF"/>
                </a:solidFill>
                <a:prstDash val="solid"/>
                <a:miter lim="800000"/>
                <a:headEnd type="none" w="med" len="med"/>
                <a:tailEnd type="none" w="lg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BF98A5-61E1-0040-AAF3-AC919F8CD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356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93" name="Oval 25">
            <a:extLst>
              <a:ext uri="{FF2B5EF4-FFF2-40B4-BE49-F238E27FC236}">
                <a16:creationId xmlns:a16="http://schemas.microsoft.com/office/drawing/2014/main" id="{382374B0-9C6E-8846-A2EF-4E1C5A148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871663"/>
            <a:ext cx="1152525" cy="1152525"/>
          </a:xfrm>
          <a:prstGeom prst="ellipse">
            <a:avLst/>
          </a:prstGeom>
          <a:noFill/>
          <a:ln w="28575">
            <a:solidFill>
              <a:srgbClr val="C0C0C0"/>
            </a:solidFill>
            <a:prstDash val="lg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14394" name="Oval 26">
            <a:extLst>
              <a:ext uri="{FF2B5EF4-FFF2-40B4-BE49-F238E27FC236}">
                <a16:creationId xmlns:a16="http://schemas.microsoft.com/office/drawing/2014/main" id="{AFC2EC35-8376-3540-B273-5438BD50F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719138"/>
            <a:ext cx="3457575" cy="3384550"/>
          </a:xfrm>
          <a:prstGeom prst="ellipse">
            <a:avLst/>
          </a:prstGeom>
          <a:noFill/>
          <a:ln w="28575">
            <a:solidFill>
              <a:srgbClr val="C0C0C0"/>
            </a:solidFill>
            <a:prstDash val="lg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14395" name="Oval 27">
            <a:extLst>
              <a:ext uri="{FF2B5EF4-FFF2-40B4-BE49-F238E27FC236}">
                <a16:creationId xmlns:a16="http://schemas.microsoft.com/office/drawing/2014/main" id="{19B0357C-1F4F-6B4E-98FF-5593B7CE8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1295400"/>
            <a:ext cx="2305050" cy="2232025"/>
          </a:xfrm>
          <a:prstGeom prst="ellipse">
            <a:avLst/>
          </a:prstGeom>
          <a:noFill/>
          <a:ln w="28575">
            <a:solidFill>
              <a:srgbClr val="C0C0C0"/>
            </a:solidFill>
            <a:prstDash val="lg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14396" name="Oval 28">
            <a:extLst>
              <a:ext uri="{FF2B5EF4-FFF2-40B4-BE49-F238E27FC236}">
                <a16:creationId xmlns:a16="http://schemas.microsoft.com/office/drawing/2014/main" id="{2F32229D-2C5E-3A42-B2FB-A44B6A48B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-215900"/>
            <a:ext cx="5184775" cy="5075238"/>
          </a:xfrm>
          <a:prstGeom prst="ellipse">
            <a:avLst/>
          </a:prstGeom>
          <a:noFill/>
          <a:ln w="28575">
            <a:solidFill>
              <a:srgbClr val="C0C0C0"/>
            </a:solidFill>
            <a:prstDash val="lg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14397" name="Oval 29">
            <a:extLst>
              <a:ext uri="{FF2B5EF4-FFF2-40B4-BE49-F238E27FC236}">
                <a16:creationId xmlns:a16="http://schemas.microsoft.com/office/drawing/2014/main" id="{A4E45125-FA2E-1B4E-B8B6-B124E1458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-1179513"/>
            <a:ext cx="6985000" cy="6837363"/>
          </a:xfrm>
          <a:prstGeom prst="ellipse">
            <a:avLst/>
          </a:prstGeom>
          <a:noFill/>
          <a:ln w="28575">
            <a:solidFill>
              <a:srgbClr val="C0C0C0"/>
            </a:solidFill>
            <a:prstDash val="lg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14370" name="Oval 2">
            <a:extLst>
              <a:ext uri="{FF2B5EF4-FFF2-40B4-BE49-F238E27FC236}">
                <a16:creationId xmlns:a16="http://schemas.microsoft.com/office/drawing/2014/main" id="{B5957B04-3AB7-C04D-8A5D-39FDCD836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112963"/>
            <a:ext cx="720725" cy="666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b="1" i="1">
                <a:solidFill>
                  <a:schemeClr val="bg2"/>
                </a:solidFill>
              </a:rPr>
              <a:t>src</a:t>
            </a:r>
          </a:p>
        </p:txBody>
      </p:sp>
      <p:sp>
        <p:nvSpPr>
          <p:cNvPr id="314371" name="Oval 3">
            <a:extLst>
              <a:ext uri="{FF2B5EF4-FFF2-40B4-BE49-F238E27FC236}">
                <a16:creationId xmlns:a16="http://schemas.microsoft.com/office/drawing/2014/main" id="{D8C172A1-B2B0-4140-8728-4A3D9E135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488" y="3049588"/>
            <a:ext cx="720725" cy="666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b="1" i="1">
                <a:solidFill>
                  <a:schemeClr val="bg2"/>
                </a:solidFill>
              </a:rPr>
              <a:t>dst1</a:t>
            </a:r>
          </a:p>
        </p:txBody>
      </p:sp>
      <p:sp>
        <p:nvSpPr>
          <p:cNvPr id="314372" name="Oval 4">
            <a:extLst>
              <a:ext uri="{FF2B5EF4-FFF2-40B4-BE49-F238E27FC236}">
                <a16:creationId xmlns:a16="http://schemas.microsoft.com/office/drawing/2014/main" id="{61BC585F-5EC9-FD4A-B090-9C287AB4B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049588"/>
            <a:ext cx="720725" cy="666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b="1" i="1">
                <a:solidFill>
                  <a:schemeClr val="bg2"/>
                </a:solidFill>
              </a:rPr>
              <a:t>dst2</a:t>
            </a:r>
          </a:p>
        </p:txBody>
      </p:sp>
      <p:sp>
        <p:nvSpPr>
          <p:cNvPr id="314373" name="Oval 5">
            <a:extLst>
              <a:ext uri="{FF2B5EF4-FFF2-40B4-BE49-F238E27FC236}">
                <a16:creationId xmlns:a16="http://schemas.microsoft.com/office/drawing/2014/main" id="{6AE33802-D32B-B24B-850B-0338E4C11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3049588"/>
            <a:ext cx="720725" cy="666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b="1" i="1">
                <a:solidFill>
                  <a:schemeClr val="bg2"/>
                </a:solidFill>
              </a:rPr>
              <a:t>dst3</a:t>
            </a:r>
          </a:p>
        </p:txBody>
      </p:sp>
      <p:sp>
        <p:nvSpPr>
          <p:cNvPr id="314374" name="Rectangle 6">
            <a:extLst>
              <a:ext uri="{FF2B5EF4-FFF2-40B4-BE49-F238E27FC236}">
                <a16:creationId xmlns:a16="http://schemas.microsoft.com/office/drawing/2014/main" id="{A3E8888D-4E93-AB43-B61D-EDAA215F0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677988"/>
            <a:ext cx="1152525" cy="238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314375" name="Rectangle 7">
            <a:extLst>
              <a:ext uri="{FF2B5EF4-FFF2-40B4-BE49-F238E27FC236}">
                <a16:creationId xmlns:a16="http://schemas.microsoft.com/office/drawing/2014/main" id="{ACCABE96-6C18-0E4D-82A4-E27362766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989138"/>
            <a:ext cx="1152525" cy="238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314376" name="Rectangle 8">
            <a:extLst>
              <a:ext uri="{FF2B5EF4-FFF2-40B4-BE49-F238E27FC236}">
                <a16:creationId xmlns:a16="http://schemas.microsoft.com/office/drawing/2014/main" id="{AD93B7C2-A8CF-1A4C-AF13-615784D0B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301875"/>
            <a:ext cx="1152525" cy="238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314377" name="Rectangle 9">
            <a:extLst>
              <a:ext uri="{FF2B5EF4-FFF2-40B4-BE49-F238E27FC236}">
                <a16:creationId xmlns:a16="http://schemas.microsoft.com/office/drawing/2014/main" id="{FD5BB991-0E5E-3E42-A435-6B093C709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614613"/>
            <a:ext cx="1152525" cy="238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314378" name="Rectangle 10">
            <a:extLst>
              <a:ext uri="{FF2B5EF4-FFF2-40B4-BE49-F238E27FC236}">
                <a16:creationId xmlns:a16="http://schemas.microsoft.com/office/drawing/2014/main" id="{63582F7B-98FF-DB4E-8B84-B9357C451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3789363"/>
            <a:ext cx="1079500" cy="215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314379" name="Rectangle 11">
            <a:extLst>
              <a:ext uri="{FF2B5EF4-FFF2-40B4-BE49-F238E27FC236}">
                <a16:creationId xmlns:a16="http://schemas.microsoft.com/office/drawing/2014/main" id="{E268395A-5F2F-EA45-92AC-4FBE36BB6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4113213"/>
            <a:ext cx="1079500" cy="215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314380" name="Rectangle 12">
            <a:extLst>
              <a:ext uri="{FF2B5EF4-FFF2-40B4-BE49-F238E27FC236}">
                <a16:creationId xmlns:a16="http://schemas.microsoft.com/office/drawing/2014/main" id="{B533EAAF-91AE-D84F-99F5-25228C8FB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4113213"/>
            <a:ext cx="1082675" cy="257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314381" name="Rectangle 13">
            <a:extLst>
              <a:ext uri="{FF2B5EF4-FFF2-40B4-BE49-F238E27FC236}">
                <a16:creationId xmlns:a16="http://schemas.microsoft.com/office/drawing/2014/main" id="{88B6587D-B10A-2642-A54E-EAB35876D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4451350"/>
            <a:ext cx="1082675" cy="257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314382" name="Rectangle 14">
            <a:extLst>
              <a:ext uri="{FF2B5EF4-FFF2-40B4-BE49-F238E27FC236}">
                <a16:creationId xmlns:a16="http://schemas.microsoft.com/office/drawing/2014/main" id="{AF1AC3A3-810A-0544-B117-311166261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473575"/>
            <a:ext cx="1079500" cy="257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314383" name="Rectangle 15">
            <a:extLst>
              <a:ext uri="{FF2B5EF4-FFF2-40B4-BE49-F238E27FC236}">
                <a16:creationId xmlns:a16="http://schemas.microsoft.com/office/drawing/2014/main" id="{5C8F149C-DD4D-1844-88C7-D96E55EDC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799013"/>
            <a:ext cx="1079500" cy="257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4</a:t>
            </a:r>
          </a:p>
        </p:txBody>
      </p:sp>
      <p:grpSp>
        <p:nvGrpSpPr>
          <p:cNvPr id="314405" name="Group 37">
            <a:extLst>
              <a:ext uri="{FF2B5EF4-FFF2-40B4-BE49-F238E27FC236}">
                <a16:creationId xmlns:a16="http://schemas.microsoft.com/office/drawing/2014/main" id="{D6A16699-CAF3-D143-BAEC-E915F5A9748C}"/>
              </a:ext>
            </a:extLst>
          </p:cNvPr>
          <p:cNvGrpSpPr>
            <a:grpSpLocks/>
          </p:cNvGrpSpPr>
          <p:nvPr/>
        </p:nvGrpSpPr>
        <p:grpSpPr bwMode="auto">
          <a:xfrm>
            <a:off x="1908175" y="3789363"/>
            <a:ext cx="5184775" cy="1211262"/>
            <a:chOff x="1202" y="2387"/>
            <a:chExt cx="3266" cy="763"/>
          </a:xfrm>
        </p:grpSpPr>
        <p:sp>
          <p:nvSpPr>
            <p:cNvPr id="314387" name="Rectangle 19">
              <a:extLst>
                <a:ext uri="{FF2B5EF4-FFF2-40B4-BE49-F238E27FC236}">
                  <a16:creationId xmlns:a16="http://schemas.microsoft.com/office/drawing/2014/main" id="{8F742285-C6C7-3A4B-AF93-52E86FA43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2809"/>
              <a:ext cx="680" cy="10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prstDash val="sysDot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altLang="en-US" sz="1800">
                  <a:solidFill>
                    <a:schemeClr val="folHlink"/>
                  </a:solidFill>
                </a:rPr>
                <a:t>P3</a:t>
              </a:r>
            </a:p>
          </p:txBody>
        </p:sp>
        <p:sp>
          <p:nvSpPr>
            <p:cNvPr id="314388" name="Rectangle 20">
              <a:extLst>
                <a:ext uri="{FF2B5EF4-FFF2-40B4-BE49-F238E27FC236}">
                  <a16:creationId xmlns:a16="http://schemas.microsoft.com/office/drawing/2014/main" id="{C19B1F88-FFA4-EF4D-888A-61C63E576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3038"/>
              <a:ext cx="680" cy="10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prstDash val="sysDot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altLang="en-US" sz="1800">
                  <a:solidFill>
                    <a:schemeClr val="folHlink"/>
                  </a:solidFill>
                </a:rPr>
                <a:t>P4</a:t>
              </a:r>
            </a:p>
          </p:txBody>
        </p:sp>
        <p:sp>
          <p:nvSpPr>
            <p:cNvPr id="314389" name="Rectangle 21">
              <a:extLst>
                <a:ext uri="{FF2B5EF4-FFF2-40B4-BE49-F238E27FC236}">
                  <a16:creationId xmlns:a16="http://schemas.microsoft.com/office/drawing/2014/main" id="{A97B8817-C384-1041-B17A-98A217BF0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2387"/>
              <a:ext cx="682" cy="12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prstDash val="sysDot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altLang="en-US" sz="1800">
                  <a:solidFill>
                    <a:schemeClr val="folHlink"/>
                  </a:solidFill>
                </a:rPr>
                <a:t>P1</a:t>
              </a:r>
            </a:p>
          </p:txBody>
        </p:sp>
        <p:sp>
          <p:nvSpPr>
            <p:cNvPr id="314390" name="Rectangle 22">
              <a:extLst>
                <a:ext uri="{FF2B5EF4-FFF2-40B4-BE49-F238E27FC236}">
                  <a16:creationId xmlns:a16="http://schemas.microsoft.com/office/drawing/2014/main" id="{CBCA705C-0497-0246-BC58-4D43C9458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3028"/>
              <a:ext cx="682" cy="12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prstDash val="sysDot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altLang="en-US" sz="1800">
                  <a:solidFill>
                    <a:schemeClr val="folHlink"/>
                  </a:solidFill>
                </a:rPr>
                <a:t>P4</a:t>
              </a:r>
            </a:p>
          </p:txBody>
        </p:sp>
        <p:sp>
          <p:nvSpPr>
            <p:cNvPr id="314391" name="Rectangle 23">
              <a:extLst>
                <a:ext uri="{FF2B5EF4-FFF2-40B4-BE49-F238E27FC236}">
                  <a16:creationId xmlns:a16="http://schemas.microsoft.com/office/drawing/2014/main" id="{AC7574B4-6730-3245-8DC9-73EC1CE1D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2387"/>
              <a:ext cx="680" cy="12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prstDash val="sysDot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altLang="en-US" sz="1800">
                  <a:solidFill>
                    <a:schemeClr val="folHlink"/>
                  </a:solidFill>
                </a:rPr>
                <a:t>P1</a:t>
              </a:r>
            </a:p>
          </p:txBody>
        </p:sp>
        <p:sp>
          <p:nvSpPr>
            <p:cNvPr id="314392" name="Rectangle 24">
              <a:extLst>
                <a:ext uri="{FF2B5EF4-FFF2-40B4-BE49-F238E27FC236}">
                  <a16:creationId xmlns:a16="http://schemas.microsoft.com/office/drawing/2014/main" id="{13BFC1E4-88A7-8640-8C4E-B45A0EA62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2615"/>
              <a:ext cx="680" cy="12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prstDash val="sysDot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altLang="en-US" sz="1800">
                  <a:solidFill>
                    <a:schemeClr val="folHlink"/>
                  </a:solidFill>
                </a:rPr>
                <a:t>P2</a:t>
              </a:r>
            </a:p>
          </p:txBody>
        </p:sp>
      </p:grpSp>
      <p:sp>
        <p:nvSpPr>
          <p:cNvPr id="314398" name="Rectangle 30">
            <a:extLst>
              <a:ext uri="{FF2B5EF4-FFF2-40B4-BE49-F238E27FC236}">
                <a16:creationId xmlns:a16="http://schemas.microsoft.com/office/drawing/2014/main" id="{32F8D0B3-A911-BB44-A687-B6EB6766A4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Network Coding: Multicast example</a:t>
            </a:r>
          </a:p>
        </p:txBody>
      </p:sp>
      <p:sp>
        <p:nvSpPr>
          <p:cNvPr id="314400" name="Text Box 32">
            <a:extLst>
              <a:ext uri="{FF2B5EF4-FFF2-40B4-BE49-F238E27FC236}">
                <a16:creationId xmlns:a16="http://schemas.microsoft.com/office/drawing/2014/main" id="{B07598A7-40C2-D641-96AA-CA0857349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5933282"/>
            <a:ext cx="8893175" cy="48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Without coding 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source retransmits all </a:t>
            </a:r>
            <a:r>
              <a:rPr lang="en-US" alt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4 packets</a:t>
            </a:r>
            <a:endParaRPr lang="en-US" altLang="en-US" sz="2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5440CB-5D80-F546-AB5F-C2E7BA026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85820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439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43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439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439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4" grpId="0" animBg="1"/>
      <p:bldP spid="314375" grpId="0" animBg="1"/>
      <p:bldP spid="314376" grpId="0" animBg="1"/>
      <p:bldP spid="314377" grpId="0" animBg="1"/>
      <p:bldP spid="314378" grpId="0" animBg="1"/>
      <p:bldP spid="314379" grpId="0" animBg="1"/>
      <p:bldP spid="314380" grpId="0" animBg="1"/>
      <p:bldP spid="314381" grpId="0" animBg="1"/>
      <p:bldP spid="314382" grpId="0" animBg="1"/>
      <p:bldP spid="314383" grpId="0" animBg="1"/>
      <p:bldP spid="31440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Oval 2">
            <a:extLst>
              <a:ext uri="{FF2B5EF4-FFF2-40B4-BE49-F238E27FC236}">
                <a16:creationId xmlns:a16="http://schemas.microsoft.com/office/drawing/2014/main" id="{7739DD58-2454-A848-BEBE-8EA80C5DA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871663"/>
            <a:ext cx="1152525" cy="1152525"/>
          </a:xfrm>
          <a:prstGeom prst="ellipse">
            <a:avLst/>
          </a:prstGeom>
          <a:noFill/>
          <a:ln w="28575">
            <a:solidFill>
              <a:srgbClr val="C0C0C0"/>
            </a:solidFill>
            <a:prstDash val="lg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84003" name="Oval 3">
            <a:extLst>
              <a:ext uri="{FF2B5EF4-FFF2-40B4-BE49-F238E27FC236}">
                <a16:creationId xmlns:a16="http://schemas.microsoft.com/office/drawing/2014/main" id="{70A4018A-3556-F044-997F-DAF525F0A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719138"/>
            <a:ext cx="3457575" cy="3384550"/>
          </a:xfrm>
          <a:prstGeom prst="ellipse">
            <a:avLst/>
          </a:prstGeom>
          <a:noFill/>
          <a:ln w="28575">
            <a:solidFill>
              <a:srgbClr val="C0C0C0"/>
            </a:solidFill>
            <a:prstDash val="lg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84004" name="Oval 4">
            <a:extLst>
              <a:ext uri="{FF2B5EF4-FFF2-40B4-BE49-F238E27FC236}">
                <a16:creationId xmlns:a16="http://schemas.microsoft.com/office/drawing/2014/main" id="{E450CF27-60CC-6544-9210-935499222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1295400"/>
            <a:ext cx="2305050" cy="2232025"/>
          </a:xfrm>
          <a:prstGeom prst="ellipse">
            <a:avLst/>
          </a:prstGeom>
          <a:noFill/>
          <a:ln w="28575">
            <a:solidFill>
              <a:srgbClr val="C0C0C0"/>
            </a:solidFill>
            <a:prstDash val="lg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84005" name="Oval 5">
            <a:extLst>
              <a:ext uri="{FF2B5EF4-FFF2-40B4-BE49-F238E27FC236}">
                <a16:creationId xmlns:a16="http://schemas.microsoft.com/office/drawing/2014/main" id="{03FBE852-3CC7-F54E-8620-F0BED6449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-215900"/>
            <a:ext cx="5184775" cy="5075238"/>
          </a:xfrm>
          <a:prstGeom prst="ellipse">
            <a:avLst/>
          </a:prstGeom>
          <a:noFill/>
          <a:ln w="28575">
            <a:solidFill>
              <a:srgbClr val="C0C0C0"/>
            </a:solidFill>
            <a:prstDash val="lg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84006" name="Oval 6">
            <a:extLst>
              <a:ext uri="{FF2B5EF4-FFF2-40B4-BE49-F238E27FC236}">
                <a16:creationId xmlns:a16="http://schemas.microsoft.com/office/drawing/2014/main" id="{DFD1451C-7CC5-704F-B09E-59F24A2AA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-1179513"/>
            <a:ext cx="6985000" cy="6837363"/>
          </a:xfrm>
          <a:prstGeom prst="ellipse">
            <a:avLst/>
          </a:prstGeom>
          <a:noFill/>
          <a:ln w="28575">
            <a:solidFill>
              <a:srgbClr val="C0C0C0"/>
            </a:solidFill>
            <a:prstDash val="lg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84007" name="Oval 7">
            <a:extLst>
              <a:ext uri="{FF2B5EF4-FFF2-40B4-BE49-F238E27FC236}">
                <a16:creationId xmlns:a16="http://schemas.microsoft.com/office/drawing/2014/main" id="{75859C17-13B1-2143-BE23-180E81B40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112963"/>
            <a:ext cx="720725" cy="666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b="1" i="1">
                <a:solidFill>
                  <a:schemeClr val="bg2"/>
                </a:solidFill>
              </a:rPr>
              <a:t>src</a:t>
            </a:r>
          </a:p>
        </p:txBody>
      </p:sp>
      <p:sp>
        <p:nvSpPr>
          <p:cNvPr id="384008" name="Oval 8">
            <a:extLst>
              <a:ext uri="{FF2B5EF4-FFF2-40B4-BE49-F238E27FC236}">
                <a16:creationId xmlns:a16="http://schemas.microsoft.com/office/drawing/2014/main" id="{0047400A-1E30-A24A-85AB-A8A49D32E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488" y="3049588"/>
            <a:ext cx="720725" cy="666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b="1" i="1">
                <a:solidFill>
                  <a:schemeClr val="bg2"/>
                </a:solidFill>
              </a:rPr>
              <a:t>dst1</a:t>
            </a:r>
          </a:p>
        </p:txBody>
      </p:sp>
      <p:sp>
        <p:nvSpPr>
          <p:cNvPr id="384009" name="Oval 9">
            <a:extLst>
              <a:ext uri="{FF2B5EF4-FFF2-40B4-BE49-F238E27FC236}">
                <a16:creationId xmlns:a16="http://schemas.microsoft.com/office/drawing/2014/main" id="{DE57095E-6322-034A-9123-C69F481B5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049588"/>
            <a:ext cx="720725" cy="666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b="1" i="1">
                <a:solidFill>
                  <a:schemeClr val="bg2"/>
                </a:solidFill>
              </a:rPr>
              <a:t>dst2</a:t>
            </a:r>
          </a:p>
        </p:txBody>
      </p:sp>
      <p:sp>
        <p:nvSpPr>
          <p:cNvPr id="384010" name="Oval 10">
            <a:extLst>
              <a:ext uri="{FF2B5EF4-FFF2-40B4-BE49-F238E27FC236}">
                <a16:creationId xmlns:a16="http://schemas.microsoft.com/office/drawing/2014/main" id="{CA4B5DFB-5208-8945-8069-83CC33BC2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3049588"/>
            <a:ext cx="720725" cy="666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b="1" i="1">
                <a:solidFill>
                  <a:schemeClr val="bg2"/>
                </a:solidFill>
              </a:rPr>
              <a:t>dst3</a:t>
            </a:r>
          </a:p>
        </p:txBody>
      </p:sp>
      <p:sp>
        <p:nvSpPr>
          <p:cNvPr id="384011" name="Rectangle 11">
            <a:extLst>
              <a:ext uri="{FF2B5EF4-FFF2-40B4-BE49-F238E27FC236}">
                <a16:creationId xmlns:a16="http://schemas.microsoft.com/office/drawing/2014/main" id="{1530D982-B6DC-3443-B8AC-BBF5D3DB9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677988"/>
            <a:ext cx="1152525" cy="238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384012" name="Rectangle 12">
            <a:extLst>
              <a:ext uri="{FF2B5EF4-FFF2-40B4-BE49-F238E27FC236}">
                <a16:creationId xmlns:a16="http://schemas.microsoft.com/office/drawing/2014/main" id="{446553EB-7E89-4645-B71F-067C57D1B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989138"/>
            <a:ext cx="1152525" cy="238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384013" name="Rectangle 13">
            <a:extLst>
              <a:ext uri="{FF2B5EF4-FFF2-40B4-BE49-F238E27FC236}">
                <a16:creationId xmlns:a16="http://schemas.microsoft.com/office/drawing/2014/main" id="{361B745B-935E-AF41-9CFA-8AD60394C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301875"/>
            <a:ext cx="1152525" cy="238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384014" name="Rectangle 14">
            <a:extLst>
              <a:ext uri="{FF2B5EF4-FFF2-40B4-BE49-F238E27FC236}">
                <a16:creationId xmlns:a16="http://schemas.microsoft.com/office/drawing/2014/main" id="{E8C4CA6C-2B36-EB46-B00F-E03DEA25B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614613"/>
            <a:ext cx="1152525" cy="238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384015" name="Rectangle 15">
            <a:extLst>
              <a:ext uri="{FF2B5EF4-FFF2-40B4-BE49-F238E27FC236}">
                <a16:creationId xmlns:a16="http://schemas.microsoft.com/office/drawing/2014/main" id="{20E66F84-89C5-D940-8758-747370869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3789363"/>
            <a:ext cx="1079500" cy="215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384016" name="Rectangle 16">
            <a:extLst>
              <a:ext uri="{FF2B5EF4-FFF2-40B4-BE49-F238E27FC236}">
                <a16:creationId xmlns:a16="http://schemas.microsoft.com/office/drawing/2014/main" id="{6E5E0583-41BC-B149-9F26-C45B134F5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4113213"/>
            <a:ext cx="1079500" cy="215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384017" name="Rectangle 17">
            <a:extLst>
              <a:ext uri="{FF2B5EF4-FFF2-40B4-BE49-F238E27FC236}">
                <a16:creationId xmlns:a16="http://schemas.microsoft.com/office/drawing/2014/main" id="{888CE7BC-1E13-884E-A05F-61D1FB4F9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4113213"/>
            <a:ext cx="1082675" cy="257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384018" name="Rectangle 18">
            <a:extLst>
              <a:ext uri="{FF2B5EF4-FFF2-40B4-BE49-F238E27FC236}">
                <a16:creationId xmlns:a16="http://schemas.microsoft.com/office/drawing/2014/main" id="{E7C95A40-427A-5B4E-BC9B-BCC1D7604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4451350"/>
            <a:ext cx="1082675" cy="257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384019" name="Rectangle 19">
            <a:extLst>
              <a:ext uri="{FF2B5EF4-FFF2-40B4-BE49-F238E27FC236}">
                <a16:creationId xmlns:a16="http://schemas.microsoft.com/office/drawing/2014/main" id="{998BF5BC-6689-EC40-A1B1-CC62DDD09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473575"/>
            <a:ext cx="1079500" cy="257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384020" name="Rectangle 20">
            <a:extLst>
              <a:ext uri="{FF2B5EF4-FFF2-40B4-BE49-F238E27FC236}">
                <a16:creationId xmlns:a16="http://schemas.microsoft.com/office/drawing/2014/main" id="{311F69CE-4BD7-264F-BAC4-EC38F1CA2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799013"/>
            <a:ext cx="1079500" cy="257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384021" name="Rectangle 21">
            <a:extLst>
              <a:ext uri="{FF2B5EF4-FFF2-40B4-BE49-F238E27FC236}">
                <a16:creationId xmlns:a16="http://schemas.microsoft.com/office/drawing/2014/main" id="{4ED37220-DF47-0D4F-B7AA-798FBF390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1943100"/>
            <a:ext cx="2447925" cy="2873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altLang="en-US" sz="1800" b="1" i="1">
                <a:solidFill>
                  <a:schemeClr val="bg2"/>
                </a:solidFill>
              </a:rPr>
              <a:t>8</a:t>
            </a:r>
            <a:r>
              <a:rPr lang="en-US" altLang="en-US" sz="1800" b="1">
                <a:solidFill>
                  <a:schemeClr val="bg2"/>
                </a:solidFill>
              </a:rPr>
              <a:t> </a:t>
            </a:r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1</a:t>
            </a:r>
            <a:r>
              <a:rPr lang="pl-PL" altLang="en-US" sz="1800" b="1">
                <a:solidFill>
                  <a:schemeClr val="bg2"/>
                </a:solidFill>
              </a:rPr>
              <a:t>+</a:t>
            </a:r>
            <a:r>
              <a:rPr lang="en-US" altLang="en-US" sz="1800" b="1" i="1">
                <a:solidFill>
                  <a:schemeClr val="bg2"/>
                </a:solidFill>
              </a:rPr>
              <a:t>5</a:t>
            </a:r>
            <a:r>
              <a:rPr lang="en-US" altLang="en-US" sz="1800" b="1">
                <a:solidFill>
                  <a:schemeClr val="bg2"/>
                </a:solidFill>
              </a:rPr>
              <a:t> </a:t>
            </a:r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2</a:t>
            </a:r>
            <a:r>
              <a:rPr lang="pl-PL" altLang="en-US" sz="1800" b="1">
                <a:solidFill>
                  <a:schemeClr val="bg2"/>
                </a:solidFill>
              </a:rPr>
              <a:t>+</a:t>
            </a:r>
            <a:r>
              <a:rPr lang="en-US" altLang="en-US" sz="1800" b="1">
                <a:solidFill>
                  <a:schemeClr val="bg2"/>
                </a:solidFill>
              </a:rPr>
              <a:t> </a:t>
            </a:r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3</a:t>
            </a:r>
            <a:r>
              <a:rPr lang="pl-PL" altLang="en-US" sz="1800" b="1">
                <a:solidFill>
                  <a:schemeClr val="bg2"/>
                </a:solidFill>
              </a:rPr>
              <a:t>+</a:t>
            </a:r>
            <a:r>
              <a:rPr lang="en-US" altLang="en-US" sz="1800" b="1" i="1">
                <a:solidFill>
                  <a:schemeClr val="bg2"/>
                </a:solidFill>
              </a:rPr>
              <a:t>3</a:t>
            </a:r>
            <a:r>
              <a:rPr lang="en-US" altLang="en-US" sz="1800" b="1">
                <a:solidFill>
                  <a:schemeClr val="bg2"/>
                </a:solidFill>
              </a:rPr>
              <a:t> </a:t>
            </a:r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384022" name="Rectangle 22">
            <a:extLst>
              <a:ext uri="{FF2B5EF4-FFF2-40B4-BE49-F238E27FC236}">
                <a16:creationId xmlns:a16="http://schemas.microsoft.com/office/drawing/2014/main" id="{9A713168-1A72-E047-BF99-D3FCF24C5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374900"/>
            <a:ext cx="2447925" cy="2873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altLang="en-US" sz="1800" b="1" i="1">
                <a:solidFill>
                  <a:schemeClr val="bg2"/>
                </a:solidFill>
              </a:rPr>
              <a:t>7</a:t>
            </a:r>
            <a:r>
              <a:rPr lang="en-US" altLang="en-US" sz="1800" b="1">
                <a:solidFill>
                  <a:schemeClr val="bg2"/>
                </a:solidFill>
              </a:rPr>
              <a:t> </a:t>
            </a:r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1</a:t>
            </a:r>
            <a:r>
              <a:rPr lang="pl-PL" altLang="en-US" sz="1800" b="1">
                <a:solidFill>
                  <a:schemeClr val="bg2"/>
                </a:solidFill>
              </a:rPr>
              <a:t>+</a:t>
            </a:r>
            <a:r>
              <a:rPr lang="en-US" altLang="en-US" sz="1800" b="1" i="1">
                <a:solidFill>
                  <a:schemeClr val="bg2"/>
                </a:solidFill>
              </a:rPr>
              <a:t>3</a:t>
            </a:r>
            <a:r>
              <a:rPr lang="pl-PL" altLang="en-US" sz="1800" b="1">
                <a:solidFill>
                  <a:schemeClr val="bg2"/>
                </a:solidFill>
              </a:rPr>
              <a:t> P</a:t>
            </a:r>
            <a:r>
              <a:rPr lang="pl-PL" altLang="en-US" sz="2800" b="1" baseline="-14000">
                <a:solidFill>
                  <a:schemeClr val="bg2"/>
                </a:solidFill>
              </a:rPr>
              <a:t>2</a:t>
            </a:r>
            <a:r>
              <a:rPr lang="pl-PL" altLang="en-US" sz="1800" b="1">
                <a:solidFill>
                  <a:schemeClr val="bg2"/>
                </a:solidFill>
              </a:rPr>
              <a:t>+</a:t>
            </a:r>
            <a:r>
              <a:rPr lang="en-US" altLang="en-US" sz="1800" b="1" i="1">
                <a:solidFill>
                  <a:schemeClr val="bg2"/>
                </a:solidFill>
              </a:rPr>
              <a:t>6</a:t>
            </a:r>
            <a:r>
              <a:rPr lang="pl-PL" altLang="en-US" sz="1800" b="1">
                <a:solidFill>
                  <a:schemeClr val="bg2"/>
                </a:solidFill>
              </a:rPr>
              <a:t> P</a:t>
            </a:r>
            <a:r>
              <a:rPr lang="pl-PL" altLang="en-US" sz="2800" b="1" baseline="-14000">
                <a:solidFill>
                  <a:schemeClr val="bg2"/>
                </a:solidFill>
              </a:rPr>
              <a:t>3</a:t>
            </a:r>
            <a:r>
              <a:rPr lang="pl-PL" altLang="en-US" sz="1800" b="1">
                <a:solidFill>
                  <a:schemeClr val="bg2"/>
                </a:solidFill>
              </a:rPr>
              <a:t>+ P</a:t>
            </a:r>
            <a:r>
              <a:rPr lang="pl-PL" altLang="en-US" sz="2800" b="1" baseline="-14000">
                <a:solidFill>
                  <a:schemeClr val="bg2"/>
                </a:solidFill>
              </a:rPr>
              <a:t>4</a:t>
            </a:r>
          </a:p>
        </p:txBody>
      </p:sp>
      <p:grpSp>
        <p:nvGrpSpPr>
          <p:cNvPr id="384023" name="Group 23">
            <a:extLst>
              <a:ext uri="{FF2B5EF4-FFF2-40B4-BE49-F238E27FC236}">
                <a16:creationId xmlns:a16="http://schemas.microsoft.com/office/drawing/2014/main" id="{5D33B486-8982-D341-AA17-D73C965B6A93}"/>
              </a:ext>
            </a:extLst>
          </p:cNvPr>
          <p:cNvGrpSpPr>
            <a:grpSpLocks/>
          </p:cNvGrpSpPr>
          <p:nvPr/>
        </p:nvGrpSpPr>
        <p:grpSpPr bwMode="auto">
          <a:xfrm>
            <a:off x="1908175" y="3789363"/>
            <a:ext cx="5184775" cy="1211262"/>
            <a:chOff x="1202" y="2387"/>
            <a:chExt cx="3266" cy="763"/>
          </a:xfrm>
        </p:grpSpPr>
        <p:sp>
          <p:nvSpPr>
            <p:cNvPr id="384024" name="Rectangle 24">
              <a:extLst>
                <a:ext uri="{FF2B5EF4-FFF2-40B4-BE49-F238E27FC236}">
                  <a16:creationId xmlns:a16="http://schemas.microsoft.com/office/drawing/2014/main" id="{C53CD48D-BE3F-264C-BEC9-0381A5DBD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2809"/>
              <a:ext cx="680" cy="10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prstDash val="sysDot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altLang="en-US" sz="1800">
                  <a:solidFill>
                    <a:schemeClr val="folHlink"/>
                  </a:solidFill>
                </a:rPr>
                <a:t>P3</a:t>
              </a:r>
            </a:p>
          </p:txBody>
        </p:sp>
        <p:sp>
          <p:nvSpPr>
            <p:cNvPr id="384025" name="Rectangle 25">
              <a:extLst>
                <a:ext uri="{FF2B5EF4-FFF2-40B4-BE49-F238E27FC236}">
                  <a16:creationId xmlns:a16="http://schemas.microsoft.com/office/drawing/2014/main" id="{8F35DAF4-1260-B248-98A2-86DADB615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3038"/>
              <a:ext cx="680" cy="10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prstDash val="sysDot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altLang="en-US" sz="1800">
                  <a:solidFill>
                    <a:schemeClr val="folHlink"/>
                  </a:solidFill>
                </a:rPr>
                <a:t>P4</a:t>
              </a:r>
            </a:p>
          </p:txBody>
        </p:sp>
        <p:sp>
          <p:nvSpPr>
            <p:cNvPr id="384026" name="Rectangle 26">
              <a:extLst>
                <a:ext uri="{FF2B5EF4-FFF2-40B4-BE49-F238E27FC236}">
                  <a16:creationId xmlns:a16="http://schemas.microsoft.com/office/drawing/2014/main" id="{59A617F5-A085-8846-9764-B9679EC93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2387"/>
              <a:ext cx="682" cy="12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prstDash val="sysDot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altLang="en-US" sz="1800">
                  <a:solidFill>
                    <a:schemeClr val="folHlink"/>
                  </a:solidFill>
                </a:rPr>
                <a:t>P1</a:t>
              </a:r>
            </a:p>
          </p:txBody>
        </p:sp>
        <p:sp>
          <p:nvSpPr>
            <p:cNvPr id="384027" name="Rectangle 27">
              <a:extLst>
                <a:ext uri="{FF2B5EF4-FFF2-40B4-BE49-F238E27FC236}">
                  <a16:creationId xmlns:a16="http://schemas.microsoft.com/office/drawing/2014/main" id="{49FE9542-C5E0-6D4D-A1BC-49413997D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3028"/>
              <a:ext cx="682" cy="12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prstDash val="sysDot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altLang="en-US" sz="1800">
                  <a:solidFill>
                    <a:schemeClr val="folHlink"/>
                  </a:solidFill>
                </a:rPr>
                <a:t>P4</a:t>
              </a:r>
            </a:p>
          </p:txBody>
        </p:sp>
        <p:sp>
          <p:nvSpPr>
            <p:cNvPr id="384028" name="Rectangle 28">
              <a:extLst>
                <a:ext uri="{FF2B5EF4-FFF2-40B4-BE49-F238E27FC236}">
                  <a16:creationId xmlns:a16="http://schemas.microsoft.com/office/drawing/2014/main" id="{F2B4127D-D531-9E46-84DF-423E8B52A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2387"/>
              <a:ext cx="680" cy="12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prstDash val="sysDot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altLang="en-US" sz="1800">
                  <a:solidFill>
                    <a:schemeClr val="folHlink"/>
                  </a:solidFill>
                </a:rPr>
                <a:t>P1</a:t>
              </a:r>
            </a:p>
          </p:txBody>
        </p:sp>
        <p:sp>
          <p:nvSpPr>
            <p:cNvPr id="384029" name="Rectangle 29">
              <a:extLst>
                <a:ext uri="{FF2B5EF4-FFF2-40B4-BE49-F238E27FC236}">
                  <a16:creationId xmlns:a16="http://schemas.microsoft.com/office/drawing/2014/main" id="{9F33EF2B-92AF-B14C-819E-063839947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2615"/>
              <a:ext cx="680" cy="12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prstDash val="sysDot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altLang="en-US" sz="1800">
                  <a:solidFill>
                    <a:schemeClr val="folHlink"/>
                  </a:solidFill>
                </a:rPr>
                <a:t>P2</a:t>
              </a:r>
            </a:p>
          </p:txBody>
        </p:sp>
      </p:grpSp>
      <p:sp>
        <p:nvSpPr>
          <p:cNvPr id="384030" name="Rectangle 30">
            <a:extLst>
              <a:ext uri="{FF2B5EF4-FFF2-40B4-BE49-F238E27FC236}">
                <a16:creationId xmlns:a16="http://schemas.microsoft.com/office/drawing/2014/main" id="{E808B93D-6189-C948-B218-E8BE14057F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Network Coding: Multicast Example</a:t>
            </a:r>
          </a:p>
        </p:txBody>
      </p:sp>
      <p:sp>
        <p:nvSpPr>
          <p:cNvPr id="384032" name="Text Box 32">
            <a:extLst>
              <a:ext uri="{FF2B5EF4-FFF2-40B4-BE49-F238E27FC236}">
                <a16:creationId xmlns:a16="http://schemas.microsoft.com/office/drawing/2014/main" id="{EF28BF75-84B9-BE4A-8399-AB323F428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97" y="5976473"/>
            <a:ext cx="7949406" cy="4898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pl-PL" altLang="en-US" sz="2600">
                <a:latin typeface="Arial" panose="020B0604020202020204" pitchFamily="34" charset="0"/>
                <a:cs typeface="Arial" panose="020B0604020202020204" pitchFamily="34" charset="0"/>
              </a:rPr>
              <a:t>random</a:t>
            </a: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 coding </a:t>
            </a: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 </a:t>
            </a:r>
            <a:r>
              <a:rPr lang="en-US" altLang="en-US" sz="2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 packets</a:t>
            </a: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are sufficient</a:t>
            </a:r>
            <a:endParaRPr lang="en-US" altLang="en-US" sz="2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4033" name="Text Box 33">
            <a:extLst>
              <a:ext uri="{FF2B5EF4-FFF2-40B4-BE49-F238E27FC236}">
                <a16:creationId xmlns:a16="http://schemas.microsoft.com/office/drawing/2014/main" id="{0E657FCD-177E-0F43-B77C-82E56D433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030" y="1319213"/>
            <a:ext cx="3497754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Random combinations</a:t>
            </a:r>
            <a:endParaRPr lang="pl-PL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46DD80-A1E5-8949-8AE7-DD0B47384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73129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21" grpId="0" animBg="1"/>
      <p:bldP spid="384022" grpId="0" animBg="1"/>
      <p:bldP spid="384032" grpId="0" animBg="1"/>
      <p:bldP spid="38403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ea typeface="宋体" charset="-122"/>
              </a:rPr>
              <a:t>Choice of Coding Matters</a:t>
            </a:r>
            <a:endParaRPr lang="en-US" sz="3600" dirty="0"/>
          </a:p>
        </p:txBody>
      </p:sp>
      <p:sp>
        <p:nvSpPr>
          <p:cNvPr id="4" name="Line 49"/>
          <p:cNvSpPr>
            <a:spLocks noChangeShapeType="1"/>
          </p:cNvSpPr>
          <p:nvPr/>
        </p:nvSpPr>
        <p:spPr bwMode="auto">
          <a:xfrm>
            <a:off x="4495800" y="4038600"/>
            <a:ext cx="19812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2133600" y="2438400"/>
            <a:ext cx="28860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Line 19"/>
          <p:cNvSpPr>
            <a:spLocks noChangeShapeType="1"/>
          </p:cNvSpPr>
          <p:nvPr/>
        </p:nvSpPr>
        <p:spPr bwMode="auto">
          <a:xfrm>
            <a:off x="5029200" y="2438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Line 20"/>
          <p:cNvSpPr>
            <a:spLocks noChangeShapeType="1"/>
          </p:cNvSpPr>
          <p:nvPr/>
        </p:nvSpPr>
        <p:spPr bwMode="auto">
          <a:xfrm flipH="1">
            <a:off x="2133600" y="30480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4419600" y="2514600"/>
            <a:ext cx="5334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P1</a:t>
            </a: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3733800" y="2514600"/>
            <a:ext cx="5334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P2</a:t>
            </a: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3048000" y="2514600"/>
            <a:ext cx="5334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P3</a:t>
            </a: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2362200" y="2514600"/>
            <a:ext cx="5334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P4</a:t>
            </a:r>
          </a:p>
        </p:txBody>
      </p:sp>
      <p:sp>
        <p:nvSpPr>
          <p:cNvPr id="12" name="Line 30"/>
          <p:cNvSpPr>
            <a:spLocks noChangeShapeType="1"/>
          </p:cNvSpPr>
          <p:nvPr/>
        </p:nvSpPr>
        <p:spPr bwMode="auto">
          <a:xfrm>
            <a:off x="838200" y="4343400"/>
            <a:ext cx="15906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Line 31"/>
          <p:cNvSpPr>
            <a:spLocks noChangeShapeType="1"/>
          </p:cNvSpPr>
          <p:nvPr/>
        </p:nvSpPr>
        <p:spPr bwMode="auto">
          <a:xfrm>
            <a:off x="2438400" y="4343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Line 32"/>
          <p:cNvSpPr>
            <a:spLocks noChangeShapeType="1"/>
          </p:cNvSpPr>
          <p:nvPr/>
        </p:nvSpPr>
        <p:spPr bwMode="auto">
          <a:xfrm flipH="1">
            <a:off x="838200" y="4953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35"/>
          <p:cNvSpPr>
            <a:spLocks noChangeArrowheads="1"/>
          </p:cNvSpPr>
          <p:nvPr/>
        </p:nvSpPr>
        <p:spPr bwMode="auto">
          <a:xfrm>
            <a:off x="1752600" y="4419600"/>
            <a:ext cx="5334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P3</a:t>
            </a:r>
          </a:p>
        </p:txBody>
      </p:sp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1066800" y="4419600"/>
            <a:ext cx="5334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P4</a:t>
            </a:r>
          </a:p>
        </p:txBody>
      </p:sp>
      <p:sp>
        <p:nvSpPr>
          <p:cNvPr id="17" name="Line 37"/>
          <p:cNvSpPr>
            <a:spLocks noChangeShapeType="1"/>
          </p:cNvSpPr>
          <p:nvPr/>
        </p:nvSpPr>
        <p:spPr bwMode="auto">
          <a:xfrm>
            <a:off x="6477000" y="1524000"/>
            <a:ext cx="15906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Line 38"/>
          <p:cNvSpPr>
            <a:spLocks noChangeShapeType="1"/>
          </p:cNvSpPr>
          <p:nvPr/>
        </p:nvSpPr>
        <p:spPr bwMode="auto">
          <a:xfrm>
            <a:off x="8077200" y="152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Line 39"/>
          <p:cNvSpPr>
            <a:spLocks noChangeShapeType="1"/>
          </p:cNvSpPr>
          <p:nvPr/>
        </p:nvSpPr>
        <p:spPr bwMode="auto">
          <a:xfrm flipH="1">
            <a:off x="6477000" y="2133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Rectangle 40"/>
          <p:cNvSpPr>
            <a:spLocks noChangeArrowheads="1"/>
          </p:cNvSpPr>
          <p:nvPr/>
        </p:nvSpPr>
        <p:spPr bwMode="auto">
          <a:xfrm>
            <a:off x="7391400" y="1600200"/>
            <a:ext cx="5334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P1</a:t>
            </a:r>
          </a:p>
        </p:txBody>
      </p:sp>
      <p:sp>
        <p:nvSpPr>
          <p:cNvPr id="21" name="Rectangle 41"/>
          <p:cNvSpPr>
            <a:spLocks noChangeArrowheads="1"/>
          </p:cNvSpPr>
          <p:nvPr/>
        </p:nvSpPr>
        <p:spPr bwMode="auto">
          <a:xfrm>
            <a:off x="6705600" y="1600200"/>
            <a:ext cx="5334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P4</a:t>
            </a:r>
          </a:p>
        </p:txBody>
      </p:sp>
      <p:sp>
        <p:nvSpPr>
          <p:cNvPr id="22" name="Line 42"/>
          <p:cNvSpPr>
            <a:spLocks noChangeShapeType="1"/>
          </p:cNvSpPr>
          <p:nvPr/>
        </p:nvSpPr>
        <p:spPr bwMode="auto">
          <a:xfrm>
            <a:off x="6781800" y="5715000"/>
            <a:ext cx="15906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Line 43"/>
          <p:cNvSpPr>
            <a:spLocks noChangeShapeType="1"/>
          </p:cNvSpPr>
          <p:nvPr/>
        </p:nvSpPr>
        <p:spPr bwMode="auto">
          <a:xfrm>
            <a:off x="8382000" y="5715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Line 44"/>
          <p:cNvSpPr>
            <a:spLocks noChangeShapeType="1"/>
          </p:cNvSpPr>
          <p:nvPr/>
        </p:nvSpPr>
        <p:spPr bwMode="auto">
          <a:xfrm flipH="1">
            <a:off x="6781800" y="6324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Rectangle 45"/>
          <p:cNvSpPr>
            <a:spLocks noChangeArrowheads="1"/>
          </p:cNvSpPr>
          <p:nvPr/>
        </p:nvSpPr>
        <p:spPr bwMode="auto">
          <a:xfrm>
            <a:off x="7696200" y="5791200"/>
            <a:ext cx="5334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P1</a:t>
            </a:r>
          </a:p>
        </p:txBody>
      </p:sp>
      <p:sp>
        <p:nvSpPr>
          <p:cNvPr id="26" name="Rectangle 46"/>
          <p:cNvSpPr>
            <a:spLocks noChangeArrowheads="1"/>
          </p:cNvSpPr>
          <p:nvPr/>
        </p:nvSpPr>
        <p:spPr bwMode="auto">
          <a:xfrm>
            <a:off x="7010400" y="5791200"/>
            <a:ext cx="5334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P3</a:t>
            </a:r>
          </a:p>
        </p:txBody>
      </p:sp>
      <p:sp>
        <p:nvSpPr>
          <p:cNvPr id="28" name="Line 48"/>
          <p:cNvSpPr>
            <a:spLocks noChangeShapeType="1"/>
          </p:cNvSpPr>
          <p:nvPr/>
        </p:nvSpPr>
        <p:spPr bwMode="auto">
          <a:xfrm flipH="1">
            <a:off x="2438400" y="37338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Line 49"/>
          <p:cNvSpPr>
            <a:spLocks noChangeShapeType="1"/>
          </p:cNvSpPr>
          <p:nvPr/>
        </p:nvSpPr>
        <p:spPr bwMode="auto">
          <a:xfrm flipV="1">
            <a:off x="4648200" y="2819400"/>
            <a:ext cx="1371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Rectangle 50"/>
          <p:cNvSpPr>
            <a:spLocks noChangeArrowheads="1"/>
          </p:cNvSpPr>
          <p:nvPr/>
        </p:nvSpPr>
        <p:spPr bwMode="auto">
          <a:xfrm>
            <a:off x="3124200" y="3810000"/>
            <a:ext cx="53340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CN" b="1"/>
          </a:p>
        </p:txBody>
      </p:sp>
      <p:sp>
        <p:nvSpPr>
          <p:cNvPr id="31" name="Rectangle 51"/>
          <p:cNvSpPr>
            <a:spLocks noChangeArrowheads="1"/>
          </p:cNvSpPr>
          <p:nvPr/>
        </p:nvSpPr>
        <p:spPr bwMode="auto">
          <a:xfrm>
            <a:off x="4572000" y="3810000"/>
            <a:ext cx="53340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CN" b="1"/>
          </a:p>
        </p:txBody>
      </p:sp>
      <p:sp>
        <p:nvSpPr>
          <p:cNvPr id="32" name="Rectangle 52"/>
          <p:cNvSpPr>
            <a:spLocks noChangeArrowheads="1"/>
          </p:cNvSpPr>
          <p:nvPr/>
        </p:nvSpPr>
        <p:spPr bwMode="auto">
          <a:xfrm>
            <a:off x="6173463" y="3835827"/>
            <a:ext cx="53340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CN" b="1"/>
          </a:p>
        </p:txBody>
      </p:sp>
      <p:sp>
        <p:nvSpPr>
          <p:cNvPr id="33" name="Text Box 53"/>
          <p:cNvSpPr txBox="1">
            <a:spLocks noChangeArrowheads="1"/>
          </p:cNvSpPr>
          <p:nvPr/>
        </p:nvSpPr>
        <p:spPr bwMode="auto">
          <a:xfrm>
            <a:off x="6685873" y="3835827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dirty="0"/>
              <a:t>=</a:t>
            </a:r>
          </a:p>
        </p:txBody>
      </p:sp>
      <p:sp>
        <p:nvSpPr>
          <p:cNvPr id="34" name="Rectangle 55"/>
          <p:cNvSpPr>
            <a:spLocks noChangeArrowheads="1"/>
          </p:cNvSpPr>
          <p:nvPr/>
        </p:nvSpPr>
        <p:spPr bwMode="auto">
          <a:xfrm>
            <a:off x="7118393" y="3835827"/>
            <a:ext cx="5334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P1</a:t>
            </a:r>
          </a:p>
        </p:txBody>
      </p:sp>
      <p:sp>
        <p:nvSpPr>
          <p:cNvPr id="35" name="Rectangle 56"/>
          <p:cNvSpPr>
            <a:spLocks noChangeArrowheads="1"/>
          </p:cNvSpPr>
          <p:nvPr/>
        </p:nvSpPr>
        <p:spPr bwMode="auto">
          <a:xfrm>
            <a:off x="8080575" y="3835827"/>
            <a:ext cx="5334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P2</a:t>
            </a:r>
          </a:p>
        </p:txBody>
      </p:sp>
      <p:sp>
        <p:nvSpPr>
          <p:cNvPr id="36" name="Text Box 57"/>
          <p:cNvSpPr txBox="1">
            <a:spLocks noChangeArrowheads="1"/>
          </p:cNvSpPr>
          <p:nvPr/>
        </p:nvSpPr>
        <p:spPr bwMode="auto">
          <a:xfrm>
            <a:off x="7684346" y="3824099"/>
            <a:ext cx="3644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/>
              <a:t>+</a:t>
            </a:r>
            <a:endParaRPr lang="en-US" altLang="zh-CN" sz="1600" b="1" dirty="0"/>
          </a:p>
        </p:txBody>
      </p:sp>
      <p:sp>
        <p:nvSpPr>
          <p:cNvPr id="37" name="Rectangle 61"/>
          <p:cNvSpPr>
            <a:spLocks noChangeArrowheads="1"/>
          </p:cNvSpPr>
          <p:nvPr/>
        </p:nvSpPr>
        <p:spPr bwMode="auto">
          <a:xfrm>
            <a:off x="6948487" y="2726048"/>
            <a:ext cx="533400" cy="4572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P2</a:t>
            </a:r>
          </a:p>
        </p:txBody>
      </p:sp>
      <p:sp>
        <p:nvSpPr>
          <p:cNvPr id="38" name="椭圆 4"/>
          <p:cNvSpPr/>
          <p:nvPr/>
        </p:nvSpPr>
        <p:spPr>
          <a:xfrm>
            <a:off x="3810000" y="3352800"/>
            <a:ext cx="785813" cy="7858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椭圆 4"/>
          <p:cNvSpPr/>
          <p:nvPr/>
        </p:nvSpPr>
        <p:spPr>
          <a:xfrm>
            <a:off x="1600200" y="3352800"/>
            <a:ext cx="785813" cy="7858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" name="椭圆 4"/>
          <p:cNvSpPr/>
          <p:nvPr/>
        </p:nvSpPr>
        <p:spPr>
          <a:xfrm>
            <a:off x="6477000" y="4724400"/>
            <a:ext cx="785813" cy="7858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椭圆 4"/>
          <p:cNvSpPr/>
          <p:nvPr/>
        </p:nvSpPr>
        <p:spPr>
          <a:xfrm>
            <a:off x="6019800" y="2286000"/>
            <a:ext cx="785813" cy="7858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Text Box 67"/>
          <p:cNvSpPr txBox="1">
            <a:spLocks noChangeArrowheads="1"/>
          </p:cNvSpPr>
          <p:nvPr/>
        </p:nvSpPr>
        <p:spPr bwMode="auto">
          <a:xfrm>
            <a:off x="1819275" y="3469006"/>
            <a:ext cx="336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3" name="Text Box 68"/>
          <p:cNvSpPr txBox="1">
            <a:spLocks noChangeArrowheads="1"/>
          </p:cNvSpPr>
          <p:nvPr/>
        </p:nvSpPr>
        <p:spPr bwMode="auto">
          <a:xfrm>
            <a:off x="3991183" y="3510409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4" name="Text Box 69"/>
          <p:cNvSpPr txBox="1">
            <a:spLocks noChangeArrowheads="1"/>
          </p:cNvSpPr>
          <p:nvPr/>
        </p:nvSpPr>
        <p:spPr bwMode="auto">
          <a:xfrm>
            <a:off x="6208964" y="2452368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5" name="Text Box 70"/>
          <p:cNvSpPr txBox="1">
            <a:spLocks noChangeArrowheads="1"/>
          </p:cNvSpPr>
          <p:nvPr/>
        </p:nvSpPr>
        <p:spPr bwMode="auto">
          <a:xfrm>
            <a:off x="6674552" y="4876800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46" name="Text Box 71"/>
          <p:cNvSpPr txBox="1">
            <a:spLocks noChangeArrowheads="1"/>
          </p:cNvSpPr>
          <p:nvPr/>
        </p:nvSpPr>
        <p:spPr bwMode="auto">
          <a:xfrm>
            <a:off x="2744334" y="5094714"/>
            <a:ext cx="335200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 coding decision:</a:t>
            </a:r>
            <a:b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&amp; D cannot decode,</a:t>
            </a:r>
          </a:p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can’t decode P3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47" name="Text Box 72"/>
          <p:cNvSpPr txBox="1">
            <a:spLocks noChangeArrowheads="1"/>
          </p:cNvSpPr>
          <p:nvPr/>
        </p:nvSpPr>
        <p:spPr bwMode="auto">
          <a:xfrm>
            <a:off x="152400" y="1476971"/>
            <a:ext cx="151355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Goal: P1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P2,P3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</a:t>
            </a:r>
            <a:endParaRPr lang="en-US" altLang="zh-CN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P4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615082" y="2027367"/>
            <a:ext cx="2138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B’s Output Queue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98135" y="2172844"/>
            <a:ext cx="1907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C’s Packet Pool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919403" y="5439589"/>
            <a:ext cx="1907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D’s Packet Pool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9953" y="4977390"/>
            <a:ext cx="18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A’s Packet Pool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872484" y="3500209"/>
            <a:ext cx="3037832" cy="10474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724400" y="3962400"/>
            <a:ext cx="53340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CN" b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8473-D21C-994C-9FFC-C38AA4CF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2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30191 0.0842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4" y="421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16041 -0.3118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1560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17761 0.2680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2" grpId="0" animBg="1"/>
      <p:bldP spid="33" grpId="0"/>
      <p:bldP spid="34" grpId="0" animBg="1"/>
      <p:bldP spid="35" grpId="0" animBg="1"/>
      <p:bldP spid="36" grpId="0"/>
      <p:bldP spid="37" grpId="0" animBg="1"/>
      <p:bldP spid="46" grpId="0"/>
      <p:bldP spid="52" grpId="0" animBg="1"/>
      <p:bldP spid="54" grpId="0" animBg="1"/>
      <p:bldP spid="54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>
            <a:extLst>
              <a:ext uri="{FF2B5EF4-FFF2-40B4-BE49-F238E27FC236}">
                <a16:creationId xmlns:a16="http://schemas.microsoft.com/office/drawing/2014/main" id="{8D57B499-D31F-1E48-BECB-70B8F54E457A}"/>
              </a:ext>
            </a:extLst>
          </p:cNvPr>
          <p:cNvSpPr txBox="1"/>
          <p:nvPr/>
        </p:nvSpPr>
        <p:spPr>
          <a:xfrm>
            <a:off x="489953" y="4977390"/>
            <a:ext cx="18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A’s Packet Pool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17F648E-A326-D948-82BB-4EAC22B4487E}"/>
              </a:ext>
            </a:extLst>
          </p:cNvPr>
          <p:cNvSpPr txBox="1"/>
          <p:nvPr/>
        </p:nvSpPr>
        <p:spPr>
          <a:xfrm>
            <a:off x="6919403" y="5439589"/>
            <a:ext cx="1907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D’s Packet Pool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ea typeface="宋体" charset="-122"/>
              </a:rPr>
              <a:t>Choice of Coding Matters</a:t>
            </a:r>
            <a:endParaRPr lang="en-US" sz="3600" dirty="0"/>
          </a:p>
        </p:txBody>
      </p:sp>
      <p:sp>
        <p:nvSpPr>
          <p:cNvPr id="4" name="Line 49"/>
          <p:cNvSpPr>
            <a:spLocks noChangeShapeType="1"/>
          </p:cNvSpPr>
          <p:nvPr/>
        </p:nvSpPr>
        <p:spPr bwMode="auto">
          <a:xfrm>
            <a:off x="4495800" y="4038600"/>
            <a:ext cx="19812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133600" y="2438400"/>
            <a:ext cx="28860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029200" y="2438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2133600" y="30480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419600" y="25146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P1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733800" y="25146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P2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048000" y="25146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P3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362200" y="25146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P4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838200" y="4343400"/>
            <a:ext cx="15906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2438400" y="4343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>
            <a:off x="838200" y="4953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752600" y="44196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P3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066800" y="44196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P4</a:t>
            </a: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6477000" y="1524000"/>
            <a:ext cx="15906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8077200" y="152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H="1">
            <a:off x="6477000" y="2133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7391400" y="16002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P1</a:t>
            </a: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6705600" y="16002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P4</a:t>
            </a:r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6781800" y="5715000"/>
            <a:ext cx="15906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8382000" y="5715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 flipH="1">
            <a:off x="6781800" y="6324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7696200" y="57912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P1</a:t>
            </a: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7010400" y="57912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P3</a:t>
            </a:r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 flipH="1">
            <a:off x="2438400" y="37338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 flipV="1">
            <a:off x="4648200" y="2819400"/>
            <a:ext cx="1371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3352800" y="3962400"/>
            <a:ext cx="53340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CN" b="1"/>
          </a:p>
        </p:txBody>
      </p:sp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4648200" y="3733800"/>
            <a:ext cx="53340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CN" b="1"/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6285451" y="3733800"/>
            <a:ext cx="53340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CN" b="1"/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6818851" y="3733800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/>
              <a:t>=</a:t>
            </a: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7123651" y="37338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P1</a:t>
            </a:r>
          </a:p>
        </p:txBody>
      </p:sp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7961851" y="37338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P3</a:t>
            </a: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7657051" y="3733800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/>
              <a:t>+</a:t>
            </a:r>
          </a:p>
        </p:txBody>
      </p:sp>
      <p:sp>
        <p:nvSpPr>
          <p:cNvPr id="37" name="Rectangle 42"/>
          <p:cNvSpPr>
            <a:spLocks noChangeArrowheads="1"/>
          </p:cNvSpPr>
          <p:nvPr/>
        </p:nvSpPr>
        <p:spPr bwMode="auto">
          <a:xfrm>
            <a:off x="7005637" y="2613728"/>
            <a:ext cx="533400" cy="457200"/>
          </a:xfrm>
          <a:prstGeom prst="rect">
            <a:avLst/>
          </a:prstGeom>
          <a:solidFill>
            <a:srgbClr val="00AB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P3</a:t>
            </a:r>
          </a:p>
        </p:txBody>
      </p:sp>
      <p:sp>
        <p:nvSpPr>
          <p:cNvPr id="38" name="Rectangle 47"/>
          <p:cNvSpPr>
            <a:spLocks noChangeArrowheads="1"/>
          </p:cNvSpPr>
          <p:nvPr/>
        </p:nvSpPr>
        <p:spPr bwMode="auto">
          <a:xfrm>
            <a:off x="800100" y="3516527"/>
            <a:ext cx="533400" cy="457200"/>
          </a:xfrm>
          <a:prstGeom prst="rect">
            <a:avLst/>
          </a:prstGeom>
          <a:solidFill>
            <a:srgbClr val="00AB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P1</a:t>
            </a:r>
          </a:p>
        </p:txBody>
      </p:sp>
      <p:sp>
        <p:nvSpPr>
          <p:cNvPr id="39" name="椭圆 4"/>
          <p:cNvSpPr/>
          <p:nvPr/>
        </p:nvSpPr>
        <p:spPr>
          <a:xfrm>
            <a:off x="1600200" y="3352800"/>
            <a:ext cx="785813" cy="7858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" name="椭圆 4"/>
          <p:cNvSpPr/>
          <p:nvPr/>
        </p:nvSpPr>
        <p:spPr>
          <a:xfrm>
            <a:off x="3810000" y="3352800"/>
            <a:ext cx="785813" cy="7858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椭圆 4"/>
          <p:cNvSpPr/>
          <p:nvPr/>
        </p:nvSpPr>
        <p:spPr>
          <a:xfrm>
            <a:off x="6019800" y="2362200"/>
            <a:ext cx="785813" cy="7858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椭圆 4"/>
          <p:cNvSpPr/>
          <p:nvPr/>
        </p:nvSpPr>
        <p:spPr>
          <a:xfrm>
            <a:off x="6477000" y="4724400"/>
            <a:ext cx="785813" cy="7858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2" name="Text Box 71"/>
          <p:cNvSpPr txBox="1">
            <a:spLocks noChangeArrowheads="1"/>
          </p:cNvSpPr>
          <p:nvPr/>
        </p:nvSpPr>
        <p:spPr bwMode="auto">
          <a:xfrm>
            <a:off x="2625704" y="5094714"/>
            <a:ext cx="35877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coding decision,</a:t>
            </a:r>
            <a:br>
              <a:rPr lang="en-US" altLang="zh-CN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&amp; C can decode.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844319" y="3437233"/>
            <a:ext cx="3037832" cy="104746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1"/>
          <p:cNvSpPr>
            <a:spLocks noChangeArrowheads="1"/>
          </p:cNvSpPr>
          <p:nvPr/>
        </p:nvSpPr>
        <p:spPr bwMode="auto">
          <a:xfrm>
            <a:off x="4724400" y="3962400"/>
            <a:ext cx="53340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CN" b="1"/>
          </a:p>
        </p:txBody>
      </p:sp>
      <p:sp>
        <p:nvSpPr>
          <p:cNvPr id="56" name="Text Box 72">
            <a:extLst>
              <a:ext uri="{FF2B5EF4-FFF2-40B4-BE49-F238E27FC236}">
                <a16:creationId xmlns:a16="http://schemas.microsoft.com/office/drawing/2014/main" id="{B2BB5D25-9901-E84D-A0AF-76EE28AD4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76971"/>
            <a:ext cx="151355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Goal: P1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P2,P3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</a:t>
            </a:r>
            <a:endParaRPr lang="en-US" altLang="zh-CN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P4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E687221-6D98-D442-BE6E-D905E76A6092}"/>
              </a:ext>
            </a:extLst>
          </p:cNvPr>
          <p:cNvSpPr txBox="1"/>
          <p:nvPr/>
        </p:nvSpPr>
        <p:spPr>
          <a:xfrm>
            <a:off x="2615082" y="2027367"/>
            <a:ext cx="2138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B’s Output Queue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9E3117C-174A-DD4C-A550-E8860E5392DC}"/>
              </a:ext>
            </a:extLst>
          </p:cNvPr>
          <p:cNvSpPr txBox="1"/>
          <p:nvPr/>
        </p:nvSpPr>
        <p:spPr>
          <a:xfrm>
            <a:off x="6698135" y="2172844"/>
            <a:ext cx="1907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C’s Packet Pool</a:t>
            </a:r>
          </a:p>
        </p:txBody>
      </p:sp>
      <p:sp>
        <p:nvSpPr>
          <p:cNvPr id="61" name="Text Box 67">
            <a:extLst>
              <a:ext uri="{FF2B5EF4-FFF2-40B4-BE49-F238E27FC236}">
                <a16:creationId xmlns:a16="http://schemas.microsoft.com/office/drawing/2014/main" id="{35F693D3-3F49-974E-AD7B-5BFB4AA9F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275" y="3469006"/>
            <a:ext cx="336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2" name="Text Box 68">
            <a:extLst>
              <a:ext uri="{FF2B5EF4-FFF2-40B4-BE49-F238E27FC236}">
                <a16:creationId xmlns:a16="http://schemas.microsoft.com/office/drawing/2014/main" id="{87381697-D9D7-B341-84B4-59677DCF5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1183" y="3510409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3" name="Text Box 69">
            <a:extLst>
              <a:ext uri="{FF2B5EF4-FFF2-40B4-BE49-F238E27FC236}">
                <a16:creationId xmlns:a16="http://schemas.microsoft.com/office/drawing/2014/main" id="{0BCF19A8-70D5-0A47-B9EA-9B1A7A805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964" y="2452368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4" name="Text Box 70">
            <a:extLst>
              <a:ext uri="{FF2B5EF4-FFF2-40B4-BE49-F238E27FC236}">
                <a16:creationId xmlns:a16="http://schemas.microsoft.com/office/drawing/2014/main" id="{AD8F2F03-4B35-CA4C-AAD1-604E43ED4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4552" y="4876800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BD6E93-1A90-624F-8D4F-F3746F04B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2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62428E-6 L -0.3375 0.0665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33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341E-7 L 0.14583 -0.2996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-150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7365E-6 2.9771E-6 L 0.16644 0.2650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3" y="13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2" grpId="0" animBg="1"/>
      <p:bldP spid="33" grpId="0"/>
      <p:bldP spid="34" grpId="0" animBg="1"/>
      <p:bldP spid="35" grpId="0" animBg="1"/>
      <p:bldP spid="36" grpId="0"/>
      <p:bldP spid="37" grpId="0" animBg="1"/>
      <p:bldP spid="38" grpId="0" animBg="1"/>
      <p:bldP spid="52" grpId="0"/>
      <p:bldP spid="53" grpId="0" animBg="1"/>
      <p:bldP spid="55" grpId="0" animBg="1"/>
      <p:bldP spid="55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id="{3EC124CB-4920-0C42-9FA3-F6F33C39CDF7}"/>
              </a:ext>
            </a:extLst>
          </p:cNvPr>
          <p:cNvSpPr txBox="1"/>
          <p:nvPr/>
        </p:nvSpPr>
        <p:spPr>
          <a:xfrm>
            <a:off x="489953" y="4977390"/>
            <a:ext cx="18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A’s Packet Pool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8AD6330-0EBB-6847-8FC3-08D0F67A9DFE}"/>
              </a:ext>
            </a:extLst>
          </p:cNvPr>
          <p:cNvSpPr txBox="1"/>
          <p:nvPr/>
        </p:nvSpPr>
        <p:spPr>
          <a:xfrm>
            <a:off x="6919403" y="5402518"/>
            <a:ext cx="1907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D’s Packet Pool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C28BB02-27EC-0644-9C30-ECB4DD6FF4CE}"/>
              </a:ext>
            </a:extLst>
          </p:cNvPr>
          <p:cNvSpPr txBox="1"/>
          <p:nvPr/>
        </p:nvSpPr>
        <p:spPr>
          <a:xfrm>
            <a:off x="6698135" y="2172844"/>
            <a:ext cx="1907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C’s Packet Pool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ea typeface="宋体" charset="-122"/>
              </a:rPr>
              <a:t>Choice of Coding Matters</a:t>
            </a:r>
            <a:endParaRPr lang="en-US" sz="3600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133600" y="2438400"/>
            <a:ext cx="28860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029200" y="2438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2133600" y="30480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419600" y="25146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</a:rPr>
              <a:t>P1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733800" y="25146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</a:rPr>
              <a:t>P2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048000" y="25146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</a:rPr>
              <a:t>P3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362200" y="25146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</a:rPr>
              <a:t>P4</a:t>
            </a: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838200" y="4343400"/>
            <a:ext cx="15906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2438400" y="4343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838200" y="4953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1752600" y="44196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</a:rPr>
              <a:t>P3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1066800" y="44196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</a:rPr>
              <a:t>P4</a:t>
            </a:r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6477000" y="1524000"/>
            <a:ext cx="15906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8077200" y="152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 flipH="1">
            <a:off x="6477000" y="2133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7391400" y="16002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</a:rPr>
              <a:t>P1</a:t>
            </a: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6705600" y="16002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</a:rPr>
              <a:t>P4</a:t>
            </a: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6781800" y="5715000"/>
            <a:ext cx="15906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8382000" y="5715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 flipH="1">
            <a:off x="6781800" y="6324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7696200" y="57912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</a:rPr>
              <a:t>P1</a:t>
            </a:r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7010400" y="57912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</a:rPr>
              <a:t>P3</a:t>
            </a:r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 flipH="1">
            <a:off x="2438400" y="37338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 flipV="1">
            <a:off x="4648200" y="2819400"/>
            <a:ext cx="1371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3276600" y="3886200"/>
            <a:ext cx="53340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CN" b="1"/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4648200" y="3352800"/>
            <a:ext cx="53340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CN" b="1"/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5790055" y="3723397"/>
            <a:ext cx="53340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CN" b="1"/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6323455" y="3723397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/>
              <a:t>=</a:t>
            </a:r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6628255" y="3723397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</a:rPr>
              <a:t>P1</a:t>
            </a:r>
          </a:p>
        </p:txBody>
      </p:sp>
      <p:sp>
        <p:nvSpPr>
          <p:cNvPr id="34" name="Rectangle 37"/>
          <p:cNvSpPr>
            <a:spLocks noChangeArrowheads="1"/>
          </p:cNvSpPr>
          <p:nvPr/>
        </p:nvSpPr>
        <p:spPr bwMode="auto">
          <a:xfrm>
            <a:off x="7466455" y="3723397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</a:rPr>
              <a:t>P3</a:t>
            </a: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7161655" y="3723397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/>
              <a:t>+</a:t>
            </a:r>
          </a:p>
        </p:txBody>
      </p:sp>
      <p:sp>
        <p:nvSpPr>
          <p:cNvPr id="36" name="Rectangle 42"/>
          <p:cNvSpPr>
            <a:spLocks noChangeArrowheads="1"/>
          </p:cNvSpPr>
          <p:nvPr/>
        </p:nvSpPr>
        <p:spPr bwMode="auto">
          <a:xfrm>
            <a:off x="6967036" y="2681091"/>
            <a:ext cx="533400" cy="457200"/>
          </a:xfrm>
          <a:prstGeom prst="rect">
            <a:avLst/>
          </a:prstGeom>
          <a:solidFill>
            <a:srgbClr val="00AB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</a:rPr>
              <a:t>P3</a:t>
            </a:r>
          </a:p>
        </p:txBody>
      </p:sp>
      <p:sp>
        <p:nvSpPr>
          <p:cNvPr id="37" name="Rectangle 47"/>
          <p:cNvSpPr>
            <a:spLocks noChangeArrowheads="1"/>
          </p:cNvSpPr>
          <p:nvPr/>
        </p:nvSpPr>
        <p:spPr bwMode="auto">
          <a:xfrm>
            <a:off x="697761" y="3581400"/>
            <a:ext cx="533400" cy="457200"/>
          </a:xfrm>
          <a:prstGeom prst="rect">
            <a:avLst/>
          </a:prstGeom>
          <a:solidFill>
            <a:srgbClr val="00AB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</a:rPr>
              <a:t>P1</a:t>
            </a:r>
          </a:p>
        </p:txBody>
      </p:sp>
      <p:sp>
        <p:nvSpPr>
          <p:cNvPr id="38" name="Line 49"/>
          <p:cNvSpPr>
            <a:spLocks noChangeShapeType="1"/>
          </p:cNvSpPr>
          <p:nvPr/>
        </p:nvSpPr>
        <p:spPr bwMode="auto">
          <a:xfrm>
            <a:off x="4495800" y="4038600"/>
            <a:ext cx="19812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Rectangle 50"/>
          <p:cNvSpPr>
            <a:spLocks noChangeArrowheads="1"/>
          </p:cNvSpPr>
          <p:nvPr/>
        </p:nvSpPr>
        <p:spPr bwMode="auto">
          <a:xfrm>
            <a:off x="8228455" y="3723397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</a:rPr>
              <a:t>P4</a:t>
            </a:r>
          </a:p>
        </p:txBody>
      </p:sp>
      <p:sp>
        <p:nvSpPr>
          <p:cNvPr id="40" name="Text Box 51"/>
          <p:cNvSpPr txBox="1">
            <a:spLocks noChangeArrowheads="1"/>
          </p:cNvSpPr>
          <p:nvPr/>
        </p:nvSpPr>
        <p:spPr bwMode="auto">
          <a:xfrm>
            <a:off x="7923655" y="3723397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/>
              <a:t>+</a:t>
            </a:r>
          </a:p>
        </p:txBody>
      </p:sp>
      <p:sp>
        <p:nvSpPr>
          <p:cNvPr id="41" name="Rectangle 61"/>
          <p:cNvSpPr>
            <a:spLocks noChangeArrowheads="1"/>
          </p:cNvSpPr>
          <p:nvPr/>
        </p:nvSpPr>
        <p:spPr bwMode="auto">
          <a:xfrm>
            <a:off x="7696200" y="4797189"/>
            <a:ext cx="533400" cy="457200"/>
          </a:xfrm>
          <a:prstGeom prst="rect">
            <a:avLst/>
          </a:prstGeom>
          <a:solidFill>
            <a:srgbClr val="00AB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</a:rPr>
              <a:t>P4</a:t>
            </a:r>
          </a:p>
        </p:txBody>
      </p:sp>
      <p:sp>
        <p:nvSpPr>
          <p:cNvPr id="42" name="Rectangle 65"/>
          <p:cNvSpPr>
            <a:spLocks noChangeArrowheads="1"/>
          </p:cNvSpPr>
          <p:nvPr/>
        </p:nvSpPr>
        <p:spPr bwMode="auto">
          <a:xfrm>
            <a:off x="4343400" y="4191000"/>
            <a:ext cx="53340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CN" b="1"/>
          </a:p>
        </p:txBody>
      </p:sp>
      <p:sp>
        <p:nvSpPr>
          <p:cNvPr id="43" name="椭圆 4"/>
          <p:cNvSpPr/>
          <p:nvPr/>
        </p:nvSpPr>
        <p:spPr>
          <a:xfrm>
            <a:off x="1600200" y="3352800"/>
            <a:ext cx="785813" cy="7858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椭圆 4"/>
          <p:cNvSpPr/>
          <p:nvPr/>
        </p:nvSpPr>
        <p:spPr>
          <a:xfrm>
            <a:off x="3810000" y="3352800"/>
            <a:ext cx="785813" cy="7858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椭圆 4"/>
          <p:cNvSpPr/>
          <p:nvPr/>
        </p:nvSpPr>
        <p:spPr>
          <a:xfrm>
            <a:off x="6019800" y="2362200"/>
            <a:ext cx="785813" cy="7858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椭圆 4"/>
          <p:cNvSpPr/>
          <p:nvPr/>
        </p:nvSpPr>
        <p:spPr>
          <a:xfrm>
            <a:off x="6477000" y="4724400"/>
            <a:ext cx="785813" cy="7858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" name="Text Box 70"/>
          <p:cNvSpPr txBox="1">
            <a:spLocks noChangeArrowheads="1"/>
          </p:cNvSpPr>
          <p:nvPr/>
        </p:nvSpPr>
        <p:spPr bwMode="auto">
          <a:xfrm>
            <a:off x="1793333" y="3581400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8" name="Text Box 71"/>
          <p:cNvSpPr txBox="1">
            <a:spLocks noChangeArrowheads="1"/>
          </p:cNvSpPr>
          <p:nvPr/>
        </p:nvSpPr>
        <p:spPr bwMode="auto">
          <a:xfrm>
            <a:off x="4017585" y="3516748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9" name="Text Box 72"/>
          <p:cNvSpPr txBox="1">
            <a:spLocks noChangeArrowheads="1"/>
          </p:cNvSpPr>
          <p:nvPr/>
        </p:nvSpPr>
        <p:spPr bwMode="auto">
          <a:xfrm>
            <a:off x="6208964" y="2517543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0" name="Text Box 73"/>
          <p:cNvSpPr txBox="1">
            <a:spLocks noChangeArrowheads="1"/>
          </p:cNvSpPr>
          <p:nvPr/>
        </p:nvSpPr>
        <p:spPr bwMode="auto">
          <a:xfrm>
            <a:off x="6660608" y="4913313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6" name="Text Box 71"/>
          <p:cNvSpPr txBox="1">
            <a:spLocks noChangeArrowheads="1"/>
          </p:cNvSpPr>
          <p:nvPr/>
        </p:nvSpPr>
        <p:spPr bwMode="auto">
          <a:xfrm>
            <a:off x="2654275" y="5230239"/>
            <a:ext cx="33655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coding decision,</a:t>
            </a:r>
            <a:br>
              <a:rPr lang="en-US" altLang="zh-CN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C &amp; D can decode!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562599" y="3416241"/>
            <a:ext cx="3352801" cy="1047469"/>
          </a:xfrm>
          <a:prstGeom prst="roundRect">
            <a:avLst/>
          </a:prstGeom>
          <a:noFill/>
          <a:ln w="38100">
            <a:solidFill>
              <a:srgbClr val="00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 Box 72">
            <a:extLst>
              <a:ext uri="{FF2B5EF4-FFF2-40B4-BE49-F238E27FC236}">
                <a16:creationId xmlns:a16="http://schemas.microsoft.com/office/drawing/2014/main" id="{4F09A6B1-146E-9E4F-9668-37F475B29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76971"/>
            <a:ext cx="151355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Goal: P1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P2,P3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</a:t>
            </a:r>
            <a:endParaRPr lang="en-US" altLang="zh-CN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P4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F3E0B71-8B79-1349-9EB4-49D7A3CDE981}"/>
              </a:ext>
            </a:extLst>
          </p:cNvPr>
          <p:cNvSpPr txBox="1"/>
          <p:nvPr/>
        </p:nvSpPr>
        <p:spPr>
          <a:xfrm>
            <a:off x="2615082" y="2027367"/>
            <a:ext cx="2138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B’s Output Queue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32B79C-03AF-484B-8108-3C58F77E2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9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64162E-6 L -0.32917 0.07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39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0289E-6 L 0.12917 -0.244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-122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78035E-7 L 0.2125 0.2441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/>
      <p:bldP spid="33" grpId="0" animBg="1"/>
      <p:bldP spid="34" grpId="0" animBg="1"/>
      <p:bldP spid="35" grpId="0"/>
      <p:bldP spid="36" grpId="0" animBg="1"/>
      <p:bldP spid="37" grpId="0" animBg="1"/>
      <p:bldP spid="39" grpId="0" animBg="1"/>
      <p:bldP spid="40" grpId="0"/>
      <p:bldP spid="41" grpId="0" animBg="1"/>
      <p:bldP spid="42" grpId="0" animBg="1"/>
      <p:bldP spid="56" grpId="0"/>
      <p:bldP spid="5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5E983-7514-A243-B651-8D8B71430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Practical </a:t>
            </a:r>
            <a:r>
              <a:rPr lang="en-US" b="1" dirty="0">
                <a:highlight>
                  <a:srgbClr val="92D050"/>
                </a:highlight>
              </a:rPr>
              <a:t>throughput gains</a:t>
            </a:r>
            <a:r>
              <a:rPr lang="en-US" b="1" dirty="0"/>
              <a:t> </a:t>
            </a:r>
            <a:r>
              <a:rPr lang="en-US" dirty="0"/>
              <a:t>over ExOR / traditional routing:</a:t>
            </a:r>
          </a:p>
          <a:p>
            <a:pPr lvl="1"/>
            <a:r>
              <a:rPr lang="en-US" dirty="0"/>
              <a:t>With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static nodes</a:t>
            </a:r>
          </a:p>
          <a:p>
            <a:pPr lvl="1"/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Traffic quantities </a:t>
            </a:r>
            <a:r>
              <a:rPr lang="en-US" dirty="0"/>
              <a:t>need to be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large enough</a:t>
            </a:r>
          </a:p>
          <a:p>
            <a:pPr lvl="2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Delay increases </a:t>
            </a:r>
            <a:r>
              <a:rPr lang="en-US" b="1" dirty="0"/>
              <a:t>(batching)</a:t>
            </a:r>
          </a:p>
          <a:p>
            <a:pPr lvl="1"/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Opposing flows </a:t>
            </a:r>
            <a:r>
              <a:rPr lang="en-US" dirty="0"/>
              <a:t>need to exist in some traffic topologies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coding: Caveats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1B8427-CD15-B944-8225-05FAD8737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250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29D63-613C-2045-89A2-FF10DCE8F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Thursday Topic:</a:t>
            </a:r>
          </a:p>
          <a:p>
            <a:pPr marL="0" indent="0" algn="ctr">
              <a:buNone/>
            </a:pPr>
            <a:r>
              <a:rPr lang="en-US" sz="3200" b="1" dirty="0"/>
              <a:t>[463 Part II: Overcoming Bit Errors]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Detecting and Correcting Errors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dirty="0"/>
              <a:t>Friday Precept: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Work on Lab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C276AD-FED1-7E44-95C7-2E928EEC3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7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(2010+): Sensornets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229600" cy="5029200"/>
          </a:xfrm>
        </p:spPr>
        <p:txBody>
          <a:bodyPr/>
          <a:lstStyle/>
          <a:p>
            <a:r>
              <a:rPr lang="en-US" dirty="0"/>
              <a:t>Many sensors, widely dispersed</a:t>
            </a:r>
          </a:p>
          <a:p>
            <a:endParaRPr lang="en-US" dirty="0"/>
          </a:p>
          <a:p>
            <a:r>
              <a:rPr lang="en-US" b="1" dirty="0"/>
              <a:t>Sensor: </a:t>
            </a:r>
            <a:r>
              <a:rPr lang="en-US" dirty="0"/>
              <a:t>radio, transducer(s), CPU, storage, battery</a:t>
            </a:r>
          </a:p>
          <a:p>
            <a:endParaRPr lang="en-US" dirty="0"/>
          </a:p>
          <a:p>
            <a:r>
              <a:rPr lang="en-US" dirty="0"/>
              <a:t>Multiple wireless hops, </a:t>
            </a:r>
            <a:r>
              <a:rPr lang="en-US" b="1" dirty="0">
                <a:solidFill>
                  <a:srgbClr val="0070C0"/>
                </a:solidFill>
              </a:rPr>
              <a:t>forwarding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sensor-to-sensor to a base station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</a:p>
          <a:p>
            <a:pPr>
              <a:buFontTx/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i="1" dirty="0">
                <a:solidFill>
                  <a:srgbClr val="FF0000"/>
                </a:solidFill>
              </a:rPr>
              <a:t>	</a:t>
            </a:r>
            <a:r>
              <a:rPr lang="en-US" i="1" dirty="0"/>
              <a:t>What communication primitives will </a:t>
            </a:r>
            <a:r>
              <a:rPr lang="en-US" b="1" i="1" dirty="0"/>
              <a:t>thousand-</a:t>
            </a:r>
            <a:r>
              <a:rPr lang="en-US" i="1" dirty="0"/>
              <a:t> or </a:t>
            </a:r>
            <a:r>
              <a:rPr lang="en-US" b="1" i="1" dirty="0"/>
              <a:t>million-node</a:t>
            </a:r>
            <a:r>
              <a:rPr lang="en-US" i="1" dirty="0"/>
              <a:t> sensornets need?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7BF673-8396-7546-B739-CC491F0D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958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Arial"/>
              </a:rPr>
              <a:t>The Routing Problem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52399" y="1371600"/>
            <a:ext cx="592764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0" b="0" dirty="0"/>
              <a:t>Each router has </a:t>
            </a:r>
            <a:r>
              <a:rPr lang="en-US" sz="2200" i="1" dirty="0"/>
              <a:t>unique ID</a:t>
            </a:r>
          </a:p>
          <a:p>
            <a:pPr>
              <a:lnSpc>
                <a:spcPct val="90000"/>
              </a:lnSpc>
            </a:pPr>
            <a:endParaRPr lang="en-US" sz="2200" b="0" dirty="0"/>
          </a:p>
          <a:p>
            <a:pPr>
              <a:lnSpc>
                <a:spcPct val="90000"/>
              </a:lnSpc>
            </a:pPr>
            <a:r>
              <a:rPr lang="en-US" sz="2200" b="0" dirty="0"/>
              <a:t>Packets stamped with </a:t>
            </a:r>
            <a:r>
              <a:rPr lang="en-US" sz="2200" dirty="0">
                <a:solidFill>
                  <a:srgbClr val="0070C0"/>
                </a:solidFill>
              </a:rPr>
              <a:t>destination ID</a:t>
            </a:r>
          </a:p>
          <a:p>
            <a:pPr lvl="1">
              <a:lnSpc>
                <a:spcPct val="90000"/>
              </a:lnSpc>
            </a:pPr>
            <a:r>
              <a:rPr lang="en-US" sz="2200" b="0" dirty="0"/>
              <a:t>Router must </a:t>
            </a:r>
            <a:r>
              <a:rPr lang="en-US" sz="2200" dirty="0">
                <a:solidFill>
                  <a:srgbClr val="0070C0"/>
                </a:solidFill>
              </a:rPr>
              <a:t>choose next hop </a:t>
            </a:r>
            <a:r>
              <a:rPr lang="en-US" sz="2200" b="0" dirty="0"/>
              <a:t>for received packet</a:t>
            </a:r>
          </a:p>
          <a:p>
            <a:pPr lvl="1">
              <a:lnSpc>
                <a:spcPct val="90000"/>
              </a:lnSpc>
            </a:pPr>
            <a:r>
              <a:rPr lang="en-US" sz="2200" b="0" dirty="0"/>
              <a:t>Routers communicate to </a:t>
            </a:r>
            <a:r>
              <a:rPr lang="en-US" sz="2200" dirty="0">
                <a:solidFill>
                  <a:srgbClr val="0070C0"/>
                </a:solidFill>
              </a:rPr>
              <a:t>accumulate state</a:t>
            </a:r>
            <a:r>
              <a:rPr lang="en-US" sz="2200" b="0" dirty="0"/>
              <a:t> for use in forwarding decisions</a:t>
            </a:r>
          </a:p>
          <a:p>
            <a:pPr>
              <a:lnSpc>
                <a:spcPct val="90000"/>
              </a:lnSpc>
            </a:pPr>
            <a:endParaRPr lang="en-US" sz="2200" b="0" dirty="0"/>
          </a:p>
          <a:p>
            <a:pPr>
              <a:lnSpc>
                <a:spcPct val="90000"/>
              </a:lnSpc>
            </a:pPr>
            <a:r>
              <a:rPr lang="en-US" sz="2200" b="0" dirty="0"/>
              <a:t>Evaluation metrics: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Minimize:</a:t>
            </a:r>
            <a:r>
              <a:rPr lang="en-US" sz="2200" b="0" dirty="0"/>
              <a:t> Routing protocol message cost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Maximize:</a:t>
            </a:r>
            <a:r>
              <a:rPr lang="en-US" sz="2200" b="0" dirty="0"/>
              <a:t> Data delivery success rate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Minimize: </a:t>
            </a:r>
            <a:r>
              <a:rPr lang="en-US" sz="2200" b="0" dirty="0"/>
              <a:t>Route length (hops)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Minimize: </a:t>
            </a:r>
            <a:r>
              <a:rPr lang="en-US" sz="2200" b="0" dirty="0"/>
              <a:t>Per-router state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7389812" y="1801306"/>
            <a:ext cx="153988" cy="1539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551612" y="2258506"/>
            <a:ext cx="153988" cy="1539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456612" y="3020506"/>
            <a:ext cx="153988" cy="1539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5927725" y="3263394"/>
            <a:ext cx="153987" cy="1539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8228012" y="2410906"/>
            <a:ext cx="153988" cy="1539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6704012" y="3249106"/>
            <a:ext cx="153988" cy="1539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7847012" y="3477706"/>
            <a:ext cx="153988" cy="1539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7999412" y="4087306"/>
            <a:ext cx="153988" cy="1539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8761412" y="4315906"/>
            <a:ext cx="153988" cy="1539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6094412" y="4315906"/>
            <a:ext cx="153988" cy="1539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8075612" y="5001706"/>
            <a:ext cx="153988" cy="1539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7161212" y="3858706"/>
            <a:ext cx="153988" cy="1539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7299325" y="4634994"/>
            <a:ext cx="153987" cy="1539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7237412" y="2715706"/>
            <a:ext cx="153988" cy="1539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6856412" y="5611306"/>
            <a:ext cx="153988" cy="1539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7923212" y="5916106"/>
            <a:ext cx="153988" cy="1539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H="1" flipV="1">
            <a:off x="6932612" y="5687506"/>
            <a:ext cx="1066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6170612" y="4392106"/>
            <a:ext cx="7620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6170612" y="4392106"/>
            <a:ext cx="1219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V="1">
            <a:off x="7999412" y="5077906"/>
            <a:ext cx="152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7389812" y="4696906"/>
            <a:ext cx="609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V="1">
            <a:off x="6932612" y="5077906"/>
            <a:ext cx="1219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H="1">
            <a:off x="7313612" y="1877506"/>
            <a:ext cx="152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6780212" y="3325306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V="1">
            <a:off x="6018212" y="1877506"/>
            <a:ext cx="14478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6627812" y="2334706"/>
            <a:ext cx="152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V="1">
            <a:off x="7237412" y="2791906"/>
            <a:ext cx="762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 flipH="1" flipV="1">
            <a:off x="7466012" y="1877506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H="1" flipV="1">
            <a:off x="7466012" y="1877506"/>
            <a:ext cx="4572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7313612" y="2791906"/>
            <a:ext cx="1219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>
            <a:off x="7237412" y="3934906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>
            <a:off x="7237412" y="3934906"/>
            <a:ext cx="152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>
            <a:off x="8075612" y="4163506"/>
            <a:ext cx="762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7909425" y="5992306"/>
            <a:ext cx="3561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+mj-lt"/>
              </a:rPr>
              <a:t>S</a:t>
            </a: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7292611" y="1496506"/>
            <a:ext cx="3706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+mj-lt"/>
              </a:rPr>
              <a:t>D</a:t>
            </a:r>
          </a:p>
        </p:txBody>
      </p:sp>
      <p:sp>
        <p:nvSpPr>
          <p:cNvPr id="44" name="Line 45"/>
          <p:cNvSpPr>
            <a:spLocks noChangeShapeType="1"/>
          </p:cNvSpPr>
          <p:nvPr/>
        </p:nvSpPr>
        <p:spPr bwMode="auto">
          <a:xfrm flipV="1">
            <a:off x="7389812" y="3553906"/>
            <a:ext cx="533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45" name="Line 49"/>
          <p:cNvSpPr>
            <a:spLocks noChangeShapeType="1"/>
          </p:cNvSpPr>
          <p:nvPr/>
        </p:nvSpPr>
        <p:spPr bwMode="auto">
          <a:xfrm>
            <a:off x="7389812" y="4696906"/>
            <a:ext cx="609600" cy="1295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46" name="Line 50"/>
          <p:cNvSpPr>
            <a:spLocks noChangeShapeType="1"/>
          </p:cNvSpPr>
          <p:nvPr/>
        </p:nvSpPr>
        <p:spPr bwMode="auto">
          <a:xfrm flipV="1">
            <a:off x="7389812" y="3553906"/>
            <a:ext cx="533400" cy="1143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 flipH="1" flipV="1">
            <a:off x="7466012" y="1877506"/>
            <a:ext cx="457200" cy="1676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7393410" y="4393694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7983960" y="5689094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34CE4E-4A6A-E647-992B-8078F7BFA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66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 in Sensor Networks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763000" cy="50292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b="1" dirty="0">
                <a:solidFill>
                  <a:srgbClr val="0070C0"/>
                </a:solidFill>
              </a:rPr>
              <a:t>Resource constraints </a:t>
            </a:r>
            <a:r>
              <a:rPr lang="en-US" dirty="0"/>
              <a:t>drive metrics: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/>
              <a:t>State per node: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minimize</a:t>
            </a:r>
          </a:p>
          <a:p>
            <a:pPr>
              <a:lnSpc>
                <a:spcPct val="90000"/>
              </a:lnSpc>
            </a:pPr>
            <a:r>
              <a:rPr lang="en-US" b="1" dirty="0"/>
              <a:t>Energy consumed: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minimize</a:t>
            </a:r>
          </a:p>
          <a:p>
            <a:pPr>
              <a:lnSpc>
                <a:spcPct val="90000"/>
              </a:lnSpc>
            </a:pPr>
            <a:r>
              <a:rPr lang="en-US" b="1" dirty="0"/>
              <a:t>Bandwidth consumed: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minimize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System scale in nodes: </a:t>
            </a:r>
            <a:r>
              <a:rPr lang="en-US" b="1" dirty="0">
                <a:solidFill>
                  <a:srgbClr val="0070C0"/>
                </a:solidFill>
              </a:rPr>
              <a:t>maximize</a:t>
            </a:r>
          </a:p>
          <a:p>
            <a:pPr>
              <a:lnSpc>
                <a:spcPct val="90000"/>
              </a:lnSpc>
            </a:pPr>
            <a:r>
              <a:rPr lang="en-US" dirty="0"/>
              <a:t>Operation success rate: </a:t>
            </a:r>
            <a:r>
              <a:rPr lang="en-US" b="1" dirty="0">
                <a:solidFill>
                  <a:srgbClr val="0070C0"/>
                </a:solidFill>
              </a:rPr>
              <a:t>maximize</a:t>
            </a:r>
          </a:p>
        </p:txBody>
      </p:sp>
      <p:pic>
        <p:nvPicPr>
          <p:cNvPr id="45060" name="Picture 4" descr="mica2d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92400"/>
            <a:ext cx="1485900" cy="1398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EA1233-CDD2-FC4B-A082-6F43EF4F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18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LS:</a:t>
            </a:r>
            <a:r>
              <a:rPr lang="en-US" dirty="0"/>
              <a:t> Push full topology map to all routers, </a:t>
            </a:r>
            <a:r>
              <a:rPr lang="en-US" b="1" dirty="0">
                <a:solidFill>
                  <a:srgbClr val="FF0000"/>
                </a:solidFill>
              </a:rPr>
              <a:t>O(# links) state</a:t>
            </a:r>
          </a:p>
          <a:p>
            <a:endParaRPr lang="en-US" dirty="0"/>
          </a:p>
          <a:p>
            <a:r>
              <a:rPr lang="en-US" b="1" dirty="0"/>
              <a:t>DV:</a:t>
            </a:r>
            <a:r>
              <a:rPr lang="en-US" dirty="0"/>
              <a:t> Push distances across network, </a:t>
            </a:r>
            <a:r>
              <a:rPr lang="en-US" b="1" dirty="0">
                <a:solidFill>
                  <a:srgbClr val="FF0000"/>
                </a:solidFill>
              </a:rPr>
              <a:t>O(# nodes) state 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Dynamic Source Routing (DSR):</a:t>
            </a:r>
          </a:p>
          <a:p>
            <a:pPr lvl="1"/>
            <a:r>
              <a:rPr lang="en-US" dirty="0"/>
              <a:t>Flood queries on-demand to learn source routes</a:t>
            </a:r>
          </a:p>
          <a:p>
            <a:pPr lvl="1"/>
            <a:r>
              <a:rPr lang="en-US" dirty="0"/>
              <a:t>Cache replies, </a:t>
            </a:r>
            <a:r>
              <a:rPr lang="en-US" b="1" dirty="0">
                <a:solidFill>
                  <a:srgbClr val="FF0000"/>
                </a:solidFill>
              </a:rPr>
              <a:t>O(# nodes) state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Internet routing </a:t>
            </a:r>
            <a:r>
              <a:rPr lang="en-US" dirty="0"/>
              <a:t>scales because of </a:t>
            </a:r>
            <a:r>
              <a:rPr lang="en-US" b="1" dirty="0">
                <a:solidFill>
                  <a:srgbClr val="0070C0"/>
                </a:solidFill>
              </a:rPr>
              <a:t>hierarchy &amp;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IP prefix aggregation; </a:t>
            </a:r>
            <a:r>
              <a:rPr lang="en-US" b="1" dirty="0">
                <a:solidFill>
                  <a:srgbClr val="FF0000"/>
                </a:solidFill>
              </a:rPr>
              <a:t>but not easily applicable </a:t>
            </a:r>
            <a:r>
              <a:rPr lang="en-US" dirty="0"/>
              <a:t>in sensornets</a:t>
            </a:r>
          </a:p>
          <a:p>
            <a:endParaRPr lang="en-US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Scaling Routing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D2DA46-127B-2442-88E7-CA14B58B730F}"/>
              </a:ext>
            </a:extLst>
          </p:cNvPr>
          <p:cNvSpPr txBox="1"/>
          <p:nvPr/>
        </p:nvSpPr>
        <p:spPr>
          <a:xfrm>
            <a:off x="1238250" y="5555568"/>
            <a:ext cx="65913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we achieve per-node routing state </a:t>
            </a:r>
            <a:r>
              <a:rPr lang="en-US" sz="24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# nodes?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FE8E8C-D7DB-674E-B623-37FB59C4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9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1|11.8|24.3|16.2|1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35.2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7.3|5.9|4.5|13.8|6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6.4|3.4|11.9|5.6|7.5|23.9|9.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ysDash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40645</TotalTime>
  <Words>2626</Words>
  <Application>Microsoft Macintosh PowerPoint</Application>
  <PresentationFormat>On-screen Show (4:3)</PresentationFormat>
  <Paragraphs>759</Paragraphs>
  <Slides>56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ＭＳ Ｐゴシック</vt:lpstr>
      <vt:lpstr>宋体</vt:lpstr>
      <vt:lpstr>华文新魏</vt:lpstr>
      <vt:lpstr>Arial</vt:lpstr>
      <vt:lpstr>Calibri</vt:lpstr>
      <vt:lpstr>Corbel</vt:lpstr>
      <vt:lpstr>Courier New</vt:lpstr>
      <vt:lpstr>Symbol</vt:lpstr>
      <vt:lpstr>Times New Roman</vt:lpstr>
      <vt:lpstr>Wingdings</vt:lpstr>
      <vt:lpstr>1_Office Theme</vt:lpstr>
      <vt:lpstr>Geographic and Diversity Routing in Mesh Networks</vt:lpstr>
      <vt:lpstr>Course Contents</vt:lpstr>
      <vt:lpstr>Today</vt:lpstr>
      <vt:lpstr>Context: Ad hoc Routing</vt:lpstr>
      <vt:lpstr>Original Motivation (2000):  Rooftop Networks</vt:lpstr>
      <vt:lpstr>Motivation (2010+): Sensornets</vt:lpstr>
      <vt:lpstr>The Routing Problem</vt:lpstr>
      <vt:lpstr>Scalability in Sensor Networks</vt:lpstr>
      <vt:lpstr>Scaling Routing</vt:lpstr>
      <vt:lpstr>Greedy Perimeter Stateless Routing (GPSR)</vt:lpstr>
      <vt:lpstr>Assumptions</vt:lpstr>
      <vt:lpstr>Greedy Forwarding</vt:lpstr>
      <vt:lpstr>Greedy Forwarding Failure</vt:lpstr>
      <vt:lpstr>Traversing a face</vt:lpstr>
      <vt:lpstr>Planar vs. Non-planar Graphs</vt:lpstr>
      <vt:lpstr>Planarized Graphs</vt:lpstr>
      <vt:lpstr>Planarized Graphs</vt:lpstr>
      <vt:lpstr>Perimeter Mode Forwarding</vt:lpstr>
      <vt:lpstr>Full Greedy Perimeter Stateless Routing</vt:lpstr>
      <vt:lpstr>GPSR: Making it Real</vt:lpstr>
      <vt:lpstr>50-Node Testbed, Soda Hall</vt:lpstr>
      <vt:lpstr>Planar, but Partitioned</vt:lpstr>
      <vt:lpstr>Assumptions Redux</vt:lpstr>
      <vt:lpstr>Planarization Pathologies</vt:lpstr>
      <vt:lpstr>Face Routing Failure (Non-Planar)</vt:lpstr>
      <vt:lpstr>Cross-Link Detection Protocol (CLDP): Assumptions and Goals</vt:lpstr>
      <vt:lpstr>CLDP Sketch</vt:lpstr>
      <vt:lpstr>CLDP: A Simple Example</vt:lpstr>
      <vt:lpstr>CLDP and Cul-de-sacs</vt:lpstr>
      <vt:lpstr>Summary: CLDP Protocol</vt:lpstr>
      <vt:lpstr>Meanwhile, back in the testbed…</vt:lpstr>
      <vt:lpstr>CLDP: Packet Delivery Success Rate (200 Nodes; 200 Obstacles)</vt:lpstr>
      <vt:lpstr>Geographic Routing: Conclusions</vt:lpstr>
      <vt:lpstr>Today</vt:lpstr>
      <vt:lpstr>Initial approach: Traditional routing</vt:lpstr>
      <vt:lpstr>But radios aren’t wires</vt:lpstr>
      <vt:lpstr>ExOR: exploiting probabilistic broadcast</vt:lpstr>
      <vt:lpstr>Why ExOR might increase throughput? (1)</vt:lpstr>
      <vt:lpstr>Why ExOR might increase throughput (2)</vt:lpstr>
      <vt:lpstr>ExOR packet batching</vt:lpstr>
      <vt:lpstr>The forwarder list establishes transmit order</vt:lpstr>
      <vt:lpstr>Batch maps track who received what</vt:lpstr>
      <vt:lpstr>Completion</vt:lpstr>
      <vt:lpstr>Transmission timeline</vt:lpstr>
      <vt:lpstr>ExOR uses more links in parallel</vt:lpstr>
      <vt:lpstr>ExOR moves packets farther</vt:lpstr>
      <vt:lpstr>Today</vt:lpstr>
      <vt:lpstr>Network Coding</vt:lpstr>
      <vt:lpstr>Random Linear Codes</vt:lpstr>
      <vt:lpstr>Network Coding: Multicast example</vt:lpstr>
      <vt:lpstr>Network Coding: Multicast Example</vt:lpstr>
      <vt:lpstr>Choice of Coding Matters</vt:lpstr>
      <vt:lpstr>Choice of Coding Matters</vt:lpstr>
      <vt:lpstr>Choice of Coding Matters</vt:lpstr>
      <vt:lpstr>Network coding: Caveats</vt:lpstr>
      <vt:lpstr>PowerPoint Presentation</vt:lpstr>
    </vt:vector>
  </TitlesOfParts>
  <Company>Princeton University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Kyle Jamieson</cp:lastModifiedBy>
  <cp:revision>2622</cp:revision>
  <cp:lastPrinted>2018-02-27T00:16:23Z</cp:lastPrinted>
  <dcterms:created xsi:type="dcterms:W3CDTF">2013-10-08T01:49:25Z</dcterms:created>
  <dcterms:modified xsi:type="dcterms:W3CDTF">2018-02-27T00:17:14Z</dcterms:modified>
</cp:coreProperties>
</file>