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6"/>
  </p:notesMasterIdLst>
  <p:handoutMasterIdLst>
    <p:handoutMasterId r:id="rId67"/>
  </p:handoutMasterIdLst>
  <p:sldIdLst>
    <p:sldId id="388" r:id="rId2"/>
    <p:sldId id="406" r:id="rId3"/>
    <p:sldId id="569" r:id="rId4"/>
    <p:sldId id="636" r:id="rId5"/>
    <p:sldId id="571" r:id="rId6"/>
    <p:sldId id="574" r:id="rId7"/>
    <p:sldId id="576" r:id="rId8"/>
    <p:sldId id="577" r:id="rId9"/>
    <p:sldId id="578" r:id="rId10"/>
    <p:sldId id="641" r:id="rId11"/>
    <p:sldId id="579" r:id="rId12"/>
    <p:sldId id="585" r:id="rId13"/>
    <p:sldId id="580" r:id="rId14"/>
    <p:sldId id="587" r:id="rId15"/>
    <p:sldId id="588" r:id="rId16"/>
    <p:sldId id="642" r:id="rId17"/>
    <p:sldId id="591" r:id="rId18"/>
    <p:sldId id="592" r:id="rId19"/>
    <p:sldId id="593" r:id="rId20"/>
    <p:sldId id="643" r:id="rId21"/>
    <p:sldId id="553" r:id="rId22"/>
    <p:sldId id="555" r:id="rId23"/>
    <p:sldId id="561" r:id="rId24"/>
    <p:sldId id="562" r:id="rId25"/>
    <p:sldId id="563" r:id="rId26"/>
    <p:sldId id="644" r:id="rId27"/>
    <p:sldId id="645" r:id="rId28"/>
    <p:sldId id="564" r:id="rId29"/>
    <p:sldId id="583" r:id="rId30"/>
    <p:sldId id="646" r:id="rId31"/>
    <p:sldId id="582" r:id="rId32"/>
    <p:sldId id="647" r:id="rId33"/>
    <p:sldId id="594" r:id="rId34"/>
    <p:sldId id="595" r:id="rId35"/>
    <p:sldId id="648" r:id="rId36"/>
    <p:sldId id="540" r:id="rId37"/>
    <p:sldId id="541" r:id="rId38"/>
    <p:sldId id="542" r:id="rId39"/>
    <p:sldId id="543" r:id="rId40"/>
    <p:sldId id="544" r:id="rId41"/>
    <p:sldId id="545" r:id="rId42"/>
    <p:sldId id="546" r:id="rId43"/>
    <p:sldId id="552" r:id="rId44"/>
    <p:sldId id="550" r:id="rId45"/>
    <p:sldId id="649" r:id="rId46"/>
    <p:sldId id="596" r:id="rId47"/>
    <p:sldId id="597" r:id="rId48"/>
    <p:sldId id="598" r:id="rId49"/>
    <p:sldId id="599" r:id="rId50"/>
    <p:sldId id="600" r:id="rId51"/>
    <p:sldId id="602" r:id="rId52"/>
    <p:sldId id="604" r:id="rId53"/>
    <p:sldId id="605" r:id="rId54"/>
    <p:sldId id="606" r:id="rId55"/>
    <p:sldId id="607" r:id="rId56"/>
    <p:sldId id="609" r:id="rId57"/>
    <p:sldId id="611" r:id="rId58"/>
    <p:sldId id="612" r:id="rId59"/>
    <p:sldId id="613" r:id="rId60"/>
    <p:sldId id="614" r:id="rId61"/>
    <p:sldId id="615" r:id="rId62"/>
    <p:sldId id="616" r:id="rId63"/>
    <p:sldId id="621" r:id="rId64"/>
    <p:sldId id="635" r:id="rId65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92D050"/>
    <a:srgbClr val="CCFFFF"/>
    <a:srgbClr val="FFCC99"/>
    <a:srgbClr val="FFFF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196" autoAdjust="0"/>
    <p:restoredTop sz="86223" autoAdjust="0"/>
  </p:normalViewPr>
  <p:slideViewPr>
    <p:cSldViewPr snapToGrid="0">
      <p:cViewPr varScale="1">
        <p:scale>
          <a:sx n="162" d="100"/>
          <a:sy n="162" d="100"/>
        </p:scale>
        <p:origin x="18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3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774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722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3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5929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07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731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96242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247848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156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baseline="0" dirty="0"/>
          </a:p>
        </p:txBody>
      </p:sp>
    </p:spTree>
    <p:extLst>
      <p:ext uri="{BB962C8B-B14F-4D97-AF65-F5344CB8AC3E}">
        <p14:creationId xmlns:p14="http://schemas.microsoft.com/office/powerpoint/2010/main" val="2026474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3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63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39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76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9033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6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37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449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1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401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5386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56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629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46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6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6421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7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4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4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8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2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7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1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5792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3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601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22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103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3779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59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37062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335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62760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7937447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67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115238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90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</p:spTree>
    <p:extLst>
      <p:ext uri="{BB962C8B-B14F-4D97-AF65-F5344CB8AC3E}">
        <p14:creationId xmlns:p14="http://schemas.microsoft.com/office/powerpoint/2010/main" val="95376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7362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16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141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488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70380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9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8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Wireless</a:t>
            </a:r>
            <a:r>
              <a:rPr lang="zh-CN" altLang="en-US" dirty="0"/>
              <a:t> </a:t>
            </a: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/>
              <a:t>Lecture 6</a:t>
            </a:r>
            <a:endParaRPr lang="en-US" sz="2800" dirty="0"/>
          </a:p>
          <a:p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2404" y="6468533"/>
            <a:ext cx="2959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I.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F.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Akyildiz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, B. Karp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Distance Vector Routing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b="1" dirty="0"/>
              <a:t>Broken link</a:t>
            </a:r>
          </a:p>
          <a:p>
            <a:pPr lvl="1"/>
            <a:r>
              <a:rPr lang="en-US" altLang="en-US" dirty="0"/>
              <a:t>Route changes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Destination Sequenced Distance-Vector Routing (DSDV)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Broken Link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Suppose</a:t>
            </a:r>
            <a:r>
              <a:rPr lang="en-US" altLang="en-US" b="1" dirty="0">
                <a:solidFill>
                  <a:srgbClr val="FF0000"/>
                </a:solidFill>
              </a:rPr>
              <a:t> link C 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 D breaks</a:t>
            </a:r>
          </a:p>
          <a:p>
            <a:pPr lvl="1"/>
            <a:endParaRPr lang="en-US" altLang="zh-CN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7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73161"/>
              </p:ext>
            </p:extLst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54803"/>
              </p:ext>
            </p:extLst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7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78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27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04662"/>
              </p:ext>
            </p:extLst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sym typeface="Symbol" charset="2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6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Broken Link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2863909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ea typeface="宋体" charset="-122"/>
                <a:sym typeface="Wingdings"/>
              </a:rPr>
              <a:t>hears no advertisement </a:t>
            </a:r>
            <a:r>
              <a:rPr lang="en-US" altLang="zh-CN" dirty="0">
                <a:ea typeface="宋体" charset="-122"/>
                <a:sym typeface="Wingdings"/>
              </a:rPr>
              <a:t>from</a:t>
            </a:r>
            <a:r>
              <a:rPr lang="en-US" altLang="zh-CN" b="1" dirty="0">
                <a:ea typeface="宋体" charset="-122"/>
                <a:sym typeface="Wingdings"/>
              </a:rPr>
              <a:t> D </a:t>
            </a:r>
            <a:r>
              <a:rPr lang="en-US" altLang="zh-CN" dirty="0">
                <a:ea typeface="宋体" charset="-122"/>
                <a:sym typeface="Wingdings"/>
              </a:rPr>
              <a:t>for a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zh-CN" b="1" i="1" dirty="0">
                <a:ea typeface="宋体" charset="-122"/>
                <a:sym typeface="Wingdings"/>
              </a:rPr>
              <a:t>timeout period</a:t>
            </a:r>
          </a:p>
          <a:p>
            <a:pPr marL="914400" lvl="1" indent="-514350"/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zh-CN" dirty="0">
                <a:ea typeface="宋体" charset="-122"/>
                <a:sym typeface="Wingdings"/>
              </a:rPr>
              <a:t>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endParaRPr lang="en-US" altLang="zh-CN" dirty="0">
              <a:ea typeface="宋体" charset="-122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3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56225"/>
              </p:ext>
            </p:extLst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12889"/>
              </p:ext>
            </p:extLst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53652"/>
              </p:ext>
            </p:extLst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</a:t>
                      </a:r>
                      <a:endParaRPr lang="zh-TW" altLang="en-GB" sz="1800" b="1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6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47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55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Broken Link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 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endParaRPr lang="en-US" altLang="zh-CN" b="1" dirty="0">
              <a:ea typeface="宋体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</a:rPr>
              <a:t>B </a:t>
            </a:r>
            <a:r>
              <a:rPr lang="en-US" altLang="zh-CN" dirty="0">
                <a:ea typeface="宋体" charset="-122"/>
              </a:rPr>
              <a:t>broadcasts its routing table</a:t>
            </a:r>
          </a:p>
          <a:p>
            <a:pPr marL="914400" lvl="1" indent="-514350"/>
            <a:r>
              <a:rPr lang="en-US" altLang="zh-CN" b="1" dirty="0">
                <a:ea typeface="宋体" charset="-122"/>
              </a:rPr>
              <a:t>C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宋体" charset="-122"/>
              </a:rPr>
              <a:t>now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宋体" charset="-122"/>
              </a:rPr>
              <a:t>accepts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b="1" dirty="0">
                <a:ea typeface="宋体" charset="-122"/>
              </a:rPr>
              <a:t>B’s</a:t>
            </a:r>
            <a:r>
              <a:rPr lang="en-US" altLang="zh-CN" dirty="0">
                <a:ea typeface="宋体" charset="-122"/>
              </a:rPr>
              <a:t> entry for </a:t>
            </a:r>
            <a:r>
              <a:rPr lang="en-US" altLang="zh-CN" b="1" dirty="0">
                <a:ea typeface="宋体" charset="-122"/>
              </a:rPr>
              <a:t>D (3 &lt; </a:t>
            </a:r>
            <a:r>
              <a:rPr lang="en-US" altLang="en-US" sz="2400" b="1" dirty="0">
                <a:latin typeface="Arial" charset="0"/>
                <a:sym typeface="Symbol" charset="2"/>
              </a:rPr>
              <a:t>)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0088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2)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18752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2)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H="1">
            <a:off x="3614056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480456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51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53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47050"/>
              </p:ext>
            </p:extLst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28619"/>
              </p:ext>
            </p:extLst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2209"/>
              </p:ext>
            </p:extLst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3</a:t>
                      </a:r>
                      <a:endParaRPr lang="zh-TW" altLang="en-GB" sz="1800" b="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17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Broken Link: Counting to Infinity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 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endParaRPr lang="en-US" altLang="zh-CN" b="1" dirty="0">
              <a:ea typeface="宋体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</a:rPr>
              <a:t>B </a:t>
            </a:r>
            <a:r>
              <a:rPr lang="en-US" altLang="zh-CN" dirty="0">
                <a:ea typeface="宋体" charset="-122"/>
              </a:rPr>
              <a:t>broadcasts its routing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ym typeface="Wingdings"/>
              </a:rPr>
              <a:t>C </a:t>
            </a:r>
            <a:r>
              <a:rPr lang="en-US" altLang="en-US" dirty="0">
                <a:sym typeface="Wingdings"/>
              </a:rPr>
              <a:t>broadcasts its routing table</a:t>
            </a:r>
          </a:p>
          <a:p>
            <a:pPr marL="914400" lvl="1" indent="-514350"/>
            <a:r>
              <a:rPr lang="en-US" altLang="en-US" b="1" dirty="0">
                <a:sym typeface="Wingdings"/>
              </a:rPr>
              <a:t>B 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accepts </a:t>
            </a:r>
            <a:r>
              <a:rPr lang="en-US" altLang="en-US" b="1" dirty="0">
                <a:sym typeface="Wingdings"/>
              </a:rPr>
              <a:t>C’s 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new metric </a:t>
            </a:r>
            <a:r>
              <a:rPr lang="en-US" altLang="en-US" dirty="0">
                <a:sym typeface="Wingdings"/>
              </a:rPr>
              <a:t>(previous next-hop: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0088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18752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H="1">
            <a:off x="36140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4804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51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53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4973"/>
              </p:ext>
            </p:extLst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38"/>
          <p:cNvGraphicFramePr>
            <a:graphicFrameLocks noGrp="1"/>
          </p:cNvGraphicFramePr>
          <p:nvPr>
            <p:extLst/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97670"/>
              </p:ext>
            </p:extLst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3</a:t>
                      </a:r>
                      <a:endParaRPr lang="zh-TW" altLang="en-GB" sz="1800" b="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 Box 330"/>
          <p:cNvSpPr txBox="1">
            <a:spLocks noChangeArrowheads="1"/>
          </p:cNvSpPr>
          <p:nvPr/>
        </p:nvSpPr>
        <p:spPr bwMode="auto">
          <a:xfrm>
            <a:off x="4001565" y="3882168"/>
            <a:ext cx="105670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(D, B, 3)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3" name="Line 331"/>
          <p:cNvSpPr>
            <a:spLocks noChangeShapeType="1"/>
          </p:cNvSpPr>
          <p:nvPr/>
        </p:nvSpPr>
        <p:spPr bwMode="auto">
          <a:xfrm flipH="1">
            <a:off x="3598731" y="4235955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70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Broken Link: Counting to Infinity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1848377"/>
          </a:xfrm>
        </p:spPr>
        <p:txBody>
          <a:bodyPr wrap="square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  <a:sym typeface="Wingdings"/>
              </a:rPr>
              <a:t>C </a:t>
            </a:r>
            <a:r>
              <a:rPr lang="en-US" altLang="zh-CN" dirty="0">
                <a:ea typeface="宋体" charset="-122"/>
                <a:sym typeface="Wingdings"/>
              </a:rPr>
              <a:t>sets</a:t>
            </a:r>
            <a:r>
              <a:rPr lang="en-US" altLang="zh-CN" b="1" dirty="0">
                <a:ea typeface="宋体" charset="-122"/>
                <a:sym typeface="Wingdings"/>
              </a:rPr>
              <a:t> D’s </a:t>
            </a:r>
            <a:r>
              <a:rPr lang="en-US" altLang="zh-CN" dirty="0">
                <a:ea typeface="宋体" charset="-122"/>
                <a:sym typeface="Wingdings"/>
              </a:rPr>
              <a:t>metric to</a:t>
            </a:r>
            <a:r>
              <a:rPr lang="en-US" altLang="zh-CN" b="1" dirty="0">
                <a:ea typeface="宋体" charset="-122"/>
                <a:sym typeface="Wingdings"/>
              </a:rPr>
              <a:t> </a:t>
            </a:r>
            <a:r>
              <a:rPr lang="en-US" altLang="en-US" sz="2800" b="1" dirty="0">
                <a:latin typeface="Arial" charset="0"/>
                <a:sym typeface="Symbol" charset="2"/>
              </a:rPr>
              <a:t></a:t>
            </a:r>
            <a:endParaRPr lang="en-US" altLang="zh-CN" b="1" dirty="0">
              <a:ea typeface="宋体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ea typeface="宋体" charset="-122"/>
              </a:rPr>
              <a:t>B </a:t>
            </a:r>
            <a:r>
              <a:rPr lang="en-US" altLang="zh-CN" dirty="0">
                <a:ea typeface="宋体" charset="-122"/>
              </a:rPr>
              <a:t>broadcasts its routing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ym typeface="Wingdings"/>
              </a:rPr>
              <a:t>C </a:t>
            </a:r>
            <a:r>
              <a:rPr lang="en-US" altLang="en-US" dirty="0">
                <a:sym typeface="Wingdings"/>
              </a:rPr>
              <a:t>broadcasts its routing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broadcasts its routing table</a:t>
            </a:r>
          </a:p>
          <a:p>
            <a:pPr marL="914400" lvl="1" indent="-514350"/>
            <a:r>
              <a:rPr lang="en-US" altLang="en-US" b="1" dirty="0">
                <a:sym typeface="Wingdings"/>
              </a:rPr>
              <a:t>A, C </a:t>
            </a:r>
            <a:r>
              <a:rPr lang="en-US" altLang="en-US" b="1" dirty="0">
                <a:solidFill>
                  <a:srgbClr val="FF0000"/>
                </a:solidFill>
                <a:sym typeface="Wingdings"/>
              </a:rPr>
              <a:t>accept</a:t>
            </a:r>
            <a:r>
              <a:rPr lang="en-US" altLang="en-US" b="1" dirty="0">
                <a:sym typeface="Wingdings"/>
              </a:rPr>
              <a:t> B’s</a:t>
            </a:r>
            <a:r>
              <a:rPr lang="en-US" altLang="en-US" dirty="0">
                <a:sym typeface="Wingdings"/>
              </a:rPr>
              <a:t> new metric (previous next-hops: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)</a:t>
            </a:r>
            <a:endParaRPr lang="en-US" altLang="en-US" b="1" dirty="0">
              <a:sym typeface="Wingdings"/>
            </a:endParaRPr>
          </a:p>
          <a:p>
            <a:endParaRPr lang="en-US" altLang="en-US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40088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1875239" y="4245426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H="1">
            <a:off x="36140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480456" y="4648200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35556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6866" y="5056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3458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3196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 flipV="1">
            <a:off x="3403266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flipV="1">
            <a:off x="1193466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09852" y="5056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746666" y="4979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5765466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 flipV="1">
            <a:off x="7822866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 flipV="1">
            <a:off x="5613066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6829091" y="4581525"/>
            <a:ext cx="433388" cy="719138"/>
            <a:chOff x="1791" y="1888"/>
            <a:chExt cx="273" cy="453"/>
          </a:xfrm>
        </p:grpSpPr>
        <p:sp>
          <p:nvSpPr>
            <p:cNvPr id="51" name="Line 160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53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5192"/>
              </p:ext>
            </p:extLst>
          </p:nvPr>
        </p:nvGraphicFramePr>
        <p:xfrm>
          <a:off x="26739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82057"/>
              </p:ext>
            </p:extLst>
          </p:nvPr>
        </p:nvGraphicFramePr>
        <p:xfrm>
          <a:off x="4641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00310"/>
              </p:ext>
            </p:extLst>
          </p:nvPr>
        </p:nvGraphicFramePr>
        <p:xfrm>
          <a:off x="4807522" y="5410200"/>
          <a:ext cx="1789220" cy="822960"/>
        </p:xfrm>
        <a:graphic>
          <a:graphicData uri="http://schemas.openxmlformats.org/drawingml/2006/table">
            <a:tbl>
              <a:tblPr/>
              <a:tblGrid>
                <a:gridCol w="56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5</a:t>
                      </a:r>
                      <a:endParaRPr lang="zh-TW" altLang="en-GB" sz="1800" b="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 Box 330"/>
          <p:cNvSpPr txBox="1">
            <a:spLocks noChangeArrowheads="1"/>
          </p:cNvSpPr>
          <p:nvPr/>
        </p:nvSpPr>
        <p:spPr bwMode="auto">
          <a:xfrm>
            <a:off x="4181101" y="3882168"/>
            <a:ext cx="69762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(D,3)</a:t>
            </a:r>
            <a:endParaRPr lang="en-GB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33" name="Line 331"/>
          <p:cNvSpPr>
            <a:spLocks noChangeShapeType="1"/>
          </p:cNvSpPr>
          <p:nvPr/>
        </p:nvSpPr>
        <p:spPr bwMode="auto">
          <a:xfrm flipH="1">
            <a:off x="3598731" y="4235955"/>
            <a:ext cx="1828800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4008839" y="3453282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4)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37" name="Text Box 135"/>
          <p:cNvSpPr txBox="1">
            <a:spLocks noChangeArrowheads="1"/>
          </p:cNvSpPr>
          <p:nvPr/>
        </p:nvSpPr>
        <p:spPr bwMode="auto">
          <a:xfrm>
            <a:off x="1875239" y="3453282"/>
            <a:ext cx="105670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C, 4)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38" name="Line 86"/>
          <p:cNvSpPr>
            <a:spLocks noChangeShapeType="1"/>
          </p:cNvSpPr>
          <p:nvPr/>
        </p:nvSpPr>
        <p:spPr bwMode="auto">
          <a:xfrm flipH="1">
            <a:off x="3614056" y="385605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Line 136"/>
          <p:cNvSpPr>
            <a:spLocks noChangeShapeType="1"/>
          </p:cNvSpPr>
          <p:nvPr/>
        </p:nvSpPr>
        <p:spPr bwMode="auto">
          <a:xfrm flipH="1">
            <a:off x="1480456" y="385605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C887C81C-949D-A148-A20C-7F52389FA069}"/>
              </a:ext>
            </a:extLst>
          </p:cNvPr>
          <p:cNvSpPr/>
          <p:nvPr/>
        </p:nvSpPr>
        <p:spPr>
          <a:xfrm>
            <a:off x="3713118" y="4742367"/>
            <a:ext cx="871845" cy="399588"/>
          </a:xfrm>
          <a:prstGeom prst="curved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Curved Right Arrow 39">
            <a:extLst>
              <a:ext uri="{FF2B5EF4-FFF2-40B4-BE49-F238E27FC236}">
                <a16:creationId xmlns:a16="http://schemas.microsoft.com/office/drawing/2014/main" id="{E6FDC0BA-1379-694B-BEF4-0845DB231203}"/>
              </a:ext>
            </a:extLst>
          </p:cNvPr>
          <p:cNvSpPr/>
          <p:nvPr/>
        </p:nvSpPr>
        <p:spPr>
          <a:xfrm rot="10800000">
            <a:off x="4672400" y="4703994"/>
            <a:ext cx="871845" cy="399588"/>
          </a:xfrm>
          <a:prstGeom prst="curved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9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Distance Vector Routing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Broken link</a:t>
            </a:r>
          </a:p>
          <a:p>
            <a:pPr lvl="1"/>
            <a:r>
              <a:rPr lang="en-US" altLang="en-US" b="1" dirty="0"/>
              <a:t>Route changes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Destination Sequenced Distance-Vector Routing (DSDV)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b="1" dirty="0">
              <a:solidFill>
                <a:srgbClr val="009900"/>
              </a:solidFill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/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55739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4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28908"/>
              </p:ext>
            </p:extLst>
          </p:nvPr>
        </p:nvGraphicFramePr>
        <p:xfrm>
          <a:off x="5759616" y="2117128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55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b="1" dirty="0">
              <a:solidFill>
                <a:srgbClr val="009900"/>
              </a:solidFill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62748"/>
              </p:ext>
            </p:extLst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7552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15216"/>
              </p:ext>
            </p:extLst>
          </p:nvPr>
        </p:nvGraphicFramePr>
        <p:xfrm>
          <a:off x="5759616" y="2117128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Line 136"/>
          <p:cNvSpPr>
            <a:spLocks noChangeShapeType="1"/>
          </p:cNvSpPr>
          <p:nvPr/>
        </p:nvSpPr>
        <p:spPr bwMode="auto">
          <a:xfrm flipH="1">
            <a:off x="3361121" y="3257693"/>
            <a:ext cx="805609" cy="144448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Line 136"/>
          <p:cNvSpPr>
            <a:spLocks noChangeShapeType="1"/>
          </p:cNvSpPr>
          <p:nvPr/>
        </p:nvSpPr>
        <p:spPr bwMode="auto">
          <a:xfrm>
            <a:off x="4882347" y="3294844"/>
            <a:ext cx="896387" cy="131185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 Box 135"/>
          <p:cNvSpPr txBox="1">
            <a:spLocks noChangeArrowheads="1"/>
          </p:cNvSpPr>
          <p:nvPr/>
        </p:nvSpPr>
        <p:spPr bwMode="auto">
          <a:xfrm>
            <a:off x="2476974" y="3521312"/>
            <a:ext cx="10567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5" name="Text Box 135"/>
          <p:cNvSpPr txBox="1">
            <a:spLocks noChangeArrowheads="1"/>
          </p:cNvSpPr>
          <p:nvPr/>
        </p:nvSpPr>
        <p:spPr bwMode="auto">
          <a:xfrm>
            <a:off x="5633672" y="3545652"/>
            <a:ext cx="10567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32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35"/>
          <p:cNvSpPr txBox="1">
            <a:spLocks noChangeArrowheads="1"/>
          </p:cNvSpPr>
          <p:nvPr/>
        </p:nvSpPr>
        <p:spPr bwMode="auto">
          <a:xfrm>
            <a:off x="1863910" y="4126212"/>
            <a:ext cx="10567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1)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5" name="Text Box 135"/>
          <p:cNvSpPr txBox="1">
            <a:spLocks noChangeArrowheads="1"/>
          </p:cNvSpPr>
          <p:nvPr/>
        </p:nvSpPr>
        <p:spPr bwMode="auto">
          <a:xfrm>
            <a:off x="3991824" y="4100288"/>
            <a:ext cx="10567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1)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199076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dirty="0">
              <a:ea typeface="宋体" charset="-122"/>
            </a:endParaRPr>
          </a:p>
          <a:p>
            <a:r>
              <a:rPr lang="en-US" altLang="zh-CN" b="1" dirty="0">
                <a:solidFill>
                  <a:srgbClr val="009900"/>
                </a:solidFill>
                <a:ea typeface="宋体" charset="-122"/>
              </a:rPr>
              <a:t>B</a:t>
            </a:r>
            <a:r>
              <a:rPr lang="zh-CN" altLang="en-US" b="1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broadcast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its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routing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/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51214"/>
              </p:ext>
            </p:extLst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72884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07963"/>
              </p:ext>
            </p:extLst>
          </p:nvPr>
        </p:nvGraphicFramePr>
        <p:xfrm>
          <a:off x="5759616" y="2117128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Line 136"/>
          <p:cNvSpPr>
            <a:spLocks noChangeShapeType="1"/>
          </p:cNvSpPr>
          <p:nvPr/>
        </p:nvSpPr>
        <p:spPr bwMode="auto">
          <a:xfrm flipH="1">
            <a:off x="1384599" y="4778377"/>
            <a:ext cx="1892908" cy="7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Line 136"/>
          <p:cNvSpPr>
            <a:spLocks noChangeShapeType="1"/>
          </p:cNvSpPr>
          <p:nvPr/>
        </p:nvSpPr>
        <p:spPr bwMode="auto">
          <a:xfrm flipV="1">
            <a:off x="3684578" y="4786312"/>
            <a:ext cx="1671194" cy="329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Line 136"/>
          <p:cNvSpPr>
            <a:spLocks noChangeShapeType="1"/>
          </p:cNvSpPr>
          <p:nvPr/>
        </p:nvSpPr>
        <p:spPr bwMode="auto">
          <a:xfrm flipV="1">
            <a:off x="3500433" y="3329751"/>
            <a:ext cx="850674" cy="136387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2672650" y="3479880"/>
            <a:ext cx="1056701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1)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545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Wireless</a:t>
            </a:r>
            <a:r>
              <a:rPr lang="zh-CN" altLang="en-US" dirty="0"/>
              <a:t> </a:t>
            </a: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050972"/>
          </a:xfrm>
        </p:spPr>
        <p:txBody>
          <a:bodyPr wrap="square">
            <a:normAutofit fontScale="92500" lnSpcReduction="10000"/>
          </a:bodyPr>
          <a:lstStyle/>
          <a:p>
            <a:pPr marL="434340">
              <a:spcBef>
                <a:spcPts val="624"/>
              </a:spcBef>
              <a:spcAft>
                <a:spcPts val="1200"/>
              </a:spcAft>
            </a:pPr>
            <a:r>
              <a:rPr lang="en-US" altLang="zh-CN" dirty="0"/>
              <a:t>Describes</a:t>
            </a:r>
            <a:r>
              <a:rPr lang="zh-CN" altLang="en-US" dirty="0"/>
              <a:t> </a:t>
            </a:r>
            <a:r>
              <a:rPr lang="en-US" altLang="zh-CN" dirty="0"/>
              <a:t>wireless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each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node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can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communicate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directly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with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any other node</a:t>
            </a:r>
          </a:p>
          <a:p>
            <a:pPr marL="434340">
              <a:spcBef>
                <a:spcPts val="624"/>
              </a:spcBef>
              <a:spcAft>
                <a:spcPts val="1200"/>
              </a:spcAft>
            </a:pP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wireless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 goes through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APs</a:t>
            </a:r>
          </a:p>
          <a:p>
            <a:pPr marL="434340">
              <a:spcBef>
                <a:spcPts val="624"/>
              </a:spcBef>
              <a:spcAft>
                <a:spcPts val="1200"/>
              </a:spcAft>
            </a:pP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networks: </a:t>
            </a:r>
            <a:r>
              <a:rPr lang="en-US" altLang="zh-CN" b="1" dirty="0">
                <a:solidFill>
                  <a:srgbClr val="009900"/>
                </a:solidFill>
              </a:rPr>
              <a:t>Remove this restriction</a:t>
            </a:r>
          </a:p>
          <a:p>
            <a:pPr marL="834390" lvl="1">
              <a:spcBef>
                <a:spcPts val="624"/>
              </a:spcBef>
              <a:spcAft>
                <a:spcPts val="1200"/>
              </a:spcAft>
            </a:pPr>
            <a:r>
              <a:rPr lang="en-US" altLang="zh-CN" b="1" dirty="0">
                <a:solidFill>
                  <a:srgbClr val="009900"/>
                </a:solidFill>
              </a:rPr>
              <a:t>Multiple paths: Mesh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02" y="4264595"/>
            <a:ext cx="834012" cy="78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23" y="5526912"/>
            <a:ext cx="834012" cy="78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35" y="4223004"/>
            <a:ext cx="834012" cy="789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030" y="5370940"/>
            <a:ext cx="834012" cy="78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802" y="4286796"/>
            <a:ext cx="594468" cy="594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22" y="5229678"/>
            <a:ext cx="594468" cy="594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81" y="6316287"/>
            <a:ext cx="594468" cy="594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82" y="5338641"/>
            <a:ext cx="594468" cy="594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61" y="3806421"/>
            <a:ext cx="594468" cy="594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584" y="6016595"/>
            <a:ext cx="594468" cy="594468"/>
          </a:xfrm>
          <a:prstGeom prst="rect">
            <a:avLst/>
          </a:prstGeom>
        </p:spPr>
      </p:pic>
      <p:cxnSp>
        <p:nvCxnSpPr>
          <p:cNvPr id="17" name="Straight Connector 16"/>
          <p:cNvCxnSpPr>
            <a:endCxn id="17" idx="0"/>
          </p:cNvCxnSpPr>
          <p:nvPr/>
        </p:nvCxnSpPr>
        <p:spPr>
          <a:xfrm>
            <a:off x="2395856" y="4400889"/>
            <a:ext cx="0" cy="8287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1"/>
          </p:cNvCxnSpPr>
          <p:nvPr/>
        </p:nvCxnSpPr>
        <p:spPr>
          <a:xfrm>
            <a:off x="2483270" y="5526912"/>
            <a:ext cx="616760" cy="2387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458681" y="4378967"/>
            <a:ext cx="1144621" cy="2803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08904" y="4252344"/>
            <a:ext cx="489321" cy="29108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15889" y="4762664"/>
            <a:ext cx="171162" cy="7642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1470" y="5526912"/>
            <a:ext cx="1167917" cy="30765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1840" y="4900144"/>
            <a:ext cx="532456" cy="93441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35482" y="4683388"/>
            <a:ext cx="1260515" cy="13189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10002" y="4671137"/>
            <a:ext cx="503000" cy="11188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8" idx="0"/>
          </p:cNvCxnSpPr>
          <p:nvPr/>
        </p:nvCxnSpPr>
        <p:spPr>
          <a:xfrm>
            <a:off x="3180292" y="5757280"/>
            <a:ext cx="566223" cy="55900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8963" y="5526912"/>
            <a:ext cx="1095660" cy="17569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5226" y="5543045"/>
            <a:ext cx="770965" cy="68539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65250" y="386489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router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2471" y="4184689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9174" y="5012379"/>
            <a:ext cx="200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Client serves as a router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1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spc="-150" dirty="0"/>
              <a:t>Destination Sequenced Distance-Vector Routing (DSDV)</a:t>
            </a:r>
          </a:p>
          <a:p>
            <a:pPr lvl="1"/>
            <a:r>
              <a:rPr lang="en-US" altLang="en-US" b="1" dirty="0"/>
              <a:t>New node join</a:t>
            </a:r>
          </a:p>
          <a:p>
            <a:pPr lvl="1"/>
            <a:r>
              <a:rPr lang="en-US" altLang="en-US" dirty="0"/>
              <a:t>Broken link</a:t>
            </a:r>
          </a:p>
          <a:p>
            <a:pPr lvl="1"/>
            <a:r>
              <a:rPr lang="en-US" altLang="en-US" dirty="0"/>
              <a:t>Route advertisement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-1" charset="0"/>
              <a:buChar char="•"/>
            </a:pPr>
            <a:r>
              <a:rPr lang="en-US" altLang="zh-TW" b="0" dirty="0">
                <a:ea typeface="宋体" charset="-122"/>
              </a:rPr>
              <a:t>Guarantees </a:t>
            </a:r>
            <a:r>
              <a:rPr lang="en-US" altLang="zh-TW" dirty="0">
                <a:solidFill>
                  <a:srgbClr val="00B050"/>
                </a:solidFill>
                <a:ea typeface="宋体" charset="-122"/>
              </a:rPr>
              <a:t>loop freeness</a:t>
            </a:r>
          </a:p>
          <a:p>
            <a:pPr marL="342900" lvl="1" indent="-342900"/>
            <a:endParaRPr lang="en-US" altLang="zh-TW" dirty="0">
              <a:solidFill>
                <a:srgbClr val="0070C0"/>
              </a:solidFill>
              <a:ea typeface="宋体" charset="-122"/>
            </a:endParaRPr>
          </a:p>
          <a:p>
            <a:pPr marL="342900" lvl="1" indent="-342900"/>
            <a:r>
              <a:rPr lang="en-US" altLang="zh-TW" dirty="0">
                <a:solidFill>
                  <a:srgbClr val="0070C0"/>
                </a:solidFill>
                <a:ea typeface="宋体" charset="-122"/>
              </a:rPr>
              <a:t>New routing table information: </a:t>
            </a:r>
            <a:r>
              <a:rPr lang="en-US" altLang="zh-TW" i="1" dirty="0">
                <a:ea typeface="宋体" charset="-122"/>
              </a:rPr>
              <a:t>Sequence number </a:t>
            </a:r>
          </a:p>
          <a:p>
            <a:pPr marL="514350" lvl="1" indent="-514350">
              <a:buFont typeface="+mj-lt"/>
              <a:buAutoNum type="arabicPeriod"/>
            </a:pPr>
            <a:endParaRPr lang="en-US" altLang="zh-TW" dirty="0">
              <a:ea typeface="宋体" charset="-122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US" altLang="zh-TW" dirty="0">
                <a:ea typeface="宋体" charset="-122"/>
              </a:rPr>
              <a:t>Per-destination </a:t>
            </a:r>
            <a:r>
              <a:rPr lang="en-US" altLang="zh-TW" b="0" dirty="0">
                <a:ea typeface="宋体" charset="-122"/>
              </a:rPr>
              <a:t>information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altLang="zh-TW" dirty="0">
                <a:ea typeface="宋体" charset="-122"/>
              </a:rPr>
              <a:t>Originated</a:t>
            </a:r>
            <a:r>
              <a:rPr lang="en-US" altLang="zh-TW" b="0" dirty="0">
                <a:ea typeface="宋体" charset="-122"/>
              </a:rPr>
              <a:t> by destination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altLang="zh-TW" dirty="0">
                <a:ea typeface="宋体" charset="-122"/>
              </a:rPr>
              <a:t>Included</a:t>
            </a:r>
            <a:r>
              <a:rPr lang="en-US" altLang="zh-TW" b="0" dirty="0">
                <a:ea typeface="宋体" charset="-122"/>
              </a:rPr>
              <a:t> in routing advertisements</a:t>
            </a:r>
          </a:p>
          <a:p>
            <a:pPr marL="1200150" lvl="3" indent="-342900"/>
            <a:endParaRPr lang="en-US" altLang="zh-TW" b="0" dirty="0">
              <a:ea typeface="新細明體" charset="-120"/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charset="0"/>
              </a:rPr>
              <a:t>Destination Sequenced Distance-Vector (DSDV) Routing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3653"/>
              </p:ext>
            </p:extLst>
          </p:nvPr>
        </p:nvGraphicFramePr>
        <p:xfrm>
          <a:off x="2350246" y="4690371"/>
          <a:ext cx="4367307" cy="1562100"/>
        </p:xfrm>
        <a:graphic>
          <a:graphicData uri="http://schemas.openxmlformats.org/drawingml/2006/table">
            <a:tbl>
              <a:tblPr/>
              <a:tblGrid>
                <a:gridCol w="138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Destination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Nr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102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588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GB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zh-TW" alt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312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5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DSDV: Route Advertisement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Rules to set sequence number:</a:t>
            </a: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b="0" dirty="0"/>
              <a:t>Just before</a:t>
            </a:r>
            <a:r>
              <a:rPr lang="zh-CN" altLang="en-US" b="0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en-US" altLang="zh-CN" b="0" dirty="0"/>
              <a:t>’s</a:t>
            </a:r>
            <a:r>
              <a:rPr lang="zh-CN" altLang="en-US" b="0" dirty="0"/>
              <a:t> </a:t>
            </a:r>
            <a:r>
              <a:rPr lang="en-US" altLang="zh-CN" b="0" dirty="0"/>
              <a:t>broadcast advertisement:</a:t>
            </a:r>
          </a:p>
          <a:p>
            <a:pPr lvl="1"/>
            <a:r>
              <a:rPr lang="en-US" altLang="zh-CN" dirty="0"/>
              <a:t>Node N </a:t>
            </a:r>
            <a:r>
              <a:rPr lang="en-US" altLang="zh-CN" b="0" dirty="0"/>
              <a:t>sets:</a:t>
            </a:r>
          </a:p>
          <a:p>
            <a:pPr lvl="2"/>
            <a:r>
              <a:rPr lang="en-US" altLang="zh-CN" dirty="0"/>
              <a:t>Seq(N)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 </a:t>
            </a:r>
            <a:r>
              <a:rPr lang="en-US" altLang="zh-CN" dirty="0">
                <a:sym typeface="Wingdings"/>
              </a:rPr>
              <a:t>Seq(N)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+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2</a:t>
            </a:r>
          </a:p>
          <a:p>
            <a:pPr lvl="1"/>
            <a:endParaRPr lang="en-US" altLang="en-US" b="0" dirty="0"/>
          </a:p>
          <a:p>
            <a:pPr lvl="1"/>
            <a:endParaRPr lang="en-US" altLang="en-US" b="0" dirty="0"/>
          </a:p>
          <a:p>
            <a:r>
              <a:rPr lang="en-US" altLang="en-US" spc="-150" dirty="0"/>
              <a:t>Node N</a:t>
            </a:r>
            <a:r>
              <a:rPr lang="en-US" altLang="en-US" b="0" spc="-150" dirty="0"/>
              <a:t> thinks </a:t>
            </a:r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neighbor P</a:t>
            </a:r>
            <a:r>
              <a:rPr lang="en-US" altLang="en-US" b="0" spc="-150" dirty="0"/>
              <a:t> is </a:t>
            </a:r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no longer directly reachable</a:t>
            </a:r>
          </a:p>
          <a:p>
            <a:pPr lvl="1"/>
            <a:r>
              <a:rPr lang="en-US" altLang="zh-CN" dirty="0"/>
              <a:t>Node N </a:t>
            </a:r>
            <a:r>
              <a:rPr lang="en-US" altLang="zh-CN" b="0" dirty="0"/>
              <a:t>sets:</a:t>
            </a:r>
          </a:p>
          <a:p>
            <a:pPr lvl="2"/>
            <a:r>
              <a:rPr lang="en-US" altLang="zh-CN" dirty="0"/>
              <a:t>Seq(P)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 </a:t>
            </a:r>
            <a:r>
              <a:rPr lang="en-US" altLang="zh-CN" dirty="0">
                <a:sym typeface="Wingdings"/>
              </a:rPr>
              <a:t>Seq(P)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+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1</a:t>
            </a:r>
          </a:p>
          <a:p>
            <a:pPr lvl="2"/>
            <a:r>
              <a:rPr lang="en-US" altLang="zh-CN" dirty="0">
                <a:sym typeface="Wingdings"/>
              </a:rPr>
              <a:t>Metric(P)  </a:t>
            </a:r>
            <a:r>
              <a:rPr lang="en-US" altLang="en-US" dirty="0">
                <a:sym typeface="Symbol" charset="2"/>
              </a:rPr>
              <a:t></a:t>
            </a:r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6" name="Text Box 97"/>
          <p:cNvSpPr txBox="1">
            <a:spLocks noChangeArrowheads="1"/>
          </p:cNvSpPr>
          <p:nvPr/>
        </p:nvSpPr>
        <p:spPr bwMode="auto">
          <a:xfrm>
            <a:off x="7077265" y="4234542"/>
            <a:ext cx="15696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D, 0, 000)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Line 98"/>
          <p:cNvSpPr>
            <a:spLocks noChangeShapeType="1"/>
          </p:cNvSpPr>
          <p:nvPr/>
        </p:nvSpPr>
        <p:spPr bwMode="auto">
          <a:xfrm flipH="1">
            <a:off x="6572250" y="4598988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8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97380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4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93104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17532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 Box 301"/>
          <p:cNvSpPr txBox="1">
            <a:spLocks noChangeArrowheads="1"/>
          </p:cNvSpPr>
          <p:nvPr/>
        </p:nvSpPr>
        <p:spPr bwMode="auto">
          <a:xfrm>
            <a:off x="5719938" y="3081800"/>
            <a:ext cx="3366912" cy="6463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1. D broadcast for first time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Send Sequence number 000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5" name="Line 304"/>
          <p:cNvSpPr>
            <a:spLocks noChangeShapeType="1"/>
          </p:cNvSpPr>
          <p:nvPr/>
        </p:nvSpPr>
        <p:spPr bwMode="auto">
          <a:xfrm>
            <a:off x="7396843" y="3804331"/>
            <a:ext cx="242207" cy="46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15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joins the network</a:t>
            </a:r>
          </a:p>
          <a:p>
            <a:r>
              <a:rPr lang="en-US" altLang="zh-CN" dirty="0">
                <a:ea typeface="宋体" charset="-122"/>
              </a:rPr>
              <a:t>D’s </a:t>
            </a:r>
            <a:r>
              <a:rPr lang="en-US" altLang="zh-CN" b="0" dirty="0">
                <a:ea typeface="宋体" charset="-122"/>
              </a:rPr>
              <a:t>broadcast first </a:t>
            </a: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updates C’s table </a:t>
            </a:r>
            <a:r>
              <a:rPr lang="en-US" altLang="zh-CN" b="0" dirty="0">
                <a:ea typeface="宋体" charset="-122"/>
              </a:rPr>
              <a:t>with new entry </a:t>
            </a:r>
            <a:r>
              <a:rPr lang="en-US" altLang="zh-CN" dirty="0">
                <a:ea typeface="宋体" charset="-122"/>
              </a:rPr>
              <a:t>for D</a:t>
            </a:r>
            <a:endParaRPr lang="en-US" altLang="en-US" sz="2000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1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/>
      <p:bldP spid="35" grpId="0" animBg="1"/>
      <p:bldP spid="36" grpId="0" animBg="1"/>
      <p:bldP spid="37" grpId="0" animBg="1"/>
      <p:bldP spid="42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3" name="Text Box 302"/>
          <p:cNvSpPr txBox="1">
            <a:spLocks noChangeArrowheads="1"/>
          </p:cNvSpPr>
          <p:nvPr/>
        </p:nvSpPr>
        <p:spPr bwMode="auto">
          <a:xfrm>
            <a:off x="1461600" y="2479530"/>
            <a:ext cx="3371657" cy="120032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2.1: Insert entry for D with </a:t>
            </a:r>
            <a:r>
              <a:rPr lang="en-US" altLang="en-US" sz="1800" dirty="0">
                <a:solidFill>
                  <a:srgbClr val="0070C0"/>
                </a:solidFill>
                <a:latin typeface="+mj-lt"/>
              </a:rPr>
              <a:t>same</a:t>
            </a:r>
            <a:r>
              <a:rPr lang="en-US" altLang="en-US" sz="1800" dirty="0">
                <a:latin typeface="+mj-lt"/>
              </a:rPr>
              <a:t> sequence number 000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2.2: </a:t>
            </a:r>
            <a:r>
              <a:rPr lang="en-US" altLang="en-US" sz="1800" dirty="0">
                <a:solidFill>
                  <a:srgbClr val="7030A0"/>
                </a:solidFill>
                <a:latin typeface="+mj-lt"/>
              </a:rPr>
              <a:t>Triggered broadcast </a:t>
            </a:r>
            <a:r>
              <a:rPr lang="en-US" altLang="en-US" sz="1800" dirty="0">
                <a:latin typeface="+mj-lt"/>
              </a:rPr>
              <a:t>of its own table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4" name="Line 303"/>
          <p:cNvSpPr>
            <a:spLocks noChangeShapeType="1"/>
          </p:cNvSpPr>
          <p:nvPr/>
        </p:nvSpPr>
        <p:spPr bwMode="auto">
          <a:xfrm>
            <a:off x="3450771" y="3749902"/>
            <a:ext cx="2740479" cy="9511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24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15940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16034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93528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7077265" y="4234542"/>
            <a:ext cx="15696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D, 0, 000)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48" name="Line 98"/>
          <p:cNvSpPr>
            <a:spLocks noChangeShapeType="1"/>
          </p:cNvSpPr>
          <p:nvPr/>
        </p:nvSpPr>
        <p:spPr bwMode="auto">
          <a:xfrm flipH="1">
            <a:off x="6572250" y="4598988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 Box 301"/>
          <p:cNvSpPr txBox="1">
            <a:spLocks noChangeArrowheads="1"/>
          </p:cNvSpPr>
          <p:nvPr/>
        </p:nvSpPr>
        <p:spPr bwMode="auto">
          <a:xfrm>
            <a:off x="5719938" y="3081800"/>
            <a:ext cx="3366912" cy="6463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1. D broadcast for first time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Send Sequence number 000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0" name="Line 304"/>
          <p:cNvSpPr>
            <a:spLocks noChangeShapeType="1"/>
          </p:cNvSpPr>
          <p:nvPr/>
        </p:nvSpPr>
        <p:spPr bwMode="auto">
          <a:xfrm>
            <a:off x="7396843" y="3804331"/>
            <a:ext cx="242207" cy="46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9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Text Box 199"/>
          <p:cNvSpPr txBox="1">
            <a:spLocks noChangeArrowheads="1"/>
          </p:cNvSpPr>
          <p:nvPr/>
        </p:nvSpPr>
        <p:spPr bwMode="auto">
          <a:xfrm>
            <a:off x="4660284" y="3436470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2, 550)</a:t>
            </a:r>
          </a:p>
          <a:p>
            <a:pPr algn="l"/>
            <a:r>
              <a:rPr lang="en-US" altLang="en-US" sz="1800" dirty="0">
                <a:latin typeface="+mj-lt"/>
              </a:rPr>
              <a:t>(B, B, 1, 104)</a:t>
            </a:r>
          </a:p>
          <a:p>
            <a:pPr algn="l"/>
            <a:r>
              <a:rPr lang="en-US" altLang="en-US" sz="1800" dirty="0">
                <a:latin typeface="+mj-lt"/>
              </a:rPr>
              <a:t>(C, C,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592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(D, D, 1,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5" name="Text Box 316"/>
          <p:cNvSpPr txBox="1">
            <a:spLocks noChangeArrowheads="1"/>
          </p:cNvSpPr>
          <p:nvPr/>
        </p:nvSpPr>
        <p:spPr bwMode="auto">
          <a:xfrm>
            <a:off x="6774536" y="3408903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2, 550)</a:t>
            </a:r>
          </a:p>
          <a:p>
            <a:pPr algn="l"/>
            <a:r>
              <a:rPr lang="en-US" altLang="en-US" sz="1800" dirty="0">
                <a:latin typeface="+mj-lt"/>
              </a:rPr>
              <a:t>(B, B, 1, 104)</a:t>
            </a:r>
          </a:p>
          <a:p>
            <a:pPr algn="l"/>
            <a:r>
              <a:rPr lang="en-US" altLang="en-US" sz="1800" dirty="0">
                <a:latin typeface="+mj-lt"/>
              </a:rPr>
              <a:t>(C, C,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592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(D, D, 1,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6" name="Line 200"/>
          <p:cNvSpPr>
            <a:spLocks noChangeShapeType="1"/>
          </p:cNvSpPr>
          <p:nvPr/>
        </p:nvSpPr>
        <p:spPr bwMode="auto">
          <a:xfrm flipH="1">
            <a:off x="4299860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47" name="Line 317"/>
          <p:cNvSpPr>
            <a:spLocks noChangeShapeType="1"/>
          </p:cNvSpPr>
          <p:nvPr/>
        </p:nvSpPr>
        <p:spPr bwMode="auto">
          <a:xfrm flipH="1">
            <a:off x="6509660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50" name="Text Box 322"/>
          <p:cNvSpPr txBox="1">
            <a:spLocks noChangeArrowheads="1"/>
          </p:cNvSpPr>
          <p:nvPr/>
        </p:nvSpPr>
        <p:spPr bwMode="auto">
          <a:xfrm>
            <a:off x="5214260" y="2348026"/>
            <a:ext cx="3257550" cy="9233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3. C increases its sequence number to 592 then broadcasts its new table.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Line 323"/>
          <p:cNvSpPr>
            <a:spLocks noChangeShapeType="1"/>
          </p:cNvSpPr>
          <p:nvPr/>
        </p:nvSpPr>
        <p:spPr bwMode="auto">
          <a:xfrm flipH="1">
            <a:off x="6373595" y="3325192"/>
            <a:ext cx="384214" cy="142288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52" name="Text Box 324"/>
          <p:cNvSpPr txBox="1">
            <a:spLocks noChangeArrowheads="1"/>
          </p:cNvSpPr>
          <p:nvPr/>
        </p:nvSpPr>
        <p:spPr bwMode="auto">
          <a:xfrm>
            <a:off x="902179" y="3012711"/>
            <a:ext cx="2819400" cy="6463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4. B gets C’s update and updates its table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3" name="Line 323"/>
          <p:cNvSpPr>
            <a:spLocks noChangeShapeType="1"/>
          </p:cNvSpPr>
          <p:nvPr/>
        </p:nvSpPr>
        <p:spPr bwMode="auto">
          <a:xfrm>
            <a:off x="2311879" y="3708252"/>
            <a:ext cx="1745771" cy="1070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graphicFrame>
        <p:nvGraphicFramePr>
          <p:cNvPr id="37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4372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de-C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2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830617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7608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104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83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New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8" name="Group 163"/>
          <p:cNvGraphicFramePr>
            <a:graphicFrameLocks noGrp="1"/>
          </p:cNvGraphicFramePr>
          <p:nvPr>
            <p:extLst/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0" name="Group 236"/>
          <p:cNvGraphicFramePr>
            <a:graphicFrameLocks noGrp="1"/>
          </p:cNvGraphicFramePr>
          <p:nvPr>
            <p:extLst/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268"/>
          <p:cNvGraphicFramePr>
            <a:graphicFrameLocks noGrp="1"/>
          </p:cNvGraphicFramePr>
          <p:nvPr>
            <p:extLst/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199"/>
          <p:cNvSpPr txBox="1">
            <a:spLocks noChangeArrowheads="1"/>
          </p:cNvSpPr>
          <p:nvPr/>
        </p:nvSpPr>
        <p:spPr bwMode="auto">
          <a:xfrm>
            <a:off x="2356937" y="3505096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106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2" name="Text Box 316"/>
          <p:cNvSpPr txBox="1">
            <a:spLocks noChangeArrowheads="1"/>
          </p:cNvSpPr>
          <p:nvPr/>
        </p:nvSpPr>
        <p:spPr bwMode="auto">
          <a:xfrm>
            <a:off x="4471189" y="3477529"/>
            <a:ext cx="15696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106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3" name="Line 200"/>
          <p:cNvSpPr>
            <a:spLocks noChangeShapeType="1"/>
          </p:cNvSpPr>
          <p:nvPr/>
        </p:nvSpPr>
        <p:spPr bwMode="auto">
          <a:xfrm flipH="1">
            <a:off x="2100031" y="471682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24" name="Line 317"/>
          <p:cNvSpPr>
            <a:spLocks noChangeShapeType="1"/>
          </p:cNvSpPr>
          <p:nvPr/>
        </p:nvSpPr>
        <p:spPr bwMode="auto">
          <a:xfrm flipH="1">
            <a:off x="4309831" y="471682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26" name="Text Box 324"/>
          <p:cNvSpPr txBox="1">
            <a:spLocks noChangeArrowheads="1"/>
          </p:cNvSpPr>
          <p:nvPr/>
        </p:nvSpPr>
        <p:spPr bwMode="auto">
          <a:xfrm>
            <a:off x="2579698" y="2387321"/>
            <a:ext cx="2819400" cy="9233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4. B increases its own </a:t>
            </a:r>
            <a:r>
              <a:rPr lang="en-US" altLang="en-US" sz="1800" dirty="0" err="1">
                <a:latin typeface="+mj-lt"/>
              </a:rPr>
              <a:t>seqno</a:t>
            </a:r>
            <a:r>
              <a:rPr lang="en-US" altLang="en-US" sz="1800" dirty="0">
                <a:latin typeface="+mj-lt"/>
              </a:rPr>
              <a:t> and broadcasts its new table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37" name="Line 323"/>
          <p:cNvSpPr>
            <a:spLocks noChangeShapeType="1"/>
          </p:cNvSpPr>
          <p:nvPr/>
        </p:nvSpPr>
        <p:spPr bwMode="auto">
          <a:xfrm>
            <a:off x="3974036" y="3386851"/>
            <a:ext cx="174214" cy="13843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212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spc="-150" dirty="0"/>
              <a:t>Destination Sequenced Distance-Vector Routing (DSDV)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b="1" dirty="0"/>
              <a:t>Broken link</a:t>
            </a:r>
          </a:p>
          <a:p>
            <a:pPr lvl="1"/>
            <a:r>
              <a:rPr lang="en-US" altLang="en-US" dirty="0"/>
              <a:t>Route advertisement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Broken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5" name="Group 368"/>
          <p:cNvGrpSpPr>
            <a:grpSpLocks/>
          </p:cNvGrpSpPr>
          <p:nvPr/>
        </p:nvGrpSpPr>
        <p:grpSpPr bwMode="auto">
          <a:xfrm>
            <a:off x="7380288" y="4581525"/>
            <a:ext cx="433387" cy="719138"/>
            <a:chOff x="1791" y="1888"/>
            <a:chExt cx="273" cy="453"/>
          </a:xfrm>
        </p:grpSpPr>
        <p:sp>
          <p:nvSpPr>
            <p:cNvPr id="56" name="Line 369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370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21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57312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23498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77778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0" dirty="0"/>
              <a:t>Suppose link </a:t>
            </a:r>
            <a:r>
              <a:rPr lang="en-US" altLang="en-US" dirty="0"/>
              <a:t>C </a:t>
            </a:r>
            <a:r>
              <a:rPr lang="en-US" altLang="en-US" dirty="0">
                <a:sym typeface="Wingdings"/>
              </a:rPr>
              <a:t> D </a:t>
            </a:r>
            <a:r>
              <a:rPr lang="en-US" altLang="en-US" dirty="0">
                <a:solidFill>
                  <a:srgbClr val="FF0000"/>
                </a:solidFill>
                <a:sym typeface="Wingdings"/>
              </a:rPr>
              <a:t>breaks</a:t>
            </a:r>
            <a:endParaRPr lang="en-US" altLang="en-US" sz="2000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/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200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Broken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5" name="Group 368"/>
          <p:cNvGrpSpPr>
            <a:grpSpLocks/>
          </p:cNvGrpSpPr>
          <p:nvPr/>
        </p:nvGrpSpPr>
        <p:grpSpPr bwMode="auto">
          <a:xfrm>
            <a:off x="7380288" y="4581525"/>
            <a:ext cx="433387" cy="719138"/>
            <a:chOff x="1791" y="1888"/>
            <a:chExt cx="273" cy="453"/>
          </a:xfrm>
        </p:grpSpPr>
        <p:sp>
          <p:nvSpPr>
            <p:cNvPr id="56" name="Line 369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370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8" name="Text Box 172"/>
          <p:cNvSpPr txBox="1">
            <a:spLocks noChangeArrowheads="1"/>
          </p:cNvSpPr>
          <p:nvPr/>
        </p:nvSpPr>
        <p:spPr bwMode="auto">
          <a:xfrm>
            <a:off x="5042267" y="3058161"/>
            <a:ext cx="3970878" cy="147732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+mj-lt"/>
              </a:rPr>
              <a:t>1. Node C detects broken Link: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  <a:sym typeface="Wingdings"/>
              </a:rPr>
              <a:t></a:t>
            </a:r>
            <a:r>
              <a:rPr lang="en-US" altLang="en-US" sz="1800" dirty="0">
                <a:latin typeface="+mj-lt"/>
              </a:rPr>
              <a:t> Increase Seq. No. by 1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(only case where not the destination sets the sequence number </a:t>
            </a:r>
            <a:r>
              <a:rPr lang="en-US" altLang="en-US" sz="1800" dirty="0">
                <a:latin typeface="+mj-lt"/>
                <a:sym typeface="Wingdings"/>
              </a:rPr>
              <a:t></a:t>
            </a:r>
            <a:r>
              <a:rPr lang="en-US" altLang="en-US" sz="1800" dirty="0">
                <a:latin typeface="+mj-lt"/>
              </a:rPr>
              <a:t> odd number)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graphicFrame>
        <p:nvGraphicFramePr>
          <p:cNvPr id="23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15607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1488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9579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106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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0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Distance Vector &amp; Link State Routing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Both assume each router knows single-hop routing information: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Address of each neighbor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Cost of reaching each neighbor (metric)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990000"/>
                </a:solidFill>
              </a:rPr>
              <a:t>Distance Vector:</a:t>
            </a:r>
            <a:r>
              <a:rPr lang="en-US" altLang="en-US" dirty="0"/>
              <a:t> Router knows </a:t>
            </a:r>
            <a:r>
              <a:rPr lang="en-US" altLang="en-US" b="1" dirty="0"/>
              <a:t>just the metric </a:t>
            </a:r>
            <a:r>
              <a:rPr lang="en-US" altLang="en-US" dirty="0"/>
              <a:t>to each destination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990000"/>
                </a:solidFill>
              </a:rPr>
              <a:t>Link State:</a:t>
            </a:r>
            <a:r>
              <a:rPr lang="en-US" altLang="en-US" dirty="0"/>
              <a:t> Router knows </a:t>
            </a:r>
            <a:r>
              <a:rPr lang="en-US" altLang="en-US" b="1" dirty="0"/>
              <a:t>entire network topology, </a:t>
            </a:r>
            <a:r>
              <a:rPr lang="en-US" altLang="en-US" dirty="0"/>
              <a:t>computes shortest path to each destination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0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DSDV: Routing Table Update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Rules to update routing table entry:</a:t>
            </a: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pc="-150" dirty="0"/>
              <a:t>Node</a:t>
            </a:r>
            <a:r>
              <a:rPr lang="zh-CN" altLang="en-US" spc="-150" dirty="0"/>
              <a:t> </a:t>
            </a:r>
            <a:r>
              <a:rPr lang="en-US" altLang="zh-CN" spc="-150" dirty="0"/>
              <a:t>N</a:t>
            </a:r>
            <a:r>
              <a:rPr lang="en-US" altLang="zh-CN" b="0" spc="-150" dirty="0"/>
              <a:t> gets</a:t>
            </a:r>
            <a:r>
              <a:rPr lang="zh-CN" altLang="en-US" b="0" spc="-150" dirty="0"/>
              <a:t> </a:t>
            </a:r>
            <a:r>
              <a:rPr lang="en-US" altLang="zh-CN" b="0" spc="-150" dirty="0"/>
              <a:t>routing advertisement from neighbor </a:t>
            </a:r>
            <a:r>
              <a:rPr lang="en-US" altLang="zh-CN" spc="-150" dirty="0"/>
              <a:t>Node</a:t>
            </a:r>
            <a:r>
              <a:rPr lang="en-US" altLang="zh-CN" b="0" spc="-150" dirty="0"/>
              <a:t> </a:t>
            </a:r>
            <a:r>
              <a:rPr lang="en-US" altLang="zh-CN" spc="-150" dirty="0"/>
              <a:t>P:</a:t>
            </a:r>
          </a:p>
          <a:p>
            <a:pPr lvl="1"/>
            <a:r>
              <a:rPr lang="en-US" altLang="en-US" b="0" dirty="0"/>
              <a:t>Update routing table entry for </a:t>
            </a:r>
            <a:r>
              <a:rPr lang="en-US" altLang="en-US" dirty="0"/>
              <a:t>node E when:</a:t>
            </a:r>
          </a:p>
          <a:p>
            <a:pPr lvl="2"/>
            <a:r>
              <a:rPr lang="en-US" altLang="en-US" dirty="0"/>
              <a:t>Seq(E) in P’s advertisement &gt; Seq(E) </a:t>
            </a:r>
            <a:r>
              <a:rPr lang="en-US" altLang="en-US" b="0" dirty="0"/>
              <a:t>in</a:t>
            </a:r>
            <a:r>
              <a:rPr lang="en-US" altLang="en-US" dirty="0"/>
              <a:t> N’s table</a:t>
            </a: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0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199"/>
          <p:cNvSpPr txBox="1">
            <a:spLocks noChangeArrowheads="1"/>
          </p:cNvSpPr>
          <p:nvPr/>
        </p:nvSpPr>
        <p:spPr bwMode="auto">
          <a:xfrm>
            <a:off x="2533948" y="3335646"/>
            <a:ext cx="15611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108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5" name="Text Box 316"/>
          <p:cNvSpPr txBox="1">
            <a:spLocks noChangeArrowheads="1"/>
          </p:cNvSpPr>
          <p:nvPr/>
        </p:nvSpPr>
        <p:spPr bwMode="auto">
          <a:xfrm>
            <a:off x="4648200" y="3308079"/>
            <a:ext cx="15611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1, 550)</a:t>
            </a:r>
          </a:p>
          <a:p>
            <a:pPr algn="l"/>
            <a:r>
              <a:rPr lang="en-US" altLang="en-US" sz="1800" dirty="0">
                <a:latin typeface="+mj-lt"/>
              </a:rPr>
              <a:t>(B, B, 0,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108</a:t>
            </a:r>
            <a:r>
              <a:rPr lang="en-US" altLang="en-US" sz="1800" dirty="0">
                <a:latin typeface="+mj-lt"/>
              </a:rPr>
              <a:t>)</a:t>
            </a:r>
          </a:p>
          <a:p>
            <a:pPr algn="l"/>
            <a:r>
              <a:rPr lang="en-US" altLang="en-US" sz="1800" dirty="0">
                <a:latin typeface="+mj-lt"/>
              </a:rPr>
              <a:t>(C, C, 1, 592)</a:t>
            </a:r>
          </a:p>
          <a:p>
            <a:pPr algn="l"/>
            <a:r>
              <a:rPr lang="en-US" altLang="en-US" sz="1800" dirty="0">
                <a:latin typeface="+mj-lt"/>
              </a:rPr>
              <a:t>(D, C, 2, 000)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DSDV – Broken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2100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912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>
            <a:off x="20002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39740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+mj-lt"/>
              </a:rPr>
              <a:t>B</a:t>
            </a:r>
            <a:endParaRPr lang="en-GB" altLang="zh-TW" sz="1800">
              <a:latin typeface="+mj-lt"/>
              <a:ea typeface="新細明體" charset="-120"/>
            </a:endParaRPr>
          </a:p>
        </p:txBody>
      </p:sp>
      <p:sp>
        <p:nvSpPr>
          <p:cNvPr id="31" name="Oval 88"/>
          <p:cNvSpPr>
            <a:spLocks noChangeArrowheads="1"/>
          </p:cNvSpPr>
          <p:nvPr/>
        </p:nvSpPr>
        <p:spPr bwMode="auto">
          <a:xfrm flipV="1">
            <a:off x="4057650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Oval 89"/>
          <p:cNvSpPr>
            <a:spLocks noChangeArrowheads="1"/>
          </p:cNvSpPr>
          <p:nvPr/>
        </p:nvSpPr>
        <p:spPr bwMode="auto">
          <a:xfrm flipV="1">
            <a:off x="1847850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1764236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8401050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>
            <a:off x="6419850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Oval 93"/>
          <p:cNvSpPr>
            <a:spLocks noChangeArrowheads="1"/>
          </p:cNvSpPr>
          <p:nvPr/>
        </p:nvSpPr>
        <p:spPr bwMode="auto">
          <a:xfrm flipV="1">
            <a:off x="8477250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Oval 203"/>
          <p:cNvSpPr>
            <a:spLocks noChangeArrowheads="1"/>
          </p:cNvSpPr>
          <p:nvPr/>
        </p:nvSpPr>
        <p:spPr bwMode="auto">
          <a:xfrm flipV="1">
            <a:off x="6267450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Line 200"/>
          <p:cNvSpPr>
            <a:spLocks noChangeShapeType="1"/>
          </p:cNvSpPr>
          <p:nvPr/>
        </p:nvSpPr>
        <p:spPr bwMode="auto">
          <a:xfrm flipH="1">
            <a:off x="2115614" y="45974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42" name="Line 317"/>
          <p:cNvSpPr>
            <a:spLocks noChangeShapeType="1"/>
          </p:cNvSpPr>
          <p:nvPr/>
        </p:nvSpPr>
        <p:spPr bwMode="auto">
          <a:xfrm flipH="1">
            <a:off x="4325414" y="45974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43" name="Text Box 176"/>
          <p:cNvSpPr txBox="1">
            <a:spLocks noChangeArrowheads="1"/>
          </p:cNvSpPr>
          <p:nvPr/>
        </p:nvSpPr>
        <p:spPr bwMode="auto">
          <a:xfrm>
            <a:off x="1764237" y="2129900"/>
            <a:ext cx="5681592" cy="78483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800" dirty="0">
                <a:solidFill>
                  <a:srgbClr val="009900"/>
                </a:solidFill>
                <a:latin typeface="+mj-lt"/>
              </a:rPr>
              <a:t>No affect </a:t>
            </a:r>
            <a:r>
              <a:rPr lang="en-US" altLang="en-US" sz="1800" dirty="0">
                <a:latin typeface="+mj-lt"/>
              </a:rPr>
              <a:t>on </a:t>
            </a:r>
            <a:r>
              <a:rPr lang="en-US" altLang="en-US" sz="1800" u="sng" dirty="0">
                <a:latin typeface="+mj-lt"/>
              </a:rPr>
              <a:t>C’s entry for D</a:t>
            </a:r>
            <a:r>
              <a:rPr lang="en-US" altLang="en-US" sz="1800" dirty="0">
                <a:latin typeface="+mj-lt"/>
              </a:rPr>
              <a:t> (because 001 &gt; 000)</a:t>
            </a:r>
          </a:p>
          <a:p>
            <a:pPr marL="285750" indent="-285750" algn="l">
              <a:spcBef>
                <a:spcPct val="50000"/>
              </a:spcBef>
              <a:buFont typeface="Arial" charset="0"/>
              <a:buChar char="•"/>
            </a:pPr>
            <a:r>
              <a:rPr lang="en-US" altLang="en-US" sz="1800" dirty="0">
                <a:latin typeface="+mj-lt"/>
              </a:rPr>
              <a:t>No loop </a:t>
            </a:r>
            <a:r>
              <a:rPr lang="en-US" altLang="en-US" sz="1800" dirty="0">
                <a:latin typeface="+mj-lt"/>
                <a:sym typeface="Wingdings" pitchFamily="2" charset="2"/>
              </a:rPr>
              <a:t>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>
                <a:solidFill>
                  <a:srgbClr val="009900"/>
                </a:solidFill>
                <a:latin typeface="+mj-lt"/>
              </a:rPr>
              <a:t>no count to infinity</a:t>
            </a:r>
            <a:endParaRPr lang="en-GB" altLang="zh-TW" sz="1800" dirty="0">
              <a:solidFill>
                <a:srgbClr val="009900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Line 323"/>
          <p:cNvSpPr>
            <a:spLocks noChangeShapeType="1"/>
          </p:cNvSpPr>
          <p:nvPr/>
        </p:nvSpPr>
        <p:spPr bwMode="auto">
          <a:xfrm flipH="1">
            <a:off x="4162361" y="3267930"/>
            <a:ext cx="313719" cy="151044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grpSp>
        <p:nvGrpSpPr>
          <p:cNvPr id="55" name="Group 368"/>
          <p:cNvGrpSpPr>
            <a:grpSpLocks/>
          </p:cNvGrpSpPr>
          <p:nvPr/>
        </p:nvGrpSpPr>
        <p:grpSpPr bwMode="auto">
          <a:xfrm>
            <a:off x="7380288" y="4581525"/>
            <a:ext cx="433387" cy="719138"/>
            <a:chOff x="1791" y="1888"/>
            <a:chExt cx="273" cy="453"/>
          </a:xfrm>
        </p:grpSpPr>
        <p:sp>
          <p:nvSpPr>
            <p:cNvPr id="56" name="Line 369"/>
            <p:cNvSpPr>
              <a:spLocks noChangeShapeType="1"/>
            </p:cNvSpPr>
            <p:nvPr/>
          </p:nvSpPr>
          <p:spPr bwMode="auto">
            <a:xfrm>
              <a:off x="1791" y="1933"/>
              <a:ext cx="273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370"/>
            <p:cNvSpPr>
              <a:spLocks noChangeShapeType="1"/>
            </p:cNvSpPr>
            <p:nvPr/>
          </p:nvSpPr>
          <p:spPr bwMode="auto">
            <a:xfrm flipH="1">
              <a:off x="1791" y="1888"/>
              <a:ext cx="22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52400" y="1447801"/>
            <a:ext cx="8763000" cy="39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B</a:t>
            </a:r>
            <a:r>
              <a:rPr lang="en-US" altLang="en-US" b="0" dirty="0"/>
              <a:t> next broadcasts its routing table</a:t>
            </a:r>
          </a:p>
        </p:txBody>
      </p:sp>
      <p:graphicFrame>
        <p:nvGraphicFramePr>
          <p:cNvPr id="47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68133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46118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31959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  <a:latin typeface="Arial" charset="0"/>
                          <a:sym typeface="Symbol" charset="2"/>
                        </a:rPr>
                        <a:t></a:t>
                      </a:r>
                      <a:endParaRPr lang="zh-TW" altLang="en-GB" sz="1800" b="1" dirty="0">
                        <a:solidFill>
                          <a:schemeClr val="bg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9A9DD00E-957B-1745-9556-A48590664754}"/>
              </a:ext>
            </a:extLst>
          </p:cNvPr>
          <p:cNvSpPr/>
          <p:nvPr/>
        </p:nvSpPr>
        <p:spPr>
          <a:xfrm rot="10800000">
            <a:off x="6154214" y="4151260"/>
            <a:ext cx="331788" cy="339834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864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spc="-150" dirty="0"/>
              <a:t>Destination Sequenced Distance-Vector Routing (DSDV)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node join</a:t>
            </a:r>
          </a:p>
          <a:p>
            <a:pPr lvl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Broken link</a:t>
            </a:r>
          </a:p>
          <a:p>
            <a:pPr lvl="1"/>
            <a:r>
              <a:rPr lang="en-US" altLang="en-US" b="1" dirty="0"/>
              <a:t>Route advertisement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7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Advertisement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199076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4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70890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13041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04845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1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5132"/>
              </p:ext>
            </p:extLst>
          </p:nvPr>
        </p:nvGraphicFramePr>
        <p:xfrm>
          <a:off x="5843972" y="1930088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108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0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Line 136"/>
          <p:cNvSpPr>
            <a:spLocks noChangeShapeType="1"/>
          </p:cNvSpPr>
          <p:nvPr/>
        </p:nvSpPr>
        <p:spPr bwMode="auto">
          <a:xfrm flipH="1">
            <a:off x="3361121" y="3257693"/>
            <a:ext cx="805609" cy="144448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Line 136"/>
          <p:cNvSpPr>
            <a:spLocks noChangeShapeType="1"/>
          </p:cNvSpPr>
          <p:nvPr/>
        </p:nvSpPr>
        <p:spPr bwMode="auto">
          <a:xfrm>
            <a:off x="4882347" y="3294844"/>
            <a:ext cx="896387" cy="131185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 Box 135"/>
          <p:cNvSpPr txBox="1">
            <a:spLocks noChangeArrowheads="1"/>
          </p:cNvSpPr>
          <p:nvPr/>
        </p:nvSpPr>
        <p:spPr bwMode="auto">
          <a:xfrm>
            <a:off x="2016069" y="3534790"/>
            <a:ext cx="156966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0, 002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41" name="Text Box 135"/>
          <p:cNvSpPr txBox="1">
            <a:spLocks noChangeArrowheads="1"/>
          </p:cNvSpPr>
          <p:nvPr/>
        </p:nvSpPr>
        <p:spPr bwMode="auto">
          <a:xfrm>
            <a:off x="5491496" y="3545652"/>
            <a:ext cx="156966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(D,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0, 002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4042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3758023" y="4116617"/>
            <a:ext cx="155696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(B, B, 0, 110)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27" name="Text Box 135"/>
          <p:cNvSpPr txBox="1">
            <a:spLocks noChangeArrowheads="1"/>
          </p:cNvSpPr>
          <p:nvPr/>
        </p:nvSpPr>
        <p:spPr bwMode="auto">
          <a:xfrm>
            <a:off x="1613779" y="4126212"/>
            <a:ext cx="155696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(B, B, 0, 110)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32" name="Text Box 135"/>
          <p:cNvSpPr txBox="1">
            <a:spLocks noChangeArrowheads="1"/>
          </p:cNvSpPr>
          <p:nvPr/>
        </p:nvSpPr>
        <p:spPr bwMode="auto">
          <a:xfrm>
            <a:off x="2422520" y="3479880"/>
            <a:ext cx="155696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 altLang="zh-CN" sz="1800" dirty="0">
                <a:solidFill>
                  <a:srgbClr val="FF0000"/>
                </a:solidFill>
                <a:latin typeface="+mj-lt"/>
              </a:rPr>
              <a:t>…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(B,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B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, 0, </a:t>
            </a:r>
            <a:r>
              <a:rPr lang="en-US" altLang="zh-CN" sz="1800" dirty="0">
                <a:solidFill>
                  <a:srgbClr val="FF0000"/>
                </a:solidFill>
                <a:latin typeface="+mj-lt"/>
              </a:rPr>
              <a:t>110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)</a:t>
            </a:r>
            <a:endParaRPr lang="en-GB" altLang="zh-TW" sz="1800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Distance</a:t>
            </a:r>
            <a:r>
              <a:rPr lang="en-US" altLang="en-US" sz="3600" dirty="0">
                <a:ea typeface="新細明體" charset="-120"/>
              </a:rPr>
              <a:t> </a:t>
            </a:r>
            <a:r>
              <a:rPr lang="en-US" altLang="en-US" sz="3600" dirty="0"/>
              <a:t>Vector – </a:t>
            </a:r>
            <a:r>
              <a:rPr lang="en-US" altLang="zh-CN" sz="3600" dirty="0"/>
              <a:t>Route</a:t>
            </a:r>
            <a:r>
              <a:rPr lang="zh-CN" altLang="en-US" sz="3600" dirty="0"/>
              <a:t> </a:t>
            </a:r>
            <a:r>
              <a:rPr lang="en-US" altLang="zh-CN" sz="3600" dirty="0"/>
              <a:t>Advertisement</a:t>
            </a:r>
            <a:endParaRPr lang="en-US" sz="36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9"/>
            <a:ext cx="8739999" cy="2199076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moves to another place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broadcasts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routing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</a:p>
          <a:p>
            <a:r>
              <a:rPr lang="en-US" altLang="zh-CN" b="1" dirty="0">
                <a:solidFill>
                  <a:srgbClr val="009900"/>
                </a:solidFill>
                <a:ea typeface="宋体" charset="-122"/>
              </a:rPr>
              <a:t>B</a:t>
            </a:r>
            <a:r>
              <a:rPr lang="zh-CN" altLang="en-US" b="1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broadcasts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its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routing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table</a:t>
            </a:r>
            <a:r>
              <a:rPr lang="zh-CN" altLang="en-US" dirty="0"/>
              <a:t>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4370156" y="266855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 dirty="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 flipH="1" flipV="1">
            <a:off x="4544782" y="3329751"/>
            <a:ext cx="1026140" cy="15819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4447944" y="3121791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6" name="Line 109"/>
          <p:cNvSpPr>
            <a:spLocks noChangeShapeType="1"/>
          </p:cNvSpPr>
          <p:nvPr/>
        </p:nvSpPr>
        <p:spPr bwMode="auto">
          <a:xfrm flipV="1">
            <a:off x="3564322" y="3301688"/>
            <a:ext cx="969578" cy="160209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34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6288"/>
              </p:ext>
            </p:extLst>
          </p:nvPr>
        </p:nvGraphicFramePr>
        <p:xfrm>
          <a:off x="720724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78711"/>
              </p:ext>
            </p:extLst>
          </p:nvPr>
        </p:nvGraphicFramePr>
        <p:xfrm>
          <a:off x="3371848" y="5410200"/>
          <a:ext cx="2348090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CH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62699"/>
              </p:ext>
            </p:extLst>
          </p:nvPr>
        </p:nvGraphicFramePr>
        <p:xfrm>
          <a:off x="5932661" y="5417684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1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38289"/>
              </p:ext>
            </p:extLst>
          </p:nvPr>
        </p:nvGraphicFramePr>
        <p:xfrm>
          <a:off x="5843972" y="1930088"/>
          <a:ext cx="2438401" cy="1371600"/>
        </p:xfrm>
        <a:graphic>
          <a:graphicData uri="http://schemas.openxmlformats.org/drawingml/2006/table">
            <a:tbl>
              <a:tblPr/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Seq.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110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592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Arial" charset="0"/>
                          <a:sym typeface="Symbol" charset="2"/>
                        </a:rPr>
                        <a:t>0</a:t>
                      </a:r>
                      <a:endParaRPr lang="zh-TW" altLang="en-GB" sz="1800" dirty="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sym typeface="Symbol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1384599" y="4778377"/>
            <a:ext cx="1892908" cy="7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Line 136"/>
          <p:cNvSpPr>
            <a:spLocks noChangeShapeType="1"/>
          </p:cNvSpPr>
          <p:nvPr/>
        </p:nvSpPr>
        <p:spPr bwMode="auto">
          <a:xfrm flipV="1">
            <a:off x="3500433" y="3329751"/>
            <a:ext cx="850674" cy="136387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Line 136"/>
          <p:cNvSpPr>
            <a:spLocks noChangeShapeType="1"/>
          </p:cNvSpPr>
          <p:nvPr/>
        </p:nvSpPr>
        <p:spPr bwMode="auto">
          <a:xfrm>
            <a:off x="3756184" y="4783310"/>
            <a:ext cx="1607792" cy="300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84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Destination Sequenced Distance-Vector Routing (DSDV)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4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Dynamic Source Routing (DSR)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No periodic “beaconing” </a:t>
            </a:r>
            <a:r>
              <a:rPr lang="en-US" altLang="en-US" b="0" dirty="0"/>
              <a:t>from all nodes</a:t>
            </a:r>
          </a:p>
          <a:p>
            <a:endParaRPr lang="en-US" altLang="en-US" b="0" dirty="0"/>
          </a:p>
          <a:p>
            <a:r>
              <a:rPr lang="en-US" altLang="en-US" b="0" dirty="0"/>
              <a:t>When node </a:t>
            </a:r>
            <a:r>
              <a:rPr lang="en-US" altLang="en-US" dirty="0"/>
              <a:t>S</a:t>
            </a:r>
            <a:r>
              <a:rPr lang="en-US" altLang="en-US" b="0" dirty="0"/>
              <a:t> wants to send a packet to node </a:t>
            </a:r>
            <a:r>
              <a:rPr lang="en-US" altLang="en-US" dirty="0"/>
              <a:t>D</a:t>
            </a:r>
            <a:r>
              <a:rPr lang="en-US" altLang="en-US" b="0" dirty="0"/>
              <a:t> (but doesn’t know a route to D), </a:t>
            </a:r>
            <a:r>
              <a:rPr lang="en-US" altLang="en-US" dirty="0"/>
              <a:t>S</a:t>
            </a:r>
            <a:r>
              <a:rPr lang="en-US" altLang="en-US" b="0" dirty="0"/>
              <a:t> initiates a </a:t>
            </a:r>
            <a:r>
              <a:rPr lang="en-US" altLang="en-US" dirty="0">
                <a:solidFill>
                  <a:srgbClr val="0070C0"/>
                </a:solidFill>
              </a:rPr>
              <a:t>route discovery</a:t>
            </a:r>
          </a:p>
          <a:p>
            <a:endParaRPr lang="en-US" alt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dirty="0"/>
              <a:t>S </a:t>
            </a:r>
            <a:r>
              <a:rPr lang="en-US" altLang="en-US" dirty="0">
                <a:solidFill>
                  <a:srgbClr val="0070C0"/>
                </a:solidFill>
              </a:rPr>
              <a:t>network-floods</a:t>
            </a:r>
            <a:r>
              <a:rPr lang="en-US" altLang="en-US" b="0" dirty="0"/>
              <a:t> a 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</a:rPr>
              <a:t>Route Request (RREQ) </a:t>
            </a:r>
          </a:p>
          <a:p>
            <a:endParaRPr lang="en-US" altLang="en-US" b="0" dirty="0"/>
          </a:p>
          <a:p>
            <a:pPr lvl="1"/>
            <a:r>
              <a:rPr lang="en-US" altLang="en-US" b="0" spc="-150" dirty="0"/>
              <a:t>Each node </a:t>
            </a:r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appends its own id when forwarding RREQ</a:t>
            </a:r>
          </a:p>
          <a:p>
            <a:endParaRPr lang="en-US" alt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28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48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5" descr="Water droplets"/>
          <p:cNvSpPr>
            <a:spLocks noChangeArrowheads="1"/>
          </p:cNvSpPr>
          <p:nvPr/>
        </p:nvSpPr>
        <p:spPr bwMode="auto">
          <a:xfrm>
            <a:off x="923925" y="56262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 b="1">
              <a:latin typeface="Arial" charset="0"/>
            </a:endParaRP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1762125" y="5792953"/>
            <a:ext cx="626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 dirty="0">
                <a:latin typeface="Arial" charset="0"/>
              </a:rPr>
              <a:t>Represents a node that has received RREQ for D from S</a:t>
            </a:r>
          </a:p>
        </p:txBody>
      </p:sp>
      <p:sp>
        <p:nvSpPr>
          <p:cNvPr id="80" name="Oval 37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9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41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47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4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86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7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88" name="Oval 7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91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92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94" name="Oval 13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1012825" y="1682915"/>
            <a:ext cx="282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Broadcast transmission</a:t>
            </a:r>
          </a:p>
        </p:txBody>
      </p:sp>
      <p:sp>
        <p:nvSpPr>
          <p:cNvPr id="119" name="Freeform 38"/>
          <p:cNvSpPr>
            <a:spLocks/>
          </p:cNvSpPr>
          <p:nvPr/>
        </p:nvSpPr>
        <p:spPr bwMode="auto">
          <a:xfrm>
            <a:off x="1352550" y="2178215"/>
            <a:ext cx="1676400" cy="762000"/>
          </a:xfrm>
          <a:custGeom>
            <a:avLst/>
            <a:gdLst>
              <a:gd name="T0" fmla="*/ 0 w 1056"/>
              <a:gd name="T1" fmla="*/ 0 h 480"/>
              <a:gd name="T2" fmla="*/ 672 w 1056"/>
              <a:gd name="T3" fmla="*/ 192 h 480"/>
              <a:gd name="T4" fmla="*/ 1056 w 1056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480">
                <a:moveTo>
                  <a:pt x="0" y="0"/>
                </a:moveTo>
                <a:cubicBezTo>
                  <a:pt x="248" y="56"/>
                  <a:pt x="496" y="112"/>
                  <a:pt x="672" y="192"/>
                </a:cubicBezTo>
                <a:cubicBezTo>
                  <a:pt x="848" y="272"/>
                  <a:pt x="984" y="424"/>
                  <a:pt x="1056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9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121" name="Line 40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41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123" name="Line 42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43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5" name="Line 44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Text Box 45"/>
          <p:cNvSpPr txBox="1">
            <a:spLocks noChangeArrowheads="1"/>
          </p:cNvSpPr>
          <p:nvPr/>
        </p:nvSpPr>
        <p:spPr bwMode="auto">
          <a:xfrm>
            <a:off x="4251325" y="225600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2000" b="1">
              <a:latin typeface="Arial" charset="0"/>
            </a:endParaRPr>
          </a:p>
        </p:txBody>
      </p:sp>
      <p:sp>
        <p:nvSpPr>
          <p:cNvPr id="127" name="Text Box 46"/>
          <p:cNvSpPr txBox="1">
            <a:spLocks noChangeArrowheads="1"/>
          </p:cNvSpPr>
          <p:nvPr/>
        </p:nvSpPr>
        <p:spPr bwMode="auto">
          <a:xfrm>
            <a:off x="3657600" y="2302040"/>
            <a:ext cx="52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[S]</a:t>
            </a:r>
          </a:p>
        </p:txBody>
      </p:sp>
      <p:sp>
        <p:nvSpPr>
          <p:cNvPr id="128" name="Text Box 47"/>
          <p:cNvSpPr txBox="1">
            <a:spLocks noChangeArrowheads="1"/>
          </p:cNvSpPr>
          <p:nvPr/>
        </p:nvSpPr>
        <p:spPr bwMode="auto">
          <a:xfrm>
            <a:off x="1062788" y="6026315"/>
            <a:ext cx="648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[X,Y]     Represents list of identifiers appended to RREQ</a:t>
            </a:r>
          </a:p>
        </p:txBody>
      </p:sp>
    </p:spTree>
    <p:extLst>
      <p:ext uri="{BB962C8B-B14F-4D97-AF65-F5344CB8AC3E}">
        <p14:creationId xmlns:p14="http://schemas.microsoft.com/office/powerpoint/2010/main" val="1878149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128" name="Text Box 47"/>
          <p:cNvSpPr txBox="1">
            <a:spLocks noChangeArrowheads="1"/>
          </p:cNvSpPr>
          <p:nvPr/>
        </p:nvSpPr>
        <p:spPr bwMode="auto">
          <a:xfrm>
            <a:off x="1062788" y="6026315"/>
            <a:ext cx="648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[X,Y]     Represents list of identifiers appended to RREQ</a:t>
            </a:r>
          </a:p>
        </p:txBody>
      </p:sp>
      <p:sp>
        <p:nvSpPr>
          <p:cNvPr id="49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50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51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52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53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54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7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8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auto">
          <a:xfrm flipH="1">
            <a:off x="4114800" y="329264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7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9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85" name="Line 40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30" name="Line 42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43"/>
          <p:cNvSpPr txBox="1">
            <a:spLocks noChangeArrowheads="1"/>
          </p:cNvSpPr>
          <p:nvPr/>
        </p:nvSpPr>
        <p:spPr bwMode="auto">
          <a:xfrm>
            <a:off x="4724400" y="2606840"/>
            <a:ext cx="76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[S,E]</a:t>
            </a:r>
          </a:p>
        </p:txBody>
      </p:sp>
      <p:sp>
        <p:nvSpPr>
          <p:cNvPr id="132" name="Text Box 44"/>
          <p:cNvSpPr txBox="1">
            <a:spLocks noChangeArrowheads="1"/>
          </p:cNvSpPr>
          <p:nvPr/>
        </p:nvSpPr>
        <p:spPr bwMode="auto">
          <a:xfrm>
            <a:off x="3652838" y="4008603"/>
            <a:ext cx="7762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[S,C]</a:t>
            </a:r>
          </a:p>
        </p:txBody>
      </p:sp>
    </p:spTree>
    <p:extLst>
      <p:ext uri="{BB962C8B-B14F-4D97-AF65-F5344CB8AC3E}">
        <p14:creationId xmlns:p14="http://schemas.microsoft.com/office/powerpoint/2010/main" val="15013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Distance Vector Routing</a:t>
            </a:r>
          </a:p>
          <a:p>
            <a:pPr lvl="1"/>
            <a:r>
              <a:rPr lang="en-US" altLang="en-US" b="1" dirty="0"/>
              <a:t>New node join</a:t>
            </a:r>
          </a:p>
          <a:p>
            <a:pPr lvl="1"/>
            <a:r>
              <a:rPr lang="en-US" altLang="en-US" dirty="0"/>
              <a:t>Broken link</a:t>
            </a:r>
          </a:p>
          <a:p>
            <a:pPr lvl="1"/>
            <a:r>
              <a:rPr lang="en-US" altLang="en-US" dirty="0"/>
              <a:t>Route changes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Destination Sequenced Distance-Vector Routing (DSDV)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Roofnet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5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48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86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87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8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89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90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91" name="Oval 9" descr="Water droplets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92" name="Oval 10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93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94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95" name="Oval 13" descr="Water droplets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96" name="Oval 14" descr="Water droplets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32"/>
          <p:cNvSpPr>
            <a:spLocks noChangeShapeType="1"/>
          </p:cNvSpPr>
          <p:nvPr/>
        </p:nvSpPr>
        <p:spPr bwMode="auto">
          <a:xfrm>
            <a:off x="1981200" y="4435640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33"/>
          <p:cNvSpPr>
            <a:spLocks noChangeShapeType="1"/>
          </p:cNvSpPr>
          <p:nvPr/>
        </p:nvSpPr>
        <p:spPr bwMode="auto">
          <a:xfrm flipH="1">
            <a:off x="5105400" y="367364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8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40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124" name="Line 41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42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6" name="Line 43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44"/>
          <p:cNvSpPr txBox="1">
            <a:spLocks noChangeArrowheads="1"/>
          </p:cNvSpPr>
          <p:nvPr/>
        </p:nvSpPr>
        <p:spPr bwMode="auto">
          <a:xfrm>
            <a:off x="4495800" y="466424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Arial" charset="0"/>
              </a:rPr>
              <a:t>[S,C,G]</a:t>
            </a:r>
          </a:p>
        </p:txBody>
      </p:sp>
      <p:sp>
        <p:nvSpPr>
          <p:cNvPr id="133" name="Text Box 45"/>
          <p:cNvSpPr txBox="1">
            <a:spLocks noChangeArrowheads="1"/>
          </p:cNvSpPr>
          <p:nvPr/>
        </p:nvSpPr>
        <p:spPr bwMode="auto">
          <a:xfrm>
            <a:off x="5699125" y="3170403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Arial" charset="0"/>
              </a:rPr>
              <a:t>[S,E,F]</a:t>
            </a:r>
          </a:p>
        </p:txBody>
      </p:sp>
      <p:sp>
        <p:nvSpPr>
          <p:cNvPr id="134" name="Text Box 34"/>
          <p:cNvSpPr txBox="1">
            <a:spLocks noChangeArrowheads="1"/>
          </p:cNvSpPr>
          <p:nvPr/>
        </p:nvSpPr>
        <p:spPr bwMode="auto">
          <a:xfrm>
            <a:off x="1018674" y="603584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1800">
                <a:latin typeface="Arial" charset="0"/>
              </a:rPr>
              <a:t> Node C receives RREQ from G and H, but does not forward</a:t>
            </a:r>
          </a:p>
          <a:p>
            <a:r>
              <a:rPr lang="en-US" altLang="en-US" sz="1800" dirty="0">
                <a:latin typeface="Arial" charset="0"/>
              </a:rPr>
              <a:t>   it again, because node C has </a:t>
            </a:r>
            <a:r>
              <a:rPr lang="en-US" altLang="en-US" sz="1800" dirty="0">
                <a:solidFill>
                  <a:schemeClr val="accent1"/>
                </a:solidFill>
                <a:latin typeface="Arial" charset="0"/>
              </a:rPr>
              <a:t>already forwarded RREQ</a:t>
            </a:r>
            <a:r>
              <a:rPr lang="en-US" altLang="en-US" sz="1800" dirty="0">
                <a:latin typeface="Arial" charset="0"/>
              </a:rPr>
              <a:t> once</a:t>
            </a:r>
          </a:p>
        </p:txBody>
      </p:sp>
    </p:spTree>
    <p:extLst>
      <p:ext uri="{BB962C8B-B14F-4D97-AF65-F5344CB8AC3E}">
        <p14:creationId xmlns:p14="http://schemas.microsoft.com/office/powerpoint/2010/main" val="43246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49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50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51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52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53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54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5" name="Oval 9" descr="Water droplets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Arial" charset="0"/>
              </a:rPr>
              <a:t>J</a:t>
            </a:r>
          </a:p>
        </p:txBody>
      </p:sp>
      <p:sp>
        <p:nvSpPr>
          <p:cNvPr id="56" name="Oval 10" descr="Water droplets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7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8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9" name="Oval 13" descr="Water droplets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60" name="Oval 14" descr="Water droplets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5" descr="Water droplets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8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40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8" name="Line 41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42"/>
          <p:cNvSpPr txBox="1">
            <a:spLocks noChangeArrowheads="1"/>
          </p:cNvSpPr>
          <p:nvPr/>
        </p:nvSpPr>
        <p:spPr bwMode="auto">
          <a:xfrm>
            <a:off x="6019800" y="4816640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Arial" charset="0"/>
              </a:rPr>
              <a:t>[S,C,G,K]</a:t>
            </a:r>
          </a:p>
        </p:txBody>
      </p:sp>
      <p:sp>
        <p:nvSpPr>
          <p:cNvPr id="130" name="Text Box 43"/>
          <p:cNvSpPr txBox="1">
            <a:spLocks noChangeArrowheads="1"/>
          </p:cNvSpPr>
          <p:nvPr/>
        </p:nvSpPr>
        <p:spPr bwMode="auto">
          <a:xfrm>
            <a:off x="5867400" y="3140240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[S,E,F,J]</a:t>
            </a: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49087" y="5914444"/>
            <a:ext cx="62409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altLang="en-US" sz="1800">
                <a:latin typeface="Arial" charset="0"/>
              </a:rPr>
              <a:t> Nodes J and K both broadcast RREQ to node D</a:t>
            </a:r>
          </a:p>
          <a:p>
            <a:pPr algn="l">
              <a:buFontTx/>
              <a:buChar char="•"/>
            </a:pPr>
            <a:r>
              <a:rPr lang="en-US" altLang="en-US" sz="1800" dirty="0">
                <a:latin typeface="Arial" charset="0"/>
              </a:rPr>
              <a:t> Since nodes J and K are </a:t>
            </a:r>
            <a:r>
              <a:rPr lang="en-US" altLang="en-US" sz="1800" dirty="0">
                <a:solidFill>
                  <a:srgbClr val="0000FF"/>
                </a:solidFill>
                <a:latin typeface="Arial" charset="0"/>
              </a:rPr>
              <a:t>hidden </a:t>
            </a:r>
            <a:r>
              <a:rPr lang="en-US" altLang="en-US" sz="1800" dirty="0">
                <a:latin typeface="Arial" charset="0"/>
              </a:rPr>
              <a:t>from each other, their</a:t>
            </a:r>
          </a:p>
          <a:p>
            <a:pPr algn="l"/>
            <a:r>
              <a:rPr lang="en-US" altLang="en-US" sz="1800" dirty="0">
                <a:latin typeface="Arial" charset="0"/>
              </a:rPr>
              <a:t>   </a:t>
            </a:r>
            <a:r>
              <a:rPr lang="en-US" altLang="en-US" sz="1800" dirty="0">
                <a:solidFill>
                  <a:srgbClr val="A50021"/>
                </a:solidFill>
                <a:latin typeface="Arial" charset="0"/>
              </a:rPr>
              <a:t>transmissions may collide</a:t>
            </a:r>
            <a:r>
              <a:rPr lang="en-US" altLang="en-US" sz="1800" dirty="0">
                <a:latin typeface="Arial" charset="0"/>
              </a:rPr>
              <a:t> </a:t>
            </a:r>
            <a:endParaRPr lang="en-US" altLang="en-US" sz="1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57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Discovery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990600" y="58072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1752600" y="5578640"/>
            <a:ext cx="406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>
                <a:latin typeface="Arial" charset="0"/>
              </a:rPr>
              <a:t>Represents transmission of RREQ</a:t>
            </a:r>
          </a:p>
        </p:txBody>
      </p:sp>
      <p:sp>
        <p:nvSpPr>
          <p:cNvPr id="47" name="Oval 3" descr="Water droplets"/>
          <p:cNvSpPr>
            <a:spLocks noChangeArrowheads="1"/>
          </p:cNvSpPr>
          <p:nvPr/>
        </p:nvSpPr>
        <p:spPr bwMode="auto">
          <a:xfrm>
            <a:off x="2209800" y="3216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8" name="Oval 4" descr="Water droplets"/>
          <p:cNvSpPr>
            <a:spLocks noChangeArrowheads="1"/>
          </p:cNvSpPr>
          <p:nvPr/>
        </p:nvSpPr>
        <p:spPr bwMode="auto">
          <a:xfrm>
            <a:off x="14478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86" name="Oval 5" descr="Water droplets"/>
          <p:cNvSpPr>
            <a:spLocks noChangeArrowheads="1"/>
          </p:cNvSpPr>
          <p:nvPr/>
        </p:nvSpPr>
        <p:spPr bwMode="auto">
          <a:xfrm>
            <a:off x="3124200" y="2606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7" name="Oval 6" descr="Water droplets"/>
          <p:cNvSpPr>
            <a:spLocks noChangeArrowheads="1"/>
          </p:cNvSpPr>
          <p:nvPr/>
        </p:nvSpPr>
        <p:spPr bwMode="auto">
          <a:xfrm>
            <a:off x="4114800" y="2683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88" name="Oval 7" descr="Water droplets"/>
          <p:cNvSpPr>
            <a:spLocks noChangeArrowheads="1"/>
          </p:cNvSpPr>
          <p:nvPr/>
        </p:nvSpPr>
        <p:spPr bwMode="auto">
          <a:xfrm>
            <a:off x="5105400" y="3064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89" name="Oval 8" descr="Water droplets"/>
          <p:cNvSpPr>
            <a:spLocks noChangeArrowheads="1"/>
          </p:cNvSpPr>
          <p:nvPr/>
        </p:nvSpPr>
        <p:spPr bwMode="auto">
          <a:xfrm>
            <a:off x="2667000" y="42070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90" name="Oval 9" descr="Water droplets"/>
          <p:cNvSpPr>
            <a:spLocks noChangeArrowheads="1"/>
          </p:cNvSpPr>
          <p:nvPr/>
        </p:nvSpPr>
        <p:spPr bwMode="auto">
          <a:xfrm>
            <a:off x="5943600" y="3597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91" name="Oval 10" descr="Water droplets"/>
          <p:cNvSpPr>
            <a:spLocks noChangeArrowheads="1"/>
          </p:cNvSpPr>
          <p:nvPr/>
        </p:nvSpPr>
        <p:spPr bwMode="auto">
          <a:xfrm>
            <a:off x="6705600" y="4207040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92" name="Oval 11" descr="Water droplets"/>
          <p:cNvSpPr>
            <a:spLocks noChangeArrowheads="1"/>
          </p:cNvSpPr>
          <p:nvPr/>
        </p:nvSpPr>
        <p:spPr bwMode="auto">
          <a:xfrm>
            <a:off x="3505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93" name="Oval 12" descr="Water droplets"/>
          <p:cNvSpPr>
            <a:spLocks noChangeArrowheads="1"/>
          </p:cNvSpPr>
          <p:nvPr/>
        </p:nvSpPr>
        <p:spPr bwMode="auto">
          <a:xfrm>
            <a:off x="4572000" y="39022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94" name="Oval 13" descr="Water droplets"/>
          <p:cNvSpPr>
            <a:spLocks noChangeArrowheads="1"/>
          </p:cNvSpPr>
          <p:nvPr/>
        </p:nvSpPr>
        <p:spPr bwMode="auto">
          <a:xfrm>
            <a:off x="3733800" y="47404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95" name="Oval 14" descr="Water droplets"/>
          <p:cNvSpPr>
            <a:spLocks noChangeArrowheads="1"/>
          </p:cNvSpPr>
          <p:nvPr/>
        </p:nvSpPr>
        <p:spPr bwMode="auto">
          <a:xfrm>
            <a:off x="5486400" y="44356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1981200" y="36736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 flipV="1">
            <a:off x="2743200" y="3064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>
            <a:off x="2057400" y="428324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667000" y="374984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3124200" y="390224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0"/>
          <p:cNvSpPr>
            <a:spLocks noChangeShapeType="1"/>
          </p:cNvSpPr>
          <p:nvPr/>
        </p:nvSpPr>
        <p:spPr bwMode="auto">
          <a:xfrm flipH="1">
            <a:off x="3962400" y="321644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4724400" y="306404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H="1">
            <a:off x="5029200" y="359744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flipH="1">
            <a:off x="4191000" y="443564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4"/>
          <p:cNvSpPr>
            <a:spLocks noChangeShapeType="1"/>
          </p:cNvSpPr>
          <p:nvPr/>
        </p:nvSpPr>
        <p:spPr bwMode="auto">
          <a:xfrm>
            <a:off x="4114800" y="382604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25"/>
          <p:cNvSpPr>
            <a:spLocks noChangeShapeType="1"/>
          </p:cNvSpPr>
          <p:nvPr/>
        </p:nvSpPr>
        <p:spPr bwMode="auto">
          <a:xfrm>
            <a:off x="3200400" y="466424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6"/>
          <p:cNvSpPr>
            <a:spLocks noChangeShapeType="1"/>
          </p:cNvSpPr>
          <p:nvPr/>
        </p:nvSpPr>
        <p:spPr bwMode="auto">
          <a:xfrm>
            <a:off x="5638800" y="352124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7"/>
          <p:cNvSpPr>
            <a:spLocks noChangeShapeType="1"/>
          </p:cNvSpPr>
          <p:nvPr/>
        </p:nvSpPr>
        <p:spPr bwMode="auto">
          <a:xfrm>
            <a:off x="5105400" y="443564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/>
        </p:nvSpPr>
        <p:spPr bwMode="auto">
          <a:xfrm>
            <a:off x="6477000" y="405464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29"/>
          <p:cNvSpPr>
            <a:spLocks noChangeShapeType="1"/>
          </p:cNvSpPr>
          <p:nvPr/>
        </p:nvSpPr>
        <p:spPr bwMode="auto">
          <a:xfrm flipH="1">
            <a:off x="6096000" y="458804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30"/>
          <p:cNvSpPr>
            <a:spLocks noChangeShapeType="1"/>
          </p:cNvSpPr>
          <p:nvPr/>
        </p:nvSpPr>
        <p:spPr bwMode="auto">
          <a:xfrm flipH="1">
            <a:off x="3733800" y="2911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3505200" y="321644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6" descr="Water droplets"/>
          <p:cNvSpPr>
            <a:spLocks noChangeArrowheads="1"/>
          </p:cNvSpPr>
          <p:nvPr/>
        </p:nvSpPr>
        <p:spPr bwMode="auto">
          <a:xfrm>
            <a:off x="6934200" y="336884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 flipV="1">
            <a:off x="6553200" y="367364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>
            <a:off x="7391400" y="4740440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>
            <a:off x="7239000" y="474044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40" descr="Water droplets"/>
          <p:cNvSpPr>
            <a:spLocks noChangeArrowheads="1"/>
          </p:cNvSpPr>
          <p:nvPr/>
        </p:nvSpPr>
        <p:spPr bwMode="auto">
          <a:xfrm>
            <a:off x="7848600" y="3368840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123" name="Line 41"/>
          <p:cNvSpPr>
            <a:spLocks noChangeShapeType="1"/>
          </p:cNvSpPr>
          <p:nvPr/>
        </p:nvSpPr>
        <p:spPr bwMode="auto">
          <a:xfrm>
            <a:off x="7543800" y="367364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 Box 42"/>
          <p:cNvSpPr txBox="1">
            <a:spLocks noChangeArrowheads="1"/>
          </p:cNvSpPr>
          <p:nvPr/>
        </p:nvSpPr>
        <p:spPr bwMode="auto">
          <a:xfrm>
            <a:off x="6705600" y="2987840"/>
            <a:ext cx="147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latin typeface="Arial" charset="0"/>
              </a:rPr>
              <a:t>[S,E,F,J,M]</a:t>
            </a:r>
          </a:p>
        </p:txBody>
      </p:sp>
      <p:sp>
        <p:nvSpPr>
          <p:cNvPr id="125" name="Text Box 35"/>
          <p:cNvSpPr txBox="1">
            <a:spLocks noChangeArrowheads="1"/>
          </p:cNvSpPr>
          <p:nvPr/>
        </p:nvSpPr>
        <p:spPr bwMode="auto">
          <a:xfrm>
            <a:off x="883082" y="6075943"/>
            <a:ext cx="57022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altLang="en-US" sz="1800">
                <a:latin typeface="Arial" charset="0"/>
              </a:rPr>
              <a:t> Node D </a:t>
            </a:r>
            <a:r>
              <a:rPr lang="en-US" altLang="en-US" sz="1800">
                <a:solidFill>
                  <a:srgbClr val="A50021"/>
                </a:solidFill>
                <a:latin typeface="Arial" charset="0"/>
              </a:rPr>
              <a:t>does not forward</a:t>
            </a:r>
            <a:r>
              <a:rPr lang="en-US" altLang="en-US" sz="1800">
                <a:latin typeface="Arial" charset="0"/>
              </a:rPr>
              <a:t> RREQ, because node D</a:t>
            </a:r>
          </a:p>
          <a:p>
            <a:pPr algn="l"/>
            <a:r>
              <a:rPr lang="en-US" altLang="en-US" sz="1800">
                <a:latin typeface="Arial" charset="0"/>
              </a:rPr>
              <a:t>   is the </a:t>
            </a: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intended target </a:t>
            </a:r>
            <a:r>
              <a:rPr lang="en-US" altLang="en-US" sz="1800">
                <a:latin typeface="Arial" charset="0"/>
              </a:rPr>
              <a:t>of the route discovery</a:t>
            </a:r>
          </a:p>
        </p:txBody>
      </p:sp>
    </p:spTree>
    <p:extLst>
      <p:ext uri="{BB962C8B-B14F-4D97-AF65-F5344CB8AC3E}">
        <p14:creationId xmlns:p14="http://schemas.microsoft.com/office/powerpoint/2010/main" val="1119390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Route Reply in DSR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52400" y="11269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b="0" dirty="0"/>
          </a:p>
          <a:p>
            <a:r>
              <a:rPr lang="en-US" altLang="en-US" b="0" dirty="0"/>
              <a:t>On receiving </a:t>
            </a:r>
            <a:r>
              <a:rPr lang="en-US" altLang="en-US" dirty="0"/>
              <a:t>first</a:t>
            </a:r>
            <a:r>
              <a:rPr lang="en-US" altLang="en-US" b="0" dirty="0"/>
              <a:t> RREQ, </a:t>
            </a:r>
            <a:r>
              <a:rPr lang="en-US" altLang="en-US" dirty="0"/>
              <a:t>D</a:t>
            </a:r>
            <a:r>
              <a:rPr lang="en-US" altLang="en-US" b="0" dirty="0"/>
              <a:t> sends a </a:t>
            </a:r>
            <a:r>
              <a:rPr lang="en-US" altLang="en-US" i="1" dirty="0">
                <a:solidFill>
                  <a:srgbClr val="339933"/>
                </a:solidFill>
              </a:rPr>
              <a:t>Route Reply </a:t>
            </a:r>
            <a:r>
              <a:rPr lang="en-US" altLang="en-US" dirty="0">
                <a:solidFill>
                  <a:srgbClr val="339933"/>
                </a:solidFill>
              </a:rPr>
              <a:t>(RREP)</a:t>
            </a:r>
          </a:p>
          <a:p>
            <a:pPr lvl="1"/>
            <a:r>
              <a:rPr lang="en-US" altLang="en-US" b="0" dirty="0"/>
              <a:t>RREP sent on route obtained by </a:t>
            </a:r>
            <a:r>
              <a:rPr lang="en-US" altLang="en-US" dirty="0">
                <a:solidFill>
                  <a:srgbClr val="0070C0"/>
                </a:solidFill>
              </a:rPr>
              <a:t>reversing</a:t>
            </a:r>
            <a:r>
              <a:rPr lang="en-US" altLang="en-US" b="0" dirty="0"/>
              <a:t> the route in the received RREQ</a:t>
            </a:r>
            <a:endParaRPr lang="en-US" altLang="en-US" sz="2000" b="0" dirty="0">
              <a:solidFill>
                <a:srgbClr val="0000FF"/>
              </a:solidFill>
            </a:endParaRPr>
          </a:p>
          <a:p>
            <a:pPr lvl="1"/>
            <a:r>
              <a:rPr lang="en-US" altLang="en-US" b="0" dirty="0"/>
              <a:t>RREP </a:t>
            </a:r>
            <a:r>
              <a:rPr lang="en-US" altLang="en-US" dirty="0">
                <a:solidFill>
                  <a:srgbClr val="0070C0"/>
                </a:solidFill>
              </a:rPr>
              <a:t>includes the route </a:t>
            </a:r>
            <a:r>
              <a:rPr lang="en-US" altLang="en-US" b="0" dirty="0"/>
              <a:t>from </a:t>
            </a:r>
            <a:r>
              <a:rPr lang="en-US" altLang="en-US" dirty="0"/>
              <a:t>S</a:t>
            </a:r>
            <a:r>
              <a:rPr lang="en-US" altLang="en-US" b="0" dirty="0"/>
              <a:t> to </a:t>
            </a:r>
            <a:r>
              <a:rPr lang="en-US" altLang="en-US" dirty="0"/>
              <a:t>D</a:t>
            </a:r>
            <a:r>
              <a:rPr lang="en-US" altLang="en-US" b="0" dirty="0"/>
              <a:t> over which D received the RREQ</a:t>
            </a:r>
            <a:endParaRPr lang="en-US" altLang="en-US" dirty="0"/>
          </a:p>
        </p:txBody>
      </p:sp>
      <p:sp>
        <p:nvSpPr>
          <p:cNvPr id="5" name="Oval 3" descr="Water droplets"/>
          <p:cNvSpPr>
            <a:spLocks noChangeArrowheads="1"/>
          </p:cNvSpPr>
          <p:nvPr/>
        </p:nvSpPr>
        <p:spPr bwMode="auto">
          <a:xfrm>
            <a:off x="1840832" y="44195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6" name="Oval 4" descr="Water droplets"/>
          <p:cNvSpPr>
            <a:spLocks noChangeArrowheads="1"/>
          </p:cNvSpPr>
          <p:nvPr/>
        </p:nvSpPr>
        <p:spPr bwMode="auto">
          <a:xfrm>
            <a:off x="1078832" y="51053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7" name="Oval 5" descr="Water droplets"/>
          <p:cNvSpPr>
            <a:spLocks noChangeArrowheads="1"/>
          </p:cNvSpPr>
          <p:nvPr/>
        </p:nvSpPr>
        <p:spPr bwMode="auto">
          <a:xfrm>
            <a:off x="2755232" y="38099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8" name="Oval 6" descr="Water droplets"/>
          <p:cNvSpPr>
            <a:spLocks noChangeArrowheads="1"/>
          </p:cNvSpPr>
          <p:nvPr/>
        </p:nvSpPr>
        <p:spPr bwMode="auto">
          <a:xfrm>
            <a:off x="3745832" y="38861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9" name="Oval 7" descr="Water droplets"/>
          <p:cNvSpPr>
            <a:spLocks noChangeArrowheads="1"/>
          </p:cNvSpPr>
          <p:nvPr/>
        </p:nvSpPr>
        <p:spPr bwMode="auto">
          <a:xfrm>
            <a:off x="4736432" y="42671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10" name="Oval 8" descr="Water droplets"/>
          <p:cNvSpPr>
            <a:spLocks noChangeArrowheads="1"/>
          </p:cNvSpPr>
          <p:nvPr/>
        </p:nvSpPr>
        <p:spPr bwMode="auto">
          <a:xfrm>
            <a:off x="2298032" y="54101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11" name="Oval 9" descr="Water droplets"/>
          <p:cNvSpPr>
            <a:spLocks noChangeArrowheads="1"/>
          </p:cNvSpPr>
          <p:nvPr/>
        </p:nvSpPr>
        <p:spPr bwMode="auto">
          <a:xfrm>
            <a:off x="5574632" y="48005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12" name="Oval 10" descr="Water droplets"/>
          <p:cNvSpPr>
            <a:spLocks noChangeArrowheads="1"/>
          </p:cNvSpPr>
          <p:nvPr/>
        </p:nvSpPr>
        <p:spPr bwMode="auto">
          <a:xfrm>
            <a:off x="6336632" y="5410199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13" name="Oval 11" descr="Water droplets"/>
          <p:cNvSpPr>
            <a:spLocks noChangeArrowheads="1"/>
          </p:cNvSpPr>
          <p:nvPr/>
        </p:nvSpPr>
        <p:spPr bwMode="auto">
          <a:xfrm>
            <a:off x="3136232" y="45719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14" name="Oval 12" descr="Water droplets"/>
          <p:cNvSpPr>
            <a:spLocks noChangeArrowheads="1"/>
          </p:cNvSpPr>
          <p:nvPr/>
        </p:nvSpPr>
        <p:spPr bwMode="auto">
          <a:xfrm>
            <a:off x="4203032" y="51053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15" name="Oval 13" descr="Water droplets"/>
          <p:cNvSpPr>
            <a:spLocks noChangeArrowheads="1"/>
          </p:cNvSpPr>
          <p:nvPr/>
        </p:nvSpPr>
        <p:spPr bwMode="auto">
          <a:xfrm>
            <a:off x="3364832" y="59435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16" name="Oval 14" descr="Water droplets"/>
          <p:cNvSpPr>
            <a:spLocks noChangeArrowheads="1"/>
          </p:cNvSpPr>
          <p:nvPr/>
        </p:nvSpPr>
        <p:spPr bwMode="auto">
          <a:xfrm>
            <a:off x="5117432" y="56387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1612232" y="487679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2374232" y="426719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88432" y="5486399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298032" y="4952999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2755232" y="5105399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593432" y="4419599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355432" y="4267199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660232" y="480059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3822032" y="5638799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45832" y="502919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831432" y="5867399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269832" y="4724399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736432" y="5638799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108032" y="5257799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5727032" y="5791199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3364832" y="4114799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136232" y="4419599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5" descr="Water droplets"/>
          <p:cNvSpPr>
            <a:spLocks noChangeArrowheads="1"/>
          </p:cNvSpPr>
          <p:nvPr/>
        </p:nvSpPr>
        <p:spPr bwMode="auto">
          <a:xfrm>
            <a:off x="6565232" y="4571999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7022432" y="5943599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6870032" y="5943599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8" descr="Water droplets"/>
          <p:cNvSpPr>
            <a:spLocks noChangeArrowheads="1"/>
          </p:cNvSpPr>
          <p:nvPr/>
        </p:nvSpPr>
        <p:spPr bwMode="auto">
          <a:xfrm>
            <a:off x="7479632" y="4571999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6184232" y="4876799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7174832" y="487679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4431632" y="3809999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RREP [S,E,F,J,D]</a:t>
            </a: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1021682" y="665538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1555082" y="6441073"/>
            <a:ext cx="379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>
                <a:latin typeface="Arial" charset="0"/>
              </a:rPr>
              <a:t>Represents RREP control message</a:t>
            </a:r>
          </a:p>
        </p:txBody>
      </p:sp>
    </p:spTree>
    <p:extLst>
      <p:ext uri="{BB962C8B-B14F-4D97-AF65-F5344CB8AC3E}">
        <p14:creationId xmlns:p14="http://schemas.microsoft.com/office/powerpoint/2010/main" val="1038009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Dynamic Source Routing (DSR)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52400" y="112696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b="0" dirty="0"/>
          </a:p>
          <a:p>
            <a:r>
              <a:rPr lang="en-US" altLang="en-US" b="0" dirty="0"/>
              <a:t>On receiving RREP, </a:t>
            </a:r>
            <a:r>
              <a:rPr lang="en-US" altLang="en-US" dirty="0"/>
              <a:t>S</a:t>
            </a:r>
            <a:r>
              <a:rPr lang="en-US" altLang="en-US" b="0" dirty="0"/>
              <a:t> caches route included therein</a:t>
            </a:r>
          </a:p>
          <a:p>
            <a:r>
              <a:rPr lang="en-US" altLang="en-US" b="0" dirty="0"/>
              <a:t>When </a:t>
            </a:r>
            <a:r>
              <a:rPr lang="en-US" altLang="en-US" dirty="0"/>
              <a:t>S</a:t>
            </a:r>
            <a:r>
              <a:rPr lang="en-US" altLang="en-US" b="0" dirty="0"/>
              <a:t> sends a data packet to </a:t>
            </a:r>
            <a:r>
              <a:rPr lang="en-US" altLang="en-US" dirty="0"/>
              <a:t>D,</a:t>
            </a:r>
            <a:r>
              <a:rPr lang="en-US" altLang="en-US" b="0" dirty="0"/>
              <a:t> includes entire route in packet header</a:t>
            </a:r>
          </a:p>
          <a:p>
            <a:r>
              <a:rPr lang="en-US" altLang="en-US" b="0" dirty="0"/>
              <a:t>Intermediate nodes use the </a:t>
            </a:r>
            <a:r>
              <a:rPr lang="en-US" altLang="en-US" dirty="0">
                <a:solidFill>
                  <a:srgbClr val="0070C0"/>
                </a:solidFill>
              </a:rPr>
              <a:t>source route </a:t>
            </a:r>
            <a:r>
              <a:rPr lang="en-US" altLang="en-US" b="0" dirty="0"/>
              <a:t>included in packet to determine to whom packet should be forwarded</a:t>
            </a:r>
          </a:p>
        </p:txBody>
      </p:sp>
      <p:sp>
        <p:nvSpPr>
          <p:cNvPr id="44" name="Oval 3" descr="Water droplets"/>
          <p:cNvSpPr>
            <a:spLocks noChangeArrowheads="1"/>
          </p:cNvSpPr>
          <p:nvPr/>
        </p:nvSpPr>
        <p:spPr bwMode="auto">
          <a:xfrm>
            <a:off x="1960143" y="45015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B</a:t>
            </a:r>
          </a:p>
        </p:txBody>
      </p:sp>
      <p:sp>
        <p:nvSpPr>
          <p:cNvPr id="45" name="Oval 4" descr="Water droplets"/>
          <p:cNvSpPr>
            <a:spLocks noChangeArrowheads="1"/>
          </p:cNvSpPr>
          <p:nvPr/>
        </p:nvSpPr>
        <p:spPr bwMode="auto">
          <a:xfrm>
            <a:off x="1198143" y="51873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A</a:t>
            </a:r>
          </a:p>
        </p:txBody>
      </p:sp>
      <p:sp>
        <p:nvSpPr>
          <p:cNvPr id="46" name="Oval 5" descr="Water droplets"/>
          <p:cNvSpPr>
            <a:spLocks noChangeArrowheads="1"/>
          </p:cNvSpPr>
          <p:nvPr/>
        </p:nvSpPr>
        <p:spPr bwMode="auto">
          <a:xfrm>
            <a:off x="2874543" y="38919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S</a:t>
            </a:r>
          </a:p>
        </p:txBody>
      </p:sp>
      <p:sp>
        <p:nvSpPr>
          <p:cNvPr id="47" name="Oval 6" descr="Water droplets"/>
          <p:cNvSpPr>
            <a:spLocks noChangeArrowheads="1"/>
          </p:cNvSpPr>
          <p:nvPr/>
        </p:nvSpPr>
        <p:spPr bwMode="auto">
          <a:xfrm>
            <a:off x="3865143" y="39681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E</a:t>
            </a:r>
          </a:p>
        </p:txBody>
      </p:sp>
      <p:sp>
        <p:nvSpPr>
          <p:cNvPr id="48" name="Oval 7" descr="Water droplets"/>
          <p:cNvSpPr>
            <a:spLocks noChangeArrowheads="1"/>
          </p:cNvSpPr>
          <p:nvPr/>
        </p:nvSpPr>
        <p:spPr bwMode="auto">
          <a:xfrm>
            <a:off x="4855743" y="43491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F</a:t>
            </a:r>
          </a:p>
        </p:txBody>
      </p:sp>
      <p:sp>
        <p:nvSpPr>
          <p:cNvPr id="49" name="Oval 8" descr="Water droplets"/>
          <p:cNvSpPr>
            <a:spLocks noChangeArrowheads="1"/>
          </p:cNvSpPr>
          <p:nvPr/>
        </p:nvSpPr>
        <p:spPr bwMode="auto">
          <a:xfrm>
            <a:off x="2417343" y="54921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H</a:t>
            </a:r>
          </a:p>
        </p:txBody>
      </p:sp>
      <p:sp>
        <p:nvSpPr>
          <p:cNvPr id="50" name="Oval 9" descr="Water droplets"/>
          <p:cNvSpPr>
            <a:spLocks noChangeArrowheads="1"/>
          </p:cNvSpPr>
          <p:nvPr/>
        </p:nvSpPr>
        <p:spPr bwMode="auto">
          <a:xfrm>
            <a:off x="5693943" y="48825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J</a:t>
            </a:r>
          </a:p>
        </p:txBody>
      </p:sp>
      <p:sp>
        <p:nvSpPr>
          <p:cNvPr id="51" name="Oval 10" descr="Water droplets"/>
          <p:cNvSpPr>
            <a:spLocks noChangeArrowheads="1"/>
          </p:cNvSpPr>
          <p:nvPr/>
        </p:nvSpPr>
        <p:spPr bwMode="auto">
          <a:xfrm>
            <a:off x="6455943" y="5492131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D</a:t>
            </a:r>
          </a:p>
        </p:txBody>
      </p:sp>
      <p:sp>
        <p:nvSpPr>
          <p:cNvPr id="52" name="Oval 11" descr="Water droplets"/>
          <p:cNvSpPr>
            <a:spLocks noChangeArrowheads="1"/>
          </p:cNvSpPr>
          <p:nvPr/>
        </p:nvSpPr>
        <p:spPr bwMode="auto">
          <a:xfrm>
            <a:off x="3255543" y="46539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C</a:t>
            </a:r>
          </a:p>
        </p:txBody>
      </p:sp>
      <p:sp>
        <p:nvSpPr>
          <p:cNvPr id="53" name="Oval 12" descr="Water droplets"/>
          <p:cNvSpPr>
            <a:spLocks noChangeArrowheads="1"/>
          </p:cNvSpPr>
          <p:nvPr/>
        </p:nvSpPr>
        <p:spPr bwMode="auto">
          <a:xfrm>
            <a:off x="4322343" y="51873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G</a:t>
            </a:r>
          </a:p>
        </p:txBody>
      </p:sp>
      <p:sp>
        <p:nvSpPr>
          <p:cNvPr id="54" name="Oval 13" descr="Water droplets"/>
          <p:cNvSpPr>
            <a:spLocks noChangeArrowheads="1"/>
          </p:cNvSpPr>
          <p:nvPr/>
        </p:nvSpPr>
        <p:spPr bwMode="auto">
          <a:xfrm>
            <a:off x="3484143" y="60255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I</a:t>
            </a:r>
          </a:p>
        </p:txBody>
      </p:sp>
      <p:sp>
        <p:nvSpPr>
          <p:cNvPr id="55" name="Oval 14" descr="Water droplets"/>
          <p:cNvSpPr>
            <a:spLocks noChangeArrowheads="1"/>
          </p:cNvSpPr>
          <p:nvPr/>
        </p:nvSpPr>
        <p:spPr bwMode="auto">
          <a:xfrm>
            <a:off x="5236743" y="57207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K</a:t>
            </a:r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 flipV="1">
            <a:off x="1731543" y="4958731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flipV="1">
            <a:off x="2493543" y="4349131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1807743" y="5568331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2417343" y="5034931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 flipH="1">
            <a:off x="2874543" y="5187331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H="1">
            <a:off x="3712743" y="4501531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474743" y="4349131"/>
            <a:ext cx="457200" cy="1524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 flipH="1">
            <a:off x="4779543" y="4882531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H="1">
            <a:off x="3941343" y="5720731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3865143" y="5111131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50743" y="5949331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5389143" y="4806331"/>
            <a:ext cx="381000" cy="1524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4855743" y="5720731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6227343" y="5339731"/>
            <a:ext cx="304800" cy="2286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H="1">
            <a:off x="5846343" y="5873131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flipH="1">
            <a:off x="3484143" y="4196731"/>
            <a:ext cx="3810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3255543" y="4501531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5" descr="Water droplets"/>
          <p:cNvSpPr>
            <a:spLocks noChangeArrowheads="1"/>
          </p:cNvSpPr>
          <p:nvPr/>
        </p:nvSpPr>
        <p:spPr bwMode="auto">
          <a:xfrm>
            <a:off x="6684543" y="465393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M</a:t>
            </a: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V="1">
            <a:off x="6303543" y="4958731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7"/>
          <p:cNvSpPr>
            <a:spLocks noChangeArrowheads="1"/>
          </p:cNvSpPr>
          <p:nvPr/>
        </p:nvSpPr>
        <p:spPr bwMode="auto">
          <a:xfrm>
            <a:off x="7141743" y="6025531"/>
            <a:ext cx="609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N</a:t>
            </a: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6989343" y="6025531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9" descr="Water droplets"/>
          <p:cNvSpPr>
            <a:spLocks noChangeArrowheads="1"/>
          </p:cNvSpPr>
          <p:nvPr/>
        </p:nvSpPr>
        <p:spPr bwMode="auto">
          <a:xfrm>
            <a:off x="7598943" y="4653931"/>
            <a:ext cx="6096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>
                <a:latin typeface="Arial" charset="0"/>
              </a:rPr>
              <a:t>L</a:t>
            </a: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7294143" y="4958731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3392068" y="3617294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DATA [S,E,F,J,D]</a:t>
            </a:r>
          </a:p>
        </p:txBody>
      </p:sp>
    </p:spTree>
    <p:extLst>
      <p:ext uri="{BB962C8B-B14F-4D97-AF65-F5344CB8AC3E}">
        <p14:creationId xmlns:p14="http://schemas.microsoft.com/office/powerpoint/2010/main" val="223531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Destination Sequenced Distance-Vector Routing (DSDV)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Dynamic Source Routing (DSR)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Roofnet</a:t>
            </a:r>
          </a:p>
          <a:p>
            <a:pPr marL="914400" lvl="1" indent="-514350"/>
            <a:r>
              <a:rPr lang="en-US" dirty="0">
                <a:cs typeface="ＭＳ Ｐゴシック" pitchFamily="-1" charset="-128"/>
              </a:rPr>
              <a:t>Wireless mesh link measurements</a:t>
            </a:r>
          </a:p>
          <a:p>
            <a:pPr marL="914400" lvl="1" indent="-514350"/>
            <a:r>
              <a:rPr lang="en-US" dirty="0">
                <a:cs typeface="ＭＳ Ｐゴシック" pitchFamily="-1" charset="-128"/>
              </a:rPr>
              <a:t>Routing and bit rate selection</a:t>
            </a:r>
          </a:p>
          <a:p>
            <a:pPr marL="914400" lvl="1" indent="-514350"/>
            <a:r>
              <a:rPr lang="en-US" dirty="0">
                <a:cs typeface="ＭＳ Ｐゴシック" pitchFamily="-1" charset="-128"/>
              </a:rPr>
              <a:t>End-to-end performance evaluation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6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70C0"/>
                </a:solidFill>
              </a:rPr>
              <a:t>Mobile ad hoc networking </a:t>
            </a:r>
            <a:r>
              <a:rPr lang="en-US" dirty="0"/>
              <a:t>research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Mobile, hence highly dynamic topologies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Chief metrics: routing protocol overhead, packet delivery success rate, hop count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Largely evaluated in simulation</a:t>
            </a:r>
          </a:p>
          <a:p>
            <a:pPr lvl="1">
              <a:lnSpc>
                <a:spcPct val="70000"/>
              </a:lnSpc>
            </a:pPr>
            <a:endParaRPr lang="en-US" dirty="0"/>
          </a:p>
          <a:p>
            <a:pPr lvl="1"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70C0"/>
                </a:solidFill>
              </a:rPr>
              <a:t>Roofnet, </a:t>
            </a:r>
            <a:r>
              <a:rPr lang="en-US" dirty="0"/>
              <a:t>a real mesh network </a:t>
            </a:r>
            <a:r>
              <a:rPr lang="en-US" b="1" dirty="0">
                <a:solidFill>
                  <a:srgbClr val="00B050"/>
                </a:solidFill>
              </a:rPr>
              <a:t>deployment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Fixed, PC-class nodes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Motivation: shared Internet access in community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Chief metric: TCP throughput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“Test of time” system, led to </a:t>
            </a:r>
            <a:r>
              <a:rPr lang="en-US" b="1" dirty="0">
                <a:solidFill>
                  <a:srgbClr val="00B050"/>
                </a:solidFill>
              </a:rPr>
              <a:t>Cisco Meraki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FCD-9F9F-174F-B360-AAAFCF41664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Context, </a:t>
            </a:r>
            <a:r>
              <a:rPr lang="en-US" i="1" dirty="0"/>
              <a:t>ca.</a:t>
            </a:r>
            <a:r>
              <a:rPr lang="en-US" dirty="0"/>
              <a:t> 2000-2005</a:t>
            </a:r>
          </a:p>
        </p:txBody>
      </p:sp>
    </p:spTree>
    <p:extLst>
      <p:ext uri="{BB962C8B-B14F-4D97-AF65-F5344CB8AC3E}">
        <p14:creationId xmlns:p14="http://schemas.microsoft.com/office/powerpoint/2010/main" val="7807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dirty="0"/>
              <a:t>Volunteer users host nodes at home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Open participation </a:t>
            </a:r>
            <a:r>
              <a:rPr lang="en-US" b="1" dirty="0">
                <a:solidFill>
                  <a:srgbClr val="008000"/>
                </a:solidFill>
              </a:rPr>
              <a:t>without central planning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No central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over topology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 startAt="2"/>
            </a:pPr>
            <a:r>
              <a:rPr lang="en-US" dirty="0"/>
              <a:t>Omnidirectional rather than directional antennas</a:t>
            </a:r>
          </a:p>
          <a:p>
            <a:pPr lvl="1">
              <a:lnSpc>
                <a:spcPct val="70000"/>
              </a:lnSpc>
            </a:pPr>
            <a:r>
              <a:rPr lang="en-US" b="1" dirty="0">
                <a:solidFill>
                  <a:srgbClr val="008000"/>
                </a:solidFill>
              </a:rPr>
              <a:t>Ease of installation</a:t>
            </a:r>
            <a:r>
              <a:rPr lang="en-US" dirty="0"/>
              <a:t>: no choice of neighbors/aiming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Links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interfere</a:t>
            </a:r>
            <a:r>
              <a:rPr lang="en-US" dirty="0"/>
              <a:t>, likely </a:t>
            </a:r>
            <a:r>
              <a:rPr lang="en-US" b="1" dirty="0">
                <a:solidFill>
                  <a:srgbClr val="FF0000"/>
                </a:solidFill>
              </a:rPr>
              <a:t>low quality</a:t>
            </a:r>
          </a:p>
          <a:p>
            <a:pPr lvl="1">
              <a:lnSpc>
                <a:spcPct val="7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70000"/>
              </a:lnSpc>
              <a:buFont typeface="+mj-lt"/>
              <a:buAutoNum type="arabicPeriod" startAt="2"/>
            </a:pPr>
            <a:r>
              <a:rPr lang="en-US" dirty="0"/>
              <a:t>Multi-hop routing (not single-hop hot spots)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Improved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coverage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(path diversity)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Must build a routing protocol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 marL="457200" indent="-457200">
              <a:lnSpc>
                <a:spcPct val="70000"/>
              </a:lnSpc>
              <a:buFont typeface="+mj-lt"/>
              <a:buAutoNum type="arabicPeriod" startAt="4"/>
            </a:pPr>
            <a:r>
              <a:rPr lang="en-US" dirty="0"/>
              <a:t>Goal: high TCP throughput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D5D8-D419-9449-B92C-832F63619F7A}" type="slidenum">
              <a:rPr lang="en-US"/>
              <a:pPr/>
              <a:t>47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Roofnet: Design Choices</a:t>
            </a:r>
          </a:p>
        </p:txBody>
      </p:sp>
    </p:spTree>
    <p:extLst>
      <p:ext uri="{BB962C8B-B14F-4D97-AF65-F5344CB8AC3E}">
        <p14:creationId xmlns:p14="http://schemas.microsoft.com/office/powerpoint/2010/main" val="14857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part of the mesh architecture had been </a:t>
            </a:r>
            <a:r>
              <a:rPr lang="en-US" b="1" dirty="0"/>
              <a:t>previously examined </a:t>
            </a:r>
            <a:r>
              <a:rPr lang="en-US" dirty="0"/>
              <a:t>in isolation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1F497D"/>
                </a:solidFill>
              </a:rPr>
              <a:t>Paper contribution: </a:t>
            </a:r>
            <a:r>
              <a:rPr lang="en-US" dirty="0"/>
              <a:t>A systematic evaluation of whether architecture can achieve goal of providing Internet access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a typeface="Batang" charset="0"/>
                <a:cs typeface="Batang" charset="0"/>
              </a:rPr>
              <a:t>Stated non-goals for paper:</a:t>
            </a:r>
          </a:p>
          <a:p>
            <a:pPr lvl="1"/>
            <a:r>
              <a:rPr lang="en-US" dirty="0">
                <a:ea typeface="Batang" charset="0"/>
                <a:cs typeface="Batang" charset="0"/>
              </a:rPr>
              <a:t>Throughput of multiple concurrent flows</a:t>
            </a:r>
          </a:p>
          <a:p>
            <a:pPr lvl="1"/>
            <a:r>
              <a:rPr lang="en-US" dirty="0">
                <a:ea typeface="Batang" charset="0"/>
                <a:cs typeface="Batang" charset="0"/>
              </a:rPr>
              <a:t>Scalability in number of nodes</a:t>
            </a:r>
          </a:p>
          <a:p>
            <a:pPr lvl="1"/>
            <a:r>
              <a:rPr lang="en-US" dirty="0">
                <a:ea typeface="Batang" charset="0"/>
                <a:cs typeface="Batang" charset="0"/>
              </a:rPr>
              <a:t>Design of routing protocols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Roofnet: Goals and non-goals</a:t>
            </a:r>
          </a:p>
        </p:txBody>
      </p:sp>
    </p:spTree>
    <p:extLst>
      <p:ext uri="{BB962C8B-B14F-4D97-AF65-F5344CB8AC3E}">
        <p14:creationId xmlns:p14="http://schemas.microsoft.com/office/powerpoint/2010/main" val="1661516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943600"/>
            <a:ext cx="8763000" cy="56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Each node: PC, 802.11b card, roof-mounted omni antenna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A3B-570A-634E-8216-CA8DC6464A6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 deployment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96" t="28524"/>
          <a:stretch/>
        </p:blipFill>
        <p:spPr>
          <a:xfrm>
            <a:off x="228600" y="1891061"/>
            <a:ext cx="5688044" cy="3834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442644"/>
            <a:ext cx="4953000" cy="40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Routing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5232457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Every node maintains a </a:t>
            </a:r>
            <a:r>
              <a:rPr lang="en-US" altLang="en-US" b="1" dirty="0">
                <a:solidFill>
                  <a:srgbClr val="0070C0"/>
                </a:solidFill>
              </a:rPr>
              <a:t>routing table</a:t>
            </a:r>
          </a:p>
          <a:p>
            <a:pPr lvl="1"/>
            <a:r>
              <a:rPr lang="en-US" altLang="zh-CN" sz="2400" dirty="0">
                <a:ea typeface="宋体" charset="-122"/>
              </a:rPr>
              <a:t>For each </a:t>
            </a:r>
            <a:r>
              <a:rPr lang="en-US" altLang="zh-CN" sz="2400" b="1" dirty="0">
                <a:solidFill>
                  <a:srgbClr val="009900"/>
                </a:solidFill>
                <a:ea typeface="宋体" charset="-122"/>
              </a:rPr>
              <a:t>destination </a:t>
            </a:r>
            <a:r>
              <a:rPr lang="en-US" altLang="zh-CN" sz="2400" dirty="0">
                <a:ea typeface="宋体" charset="-122"/>
              </a:rPr>
              <a:t>in the mesh:</a:t>
            </a:r>
          </a:p>
          <a:p>
            <a:pPr lvl="2"/>
            <a:r>
              <a:rPr lang="en-US" altLang="zh-CN" sz="2400" dirty="0">
                <a:ea typeface="宋体" charset="-122"/>
              </a:rPr>
              <a:t>The </a:t>
            </a:r>
            <a:r>
              <a:rPr lang="en-US" altLang="zh-CN" sz="2400" b="1" dirty="0">
                <a:ea typeface="宋体" charset="-122"/>
              </a:rPr>
              <a:t>number of hops </a:t>
            </a:r>
            <a:r>
              <a:rPr lang="en-US" altLang="zh-CN" sz="2400" dirty="0">
                <a:ea typeface="宋体" charset="-122"/>
              </a:rPr>
              <a:t>to reach the destination (</a:t>
            </a:r>
            <a:r>
              <a:rPr lang="en-US" altLang="zh-CN" sz="2400" b="1" dirty="0">
                <a:solidFill>
                  <a:srgbClr val="009900"/>
                </a:solidFill>
                <a:ea typeface="宋体" charset="-122"/>
              </a:rPr>
              <a:t>metric</a:t>
            </a:r>
            <a:r>
              <a:rPr lang="en-US" altLang="zh-CN" sz="2400" dirty="0">
                <a:ea typeface="宋体" charset="-122"/>
              </a:rPr>
              <a:t>)</a:t>
            </a:r>
            <a:endParaRPr lang="en-US" altLang="en-US" dirty="0"/>
          </a:p>
          <a:p>
            <a:pPr lvl="2"/>
            <a:r>
              <a:rPr lang="en-US" altLang="zh-CN" sz="2400" dirty="0">
                <a:ea typeface="宋体" charset="-122"/>
              </a:rPr>
              <a:t>The </a:t>
            </a:r>
            <a:r>
              <a:rPr lang="en-US" altLang="zh-CN" sz="2400" b="1" dirty="0">
                <a:ea typeface="宋体" charset="-122"/>
              </a:rPr>
              <a:t>next</a:t>
            </a:r>
            <a:r>
              <a:rPr lang="en-US" altLang="zh-CN" sz="2400" dirty="0">
                <a:solidFill>
                  <a:srgbClr val="009900"/>
                </a:solidFill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node on the path towards the destination</a:t>
            </a:r>
          </a:p>
          <a:p>
            <a:pPr marL="0" indent="0">
              <a:buNone/>
            </a:pPr>
            <a:endParaRPr lang="en-US" altLang="en-US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pc="-150" dirty="0"/>
              <a:t>All nodes </a:t>
            </a:r>
            <a:r>
              <a:rPr lang="en-US" altLang="en-US" b="1" spc="-150" dirty="0">
                <a:solidFill>
                  <a:srgbClr val="0070C0"/>
                </a:solidFill>
              </a:rPr>
              <a:t>periodically, locally broadcast</a:t>
            </a:r>
            <a:r>
              <a:rPr lang="en-US" altLang="en-US" spc="-150" dirty="0">
                <a:solidFill>
                  <a:srgbClr val="0070C0"/>
                </a:solidFill>
              </a:rPr>
              <a:t> </a:t>
            </a:r>
            <a:r>
              <a:rPr lang="en-US" altLang="en-US" spc="-150" dirty="0"/>
              <a:t>their </a:t>
            </a:r>
            <a:r>
              <a:rPr lang="en-US" altLang="en-US" b="1" spc="-150" dirty="0"/>
              <a:t>routing table</a:t>
            </a:r>
          </a:p>
          <a:p>
            <a:pPr lvl="1"/>
            <a:r>
              <a:rPr lang="en-US" altLang="en-US" b="1" spc="-150" dirty="0">
                <a:solidFill>
                  <a:schemeClr val="accent6">
                    <a:lumMod val="75000"/>
                  </a:schemeClr>
                </a:solidFill>
              </a:rPr>
              <a:t>Traffic overhead </a:t>
            </a:r>
            <a:r>
              <a:rPr lang="en-US" altLang="en-US" spc="-150" dirty="0"/>
              <a:t>due to broadcasting</a:t>
            </a:r>
          </a:p>
          <a:p>
            <a:endParaRPr lang="en-US" altLang="zh-CN" dirty="0">
              <a:ea typeface="宋体" charset="-122"/>
            </a:endParaRP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586702" y="453173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 flipV="1">
            <a:off x="6644102" y="4455535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67902" y="46222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graphicFrame>
        <p:nvGraphicFramePr>
          <p:cNvPr id="11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88050"/>
              </p:ext>
            </p:extLst>
          </p:nvPr>
        </p:nvGraphicFramePr>
        <p:xfrm>
          <a:off x="1350819" y="4988935"/>
          <a:ext cx="1903446" cy="1097280"/>
        </p:xfrm>
        <a:graphic>
          <a:graphicData uri="http://schemas.openxmlformats.org/drawingml/2006/table">
            <a:tbl>
              <a:tblPr/>
              <a:tblGrid>
                <a:gridCol w="6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2376902" y="453173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" name="Text Box 91"/>
          <p:cNvSpPr txBox="1">
            <a:spLocks noChangeArrowheads="1"/>
          </p:cNvSpPr>
          <p:nvPr/>
        </p:nvSpPr>
        <p:spPr bwMode="auto">
          <a:xfrm>
            <a:off x="4350688" y="462222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15" name="Oval 92"/>
          <p:cNvSpPr>
            <a:spLocks noChangeArrowheads="1"/>
          </p:cNvSpPr>
          <p:nvPr/>
        </p:nvSpPr>
        <p:spPr bwMode="auto">
          <a:xfrm flipV="1">
            <a:off x="4434302" y="4455535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3"/>
          <p:cNvSpPr>
            <a:spLocks noChangeArrowheads="1"/>
          </p:cNvSpPr>
          <p:nvPr/>
        </p:nvSpPr>
        <p:spPr bwMode="auto">
          <a:xfrm flipV="1">
            <a:off x="2224502" y="4455535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4"/>
          <p:cNvSpPr txBox="1">
            <a:spLocks noChangeArrowheads="1"/>
          </p:cNvSpPr>
          <p:nvPr/>
        </p:nvSpPr>
        <p:spPr bwMode="auto">
          <a:xfrm>
            <a:off x="2140888" y="462222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graphicFrame>
        <p:nvGraphicFramePr>
          <p:cNvPr id="1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02444"/>
              </p:ext>
            </p:extLst>
          </p:nvPr>
        </p:nvGraphicFramePr>
        <p:xfrm>
          <a:off x="3593677" y="4993785"/>
          <a:ext cx="1903446" cy="1097280"/>
        </p:xfrm>
        <a:graphic>
          <a:graphicData uri="http://schemas.openxmlformats.org/drawingml/2006/table">
            <a:tbl>
              <a:tblPr/>
              <a:tblGrid>
                <a:gridCol w="6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85366"/>
              </p:ext>
            </p:extLst>
          </p:nvPr>
        </p:nvGraphicFramePr>
        <p:xfrm>
          <a:off x="5830077" y="4985558"/>
          <a:ext cx="1903446" cy="1097280"/>
        </p:xfrm>
        <a:graphic>
          <a:graphicData uri="http://schemas.openxmlformats.org/drawingml/2006/table">
            <a:tbl>
              <a:tblPr/>
              <a:tblGrid>
                <a:gridCol w="6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072AF5CC-2832-434D-A766-5D82AF719E22}"/>
              </a:ext>
            </a:extLst>
          </p:cNvPr>
          <p:cNvSpPr/>
          <p:nvPr/>
        </p:nvSpPr>
        <p:spPr>
          <a:xfrm>
            <a:off x="935026" y="5781681"/>
            <a:ext cx="323134" cy="330009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0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Ethernet interface provides wired Internet for user</a:t>
            </a:r>
          </a:p>
          <a:p>
            <a:endParaRPr lang="en-US" dirty="0"/>
          </a:p>
          <a:p>
            <a:r>
              <a:rPr lang="en-US" dirty="0"/>
              <a:t>Omnidirectional antenna in </a:t>
            </a:r>
            <a:r>
              <a:rPr lang="en-US" b="1" dirty="0"/>
              <a:t>azimuthal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3 dB </a:t>
            </a:r>
            <a:r>
              <a:rPr lang="en-US" b="1" dirty="0"/>
              <a:t>vertical</a:t>
            </a:r>
            <a:r>
              <a:rPr lang="en-US" dirty="0"/>
              <a:t> beam width of 20 degrees</a:t>
            </a:r>
          </a:p>
          <a:p>
            <a:pPr lvl="2"/>
            <a:r>
              <a:rPr lang="en-US" dirty="0"/>
              <a:t>Wide beam sacrifices gain but </a:t>
            </a:r>
            <a:r>
              <a:rPr lang="en-US" b="1" dirty="0">
                <a:solidFill>
                  <a:srgbClr val="00B050"/>
                </a:solidFill>
              </a:rPr>
              <a:t>removes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the need </a:t>
            </a:r>
            <a:r>
              <a:rPr lang="en-US" dirty="0"/>
              <a:t>for perfect vertical </a:t>
            </a:r>
            <a:r>
              <a:rPr lang="en-US" b="1" dirty="0"/>
              <a:t>antenna orientation</a:t>
            </a:r>
          </a:p>
          <a:p>
            <a:pPr lvl="2"/>
            <a:endParaRPr lang="en-US" dirty="0"/>
          </a:p>
          <a:p>
            <a:r>
              <a:rPr lang="en-US" b="1" dirty="0"/>
              <a:t>802.11b</a:t>
            </a:r>
            <a:r>
              <a:rPr lang="en-US" dirty="0"/>
              <a:t> radios (</a:t>
            </a:r>
            <a:r>
              <a:rPr lang="en-US" i="1" dirty="0"/>
              <a:t>Intersil Prism 2.5 </a:t>
            </a:r>
            <a:r>
              <a:rPr lang="en-US" dirty="0"/>
              <a:t>chipset)</a:t>
            </a:r>
          </a:p>
          <a:p>
            <a:pPr lvl="1"/>
            <a:r>
              <a:rPr lang="en-US" dirty="0"/>
              <a:t>200 mW transmit power</a:t>
            </a:r>
          </a:p>
          <a:p>
            <a:pPr lvl="1"/>
            <a:r>
              <a:rPr lang="en-US" dirty="0"/>
              <a:t>All share same 802.11 channel (frequency)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1355932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Node sends DHCP request on Ethernet then tests reachability to Internet hosts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Success indicates node is an </a:t>
            </a:r>
            <a:r>
              <a:rPr lang="en-US" b="1" dirty="0"/>
              <a:t>Internet gateway</a:t>
            </a:r>
            <a:endParaRPr lang="en-US" dirty="0">
              <a:solidFill>
                <a:srgbClr val="008000"/>
              </a:solidFill>
            </a:endParaRPr>
          </a:p>
          <a:p>
            <a:pPr lvl="2">
              <a:lnSpc>
                <a:spcPct val="70000"/>
              </a:lnSpc>
            </a:pPr>
            <a:r>
              <a:rPr lang="en-US" dirty="0"/>
              <a:t>Gateways </a:t>
            </a:r>
            <a:r>
              <a:rPr lang="en-US" b="1" dirty="0"/>
              <a:t>translate</a:t>
            </a:r>
            <a:r>
              <a:rPr lang="en-US" dirty="0"/>
              <a:t> between Roofnet and Internet IP address spaces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dirty="0"/>
              <a:t>Roofnet nodes track gateway used for each open TCP connection they originate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If best gateway changes, open connections </a:t>
            </a:r>
            <a:r>
              <a:rPr lang="en-US" b="1" dirty="0">
                <a:solidFill>
                  <a:srgbClr val="0070C0"/>
                </a:solidFill>
              </a:rPr>
              <a:t>continue to use gateway </a:t>
            </a:r>
            <a:r>
              <a:rPr lang="en-US" dirty="0"/>
              <a:t>they already do</a:t>
            </a:r>
            <a:endParaRPr lang="en-US" b="1" i="1" dirty="0">
              <a:solidFill>
                <a:srgbClr val="1F497D"/>
              </a:solidFill>
            </a:endParaRP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If a Roofnet gateway fails, </a:t>
            </a:r>
            <a:r>
              <a:rPr lang="en-US" b="1" dirty="0"/>
              <a:t>existing</a:t>
            </a:r>
            <a:r>
              <a:rPr lang="en-US" dirty="0"/>
              <a:t> TCP connections through that gateway </a:t>
            </a:r>
            <a:r>
              <a:rPr lang="en-US" b="1" dirty="0">
                <a:solidFill>
                  <a:srgbClr val="FF0000"/>
                </a:solidFill>
              </a:rPr>
              <a:t>will fail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972-77C1-FE47-94CE-80ECE6C432D0}" type="slidenum">
              <a:rPr lang="en-US"/>
              <a:pPr/>
              <a:t>51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gateways</a:t>
            </a:r>
          </a:p>
        </p:txBody>
      </p:sp>
    </p:spTree>
    <p:extLst>
      <p:ext uri="{BB962C8B-B14F-4D97-AF65-F5344CB8AC3E}">
        <p14:creationId xmlns:p14="http://schemas.microsoft.com/office/powerpoint/2010/main" val="14279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114800"/>
            <a:ext cx="84582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 </a:t>
            </a:r>
            <a:r>
              <a:rPr lang="en-US" sz="3200" dirty="0">
                <a:sym typeface="Wingdings" charset="0"/>
              </a:rPr>
              <a:t> C: 1 hop; </a:t>
            </a:r>
            <a:r>
              <a:rPr lang="en-US" sz="3200" b="1" dirty="0">
                <a:solidFill>
                  <a:srgbClr val="FF0000"/>
                </a:solidFill>
                <a:sym typeface="Wingdings" charset="0"/>
              </a:rPr>
              <a:t>high loss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 </a:t>
            </a:r>
            <a:r>
              <a:rPr lang="en-US" sz="3200" dirty="0">
                <a:sym typeface="Wingdings" charset="0"/>
              </a:rPr>
              <a:t> B  C: 2 hops; </a:t>
            </a:r>
            <a:r>
              <a:rPr lang="en-US" sz="3200" b="1" dirty="0">
                <a:solidFill>
                  <a:srgbClr val="0070C0"/>
                </a:solidFill>
                <a:sym typeface="Wingdings" charset="0"/>
              </a:rPr>
              <a:t>lower loss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But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b="1" dirty="0"/>
              <a:t>does this happen </a:t>
            </a:r>
            <a:r>
              <a:rPr lang="en-US" sz="3200" dirty="0"/>
              <a:t>in practice?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16A4-2B87-274C-8F90-68DFC4AA611D}" type="slidenum">
              <a:rPr lang="en-US"/>
              <a:pPr/>
              <a:t>52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Varying link loss rates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514600" y="21018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343400" y="21018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6172200" y="21018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0" dirty="0">
                <a:latin typeface="Arial" charset="0"/>
                <a:ea typeface="Arial" charset="0"/>
                <a:cs typeface="Arial" charset="0"/>
              </a:rPr>
              <a:t>C</a:t>
            </a:r>
            <a:endParaRPr lang="en-US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2743200" y="1600200"/>
            <a:ext cx="3657600" cy="369332"/>
          </a:xfrm>
          <a:custGeom>
            <a:avLst/>
            <a:gdLst>
              <a:gd name="T0" fmla="*/ 0 w 2304"/>
              <a:gd name="T1" fmla="*/ 288 h 288"/>
              <a:gd name="T2" fmla="*/ 1152 w 2304"/>
              <a:gd name="T3" fmla="*/ 0 h 288"/>
              <a:gd name="T4" fmla="*/ 2304 w 2304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4" h="288">
                <a:moveTo>
                  <a:pt x="0" y="288"/>
                </a:moveTo>
                <a:cubicBezTo>
                  <a:pt x="384" y="144"/>
                  <a:pt x="768" y="0"/>
                  <a:pt x="1152" y="0"/>
                </a:cubicBezTo>
                <a:cubicBezTo>
                  <a:pt x="1536" y="0"/>
                  <a:pt x="1920" y="144"/>
                  <a:pt x="2304" y="28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71017" name="Freeform 9"/>
          <p:cNvSpPr>
            <a:spLocks/>
          </p:cNvSpPr>
          <p:nvPr/>
        </p:nvSpPr>
        <p:spPr bwMode="auto">
          <a:xfrm>
            <a:off x="2743200" y="2743200"/>
            <a:ext cx="1828800" cy="369332"/>
          </a:xfrm>
          <a:custGeom>
            <a:avLst/>
            <a:gdLst>
              <a:gd name="T0" fmla="*/ 0 w 1152"/>
              <a:gd name="T1" fmla="*/ 0 h 144"/>
              <a:gd name="T2" fmla="*/ 576 w 1152"/>
              <a:gd name="T3" fmla="*/ 144 h 144"/>
              <a:gd name="T4" fmla="*/ 1152 w 115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144">
                <a:moveTo>
                  <a:pt x="0" y="0"/>
                </a:moveTo>
                <a:cubicBezTo>
                  <a:pt x="192" y="72"/>
                  <a:pt x="384" y="144"/>
                  <a:pt x="576" y="144"/>
                </a:cubicBezTo>
                <a:cubicBezTo>
                  <a:pt x="768" y="144"/>
                  <a:pt x="960" y="72"/>
                  <a:pt x="1152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71018" name="Freeform 10"/>
          <p:cNvSpPr>
            <a:spLocks/>
          </p:cNvSpPr>
          <p:nvPr/>
        </p:nvSpPr>
        <p:spPr bwMode="auto">
          <a:xfrm>
            <a:off x="4572000" y="2743200"/>
            <a:ext cx="1828800" cy="369332"/>
          </a:xfrm>
          <a:custGeom>
            <a:avLst/>
            <a:gdLst>
              <a:gd name="T0" fmla="*/ 0 w 1152"/>
              <a:gd name="T1" fmla="*/ 0 h 144"/>
              <a:gd name="T2" fmla="*/ 576 w 1152"/>
              <a:gd name="T3" fmla="*/ 144 h 144"/>
              <a:gd name="T4" fmla="*/ 1152 w 115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144">
                <a:moveTo>
                  <a:pt x="0" y="0"/>
                </a:moveTo>
                <a:cubicBezTo>
                  <a:pt x="192" y="72"/>
                  <a:pt x="384" y="144"/>
                  <a:pt x="576" y="144"/>
                </a:cubicBezTo>
                <a:cubicBezTo>
                  <a:pt x="768" y="144"/>
                  <a:pt x="960" y="72"/>
                  <a:pt x="1152" y="0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4756666" y="3062288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10% loss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2927866" y="3048000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10% loss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3773640" y="1600200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90% loss</a:t>
            </a:r>
          </a:p>
        </p:txBody>
      </p:sp>
    </p:spTree>
    <p:extLst>
      <p:ext uri="{BB962C8B-B14F-4D97-AF65-F5344CB8AC3E}">
        <p14:creationId xmlns:p14="http://schemas.microsoft.com/office/powerpoint/2010/main" val="569516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4833-AF83-9441-BCAF-AAEBBD865ABC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 count and throughput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91" y="1554162"/>
            <a:ext cx="5414818" cy="5105400"/>
          </a:xfrm>
          <a:prstGeom prst="rect">
            <a:avLst/>
          </a:prstGeom>
        </p:spPr>
      </p:pic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1608482" y="2615411"/>
            <a:ext cx="5850835" cy="958847"/>
          </a:xfrm>
          <a:solidFill>
            <a:schemeClr val="accent5">
              <a:lumMod val="20000"/>
              <a:lumOff val="80000"/>
              <a:alpha val="85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/>
              <a:t>Minimum-hop-count</a:t>
            </a:r>
            <a:r>
              <a:rPr lang="en-US" dirty="0"/>
              <a:t> routes are significantly </a:t>
            </a:r>
            <a:r>
              <a:rPr lang="en-US" b="1" dirty="0">
                <a:solidFill>
                  <a:srgbClr val="FF0000"/>
                </a:solidFill>
              </a:rPr>
              <a:t>throughput-suboptimal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95600" y="2150853"/>
            <a:ext cx="3485321" cy="2997616"/>
            <a:chOff x="2895600" y="2150853"/>
            <a:chExt cx="3485321" cy="299761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114261" y="4744278"/>
              <a:ext cx="62285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5148469"/>
              <a:ext cx="62285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31095" y="4093609"/>
              <a:ext cx="318053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062868" y="2150853"/>
              <a:ext cx="318053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6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539032"/>
            <a:ext cx="8763000" cy="10056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Two-hop path is </a:t>
            </a:r>
            <a:r>
              <a:rPr lang="en-US" b="1" dirty="0">
                <a:solidFill>
                  <a:srgbClr val="0070C0"/>
                </a:solidFill>
              </a:rPr>
              <a:t>suboptimal</a:t>
            </a:r>
          </a:p>
          <a:p>
            <a:pPr>
              <a:lnSpc>
                <a:spcPct val="80000"/>
              </a:lnSpc>
            </a:pPr>
            <a:r>
              <a:rPr lang="en-US" dirty="0"/>
              <a:t>Some </a:t>
            </a:r>
            <a:r>
              <a:rPr lang="en-US" b="1" dirty="0">
                <a:solidFill>
                  <a:srgbClr val="00B050"/>
                </a:solidFill>
              </a:rPr>
              <a:t>3-hop paths better,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some worse </a:t>
            </a:r>
            <a:r>
              <a:rPr lang="en-US" dirty="0"/>
              <a:t>than 2-hop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5F79-ACF5-E643-B10B-171615627F01}" type="slidenum">
              <a:rPr lang="en-US"/>
              <a:pPr/>
              <a:t>54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 count and throughput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10" t="11701"/>
          <a:stretch/>
        </p:blipFill>
        <p:spPr>
          <a:xfrm>
            <a:off x="1929058" y="1579787"/>
            <a:ext cx="5209683" cy="359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3003" b="21680"/>
          <a:stretch/>
        </p:blipFill>
        <p:spPr>
          <a:xfrm>
            <a:off x="1534504" y="1401418"/>
            <a:ext cx="394554" cy="31919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7313" y="3710033"/>
            <a:ext cx="381000" cy="990600"/>
          </a:xfrm>
          <a:prstGeom prst="roundRect">
            <a:avLst/>
          </a:prstGeom>
          <a:ln w="38100">
            <a:solidFill>
              <a:srgbClr val="0070C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55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87819"/>
            <a:ext cx="8763000" cy="2765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Vertical bar ends = loss rate on 1 link in each direction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Many links </a:t>
            </a:r>
            <a:r>
              <a:rPr lang="en-US" b="1" dirty="0">
                <a:solidFill>
                  <a:srgbClr val="1F497D"/>
                </a:solidFill>
              </a:rPr>
              <a:t>asymmetric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1F497D"/>
                </a:solidFill>
              </a:rPr>
              <a:t>very lossy in ≥ 1 way</a:t>
            </a:r>
          </a:p>
          <a:p>
            <a:pPr>
              <a:lnSpc>
                <a:spcPct val="90000"/>
              </a:lnSpc>
            </a:pPr>
            <a:endParaRPr lang="en-US" spc="-15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2"/>
                </a:solidFill>
              </a:rPr>
              <a:t>Wide range </a:t>
            </a:r>
            <a:r>
              <a:rPr lang="en-US" dirty="0"/>
              <a:t>of loss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A5-8E0E-6346-83CC-C2A9CFE99E76}" type="slidenum">
              <a:rPr lang="en-US"/>
              <a:pPr/>
              <a:t>55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Link loss is high and asymmetric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17374"/>
            <a:ext cx="8763000" cy="18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0990"/>
            <a:ext cx="8763000" cy="50822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Each link has an associated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metric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(not necessarily 1!)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Data packets contain </a:t>
            </a:r>
            <a:r>
              <a:rPr lang="en-US" sz="2800" b="1" dirty="0">
                <a:solidFill>
                  <a:srgbClr val="0070C0"/>
                </a:solidFill>
              </a:rPr>
              <a:t>source routes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Nodes keep </a:t>
            </a:r>
            <a:r>
              <a:rPr lang="en-US" sz="2800" b="1" dirty="0">
                <a:solidFill>
                  <a:srgbClr val="0070C0"/>
                </a:solidFill>
              </a:rPr>
              <a:t>database of link metrics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Nodes write current metric into source route of all forwarded packets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DSR-like: </a:t>
            </a:r>
            <a:r>
              <a:rPr lang="en-US" dirty="0"/>
              <a:t>Nodes flood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route queries </a:t>
            </a:r>
            <a:r>
              <a:rPr lang="en-US" dirty="0"/>
              <a:t>when they can’t find a route; queries accumulate link metrics</a:t>
            </a:r>
          </a:p>
          <a:p>
            <a:pPr lvl="2"/>
            <a:r>
              <a:rPr lang="en-US" dirty="0"/>
              <a:t>Route queries contain route from requesting node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Nodes cache overheard link metrics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spc="-150" dirty="0"/>
              <a:t>Dijkstra</a:t>
            </a:r>
            <a:r>
              <a:rPr lang="en-US" b="1" spc="-150" dirty="0">
                <a:latin typeface="Arial"/>
              </a:rPr>
              <a:t>’</a:t>
            </a:r>
            <a:r>
              <a:rPr lang="en-US" sz="2800" b="1" spc="-150" dirty="0"/>
              <a:t>s algorithm </a:t>
            </a:r>
            <a:r>
              <a:rPr lang="en-US" sz="2800" spc="-150" dirty="0"/>
              <a:t>computes source routes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4F63-E95A-2543-BB88-F9999CF19824}" type="slidenum">
              <a:rPr lang="en-US"/>
              <a:pPr/>
              <a:t>56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protocol: </a:t>
            </a:r>
            <a:r>
              <a:rPr lang="en-US" dirty="0" err="1"/>
              <a:t>Srcr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Discard links with loss rate above a threshold?</a:t>
            </a:r>
          </a:p>
          <a:p>
            <a:pPr lvl="1"/>
            <a:r>
              <a:rPr lang="en-US" dirty="0"/>
              <a:t>Risks </a:t>
            </a:r>
            <a:r>
              <a:rPr lang="en-US" b="1" dirty="0"/>
              <a:t>unnecessarily</a:t>
            </a:r>
            <a:r>
              <a:rPr lang="en-US" b="1" dirty="0">
                <a:solidFill>
                  <a:srgbClr val="FF0000"/>
                </a:solidFill>
              </a:rPr>
              <a:t> disconnecting </a:t>
            </a:r>
            <a:r>
              <a:rPr lang="en-US" dirty="0"/>
              <a:t>nodes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spc="-150" dirty="0"/>
              <a:t>Product of link delivery rates </a:t>
            </a:r>
            <a:r>
              <a:rPr lang="en-US" i="1" spc="-150" dirty="0">
                <a:sym typeface="Wingdings"/>
              </a:rPr>
              <a:t> </a:t>
            </a:r>
            <a:r>
              <a:rPr lang="en-US" i="1" spc="-150" dirty="0"/>
              <a:t>prob. of e2e delivery?</a:t>
            </a:r>
          </a:p>
          <a:p>
            <a:pPr lvl="1"/>
            <a:r>
              <a:rPr lang="en-US" b="1" dirty="0"/>
              <a:t>Ignores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inter-hop interference</a:t>
            </a:r>
            <a:endParaRPr lang="en-US" dirty="0"/>
          </a:p>
          <a:p>
            <a:pPr lvl="2"/>
            <a:r>
              <a:rPr lang="en-US" dirty="0"/>
              <a:t>Prefers 2-hop, 0% loss route over 1-hop, 10% loss route (but latter is </a:t>
            </a:r>
            <a:r>
              <a:rPr lang="en-US" b="1" dirty="0">
                <a:solidFill>
                  <a:srgbClr val="0070C0"/>
                </a:solidFill>
              </a:rPr>
              <a:t>double throughput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i="1" dirty="0"/>
              <a:t>Throughput of highest-loss link on path?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Also </a:t>
            </a:r>
            <a:r>
              <a:rPr lang="en-US" b="1" dirty="0">
                <a:solidFill>
                  <a:srgbClr val="FF0000"/>
                </a:solidFill>
              </a:rPr>
              <a:t>ignores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/>
              <a:t>inter-hop interference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AED-54EB-014A-A79F-DDE16CACF0B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metric: Strawmen</a:t>
            </a:r>
          </a:p>
        </p:txBody>
      </p:sp>
    </p:spTree>
    <p:extLst>
      <p:ext uri="{BB962C8B-B14F-4D97-AF65-F5344CB8AC3E}">
        <p14:creationId xmlns:p14="http://schemas.microsoft.com/office/powerpoint/2010/main" val="7096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Link ETX: </a:t>
            </a:r>
            <a:r>
              <a:rPr lang="en-US" dirty="0"/>
              <a:t>predicted number of transmissions</a:t>
            </a:r>
          </a:p>
          <a:p>
            <a:pPr lvl="1"/>
            <a:r>
              <a:rPr lang="en-US" spc="-150" dirty="0"/>
              <a:t>Calculate link ETX using forward, reverse delivery rates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avoid retry, data packet </a:t>
            </a:r>
            <a:r>
              <a:rPr lang="en-US" b="1" dirty="0"/>
              <a:t>and</a:t>
            </a:r>
            <a:r>
              <a:rPr lang="en-US" dirty="0"/>
              <a:t> ACK must succeed</a:t>
            </a:r>
          </a:p>
          <a:p>
            <a:endParaRPr lang="en-US" dirty="0"/>
          </a:p>
          <a:p>
            <a:pPr lvl="1"/>
            <a:r>
              <a:rPr lang="en-US" b="1" dirty="0"/>
              <a:t>Link ETX = 1 / (</a:t>
            </a:r>
            <a:r>
              <a:rPr lang="en-US" b="1" i="1" dirty="0"/>
              <a:t>d</a:t>
            </a:r>
            <a:r>
              <a:rPr lang="en-US" b="1" i="1" baseline="-25000" dirty="0"/>
              <a:t>f</a:t>
            </a:r>
            <a:r>
              <a:rPr lang="en-US" b="1" dirty="0"/>
              <a:t> × </a:t>
            </a:r>
            <a:r>
              <a:rPr lang="en-US" b="1" i="1" dirty="0"/>
              <a:t>d</a:t>
            </a:r>
            <a:r>
              <a:rPr lang="en-US" b="1" i="1" baseline="-25000" dirty="0"/>
              <a:t>r</a:t>
            </a:r>
            <a:r>
              <a:rPr lang="en-US" b="1" dirty="0"/>
              <a:t>)</a:t>
            </a:r>
          </a:p>
          <a:p>
            <a:pPr lvl="2"/>
            <a:r>
              <a:rPr lang="en-US" i="1" dirty="0"/>
              <a:t>d</a:t>
            </a:r>
            <a:r>
              <a:rPr lang="en-US" i="1" baseline="-25000" dirty="0"/>
              <a:t>f</a:t>
            </a:r>
            <a:r>
              <a:rPr lang="en-US" dirty="0"/>
              <a:t> = forward link delivery ratio (data packet)</a:t>
            </a:r>
          </a:p>
          <a:p>
            <a:pPr lvl="2"/>
            <a:r>
              <a:rPr lang="en-US" i="1" dirty="0"/>
              <a:t>d</a:t>
            </a:r>
            <a:r>
              <a:rPr lang="en-US" i="1" baseline="-25000" dirty="0"/>
              <a:t>r</a:t>
            </a:r>
            <a:r>
              <a:rPr lang="en-US" dirty="0"/>
              <a:t> = reverse link delivery ratio (</a:t>
            </a:r>
            <a:r>
              <a:rPr lang="en-US" dirty="0" err="1"/>
              <a:t>ack</a:t>
            </a:r>
            <a:r>
              <a:rPr lang="en-US" dirty="0"/>
              <a:t> packet)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Path ETX: </a:t>
            </a:r>
            <a:r>
              <a:rPr lang="en-US" dirty="0"/>
              <a:t>sum of the link ETX values on a path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52E9-0AD3-EE46-BBAE-6AC2C8D1126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ETX: Expected Transmission Count</a:t>
            </a:r>
          </a:p>
        </p:txBody>
      </p:sp>
    </p:spTree>
    <p:extLst>
      <p:ext uri="{BB962C8B-B14F-4D97-AF65-F5344CB8AC3E}">
        <p14:creationId xmlns:p14="http://schemas.microsoft.com/office/powerpoint/2010/main" val="15012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periodically send broadcast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probe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packets</a:t>
            </a:r>
          </a:p>
          <a:p>
            <a:endParaRPr lang="en-US" dirty="0"/>
          </a:p>
          <a:p>
            <a:pPr lvl="1"/>
            <a:r>
              <a:rPr lang="en-US" dirty="0"/>
              <a:t>All nodes know the </a:t>
            </a:r>
            <a:r>
              <a:rPr lang="en-US" b="1" dirty="0"/>
              <a:t>sending period </a:t>
            </a:r>
            <a:r>
              <a:rPr lang="en-US" dirty="0"/>
              <a:t>of probes</a:t>
            </a:r>
          </a:p>
          <a:p>
            <a:endParaRPr lang="en-US" dirty="0"/>
          </a:p>
          <a:p>
            <a:pPr lvl="1"/>
            <a:r>
              <a:rPr lang="en-US" dirty="0"/>
              <a:t>All nodes </a:t>
            </a:r>
            <a:r>
              <a:rPr lang="en-US" b="1" dirty="0">
                <a:solidFill>
                  <a:srgbClr val="0070C0"/>
                </a:solidFill>
              </a:rPr>
              <a:t>compute loss rate </a:t>
            </a:r>
            <a:r>
              <a:rPr lang="en-US" dirty="0"/>
              <a:t>based on how many probes arrive, per measurement interval</a:t>
            </a:r>
          </a:p>
          <a:p>
            <a:endParaRPr lang="en-US" dirty="0"/>
          </a:p>
          <a:p>
            <a:r>
              <a:rPr lang="en-US" dirty="0"/>
              <a:t>Nodes </a:t>
            </a:r>
            <a:r>
              <a:rPr lang="en-US" b="1" dirty="0">
                <a:solidFill>
                  <a:srgbClr val="0070C0"/>
                </a:solidFill>
              </a:rPr>
              <a:t>enclose these loss measurements</a:t>
            </a:r>
            <a:r>
              <a:rPr lang="en-US" dirty="0"/>
              <a:t> in their transmitted probes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tells node </a:t>
            </a:r>
            <a:r>
              <a:rPr lang="en-US" b="1" dirty="0"/>
              <a:t>A</a:t>
            </a:r>
            <a:r>
              <a:rPr lang="en-US" dirty="0"/>
              <a:t> the link delivery rate from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to </a:t>
            </a:r>
            <a:r>
              <a:rPr lang="en-US" b="1" dirty="0">
                <a:sym typeface="Wingdings" charset="0"/>
              </a:rPr>
              <a:t>B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5EF8-988C-AA4F-AD89-D74B8E77AC8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link delivery ratios</a:t>
            </a:r>
          </a:p>
        </p:txBody>
      </p:sp>
    </p:spTree>
    <p:extLst>
      <p:ext uri="{BB962C8B-B14F-4D97-AF65-F5344CB8AC3E}">
        <p14:creationId xmlns:p14="http://schemas.microsoft.com/office/powerpoint/2010/main" val="138609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joins the network</a:t>
            </a:r>
          </a:p>
          <a:p>
            <a:endParaRPr lang="en-US" altLang="en-US" dirty="0"/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61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3888"/>
              </p:ext>
            </p:extLst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1250"/>
              </p:ext>
            </p:extLst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35948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94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ETX assumes all radios run at same bit-rate</a:t>
            </a:r>
          </a:p>
          <a:p>
            <a:endParaRPr lang="en-US" dirty="0"/>
          </a:p>
          <a:p>
            <a:pPr lvl="1"/>
            <a:r>
              <a:rPr lang="en-US" dirty="0"/>
              <a:t>But 802.11b rates: {1, 2, 5.5, 11} Mbit/s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Can’t compare </a:t>
            </a:r>
            <a:r>
              <a:rPr lang="en-US" dirty="0"/>
              <a:t>two transmissions at 1 Mbit/s with two at 2 Mbit/s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Solution:</a:t>
            </a:r>
            <a:r>
              <a:rPr lang="en-US" dirty="0"/>
              <a:t> Use expected </a:t>
            </a:r>
            <a:r>
              <a:rPr lang="en-US" b="1" dirty="0"/>
              <a:t>time</a:t>
            </a:r>
            <a:r>
              <a:rPr lang="en-US" dirty="0"/>
              <a:t> spent on a packet, rather than transmission count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0460-C809-E248-873A-3AB8F00C1E1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Multi-bitrate radios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41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0" dirty="0"/>
              <a:t>ACKs always sent at 1 Mbps, data packets 1500 bytes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/>
              <a:t>Nodes send 1500-byte broadcast probes at every bit rate </a:t>
            </a:r>
            <a:r>
              <a:rPr lang="en-US" sz="2800" i="1" dirty="0"/>
              <a:t>b </a:t>
            </a:r>
            <a:r>
              <a:rPr lang="en-US" sz="2800" dirty="0"/>
              <a:t>to compute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forward link delivery rates </a:t>
            </a:r>
            <a:r>
              <a:rPr lang="en-US" sz="2800" b="1" i="1" dirty="0" err="1"/>
              <a:t>d</a:t>
            </a:r>
            <a:r>
              <a:rPr lang="en-US" sz="2800" b="1" i="1" baseline="-25000" dirty="0" err="1"/>
              <a:t>f</a:t>
            </a:r>
            <a:r>
              <a:rPr lang="en-US" b="1" dirty="0"/>
              <a:t>(</a:t>
            </a:r>
            <a:r>
              <a:rPr lang="en-US" b="1" i="1" dirty="0"/>
              <a:t>b</a:t>
            </a:r>
            <a:r>
              <a:rPr lang="en-US" b="1" dirty="0"/>
              <a:t>)</a:t>
            </a:r>
            <a:endParaRPr lang="en-US" sz="2800" b="1" dirty="0"/>
          </a:p>
          <a:p>
            <a:pPr lvl="1"/>
            <a:r>
              <a:rPr lang="en-US" spc="-150" dirty="0"/>
              <a:t>Send </a:t>
            </a:r>
            <a:r>
              <a:rPr lang="en-US" spc="-150" dirty="0">
                <a:solidFill>
                  <a:srgbClr val="000000"/>
                </a:solidFill>
              </a:rPr>
              <a:t>60-byte (min size) probes at 1 Mbps </a:t>
            </a:r>
            <a:r>
              <a:rPr lang="en-US" spc="-150" dirty="0">
                <a:sym typeface="Wingdings"/>
              </a:rPr>
              <a:t> </a:t>
            </a:r>
            <a:r>
              <a:rPr lang="en-US" b="1" i="1" spc="-150" dirty="0" err="1"/>
              <a:t>d</a:t>
            </a:r>
            <a:r>
              <a:rPr lang="en-US" b="1" i="1" spc="-150" baseline="-25000" dirty="0" err="1"/>
              <a:t>r</a:t>
            </a:r>
            <a:endParaRPr lang="en-US" b="1" spc="-15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At each bit-rate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dirty="0" err="1"/>
              <a:t>ETX</a:t>
            </a:r>
            <a:r>
              <a:rPr lang="en-US" sz="2800" i="1" baseline="-25000" dirty="0" err="1"/>
              <a:t>b</a:t>
            </a:r>
            <a:r>
              <a:rPr lang="en-US" sz="2800" dirty="0"/>
              <a:t> = 1 / (</a:t>
            </a:r>
            <a:r>
              <a:rPr lang="en-US" sz="2800" i="1" dirty="0" err="1"/>
              <a:t>d</a:t>
            </a:r>
            <a:r>
              <a:rPr lang="en-US" sz="2800" i="1" baseline="-25000" dirty="0" err="1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sz="2800" dirty="0"/>
              <a:t> × </a:t>
            </a:r>
            <a:r>
              <a:rPr lang="en-US" sz="2800" i="1" dirty="0"/>
              <a:t>d</a:t>
            </a:r>
            <a:r>
              <a:rPr lang="en-US" sz="2800" i="1" baseline="-25000" dirty="0"/>
              <a:t>r</a:t>
            </a:r>
            <a:r>
              <a:rPr lang="en-US" sz="2800" dirty="0"/>
              <a:t>)</a:t>
            </a:r>
          </a:p>
          <a:p>
            <a:r>
              <a:rPr lang="en-US" sz="2800" dirty="0"/>
              <a:t>For packet of length </a:t>
            </a:r>
            <a:r>
              <a:rPr lang="en-US" sz="2800" i="1" dirty="0"/>
              <a:t>S</a:t>
            </a:r>
            <a:r>
              <a:rPr lang="en-US" sz="2800" dirty="0"/>
              <a:t>, </a:t>
            </a:r>
            <a:r>
              <a:rPr lang="en-US" sz="2800" dirty="0" err="1"/>
              <a:t>ETT</a:t>
            </a:r>
            <a:r>
              <a:rPr lang="en-US" sz="2800" i="1" baseline="-25000" dirty="0" err="1"/>
              <a:t>b</a:t>
            </a:r>
            <a:r>
              <a:rPr lang="en-US" sz="2800" dirty="0"/>
              <a:t> = (</a:t>
            </a:r>
            <a:r>
              <a:rPr lang="en-US" sz="2800" i="1" dirty="0"/>
              <a:t>S</a:t>
            </a:r>
            <a:r>
              <a:rPr lang="en-US" sz="2800" dirty="0"/>
              <a:t> / </a:t>
            </a:r>
            <a:r>
              <a:rPr lang="en-US" sz="2800" i="1" dirty="0"/>
              <a:t>b</a:t>
            </a:r>
            <a:r>
              <a:rPr lang="en-US" sz="2800" dirty="0"/>
              <a:t>) </a:t>
            </a:r>
            <a:r>
              <a:rPr lang="en-US" dirty="0"/>
              <a:t>× </a:t>
            </a:r>
            <a:r>
              <a:rPr lang="en-US" dirty="0" err="1"/>
              <a:t>ETX</a:t>
            </a:r>
            <a:r>
              <a:rPr lang="en-US" i="1" baseline="-25000" dirty="0" err="1"/>
              <a:t>b</a:t>
            </a:r>
            <a:r>
              <a:rPr lang="en-US" dirty="0"/>
              <a:t> </a:t>
            </a:r>
            <a:endParaRPr lang="en-US" sz="2800" dirty="0"/>
          </a:p>
          <a:p>
            <a:r>
              <a:rPr lang="en-US" sz="2800" b="1" dirty="0"/>
              <a:t>Link ETT </a:t>
            </a:r>
            <a:r>
              <a:rPr lang="en-US" sz="2800" dirty="0"/>
              <a:t>= </a:t>
            </a:r>
            <a:r>
              <a:rPr lang="en-US" sz="2800" dirty="0" err="1"/>
              <a:t>min</a:t>
            </a:r>
            <a:r>
              <a:rPr lang="en-US" sz="2800" i="1" baseline="-25000" dirty="0" err="1"/>
              <a:t>b</a:t>
            </a:r>
            <a:r>
              <a:rPr lang="en-US" sz="2800" dirty="0"/>
              <a:t> (</a:t>
            </a:r>
            <a:r>
              <a:rPr lang="en-US" sz="2800" dirty="0" err="1"/>
              <a:t>ETT</a:t>
            </a:r>
            <a:r>
              <a:rPr lang="en-US" sz="2800" i="1" baseline="-25000" dirty="0" err="1"/>
              <a:t>b</a:t>
            </a:r>
            <a:r>
              <a:rPr lang="en-US" sz="2800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86D-0126-AA4C-82A3-04D137BB4BDF}" type="slidenum">
              <a:rPr lang="en-US"/>
              <a:pPr/>
              <a:t>61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ETT: Expected Transmission Time</a:t>
            </a:r>
          </a:p>
        </p:txBody>
      </p:sp>
    </p:spTree>
    <p:extLst>
      <p:ext uri="{BB962C8B-B14F-4D97-AF65-F5344CB8AC3E}">
        <p14:creationId xmlns:p14="http://schemas.microsoft.com/office/powerpoint/2010/main" val="2023239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Path throughput estimate </a:t>
            </a:r>
            <a:r>
              <a:rPr lang="en-US" i="1" dirty="0"/>
              <a:t>t</a:t>
            </a:r>
            <a:r>
              <a:rPr lang="en-US" dirty="0"/>
              <a:t> is given by</a:t>
            </a:r>
          </a:p>
          <a:p>
            <a:endParaRPr lang="en-US" dirty="0"/>
          </a:p>
          <a:p>
            <a:pPr lvl="1"/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dirty="0"/>
              <a:t> = throughput of hop </a:t>
            </a:r>
            <a:r>
              <a:rPr lang="en-US" i="1" dirty="0"/>
              <a:t>i</a:t>
            </a:r>
          </a:p>
          <a:p>
            <a:endParaRPr lang="en-US" i="1" dirty="0"/>
          </a:p>
          <a:p>
            <a:r>
              <a:rPr lang="en-US" i="1" dirty="0"/>
              <a:t>Does ETT maximize throughput?  </a:t>
            </a:r>
            <a:r>
              <a:rPr lang="en-US" dirty="0"/>
              <a:t>No!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pc="0" dirty="0"/>
              <a:t>Underestimates throughput for long (≥ 4-hop) paths</a:t>
            </a:r>
          </a:p>
          <a:p>
            <a:pPr lvl="1"/>
            <a:r>
              <a:rPr lang="en-US" dirty="0"/>
              <a:t>Distant nodes can send simultaneously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spc="0" dirty="0"/>
              <a:t>Overestimates throughput when transmissions on different hops collide and are lost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F725-0151-F148-A769-5A7CB8E87F16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ETT: Assumptions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357415" y="1515322"/>
          <a:ext cx="2163552" cy="174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787400" imgH="635000" progId="Equation.3">
                  <p:embed/>
                </p:oleObj>
              </mc:Choice>
              <mc:Fallback>
                <p:oleObj name="Equation" r:id="rId4" imgW="7874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7415" y="1515322"/>
                        <a:ext cx="2163552" cy="174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496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bulk transfers between </a:t>
            </a:r>
            <a:r>
              <a:rPr lang="en-US" b="1" dirty="0"/>
              <a:t>all node pairs </a:t>
            </a:r>
            <a:r>
              <a:rPr lang="en-US" dirty="0"/>
              <a:t>but always a </a:t>
            </a:r>
            <a:r>
              <a:rPr lang="en-US" b="1" dirty="0">
                <a:solidFill>
                  <a:srgbClr val="FF0000"/>
                </a:solidFill>
              </a:rPr>
              <a:t>single flow at a time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But background traffic present: </a:t>
            </a:r>
            <a:r>
              <a:rPr lang="en-US" b="1" dirty="0">
                <a:solidFill>
                  <a:srgbClr val="00B050"/>
                </a:solidFill>
              </a:rPr>
              <a:t>users always active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/>
              <a:t>Results: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Wide spread </a:t>
            </a:r>
            <a:r>
              <a:rPr lang="en-US" dirty="0"/>
              <a:t>of end-to-end throughput across pairs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“Chain forwarding” </a:t>
            </a:r>
            <a:r>
              <a:rPr lang="en-US" dirty="0"/>
              <a:t>indeed creates </a:t>
            </a:r>
            <a:r>
              <a:rPr lang="en-US" b="1" dirty="0">
                <a:solidFill>
                  <a:srgbClr val="FF0000"/>
                </a:solidFill>
              </a:rPr>
              <a:t>interference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/>
              <a:t>Lossy</a:t>
            </a:r>
            <a:r>
              <a:rPr lang="en-US" b="1" dirty="0"/>
              <a:t> links </a:t>
            </a:r>
            <a:r>
              <a:rPr lang="en-US" dirty="0"/>
              <a:t>indeed </a:t>
            </a:r>
            <a:r>
              <a:rPr lang="en-US" b="1" dirty="0">
                <a:solidFill>
                  <a:srgbClr val="00B050"/>
                </a:solidFill>
              </a:rPr>
              <a:t>useful</a:t>
            </a:r>
            <a:r>
              <a:rPr lang="en-US" dirty="0"/>
              <a:t> in practice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31F5-01C9-E74C-B9E8-6629AC531CAB}" type="slidenum">
              <a:rPr lang="en-US"/>
              <a:pPr/>
              <a:t>63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Roofnet evaluation</a:t>
            </a:r>
          </a:p>
        </p:txBody>
      </p:sp>
    </p:spTree>
    <p:extLst>
      <p:ext uri="{BB962C8B-B14F-4D97-AF65-F5344CB8AC3E}">
        <p14:creationId xmlns:p14="http://schemas.microsoft.com/office/powerpoint/2010/main" val="5584387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DSDV</a:t>
            </a:r>
            <a:r>
              <a:rPr lang="en-US" dirty="0"/>
              <a:t> took DV out of wired (more static) networks</a:t>
            </a:r>
          </a:p>
          <a:p>
            <a:pPr lvl="1"/>
            <a:r>
              <a:rPr lang="en-US" dirty="0"/>
              <a:t>Better </a:t>
            </a:r>
            <a:r>
              <a:rPr lang="en-US" b="1" dirty="0">
                <a:solidFill>
                  <a:srgbClr val="00B050"/>
                </a:solidFill>
              </a:rPr>
              <a:t>coped with dynamism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DSR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addressed protocol overheads </a:t>
            </a:r>
            <a:r>
              <a:rPr lang="en-US" dirty="0"/>
              <a:t>of routing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ETX and ETT abolished hop-count</a:t>
            </a:r>
            <a:r>
              <a:rPr lang="en-US" dirty="0"/>
              <a:t> as a viable metric</a:t>
            </a:r>
          </a:p>
          <a:p>
            <a:pPr lvl="1"/>
            <a:r>
              <a:rPr lang="en-US" dirty="0"/>
              <a:t>Replaced it with </a:t>
            </a:r>
            <a:r>
              <a:rPr lang="en-US" b="1" dirty="0">
                <a:solidFill>
                  <a:srgbClr val="00B050"/>
                </a:solidFill>
              </a:rPr>
              <a:t>throughput as the metric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Wireless Mesh Networks:</a:t>
            </a:r>
            <a:br>
              <a:rPr lang="en-US" sz="3600" dirty="0"/>
            </a:br>
            <a:r>
              <a:rPr lang="en-US" sz="3600" dirty="0"/>
              <a:t>Evolving Routing</a:t>
            </a:r>
          </a:p>
        </p:txBody>
      </p:sp>
    </p:spTree>
    <p:extLst>
      <p:ext uri="{BB962C8B-B14F-4D97-AF65-F5344CB8AC3E}">
        <p14:creationId xmlns:p14="http://schemas.microsoft.com/office/powerpoint/2010/main" val="150777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b="1" dirty="0">
                <a:solidFill>
                  <a:srgbClr val="009900"/>
                </a:solidFill>
              </a:rPr>
              <a:t>D</a:t>
            </a:r>
            <a:r>
              <a:rPr lang="en-US" altLang="en-US" dirty="0"/>
              <a:t> joins the network</a:t>
            </a:r>
          </a:p>
          <a:p>
            <a:r>
              <a:rPr lang="en-US" altLang="zh-CN" b="1" dirty="0">
                <a:ea typeface="宋体" charset="-122"/>
              </a:rPr>
              <a:t>D’s</a:t>
            </a:r>
            <a:r>
              <a:rPr lang="en-US" altLang="zh-CN" dirty="0">
                <a:ea typeface="宋体" charset="-122"/>
              </a:rPr>
              <a:t> broadcast first </a:t>
            </a:r>
            <a:r>
              <a:rPr lang="en-US" altLang="zh-CN" b="1" dirty="0">
                <a:solidFill>
                  <a:srgbClr val="0070C0"/>
                </a:solidFill>
                <a:ea typeface="宋体" charset="-122"/>
              </a:rPr>
              <a:t>updates C’s table </a:t>
            </a:r>
            <a:r>
              <a:rPr lang="en-US" altLang="zh-CN" dirty="0">
                <a:ea typeface="宋体" charset="-122"/>
              </a:rPr>
              <a:t>with new entry for </a:t>
            </a:r>
            <a:r>
              <a:rPr lang="en-US" altLang="zh-CN" b="1" dirty="0">
                <a:ea typeface="宋体" charset="-122"/>
              </a:rPr>
              <a:t>D</a:t>
            </a:r>
          </a:p>
          <a:p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" name="Text Box 110"/>
          <p:cNvSpPr txBox="1">
            <a:spLocks noChangeArrowheads="1"/>
          </p:cNvSpPr>
          <p:nvPr/>
        </p:nvSpPr>
        <p:spPr bwMode="auto">
          <a:xfrm>
            <a:off x="6561522" y="4267200"/>
            <a:ext cx="10567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(D, </a:t>
            </a:r>
            <a:r>
              <a:rPr lang="en-US" altLang="zh-CN" sz="1800" dirty="0">
                <a:latin typeface="+mj-lt"/>
              </a:rPr>
              <a:t>D,</a:t>
            </a:r>
            <a:r>
              <a:rPr lang="en-US" altLang="en-US" sz="1800" dirty="0">
                <a:latin typeface="+mj-lt"/>
              </a:rPr>
              <a:t> 0)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0" name="Line 111"/>
          <p:cNvSpPr>
            <a:spLocks noChangeShapeType="1"/>
          </p:cNvSpPr>
          <p:nvPr/>
        </p:nvSpPr>
        <p:spPr bwMode="auto">
          <a:xfrm flipH="1">
            <a:off x="5875722" y="4628484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8973" y="3719513"/>
            <a:ext cx="2196563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D’s routing table</a:t>
            </a:r>
          </a:p>
        </p:txBody>
      </p:sp>
      <p:graphicFrame>
        <p:nvGraphicFramePr>
          <p:cNvPr id="22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38309"/>
              </p:ext>
            </p:extLst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15946"/>
              </p:ext>
            </p:extLst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25566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06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Now </a:t>
            </a:r>
            <a:r>
              <a:rPr lang="en-US" altLang="en-US" b="1" dirty="0"/>
              <a:t>C</a:t>
            </a:r>
            <a:r>
              <a:rPr lang="en-US" altLang="en-US" dirty="0"/>
              <a:t> broadcasts its routing table</a:t>
            </a:r>
          </a:p>
          <a:p>
            <a:pPr lvl="1"/>
            <a:r>
              <a:rPr lang="en-US" altLang="en-US" b="1" dirty="0"/>
              <a:t>B and D hear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70C0"/>
                </a:solidFill>
              </a:rPr>
              <a:t>add new entries, incrementing metric (hops)</a:t>
            </a:r>
          </a:p>
          <a:p>
            <a:pPr lvl="1"/>
            <a:endParaRPr lang="en-US" altLang="en-US" dirty="0"/>
          </a:p>
          <a:p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Text Box 278"/>
          <p:cNvSpPr txBox="1">
            <a:spLocks noChangeArrowheads="1"/>
          </p:cNvSpPr>
          <p:nvPr/>
        </p:nvSpPr>
        <p:spPr bwMode="auto">
          <a:xfrm>
            <a:off x="4349302" y="3396341"/>
            <a:ext cx="10567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2)</a:t>
            </a:r>
          </a:p>
          <a:p>
            <a:pPr algn="l"/>
            <a:r>
              <a:rPr lang="en-US" altLang="en-US" sz="1800" dirty="0">
                <a:latin typeface="+mj-lt"/>
              </a:rPr>
              <a:t>(B, B, 1)</a:t>
            </a:r>
          </a:p>
          <a:p>
            <a:pPr algn="l"/>
            <a:r>
              <a:rPr lang="en-US" altLang="en-US" sz="1800" dirty="0">
                <a:latin typeface="+mj-lt"/>
              </a:rPr>
              <a:t>(C, C, 0)</a:t>
            </a:r>
          </a:p>
          <a:p>
            <a:pPr algn="l"/>
            <a:r>
              <a:rPr lang="en-US" altLang="en-US" sz="1800" dirty="0">
                <a:solidFill>
                  <a:srgbClr val="00B050"/>
                </a:solidFill>
                <a:latin typeface="+mj-lt"/>
              </a:rPr>
              <a:t>(D, D, 1)</a:t>
            </a:r>
            <a:endParaRPr lang="en-GB" altLang="zh-TW" sz="1800" dirty="0">
              <a:solidFill>
                <a:srgbClr val="00B050"/>
              </a:solidFill>
              <a:latin typeface="+mj-lt"/>
              <a:ea typeface="新細明體" charset="-12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4" name="Line 279"/>
          <p:cNvSpPr>
            <a:spLocks noChangeShapeType="1"/>
          </p:cNvSpPr>
          <p:nvPr/>
        </p:nvSpPr>
        <p:spPr bwMode="auto">
          <a:xfrm flipH="1">
            <a:off x="3589722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Line 279"/>
          <p:cNvSpPr>
            <a:spLocks noChangeShapeType="1"/>
          </p:cNvSpPr>
          <p:nvPr/>
        </p:nvSpPr>
        <p:spPr bwMode="auto">
          <a:xfrm flipH="1">
            <a:off x="5875722" y="4627418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latin typeface="+mj-lt"/>
            </a:endParaRPr>
          </a:p>
        </p:txBody>
      </p:sp>
      <p:sp>
        <p:nvSpPr>
          <p:cNvPr id="25" name="Text Box 278"/>
          <p:cNvSpPr txBox="1">
            <a:spLocks noChangeArrowheads="1"/>
          </p:cNvSpPr>
          <p:nvPr/>
        </p:nvSpPr>
        <p:spPr bwMode="auto">
          <a:xfrm>
            <a:off x="6474170" y="3378802"/>
            <a:ext cx="10567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B, 2)</a:t>
            </a:r>
          </a:p>
          <a:p>
            <a:pPr algn="l"/>
            <a:r>
              <a:rPr lang="en-US" altLang="en-US" sz="1800" dirty="0">
                <a:latin typeface="+mj-lt"/>
              </a:rPr>
              <a:t>(B, B, 1)</a:t>
            </a:r>
          </a:p>
          <a:p>
            <a:pPr algn="l"/>
            <a:r>
              <a:rPr lang="en-US" altLang="en-US" sz="1800" dirty="0">
                <a:latin typeface="+mj-lt"/>
              </a:rPr>
              <a:t>(C, C, 0)</a:t>
            </a:r>
          </a:p>
          <a:p>
            <a:pPr algn="l"/>
            <a:r>
              <a:rPr lang="en-US" altLang="en-US" sz="1800" dirty="0">
                <a:latin typeface="+mj-lt"/>
              </a:rPr>
              <a:t>(D, D, 1)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5690" y="2780303"/>
            <a:ext cx="2196563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C’s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routing table</a:t>
            </a:r>
          </a:p>
        </p:txBody>
      </p:sp>
      <p:graphicFrame>
        <p:nvGraphicFramePr>
          <p:cNvPr id="32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43410"/>
              </p:ext>
            </p:extLst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8380"/>
              </p:ext>
            </p:extLst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80218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31138"/>
              </p:ext>
            </p:extLst>
          </p:nvPr>
        </p:nvGraphicFramePr>
        <p:xfrm>
          <a:off x="7015947" y="5401356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0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</a:t>
            </a:r>
            <a:r>
              <a:rPr lang="en-US" altLang="en-US" dirty="0">
                <a:ea typeface="新細明體" charset="-120"/>
              </a:rPr>
              <a:t> </a:t>
            </a:r>
            <a:r>
              <a:rPr lang="en-US" altLang="en-US" dirty="0"/>
              <a:t>Vector – New Node Join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4395845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Now </a:t>
            </a:r>
            <a:r>
              <a:rPr lang="en-US" altLang="en-US" b="1" dirty="0"/>
              <a:t>B</a:t>
            </a:r>
            <a:r>
              <a:rPr lang="en-US" altLang="en-US" dirty="0"/>
              <a:t> broadcasts its routing table</a:t>
            </a:r>
          </a:p>
          <a:p>
            <a:pPr lvl="1"/>
            <a:r>
              <a:rPr lang="en-US" altLang="en-US" b="1" dirty="0"/>
              <a:t>A and C hear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70C0"/>
                </a:solidFill>
              </a:rPr>
              <a:t>add new entries, incrementing metric (hops)</a:t>
            </a:r>
          </a:p>
          <a:p>
            <a:pPr lvl="1"/>
            <a:endParaRPr lang="en-US" altLang="en-US" dirty="0"/>
          </a:p>
          <a:p>
            <a:pPr lvl="1"/>
            <a:endParaRPr lang="en-US" altLang="zh-CN" dirty="0">
              <a:ea typeface="宋体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8510" y="6553200"/>
            <a:ext cx="2133600" cy="212725"/>
          </a:xfrm>
        </p:spPr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4" name="Text Box 96"/>
          <p:cNvSpPr txBox="1">
            <a:spLocks noChangeArrowheads="1"/>
          </p:cNvSpPr>
          <p:nvPr/>
        </p:nvSpPr>
        <p:spPr bwMode="auto">
          <a:xfrm>
            <a:off x="1943555" y="3396341"/>
            <a:ext cx="10567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1)</a:t>
            </a:r>
          </a:p>
          <a:p>
            <a:pPr algn="l"/>
            <a:r>
              <a:rPr lang="en-US" altLang="en-US" sz="1800" dirty="0">
                <a:latin typeface="+mj-lt"/>
              </a:rPr>
              <a:t>(B, B, 0)</a:t>
            </a:r>
          </a:p>
          <a:p>
            <a:pPr algn="l"/>
            <a:r>
              <a:rPr lang="en-US" altLang="en-US" sz="1800" dirty="0">
                <a:latin typeface="+mj-lt"/>
              </a:rPr>
              <a:t>(C, C, 1)</a:t>
            </a:r>
          </a:p>
          <a:p>
            <a:pPr algn="l"/>
            <a:r>
              <a:rPr lang="en-US" altLang="en-US" sz="1800" dirty="0">
                <a:solidFill>
                  <a:srgbClr val="00B050"/>
                </a:solidFill>
                <a:latin typeface="+mj-lt"/>
              </a:rPr>
              <a:t>(D, C, 2)</a:t>
            </a:r>
            <a:endParaRPr lang="en-GB" altLang="zh-TW" sz="1800" dirty="0">
              <a:solidFill>
                <a:srgbClr val="00B050"/>
              </a:solidFill>
              <a:latin typeface="+mj-lt"/>
              <a:ea typeface="新細明體" charset="-12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5135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4947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+mj-lt"/>
              </a:rPr>
              <a:t>C</a:t>
            </a:r>
            <a:endParaRPr lang="en-GB" altLang="zh-TW" sz="1800">
              <a:solidFill>
                <a:schemeClr val="tx2"/>
              </a:solidFill>
              <a:latin typeface="+mj-lt"/>
              <a:ea typeface="新細明體" charset="-12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3037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32775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j-lt"/>
              </a:rPr>
              <a:t>B</a:t>
            </a:r>
            <a:endParaRPr lang="en-GB" altLang="zh-TW" sz="1800" dirty="0">
              <a:latin typeface="+mj-lt"/>
              <a:ea typeface="新細明體" charset="-120"/>
            </a:endParaRPr>
          </a:p>
        </p:txBody>
      </p:sp>
      <p:sp>
        <p:nvSpPr>
          <p:cNvPr id="51" name="Oval 92"/>
          <p:cNvSpPr>
            <a:spLocks noChangeArrowheads="1"/>
          </p:cNvSpPr>
          <p:nvPr/>
        </p:nvSpPr>
        <p:spPr bwMode="auto">
          <a:xfrm flipV="1">
            <a:off x="3361122" y="4827588"/>
            <a:ext cx="203200" cy="203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2" name="Oval 93"/>
          <p:cNvSpPr>
            <a:spLocks noChangeArrowheads="1"/>
          </p:cNvSpPr>
          <p:nvPr/>
        </p:nvSpPr>
        <p:spPr bwMode="auto">
          <a:xfrm flipV="1">
            <a:off x="1151322" y="4827588"/>
            <a:ext cx="200025" cy="2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1067708" y="50292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  <a:latin typeface="+mj-lt"/>
              </a:rPr>
              <a:t>A</a:t>
            </a:r>
            <a:endParaRPr lang="en-GB" altLang="zh-TW" sz="1800">
              <a:solidFill>
                <a:schemeClr val="accent2"/>
              </a:solidFill>
              <a:latin typeface="+mj-lt"/>
              <a:ea typeface="新細明體" charset="-120"/>
            </a:endParaRPr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7704522" y="502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1"/>
                </a:solidFill>
                <a:latin typeface="+mj-lt"/>
              </a:rPr>
              <a:t>D</a:t>
            </a:r>
            <a:endParaRPr lang="en-GB" altLang="zh-TW" sz="1800">
              <a:solidFill>
                <a:schemeClr val="accent1"/>
              </a:solidFill>
              <a:latin typeface="+mj-lt"/>
              <a:ea typeface="新細明體" charset="-120"/>
            </a:endParaRPr>
          </a:p>
        </p:txBody>
      </p:sp>
      <p:sp>
        <p:nvSpPr>
          <p:cNvPr id="56" name="Line 109"/>
          <p:cNvSpPr>
            <a:spLocks noChangeShapeType="1"/>
          </p:cNvSpPr>
          <p:nvPr/>
        </p:nvSpPr>
        <p:spPr bwMode="auto">
          <a:xfrm>
            <a:off x="5723322" y="49037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 flipV="1">
            <a:off x="7780722" y="4827588"/>
            <a:ext cx="193675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6" name="Line 98"/>
          <p:cNvSpPr>
            <a:spLocks noChangeShapeType="1"/>
          </p:cNvSpPr>
          <p:nvPr/>
        </p:nvSpPr>
        <p:spPr bwMode="auto">
          <a:xfrm flipH="1">
            <a:off x="1456122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 flipV="1">
            <a:off x="5570922" y="4827588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Line 98"/>
          <p:cNvSpPr>
            <a:spLocks noChangeShapeType="1"/>
          </p:cNvSpPr>
          <p:nvPr/>
        </p:nvSpPr>
        <p:spPr bwMode="auto">
          <a:xfrm flipH="1">
            <a:off x="3665922" y="4648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 Box 96"/>
          <p:cNvSpPr txBox="1">
            <a:spLocks noChangeArrowheads="1"/>
          </p:cNvSpPr>
          <p:nvPr/>
        </p:nvSpPr>
        <p:spPr bwMode="auto">
          <a:xfrm>
            <a:off x="3957142" y="3394734"/>
            <a:ext cx="10567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>
                <a:latin typeface="+mj-lt"/>
              </a:rPr>
              <a:t>(A, A, 1)</a:t>
            </a:r>
          </a:p>
          <a:p>
            <a:pPr algn="l"/>
            <a:r>
              <a:rPr lang="en-US" altLang="en-US" sz="1800" dirty="0">
                <a:latin typeface="+mj-lt"/>
              </a:rPr>
              <a:t>(B, B, 0)</a:t>
            </a:r>
          </a:p>
          <a:p>
            <a:pPr algn="l"/>
            <a:r>
              <a:rPr lang="en-US" altLang="en-US" sz="1800" dirty="0">
                <a:latin typeface="+mj-lt"/>
              </a:rPr>
              <a:t>(C, C, 1)</a:t>
            </a:r>
          </a:p>
          <a:p>
            <a:pPr algn="l"/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(D, C, 2)</a:t>
            </a:r>
            <a:endParaRPr lang="en-GB" altLang="zh-TW" sz="1800" dirty="0">
              <a:solidFill>
                <a:schemeClr val="accent6">
                  <a:lumMod val="75000"/>
                </a:schemeClr>
              </a:solidFill>
              <a:latin typeface="+mj-lt"/>
              <a:ea typeface="新細明體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30604" y="3001944"/>
            <a:ext cx="2196563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B’s routing table</a:t>
            </a: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61851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0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3971"/>
              </p:ext>
            </p:extLst>
          </p:nvPr>
        </p:nvGraphicFramePr>
        <p:xfrm>
          <a:off x="48823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05622"/>
              </p:ext>
            </p:extLst>
          </p:nvPr>
        </p:nvGraphicFramePr>
        <p:xfrm>
          <a:off x="27487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95639"/>
              </p:ext>
            </p:extLst>
          </p:nvPr>
        </p:nvGraphicFramePr>
        <p:xfrm>
          <a:off x="538947" y="5410200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Dest.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 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83351"/>
              </p:ext>
            </p:extLst>
          </p:nvPr>
        </p:nvGraphicFramePr>
        <p:xfrm>
          <a:off x="7015947" y="5401356"/>
          <a:ext cx="1796035" cy="1371600"/>
        </p:xfrm>
        <a:graphic>
          <a:graphicData uri="http://schemas.openxmlformats.org/drawingml/2006/table">
            <a:tbl>
              <a:tblPr/>
              <a:tblGrid>
                <a:gridCol w="56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Dest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.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Next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</a:rPr>
                        <a:t>Metric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3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2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  <a:endParaRPr kumimoji="0" lang="en-GB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+mn-ea"/>
                        </a:rPr>
                        <a:t>1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charset="-120"/>
                        </a:rPr>
                        <a:t>0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418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38281</TotalTime>
  <Words>4315</Words>
  <Application>Microsoft Macintosh PowerPoint</Application>
  <PresentationFormat>On-screen Show (4:3)</PresentationFormat>
  <Paragraphs>1914</Paragraphs>
  <Slides>64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Batang</vt:lpstr>
      <vt:lpstr>微軟正黑體</vt:lpstr>
      <vt:lpstr>ＭＳ Ｐゴシック</vt:lpstr>
      <vt:lpstr>新細明體</vt:lpstr>
      <vt:lpstr>宋体</vt:lpstr>
      <vt:lpstr>华文新魏</vt:lpstr>
      <vt:lpstr>Arial</vt:lpstr>
      <vt:lpstr>Calibri</vt:lpstr>
      <vt:lpstr>Corbel</vt:lpstr>
      <vt:lpstr>Courier New</vt:lpstr>
      <vt:lpstr>Symbol</vt:lpstr>
      <vt:lpstr>Tahoma</vt:lpstr>
      <vt:lpstr>Times New Roman</vt:lpstr>
      <vt:lpstr>Wingdings</vt:lpstr>
      <vt:lpstr>1_Office Theme</vt:lpstr>
      <vt:lpstr>Equation</vt:lpstr>
      <vt:lpstr>Wireless Mesh Networks</vt:lpstr>
      <vt:lpstr>Wireless Mesh Networks</vt:lpstr>
      <vt:lpstr>Distance Vector &amp; Link State Routing</vt:lpstr>
      <vt:lpstr>Today</vt:lpstr>
      <vt:lpstr>Distance Vector Routing</vt:lpstr>
      <vt:lpstr>Distance Vector – New Node Join</vt:lpstr>
      <vt:lpstr>Distance Vector – New Node Join</vt:lpstr>
      <vt:lpstr>Distance Vector – New Node Join</vt:lpstr>
      <vt:lpstr>Distance Vector – New Node Join</vt:lpstr>
      <vt:lpstr>Today</vt:lpstr>
      <vt:lpstr>Distance Vector – Broken Link</vt:lpstr>
      <vt:lpstr>Distance Vector – Broken Link</vt:lpstr>
      <vt:lpstr>Distance Vector – Broken Link</vt:lpstr>
      <vt:lpstr>Broken Link: Counting to Infinity</vt:lpstr>
      <vt:lpstr>Broken Link: Counting to Infinity</vt:lpstr>
      <vt:lpstr>Today</vt:lpstr>
      <vt:lpstr>Distance Vector – Route Change</vt:lpstr>
      <vt:lpstr>Distance Vector – Route Change</vt:lpstr>
      <vt:lpstr>Distance Vector – Route Change</vt:lpstr>
      <vt:lpstr>Today</vt:lpstr>
      <vt:lpstr>Destination Sequenced Distance-Vector (DSDV) Routing</vt:lpstr>
      <vt:lpstr>DSDV: Route Advertisement Rule</vt:lpstr>
      <vt:lpstr>DSDV – New Node</vt:lpstr>
      <vt:lpstr>DSDV – New Node</vt:lpstr>
      <vt:lpstr>DSDV – New Node</vt:lpstr>
      <vt:lpstr>DSDV – New Node</vt:lpstr>
      <vt:lpstr>Today</vt:lpstr>
      <vt:lpstr>DSDV – Broken Link</vt:lpstr>
      <vt:lpstr>DSDV – Broken Link</vt:lpstr>
      <vt:lpstr>DSDV: Routing Table Update Rule</vt:lpstr>
      <vt:lpstr>DSDV – Broken Link</vt:lpstr>
      <vt:lpstr>Today</vt:lpstr>
      <vt:lpstr>Distance Vector – Route Advertisement</vt:lpstr>
      <vt:lpstr>Distance Vector – Route Advertisement</vt:lpstr>
      <vt:lpstr>Today</vt:lpstr>
      <vt:lpstr>Dynamic Source Routing (DSR) 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Reply in DSR</vt:lpstr>
      <vt:lpstr>Dynamic Source Routing (DSR)</vt:lpstr>
      <vt:lpstr>Today</vt:lpstr>
      <vt:lpstr>Context, ca. 2000-2005</vt:lpstr>
      <vt:lpstr>Roofnet: Design Choices</vt:lpstr>
      <vt:lpstr>Roofnet: Goals and non-goals</vt:lpstr>
      <vt:lpstr>Roofnet deployment</vt:lpstr>
      <vt:lpstr>Hardware design</vt:lpstr>
      <vt:lpstr>Internet gateways</vt:lpstr>
      <vt:lpstr>Example: Varying link loss rates</vt:lpstr>
      <vt:lpstr>Hop count and throughput (1)</vt:lpstr>
      <vt:lpstr>Hop count and throughput</vt:lpstr>
      <vt:lpstr>Link loss is high and asymmetric</vt:lpstr>
      <vt:lpstr>Routing protocol: Srcr</vt:lpstr>
      <vt:lpstr>Link metric: Strawmen</vt:lpstr>
      <vt:lpstr>ETX: Expected Transmission Count</vt:lpstr>
      <vt:lpstr>Measuring link delivery ratios</vt:lpstr>
      <vt:lpstr>Multi-bitrate radios</vt:lpstr>
      <vt:lpstr>ETT: Expected Transmission Time</vt:lpstr>
      <vt:lpstr>ETT: Assumptions</vt:lpstr>
      <vt:lpstr>Roofnet evaluation</vt:lpstr>
      <vt:lpstr>Wireless Mesh Networks: Evolving Routing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2769</cp:revision>
  <cp:lastPrinted>2018-02-21T21:07:23Z</cp:lastPrinted>
  <dcterms:created xsi:type="dcterms:W3CDTF">2013-10-08T01:49:25Z</dcterms:created>
  <dcterms:modified xsi:type="dcterms:W3CDTF">2018-02-21T21:08:22Z</dcterms:modified>
</cp:coreProperties>
</file>