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60"/>
  </p:notesMasterIdLst>
  <p:handoutMasterIdLst>
    <p:handoutMasterId r:id="rId61"/>
  </p:handoutMasterIdLst>
  <p:sldIdLst>
    <p:sldId id="388" r:id="rId2"/>
    <p:sldId id="472" r:id="rId3"/>
    <p:sldId id="457" r:id="rId4"/>
    <p:sldId id="402" r:id="rId5"/>
    <p:sldId id="459" r:id="rId6"/>
    <p:sldId id="473" r:id="rId7"/>
    <p:sldId id="405" r:id="rId8"/>
    <p:sldId id="406" r:id="rId9"/>
    <p:sldId id="407" r:id="rId10"/>
    <p:sldId id="474" r:id="rId11"/>
    <p:sldId id="490" r:id="rId12"/>
    <p:sldId id="462" r:id="rId13"/>
    <p:sldId id="477" r:id="rId14"/>
    <p:sldId id="478" r:id="rId15"/>
    <p:sldId id="480" r:id="rId16"/>
    <p:sldId id="486" r:id="rId17"/>
    <p:sldId id="479" r:id="rId18"/>
    <p:sldId id="475" r:id="rId19"/>
    <p:sldId id="483" r:id="rId20"/>
    <p:sldId id="485" r:id="rId21"/>
    <p:sldId id="482" r:id="rId22"/>
    <p:sldId id="469" r:id="rId23"/>
    <p:sldId id="487" r:id="rId24"/>
    <p:sldId id="488" r:id="rId25"/>
    <p:sldId id="489" r:id="rId26"/>
    <p:sldId id="419" r:id="rId27"/>
    <p:sldId id="420" r:id="rId28"/>
    <p:sldId id="421" r:id="rId29"/>
    <p:sldId id="422" r:id="rId30"/>
    <p:sldId id="423" r:id="rId31"/>
    <p:sldId id="424" r:id="rId32"/>
    <p:sldId id="426" r:id="rId33"/>
    <p:sldId id="427" r:id="rId34"/>
    <p:sldId id="428" r:id="rId35"/>
    <p:sldId id="492" r:id="rId36"/>
    <p:sldId id="430" r:id="rId37"/>
    <p:sldId id="431" r:id="rId38"/>
    <p:sldId id="432" r:id="rId39"/>
    <p:sldId id="434" r:id="rId40"/>
    <p:sldId id="436" r:id="rId41"/>
    <p:sldId id="437" r:id="rId42"/>
    <p:sldId id="438" r:id="rId43"/>
    <p:sldId id="439" r:id="rId44"/>
    <p:sldId id="440" r:id="rId45"/>
    <p:sldId id="441" r:id="rId46"/>
    <p:sldId id="442" r:id="rId47"/>
    <p:sldId id="443" r:id="rId48"/>
    <p:sldId id="445" r:id="rId49"/>
    <p:sldId id="446" r:id="rId50"/>
    <p:sldId id="447" r:id="rId51"/>
    <p:sldId id="448" r:id="rId52"/>
    <p:sldId id="449" r:id="rId53"/>
    <p:sldId id="450" r:id="rId54"/>
    <p:sldId id="452" r:id="rId55"/>
    <p:sldId id="453" r:id="rId56"/>
    <p:sldId id="454" r:id="rId57"/>
    <p:sldId id="456" r:id="rId58"/>
    <p:sldId id="491" r:id="rId59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FF3300"/>
    <a:srgbClr val="0000FF"/>
    <a:srgbClr val="92D050"/>
    <a:srgbClr val="CCFFFF"/>
    <a:srgbClr val="FFCC99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7" autoAdjust="0"/>
    <p:restoredTop sz="88118" autoAdjust="0"/>
  </p:normalViewPr>
  <p:slideViewPr>
    <p:cSldViewPr snapToGrid="0">
      <p:cViewPr varScale="1">
        <p:scale>
          <a:sx n="106" d="100"/>
          <a:sy n="106" d="100"/>
        </p:scale>
        <p:origin x="11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9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77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74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4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02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3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26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55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2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1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33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0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71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65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85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6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7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93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25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93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33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5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353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9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88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19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782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472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522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983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2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06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475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447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600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020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701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047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076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639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45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617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05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347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200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402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872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35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83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439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3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9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7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113C-C0BF-5449-93A5-7F3F64ADB5E5}" type="datetime1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988-116D-234B-A76D-9136F0888D35}" type="datetime1">
              <a:rPr lang="en-US" smtClean="0"/>
              <a:t>2/14/18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132B-CB77-5E4D-AC7D-8C945C0269B4}" type="datetime1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6979-CDED-5C4A-9AC2-59601FC96336}" type="datetime1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ADB2-0CB4-9D4B-85A7-8502AEDB916C}" type="datetime1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A1D0-1B82-AC45-A659-1CD175B7BC7A}" type="datetime1">
              <a:rPr lang="en-US" smtClean="0"/>
              <a:t>2/14/18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A44F-CDED-4242-946A-66263A28DCB4}" type="datetime1">
              <a:rPr lang="en-US" smtClean="0"/>
              <a:t>2/14/18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5157-74A7-0A47-B133-A4BB6EC3A75C}" type="datetime1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0659-624E-EE45-ADB2-DC742E746762}" type="datetime1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3181-7C82-DC4E-8756-50D776CD3DDF}" type="datetime1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A663CA5-4AFD-9C40-B994-ADAC0452F093}" type="datetime1">
              <a:rPr lang="en-US" smtClean="0"/>
              <a:t>2/14/18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5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I:</a:t>
            </a:r>
            <a:r>
              <a:rPr lang="zh-CN" altLang="en-US" dirty="0"/>
              <a:t> </a:t>
            </a:r>
            <a:r>
              <a:rPr lang="en-US" altLang="zh-CN" dirty="0"/>
              <a:t>ALOHA,</a:t>
            </a:r>
            <a:r>
              <a:rPr lang="zh-CN" altLang="en-US" dirty="0"/>
              <a:t> </a:t>
            </a:r>
            <a:r>
              <a:rPr lang="en-US" altLang="zh-CN" dirty="0"/>
              <a:t>Time-,</a:t>
            </a:r>
            <a:r>
              <a:rPr lang="zh-CN" altLang="en-US" dirty="0"/>
              <a:t> </a:t>
            </a:r>
            <a:r>
              <a:rPr lang="en-US" altLang="zh-CN" dirty="0"/>
              <a:t>Frequency-,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r>
              <a:rPr lang="zh-CN" altLang="en-US" dirty="0"/>
              <a:t> </a:t>
            </a:r>
            <a:r>
              <a:rPr lang="en-US" altLang="zh-CN" dirty="0"/>
              <a:t>Division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r>
              <a:rPr lang="en-US" altLang="zh-CN" sz="2800" dirty="0"/>
              <a:t>Lecture</a:t>
            </a:r>
            <a:r>
              <a:rPr lang="zh-CN" altLang="en-US" sz="2800" dirty="0"/>
              <a:t> </a:t>
            </a:r>
            <a:r>
              <a:rPr lang="en-US" altLang="zh-CN" dirty="0"/>
              <a:t>4</a:t>
            </a:r>
            <a:endParaRPr lang="en-US" sz="2800" dirty="0"/>
          </a:p>
          <a:p>
            <a:r>
              <a:rPr lang="en-US" b="1" dirty="0"/>
              <a:t>Kyle Jamieson</a:t>
            </a:r>
          </a:p>
        </p:txBody>
      </p:sp>
    </p:spTree>
    <p:extLst>
      <p:ext uri="{BB962C8B-B14F-4D97-AF65-F5344CB8AC3E}">
        <p14:creationId xmlns:p14="http://schemas.microsoft.com/office/powerpoint/2010/main" val="166666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70DFF8-6872-CA4E-A03A-943E458AF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Advantages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Users are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guaranteed</a:t>
            </a:r>
            <a:r>
              <a:rPr lang="en-US" dirty="0"/>
              <a:t> to be able to send bits, continuously (FDMA) or periodically (TDMA)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Disadvantages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Unused time slots or frequency bands </a:t>
            </a:r>
            <a:r>
              <a:rPr lang="en-US" b="1" dirty="0">
                <a:solidFill>
                  <a:srgbClr val="FF0000"/>
                </a:solidFill>
              </a:rPr>
              <a:t>reduce channel utilization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out-of-band mechanism is needed to allocate slots or bands (which </a:t>
            </a:r>
            <a:r>
              <a:rPr lang="en-US" b="1" dirty="0">
                <a:solidFill>
                  <a:srgbClr val="FF0000"/>
                </a:solidFill>
              </a:rPr>
              <a:t>requires another channel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Guard bands or guard times </a:t>
            </a:r>
            <a:r>
              <a:rPr lang="en-US" b="1" dirty="0">
                <a:solidFill>
                  <a:srgbClr val="FF0000"/>
                </a:solidFill>
              </a:rPr>
              <a:t>reduce channel utilization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951BE-2C2C-4A44-BCDB-06DFE592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E0A4C-0B10-7B43-8836-72754EA9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TDMA and FDMA: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59517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Sharing by partitioning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 division 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Frequency division</a:t>
            </a:r>
          </a:p>
          <a:p>
            <a:pPr lvl="1"/>
            <a:r>
              <a:rPr lang="en-US" sz="2800" b="1" dirty="0"/>
              <a:t>Code division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Contention-based sharing</a:t>
            </a:r>
          </a:p>
          <a:p>
            <a:pPr lvl="1"/>
            <a:r>
              <a:rPr lang="en-US" sz="2800" dirty="0"/>
              <a:t>ALOHA</a:t>
            </a:r>
          </a:p>
          <a:p>
            <a:pPr lvl="1"/>
            <a:r>
              <a:rPr lang="en-US" sz="2800" dirty="0"/>
              <a:t>The Ethernet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CDMA: Code Division Multiple Access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All users transmit over the </a:t>
            </a:r>
            <a:r>
              <a:rPr lang="en-US" sz="2800" b="1" dirty="0"/>
              <a:t>same frequencies,</a:t>
            </a:r>
            <a:r>
              <a:rPr lang="en-US" sz="2800" dirty="0"/>
              <a:t> and </a:t>
            </a:r>
            <a:r>
              <a:rPr lang="en-US" sz="2800" b="1" dirty="0"/>
              <a:t>at the same time: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Allows multiple users to coexist and transmit simultaneously with </a:t>
            </a:r>
            <a:r>
              <a:rPr lang="en-US" sz="2800" b="1" dirty="0">
                <a:solidFill>
                  <a:srgbClr val="009900"/>
                </a:solidFill>
              </a:rPr>
              <a:t>no interference,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 theory</a:t>
            </a:r>
          </a:p>
          <a:p>
            <a:r>
              <a:rPr lang="en-US" sz="2800" b="1" dirty="0"/>
              <a:t>In practice: </a:t>
            </a:r>
            <a:r>
              <a:rPr lang="en-US" sz="2800" dirty="0"/>
              <a:t>also </a:t>
            </a:r>
            <a:r>
              <a:rPr lang="en-US" sz="2800" b="1" dirty="0"/>
              <a:t>performs well</a:t>
            </a:r>
          </a:p>
          <a:p>
            <a:pPr lvl="1"/>
            <a:r>
              <a:rPr lang="en-US" sz="2800" dirty="0"/>
              <a:t>Some </a:t>
            </a:r>
            <a:r>
              <a:rPr lang="en-US" sz="2800" b="1" dirty="0"/>
              <a:t>cellular data networks </a:t>
            </a:r>
            <a:r>
              <a:rPr lang="en-US" sz="2800" dirty="0"/>
              <a:t>have used CDMA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19A51-FCB2-4240-8DDF-D49728894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890" y="1922112"/>
            <a:ext cx="2514498" cy="2514498"/>
          </a:xfrm>
          <a:prstGeom prst="ellipse">
            <a:avLst/>
          </a:prstGeom>
          <a:solidFill>
            <a:srgbClr val="99CCFF">
              <a:alpha val="50195"/>
            </a:srgbClr>
          </a:solidFill>
          <a:ln w="127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 sz="2396"/>
          </a:p>
        </p:txBody>
      </p:sp>
      <p:pic>
        <p:nvPicPr>
          <p:cNvPr id="11" name="Picture 23" descr="MCj03984990000[1]">
            <a:extLst>
              <a:ext uri="{FF2B5EF4-FFF2-40B4-BE49-F238E27FC236}">
                <a16:creationId xmlns:a16="http://schemas.microsoft.com/office/drawing/2014/main" id="{3A7231BA-77AE-7B43-806A-CEE82FDAA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48" y="2292316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7">
            <a:extLst>
              <a:ext uri="{FF2B5EF4-FFF2-40B4-BE49-F238E27FC236}">
                <a16:creationId xmlns:a16="http://schemas.microsoft.com/office/drawing/2014/main" id="{676585C1-1EE0-1A43-A136-D0FB0F3F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872" y="3133691"/>
            <a:ext cx="152118" cy="15211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 sz="2396"/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847954AF-8867-2649-9279-EFD3EDFA4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066" y="3331763"/>
            <a:ext cx="1188146" cy="82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x-none" sz="2396" dirty="0"/>
              <a:t>Alice</a:t>
            </a:r>
          </a:p>
          <a:p>
            <a:r>
              <a:rPr lang="en-US" altLang="x-none" sz="2396" dirty="0"/>
              <a:t>(CDMA)</a:t>
            </a:r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C64037FB-362A-834B-8424-55DEDB176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922" y="3133690"/>
            <a:ext cx="152118" cy="152118"/>
          </a:xfrm>
          <a:prstGeom prst="ellipse">
            <a:avLst/>
          </a:prstGeom>
          <a:solidFill>
            <a:srgbClr val="438E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 sz="2396"/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id="{4AE6D554-DF37-A44F-A15F-DA5B12801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597" y="3331761"/>
            <a:ext cx="987184" cy="4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x-none" sz="2396" dirty="0"/>
              <a:t>Cathy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236652-160D-4A42-A855-735A237E6A81}"/>
              </a:ext>
            </a:extLst>
          </p:cNvPr>
          <p:cNvCxnSpPr>
            <a:cxnSpLocks/>
          </p:cNvCxnSpPr>
          <p:nvPr/>
        </p:nvCxnSpPr>
        <p:spPr>
          <a:xfrm flipH="1" flipV="1">
            <a:off x="4267990" y="3238102"/>
            <a:ext cx="1057190" cy="314656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F5ED4F-38FE-5D40-A15E-D36208DCC0FC}"/>
              </a:ext>
            </a:extLst>
          </p:cNvPr>
          <p:cNvCxnSpPr>
            <a:cxnSpLocks/>
            <a:stCxn id="19" idx="6"/>
            <a:endCxn id="12" idx="2"/>
          </p:cNvCxnSpPr>
          <p:nvPr/>
        </p:nvCxnSpPr>
        <p:spPr>
          <a:xfrm>
            <a:off x="3116040" y="3209749"/>
            <a:ext cx="99983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53CD6D0-BC6F-A14A-A19F-69D7EB06D7BA}"/>
              </a:ext>
            </a:extLst>
          </p:cNvPr>
          <p:cNvSpPr/>
          <p:nvPr/>
        </p:nvSpPr>
        <p:spPr>
          <a:xfrm>
            <a:off x="2717649" y="3026961"/>
            <a:ext cx="6604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056EE2-1045-3D40-8D85-99F51C6AAB4C}"/>
              </a:ext>
            </a:extLst>
          </p:cNvPr>
          <p:cNvSpPr txBox="1"/>
          <p:nvPr/>
        </p:nvSpPr>
        <p:spPr>
          <a:xfrm>
            <a:off x="4641663" y="2899439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Okay!</a:t>
            </a:r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3FE9C9D6-8F42-3845-97A3-B9309E3DA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036" y="3656038"/>
            <a:ext cx="686406" cy="46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x-none" sz="2396" dirty="0"/>
              <a:t>Bob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D780D507-3356-0648-9A35-687C49006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180" y="3524406"/>
            <a:ext cx="152118" cy="1521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 sz="2396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16228F-93C3-3248-9B81-21CE01A1327D}"/>
              </a:ext>
            </a:extLst>
          </p:cNvPr>
          <p:cNvSpPr/>
          <p:nvPr/>
        </p:nvSpPr>
        <p:spPr>
          <a:xfrm>
            <a:off x="5004230" y="3433847"/>
            <a:ext cx="6604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61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12448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0816 -0.04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1495B-772C-4649-A64D-9F3E5348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206798"/>
          </a:xfrm>
        </p:spPr>
        <p:txBody>
          <a:bodyPr>
            <a:normAutofit/>
          </a:bodyPr>
          <a:lstStyle/>
          <a:p>
            <a:r>
              <a:rPr lang="en-US" dirty="0"/>
              <a:t>Let’s represent bits with two (binary) </a:t>
            </a:r>
            <a:r>
              <a:rPr lang="en-US" b="1" dirty="0"/>
              <a:t>levels</a:t>
            </a:r>
            <a:r>
              <a:rPr lang="en-US" dirty="0"/>
              <a:t> as follows:</a:t>
            </a:r>
          </a:p>
          <a:p>
            <a:pPr marL="457200" lvl="1" indent="0" algn="ctr">
              <a:buNone/>
            </a:pPr>
            <a:r>
              <a:rPr lang="en-US" b="1" dirty="0">
                <a:latin typeface="Courier" pitchFamily="2" charset="0"/>
              </a:rPr>
              <a:t>0</a:t>
            </a:r>
            <a:r>
              <a:rPr lang="en-US" b="1" dirty="0"/>
              <a:t> bit </a:t>
            </a:r>
            <a:r>
              <a:rPr lang="en-US" b="1" dirty="0">
                <a:sym typeface="Wingdings" pitchFamily="2" charset="2"/>
              </a:rPr>
              <a:t> </a:t>
            </a:r>
            <a:r>
              <a:rPr lang="en-US" b="1" dirty="0">
                <a:latin typeface="Courier" pitchFamily="2" charset="0"/>
                <a:sym typeface="Wingdings" pitchFamily="2" charset="2"/>
              </a:rPr>
              <a:t>+1</a:t>
            </a:r>
            <a:r>
              <a:rPr lang="en-US" b="1" dirty="0">
                <a:sym typeface="Wingdings" pitchFamily="2" charset="2"/>
              </a:rPr>
              <a:t> level         </a:t>
            </a:r>
            <a:r>
              <a:rPr lang="en-US" b="1" dirty="0">
                <a:latin typeface="Courier" pitchFamily="2" charset="0"/>
                <a:sym typeface="Wingdings" pitchFamily="2" charset="2"/>
              </a:rPr>
              <a:t>1</a:t>
            </a:r>
            <a:r>
              <a:rPr lang="en-US" b="1" dirty="0">
                <a:sym typeface="Wingdings" pitchFamily="2" charset="2"/>
              </a:rPr>
              <a:t> bit  </a:t>
            </a:r>
            <a:r>
              <a:rPr lang="en-US" b="1" dirty="0">
                <a:latin typeface="Courier" pitchFamily="2" charset="0"/>
                <a:sym typeface="Wingdings" pitchFamily="2" charset="2"/>
              </a:rPr>
              <a:t>−1</a:t>
            </a:r>
            <a:r>
              <a:rPr lang="en-US" b="1" dirty="0">
                <a:sym typeface="Wingdings" pitchFamily="2" charset="2"/>
              </a:rPr>
              <a:t> level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Scenario: Alice</a:t>
            </a:r>
            <a:r>
              <a:rPr lang="en-US" dirty="0"/>
              <a:t> receives data from </a:t>
            </a:r>
            <a:r>
              <a:rPr lang="en-US" b="1" dirty="0"/>
              <a:t>Bob</a:t>
            </a:r>
            <a:r>
              <a:rPr lang="en-US" dirty="0"/>
              <a:t> and </a:t>
            </a:r>
            <a:r>
              <a:rPr lang="en-US" b="1" dirty="0"/>
              <a:t>Cathy:</a:t>
            </a: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/>
              <a:t>TDMA </a:t>
            </a:r>
            <a:r>
              <a:rPr lang="en-US" b="1" i="1" dirty="0"/>
              <a:t>e.g.</a:t>
            </a:r>
            <a:r>
              <a:rPr lang="en-US" b="1" dirty="0"/>
              <a:t>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Bob</a:t>
            </a:r>
            <a:r>
              <a:rPr lang="en-US" dirty="0"/>
              <a:t> sends bits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" pitchFamily="2" charset="0"/>
              </a:rPr>
              <a:t>101</a:t>
            </a:r>
            <a:r>
              <a:rPr lang="en-US" dirty="0"/>
              <a:t>, </a:t>
            </a:r>
            <a:r>
              <a:rPr lang="en-US" b="1" dirty="0">
                <a:solidFill>
                  <a:srgbClr val="009900"/>
                </a:solidFill>
              </a:rPr>
              <a:t>Cathy</a:t>
            </a:r>
            <a:r>
              <a:rPr lang="en-US" dirty="0"/>
              <a:t> sends </a:t>
            </a:r>
            <a:r>
              <a:rPr lang="en-US" b="1" dirty="0">
                <a:solidFill>
                  <a:srgbClr val="009900"/>
                </a:solidFill>
                <a:latin typeface="Courier" pitchFamily="2" charset="0"/>
              </a:rPr>
              <a:t>001: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580AC-AD90-8942-A998-D7EF800F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E064AF-763F-884D-BF13-9CF7CC39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bits as binary levels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B98172-1467-D74B-B596-F2157BC6354C}"/>
              </a:ext>
            </a:extLst>
          </p:cNvPr>
          <p:cNvGrpSpPr/>
          <p:nvPr/>
        </p:nvGrpSpPr>
        <p:grpSpPr>
          <a:xfrm>
            <a:off x="2963332" y="3223968"/>
            <a:ext cx="3175828" cy="659180"/>
            <a:chOff x="2572230" y="2299189"/>
            <a:chExt cx="3175828" cy="659180"/>
          </a:xfrm>
        </p:grpSpPr>
        <p:sp>
          <p:nvSpPr>
            <p:cNvPr id="5" name="Text Box 30">
              <a:extLst>
                <a:ext uri="{FF2B5EF4-FFF2-40B4-BE49-F238E27FC236}">
                  <a16:creationId xmlns:a16="http://schemas.microsoft.com/office/drawing/2014/main" id="{DF4EFC04-20E8-4246-A21E-139306BCA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59" y="2497262"/>
              <a:ext cx="803425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Alice</a:t>
              </a:r>
            </a:p>
          </p:txBody>
        </p:sp>
        <p:sp>
          <p:nvSpPr>
            <p:cNvPr id="6" name="Text Box 30">
              <a:extLst>
                <a:ext uri="{FF2B5EF4-FFF2-40B4-BE49-F238E27FC236}">
                  <a16:creationId xmlns:a16="http://schemas.microsoft.com/office/drawing/2014/main" id="{1E760793-CADE-9047-A2C4-E16D33972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230" y="2497260"/>
              <a:ext cx="987184" cy="46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Cathy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A3BCF47-8710-5D4A-8BF2-8288E6D70A1D}"/>
                </a:ext>
              </a:extLst>
            </p:cNvPr>
            <p:cNvCxnSpPr>
              <a:cxnSpLocks/>
              <a:stCxn id="17" idx="2"/>
              <a:endCxn id="10" idx="6"/>
            </p:cNvCxnSpPr>
            <p:nvPr/>
          </p:nvCxnSpPr>
          <p:spPr>
            <a:xfrm flipH="1">
              <a:off x="4294623" y="2375248"/>
              <a:ext cx="1034173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7F70B3-CD4F-4849-BB46-9CD3147C332C}"/>
                </a:ext>
              </a:extLst>
            </p:cNvPr>
            <p:cNvCxnSpPr>
              <a:cxnSpLocks/>
            </p:cNvCxnSpPr>
            <p:nvPr/>
          </p:nvCxnSpPr>
          <p:spPr>
            <a:xfrm>
              <a:off x="3142673" y="2375248"/>
              <a:ext cx="999832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 Box 30">
              <a:extLst>
                <a:ext uri="{FF2B5EF4-FFF2-40B4-BE49-F238E27FC236}">
                  <a16:creationId xmlns:a16="http://schemas.microsoft.com/office/drawing/2014/main" id="{7278C4FE-ED3B-1C44-BCFB-AE23528DC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1652" y="2497260"/>
              <a:ext cx="686406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Bob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F8CAC603-8E08-FC4F-9C64-DDA434146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2299190"/>
              <a:ext cx="152118" cy="1521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1" name="Oval 29">
              <a:extLst>
                <a:ext uri="{FF2B5EF4-FFF2-40B4-BE49-F238E27FC236}">
                  <a16:creationId xmlns:a16="http://schemas.microsoft.com/office/drawing/2014/main" id="{3C5782DB-F8B6-074E-BB2B-12B433D5A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555" y="2299189"/>
              <a:ext cx="152118" cy="152118"/>
            </a:xfrm>
            <a:prstGeom prst="ellipse">
              <a:avLst/>
            </a:prstGeom>
            <a:solidFill>
              <a:srgbClr val="43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A9B73DE8-E6BE-0044-BFE8-8D8D26032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796" y="2299189"/>
              <a:ext cx="152118" cy="1521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0B38778B-0D6F-CC43-BA9E-CE94CCE4CBAF}"/>
              </a:ext>
            </a:extLst>
          </p:cNvPr>
          <p:cNvSpPr txBox="1"/>
          <p:nvPr/>
        </p:nvSpPr>
        <p:spPr>
          <a:xfrm>
            <a:off x="-4737407" y="7175971"/>
            <a:ext cx="219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TDMA timeslots: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738D4A-2766-6745-B80E-3BF5158FC9E8}"/>
              </a:ext>
            </a:extLst>
          </p:cNvPr>
          <p:cNvGrpSpPr/>
          <p:nvPr/>
        </p:nvGrpSpPr>
        <p:grpSpPr>
          <a:xfrm>
            <a:off x="673092" y="4696890"/>
            <a:ext cx="6120951" cy="1860852"/>
            <a:chOff x="673092" y="4696890"/>
            <a:chExt cx="6120951" cy="1860852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FD49DBC-234A-694F-B7FE-DC2EBBE12742}"/>
                </a:ext>
              </a:extLst>
            </p:cNvPr>
            <p:cNvCxnSpPr>
              <a:cxnSpLocks/>
            </p:cNvCxnSpPr>
            <p:nvPr/>
          </p:nvCxnSpPr>
          <p:spPr>
            <a:xfrm>
              <a:off x="3107269" y="5781751"/>
              <a:ext cx="287006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8CE07CA-2C14-FD47-9B6B-E51AAE2B6112}"/>
                </a:ext>
              </a:extLst>
            </p:cNvPr>
            <p:cNvCxnSpPr>
              <a:cxnSpLocks/>
            </p:cNvCxnSpPr>
            <p:nvPr/>
          </p:nvCxnSpPr>
          <p:spPr>
            <a:xfrm>
              <a:off x="3107269" y="5339348"/>
              <a:ext cx="2870064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B239288-B015-C74A-B089-260197003D8B}"/>
                </a:ext>
              </a:extLst>
            </p:cNvPr>
            <p:cNvCxnSpPr>
              <a:cxnSpLocks/>
            </p:cNvCxnSpPr>
            <p:nvPr/>
          </p:nvCxnSpPr>
          <p:spPr>
            <a:xfrm>
              <a:off x="3107269" y="4896945"/>
              <a:ext cx="287006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DBE172-4555-3F4A-9986-6197CDE0E07B}"/>
                </a:ext>
              </a:extLst>
            </p:cNvPr>
            <p:cNvSpPr txBox="1"/>
            <p:nvPr/>
          </p:nvSpPr>
          <p:spPr>
            <a:xfrm>
              <a:off x="5586229" y="4696890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453F20-AB03-4C4C-8B34-68BA0BD4E9F4}"/>
                </a:ext>
              </a:extLst>
            </p:cNvPr>
            <p:cNvSpPr txBox="1"/>
            <p:nvPr/>
          </p:nvSpPr>
          <p:spPr>
            <a:xfrm>
              <a:off x="5586229" y="5581696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361AC12-463A-094E-AF17-BEFE8C425EC7}"/>
                </a:ext>
              </a:extLst>
            </p:cNvPr>
            <p:cNvCxnSpPr/>
            <p:nvPr/>
          </p:nvCxnSpPr>
          <p:spPr>
            <a:xfrm flipV="1">
              <a:off x="3855828" y="4896945"/>
              <a:ext cx="0" cy="44240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9B804FE-1FD8-D845-8B52-1E674DE20766}"/>
                </a:ext>
              </a:extLst>
            </p:cNvPr>
            <p:cNvCxnSpPr/>
            <p:nvPr/>
          </p:nvCxnSpPr>
          <p:spPr>
            <a:xfrm flipV="1">
              <a:off x="4551246" y="4896945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494083D-6030-6C4D-92FD-C5301FED85F2}"/>
                </a:ext>
              </a:extLst>
            </p:cNvPr>
            <p:cNvCxnSpPr/>
            <p:nvPr/>
          </p:nvCxnSpPr>
          <p:spPr>
            <a:xfrm flipV="1">
              <a:off x="4898955" y="4896945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EE4AFE0-3467-2A49-A5B9-D3DB7A2576F9}"/>
                </a:ext>
              </a:extLst>
            </p:cNvPr>
            <p:cNvCxnSpPr>
              <a:cxnSpLocks/>
            </p:cNvCxnSpPr>
            <p:nvPr/>
          </p:nvCxnSpPr>
          <p:spPr>
            <a:xfrm>
              <a:off x="3508119" y="5339349"/>
              <a:ext cx="0" cy="4424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A346881-EE64-F943-8C26-A172225B5FA6}"/>
                </a:ext>
              </a:extLst>
            </p:cNvPr>
            <p:cNvCxnSpPr>
              <a:cxnSpLocks/>
            </p:cNvCxnSpPr>
            <p:nvPr/>
          </p:nvCxnSpPr>
          <p:spPr>
            <a:xfrm>
              <a:off x="4203537" y="5339349"/>
              <a:ext cx="0" cy="4424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CEC4D12-4EAE-3542-BE81-19CA7C0952FA}"/>
                </a:ext>
              </a:extLst>
            </p:cNvPr>
            <p:cNvCxnSpPr>
              <a:cxnSpLocks/>
            </p:cNvCxnSpPr>
            <p:nvPr/>
          </p:nvCxnSpPr>
          <p:spPr>
            <a:xfrm>
              <a:off x="5246664" y="5339349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C7F77588-AD45-294A-A591-81C17D5657AA}"/>
                </a:ext>
              </a:extLst>
            </p:cNvPr>
            <p:cNvSpPr/>
            <p:nvPr/>
          </p:nvSpPr>
          <p:spPr>
            <a:xfrm rot="16200000">
              <a:off x="3796437" y="5597472"/>
              <a:ext cx="153836" cy="961823"/>
            </a:xfrm>
            <a:prstGeom prst="leftBrace">
              <a:avLst>
                <a:gd name="adj1" fmla="val 28333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Left Brace 77">
              <a:extLst>
                <a:ext uri="{FF2B5EF4-FFF2-40B4-BE49-F238E27FC236}">
                  <a16:creationId xmlns:a16="http://schemas.microsoft.com/office/drawing/2014/main" id="{FFA2949F-7D35-8146-9094-7EDDDB868193}"/>
                </a:ext>
              </a:extLst>
            </p:cNvPr>
            <p:cNvSpPr/>
            <p:nvPr/>
          </p:nvSpPr>
          <p:spPr>
            <a:xfrm rot="16200000">
              <a:off x="4812815" y="5608112"/>
              <a:ext cx="153836" cy="940544"/>
            </a:xfrm>
            <a:prstGeom prst="leftBrace">
              <a:avLst>
                <a:gd name="adj1" fmla="val 28333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81955B-E308-114C-8DDE-733BA91C8D5C}"/>
                </a:ext>
              </a:extLst>
            </p:cNvPr>
            <p:cNvSpPr txBox="1"/>
            <p:nvPr/>
          </p:nvSpPr>
          <p:spPr>
            <a:xfrm>
              <a:off x="6083591" y="5139293"/>
              <a:ext cx="710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time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7CD744E-0776-1A49-AA73-BF9982E2A9B5}"/>
                </a:ext>
              </a:extLst>
            </p:cNvPr>
            <p:cNvSpPr txBox="1"/>
            <p:nvPr/>
          </p:nvSpPr>
          <p:spPr>
            <a:xfrm>
              <a:off x="673092" y="6157632"/>
              <a:ext cx="21965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TDMA timeslots: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F9CA0AB-B726-F24D-8551-8BD9DF50FAB4}"/>
                </a:ext>
              </a:extLst>
            </p:cNvPr>
            <p:cNvSpPr txBox="1"/>
            <p:nvPr/>
          </p:nvSpPr>
          <p:spPr>
            <a:xfrm>
              <a:off x="3530953" y="6157632"/>
              <a:ext cx="684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Bob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A86065E-8345-7141-9437-882675758FA5}"/>
                </a:ext>
              </a:extLst>
            </p:cNvPr>
            <p:cNvSpPr txBox="1"/>
            <p:nvPr/>
          </p:nvSpPr>
          <p:spPr>
            <a:xfrm>
              <a:off x="4435702" y="6157632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Cathy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01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1495B-772C-4649-A64D-9F3E5348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342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Assign each user a unique binary sequence of bits: </a:t>
            </a:r>
            <a:r>
              <a:rPr lang="en-US" b="1" i="1" dirty="0"/>
              <a:t>code</a:t>
            </a:r>
          </a:p>
          <a:p>
            <a:pPr lvl="1"/>
            <a:r>
              <a:rPr lang="en-US" dirty="0"/>
              <a:t>Call each code bit a </a:t>
            </a:r>
            <a:r>
              <a:rPr lang="en-US" b="1" i="1" dirty="0"/>
              <a:t>chip </a:t>
            </a:r>
            <a:r>
              <a:rPr lang="en-US" dirty="0"/>
              <a:t>(convention)</a:t>
            </a:r>
            <a:endParaRPr lang="en-US" b="1" i="1" dirty="0"/>
          </a:p>
          <a:p>
            <a:pPr lvl="1"/>
            <a:r>
              <a:rPr lang="en-US" dirty="0"/>
              <a:t>Call the code length </a:t>
            </a:r>
            <a:r>
              <a:rPr lang="en-US" b="1" i="1" dirty="0"/>
              <a:t>M</a:t>
            </a:r>
          </a:p>
          <a:p>
            <a:endParaRPr lang="en-US" b="1" i="1" dirty="0"/>
          </a:p>
          <a:p>
            <a:r>
              <a:rPr lang="en-US" b="1" dirty="0">
                <a:solidFill>
                  <a:srgbClr val="0070C0"/>
                </a:solidFill>
              </a:rPr>
              <a:t>CDMA example: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580AC-AD90-8942-A998-D7EF800F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E064AF-763F-884D-BF13-9CF7CC39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CDMA: User codes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B98172-1467-D74B-B596-F2157BC6354C}"/>
              </a:ext>
            </a:extLst>
          </p:cNvPr>
          <p:cNvGrpSpPr/>
          <p:nvPr/>
        </p:nvGrpSpPr>
        <p:grpSpPr>
          <a:xfrm>
            <a:off x="5755693" y="472778"/>
            <a:ext cx="3175828" cy="659180"/>
            <a:chOff x="2572230" y="2299189"/>
            <a:chExt cx="3175828" cy="659180"/>
          </a:xfrm>
        </p:grpSpPr>
        <p:sp>
          <p:nvSpPr>
            <p:cNvPr id="5" name="Text Box 30">
              <a:extLst>
                <a:ext uri="{FF2B5EF4-FFF2-40B4-BE49-F238E27FC236}">
                  <a16:creationId xmlns:a16="http://schemas.microsoft.com/office/drawing/2014/main" id="{DF4EFC04-20E8-4246-A21E-139306BCA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59" y="2497262"/>
              <a:ext cx="803425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Alice</a:t>
              </a:r>
            </a:p>
          </p:txBody>
        </p:sp>
        <p:sp>
          <p:nvSpPr>
            <p:cNvPr id="6" name="Text Box 30">
              <a:extLst>
                <a:ext uri="{FF2B5EF4-FFF2-40B4-BE49-F238E27FC236}">
                  <a16:creationId xmlns:a16="http://schemas.microsoft.com/office/drawing/2014/main" id="{1E760793-CADE-9047-A2C4-E16D33972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230" y="2497260"/>
              <a:ext cx="987184" cy="46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Cathy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A3BCF47-8710-5D4A-8BF2-8288E6D70A1D}"/>
                </a:ext>
              </a:extLst>
            </p:cNvPr>
            <p:cNvCxnSpPr>
              <a:cxnSpLocks/>
              <a:stCxn id="17" idx="2"/>
              <a:endCxn id="10" idx="6"/>
            </p:cNvCxnSpPr>
            <p:nvPr/>
          </p:nvCxnSpPr>
          <p:spPr>
            <a:xfrm flipH="1">
              <a:off x="4294623" y="2375248"/>
              <a:ext cx="1034173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7F70B3-CD4F-4849-BB46-9CD3147C332C}"/>
                </a:ext>
              </a:extLst>
            </p:cNvPr>
            <p:cNvCxnSpPr>
              <a:cxnSpLocks/>
            </p:cNvCxnSpPr>
            <p:nvPr/>
          </p:nvCxnSpPr>
          <p:spPr>
            <a:xfrm>
              <a:off x="3142673" y="2375248"/>
              <a:ext cx="999832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 Box 30">
              <a:extLst>
                <a:ext uri="{FF2B5EF4-FFF2-40B4-BE49-F238E27FC236}">
                  <a16:creationId xmlns:a16="http://schemas.microsoft.com/office/drawing/2014/main" id="{7278C4FE-ED3B-1C44-BCFB-AE23528DC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1652" y="2497260"/>
              <a:ext cx="686406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Bob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F8CAC603-8E08-FC4F-9C64-DDA434146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2299190"/>
              <a:ext cx="152118" cy="1521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1" name="Oval 29">
              <a:extLst>
                <a:ext uri="{FF2B5EF4-FFF2-40B4-BE49-F238E27FC236}">
                  <a16:creationId xmlns:a16="http://schemas.microsoft.com/office/drawing/2014/main" id="{3C5782DB-F8B6-074E-BB2B-12B433D5A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555" y="2299189"/>
              <a:ext cx="152118" cy="152118"/>
            </a:xfrm>
            <a:prstGeom prst="ellipse">
              <a:avLst/>
            </a:prstGeom>
            <a:solidFill>
              <a:srgbClr val="43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A9B73DE8-E6BE-0044-BFE8-8D8D26032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796" y="2299189"/>
              <a:ext cx="152118" cy="1521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1C566D-A59D-3144-94B9-1057F59FEE6A}"/>
              </a:ext>
            </a:extLst>
          </p:cNvPr>
          <p:cNvGrpSpPr/>
          <p:nvPr/>
        </p:nvGrpSpPr>
        <p:grpSpPr>
          <a:xfrm>
            <a:off x="4198679" y="3332337"/>
            <a:ext cx="3279407" cy="1877697"/>
            <a:chOff x="4493634" y="2999675"/>
            <a:chExt cx="3279407" cy="1877697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30F6889-3010-DA46-A3F5-7E7FBA1E34B1}"/>
                </a:ext>
              </a:extLst>
            </p:cNvPr>
            <p:cNvCxnSpPr>
              <a:cxnSpLocks/>
            </p:cNvCxnSpPr>
            <p:nvPr/>
          </p:nvCxnSpPr>
          <p:spPr>
            <a:xfrm>
              <a:off x="5158166" y="4084536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D3F7499-9825-A44B-B73D-4C33F3233954}"/>
                </a:ext>
              </a:extLst>
            </p:cNvPr>
            <p:cNvCxnSpPr>
              <a:cxnSpLocks/>
            </p:cNvCxnSpPr>
            <p:nvPr/>
          </p:nvCxnSpPr>
          <p:spPr>
            <a:xfrm>
              <a:off x="5158166" y="3642133"/>
              <a:ext cx="179816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951204F-A06B-B841-AE12-0BE48DD48C7F}"/>
                </a:ext>
              </a:extLst>
            </p:cNvPr>
            <p:cNvCxnSpPr>
              <a:cxnSpLocks/>
            </p:cNvCxnSpPr>
            <p:nvPr/>
          </p:nvCxnSpPr>
          <p:spPr>
            <a:xfrm>
              <a:off x="5158166" y="3199730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7B8A317-44D6-2642-8D1D-E9A8B347CC73}"/>
                </a:ext>
              </a:extLst>
            </p:cNvPr>
            <p:cNvSpPr txBox="1"/>
            <p:nvPr/>
          </p:nvSpPr>
          <p:spPr>
            <a:xfrm>
              <a:off x="6565227" y="2999675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B98C317-34CF-C646-B764-720FDA2FFB06}"/>
                </a:ext>
              </a:extLst>
            </p:cNvPr>
            <p:cNvSpPr txBox="1"/>
            <p:nvPr/>
          </p:nvSpPr>
          <p:spPr>
            <a:xfrm>
              <a:off x="6565227" y="3884481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F5F7F6A-2566-CC43-A14B-1683E232CF21}"/>
                </a:ext>
              </a:extLst>
            </p:cNvPr>
            <p:cNvCxnSpPr/>
            <p:nvPr/>
          </p:nvCxnSpPr>
          <p:spPr>
            <a:xfrm flipV="1">
              <a:off x="5877953" y="3199730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18BA9DD-840E-7749-BF6D-71BD11C435A5}"/>
                </a:ext>
              </a:extLst>
            </p:cNvPr>
            <p:cNvCxnSpPr>
              <a:cxnSpLocks/>
            </p:cNvCxnSpPr>
            <p:nvPr/>
          </p:nvCxnSpPr>
          <p:spPr>
            <a:xfrm>
              <a:off x="5530244" y="3642134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02FD6B2C-9702-BC4F-BEBA-3D660A20A6D2}"/>
                </a:ext>
              </a:extLst>
            </p:cNvPr>
            <p:cNvSpPr/>
            <p:nvPr/>
          </p:nvSpPr>
          <p:spPr>
            <a:xfrm rot="16200000">
              <a:off x="5632016" y="4070696"/>
              <a:ext cx="153836" cy="620946"/>
            </a:xfrm>
            <a:prstGeom prst="leftBrace">
              <a:avLst>
                <a:gd name="adj1" fmla="val 28333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A082DAC-662A-DF4C-AA48-4256283D47D6}"/>
                </a:ext>
              </a:extLst>
            </p:cNvPr>
            <p:cNvSpPr txBox="1"/>
            <p:nvPr/>
          </p:nvSpPr>
          <p:spPr>
            <a:xfrm>
              <a:off x="7062589" y="3442078"/>
              <a:ext cx="710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time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F880075-EA47-5D4D-895F-2D667666C873}"/>
                </a:ext>
              </a:extLst>
            </p:cNvPr>
            <p:cNvSpPr txBox="1"/>
            <p:nvPr/>
          </p:nvSpPr>
          <p:spPr>
            <a:xfrm>
              <a:off x="4493634" y="4477262"/>
              <a:ext cx="2430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Cathy’s code </a:t>
              </a:r>
              <a:r>
                <a:rPr lang="en-US" i="1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  <a:r>
                <a:rPr lang="en-US" baseline="30000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cathy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B4BC0A5-957C-9E42-935F-3D863CCAC685}"/>
              </a:ext>
            </a:extLst>
          </p:cNvPr>
          <p:cNvGrpSpPr/>
          <p:nvPr/>
        </p:nvGrpSpPr>
        <p:grpSpPr>
          <a:xfrm>
            <a:off x="1479587" y="3332337"/>
            <a:ext cx="2372977" cy="1950792"/>
            <a:chOff x="4668663" y="2999675"/>
            <a:chExt cx="2372977" cy="1950792"/>
          </a:xfrm>
        </p:grpSpPr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DFD3A3A7-E66D-3C4F-9C20-A853EBD06B00}"/>
                </a:ext>
              </a:extLst>
            </p:cNvPr>
            <p:cNvCxnSpPr>
              <a:cxnSpLocks/>
            </p:cNvCxnSpPr>
            <p:nvPr/>
          </p:nvCxnSpPr>
          <p:spPr>
            <a:xfrm>
              <a:off x="5213693" y="4084536"/>
              <a:ext cx="1742638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EC00CE7-B095-4043-9EE7-DEA06876222B}"/>
                </a:ext>
              </a:extLst>
            </p:cNvPr>
            <p:cNvCxnSpPr>
              <a:cxnSpLocks/>
            </p:cNvCxnSpPr>
            <p:nvPr/>
          </p:nvCxnSpPr>
          <p:spPr>
            <a:xfrm>
              <a:off x="5213693" y="3642133"/>
              <a:ext cx="174263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A4A4D876-BD5C-0F4A-9BBF-D82BB156F27C}"/>
                </a:ext>
              </a:extLst>
            </p:cNvPr>
            <p:cNvCxnSpPr>
              <a:cxnSpLocks/>
            </p:cNvCxnSpPr>
            <p:nvPr/>
          </p:nvCxnSpPr>
          <p:spPr>
            <a:xfrm>
              <a:off x="5213693" y="3199730"/>
              <a:ext cx="1742638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ACE2B2F-5183-344B-A96A-FDDA73F9C369}"/>
                </a:ext>
              </a:extLst>
            </p:cNvPr>
            <p:cNvSpPr txBox="1"/>
            <p:nvPr/>
          </p:nvSpPr>
          <p:spPr>
            <a:xfrm>
              <a:off x="6565227" y="2999675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A1C6561-A1CF-6F48-8E4F-0936B3C0C7BF}"/>
                </a:ext>
              </a:extLst>
            </p:cNvPr>
            <p:cNvSpPr txBox="1"/>
            <p:nvPr/>
          </p:nvSpPr>
          <p:spPr>
            <a:xfrm>
              <a:off x="6565227" y="3884481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16A885-308D-FF41-8C1B-B516B6F1A40A}"/>
                </a:ext>
              </a:extLst>
            </p:cNvPr>
            <p:cNvCxnSpPr>
              <a:cxnSpLocks/>
            </p:cNvCxnSpPr>
            <p:nvPr/>
          </p:nvCxnSpPr>
          <p:spPr>
            <a:xfrm>
              <a:off x="5877953" y="3647183"/>
              <a:ext cx="0" cy="4424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9BB3871-F887-704A-8819-443CF1C08060}"/>
                </a:ext>
              </a:extLst>
            </p:cNvPr>
            <p:cNvCxnSpPr>
              <a:cxnSpLocks/>
            </p:cNvCxnSpPr>
            <p:nvPr/>
          </p:nvCxnSpPr>
          <p:spPr>
            <a:xfrm>
              <a:off x="5530244" y="3650695"/>
              <a:ext cx="0" cy="4424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Left Brace 143">
              <a:extLst>
                <a:ext uri="{FF2B5EF4-FFF2-40B4-BE49-F238E27FC236}">
                  <a16:creationId xmlns:a16="http://schemas.microsoft.com/office/drawing/2014/main" id="{2858DAE9-8C23-7547-BE49-4AA5DB7309B3}"/>
                </a:ext>
              </a:extLst>
            </p:cNvPr>
            <p:cNvSpPr/>
            <p:nvPr/>
          </p:nvSpPr>
          <p:spPr>
            <a:xfrm rot="16200000">
              <a:off x="5633919" y="4090055"/>
              <a:ext cx="153836" cy="582228"/>
            </a:xfrm>
            <a:prstGeom prst="leftBrace">
              <a:avLst>
                <a:gd name="adj1" fmla="val 28333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C8AE77D-1684-2F40-8036-0D5788241536}"/>
                </a:ext>
              </a:extLst>
            </p:cNvPr>
            <p:cNvSpPr txBox="1"/>
            <p:nvPr/>
          </p:nvSpPr>
          <p:spPr>
            <a:xfrm>
              <a:off x="4668663" y="4550357"/>
              <a:ext cx="208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Bob’s code </a:t>
              </a:r>
              <a:r>
                <a:rPr lang="en-US" i="1" dirty="0" err="1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  <a:r>
                <a:rPr lang="en-US" baseline="30000" dirty="0" err="1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bob</a:t>
              </a:r>
              <a:endParaRPr lang="en-US" baseline="30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61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1495B-772C-4649-A64D-9F3E5348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34215"/>
          </a:xfrm>
        </p:spPr>
        <p:txBody>
          <a:bodyPr>
            <a:normAutofit/>
          </a:bodyPr>
          <a:lstStyle/>
          <a:p>
            <a:r>
              <a:rPr lang="en-US" dirty="0"/>
              <a:t>Suppose Cathy alone sends message bits </a:t>
            </a:r>
            <a:r>
              <a:rPr lang="en-US" b="1" dirty="0">
                <a:solidFill>
                  <a:srgbClr val="009900"/>
                </a:solidFill>
                <a:latin typeface="Courier" pitchFamily="2" charset="0"/>
              </a:rPr>
              <a:t>001:</a:t>
            </a:r>
          </a:p>
          <a:p>
            <a:endParaRPr lang="en-US" b="1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580AC-AD90-8942-A998-D7EF800F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E064AF-763F-884D-BF13-9CF7CC39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CDMA: Cathy Sending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B98172-1467-D74B-B596-F2157BC6354C}"/>
              </a:ext>
            </a:extLst>
          </p:cNvPr>
          <p:cNvGrpSpPr/>
          <p:nvPr/>
        </p:nvGrpSpPr>
        <p:grpSpPr>
          <a:xfrm>
            <a:off x="5755693" y="472778"/>
            <a:ext cx="3175828" cy="659180"/>
            <a:chOff x="2572230" y="2299189"/>
            <a:chExt cx="3175828" cy="659180"/>
          </a:xfrm>
        </p:grpSpPr>
        <p:sp>
          <p:nvSpPr>
            <p:cNvPr id="5" name="Text Box 30">
              <a:extLst>
                <a:ext uri="{FF2B5EF4-FFF2-40B4-BE49-F238E27FC236}">
                  <a16:creationId xmlns:a16="http://schemas.microsoft.com/office/drawing/2014/main" id="{DF4EFC04-20E8-4246-A21E-139306BCA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59" y="2497262"/>
              <a:ext cx="803425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Alice</a:t>
              </a:r>
            </a:p>
          </p:txBody>
        </p:sp>
        <p:sp>
          <p:nvSpPr>
            <p:cNvPr id="6" name="Text Box 30">
              <a:extLst>
                <a:ext uri="{FF2B5EF4-FFF2-40B4-BE49-F238E27FC236}">
                  <a16:creationId xmlns:a16="http://schemas.microsoft.com/office/drawing/2014/main" id="{1E760793-CADE-9047-A2C4-E16D33972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230" y="2497260"/>
              <a:ext cx="987184" cy="46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Cathy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A3BCF47-8710-5D4A-8BF2-8288E6D70A1D}"/>
                </a:ext>
              </a:extLst>
            </p:cNvPr>
            <p:cNvCxnSpPr>
              <a:cxnSpLocks/>
              <a:stCxn id="17" idx="2"/>
              <a:endCxn id="10" idx="6"/>
            </p:cNvCxnSpPr>
            <p:nvPr/>
          </p:nvCxnSpPr>
          <p:spPr>
            <a:xfrm flipH="1">
              <a:off x="4294623" y="2375248"/>
              <a:ext cx="1034173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7F70B3-CD4F-4849-BB46-9CD3147C332C}"/>
                </a:ext>
              </a:extLst>
            </p:cNvPr>
            <p:cNvCxnSpPr>
              <a:cxnSpLocks/>
            </p:cNvCxnSpPr>
            <p:nvPr/>
          </p:nvCxnSpPr>
          <p:spPr>
            <a:xfrm>
              <a:off x="3142673" y="2375248"/>
              <a:ext cx="999832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 Box 30">
              <a:extLst>
                <a:ext uri="{FF2B5EF4-FFF2-40B4-BE49-F238E27FC236}">
                  <a16:creationId xmlns:a16="http://schemas.microsoft.com/office/drawing/2014/main" id="{7278C4FE-ED3B-1C44-BCFB-AE23528DC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1652" y="2497260"/>
              <a:ext cx="686406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Bob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F8CAC603-8E08-FC4F-9C64-DDA434146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2299190"/>
              <a:ext cx="152118" cy="1521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1" name="Oval 29">
              <a:extLst>
                <a:ext uri="{FF2B5EF4-FFF2-40B4-BE49-F238E27FC236}">
                  <a16:creationId xmlns:a16="http://schemas.microsoft.com/office/drawing/2014/main" id="{3C5782DB-F8B6-074E-BB2B-12B433D5A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555" y="2299189"/>
              <a:ext cx="152118" cy="152118"/>
            </a:xfrm>
            <a:prstGeom prst="ellipse">
              <a:avLst/>
            </a:prstGeom>
            <a:solidFill>
              <a:srgbClr val="43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A9B73DE8-E6BE-0044-BFE8-8D8D26032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796" y="2299189"/>
              <a:ext cx="152118" cy="1521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B4D262-FE29-524E-8DAB-719DB809870E}"/>
              </a:ext>
            </a:extLst>
          </p:cNvPr>
          <p:cNvGrpSpPr/>
          <p:nvPr/>
        </p:nvGrpSpPr>
        <p:grpSpPr>
          <a:xfrm>
            <a:off x="441082" y="2015107"/>
            <a:ext cx="3030239" cy="1895018"/>
            <a:chOff x="5755693" y="1615637"/>
            <a:chExt cx="3030239" cy="1895018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032D62F-18E5-0144-9A39-84995667C973}"/>
                </a:ext>
              </a:extLst>
            </p:cNvPr>
            <p:cNvCxnSpPr>
              <a:cxnSpLocks/>
            </p:cNvCxnSpPr>
            <p:nvPr/>
          </p:nvCxnSpPr>
          <p:spPr>
            <a:xfrm>
              <a:off x="6170102" y="3310600"/>
              <a:ext cx="179912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01DB9AE-312B-FB4D-9F3C-6E159786F33C}"/>
                </a:ext>
              </a:extLst>
            </p:cNvPr>
            <p:cNvCxnSpPr>
              <a:cxnSpLocks/>
            </p:cNvCxnSpPr>
            <p:nvPr/>
          </p:nvCxnSpPr>
          <p:spPr>
            <a:xfrm>
              <a:off x="6170102" y="2868197"/>
              <a:ext cx="179912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0020D88-2101-C741-B447-0F35BCD6BB31}"/>
                </a:ext>
              </a:extLst>
            </p:cNvPr>
            <p:cNvCxnSpPr>
              <a:cxnSpLocks/>
            </p:cNvCxnSpPr>
            <p:nvPr/>
          </p:nvCxnSpPr>
          <p:spPr>
            <a:xfrm>
              <a:off x="6170102" y="2425794"/>
              <a:ext cx="179912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468B207-B2D2-C74F-9134-A6066065E52C}"/>
                </a:ext>
              </a:extLst>
            </p:cNvPr>
            <p:cNvSpPr txBox="1"/>
            <p:nvPr/>
          </p:nvSpPr>
          <p:spPr>
            <a:xfrm>
              <a:off x="7578118" y="2225739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8EAAD0-F253-CB45-9B43-4F40C8C75849}"/>
                </a:ext>
              </a:extLst>
            </p:cNvPr>
            <p:cNvSpPr txBox="1"/>
            <p:nvPr/>
          </p:nvSpPr>
          <p:spPr>
            <a:xfrm>
              <a:off x="7578118" y="3110545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444DFF2-BAF3-AE47-A9A4-8FB023FA0A8B}"/>
                </a:ext>
              </a:extLst>
            </p:cNvPr>
            <p:cNvCxnSpPr/>
            <p:nvPr/>
          </p:nvCxnSpPr>
          <p:spPr>
            <a:xfrm flipV="1">
              <a:off x="6543135" y="2425794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AA6897E-8D73-AE41-A8CC-754AF4C8EB27}"/>
                </a:ext>
              </a:extLst>
            </p:cNvPr>
            <p:cNvCxnSpPr/>
            <p:nvPr/>
          </p:nvCxnSpPr>
          <p:spPr>
            <a:xfrm flipV="1">
              <a:off x="6890844" y="2425794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C87F1E1-4E3D-3F42-8BE5-C3677A953DA9}"/>
                </a:ext>
              </a:extLst>
            </p:cNvPr>
            <p:cNvCxnSpPr>
              <a:cxnSpLocks/>
            </p:cNvCxnSpPr>
            <p:nvPr/>
          </p:nvCxnSpPr>
          <p:spPr>
            <a:xfrm>
              <a:off x="7238553" y="2868198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Left Brace 42">
              <a:extLst>
                <a:ext uri="{FF2B5EF4-FFF2-40B4-BE49-F238E27FC236}">
                  <a16:creationId xmlns:a16="http://schemas.microsoft.com/office/drawing/2014/main" id="{BB0A3609-2354-9B4A-9AEA-29545D769806}"/>
                </a:ext>
              </a:extLst>
            </p:cNvPr>
            <p:cNvSpPr/>
            <p:nvPr/>
          </p:nvSpPr>
          <p:spPr>
            <a:xfrm rot="5400000">
              <a:off x="6813926" y="1701607"/>
              <a:ext cx="153836" cy="940544"/>
            </a:xfrm>
            <a:prstGeom prst="leftBrace">
              <a:avLst>
                <a:gd name="adj1" fmla="val 28333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3C0A56C-58B9-424E-A929-57787290A248}"/>
                </a:ext>
              </a:extLst>
            </p:cNvPr>
            <p:cNvSpPr txBox="1"/>
            <p:nvPr/>
          </p:nvSpPr>
          <p:spPr>
            <a:xfrm>
              <a:off x="8075480" y="2668142"/>
              <a:ext cx="710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time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D376721-0AEB-314A-A023-AD2D2FCC6C46}"/>
                </a:ext>
              </a:extLst>
            </p:cNvPr>
            <p:cNvSpPr txBox="1"/>
            <p:nvPr/>
          </p:nvSpPr>
          <p:spPr>
            <a:xfrm>
              <a:off x="5755693" y="1615637"/>
              <a:ext cx="2270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Cathy’s message</a:t>
              </a:r>
            </a:p>
          </p:txBody>
        </p:sp>
      </p:grpSp>
      <p:sp>
        <p:nvSpPr>
          <p:cNvPr id="27" name="Trapezoid 26">
            <a:extLst>
              <a:ext uri="{FF2B5EF4-FFF2-40B4-BE49-F238E27FC236}">
                <a16:creationId xmlns:a16="http://schemas.microsoft.com/office/drawing/2014/main" id="{69395BEC-1309-9F40-A309-43C0BB3DE78C}"/>
              </a:ext>
            </a:extLst>
          </p:cNvPr>
          <p:cNvSpPr/>
          <p:nvPr/>
        </p:nvSpPr>
        <p:spPr>
          <a:xfrm>
            <a:off x="1138666" y="3267667"/>
            <a:ext cx="3061963" cy="2253570"/>
          </a:xfrm>
          <a:custGeom>
            <a:avLst/>
            <a:gdLst>
              <a:gd name="connsiteX0" fmla="*/ 0 w 6694447"/>
              <a:gd name="connsiteY0" fmla="*/ 1674628 h 1674628"/>
              <a:gd name="connsiteX1" fmla="*/ 594560 w 6694447"/>
              <a:gd name="connsiteY1" fmla="*/ 0 h 1674628"/>
              <a:gd name="connsiteX2" fmla="*/ 6099887 w 6694447"/>
              <a:gd name="connsiteY2" fmla="*/ 0 h 1674628"/>
              <a:gd name="connsiteX3" fmla="*/ 6694447 w 6694447"/>
              <a:gd name="connsiteY3" fmla="*/ 1674628 h 1674628"/>
              <a:gd name="connsiteX4" fmla="*/ 0 w 6694447"/>
              <a:gd name="connsiteY4" fmla="*/ 1674628 h 1674628"/>
              <a:gd name="connsiteX0" fmla="*/ 2345122 w 6099887"/>
              <a:gd name="connsiteY0" fmla="*/ 1682185 h 1682185"/>
              <a:gd name="connsiteX1" fmla="*/ 0 w 6099887"/>
              <a:gd name="connsiteY1" fmla="*/ 0 h 1682185"/>
              <a:gd name="connsiteX2" fmla="*/ 5505327 w 6099887"/>
              <a:gd name="connsiteY2" fmla="*/ 0 h 1682185"/>
              <a:gd name="connsiteX3" fmla="*/ 6099887 w 6099887"/>
              <a:gd name="connsiteY3" fmla="*/ 1674628 h 1682185"/>
              <a:gd name="connsiteX4" fmla="*/ 2345122 w 6099887"/>
              <a:gd name="connsiteY4" fmla="*/ 1682185 h 1682185"/>
              <a:gd name="connsiteX0" fmla="*/ 2345122 w 5505327"/>
              <a:gd name="connsiteY0" fmla="*/ 1682185 h 1682185"/>
              <a:gd name="connsiteX1" fmla="*/ 0 w 5505327"/>
              <a:gd name="connsiteY1" fmla="*/ 0 h 1682185"/>
              <a:gd name="connsiteX2" fmla="*/ 5505327 w 5505327"/>
              <a:gd name="connsiteY2" fmla="*/ 0 h 1682185"/>
              <a:gd name="connsiteX3" fmla="*/ 3061963 w 5505327"/>
              <a:gd name="connsiteY3" fmla="*/ 1682185 h 1682185"/>
              <a:gd name="connsiteX4" fmla="*/ 2345122 w 5505327"/>
              <a:gd name="connsiteY4" fmla="*/ 1682185 h 1682185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92738 w 3061963"/>
              <a:gd name="connsiteY2" fmla="*/ 7557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061963"/>
              <a:gd name="connsiteY0" fmla="*/ 1684153 h 1684153"/>
              <a:gd name="connsiteX1" fmla="*/ 0 w 3061963"/>
              <a:gd name="connsiteY1" fmla="*/ 1968 h 1684153"/>
              <a:gd name="connsiteX2" fmla="*/ 167338 w 3061963"/>
              <a:gd name="connsiteY2" fmla="*/ 0 h 1684153"/>
              <a:gd name="connsiteX3" fmla="*/ 3061963 w 3061963"/>
              <a:gd name="connsiteY3" fmla="*/ 1684153 h 1684153"/>
              <a:gd name="connsiteX4" fmla="*/ 2345122 w 3061963"/>
              <a:gd name="connsiteY4" fmla="*/ 1684153 h 1684153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60988 w 3061963"/>
              <a:gd name="connsiteY2" fmla="*/ 4382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54638 w 3061963"/>
              <a:gd name="connsiteY2" fmla="*/ 1207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963" h="1682185">
                <a:moveTo>
                  <a:pt x="2345122" y="1682185"/>
                </a:moveTo>
                <a:lnTo>
                  <a:pt x="0" y="0"/>
                </a:lnTo>
                <a:lnTo>
                  <a:pt x="154638" y="1207"/>
                </a:lnTo>
                <a:lnTo>
                  <a:pt x="3061963" y="1682185"/>
                </a:lnTo>
                <a:lnTo>
                  <a:pt x="2345122" y="1682185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9C0DF99-26F9-1946-81BB-913DE92DE36C}"/>
              </a:ext>
            </a:extLst>
          </p:cNvPr>
          <p:cNvSpPr txBox="1"/>
          <p:nvPr/>
        </p:nvSpPr>
        <p:spPr>
          <a:xfrm>
            <a:off x="311811" y="5167295"/>
            <a:ext cx="256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transmitted</a:t>
            </a:r>
            <a:b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CDMA signal:</a:t>
            </a:r>
          </a:p>
        </p:txBody>
      </p:sp>
      <p:sp>
        <p:nvSpPr>
          <p:cNvPr id="108" name="Trapezoid 26">
            <a:extLst>
              <a:ext uri="{FF2B5EF4-FFF2-40B4-BE49-F238E27FC236}">
                <a16:creationId xmlns:a16="http://schemas.microsoft.com/office/drawing/2014/main" id="{84AE7CA6-16FC-264F-A78D-BDD9BD21C834}"/>
              </a:ext>
            </a:extLst>
          </p:cNvPr>
          <p:cNvSpPr/>
          <p:nvPr/>
        </p:nvSpPr>
        <p:spPr>
          <a:xfrm>
            <a:off x="1486375" y="3262042"/>
            <a:ext cx="3424700" cy="2261127"/>
          </a:xfrm>
          <a:custGeom>
            <a:avLst/>
            <a:gdLst>
              <a:gd name="connsiteX0" fmla="*/ 0 w 6694447"/>
              <a:gd name="connsiteY0" fmla="*/ 1674628 h 1674628"/>
              <a:gd name="connsiteX1" fmla="*/ 594560 w 6694447"/>
              <a:gd name="connsiteY1" fmla="*/ 0 h 1674628"/>
              <a:gd name="connsiteX2" fmla="*/ 6099887 w 6694447"/>
              <a:gd name="connsiteY2" fmla="*/ 0 h 1674628"/>
              <a:gd name="connsiteX3" fmla="*/ 6694447 w 6694447"/>
              <a:gd name="connsiteY3" fmla="*/ 1674628 h 1674628"/>
              <a:gd name="connsiteX4" fmla="*/ 0 w 6694447"/>
              <a:gd name="connsiteY4" fmla="*/ 1674628 h 1674628"/>
              <a:gd name="connsiteX0" fmla="*/ 2345122 w 6099887"/>
              <a:gd name="connsiteY0" fmla="*/ 1682185 h 1682185"/>
              <a:gd name="connsiteX1" fmla="*/ 0 w 6099887"/>
              <a:gd name="connsiteY1" fmla="*/ 0 h 1682185"/>
              <a:gd name="connsiteX2" fmla="*/ 5505327 w 6099887"/>
              <a:gd name="connsiteY2" fmla="*/ 0 h 1682185"/>
              <a:gd name="connsiteX3" fmla="*/ 6099887 w 6099887"/>
              <a:gd name="connsiteY3" fmla="*/ 1674628 h 1682185"/>
              <a:gd name="connsiteX4" fmla="*/ 2345122 w 6099887"/>
              <a:gd name="connsiteY4" fmla="*/ 1682185 h 1682185"/>
              <a:gd name="connsiteX0" fmla="*/ 2345122 w 5505327"/>
              <a:gd name="connsiteY0" fmla="*/ 1682185 h 1682185"/>
              <a:gd name="connsiteX1" fmla="*/ 0 w 5505327"/>
              <a:gd name="connsiteY1" fmla="*/ 0 h 1682185"/>
              <a:gd name="connsiteX2" fmla="*/ 5505327 w 5505327"/>
              <a:gd name="connsiteY2" fmla="*/ 0 h 1682185"/>
              <a:gd name="connsiteX3" fmla="*/ 3061963 w 5505327"/>
              <a:gd name="connsiteY3" fmla="*/ 1682185 h 1682185"/>
              <a:gd name="connsiteX4" fmla="*/ 2345122 w 5505327"/>
              <a:gd name="connsiteY4" fmla="*/ 1682185 h 1682185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92738 w 3061963"/>
              <a:gd name="connsiteY2" fmla="*/ 7557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061963"/>
              <a:gd name="connsiteY0" fmla="*/ 1684153 h 1684153"/>
              <a:gd name="connsiteX1" fmla="*/ 0 w 3061963"/>
              <a:gd name="connsiteY1" fmla="*/ 1968 h 1684153"/>
              <a:gd name="connsiteX2" fmla="*/ 167338 w 3061963"/>
              <a:gd name="connsiteY2" fmla="*/ 0 h 1684153"/>
              <a:gd name="connsiteX3" fmla="*/ 3061963 w 3061963"/>
              <a:gd name="connsiteY3" fmla="*/ 1684153 h 1684153"/>
              <a:gd name="connsiteX4" fmla="*/ 2345122 w 3061963"/>
              <a:gd name="connsiteY4" fmla="*/ 1684153 h 1684153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60988 w 3061963"/>
              <a:gd name="connsiteY2" fmla="*/ 4382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54638 w 3061963"/>
              <a:gd name="connsiteY2" fmla="*/ 1207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424700"/>
              <a:gd name="connsiteY0" fmla="*/ 1682185 h 1687826"/>
              <a:gd name="connsiteX1" fmla="*/ 0 w 3424700"/>
              <a:gd name="connsiteY1" fmla="*/ 0 h 1687826"/>
              <a:gd name="connsiteX2" fmla="*/ 154638 w 3424700"/>
              <a:gd name="connsiteY2" fmla="*/ 1207 h 1687826"/>
              <a:gd name="connsiteX3" fmla="*/ 3424700 w 3424700"/>
              <a:gd name="connsiteY3" fmla="*/ 1687826 h 1687826"/>
              <a:gd name="connsiteX4" fmla="*/ 2345122 w 3424700"/>
              <a:gd name="connsiteY4" fmla="*/ 1682185 h 1687826"/>
              <a:gd name="connsiteX0" fmla="*/ 2738087 w 3424700"/>
              <a:gd name="connsiteY0" fmla="*/ 1682185 h 1687826"/>
              <a:gd name="connsiteX1" fmla="*/ 0 w 3424700"/>
              <a:gd name="connsiteY1" fmla="*/ 0 h 1687826"/>
              <a:gd name="connsiteX2" fmla="*/ 154638 w 3424700"/>
              <a:gd name="connsiteY2" fmla="*/ 1207 h 1687826"/>
              <a:gd name="connsiteX3" fmla="*/ 3424700 w 3424700"/>
              <a:gd name="connsiteY3" fmla="*/ 1687826 h 1687826"/>
              <a:gd name="connsiteX4" fmla="*/ 2738087 w 3424700"/>
              <a:gd name="connsiteY4" fmla="*/ 1682185 h 1687826"/>
              <a:gd name="connsiteX0" fmla="*/ 2617174 w 3424700"/>
              <a:gd name="connsiteY0" fmla="*/ 1761158 h 1761158"/>
              <a:gd name="connsiteX1" fmla="*/ 0 w 3424700"/>
              <a:gd name="connsiteY1" fmla="*/ 0 h 1761158"/>
              <a:gd name="connsiteX2" fmla="*/ 154638 w 3424700"/>
              <a:gd name="connsiteY2" fmla="*/ 1207 h 1761158"/>
              <a:gd name="connsiteX3" fmla="*/ 3424700 w 3424700"/>
              <a:gd name="connsiteY3" fmla="*/ 1687826 h 1761158"/>
              <a:gd name="connsiteX4" fmla="*/ 2617174 w 3424700"/>
              <a:gd name="connsiteY4" fmla="*/ 1761158 h 1761158"/>
              <a:gd name="connsiteX0" fmla="*/ 2715416 w 3424700"/>
              <a:gd name="connsiteY0" fmla="*/ 1682185 h 1687826"/>
              <a:gd name="connsiteX1" fmla="*/ 0 w 3424700"/>
              <a:gd name="connsiteY1" fmla="*/ 0 h 1687826"/>
              <a:gd name="connsiteX2" fmla="*/ 154638 w 3424700"/>
              <a:gd name="connsiteY2" fmla="*/ 1207 h 1687826"/>
              <a:gd name="connsiteX3" fmla="*/ 3424700 w 3424700"/>
              <a:gd name="connsiteY3" fmla="*/ 1687826 h 1687826"/>
              <a:gd name="connsiteX4" fmla="*/ 2715416 w 3424700"/>
              <a:gd name="connsiteY4" fmla="*/ 1682185 h 16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4700" h="1687826">
                <a:moveTo>
                  <a:pt x="2715416" y="1682185"/>
                </a:moveTo>
                <a:lnTo>
                  <a:pt x="0" y="0"/>
                </a:lnTo>
                <a:lnTo>
                  <a:pt x="154638" y="1207"/>
                </a:lnTo>
                <a:lnTo>
                  <a:pt x="3424700" y="1687826"/>
                </a:lnTo>
                <a:lnTo>
                  <a:pt x="2715416" y="1682185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0" name="Trapezoid 26">
            <a:extLst>
              <a:ext uri="{FF2B5EF4-FFF2-40B4-BE49-F238E27FC236}">
                <a16:creationId xmlns:a16="http://schemas.microsoft.com/office/drawing/2014/main" id="{98FDAA09-0876-CD42-BBCD-2A45AB055AD7}"/>
              </a:ext>
            </a:extLst>
          </p:cNvPr>
          <p:cNvSpPr/>
          <p:nvPr/>
        </p:nvSpPr>
        <p:spPr>
          <a:xfrm>
            <a:off x="1843060" y="3262042"/>
            <a:ext cx="3757209" cy="2261127"/>
          </a:xfrm>
          <a:custGeom>
            <a:avLst/>
            <a:gdLst>
              <a:gd name="connsiteX0" fmla="*/ 0 w 6694447"/>
              <a:gd name="connsiteY0" fmla="*/ 1674628 h 1674628"/>
              <a:gd name="connsiteX1" fmla="*/ 594560 w 6694447"/>
              <a:gd name="connsiteY1" fmla="*/ 0 h 1674628"/>
              <a:gd name="connsiteX2" fmla="*/ 6099887 w 6694447"/>
              <a:gd name="connsiteY2" fmla="*/ 0 h 1674628"/>
              <a:gd name="connsiteX3" fmla="*/ 6694447 w 6694447"/>
              <a:gd name="connsiteY3" fmla="*/ 1674628 h 1674628"/>
              <a:gd name="connsiteX4" fmla="*/ 0 w 6694447"/>
              <a:gd name="connsiteY4" fmla="*/ 1674628 h 1674628"/>
              <a:gd name="connsiteX0" fmla="*/ 2345122 w 6099887"/>
              <a:gd name="connsiteY0" fmla="*/ 1682185 h 1682185"/>
              <a:gd name="connsiteX1" fmla="*/ 0 w 6099887"/>
              <a:gd name="connsiteY1" fmla="*/ 0 h 1682185"/>
              <a:gd name="connsiteX2" fmla="*/ 5505327 w 6099887"/>
              <a:gd name="connsiteY2" fmla="*/ 0 h 1682185"/>
              <a:gd name="connsiteX3" fmla="*/ 6099887 w 6099887"/>
              <a:gd name="connsiteY3" fmla="*/ 1674628 h 1682185"/>
              <a:gd name="connsiteX4" fmla="*/ 2345122 w 6099887"/>
              <a:gd name="connsiteY4" fmla="*/ 1682185 h 1682185"/>
              <a:gd name="connsiteX0" fmla="*/ 2345122 w 5505327"/>
              <a:gd name="connsiteY0" fmla="*/ 1682185 h 1682185"/>
              <a:gd name="connsiteX1" fmla="*/ 0 w 5505327"/>
              <a:gd name="connsiteY1" fmla="*/ 0 h 1682185"/>
              <a:gd name="connsiteX2" fmla="*/ 5505327 w 5505327"/>
              <a:gd name="connsiteY2" fmla="*/ 0 h 1682185"/>
              <a:gd name="connsiteX3" fmla="*/ 3061963 w 5505327"/>
              <a:gd name="connsiteY3" fmla="*/ 1682185 h 1682185"/>
              <a:gd name="connsiteX4" fmla="*/ 2345122 w 5505327"/>
              <a:gd name="connsiteY4" fmla="*/ 1682185 h 1682185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92738 w 3061963"/>
              <a:gd name="connsiteY2" fmla="*/ 7557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061963"/>
              <a:gd name="connsiteY0" fmla="*/ 1684153 h 1684153"/>
              <a:gd name="connsiteX1" fmla="*/ 0 w 3061963"/>
              <a:gd name="connsiteY1" fmla="*/ 1968 h 1684153"/>
              <a:gd name="connsiteX2" fmla="*/ 167338 w 3061963"/>
              <a:gd name="connsiteY2" fmla="*/ 0 h 1684153"/>
              <a:gd name="connsiteX3" fmla="*/ 3061963 w 3061963"/>
              <a:gd name="connsiteY3" fmla="*/ 1684153 h 1684153"/>
              <a:gd name="connsiteX4" fmla="*/ 2345122 w 3061963"/>
              <a:gd name="connsiteY4" fmla="*/ 1684153 h 1684153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60988 w 3061963"/>
              <a:gd name="connsiteY2" fmla="*/ 4382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54638 w 3061963"/>
              <a:gd name="connsiteY2" fmla="*/ 1207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424700"/>
              <a:gd name="connsiteY0" fmla="*/ 1682185 h 1687826"/>
              <a:gd name="connsiteX1" fmla="*/ 0 w 3424700"/>
              <a:gd name="connsiteY1" fmla="*/ 0 h 1687826"/>
              <a:gd name="connsiteX2" fmla="*/ 154638 w 3424700"/>
              <a:gd name="connsiteY2" fmla="*/ 1207 h 1687826"/>
              <a:gd name="connsiteX3" fmla="*/ 3424700 w 3424700"/>
              <a:gd name="connsiteY3" fmla="*/ 1687826 h 1687826"/>
              <a:gd name="connsiteX4" fmla="*/ 2345122 w 3424700"/>
              <a:gd name="connsiteY4" fmla="*/ 1682185 h 1687826"/>
              <a:gd name="connsiteX0" fmla="*/ 2738087 w 3424700"/>
              <a:gd name="connsiteY0" fmla="*/ 1682185 h 1687826"/>
              <a:gd name="connsiteX1" fmla="*/ 0 w 3424700"/>
              <a:gd name="connsiteY1" fmla="*/ 0 h 1687826"/>
              <a:gd name="connsiteX2" fmla="*/ 154638 w 3424700"/>
              <a:gd name="connsiteY2" fmla="*/ 1207 h 1687826"/>
              <a:gd name="connsiteX3" fmla="*/ 3424700 w 3424700"/>
              <a:gd name="connsiteY3" fmla="*/ 1687826 h 1687826"/>
              <a:gd name="connsiteX4" fmla="*/ 2738087 w 3424700"/>
              <a:gd name="connsiteY4" fmla="*/ 1682185 h 1687826"/>
              <a:gd name="connsiteX0" fmla="*/ 2617174 w 3424700"/>
              <a:gd name="connsiteY0" fmla="*/ 1761158 h 1761158"/>
              <a:gd name="connsiteX1" fmla="*/ 0 w 3424700"/>
              <a:gd name="connsiteY1" fmla="*/ 0 h 1761158"/>
              <a:gd name="connsiteX2" fmla="*/ 154638 w 3424700"/>
              <a:gd name="connsiteY2" fmla="*/ 1207 h 1761158"/>
              <a:gd name="connsiteX3" fmla="*/ 3424700 w 3424700"/>
              <a:gd name="connsiteY3" fmla="*/ 1687826 h 1761158"/>
              <a:gd name="connsiteX4" fmla="*/ 2617174 w 3424700"/>
              <a:gd name="connsiteY4" fmla="*/ 1761158 h 1761158"/>
              <a:gd name="connsiteX0" fmla="*/ 2715416 w 3424700"/>
              <a:gd name="connsiteY0" fmla="*/ 1682185 h 1687826"/>
              <a:gd name="connsiteX1" fmla="*/ 0 w 3424700"/>
              <a:gd name="connsiteY1" fmla="*/ 0 h 1687826"/>
              <a:gd name="connsiteX2" fmla="*/ 154638 w 3424700"/>
              <a:gd name="connsiteY2" fmla="*/ 1207 h 1687826"/>
              <a:gd name="connsiteX3" fmla="*/ 3424700 w 3424700"/>
              <a:gd name="connsiteY3" fmla="*/ 1687826 h 1687826"/>
              <a:gd name="connsiteX4" fmla="*/ 2715416 w 3424700"/>
              <a:gd name="connsiteY4" fmla="*/ 1682185 h 1687826"/>
              <a:gd name="connsiteX0" fmla="*/ 2715416 w 3757209"/>
              <a:gd name="connsiteY0" fmla="*/ 1682185 h 1687826"/>
              <a:gd name="connsiteX1" fmla="*/ 0 w 3757209"/>
              <a:gd name="connsiteY1" fmla="*/ 0 h 1687826"/>
              <a:gd name="connsiteX2" fmla="*/ 154638 w 3757209"/>
              <a:gd name="connsiteY2" fmla="*/ 1207 h 1687826"/>
              <a:gd name="connsiteX3" fmla="*/ 3757209 w 3757209"/>
              <a:gd name="connsiteY3" fmla="*/ 1687826 h 1687826"/>
              <a:gd name="connsiteX4" fmla="*/ 2715416 w 3757209"/>
              <a:gd name="connsiteY4" fmla="*/ 1682185 h 1687826"/>
              <a:gd name="connsiteX0" fmla="*/ 3085710 w 3757209"/>
              <a:gd name="connsiteY0" fmla="*/ 1687826 h 1687826"/>
              <a:gd name="connsiteX1" fmla="*/ 0 w 3757209"/>
              <a:gd name="connsiteY1" fmla="*/ 0 h 1687826"/>
              <a:gd name="connsiteX2" fmla="*/ 154638 w 3757209"/>
              <a:gd name="connsiteY2" fmla="*/ 1207 h 1687826"/>
              <a:gd name="connsiteX3" fmla="*/ 3757209 w 3757209"/>
              <a:gd name="connsiteY3" fmla="*/ 1687826 h 1687826"/>
              <a:gd name="connsiteX4" fmla="*/ 3085710 w 3757209"/>
              <a:gd name="connsiteY4" fmla="*/ 1687826 h 16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7209" h="1687826">
                <a:moveTo>
                  <a:pt x="3085710" y="1687826"/>
                </a:moveTo>
                <a:lnTo>
                  <a:pt x="0" y="0"/>
                </a:lnTo>
                <a:lnTo>
                  <a:pt x="154638" y="1207"/>
                </a:lnTo>
                <a:lnTo>
                  <a:pt x="3757209" y="1687826"/>
                </a:lnTo>
                <a:lnTo>
                  <a:pt x="3085710" y="1687826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Folded Corner 28">
            <a:extLst>
              <a:ext uri="{FF2B5EF4-FFF2-40B4-BE49-F238E27FC236}">
                <a16:creationId xmlns:a16="http://schemas.microsoft.com/office/drawing/2014/main" id="{1249FCC1-4E7F-4B4C-B0DE-0F093348F66B}"/>
              </a:ext>
            </a:extLst>
          </p:cNvPr>
          <p:cNvSpPr/>
          <p:nvPr/>
        </p:nvSpPr>
        <p:spPr>
          <a:xfrm>
            <a:off x="4384149" y="2079606"/>
            <a:ext cx="3042208" cy="1433671"/>
          </a:xfrm>
          <a:prstGeom prst="foldedCorner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Algorithm (CDMA encoding):</a:t>
            </a: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For each message bit </a:t>
            </a:r>
            <a:r>
              <a:rPr lang="en-US" b="0" i="1" dirty="0">
                <a:solidFill>
                  <a:schemeClr val="tx1"/>
                </a:solidFill>
                <a:latin typeface="+mn-lt"/>
              </a:rPr>
              <a:t>m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ctr"/>
            <a:r>
              <a:rPr lang="en-US" b="0" dirty="0">
                <a:solidFill>
                  <a:schemeClr val="tx1"/>
                </a:solidFill>
              </a:rPr>
              <a:t>Send </a:t>
            </a:r>
            <a:r>
              <a:rPr lang="en-US" b="0" i="1" dirty="0">
                <a:solidFill>
                  <a:schemeClr val="tx1"/>
                </a:solidFill>
              </a:rPr>
              <a:t>m</a:t>
            </a:r>
            <a:r>
              <a:rPr lang="en-US" b="0" dirty="0">
                <a:solidFill>
                  <a:schemeClr val="tx1"/>
                </a:solidFill>
              </a:rPr>
              <a:t> × </a:t>
            </a:r>
            <a:r>
              <a:rPr lang="en-US" b="0" i="1" dirty="0" err="1">
                <a:solidFill>
                  <a:schemeClr val="tx1"/>
                </a:solidFill>
              </a:rPr>
              <a:t>c</a:t>
            </a:r>
            <a:r>
              <a:rPr lang="en-US" b="0" baseline="30000" dirty="0" err="1">
                <a:solidFill>
                  <a:schemeClr val="tx1"/>
                </a:solidFill>
              </a:rPr>
              <a:t>user</a:t>
            </a:r>
            <a:endParaRPr lang="en-US" b="0" baseline="30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1C566D-A59D-3144-94B9-1057F59FEE6A}"/>
              </a:ext>
            </a:extLst>
          </p:cNvPr>
          <p:cNvGrpSpPr/>
          <p:nvPr/>
        </p:nvGrpSpPr>
        <p:grpSpPr>
          <a:xfrm>
            <a:off x="1397750" y="4246240"/>
            <a:ext cx="1567299" cy="467426"/>
            <a:chOff x="3404013" y="3199730"/>
            <a:chExt cx="2966790" cy="884806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30F6889-3010-DA46-A3F5-7E7FBA1E34B1}"/>
                </a:ext>
              </a:extLst>
            </p:cNvPr>
            <p:cNvCxnSpPr>
              <a:cxnSpLocks/>
            </p:cNvCxnSpPr>
            <p:nvPr/>
          </p:nvCxnSpPr>
          <p:spPr>
            <a:xfrm>
              <a:off x="5158166" y="4084536"/>
              <a:ext cx="94814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D3F7499-9825-A44B-B73D-4C33F3233954}"/>
                </a:ext>
              </a:extLst>
            </p:cNvPr>
            <p:cNvCxnSpPr>
              <a:cxnSpLocks/>
            </p:cNvCxnSpPr>
            <p:nvPr/>
          </p:nvCxnSpPr>
          <p:spPr>
            <a:xfrm>
              <a:off x="5158166" y="3642133"/>
              <a:ext cx="121263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951204F-A06B-B841-AE12-0BE48DD48C7F}"/>
                </a:ext>
              </a:extLst>
            </p:cNvPr>
            <p:cNvCxnSpPr>
              <a:cxnSpLocks/>
            </p:cNvCxnSpPr>
            <p:nvPr/>
          </p:nvCxnSpPr>
          <p:spPr>
            <a:xfrm>
              <a:off x="5158166" y="3199730"/>
              <a:ext cx="94814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F5F7F6A-2566-CC43-A14B-1683E232CF21}"/>
                </a:ext>
              </a:extLst>
            </p:cNvPr>
            <p:cNvCxnSpPr/>
            <p:nvPr/>
          </p:nvCxnSpPr>
          <p:spPr>
            <a:xfrm flipV="1">
              <a:off x="5877953" y="3199730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 w="sm" len="sm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18BA9DD-840E-7749-BF6D-71BD11C435A5}"/>
                </a:ext>
              </a:extLst>
            </p:cNvPr>
            <p:cNvCxnSpPr>
              <a:cxnSpLocks/>
            </p:cNvCxnSpPr>
            <p:nvPr/>
          </p:nvCxnSpPr>
          <p:spPr>
            <a:xfrm>
              <a:off x="5530244" y="3642134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 w="sm" len="sm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F880075-EA47-5D4D-895F-2D667666C873}"/>
                </a:ext>
              </a:extLst>
            </p:cNvPr>
            <p:cNvSpPr txBox="1"/>
            <p:nvPr/>
          </p:nvSpPr>
          <p:spPr>
            <a:xfrm>
              <a:off x="3404013" y="3291402"/>
              <a:ext cx="2077387" cy="699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  <a:r>
                <a:rPr lang="en-US" sz="1800" i="1" baseline="30000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cathy</a:t>
              </a:r>
              <a:r>
                <a:rPr lang="en-US" sz="1800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:</a:t>
              </a: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10BAC08-2199-D945-BED5-7B52A8A476B3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2965049" y="5963641"/>
            <a:ext cx="2859023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D287C01-AA1C-114C-8852-ACF5899C76F6}"/>
              </a:ext>
            </a:extLst>
          </p:cNvPr>
          <p:cNvCxnSpPr>
            <a:cxnSpLocks/>
          </p:cNvCxnSpPr>
          <p:nvPr/>
        </p:nvCxnSpPr>
        <p:spPr>
          <a:xfrm>
            <a:off x="2965049" y="5521238"/>
            <a:ext cx="3250127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F0A31D3-0FB4-4347-94A4-B87FE425FE1A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2965049" y="5078835"/>
            <a:ext cx="2859023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D5E4F66-0F48-6240-9214-6E28F1BDB08A}"/>
              </a:ext>
            </a:extLst>
          </p:cNvPr>
          <p:cNvSpPr txBox="1"/>
          <p:nvPr/>
        </p:nvSpPr>
        <p:spPr>
          <a:xfrm>
            <a:off x="5824072" y="4878780"/>
            <a:ext cx="4764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8025E8-6546-A643-A017-DC8B458C146F}"/>
              </a:ext>
            </a:extLst>
          </p:cNvPr>
          <p:cNvSpPr txBox="1"/>
          <p:nvPr/>
        </p:nvSpPr>
        <p:spPr>
          <a:xfrm>
            <a:off x="5824072" y="5763586"/>
            <a:ext cx="4764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7E0F00-5378-734C-BB2A-0DB34B080B4F}"/>
              </a:ext>
            </a:extLst>
          </p:cNvPr>
          <p:cNvGrpSpPr/>
          <p:nvPr/>
        </p:nvGrpSpPr>
        <p:grpSpPr>
          <a:xfrm>
            <a:off x="3677973" y="5078835"/>
            <a:ext cx="347709" cy="884806"/>
            <a:chOff x="3677973" y="5078835"/>
            <a:chExt cx="347709" cy="88480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D010EF8-1714-B84D-8FD6-A61351D3CF6D}"/>
                </a:ext>
              </a:extLst>
            </p:cNvPr>
            <p:cNvCxnSpPr/>
            <p:nvPr/>
          </p:nvCxnSpPr>
          <p:spPr>
            <a:xfrm flipV="1">
              <a:off x="4025682" y="5078835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9E40B79-9033-D74E-B254-4D38427AC1B3}"/>
                </a:ext>
              </a:extLst>
            </p:cNvPr>
            <p:cNvCxnSpPr>
              <a:cxnSpLocks/>
            </p:cNvCxnSpPr>
            <p:nvPr/>
          </p:nvCxnSpPr>
          <p:spPr>
            <a:xfrm>
              <a:off x="3677973" y="5521239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B6D1B21-D65D-CA4F-8D68-9665FBA9982D}"/>
              </a:ext>
            </a:extLst>
          </p:cNvPr>
          <p:cNvGrpSpPr/>
          <p:nvPr/>
        </p:nvGrpSpPr>
        <p:grpSpPr>
          <a:xfrm>
            <a:off x="4373391" y="5078835"/>
            <a:ext cx="347709" cy="884806"/>
            <a:chOff x="4373391" y="5078835"/>
            <a:chExt cx="347709" cy="8848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70A5934-E970-764F-AB90-6C02634416E2}"/>
                </a:ext>
              </a:extLst>
            </p:cNvPr>
            <p:cNvCxnSpPr/>
            <p:nvPr/>
          </p:nvCxnSpPr>
          <p:spPr>
            <a:xfrm flipV="1">
              <a:off x="4721100" y="5078835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35A8771-E6AE-EC41-AD17-95E44567AC5F}"/>
                </a:ext>
              </a:extLst>
            </p:cNvPr>
            <p:cNvCxnSpPr>
              <a:cxnSpLocks/>
            </p:cNvCxnSpPr>
            <p:nvPr/>
          </p:nvCxnSpPr>
          <p:spPr>
            <a:xfrm>
              <a:off x="4373391" y="5521239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F51326-23E5-864F-96B3-CA38AD38006D}"/>
              </a:ext>
            </a:extLst>
          </p:cNvPr>
          <p:cNvGrpSpPr/>
          <p:nvPr/>
        </p:nvGrpSpPr>
        <p:grpSpPr>
          <a:xfrm>
            <a:off x="5068809" y="5078835"/>
            <a:ext cx="347709" cy="884806"/>
            <a:chOff x="5068809" y="5078835"/>
            <a:chExt cx="347709" cy="88480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C9763F8-5AE1-2444-A17B-C137DC671F96}"/>
                </a:ext>
              </a:extLst>
            </p:cNvPr>
            <p:cNvCxnSpPr/>
            <p:nvPr/>
          </p:nvCxnSpPr>
          <p:spPr>
            <a:xfrm flipV="1">
              <a:off x="5068809" y="5078835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A122043-A192-3340-A388-8981F95B4765}"/>
                </a:ext>
              </a:extLst>
            </p:cNvPr>
            <p:cNvCxnSpPr>
              <a:cxnSpLocks/>
            </p:cNvCxnSpPr>
            <p:nvPr/>
          </p:nvCxnSpPr>
          <p:spPr>
            <a:xfrm>
              <a:off x="5416518" y="5521239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5B084F8-B422-914D-B0C5-40E0DA65FDCD}"/>
              </a:ext>
            </a:extLst>
          </p:cNvPr>
          <p:cNvSpPr txBox="1"/>
          <p:nvPr/>
        </p:nvSpPr>
        <p:spPr>
          <a:xfrm>
            <a:off x="4621076" y="3821706"/>
            <a:ext cx="409131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data bits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i="1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M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× </a:t>
            </a:r>
            <a:r>
              <a:rPr lang="en-US" i="1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L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CDMA chips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Bit rate: Factor of </a:t>
            </a:r>
            <a:r>
              <a:rPr lang="en-US" i="1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M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slower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05729 -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0.00046 L 0.12084 0.000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08" grpId="0" animBg="1"/>
      <p:bldP spid="108" grpId="1" animBg="1"/>
      <p:bldP spid="110" grpId="0" animBg="1"/>
      <p:bldP spid="29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9A61F6-E2CB-1746-8CDA-3DAB8544E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Let’s assume we have a way of: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Synchronizing </a:t>
            </a:r>
            <a:r>
              <a:rPr lang="en-US" b="1" dirty="0">
                <a:solidFill>
                  <a:srgbClr val="009900"/>
                </a:solidFill>
              </a:rPr>
              <a:t>Cathy’s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Bob’s</a:t>
            </a:r>
            <a:r>
              <a:rPr lang="en-US" dirty="0"/>
              <a:t> </a:t>
            </a:r>
            <a:r>
              <a:rPr lang="en-US" b="1" dirty="0"/>
              <a:t>data bits </a:t>
            </a:r>
            <a:r>
              <a:rPr lang="en-US" dirty="0"/>
              <a:t>in time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Synchronizing </a:t>
            </a:r>
            <a:r>
              <a:rPr lang="en-US" b="1" dirty="0">
                <a:solidFill>
                  <a:srgbClr val="009900"/>
                </a:solidFill>
              </a:rPr>
              <a:t>Cathy’s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Bob’s</a:t>
            </a:r>
            <a:r>
              <a:rPr lang="en-US" dirty="0"/>
              <a:t> </a:t>
            </a:r>
            <a:r>
              <a:rPr lang="en-US" b="1" dirty="0"/>
              <a:t>CDMA chips </a:t>
            </a:r>
            <a:r>
              <a:rPr lang="en-US" dirty="0"/>
              <a:t>in time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Estimating and correcting the </a:t>
            </a:r>
            <a:r>
              <a:rPr lang="en-US" b="1" dirty="0"/>
              <a:t>effect of the wireless channel</a:t>
            </a:r>
            <a:r>
              <a:rPr lang="en-US" dirty="0"/>
              <a:t> between </a:t>
            </a:r>
            <a:r>
              <a:rPr lang="en-US" b="1" dirty="0">
                <a:solidFill>
                  <a:srgbClr val="009900"/>
                </a:solidFill>
              </a:rPr>
              <a:t>Cathy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Bob</a:t>
            </a:r>
            <a:r>
              <a:rPr lang="en-US" dirty="0"/>
              <a:t> to </a:t>
            </a:r>
            <a:r>
              <a:rPr lang="en-US" b="1" dirty="0">
                <a:solidFill>
                  <a:schemeClr val="tx2"/>
                </a:solidFill>
              </a:rPr>
              <a:t>Alice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8A336-91B8-0B49-8327-3B5A346A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48118E-EFF9-AF4F-8BDA-3B74CFD8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CDMA: Assumptions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2240B1-E980-9242-954C-D4164A326F6E}"/>
              </a:ext>
            </a:extLst>
          </p:cNvPr>
          <p:cNvGrpSpPr/>
          <p:nvPr/>
        </p:nvGrpSpPr>
        <p:grpSpPr>
          <a:xfrm>
            <a:off x="5755693" y="472778"/>
            <a:ext cx="3175828" cy="659180"/>
            <a:chOff x="2572230" y="2299189"/>
            <a:chExt cx="3175828" cy="659180"/>
          </a:xfrm>
        </p:grpSpPr>
        <p:sp>
          <p:nvSpPr>
            <p:cNvPr id="6" name="Text Box 30">
              <a:extLst>
                <a:ext uri="{FF2B5EF4-FFF2-40B4-BE49-F238E27FC236}">
                  <a16:creationId xmlns:a16="http://schemas.microsoft.com/office/drawing/2014/main" id="{A047803E-1E59-7142-A8BA-07E451817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59" y="2497262"/>
              <a:ext cx="803425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Alice</a:t>
              </a:r>
            </a:p>
          </p:txBody>
        </p:sp>
        <p:sp>
          <p:nvSpPr>
            <p:cNvPr id="7" name="Text Box 30">
              <a:extLst>
                <a:ext uri="{FF2B5EF4-FFF2-40B4-BE49-F238E27FC236}">
                  <a16:creationId xmlns:a16="http://schemas.microsoft.com/office/drawing/2014/main" id="{79FDF2C7-A90F-364F-A2DB-394F4CDC7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230" y="2497260"/>
              <a:ext cx="987184" cy="46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Cathy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F0B9EFA-7E54-8043-9EC7-DC7B25841134}"/>
                </a:ext>
              </a:extLst>
            </p:cNvPr>
            <p:cNvCxnSpPr>
              <a:cxnSpLocks/>
              <a:endCxn id="13" idx="6"/>
            </p:cNvCxnSpPr>
            <p:nvPr/>
          </p:nvCxnSpPr>
          <p:spPr>
            <a:xfrm flipH="1">
              <a:off x="4294623" y="2375248"/>
              <a:ext cx="1034173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2B9D5B4-26ED-F741-9CCC-1CFB01D7B48F}"/>
                </a:ext>
              </a:extLst>
            </p:cNvPr>
            <p:cNvCxnSpPr>
              <a:cxnSpLocks/>
            </p:cNvCxnSpPr>
            <p:nvPr/>
          </p:nvCxnSpPr>
          <p:spPr>
            <a:xfrm>
              <a:off x="3142673" y="2375248"/>
              <a:ext cx="999832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 Box 30">
              <a:extLst>
                <a:ext uri="{FF2B5EF4-FFF2-40B4-BE49-F238E27FC236}">
                  <a16:creationId xmlns:a16="http://schemas.microsoft.com/office/drawing/2014/main" id="{E0D27BF7-683B-8D4C-9494-583C2C8C2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1652" y="2497260"/>
              <a:ext cx="686406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Bob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96B14D-DDFF-E447-BDAE-0B117430D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2299190"/>
              <a:ext cx="152118" cy="1521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2" name="Oval 29">
              <a:extLst>
                <a:ext uri="{FF2B5EF4-FFF2-40B4-BE49-F238E27FC236}">
                  <a16:creationId xmlns:a16="http://schemas.microsoft.com/office/drawing/2014/main" id="{4B4620CE-14AF-5D4D-BBA0-4EE4038F9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555" y="2299189"/>
              <a:ext cx="152118" cy="152118"/>
            </a:xfrm>
            <a:prstGeom prst="ellipse">
              <a:avLst/>
            </a:prstGeom>
            <a:solidFill>
              <a:srgbClr val="43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E292175E-4064-4B43-8DA5-5EA37C4E1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796" y="2299189"/>
              <a:ext cx="152118" cy="1521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</p:grpSp>
    </p:spTree>
    <p:extLst>
      <p:ext uri="{BB962C8B-B14F-4D97-AF65-F5344CB8AC3E}">
        <p14:creationId xmlns:p14="http://schemas.microsoft.com/office/powerpoint/2010/main" val="389826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580AC-AD90-8942-A998-D7EF800F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E064AF-763F-884D-BF13-9CF7CC39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Alice Hears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7A8148-0864-FB45-BD26-1A8D04CBDEE8}"/>
              </a:ext>
            </a:extLst>
          </p:cNvPr>
          <p:cNvSpPr txBox="1"/>
          <p:nvPr/>
        </p:nvSpPr>
        <p:spPr>
          <a:xfrm>
            <a:off x="1442629" y="3117127"/>
            <a:ext cx="256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transmitted</a:t>
            </a:r>
            <a:b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CDMA signal: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31F22CF-EEAD-E841-9C49-3E68A7DD050B}"/>
              </a:ext>
            </a:extLst>
          </p:cNvPr>
          <p:cNvCxnSpPr>
            <a:cxnSpLocks/>
          </p:cNvCxnSpPr>
          <p:nvPr/>
        </p:nvCxnSpPr>
        <p:spPr>
          <a:xfrm>
            <a:off x="4746580" y="3853452"/>
            <a:ext cx="2247929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80E0ABD-68CF-1A41-BAE5-E9589E14F82E}"/>
              </a:ext>
            </a:extLst>
          </p:cNvPr>
          <p:cNvCxnSpPr>
            <a:cxnSpLocks/>
          </p:cNvCxnSpPr>
          <p:nvPr/>
        </p:nvCxnSpPr>
        <p:spPr>
          <a:xfrm>
            <a:off x="4746580" y="3505610"/>
            <a:ext cx="2555437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DDAC366-E002-5140-BCFF-69E5922757D3}"/>
              </a:ext>
            </a:extLst>
          </p:cNvPr>
          <p:cNvCxnSpPr>
            <a:cxnSpLocks/>
          </p:cNvCxnSpPr>
          <p:nvPr/>
        </p:nvCxnSpPr>
        <p:spPr>
          <a:xfrm>
            <a:off x="4746580" y="3157767"/>
            <a:ext cx="2247929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B76B928F-7CF9-D543-B887-85926BAA2621}"/>
              </a:ext>
            </a:extLst>
          </p:cNvPr>
          <p:cNvSpPr txBox="1"/>
          <p:nvPr/>
        </p:nvSpPr>
        <p:spPr>
          <a:xfrm>
            <a:off x="6994509" y="3000472"/>
            <a:ext cx="374583" cy="3145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ED35E1D-5079-9842-828E-8DB7D7F49C67}"/>
              </a:ext>
            </a:extLst>
          </p:cNvPr>
          <p:cNvSpPr txBox="1"/>
          <p:nvPr/>
        </p:nvSpPr>
        <p:spPr>
          <a:xfrm>
            <a:off x="6994509" y="3696157"/>
            <a:ext cx="374583" cy="3145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FDF80BC-5917-E74B-ADAC-155320E2431B}"/>
              </a:ext>
            </a:extLst>
          </p:cNvPr>
          <p:cNvCxnSpPr/>
          <p:nvPr/>
        </p:nvCxnSpPr>
        <p:spPr>
          <a:xfrm flipV="1">
            <a:off x="5580511" y="3157767"/>
            <a:ext cx="0" cy="347843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8E8598F-7E18-C746-9A17-10B3A4B6F803}"/>
              </a:ext>
            </a:extLst>
          </p:cNvPr>
          <p:cNvCxnSpPr>
            <a:cxnSpLocks/>
          </p:cNvCxnSpPr>
          <p:nvPr/>
        </p:nvCxnSpPr>
        <p:spPr>
          <a:xfrm>
            <a:off x="5307122" y="3505610"/>
            <a:ext cx="0" cy="347842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51D6D52-44AB-BA4B-8F07-670F2CC37D4F}"/>
              </a:ext>
            </a:extLst>
          </p:cNvPr>
          <p:cNvCxnSpPr/>
          <p:nvPr/>
        </p:nvCxnSpPr>
        <p:spPr>
          <a:xfrm flipV="1">
            <a:off x="6127288" y="3157767"/>
            <a:ext cx="0" cy="347843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978A80B-07D9-9244-829C-A5059C3019C7}"/>
              </a:ext>
            </a:extLst>
          </p:cNvPr>
          <p:cNvCxnSpPr>
            <a:cxnSpLocks/>
          </p:cNvCxnSpPr>
          <p:nvPr/>
        </p:nvCxnSpPr>
        <p:spPr>
          <a:xfrm>
            <a:off x="5853900" y="3505610"/>
            <a:ext cx="0" cy="347842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B80F543-39E8-8747-A3FB-C9687D1C1C16}"/>
              </a:ext>
            </a:extLst>
          </p:cNvPr>
          <p:cNvCxnSpPr/>
          <p:nvPr/>
        </p:nvCxnSpPr>
        <p:spPr>
          <a:xfrm flipV="1">
            <a:off x="6400677" y="3157767"/>
            <a:ext cx="0" cy="347843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31D88E9-EA17-9A4C-970C-79DCCAA85F9E}"/>
              </a:ext>
            </a:extLst>
          </p:cNvPr>
          <p:cNvCxnSpPr>
            <a:cxnSpLocks/>
          </p:cNvCxnSpPr>
          <p:nvPr/>
        </p:nvCxnSpPr>
        <p:spPr>
          <a:xfrm>
            <a:off x="6674066" y="3505610"/>
            <a:ext cx="0" cy="347842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E39EC5C5-C989-B94A-AA7D-5D41F0905B09}"/>
              </a:ext>
            </a:extLst>
          </p:cNvPr>
          <p:cNvSpPr txBox="1"/>
          <p:nvPr/>
        </p:nvSpPr>
        <p:spPr>
          <a:xfrm>
            <a:off x="1549229" y="1585693"/>
            <a:ext cx="2353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Bob’s transmitted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CDMA signal: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DF9883E9-9A44-944F-860B-D8358F30AE67}"/>
              </a:ext>
            </a:extLst>
          </p:cNvPr>
          <p:cNvCxnSpPr>
            <a:cxnSpLocks/>
          </p:cNvCxnSpPr>
          <p:nvPr/>
        </p:nvCxnSpPr>
        <p:spPr>
          <a:xfrm>
            <a:off x="4746580" y="2286852"/>
            <a:ext cx="2247929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31C9148A-240F-5A46-BFF0-8B401F67987D}"/>
              </a:ext>
            </a:extLst>
          </p:cNvPr>
          <p:cNvCxnSpPr>
            <a:cxnSpLocks/>
          </p:cNvCxnSpPr>
          <p:nvPr/>
        </p:nvCxnSpPr>
        <p:spPr>
          <a:xfrm>
            <a:off x="4746580" y="1939010"/>
            <a:ext cx="2555437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B45F0E6-3381-C340-B853-DFB1B7253AC2}"/>
              </a:ext>
            </a:extLst>
          </p:cNvPr>
          <p:cNvCxnSpPr>
            <a:cxnSpLocks/>
          </p:cNvCxnSpPr>
          <p:nvPr/>
        </p:nvCxnSpPr>
        <p:spPr>
          <a:xfrm>
            <a:off x="4746580" y="1591167"/>
            <a:ext cx="2247929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411556DC-BC30-224C-8AC7-A1F7B478D6FA}"/>
              </a:ext>
            </a:extLst>
          </p:cNvPr>
          <p:cNvSpPr txBox="1"/>
          <p:nvPr/>
        </p:nvSpPr>
        <p:spPr>
          <a:xfrm>
            <a:off x="6994509" y="1433872"/>
            <a:ext cx="374583" cy="3145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B253269-3792-754D-B407-911873BCC8CA}"/>
              </a:ext>
            </a:extLst>
          </p:cNvPr>
          <p:cNvSpPr txBox="1"/>
          <p:nvPr/>
        </p:nvSpPr>
        <p:spPr>
          <a:xfrm>
            <a:off x="6994509" y="2129557"/>
            <a:ext cx="374583" cy="3145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942EB84-6EBC-DF4C-B58E-1D823C38343B}"/>
              </a:ext>
            </a:extLst>
          </p:cNvPr>
          <p:cNvCxnSpPr>
            <a:cxnSpLocks/>
          </p:cNvCxnSpPr>
          <p:nvPr/>
        </p:nvCxnSpPr>
        <p:spPr>
          <a:xfrm flipV="1">
            <a:off x="5580511" y="1591167"/>
            <a:ext cx="0" cy="34784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BEE9343-2588-FD4C-932F-EEE1A1917CD6}"/>
              </a:ext>
            </a:extLst>
          </p:cNvPr>
          <p:cNvCxnSpPr>
            <a:cxnSpLocks/>
          </p:cNvCxnSpPr>
          <p:nvPr/>
        </p:nvCxnSpPr>
        <p:spPr>
          <a:xfrm flipV="1">
            <a:off x="5307122" y="1591167"/>
            <a:ext cx="0" cy="34784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87559221-1958-F746-A61A-D98DFB6C4B87}"/>
              </a:ext>
            </a:extLst>
          </p:cNvPr>
          <p:cNvCxnSpPr>
            <a:cxnSpLocks/>
          </p:cNvCxnSpPr>
          <p:nvPr/>
        </p:nvCxnSpPr>
        <p:spPr>
          <a:xfrm>
            <a:off x="6127288" y="1939010"/>
            <a:ext cx="0" cy="34784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1324944-2B24-6645-B0C9-7CCAC68DF562}"/>
              </a:ext>
            </a:extLst>
          </p:cNvPr>
          <p:cNvCxnSpPr>
            <a:cxnSpLocks/>
          </p:cNvCxnSpPr>
          <p:nvPr/>
        </p:nvCxnSpPr>
        <p:spPr>
          <a:xfrm>
            <a:off x="5853900" y="1939010"/>
            <a:ext cx="0" cy="34784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A7D40C5-A04A-9645-8458-0CB27E4F5F47}"/>
              </a:ext>
            </a:extLst>
          </p:cNvPr>
          <p:cNvCxnSpPr/>
          <p:nvPr/>
        </p:nvCxnSpPr>
        <p:spPr>
          <a:xfrm flipV="1">
            <a:off x="6400677" y="1591167"/>
            <a:ext cx="0" cy="34784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67AFF3DC-A8FF-554A-BBF1-26A45E4B581A}"/>
              </a:ext>
            </a:extLst>
          </p:cNvPr>
          <p:cNvCxnSpPr>
            <a:cxnSpLocks/>
          </p:cNvCxnSpPr>
          <p:nvPr/>
        </p:nvCxnSpPr>
        <p:spPr>
          <a:xfrm flipV="1">
            <a:off x="6674066" y="1591167"/>
            <a:ext cx="0" cy="34784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307F7B0-F5D1-F94B-ADF3-E9675F0858D8}"/>
              </a:ext>
            </a:extLst>
          </p:cNvPr>
          <p:cNvGrpSpPr/>
          <p:nvPr/>
        </p:nvGrpSpPr>
        <p:grpSpPr>
          <a:xfrm>
            <a:off x="5755693" y="472778"/>
            <a:ext cx="3175828" cy="659180"/>
            <a:chOff x="2572230" y="2299189"/>
            <a:chExt cx="3175828" cy="659180"/>
          </a:xfrm>
        </p:grpSpPr>
        <p:sp>
          <p:nvSpPr>
            <p:cNvPr id="156" name="Text Box 30">
              <a:extLst>
                <a:ext uri="{FF2B5EF4-FFF2-40B4-BE49-F238E27FC236}">
                  <a16:creationId xmlns:a16="http://schemas.microsoft.com/office/drawing/2014/main" id="{0F83B61F-1160-7D45-87AC-1038B1D19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59" y="2497262"/>
              <a:ext cx="803425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Alice</a:t>
              </a:r>
            </a:p>
          </p:txBody>
        </p:sp>
        <p:sp>
          <p:nvSpPr>
            <p:cNvPr id="157" name="Text Box 30">
              <a:extLst>
                <a:ext uri="{FF2B5EF4-FFF2-40B4-BE49-F238E27FC236}">
                  <a16:creationId xmlns:a16="http://schemas.microsoft.com/office/drawing/2014/main" id="{7AFE729C-E6D3-4C41-BDC4-1CFA9FDD4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230" y="2497260"/>
              <a:ext cx="987184" cy="46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Cathy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580586FF-7096-544E-905D-4A0E1693A881}"/>
                </a:ext>
              </a:extLst>
            </p:cNvPr>
            <p:cNvCxnSpPr>
              <a:cxnSpLocks/>
              <a:endCxn id="163" idx="6"/>
            </p:cNvCxnSpPr>
            <p:nvPr/>
          </p:nvCxnSpPr>
          <p:spPr>
            <a:xfrm flipH="1">
              <a:off x="4294623" y="2375248"/>
              <a:ext cx="1034173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159E96AA-31AE-D04F-AC68-A2B41E90B757}"/>
                </a:ext>
              </a:extLst>
            </p:cNvPr>
            <p:cNvCxnSpPr>
              <a:cxnSpLocks/>
            </p:cNvCxnSpPr>
            <p:nvPr/>
          </p:nvCxnSpPr>
          <p:spPr>
            <a:xfrm>
              <a:off x="3142673" y="2375248"/>
              <a:ext cx="999832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Text Box 30">
              <a:extLst>
                <a:ext uri="{FF2B5EF4-FFF2-40B4-BE49-F238E27FC236}">
                  <a16:creationId xmlns:a16="http://schemas.microsoft.com/office/drawing/2014/main" id="{79B2569F-74BA-2E44-AC2B-2361E8B57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1652" y="2497260"/>
              <a:ext cx="686406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Bob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5B91B80-ECE8-CF4A-8E4A-FA9CD9E35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2299190"/>
              <a:ext cx="152118" cy="1521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62" name="Oval 29">
              <a:extLst>
                <a:ext uri="{FF2B5EF4-FFF2-40B4-BE49-F238E27FC236}">
                  <a16:creationId xmlns:a16="http://schemas.microsoft.com/office/drawing/2014/main" id="{C06C2434-21EC-D94E-9BDC-73F32FD8F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555" y="2299189"/>
              <a:ext cx="152118" cy="152118"/>
            </a:xfrm>
            <a:prstGeom prst="ellipse">
              <a:avLst/>
            </a:prstGeom>
            <a:solidFill>
              <a:srgbClr val="43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63" name="Oval 10">
              <a:extLst>
                <a:ext uri="{FF2B5EF4-FFF2-40B4-BE49-F238E27FC236}">
                  <a16:creationId xmlns:a16="http://schemas.microsoft.com/office/drawing/2014/main" id="{C4FF984B-573D-6047-8247-D6718C564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796" y="2299189"/>
              <a:ext cx="152118" cy="1521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E490826F-EC57-E04D-9EBC-F3E8929A26A0}"/>
              </a:ext>
            </a:extLst>
          </p:cNvPr>
          <p:cNvSpPr txBox="1"/>
          <p:nvPr/>
        </p:nvSpPr>
        <p:spPr>
          <a:xfrm>
            <a:off x="1563654" y="5237168"/>
            <a:ext cx="232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What Alice hears: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FD49DBC-234A-694F-B7FE-DC2EBBE12742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746580" y="5831147"/>
            <a:ext cx="222551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CE07CA-2C14-FD47-9B6B-E51AAE2B6112}"/>
              </a:ext>
            </a:extLst>
          </p:cNvPr>
          <p:cNvCxnSpPr>
            <a:cxnSpLocks/>
          </p:cNvCxnSpPr>
          <p:nvPr/>
        </p:nvCxnSpPr>
        <p:spPr>
          <a:xfrm>
            <a:off x="4746580" y="5488344"/>
            <a:ext cx="2529952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B239288-B015-C74A-B089-260197003D8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746580" y="5145540"/>
            <a:ext cx="222551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4DBE172-4555-3F4A-9986-6197CDE0E07B}"/>
              </a:ext>
            </a:extLst>
          </p:cNvPr>
          <p:cNvSpPr txBox="1"/>
          <p:nvPr/>
        </p:nvSpPr>
        <p:spPr>
          <a:xfrm>
            <a:off x="6972090" y="4989814"/>
            <a:ext cx="370848" cy="3114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453F20-AB03-4C4C-8B34-68BA0BD4E9F4}"/>
              </a:ext>
            </a:extLst>
          </p:cNvPr>
          <p:cNvSpPr txBox="1"/>
          <p:nvPr/>
        </p:nvSpPr>
        <p:spPr>
          <a:xfrm>
            <a:off x="6972090" y="5675421"/>
            <a:ext cx="370848" cy="3114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B8C62B3-ECF2-384A-B00D-22B3DCA5C967}"/>
              </a:ext>
            </a:extLst>
          </p:cNvPr>
          <p:cNvCxnSpPr>
            <a:cxnSpLocks/>
          </p:cNvCxnSpPr>
          <p:nvPr/>
        </p:nvCxnSpPr>
        <p:spPr>
          <a:xfrm flipV="1">
            <a:off x="6112617" y="5488344"/>
            <a:ext cx="0" cy="1"/>
          </a:xfrm>
          <a:prstGeom prst="line">
            <a:avLst/>
          </a:prstGeom>
          <a:ln w="57150">
            <a:solidFill>
              <a:schemeClr val="tx2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F7886EF-232B-5243-9FAE-1C4142A3B110}"/>
              </a:ext>
            </a:extLst>
          </p:cNvPr>
          <p:cNvCxnSpPr>
            <a:cxnSpLocks/>
          </p:cNvCxnSpPr>
          <p:nvPr/>
        </p:nvCxnSpPr>
        <p:spPr>
          <a:xfrm>
            <a:off x="5300630" y="5488345"/>
            <a:ext cx="0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485E8D8-BE38-5044-8F88-C3A80DA5B0E8}"/>
              </a:ext>
            </a:extLst>
          </p:cNvPr>
          <p:cNvCxnSpPr>
            <a:cxnSpLocks/>
          </p:cNvCxnSpPr>
          <p:nvPr/>
        </p:nvCxnSpPr>
        <p:spPr>
          <a:xfrm>
            <a:off x="6653942" y="5488345"/>
            <a:ext cx="0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4E15C36-13CA-CD48-90D5-853AB98E644F}"/>
              </a:ext>
            </a:extLst>
          </p:cNvPr>
          <p:cNvCxnSpPr>
            <a:cxnSpLocks/>
            <a:endCxn id="172" idx="1"/>
          </p:cNvCxnSpPr>
          <p:nvPr/>
        </p:nvCxnSpPr>
        <p:spPr>
          <a:xfrm>
            <a:off x="4746580" y="6173951"/>
            <a:ext cx="222796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6C6C8931-B3C1-574A-8E8A-B0EAE6D57F14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4746580" y="4798758"/>
            <a:ext cx="2232031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34B1C9B0-DA77-1D46-A73A-88A949675DB3}"/>
              </a:ext>
            </a:extLst>
          </p:cNvPr>
          <p:cNvSpPr txBox="1"/>
          <p:nvPr/>
        </p:nvSpPr>
        <p:spPr>
          <a:xfrm>
            <a:off x="6978611" y="4643032"/>
            <a:ext cx="370848" cy="3114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+2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F8F9C21-C960-614D-8002-B49260B5EDD3}"/>
              </a:ext>
            </a:extLst>
          </p:cNvPr>
          <p:cNvSpPr txBox="1"/>
          <p:nvPr/>
        </p:nvSpPr>
        <p:spPr>
          <a:xfrm>
            <a:off x="6974546" y="6018225"/>
            <a:ext cx="370848" cy="3114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−2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063775D-D8BC-184B-BB7B-0DD937BA8EA1}"/>
              </a:ext>
            </a:extLst>
          </p:cNvPr>
          <p:cNvCxnSpPr>
            <a:cxnSpLocks/>
          </p:cNvCxnSpPr>
          <p:nvPr/>
        </p:nvCxnSpPr>
        <p:spPr>
          <a:xfrm>
            <a:off x="5841954" y="5488345"/>
            <a:ext cx="0" cy="685606"/>
          </a:xfrm>
          <a:prstGeom prst="line">
            <a:avLst/>
          </a:prstGeom>
          <a:ln w="57150">
            <a:solidFill>
              <a:schemeClr val="tx2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AE59D6B-72F7-0F48-B736-ADC14D06646E}"/>
              </a:ext>
            </a:extLst>
          </p:cNvPr>
          <p:cNvCxnSpPr>
            <a:cxnSpLocks/>
          </p:cNvCxnSpPr>
          <p:nvPr/>
        </p:nvCxnSpPr>
        <p:spPr>
          <a:xfrm flipV="1">
            <a:off x="5571292" y="4798758"/>
            <a:ext cx="0" cy="689586"/>
          </a:xfrm>
          <a:prstGeom prst="line">
            <a:avLst/>
          </a:prstGeom>
          <a:ln w="57150">
            <a:solidFill>
              <a:schemeClr val="tx2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DED0C0-0C9E-6349-8A64-D134B87E8D0A}"/>
              </a:ext>
            </a:extLst>
          </p:cNvPr>
          <p:cNvCxnSpPr>
            <a:cxnSpLocks/>
          </p:cNvCxnSpPr>
          <p:nvPr/>
        </p:nvCxnSpPr>
        <p:spPr>
          <a:xfrm flipV="1">
            <a:off x="6383279" y="4798758"/>
            <a:ext cx="0" cy="689586"/>
          </a:xfrm>
          <a:prstGeom prst="line">
            <a:avLst/>
          </a:prstGeom>
          <a:ln w="57150">
            <a:solidFill>
              <a:schemeClr val="tx2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Plus 49">
            <a:extLst>
              <a:ext uri="{FF2B5EF4-FFF2-40B4-BE49-F238E27FC236}">
                <a16:creationId xmlns:a16="http://schemas.microsoft.com/office/drawing/2014/main" id="{8C5DABE7-DF06-C14B-896D-682AA430FAE0}"/>
              </a:ext>
            </a:extLst>
          </p:cNvPr>
          <p:cNvSpPr/>
          <p:nvPr/>
        </p:nvSpPr>
        <p:spPr>
          <a:xfrm>
            <a:off x="2488012" y="2440282"/>
            <a:ext cx="476092" cy="476092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Equal 50">
            <a:extLst>
              <a:ext uri="{FF2B5EF4-FFF2-40B4-BE49-F238E27FC236}">
                <a16:creationId xmlns:a16="http://schemas.microsoft.com/office/drawing/2014/main" id="{930C1600-D7FE-1947-A618-7AF1D7EEEEE5}"/>
              </a:ext>
            </a:extLst>
          </p:cNvPr>
          <p:cNvSpPr/>
          <p:nvPr/>
        </p:nvSpPr>
        <p:spPr>
          <a:xfrm>
            <a:off x="2472896" y="4073856"/>
            <a:ext cx="506321" cy="506321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8A9118-E56D-D946-B1BF-591706E25567}"/>
              </a:ext>
            </a:extLst>
          </p:cNvPr>
          <p:cNvSpPr txBox="1"/>
          <p:nvPr/>
        </p:nvSpPr>
        <p:spPr>
          <a:xfrm>
            <a:off x="921642" y="5685548"/>
            <a:ext cx="722451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Result: Neither Bob nor Cathy’s signal – interference!</a:t>
            </a:r>
          </a:p>
        </p:txBody>
      </p:sp>
      <p:sp>
        <p:nvSpPr>
          <p:cNvPr id="176" name="Plus 175">
            <a:extLst>
              <a:ext uri="{FF2B5EF4-FFF2-40B4-BE49-F238E27FC236}">
                <a16:creationId xmlns:a16="http://schemas.microsoft.com/office/drawing/2014/main" id="{B5F70B50-927A-A342-BBAA-4CE649758588}"/>
              </a:ext>
            </a:extLst>
          </p:cNvPr>
          <p:cNvSpPr/>
          <p:nvPr/>
        </p:nvSpPr>
        <p:spPr>
          <a:xfrm>
            <a:off x="5729904" y="2440282"/>
            <a:ext cx="476092" cy="476092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7" name="Equal 176">
            <a:extLst>
              <a:ext uri="{FF2B5EF4-FFF2-40B4-BE49-F238E27FC236}">
                <a16:creationId xmlns:a16="http://schemas.microsoft.com/office/drawing/2014/main" id="{73B33174-777B-2647-99A6-9F4A815731EC}"/>
              </a:ext>
            </a:extLst>
          </p:cNvPr>
          <p:cNvSpPr/>
          <p:nvPr/>
        </p:nvSpPr>
        <p:spPr>
          <a:xfrm>
            <a:off x="5714789" y="4073856"/>
            <a:ext cx="506321" cy="506321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42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6B66931-391F-B647-BD0F-F775AD7D9607}"/>
              </a:ext>
            </a:extLst>
          </p:cNvPr>
          <p:cNvSpPr/>
          <p:nvPr/>
        </p:nvSpPr>
        <p:spPr>
          <a:xfrm>
            <a:off x="2463414" y="2339145"/>
            <a:ext cx="188925" cy="3094110"/>
          </a:xfrm>
          <a:prstGeom prst="rect">
            <a:avLst/>
          </a:pr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F16CC1-582D-D34D-AB01-62A2C98EE74F}"/>
              </a:ext>
            </a:extLst>
          </p:cNvPr>
          <p:cNvSpPr/>
          <p:nvPr/>
        </p:nvSpPr>
        <p:spPr>
          <a:xfrm>
            <a:off x="2223025" y="2339145"/>
            <a:ext cx="188925" cy="3094110"/>
          </a:xfrm>
          <a:prstGeom prst="rect">
            <a:avLst/>
          </a:pr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BE413-4BB2-824B-B3A7-D20DBDEB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E38491-3CE6-C144-80B0-C06C0D35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Correlation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1214B2-23E5-BF40-8192-9F9EE2918707}"/>
              </a:ext>
            </a:extLst>
          </p:cNvPr>
          <p:cNvGrpSpPr/>
          <p:nvPr/>
        </p:nvGrpSpPr>
        <p:grpSpPr>
          <a:xfrm>
            <a:off x="2061706" y="3443797"/>
            <a:ext cx="1296979" cy="884806"/>
            <a:chOff x="4863211" y="3332337"/>
            <a:chExt cx="1883474" cy="128491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F197AD7-706E-2944-981D-70A9D1B320AB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4417198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4BB23E4-8358-EC48-B0C0-F1DF759CDC1E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974795"/>
              <a:ext cx="179816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EF89A3-BBC0-2E45-A251-9A54BA23EC51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532392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58E2B3-0A7C-5248-BD7D-5ED70DCB080C}"/>
                </a:ext>
              </a:extLst>
            </p:cNvPr>
            <p:cNvSpPr txBox="1"/>
            <p:nvPr/>
          </p:nvSpPr>
          <p:spPr>
            <a:xfrm>
              <a:off x="6270272" y="3332337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764F06-1C0B-A145-99F7-4B661B936E1A}"/>
                </a:ext>
              </a:extLst>
            </p:cNvPr>
            <p:cNvSpPr txBox="1"/>
            <p:nvPr/>
          </p:nvSpPr>
          <p:spPr>
            <a:xfrm>
              <a:off x="6270272" y="4217143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045B60-4CC0-4B41-A7C0-8BA9A4364644}"/>
                </a:ext>
              </a:extLst>
            </p:cNvPr>
            <p:cNvCxnSpPr/>
            <p:nvPr/>
          </p:nvCxnSpPr>
          <p:spPr>
            <a:xfrm flipV="1">
              <a:off x="5582998" y="3532392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35E2BE-A83A-1343-BEC7-7717C73B11C4}"/>
                </a:ext>
              </a:extLst>
            </p:cNvPr>
            <p:cNvCxnSpPr>
              <a:cxnSpLocks/>
            </p:cNvCxnSpPr>
            <p:nvPr/>
          </p:nvCxnSpPr>
          <p:spPr>
            <a:xfrm>
              <a:off x="5235289" y="3974796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AB6E89-DC17-F445-87B7-54BDF10D7DCE}"/>
              </a:ext>
            </a:extLst>
          </p:cNvPr>
          <p:cNvSpPr txBox="1"/>
          <p:nvPr/>
        </p:nvSpPr>
        <p:spPr>
          <a:xfrm>
            <a:off x="387927" y="3532257"/>
            <a:ext cx="1528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code </a:t>
            </a:r>
            <a:r>
              <a:rPr lang="en-US" i="1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baseline="30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3483DB-77C6-8747-900C-D4BCBE3D4513}"/>
              </a:ext>
            </a:extLst>
          </p:cNvPr>
          <p:cNvGrpSpPr/>
          <p:nvPr/>
        </p:nvGrpSpPr>
        <p:grpSpPr>
          <a:xfrm>
            <a:off x="2099942" y="1896742"/>
            <a:ext cx="1258743" cy="884806"/>
            <a:chOff x="2024617" y="3332337"/>
            <a:chExt cx="1827947" cy="128491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C40BC4-20AA-1B41-81BE-49C2C09F86FD}"/>
                </a:ext>
              </a:extLst>
            </p:cNvPr>
            <p:cNvCxnSpPr>
              <a:cxnSpLocks/>
            </p:cNvCxnSpPr>
            <p:nvPr/>
          </p:nvCxnSpPr>
          <p:spPr>
            <a:xfrm>
              <a:off x="2024617" y="4417198"/>
              <a:ext cx="1742638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45594C0-45A2-0B4B-A8A2-46335538B9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617" y="3974795"/>
              <a:ext cx="174263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58842C1-02FC-FB40-B6D5-2099D5EC923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617" y="3532392"/>
              <a:ext cx="1742638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523050-B418-664A-A324-128FEBFE07D0}"/>
                </a:ext>
              </a:extLst>
            </p:cNvPr>
            <p:cNvSpPr txBox="1"/>
            <p:nvPr/>
          </p:nvSpPr>
          <p:spPr>
            <a:xfrm>
              <a:off x="3376151" y="3332337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879D4C-A6A9-F144-8645-FF21F277C8CD}"/>
                </a:ext>
              </a:extLst>
            </p:cNvPr>
            <p:cNvSpPr txBox="1"/>
            <p:nvPr/>
          </p:nvSpPr>
          <p:spPr>
            <a:xfrm>
              <a:off x="3376151" y="4217143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9E91F35-7657-E641-BBC9-4F9EB1BAE0FF}"/>
                </a:ext>
              </a:extLst>
            </p:cNvPr>
            <p:cNvCxnSpPr>
              <a:cxnSpLocks/>
            </p:cNvCxnSpPr>
            <p:nvPr/>
          </p:nvCxnSpPr>
          <p:spPr>
            <a:xfrm>
              <a:off x="2688877" y="3979845"/>
              <a:ext cx="0" cy="4424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DD2A3F-C87C-1A45-8911-BA20C4EE1DD5}"/>
                </a:ext>
              </a:extLst>
            </p:cNvPr>
            <p:cNvCxnSpPr>
              <a:cxnSpLocks/>
            </p:cNvCxnSpPr>
            <p:nvPr/>
          </p:nvCxnSpPr>
          <p:spPr>
            <a:xfrm>
              <a:off x="2341168" y="3983357"/>
              <a:ext cx="0" cy="4424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D33E54-319B-EE4A-9A8A-36D8E7109D18}"/>
              </a:ext>
            </a:extLst>
          </p:cNvPr>
          <p:cNvSpPr txBox="1"/>
          <p:nvPr/>
        </p:nvSpPr>
        <p:spPr>
          <a:xfrm>
            <a:off x="501823" y="1988679"/>
            <a:ext cx="137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Bob’s code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baseline="300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bob</a:t>
            </a:r>
            <a:endParaRPr lang="en-US" baseline="300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482323-0407-3440-A289-27369AF5C142}"/>
              </a:ext>
            </a:extLst>
          </p:cNvPr>
          <p:cNvCxnSpPr>
            <a:cxnSpLocks/>
          </p:cNvCxnSpPr>
          <p:nvPr/>
        </p:nvCxnSpPr>
        <p:spPr>
          <a:xfrm>
            <a:off x="2062561" y="5737898"/>
            <a:ext cx="123823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B1FF22-A55E-1A48-A7E1-3E59BFD940B3}"/>
              </a:ext>
            </a:extLst>
          </p:cNvPr>
          <p:cNvCxnSpPr>
            <a:cxnSpLocks/>
          </p:cNvCxnSpPr>
          <p:nvPr/>
        </p:nvCxnSpPr>
        <p:spPr>
          <a:xfrm>
            <a:off x="2062561" y="5433255"/>
            <a:ext cx="1238234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103C13-92B8-9E4A-9077-36F24AEABE55}"/>
              </a:ext>
            </a:extLst>
          </p:cNvPr>
          <p:cNvCxnSpPr>
            <a:cxnSpLocks/>
          </p:cNvCxnSpPr>
          <p:nvPr/>
        </p:nvCxnSpPr>
        <p:spPr>
          <a:xfrm>
            <a:off x="2062561" y="5128612"/>
            <a:ext cx="123823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629C564-B991-0F48-A010-7CA2BB5481F2}"/>
              </a:ext>
            </a:extLst>
          </p:cNvPr>
          <p:cNvSpPr txBox="1"/>
          <p:nvPr/>
        </p:nvSpPr>
        <p:spPr>
          <a:xfrm>
            <a:off x="3031477" y="4990852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D7B97-1BF6-E546-BF88-EF8AF9B00FF4}"/>
              </a:ext>
            </a:extLst>
          </p:cNvPr>
          <p:cNvSpPr txBox="1"/>
          <p:nvPr/>
        </p:nvSpPr>
        <p:spPr>
          <a:xfrm>
            <a:off x="3031477" y="5600138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A69D81-330B-4346-8214-9D49A7AF4710}"/>
              </a:ext>
            </a:extLst>
          </p:cNvPr>
          <p:cNvCxnSpPr>
            <a:cxnSpLocks/>
          </p:cNvCxnSpPr>
          <p:nvPr/>
        </p:nvCxnSpPr>
        <p:spPr>
          <a:xfrm>
            <a:off x="2558214" y="5433256"/>
            <a:ext cx="0" cy="30464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5320FC-48DB-1A47-BBF8-95F1BB4496B3}"/>
              </a:ext>
            </a:extLst>
          </p:cNvPr>
          <p:cNvCxnSpPr>
            <a:cxnSpLocks/>
          </p:cNvCxnSpPr>
          <p:nvPr/>
        </p:nvCxnSpPr>
        <p:spPr>
          <a:xfrm flipV="1">
            <a:off x="2318778" y="5128612"/>
            <a:ext cx="0" cy="304644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4714495-86A9-E94F-8A2B-188FE7DA6760}"/>
              </a:ext>
            </a:extLst>
          </p:cNvPr>
          <p:cNvSpPr txBox="1"/>
          <p:nvPr/>
        </p:nvSpPr>
        <p:spPr>
          <a:xfrm>
            <a:off x="383494" y="5079312"/>
            <a:ext cx="1528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1. Multiply pointwise:</a:t>
            </a:r>
          </a:p>
        </p:txBody>
      </p:sp>
      <p:sp>
        <p:nvSpPr>
          <p:cNvPr id="40" name="Equal 39">
            <a:extLst>
              <a:ext uri="{FF2B5EF4-FFF2-40B4-BE49-F238E27FC236}">
                <a16:creationId xmlns:a16="http://schemas.microsoft.com/office/drawing/2014/main" id="{D2E26314-3624-DE4D-ACE9-1905C4A6EA8D}"/>
              </a:ext>
            </a:extLst>
          </p:cNvPr>
          <p:cNvSpPr/>
          <p:nvPr/>
        </p:nvSpPr>
        <p:spPr>
          <a:xfrm>
            <a:off x="894477" y="4406567"/>
            <a:ext cx="506321" cy="506321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Multiply 41">
            <a:extLst>
              <a:ext uri="{FF2B5EF4-FFF2-40B4-BE49-F238E27FC236}">
                <a16:creationId xmlns:a16="http://schemas.microsoft.com/office/drawing/2014/main" id="{04FBA9CB-50A3-E849-9966-85CD276522CD}"/>
              </a:ext>
            </a:extLst>
          </p:cNvPr>
          <p:cNvSpPr/>
          <p:nvPr/>
        </p:nvSpPr>
        <p:spPr>
          <a:xfrm>
            <a:off x="902033" y="2831773"/>
            <a:ext cx="491207" cy="491207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Folded Corner 47">
            <a:extLst>
              <a:ext uri="{FF2B5EF4-FFF2-40B4-BE49-F238E27FC236}">
                <a16:creationId xmlns:a16="http://schemas.microsoft.com/office/drawing/2014/main" id="{D9C02961-B698-3E4F-AA42-235E05CBEE36}"/>
              </a:ext>
            </a:extLst>
          </p:cNvPr>
          <p:cNvSpPr/>
          <p:nvPr/>
        </p:nvSpPr>
        <p:spPr>
          <a:xfrm>
            <a:off x="4230620" y="1764234"/>
            <a:ext cx="4177302" cy="2190182"/>
          </a:xfrm>
          <a:prstGeom prst="foldedCorner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Algorithm (correlation):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Multiply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two signals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pointwise, across time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Sum</a:t>
            </a:r>
            <a:r>
              <a:rPr lang="en-US" b="0" dirty="0">
                <a:solidFill>
                  <a:schemeClr val="tx1"/>
                </a:solidFill>
              </a:rPr>
              <a:t> the result across time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Normalize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(divide) by the signal length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1EAA22-D360-2444-A281-71A51E4720F4}"/>
              </a:ext>
            </a:extLst>
          </p:cNvPr>
          <p:cNvSpPr txBox="1"/>
          <p:nvPr/>
        </p:nvSpPr>
        <p:spPr>
          <a:xfrm>
            <a:off x="3856670" y="4389474"/>
            <a:ext cx="1039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Sum: 0</a:t>
            </a:r>
          </a:p>
        </p:txBody>
      </p:sp>
      <p:sp>
        <p:nvSpPr>
          <p:cNvPr id="50" name="Parallelogram 49">
            <a:extLst>
              <a:ext uri="{FF2B5EF4-FFF2-40B4-BE49-F238E27FC236}">
                <a16:creationId xmlns:a16="http://schemas.microsoft.com/office/drawing/2014/main" id="{71853708-9371-764C-80D4-FA791B007BCB}"/>
              </a:ext>
            </a:extLst>
          </p:cNvPr>
          <p:cNvSpPr/>
          <p:nvPr/>
        </p:nvSpPr>
        <p:spPr>
          <a:xfrm>
            <a:off x="2203670" y="4850454"/>
            <a:ext cx="3167266" cy="591168"/>
          </a:xfrm>
          <a:custGeom>
            <a:avLst/>
            <a:gdLst>
              <a:gd name="connsiteX0" fmla="*/ 0 w 2192541"/>
              <a:gd name="connsiteY0" fmla="*/ 587993 h 587993"/>
              <a:gd name="connsiteX1" fmla="*/ 1794431 w 2192541"/>
              <a:gd name="connsiteY1" fmla="*/ 0 h 587993"/>
              <a:gd name="connsiteX2" fmla="*/ 2192541 w 2192541"/>
              <a:gd name="connsiteY2" fmla="*/ 0 h 587993"/>
              <a:gd name="connsiteX3" fmla="*/ 398110 w 2192541"/>
              <a:gd name="connsiteY3" fmla="*/ 587993 h 587993"/>
              <a:gd name="connsiteX4" fmla="*/ 0 w 2192541"/>
              <a:gd name="connsiteY4" fmla="*/ 587993 h 587993"/>
              <a:gd name="connsiteX0" fmla="*/ 0 w 3154566"/>
              <a:gd name="connsiteY0" fmla="*/ 591168 h 591168"/>
              <a:gd name="connsiteX1" fmla="*/ 1794431 w 3154566"/>
              <a:gd name="connsiteY1" fmla="*/ 3175 h 591168"/>
              <a:gd name="connsiteX2" fmla="*/ 3154566 w 3154566"/>
              <a:gd name="connsiteY2" fmla="*/ 0 h 591168"/>
              <a:gd name="connsiteX3" fmla="*/ 398110 w 3154566"/>
              <a:gd name="connsiteY3" fmla="*/ 591168 h 591168"/>
              <a:gd name="connsiteX4" fmla="*/ 0 w 3154566"/>
              <a:gd name="connsiteY4" fmla="*/ 591168 h 591168"/>
              <a:gd name="connsiteX0" fmla="*/ 0 w 3135516"/>
              <a:gd name="connsiteY0" fmla="*/ 587993 h 587993"/>
              <a:gd name="connsiteX1" fmla="*/ 1794431 w 3135516"/>
              <a:gd name="connsiteY1" fmla="*/ 0 h 587993"/>
              <a:gd name="connsiteX2" fmla="*/ 3135516 w 3135516"/>
              <a:gd name="connsiteY2" fmla="*/ 92075 h 587993"/>
              <a:gd name="connsiteX3" fmla="*/ 398110 w 3135516"/>
              <a:gd name="connsiteY3" fmla="*/ 587993 h 587993"/>
              <a:gd name="connsiteX4" fmla="*/ 0 w 3135516"/>
              <a:gd name="connsiteY4" fmla="*/ 587993 h 587993"/>
              <a:gd name="connsiteX0" fmla="*/ 0 w 3167266"/>
              <a:gd name="connsiteY0" fmla="*/ 587993 h 587993"/>
              <a:gd name="connsiteX1" fmla="*/ 1794431 w 3167266"/>
              <a:gd name="connsiteY1" fmla="*/ 0 h 587993"/>
              <a:gd name="connsiteX2" fmla="*/ 3167266 w 3167266"/>
              <a:gd name="connsiteY2" fmla="*/ 0 h 587993"/>
              <a:gd name="connsiteX3" fmla="*/ 398110 w 3167266"/>
              <a:gd name="connsiteY3" fmla="*/ 587993 h 587993"/>
              <a:gd name="connsiteX4" fmla="*/ 0 w 3167266"/>
              <a:gd name="connsiteY4" fmla="*/ 587993 h 587993"/>
              <a:gd name="connsiteX0" fmla="*/ 0 w 3167266"/>
              <a:gd name="connsiteY0" fmla="*/ 587993 h 591168"/>
              <a:gd name="connsiteX1" fmla="*/ 1794431 w 3167266"/>
              <a:gd name="connsiteY1" fmla="*/ 0 h 591168"/>
              <a:gd name="connsiteX2" fmla="*/ 3167266 w 3167266"/>
              <a:gd name="connsiteY2" fmla="*/ 0 h 591168"/>
              <a:gd name="connsiteX3" fmla="*/ 433035 w 3167266"/>
              <a:gd name="connsiteY3" fmla="*/ 591168 h 591168"/>
              <a:gd name="connsiteX4" fmla="*/ 0 w 3167266"/>
              <a:gd name="connsiteY4" fmla="*/ 587993 h 591168"/>
              <a:gd name="connsiteX0" fmla="*/ 0 w 3167266"/>
              <a:gd name="connsiteY0" fmla="*/ 591168 h 594343"/>
              <a:gd name="connsiteX1" fmla="*/ 1562656 w 3167266"/>
              <a:gd name="connsiteY1" fmla="*/ 0 h 594343"/>
              <a:gd name="connsiteX2" fmla="*/ 3167266 w 3167266"/>
              <a:gd name="connsiteY2" fmla="*/ 3175 h 594343"/>
              <a:gd name="connsiteX3" fmla="*/ 433035 w 3167266"/>
              <a:gd name="connsiteY3" fmla="*/ 594343 h 594343"/>
              <a:gd name="connsiteX4" fmla="*/ 0 w 3167266"/>
              <a:gd name="connsiteY4" fmla="*/ 591168 h 594343"/>
              <a:gd name="connsiteX0" fmla="*/ 0 w 3167266"/>
              <a:gd name="connsiteY0" fmla="*/ 587993 h 591168"/>
              <a:gd name="connsiteX1" fmla="*/ 1565831 w 3167266"/>
              <a:gd name="connsiteY1" fmla="*/ 3175 h 591168"/>
              <a:gd name="connsiteX2" fmla="*/ 3167266 w 3167266"/>
              <a:gd name="connsiteY2" fmla="*/ 0 h 591168"/>
              <a:gd name="connsiteX3" fmla="*/ 433035 w 3167266"/>
              <a:gd name="connsiteY3" fmla="*/ 591168 h 591168"/>
              <a:gd name="connsiteX4" fmla="*/ 0 w 3167266"/>
              <a:gd name="connsiteY4" fmla="*/ 587993 h 59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266" h="591168">
                <a:moveTo>
                  <a:pt x="0" y="587993"/>
                </a:moveTo>
                <a:lnTo>
                  <a:pt x="1565831" y="3175"/>
                </a:lnTo>
                <a:lnTo>
                  <a:pt x="3167266" y="0"/>
                </a:lnTo>
                <a:lnTo>
                  <a:pt x="433035" y="591168"/>
                </a:lnTo>
                <a:lnTo>
                  <a:pt x="0" y="587993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CE0599-E096-CA43-84A2-D30320FE1F90}"/>
              </a:ext>
            </a:extLst>
          </p:cNvPr>
          <p:cNvSpPr txBox="1"/>
          <p:nvPr/>
        </p:nvSpPr>
        <p:spPr>
          <a:xfrm>
            <a:off x="3404001" y="4856851"/>
            <a:ext cx="170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2. Sum across time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404602-B1C8-7441-AB7E-2C61A4BD2562}"/>
              </a:ext>
            </a:extLst>
          </p:cNvPr>
          <p:cNvSpPr txBox="1"/>
          <p:nvPr/>
        </p:nvSpPr>
        <p:spPr>
          <a:xfrm>
            <a:off x="4844937" y="4389474"/>
            <a:ext cx="2172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u="sng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Correlation</a:t>
            </a:r>
            <a:r>
              <a:rPr lang="en-US" u="sng" dirty="0">
                <a:latin typeface="Arial" charset="0"/>
                <a:ea typeface="Arial" charset="0"/>
                <a:cs typeface="Arial" charset="0"/>
              </a:rPr>
              <a:t>: 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A3CA08-A4C1-344D-ACBB-8AE7E0149BBC}"/>
              </a:ext>
            </a:extLst>
          </p:cNvPr>
          <p:cNvSpPr txBox="1"/>
          <p:nvPr/>
        </p:nvSpPr>
        <p:spPr>
          <a:xfrm>
            <a:off x="5079543" y="4836224"/>
            <a:ext cx="17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3. Normalize (÷2)</a:t>
            </a:r>
          </a:p>
        </p:txBody>
      </p:sp>
    </p:spTree>
    <p:extLst>
      <p:ext uri="{BB962C8B-B14F-4D97-AF65-F5344CB8AC3E}">
        <p14:creationId xmlns:p14="http://schemas.microsoft.com/office/powerpoint/2010/main" val="19528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48" grpId="0" uiExpand="1" build="p" animBg="1"/>
      <p:bldP spid="49" grpId="0"/>
      <p:bldP spid="50" grpId="0" animBg="1"/>
      <p:bldP spid="51" grpId="0"/>
      <p:bldP spid="41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6B66931-391F-B647-BD0F-F775AD7D9607}"/>
              </a:ext>
            </a:extLst>
          </p:cNvPr>
          <p:cNvSpPr/>
          <p:nvPr/>
        </p:nvSpPr>
        <p:spPr>
          <a:xfrm>
            <a:off x="2463414" y="2339145"/>
            <a:ext cx="188925" cy="3094110"/>
          </a:xfrm>
          <a:prstGeom prst="rect">
            <a:avLst/>
          </a:pr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F16CC1-582D-D34D-AB01-62A2C98EE74F}"/>
              </a:ext>
            </a:extLst>
          </p:cNvPr>
          <p:cNvSpPr/>
          <p:nvPr/>
        </p:nvSpPr>
        <p:spPr>
          <a:xfrm>
            <a:off x="2223025" y="2339145"/>
            <a:ext cx="188925" cy="3094110"/>
          </a:xfrm>
          <a:prstGeom prst="rect">
            <a:avLst/>
          </a:pr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BE413-4BB2-824B-B3A7-D20DBDEB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E38491-3CE6-C144-80B0-C06C0D35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Correlation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1214B2-23E5-BF40-8192-9F9EE2918707}"/>
              </a:ext>
            </a:extLst>
          </p:cNvPr>
          <p:cNvGrpSpPr/>
          <p:nvPr/>
        </p:nvGrpSpPr>
        <p:grpSpPr>
          <a:xfrm>
            <a:off x="2061706" y="3443797"/>
            <a:ext cx="1296979" cy="884806"/>
            <a:chOff x="4863211" y="3332337"/>
            <a:chExt cx="1883474" cy="128491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F197AD7-706E-2944-981D-70A9D1B320AB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4417198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4BB23E4-8358-EC48-B0C0-F1DF759CDC1E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974795"/>
              <a:ext cx="179816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EF89A3-BBC0-2E45-A251-9A54BA23EC51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532392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58E2B3-0A7C-5248-BD7D-5ED70DCB080C}"/>
                </a:ext>
              </a:extLst>
            </p:cNvPr>
            <p:cNvSpPr txBox="1"/>
            <p:nvPr/>
          </p:nvSpPr>
          <p:spPr>
            <a:xfrm>
              <a:off x="6270272" y="3332337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764F06-1C0B-A145-99F7-4B661B936E1A}"/>
                </a:ext>
              </a:extLst>
            </p:cNvPr>
            <p:cNvSpPr txBox="1"/>
            <p:nvPr/>
          </p:nvSpPr>
          <p:spPr>
            <a:xfrm>
              <a:off x="6270272" y="4217143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045B60-4CC0-4B41-A7C0-8BA9A4364644}"/>
                </a:ext>
              </a:extLst>
            </p:cNvPr>
            <p:cNvCxnSpPr/>
            <p:nvPr/>
          </p:nvCxnSpPr>
          <p:spPr>
            <a:xfrm flipV="1">
              <a:off x="5582998" y="3532392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35E2BE-A83A-1343-BEC7-7717C73B11C4}"/>
                </a:ext>
              </a:extLst>
            </p:cNvPr>
            <p:cNvCxnSpPr>
              <a:cxnSpLocks/>
            </p:cNvCxnSpPr>
            <p:nvPr/>
          </p:nvCxnSpPr>
          <p:spPr>
            <a:xfrm>
              <a:off x="5235289" y="3974796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AB6E89-DC17-F445-87B7-54BDF10D7DCE}"/>
              </a:ext>
            </a:extLst>
          </p:cNvPr>
          <p:cNvSpPr txBox="1"/>
          <p:nvPr/>
        </p:nvSpPr>
        <p:spPr>
          <a:xfrm>
            <a:off x="387927" y="3532257"/>
            <a:ext cx="1528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code </a:t>
            </a:r>
            <a:r>
              <a:rPr lang="en-US" i="1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baseline="30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482323-0407-3440-A289-27369AF5C142}"/>
              </a:ext>
            </a:extLst>
          </p:cNvPr>
          <p:cNvCxnSpPr>
            <a:cxnSpLocks/>
          </p:cNvCxnSpPr>
          <p:nvPr/>
        </p:nvCxnSpPr>
        <p:spPr>
          <a:xfrm>
            <a:off x="2062561" y="5737898"/>
            <a:ext cx="123823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B1FF22-A55E-1A48-A7E1-3E59BFD940B3}"/>
              </a:ext>
            </a:extLst>
          </p:cNvPr>
          <p:cNvCxnSpPr>
            <a:cxnSpLocks/>
          </p:cNvCxnSpPr>
          <p:nvPr/>
        </p:nvCxnSpPr>
        <p:spPr>
          <a:xfrm>
            <a:off x="2062561" y="5433255"/>
            <a:ext cx="1238234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103C13-92B8-9E4A-9077-36F24AEABE55}"/>
              </a:ext>
            </a:extLst>
          </p:cNvPr>
          <p:cNvCxnSpPr>
            <a:cxnSpLocks/>
          </p:cNvCxnSpPr>
          <p:nvPr/>
        </p:nvCxnSpPr>
        <p:spPr>
          <a:xfrm>
            <a:off x="2062561" y="5128612"/>
            <a:ext cx="123823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629C564-B991-0F48-A010-7CA2BB5481F2}"/>
              </a:ext>
            </a:extLst>
          </p:cNvPr>
          <p:cNvSpPr txBox="1"/>
          <p:nvPr/>
        </p:nvSpPr>
        <p:spPr>
          <a:xfrm>
            <a:off x="3031477" y="4990852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D7B97-1BF6-E546-BF88-EF8AF9B00FF4}"/>
              </a:ext>
            </a:extLst>
          </p:cNvPr>
          <p:cNvSpPr txBox="1"/>
          <p:nvPr/>
        </p:nvSpPr>
        <p:spPr>
          <a:xfrm>
            <a:off x="3031477" y="5600138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A69D81-330B-4346-8214-9D49A7AF4710}"/>
              </a:ext>
            </a:extLst>
          </p:cNvPr>
          <p:cNvCxnSpPr>
            <a:cxnSpLocks/>
          </p:cNvCxnSpPr>
          <p:nvPr/>
        </p:nvCxnSpPr>
        <p:spPr>
          <a:xfrm flipV="1">
            <a:off x="2558214" y="5128612"/>
            <a:ext cx="0" cy="304644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5320FC-48DB-1A47-BBF8-95F1BB4496B3}"/>
              </a:ext>
            </a:extLst>
          </p:cNvPr>
          <p:cNvCxnSpPr>
            <a:cxnSpLocks/>
          </p:cNvCxnSpPr>
          <p:nvPr/>
        </p:nvCxnSpPr>
        <p:spPr>
          <a:xfrm flipV="1">
            <a:off x="2318778" y="5128612"/>
            <a:ext cx="0" cy="304644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4714495-86A9-E94F-8A2B-188FE7DA6760}"/>
              </a:ext>
            </a:extLst>
          </p:cNvPr>
          <p:cNvSpPr txBox="1"/>
          <p:nvPr/>
        </p:nvSpPr>
        <p:spPr>
          <a:xfrm>
            <a:off x="383494" y="5079312"/>
            <a:ext cx="1528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1. Multiply pointwise:</a:t>
            </a:r>
          </a:p>
        </p:txBody>
      </p:sp>
      <p:sp>
        <p:nvSpPr>
          <p:cNvPr id="40" name="Equal 39">
            <a:extLst>
              <a:ext uri="{FF2B5EF4-FFF2-40B4-BE49-F238E27FC236}">
                <a16:creationId xmlns:a16="http://schemas.microsoft.com/office/drawing/2014/main" id="{D2E26314-3624-DE4D-ACE9-1905C4A6EA8D}"/>
              </a:ext>
            </a:extLst>
          </p:cNvPr>
          <p:cNvSpPr/>
          <p:nvPr/>
        </p:nvSpPr>
        <p:spPr>
          <a:xfrm>
            <a:off x="894477" y="4406567"/>
            <a:ext cx="506321" cy="506321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Multiply 41">
            <a:extLst>
              <a:ext uri="{FF2B5EF4-FFF2-40B4-BE49-F238E27FC236}">
                <a16:creationId xmlns:a16="http://schemas.microsoft.com/office/drawing/2014/main" id="{04FBA9CB-50A3-E849-9966-85CD276522CD}"/>
              </a:ext>
            </a:extLst>
          </p:cNvPr>
          <p:cNvSpPr/>
          <p:nvPr/>
        </p:nvSpPr>
        <p:spPr>
          <a:xfrm>
            <a:off x="902033" y="2831773"/>
            <a:ext cx="491207" cy="491207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Folded Corner 47">
            <a:extLst>
              <a:ext uri="{FF2B5EF4-FFF2-40B4-BE49-F238E27FC236}">
                <a16:creationId xmlns:a16="http://schemas.microsoft.com/office/drawing/2014/main" id="{D9C02961-B698-3E4F-AA42-235E05CBEE36}"/>
              </a:ext>
            </a:extLst>
          </p:cNvPr>
          <p:cNvSpPr/>
          <p:nvPr/>
        </p:nvSpPr>
        <p:spPr>
          <a:xfrm>
            <a:off x="4230620" y="1764234"/>
            <a:ext cx="4177302" cy="2190182"/>
          </a:xfrm>
          <a:prstGeom prst="foldedCorner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Algorithm (correlation):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Multiply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two signals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pointwise, across time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Sum</a:t>
            </a:r>
            <a:r>
              <a:rPr lang="en-US" b="0" dirty="0">
                <a:solidFill>
                  <a:schemeClr val="tx1"/>
                </a:solidFill>
              </a:rPr>
              <a:t> the result across time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Normalize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(divide) by the signal length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1EAA22-D360-2444-A281-71A51E4720F4}"/>
              </a:ext>
            </a:extLst>
          </p:cNvPr>
          <p:cNvSpPr txBox="1"/>
          <p:nvPr/>
        </p:nvSpPr>
        <p:spPr>
          <a:xfrm>
            <a:off x="3856669" y="4389474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Sum: 2</a:t>
            </a:r>
          </a:p>
        </p:txBody>
      </p:sp>
      <p:sp>
        <p:nvSpPr>
          <p:cNvPr id="50" name="Parallelogram 49">
            <a:extLst>
              <a:ext uri="{FF2B5EF4-FFF2-40B4-BE49-F238E27FC236}">
                <a16:creationId xmlns:a16="http://schemas.microsoft.com/office/drawing/2014/main" id="{71853708-9371-764C-80D4-FA791B007BCB}"/>
              </a:ext>
            </a:extLst>
          </p:cNvPr>
          <p:cNvSpPr/>
          <p:nvPr/>
        </p:nvSpPr>
        <p:spPr>
          <a:xfrm>
            <a:off x="2203670" y="4850454"/>
            <a:ext cx="3167266" cy="591168"/>
          </a:xfrm>
          <a:custGeom>
            <a:avLst/>
            <a:gdLst>
              <a:gd name="connsiteX0" fmla="*/ 0 w 2192541"/>
              <a:gd name="connsiteY0" fmla="*/ 587993 h 587993"/>
              <a:gd name="connsiteX1" fmla="*/ 1794431 w 2192541"/>
              <a:gd name="connsiteY1" fmla="*/ 0 h 587993"/>
              <a:gd name="connsiteX2" fmla="*/ 2192541 w 2192541"/>
              <a:gd name="connsiteY2" fmla="*/ 0 h 587993"/>
              <a:gd name="connsiteX3" fmla="*/ 398110 w 2192541"/>
              <a:gd name="connsiteY3" fmla="*/ 587993 h 587993"/>
              <a:gd name="connsiteX4" fmla="*/ 0 w 2192541"/>
              <a:gd name="connsiteY4" fmla="*/ 587993 h 587993"/>
              <a:gd name="connsiteX0" fmla="*/ 0 w 3154566"/>
              <a:gd name="connsiteY0" fmla="*/ 591168 h 591168"/>
              <a:gd name="connsiteX1" fmla="*/ 1794431 w 3154566"/>
              <a:gd name="connsiteY1" fmla="*/ 3175 h 591168"/>
              <a:gd name="connsiteX2" fmla="*/ 3154566 w 3154566"/>
              <a:gd name="connsiteY2" fmla="*/ 0 h 591168"/>
              <a:gd name="connsiteX3" fmla="*/ 398110 w 3154566"/>
              <a:gd name="connsiteY3" fmla="*/ 591168 h 591168"/>
              <a:gd name="connsiteX4" fmla="*/ 0 w 3154566"/>
              <a:gd name="connsiteY4" fmla="*/ 591168 h 591168"/>
              <a:gd name="connsiteX0" fmla="*/ 0 w 3135516"/>
              <a:gd name="connsiteY0" fmla="*/ 587993 h 587993"/>
              <a:gd name="connsiteX1" fmla="*/ 1794431 w 3135516"/>
              <a:gd name="connsiteY1" fmla="*/ 0 h 587993"/>
              <a:gd name="connsiteX2" fmla="*/ 3135516 w 3135516"/>
              <a:gd name="connsiteY2" fmla="*/ 92075 h 587993"/>
              <a:gd name="connsiteX3" fmla="*/ 398110 w 3135516"/>
              <a:gd name="connsiteY3" fmla="*/ 587993 h 587993"/>
              <a:gd name="connsiteX4" fmla="*/ 0 w 3135516"/>
              <a:gd name="connsiteY4" fmla="*/ 587993 h 587993"/>
              <a:gd name="connsiteX0" fmla="*/ 0 w 3167266"/>
              <a:gd name="connsiteY0" fmla="*/ 587993 h 587993"/>
              <a:gd name="connsiteX1" fmla="*/ 1794431 w 3167266"/>
              <a:gd name="connsiteY1" fmla="*/ 0 h 587993"/>
              <a:gd name="connsiteX2" fmla="*/ 3167266 w 3167266"/>
              <a:gd name="connsiteY2" fmla="*/ 0 h 587993"/>
              <a:gd name="connsiteX3" fmla="*/ 398110 w 3167266"/>
              <a:gd name="connsiteY3" fmla="*/ 587993 h 587993"/>
              <a:gd name="connsiteX4" fmla="*/ 0 w 3167266"/>
              <a:gd name="connsiteY4" fmla="*/ 587993 h 587993"/>
              <a:gd name="connsiteX0" fmla="*/ 0 w 3167266"/>
              <a:gd name="connsiteY0" fmla="*/ 587993 h 591168"/>
              <a:gd name="connsiteX1" fmla="*/ 1794431 w 3167266"/>
              <a:gd name="connsiteY1" fmla="*/ 0 h 591168"/>
              <a:gd name="connsiteX2" fmla="*/ 3167266 w 3167266"/>
              <a:gd name="connsiteY2" fmla="*/ 0 h 591168"/>
              <a:gd name="connsiteX3" fmla="*/ 433035 w 3167266"/>
              <a:gd name="connsiteY3" fmla="*/ 591168 h 591168"/>
              <a:gd name="connsiteX4" fmla="*/ 0 w 3167266"/>
              <a:gd name="connsiteY4" fmla="*/ 587993 h 591168"/>
              <a:gd name="connsiteX0" fmla="*/ 0 w 3167266"/>
              <a:gd name="connsiteY0" fmla="*/ 591168 h 594343"/>
              <a:gd name="connsiteX1" fmla="*/ 1562656 w 3167266"/>
              <a:gd name="connsiteY1" fmla="*/ 0 h 594343"/>
              <a:gd name="connsiteX2" fmla="*/ 3167266 w 3167266"/>
              <a:gd name="connsiteY2" fmla="*/ 3175 h 594343"/>
              <a:gd name="connsiteX3" fmla="*/ 433035 w 3167266"/>
              <a:gd name="connsiteY3" fmla="*/ 594343 h 594343"/>
              <a:gd name="connsiteX4" fmla="*/ 0 w 3167266"/>
              <a:gd name="connsiteY4" fmla="*/ 591168 h 594343"/>
              <a:gd name="connsiteX0" fmla="*/ 0 w 3167266"/>
              <a:gd name="connsiteY0" fmla="*/ 587993 h 591168"/>
              <a:gd name="connsiteX1" fmla="*/ 1565831 w 3167266"/>
              <a:gd name="connsiteY1" fmla="*/ 3175 h 591168"/>
              <a:gd name="connsiteX2" fmla="*/ 3167266 w 3167266"/>
              <a:gd name="connsiteY2" fmla="*/ 0 h 591168"/>
              <a:gd name="connsiteX3" fmla="*/ 433035 w 3167266"/>
              <a:gd name="connsiteY3" fmla="*/ 591168 h 591168"/>
              <a:gd name="connsiteX4" fmla="*/ 0 w 3167266"/>
              <a:gd name="connsiteY4" fmla="*/ 587993 h 59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266" h="591168">
                <a:moveTo>
                  <a:pt x="0" y="587993"/>
                </a:moveTo>
                <a:lnTo>
                  <a:pt x="1565831" y="3175"/>
                </a:lnTo>
                <a:lnTo>
                  <a:pt x="3167266" y="0"/>
                </a:lnTo>
                <a:lnTo>
                  <a:pt x="433035" y="591168"/>
                </a:lnTo>
                <a:lnTo>
                  <a:pt x="0" y="587993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CE0599-E096-CA43-84A2-D30320FE1F90}"/>
              </a:ext>
            </a:extLst>
          </p:cNvPr>
          <p:cNvSpPr txBox="1"/>
          <p:nvPr/>
        </p:nvSpPr>
        <p:spPr>
          <a:xfrm>
            <a:off x="3404001" y="4856851"/>
            <a:ext cx="170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2. Sum across time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404602-B1C8-7441-AB7E-2C61A4BD2562}"/>
              </a:ext>
            </a:extLst>
          </p:cNvPr>
          <p:cNvSpPr txBox="1"/>
          <p:nvPr/>
        </p:nvSpPr>
        <p:spPr>
          <a:xfrm>
            <a:off x="4844937" y="4389474"/>
            <a:ext cx="2172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u="sng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Correlation</a:t>
            </a:r>
            <a:r>
              <a:rPr lang="en-US" u="sng" dirty="0">
                <a:latin typeface="Arial" charset="0"/>
                <a:ea typeface="Arial" charset="0"/>
                <a:cs typeface="Arial" charset="0"/>
              </a:rPr>
              <a:t>: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A3CA08-A4C1-344D-ACBB-8AE7E0149BBC}"/>
              </a:ext>
            </a:extLst>
          </p:cNvPr>
          <p:cNvSpPr txBox="1"/>
          <p:nvPr/>
        </p:nvSpPr>
        <p:spPr>
          <a:xfrm>
            <a:off x="5079543" y="4836224"/>
            <a:ext cx="17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3. Normalize (÷2)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AB79AB-3B46-8848-ABC5-BAE9BF5F18CD}"/>
              </a:ext>
            </a:extLst>
          </p:cNvPr>
          <p:cNvSpPr txBox="1"/>
          <p:nvPr/>
        </p:nvSpPr>
        <p:spPr>
          <a:xfrm>
            <a:off x="387927" y="1914610"/>
            <a:ext cx="1528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code </a:t>
            </a:r>
            <a:r>
              <a:rPr lang="en-US" i="1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baseline="30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7A07F53-D79A-4A4D-BDC7-156C46761B1A}"/>
              </a:ext>
            </a:extLst>
          </p:cNvPr>
          <p:cNvGrpSpPr/>
          <p:nvPr/>
        </p:nvGrpSpPr>
        <p:grpSpPr>
          <a:xfrm>
            <a:off x="2061706" y="1906902"/>
            <a:ext cx="1296979" cy="884806"/>
            <a:chOff x="4863211" y="3332337"/>
            <a:chExt cx="1883474" cy="1284916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459D5B9-86DA-474D-A4C4-76B827B5D9CA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4417198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727C2D3-F8CE-764C-8F9A-CF57F8B84A26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974795"/>
              <a:ext cx="179816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10E8F1C-C428-C444-8F87-6990474F869A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532392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D45E2D-4A50-3C4A-A348-DB8B1EB02DD4}"/>
                </a:ext>
              </a:extLst>
            </p:cNvPr>
            <p:cNvSpPr txBox="1"/>
            <p:nvPr/>
          </p:nvSpPr>
          <p:spPr>
            <a:xfrm>
              <a:off x="6270272" y="3332337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7B37DA7-4351-3B4C-A2E2-EB95ADDBE697}"/>
                </a:ext>
              </a:extLst>
            </p:cNvPr>
            <p:cNvSpPr txBox="1"/>
            <p:nvPr/>
          </p:nvSpPr>
          <p:spPr>
            <a:xfrm>
              <a:off x="6270272" y="4217143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012111E-8D70-334A-866E-90AF4FC9DA4C}"/>
                </a:ext>
              </a:extLst>
            </p:cNvPr>
            <p:cNvCxnSpPr/>
            <p:nvPr/>
          </p:nvCxnSpPr>
          <p:spPr>
            <a:xfrm flipV="1">
              <a:off x="5582998" y="3532392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6890BD6-2840-0440-8098-5138392A7C78}"/>
                </a:ext>
              </a:extLst>
            </p:cNvPr>
            <p:cNvCxnSpPr>
              <a:cxnSpLocks/>
            </p:cNvCxnSpPr>
            <p:nvPr/>
          </p:nvCxnSpPr>
          <p:spPr>
            <a:xfrm>
              <a:off x="5235289" y="3974796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11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48" grpId="0" uiExpand="1" build="p" animBg="1"/>
      <p:bldP spid="49" grpId="0"/>
      <p:bldP spid="50" grpId="0" animBg="1"/>
      <p:bldP spid="51" grpId="0"/>
      <p:bldP spid="41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90F8E9-5816-4841-9C0B-E79E47441A3F}"/>
              </a:ext>
            </a:extLst>
          </p:cNvPr>
          <p:cNvSpPr/>
          <p:nvPr/>
        </p:nvSpPr>
        <p:spPr>
          <a:xfrm>
            <a:off x="152400" y="4006391"/>
            <a:ext cx="8763000" cy="14140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Enables exchange of atomic messages (frames) between end hosts</a:t>
            </a:r>
          </a:p>
          <a:p>
            <a:endParaRPr lang="en-US" dirty="0"/>
          </a:p>
          <a:p>
            <a:r>
              <a:rPr lang="en-US" dirty="0"/>
              <a:t>Determine start and end of bits and frames (framing)</a:t>
            </a:r>
          </a:p>
          <a:p>
            <a:r>
              <a:rPr lang="en-US" dirty="0"/>
              <a:t>Deliver information reliably</a:t>
            </a:r>
          </a:p>
          <a:p>
            <a:r>
              <a:rPr lang="en-US" dirty="0"/>
              <a:t>Control errors</a:t>
            </a:r>
          </a:p>
          <a:p>
            <a:endParaRPr lang="en-US" dirty="0"/>
          </a:p>
          <a:p>
            <a:r>
              <a:rPr lang="en-US" dirty="0"/>
              <a:t>Some link layers involve a </a:t>
            </a:r>
            <a:r>
              <a:rPr lang="en-US" b="1" dirty="0"/>
              <a:t>shared medium</a:t>
            </a:r>
          </a:p>
          <a:p>
            <a:pPr lvl="1"/>
            <a:r>
              <a:rPr lang="en-US" i="1" dirty="0"/>
              <a:t>e.g., </a:t>
            </a:r>
            <a:r>
              <a:rPr lang="en-US" dirty="0"/>
              <a:t>Shared-wire Ethernet, satellite uplink, Wi-Fi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Today: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Medium access control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 share the medium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The Data Link Layer (L2)</a:t>
            </a:r>
          </a:p>
        </p:txBody>
      </p:sp>
    </p:spTree>
    <p:extLst>
      <p:ext uri="{BB962C8B-B14F-4D97-AF65-F5344CB8AC3E}">
        <p14:creationId xmlns:p14="http://schemas.microsoft.com/office/powerpoint/2010/main" val="407264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55F16CC1-582D-D34D-AB01-62A2C98EE74F}"/>
              </a:ext>
            </a:extLst>
          </p:cNvPr>
          <p:cNvSpPr/>
          <p:nvPr/>
        </p:nvSpPr>
        <p:spPr>
          <a:xfrm>
            <a:off x="4153425" y="2268806"/>
            <a:ext cx="473283" cy="3097041"/>
          </a:xfrm>
          <a:custGeom>
            <a:avLst/>
            <a:gdLst>
              <a:gd name="connsiteX0" fmla="*/ 0 w 473283"/>
              <a:gd name="connsiteY0" fmla="*/ 0 h 3094110"/>
              <a:gd name="connsiteX1" fmla="*/ 473283 w 473283"/>
              <a:gd name="connsiteY1" fmla="*/ 0 h 3094110"/>
              <a:gd name="connsiteX2" fmla="*/ 473283 w 473283"/>
              <a:gd name="connsiteY2" fmla="*/ 3094110 h 3094110"/>
              <a:gd name="connsiteX3" fmla="*/ 0 w 473283"/>
              <a:gd name="connsiteY3" fmla="*/ 3094110 h 3094110"/>
              <a:gd name="connsiteX4" fmla="*/ 0 w 473283"/>
              <a:gd name="connsiteY4" fmla="*/ 0 h 3094110"/>
              <a:gd name="connsiteX0" fmla="*/ 0 w 473283"/>
              <a:gd name="connsiteY0" fmla="*/ 0 h 3094110"/>
              <a:gd name="connsiteX1" fmla="*/ 473283 w 473283"/>
              <a:gd name="connsiteY1" fmla="*/ 0 h 3094110"/>
              <a:gd name="connsiteX2" fmla="*/ 152852 w 473283"/>
              <a:gd name="connsiteY2" fmla="*/ 3094110 h 3094110"/>
              <a:gd name="connsiteX3" fmla="*/ 0 w 473283"/>
              <a:gd name="connsiteY3" fmla="*/ 3094110 h 3094110"/>
              <a:gd name="connsiteX4" fmla="*/ 0 w 473283"/>
              <a:gd name="connsiteY4" fmla="*/ 0 h 3094110"/>
              <a:gd name="connsiteX0" fmla="*/ 0 w 473283"/>
              <a:gd name="connsiteY0" fmla="*/ 0 h 3109741"/>
              <a:gd name="connsiteX1" fmla="*/ 473283 w 473283"/>
              <a:gd name="connsiteY1" fmla="*/ 0 h 3109741"/>
              <a:gd name="connsiteX2" fmla="*/ 191928 w 473283"/>
              <a:gd name="connsiteY2" fmla="*/ 3109741 h 3109741"/>
              <a:gd name="connsiteX3" fmla="*/ 0 w 473283"/>
              <a:gd name="connsiteY3" fmla="*/ 3094110 h 3109741"/>
              <a:gd name="connsiteX4" fmla="*/ 0 w 473283"/>
              <a:gd name="connsiteY4" fmla="*/ 0 h 3109741"/>
              <a:gd name="connsiteX0" fmla="*/ 0 w 473283"/>
              <a:gd name="connsiteY0" fmla="*/ 0 h 3097041"/>
              <a:gd name="connsiteX1" fmla="*/ 473283 w 473283"/>
              <a:gd name="connsiteY1" fmla="*/ 0 h 3097041"/>
              <a:gd name="connsiteX2" fmla="*/ 195103 w 473283"/>
              <a:gd name="connsiteY2" fmla="*/ 3097041 h 3097041"/>
              <a:gd name="connsiteX3" fmla="*/ 0 w 473283"/>
              <a:gd name="connsiteY3" fmla="*/ 3094110 h 3097041"/>
              <a:gd name="connsiteX4" fmla="*/ 0 w 473283"/>
              <a:gd name="connsiteY4" fmla="*/ 0 h 3097041"/>
              <a:gd name="connsiteX0" fmla="*/ 0 w 473283"/>
              <a:gd name="connsiteY0" fmla="*/ 0 h 3097041"/>
              <a:gd name="connsiteX1" fmla="*/ 473283 w 473283"/>
              <a:gd name="connsiteY1" fmla="*/ 0 h 3097041"/>
              <a:gd name="connsiteX2" fmla="*/ 201453 w 473283"/>
              <a:gd name="connsiteY2" fmla="*/ 3097041 h 3097041"/>
              <a:gd name="connsiteX3" fmla="*/ 0 w 473283"/>
              <a:gd name="connsiteY3" fmla="*/ 3094110 h 3097041"/>
              <a:gd name="connsiteX4" fmla="*/ 0 w 473283"/>
              <a:gd name="connsiteY4" fmla="*/ 0 h 309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83" h="3097041">
                <a:moveTo>
                  <a:pt x="0" y="0"/>
                </a:moveTo>
                <a:lnTo>
                  <a:pt x="473283" y="0"/>
                </a:lnTo>
                <a:lnTo>
                  <a:pt x="201453" y="3097041"/>
                </a:lnTo>
                <a:lnTo>
                  <a:pt x="0" y="309411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7" name="Rectangle 42">
            <a:extLst>
              <a:ext uri="{FF2B5EF4-FFF2-40B4-BE49-F238E27FC236}">
                <a16:creationId xmlns:a16="http://schemas.microsoft.com/office/drawing/2014/main" id="{53290B1D-8AA9-E748-B584-02C08EE3FEAF}"/>
              </a:ext>
            </a:extLst>
          </p:cNvPr>
          <p:cNvSpPr/>
          <p:nvPr/>
        </p:nvSpPr>
        <p:spPr>
          <a:xfrm>
            <a:off x="4415372" y="2265875"/>
            <a:ext cx="762452" cy="3097041"/>
          </a:xfrm>
          <a:custGeom>
            <a:avLst/>
            <a:gdLst>
              <a:gd name="connsiteX0" fmla="*/ 0 w 473283"/>
              <a:gd name="connsiteY0" fmla="*/ 0 h 3094110"/>
              <a:gd name="connsiteX1" fmla="*/ 473283 w 473283"/>
              <a:gd name="connsiteY1" fmla="*/ 0 h 3094110"/>
              <a:gd name="connsiteX2" fmla="*/ 473283 w 473283"/>
              <a:gd name="connsiteY2" fmla="*/ 3094110 h 3094110"/>
              <a:gd name="connsiteX3" fmla="*/ 0 w 473283"/>
              <a:gd name="connsiteY3" fmla="*/ 3094110 h 3094110"/>
              <a:gd name="connsiteX4" fmla="*/ 0 w 473283"/>
              <a:gd name="connsiteY4" fmla="*/ 0 h 3094110"/>
              <a:gd name="connsiteX0" fmla="*/ 0 w 473283"/>
              <a:gd name="connsiteY0" fmla="*/ 0 h 3094110"/>
              <a:gd name="connsiteX1" fmla="*/ 473283 w 473283"/>
              <a:gd name="connsiteY1" fmla="*/ 0 h 3094110"/>
              <a:gd name="connsiteX2" fmla="*/ 152852 w 473283"/>
              <a:gd name="connsiteY2" fmla="*/ 3094110 h 3094110"/>
              <a:gd name="connsiteX3" fmla="*/ 0 w 473283"/>
              <a:gd name="connsiteY3" fmla="*/ 3094110 h 3094110"/>
              <a:gd name="connsiteX4" fmla="*/ 0 w 473283"/>
              <a:gd name="connsiteY4" fmla="*/ 0 h 3094110"/>
              <a:gd name="connsiteX0" fmla="*/ 0 w 473283"/>
              <a:gd name="connsiteY0" fmla="*/ 0 h 3109741"/>
              <a:gd name="connsiteX1" fmla="*/ 473283 w 473283"/>
              <a:gd name="connsiteY1" fmla="*/ 0 h 3109741"/>
              <a:gd name="connsiteX2" fmla="*/ 191928 w 473283"/>
              <a:gd name="connsiteY2" fmla="*/ 3109741 h 3109741"/>
              <a:gd name="connsiteX3" fmla="*/ 0 w 473283"/>
              <a:gd name="connsiteY3" fmla="*/ 3094110 h 3109741"/>
              <a:gd name="connsiteX4" fmla="*/ 0 w 473283"/>
              <a:gd name="connsiteY4" fmla="*/ 0 h 3109741"/>
              <a:gd name="connsiteX0" fmla="*/ 0 w 473283"/>
              <a:gd name="connsiteY0" fmla="*/ 0 h 3097041"/>
              <a:gd name="connsiteX1" fmla="*/ 473283 w 473283"/>
              <a:gd name="connsiteY1" fmla="*/ 0 h 3097041"/>
              <a:gd name="connsiteX2" fmla="*/ 195103 w 473283"/>
              <a:gd name="connsiteY2" fmla="*/ 3097041 h 3097041"/>
              <a:gd name="connsiteX3" fmla="*/ 0 w 473283"/>
              <a:gd name="connsiteY3" fmla="*/ 3094110 h 3097041"/>
              <a:gd name="connsiteX4" fmla="*/ 0 w 473283"/>
              <a:gd name="connsiteY4" fmla="*/ 0 h 3097041"/>
              <a:gd name="connsiteX0" fmla="*/ 0 w 473283"/>
              <a:gd name="connsiteY0" fmla="*/ 0 h 3097041"/>
              <a:gd name="connsiteX1" fmla="*/ 473283 w 473283"/>
              <a:gd name="connsiteY1" fmla="*/ 0 h 3097041"/>
              <a:gd name="connsiteX2" fmla="*/ 201453 w 473283"/>
              <a:gd name="connsiteY2" fmla="*/ 3097041 h 3097041"/>
              <a:gd name="connsiteX3" fmla="*/ 0 w 473283"/>
              <a:gd name="connsiteY3" fmla="*/ 3094110 h 3097041"/>
              <a:gd name="connsiteX4" fmla="*/ 0 w 473283"/>
              <a:gd name="connsiteY4" fmla="*/ 0 h 3097041"/>
              <a:gd name="connsiteX0" fmla="*/ 289169 w 762452"/>
              <a:gd name="connsiteY0" fmla="*/ 0 h 3097041"/>
              <a:gd name="connsiteX1" fmla="*/ 762452 w 762452"/>
              <a:gd name="connsiteY1" fmla="*/ 0 h 3097041"/>
              <a:gd name="connsiteX2" fmla="*/ 490622 w 762452"/>
              <a:gd name="connsiteY2" fmla="*/ 3097041 h 3097041"/>
              <a:gd name="connsiteX3" fmla="*/ 0 w 762452"/>
              <a:gd name="connsiteY3" fmla="*/ 3094110 h 3097041"/>
              <a:gd name="connsiteX4" fmla="*/ 289169 w 762452"/>
              <a:gd name="connsiteY4" fmla="*/ 0 h 3097041"/>
              <a:gd name="connsiteX0" fmla="*/ 289169 w 762452"/>
              <a:gd name="connsiteY0" fmla="*/ 0 h 3097041"/>
              <a:gd name="connsiteX1" fmla="*/ 762452 w 762452"/>
              <a:gd name="connsiteY1" fmla="*/ 0 h 3097041"/>
              <a:gd name="connsiteX2" fmla="*/ 232714 w 762452"/>
              <a:gd name="connsiteY2" fmla="*/ 3097041 h 3097041"/>
              <a:gd name="connsiteX3" fmla="*/ 0 w 762452"/>
              <a:gd name="connsiteY3" fmla="*/ 3094110 h 3097041"/>
              <a:gd name="connsiteX4" fmla="*/ 289169 w 762452"/>
              <a:gd name="connsiteY4" fmla="*/ 0 h 309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452" h="3097041">
                <a:moveTo>
                  <a:pt x="289169" y="0"/>
                </a:moveTo>
                <a:lnTo>
                  <a:pt x="762452" y="0"/>
                </a:lnTo>
                <a:lnTo>
                  <a:pt x="232714" y="3097041"/>
                </a:lnTo>
                <a:lnTo>
                  <a:pt x="0" y="3094110"/>
                </a:lnTo>
                <a:lnTo>
                  <a:pt x="289169" y="0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0" name="Rectangle 42">
            <a:extLst>
              <a:ext uri="{FF2B5EF4-FFF2-40B4-BE49-F238E27FC236}">
                <a16:creationId xmlns:a16="http://schemas.microsoft.com/office/drawing/2014/main" id="{A6A0C446-E8A5-2C48-A5F8-8C97F9F0180A}"/>
              </a:ext>
            </a:extLst>
          </p:cNvPr>
          <p:cNvSpPr/>
          <p:nvPr/>
        </p:nvSpPr>
        <p:spPr>
          <a:xfrm>
            <a:off x="4731171" y="2276035"/>
            <a:ext cx="996914" cy="3094110"/>
          </a:xfrm>
          <a:custGeom>
            <a:avLst/>
            <a:gdLst>
              <a:gd name="connsiteX0" fmla="*/ 0 w 473283"/>
              <a:gd name="connsiteY0" fmla="*/ 0 h 3094110"/>
              <a:gd name="connsiteX1" fmla="*/ 473283 w 473283"/>
              <a:gd name="connsiteY1" fmla="*/ 0 h 3094110"/>
              <a:gd name="connsiteX2" fmla="*/ 473283 w 473283"/>
              <a:gd name="connsiteY2" fmla="*/ 3094110 h 3094110"/>
              <a:gd name="connsiteX3" fmla="*/ 0 w 473283"/>
              <a:gd name="connsiteY3" fmla="*/ 3094110 h 3094110"/>
              <a:gd name="connsiteX4" fmla="*/ 0 w 473283"/>
              <a:gd name="connsiteY4" fmla="*/ 0 h 3094110"/>
              <a:gd name="connsiteX0" fmla="*/ 0 w 473283"/>
              <a:gd name="connsiteY0" fmla="*/ 0 h 3094110"/>
              <a:gd name="connsiteX1" fmla="*/ 473283 w 473283"/>
              <a:gd name="connsiteY1" fmla="*/ 0 h 3094110"/>
              <a:gd name="connsiteX2" fmla="*/ 152852 w 473283"/>
              <a:gd name="connsiteY2" fmla="*/ 3094110 h 3094110"/>
              <a:gd name="connsiteX3" fmla="*/ 0 w 473283"/>
              <a:gd name="connsiteY3" fmla="*/ 3094110 h 3094110"/>
              <a:gd name="connsiteX4" fmla="*/ 0 w 473283"/>
              <a:gd name="connsiteY4" fmla="*/ 0 h 3094110"/>
              <a:gd name="connsiteX0" fmla="*/ 0 w 473283"/>
              <a:gd name="connsiteY0" fmla="*/ 0 h 3109741"/>
              <a:gd name="connsiteX1" fmla="*/ 473283 w 473283"/>
              <a:gd name="connsiteY1" fmla="*/ 0 h 3109741"/>
              <a:gd name="connsiteX2" fmla="*/ 191928 w 473283"/>
              <a:gd name="connsiteY2" fmla="*/ 3109741 h 3109741"/>
              <a:gd name="connsiteX3" fmla="*/ 0 w 473283"/>
              <a:gd name="connsiteY3" fmla="*/ 3094110 h 3109741"/>
              <a:gd name="connsiteX4" fmla="*/ 0 w 473283"/>
              <a:gd name="connsiteY4" fmla="*/ 0 h 3109741"/>
              <a:gd name="connsiteX0" fmla="*/ 0 w 473283"/>
              <a:gd name="connsiteY0" fmla="*/ 0 h 3097041"/>
              <a:gd name="connsiteX1" fmla="*/ 473283 w 473283"/>
              <a:gd name="connsiteY1" fmla="*/ 0 h 3097041"/>
              <a:gd name="connsiteX2" fmla="*/ 195103 w 473283"/>
              <a:gd name="connsiteY2" fmla="*/ 3097041 h 3097041"/>
              <a:gd name="connsiteX3" fmla="*/ 0 w 473283"/>
              <a:gd name="connsiteY3" fmla="*/ 3094110 h 3097041"/>
              <a:gd name="connsiteX4" fmla="*/ 0 w 473283"/>
              <a:gd name="connsiteY4" fmla="*/ 0 h 3097041"/>
              <a:gd name="connsiteX0" fmla="*/ 0 w 473283"/>
              <a:gd name="connsiteY0" fmla="*/ 0 h 3097041"/>
              <a:gd name="connsiteX1" fmla="*/ 473283 w 473283"/>
              <a:gd name="connsiteY1" fmla="*/ 0 h 3097041"/>
              <a:gd name="connsiteX2" fmla="*/ 201453 w 473283"/>
              <a:gd name="connsiteY2" fmla="*/ 3097041 h 3097041"/>
              <a:gd name="connsiteX3" fmla="*/ 0 w 473283"/>
              <a:gd name="connsiteY3" fmla="*/ 3094110 h 3097041"/>
              <a:gd name="connsiteX4" fmla="*/ 0 w 473283"/>
              <a:gd name="connsiteY4" fmla="*/ 0 h 3097041"/>
              <a:gd name="connsiteX0" fmla="*/ 289169 w 762452"/>
              <a:gd name="connsiteY0" fmla="*/ 0 h 3097041"/>
              <a:gd name="connsiteX1" fmla="*/ 762452 w 762452"/>
              <a:gd name="connsiteY1" fmla="*/ 0 h 3097041"/>
              <a:gd name="connsiteX2" fmla="*/ 490622 w 762452"/>
              <a:gd name="connsiteY2" fmla="*/ 3097041 h 3097041"/>
              <a:gd name="connsiteX3" fmla="*/ 0 w 762452"/>
              <a:gd name="connsiteY3" fmla="*/ 3094110 h 3097041"/>
              <a:gd name="connsiteX4" fmla="*/ 289169 w 762452"/>
              <a:gd name="connsiteY4" fmla="*/ 0 h 3097041"/>
              <a:gd name="connsiteX0" fmla="*/ 289169 w 762452"/>
              <a:gd name="connsiteY0" fmla="*/ 0 h 3097041"/>
              <a:gd name="connsiteX1" fmla="*/ 762452 w 762452"/>
              <a:gd name="connsiteY1" fmla="*/ 0 h 3097041"/>
              <a:gd name="connsiteX2" fmla="*/ 232714 w 762452"/>
              <a:gd name="connsiteY2" fmla="*/ 3097041 h 3097041"/>
              <a:gd name="connsiteX3" fmla="*/ 0 w 762452"/>
              <a:gd name="connsiteY3" fmla="*/ 3094110 h 3097041"/>
              <a:gd name="connsiteX4" fmla="*/ 289169 w 762452"/>
              <a:gd name="connsiteY4" fmla="*/ 0 h 3097041"/>
              <a:gd name="connsiteX0" fmla="*/ 523631 w 996914"/>
              <a:gd name="connsiteY0" fmla="*/ 0 h 3097041"/>
              <a:gd name="connsiteX1" fmla="*/ 996914 w 996914"/>
              <a:gd name="connsiteY1" fmla="*/ 0 h 3097041"/>
              <a:gd name="connsiteX2" fmla="*/ 467176 w 996914"/>
              <a:gd name="connsiteY2" fmla="*/ 3097041 h 3097041"/>
              <a:gd name="connsiteX3" fmla="*/ 0 w 996914"/>
              <a:gd name="connsiteY3" fmla="*/ 3094110 h 3097041"/>
              <a:gd name="connsiteX4" fmla="*/ 523631 w 996914"/>
              <a:gd name="connsiteY4" fmla="*/ 0 h 3097041"/>
              <a:gd name="connsiteX0" fmla="*/ 523631 w 996914"/>
              <a:gd name="connsiteY0" fmla="*/ 0 h 3094110"/>
              <a:gd name="connsiteX1" fmla="*/ 996914 w 996914"/>
              <a:gd name="connsiteY1" fmla="*/ 0 h 3094110"/>
              <a:gd name="connsiteX2" fmla="*/ 185823 w 996914"/>
              <a:gd name="connsiteY2" fmla="*/ 3089226 h 3094110"/>
              <a:gd name="connsiteX3" fmla="*/ 0 w 996914"/>
              <a:gd name="connsiteY3" fmla="*/ 3094110 h 3094110"/>
              <a:gd name="connsiteX4" fmla="*/ 523631 w 996914"/>
              <a:gd name="connsiteY4" fmla="*/ 0 h 30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914" h="3094110">
                <a:moveTo>
                  <a:pt x="523631" y="0"/>
                </a:moveTo>
                <a:lnTo>
                  <a:pt x="996914" y="0"/>
                </a:lnTo>
                <a:lnTo>
                  <a:pt x="185823" y="3089226"/>
                </a:lnTo>
                <a:lnTo>
                  <a:pt x="0" y="3094110"/>
                </a:lnTo>
                <a:lnTo>
                  <a:pt x="523631" y="0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BE413-4BB2-824B-B3A7-D20DBDEB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E38491-3CE6-C144-80B0-C06C0D35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Correlating Cathy’s Code </a:t>
            </a:r>
            <a:r>
              <a:rPr lang="en-US" sz="3600"/>
              <a:t>and CDMA transmission</a:t>
            </a:r>
            <a:endParaRPr lang="en-US" sz="36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1214B2-23E5-BF40-8192-9F9EE2918707}"/>
              </a:ext>
            </a:extLst>
          </p:cNvPr>
          <p:cNvGrpSpPr/>
          <p:nvPr/>
        </p:nvGrpSpPr>
        <p:grpSpPr>
          <a:xfrm>
            <a:off x="3992106" y="3373458"/>
            <a:ext cx="1296979" cy="884806"/>
            <a:chOff x="4863211" y="3332337"/>
            <a:chExt cx="1883474" cy="128491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F197AD7-706E-2944-981D-70A9D1B320AB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4863211" y="4417198"/>
              <a:ext cx="140706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4BB23E4-8358-EC48-B0C0-F1DF759CDC1E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974795"/>
              <a:ext cx="179816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EF89A3-BBC0-2E45-A251-9A54BA23EC51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4863211" y="3532392"/>
              <a:ext cx="140706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58E2B3-0A7C-5248-BD7D-5ED70DCB080C}"/>
                </a:ext>
              </a:extLst>
            </p:cNvPr>
            <p:cNvSpPr txBox="1"/>
            <p:nvPr/>
          </p:nvSpPr>
          <p:spPr>
            <a:xfrm>
              <a:off x="6270272" y="3332337"/>
              <a:ext cx="4764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764F06-1C0B-A145-99F7-4B661B936E1A}"/>
                </a:ext>
              </a:extLst>
            </p:cNvPr>
            <p:cNvSpPr txBox="1"/>
            <p:nvPr/>
          </p:nvSpPr>
          <p:spPr>
            <a:xfrm>
              <a:off x="6270272" y="4217143"/>
              <a:ext cx="4764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045B60-4CC0-4B41-A7C0-8BA9A4364644}"/>
                </a:ext>
              </a:extLst>
            </p:cNvPr>
            <p:cNvCxnSpPr/>
            <p:nvPr/>
          </p:nvCxnSpPr>
          <p:spPr>
            <a:xfrm flipV="1">
              <a:off x="5582998" y="3532392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35E2BE-A83A-1343-BEC7-7717C73B11C4}"/>
                </a:ext>
              </a:extLst>
            </p:cNvPr>
            <p:cNvCxnSpPr>
              <a:cxnSpLocks/>
            </p:cNvCxnSpPr>
            <p:nvPr/>
          </p:nvCxnSpPr>
          <p:spPr>
            <a:xfrm>
              <a:off x="5235289" y="3974796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AB6E89-DC17-F445-87B7-54BDF10D7DCE}"/>
              </a:ext>
            </a:extLst>
          </p:cNvPr>
          <p:cNvSpPr txBox="1"/>
          <p:nvPr/>
        </p:nvSpPr>
        <p:spPr>
          <a:xfrm>
            <a:off x="2318327" y="3461918"/>
            <a:ext cx="1528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code </a:t>
            </a:r>
            <a:r>
              <a:rPr lang="en-US" i="1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baseline="30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482323-0407-3440-A289-27369AF5C142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3992961" y="5667559"/>
            <a:ext cx="228701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B1FF22-A55E-1A48-A7E1-3E59BFD940B3}"/>
              </a:ext>
            </a:extLst>
          </p:cNvPr>
          <p:cNvCxnSpPr>
            <a:cxnSpLocks/>
          </p:cNvCxnSpPr>
          <p:nvPr/>
        </p:nvCxnSpPr>
        <p:spPr>
          <a:xfrm>
            <a:off x="3992961" y="5362916"/>
            <a:ext cx="262667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103C13-92B8-9E4A-9077-36F24AEABE55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3992961" y="5058273"/>
            <a:ext cx="22870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629C564-B991-0F48-A010-7CA2BB5481F2}"/>
              </a:ext>
            </a:extLst>
          </p:cNvPr>
          <p:cNvSpPr txBox="1"/>
          <p:nvPr/>
        </p:nvSpPr>
        <p:spPr>
          <a:xfrm>
            <a:off x="6279976" y="4920513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D7B97-1BF6-E546-BF88-EF8AF9B00FF4}"/>
              </a:ext>
            </a:extLst>
          </p:cNvPr>
          <p:cNvSpPr txBox="1"/>
          <p:nvPr/>
        </p:nvSpPr>
        <p:spPr>
          <a:xfrm>
            <a:off x="6279977" y="5529799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5320FC-48DB-1A47-BBF8-95F1BB4496B3}"/>
              </a:ext>
            </a:extLst>
          </p:cNvPr>
          <p:cNvCxnSpPr>
            <a:cxnSpLocks/>
          </p:cNvCxnSpPr>
          <p:nvPr/>
        </p:nvCxnSpPr>
        <p:spPr>
          <a:xfrm flipV="1">
            <a:off x="4249178" y="5058273"/>
            <a:ext cx="0" cy="304644"/>
          </a:xfrm>
          <a:prstGeom prst="line">
            <a:avLst/>
          </a:prstGeom>
          <a:ln w="57150">
            <a:solidFill>
              <a:schemeClr val="tx1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4714495-86A9-E94F-8A2B-188FE7DA6760}"/>
              </a:ext>
            </a:extLst>
          </p:cNvPr>
          <p:cNvSpPr txBox="1"/>
          <p:nvPr/>
        </p:nvSpPr>
        <p:spPr>
          <a:xfrm>
            <a:off x="2198345" y="5129689"/>
            <a:ext cx="175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Correlation</a:t>
            </a:r>
          </a:p>
        </p:txBody>
      </p:sp>
      <p:sp>
        <p:nvSpPr>
          <p:cNvPr id="40" name="Equal 39">
            <a:extLst>
              <a:ext uri="{FF2B5EF4-FFF2-40B4-BE49-F238E27FC236}">
                <a16:creationId xmlns:a16="http://schemas.microsoft.com/office/drawing/2014/main" id="{D2E26314-3624-DE4D-ACE9-1905C4A6EA8D}"/>
              </a:ext>
            </a:extLst>
          </p:cNvPr>
          <p:cNvSpPr/>
          <p:nvPr/>
        </p:nvSpPr>
        <p:spPr>
          <a:xfrm>
            <a:off x="2824877" y="4336228"/>
            <a:ext cx="506321" cy="506321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AB79AB-3B46-8848-ABC5-BAE9BF5F18CD}"/>
              </a:ext>
            </a:extLst>
          </p:cNvPr>
          <p:cNvSpPr txBox="1"/>
          <p:nvPr/>
        </p:nvSpPr>
        <p:spPr>
          <a:xfrm>
            <a:off x="2159532" y="1886969"/>
            <a:ext cx="184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transmission</a:t>
            </a:r>
            <a:endParaRPr lang="en-US" baseline="30000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459D5B9-86DA-474D-A4C4-76B827B5D9CA}"/>
              </a:ext>
            </a:extLst>
          </p:cNvPr>
          <p:cNvCxnSpPr>
            <a:cxnSpLocks/>
          </p:cNvCxnSpPr>
          <p:nvPr/>
        </p:nvCxnSpPr>
        <p:spPr>
          <a:xfrm>
            <a:off x="3992106" y="2583609"/>
            <a:ext cx="222894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727C2D3-F8CE-764C-8F9A-CF57F8B84A26}"/>
              </a:ext>
            </a:extLst>
          </p:cNvPr>
          <p:cNvCxnSpPr>
            <a:cxnSpLocks/>
          </p:cNvCxnSpPr>
          <p:nvPr/>
        </p:nvCxnSpPr>
        <p:spPr>
          <a:xfrm>
            <a:off x="3992106" y="2278966"/>
            <a:ext cx="230636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10E8F1C-C428-C444-8F87-6990474F869A}"/>
              </a:ext>
            </a:extLst>
          </p:cNvPr>
          <p:cNvCxnSpPr>
            <a:cxnSpLocks/>
          </p:cNvCxnSpPr>
          <p:nvPr/>
        </p:nvCxnSpPr>
        <p:spPr>
          <a:xfrm>
            <a:off x="3992106" y="1974323"/>
            <a:ext cx="2283630" cy="381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4D45E2D-4A50-3C4A-A348-DB8B1EB02DD4}"/>
              </a:ext>
            </a:extLst>
          </p:cNvPr>
          <p:cNvSpPr txBox="1"/>
          <p:nvPr/>
        </p:nvSpPr>
        <p:spPr>
          <a:xfrm>
            <a:off x="6275736" y="1793363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B37DA7-4351-3B4C-A2E2-EB95ADDBE697}"/>
              </a:ext>
            </a:extLst>
          </p:cNvPr>
          <p:cNvSpPr txBox="1"/>
          <p:nvPr/>
        </p:nvSpPr>
        <p:spPr>
          <a:xfrm>
            <a:off x="6275736" y="2386740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E4C9E5-965F-4A4F-97A7-DBD9DF4CA160}"/>
              </a:ext>
            </a:extLst>
          </p:cNvPr>
          <p:cNvGrpSpPr/>
          <p:nvPr/>
        </p:nvGrpSpPr>
        <p:grpSpPr>
          <a:xfrm>
            <a:off x="2736436" y="2712271"/>
            <a:ext cx="683200" cy="575551"/>
            <a:chOff x="806036" y="2776085"/>
            <a:chExt cx="683200" cy="575551"/>
          </a:xfrm>
        </p:grpSpPr>
        <p:sp>
          <p:nvSpPr>
            <p:cNvPr id="2" name="5-Point Star 1">
              <a:extLst>
                <a:ext uri="{FF2B5EF4-FFF2-40B4-BE49-F238E27FC236}">
                  <a16:creationId xmlns:a16="http://schemas.microsoft.com/office/drawing/2014/main" id="{048433E5-B01B-874D-BEBF-B288702EF578}"/>
                </a:ext>
              </a:extLst>
            </p:cNvPr>
            <p:cNvSpPr/>
            <p:nvPr/>
          </p:nvSpPr>
          <p:spPr>
            <a:xfrm>
              <a:off x="881332" y="2776085"/>
              <a:ext cx="575551" cy="575551"/>
            </a:xfrm>
            <a:prstGeom prst="star5">
              <a:avLst/>
            </a:prstGeom>
            <a:solidFill>
              <a:schemeClr val="tx1">
                <a:alpha val="34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9AC834-9540-8F4B-8896-FCDE15BB47DA}"/>
                </a:ext>
              </a:extLst>
            </p:cNvPr>
            <p:cNvSpPr txBox="1"/>
            <p:nvPr/>
          </p:nvSpPr>
          <p:spPr>
            <a:xfrm>
              <a:off x="806036" y="2869548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corr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1E9F8D8-A157-5D48-ADA0-6EEDDF06B4FA}"/>
              </a:ext>
            </a:extLst>
          </p:cNvPr>
          <p:cNvCxnSpPr/>
          <p:nvPr/>
        </p:nvCxnSpPr>
        <p:spPr>
          <a:xfrm flipV="1">
            <a:off x="4521712" y="1931123"/>
            <a:ext cx="0" cy="347843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917166F-32BB-4243-BBD3-32B5F92CB5CA}"/>
              </a:ext>
            </a:extLst>
          </p:cNvPr>
          <p:cNvCxnSpPr>
            <a:cxnSpLocks/>
          </p:cNvCxnSpPr>
          <p:nvPr/>
        </p:nvCxnSpPr>
        <p:spPr>
          <a:xfrm>
            <a:off x="4248323" y="2278966"/>
            <a:ext cx="0" cy="347842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50179F-EB07-3D40-B46F-37AC55FD5800}"/>
              </a:ext>
            </a:extLst>
          </p:cNvPr>
          <p:cNvCxnSpPr/>
          <p:nvPr/>
        </p:nvCxnSpPr>
        <p:spPr>
          <a:xfrm flipV="1">
            <a:off x="5068489" y="1931123"/>
            <a:ext cx="0" cy="347843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89F9A04-CA10-DF4A-9B06-A08D922250B6}"/>
              </a:ext>
            </a:extLst>
          </p:cNvPr>
          <p:cNvCxnSpPr>
            <a:cxnSpLocks/>
          </p:cNvCxnSpPr>
          <p:nvPr/>
        </p:nvCxnSpPr>
        <p:spPr>
          <a:xfrm>
            <a:off x="4795101" y="2278966"/>
            <a:ext cx="0" cy="347842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D510CA7-62D5-0F41-85B8-EA0B73C901AC}"/>
              </a:ext>
            </a:extLst>
          </p:cNvPr>
          <p:cNvCxnSpPr/>
          <p:nvPr/>
        </p:nvCxnSpPr>
        <p:spPr>
          <a:xfrm flipV="1">
            <a:off x="5341878" y="1931123"/>
            <a:ext cx="0" cy="347843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B6F35E0-97AB-CD49-8FC1-5FC5394081EA}"/>
              </a:ext>
            </a:extLst>
          </p:cNvPr>
          <p:cNvCxnSpPr>
            <a:cxnSpLocks/>
          </p:cNvCxnSpPr>
          <p:nvPr/>
        </p:nvCxnSpPr>
        <p:spPr>
          <a:xfrm>
            <a:off x="5615267" y="2278966"/>
            <a:ext cx="0" cy="347842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6B87A02-D23E-1143-AB7D-7F728E4D61AF}"/>
              </a:ext>
            </a:extLst>
          </p:cNvPr>
          <p:cNvCxnSpPr>
            <a:cxnSpLocks/>
          </p:cNvCxnSpPr>
          <p:nvPr/>
        </p:nvCxnSpPr>
        <p:spPr>
          <a:xfrm flipV="1">
            <a:off x="4521712" y="5051526"/>
            <a:ext cx="0" cy="304644"/>
          </a:xfrm>
          <a:prstGeom prst="line">
            <a:avLst/>
          </a:prstGeom>
          <a:ln w="57150">
            <a:solidFill>
              <a:schemeClr val="tx1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212D809-A215-5E41-B084-FC1234A1A43D}"/>
              </a:ext>
            </a:extLst>
          </p:cNvPr>
          <p:cNvCxnSpPr>
            <a:cxnSpLocks/>
          </p:cNvCxnSpPr>
          <p:nvPr/>
        </p:nvCxnSpPr>
        <p:spPr>
          <a:xfrm>
            <a:off x="4803428" y="5356170"/>
            <a:ext cx="0" cy="311389"/>
          </a:xfrm>
          <a:prstGeom prst="line">
            <a:avLst/>
          </a:prstGeom>
          <a:ln w="57150">
            <a:solidFill>
              <a:schemeClr val="tx1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5C3C873-0BD6-0D45-9BC5-40810E83AAFF}"/>
              </a:ext>
            </a:extLst>
          </p:cNvPr>
          <p:cNvSpPr/>
          <p:nvPr/>
        </p:nvSpPr>
        <p:spPr>
          <a:xfrm>
            <a:off x="2334585" y="5872875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sent:    </a:t>
            </a:r>
            <a:r>
              <a:rPr lang="en-US" dirty="0">
                <a:solidFill>
                  <a:srgbClr val="009900"/>
                </a:solidFill>
                <a:latin typeface="Courier" pitchFamily="2" charset="0"/>
              </a:rPr>
              <a:t>0 0 1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4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04166 -0.0004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0.00046 L 0.08593 -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67" grpId="0" animBg="1"/>
      <p:bldP spid="67" grpId="1" animBg="1"/>
      <p:bldP spid="70" grpId="0" animBg="1"/>
      <p:bldP spid="70" grpId="1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7F5FEF20-6C92-BF48-9620-727C316A8089}"/>
              </a:ext>
            </a:extLst>
          </p:cNvPr>
          <p:cNvSpPr/>
          <p:nvPr/>
        </p:nvSpPr>
        <p:spPr>
          <a:xfrm>
            <a:off x="721990" y="2694382"/>
            <a:ext cx="1326694" cy="3328518"/>
          </a:xfrm>
          <a:custGeom>
            <a:avLst/>
            <a:gdLst>
              <a:gd name="connsiteX0" fmla="*/ 0 w 1752052"/>
              <a:gd name="connsiteY0" fmla="*/ 3328518 h 3328518"/>
              <a:gd name="connsiteX1" fmla="*/ 438013 w 1752052"/>
              <a:gd name="connsiteY1" fmla="*/ 0 h 3328518"/>
              <a:gd name="connsiteX2" fmla="*/ 1752052 w 1752052"/>
              <a:gd name="connsiteY2" fmla="*/ 0 h 3328518"/>
              <a:gd name="connsiteX3" fmla="*/ 1314039 w 1752052"/>
              <a:gd name="connsiteY3" fmla="*/ 3328518 h 3328518"/>
              <a:gd name="connsiteX4" fmla="*/ 0 w 1752052"/>
              <a:gd name="connsiteY4" fmla="*/ 3328518 h 3328518"/>
              <a:gd name="connsiteX0" fmla="*/ 12655 w 1764707"/>
              <a:gd name="connsiteY0" fmla="*/ 3328518 h 3328518"/>
              <a:gd name="connsiteX1" fmla="*/ 0 w 1764707"/>
              <a:gd name="connsiteY1" fmla="*/ 0 h 3328518"/>
              <a:gd name="connsiteX2" fmla="*/ 1764707 w 1764707"/>
              <a:gd name="connsiteY2" fmla="*/ 0 h 3328518"/>
              <a:gd name="connsiteX3" fmla="*/ 1326694 w 1764707"/>
              <a:gd name="connsiteY3" fmla="*/ 3328518 h 3328518"/>
              <a:gd name="connsiteX4" fmla="*/ 12655 w 1764707"/>
              <a:gd name="connsiteY4" fmla="*/ 3328518 h 3328518"/>
              <a:gd name="connsiteX0" fmla="*/ 12655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2655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6694" h="3328518">
                <a:moveTo>
                  <a:pt x="1136061" y="3328518"/>
                </a:moveTo>
                <a:cubicBezTo>
                  <a:pt x="772614" y="2277795"/>
                  <a:pt x="369978" y="1089911"/>
                  <a:pt x="0" y="0"/>
                </a:cubicBezTo>
                <a:lnTo>
                  <a:pt x="438827" y="0"/>
                </a:lnTo>
                <a:cubicBezTo>
                  <a:pt x="741315" y="1129101"/>
                  <a:pt x="1043801" y="2232075"/>
                  <a:pt x="1326694" y="3328518"/>
                </a:cubicBezTo>
                <a:lnTo>
                  <a:pt x="1136061" y="3328518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7" name="Parallelogram 6">
            <a:extLst>
              <a:ext uri="{FF2B5EF4-FFF2-40B4-BE49-F238E27FC236}">
                <a16:creationId xmlns:a16="http://schemas.microsoft.com/office/drawing/2014/main" id="{D0B38C7E-6491-A84C-804D-D92FFB26FA57}"/>
              </a:ext>
            </a:extLst>
          </p:cNvPr>
          <p:cNvSpPr/>
          <p:nvPr/>
        </p:nvSpPr>
        <p:spPr>
          <a:xfrm>
            <a:off x="1152360" y="2691266"/>
            <a:ext cx="1143814" cy="3328518"/>
          </a:xfrm>
          <a:custGeom>
            <a:avLst/>
            <a:gdLst>
              <a:gd name="connsiteX0" fmla="*/ 0 w 1752052"/>
              <a:gd name="connsiteY0" fmla="*/ 3328518 h 3328518"/>
              <a:gd name="connsiteX1" fmla="*/ 438013 w 1752052"/>
              <a:gd name="connsiteY1" fmla="*/ 0 h 3328518"/>
              <a:gd name="connsiteX2" fmla="*/ 1752052 w 1752052"/>
              <a:gd name="connsiteY2" fmla="*/ 0 h 3328518"/>
              <a:gd name="connsiteX3" fmla="*/ 1314039 w 1752052"/>
              <a:gd name="connsiteY3" fmla="*/ 3328518 h 3328518"/>
              <a:gd name="connsiteX4" fmla="*/ 0 w 1752052"/>
              <a:gd name="connsiteY4" fmla="*/ 3328518 h 3328518"/>
              <a:gd name="connsiteX0" fmla="*/ 12655 w 1764707"/>
              <a:gd name="connsiteY0" fmla="*/ 3328518 h 3328518"/>
              <a:gd name="connsiteX1" fmla="*/ 0 w 1764707"/>
              <a:gd name="connsiteY1" fmla="*/ 0 h 3328518"/>
              <a:gd name="connsiteX2" fmla="*/ 1764707 w 1764707"/>
              <a:gd name="connsiteY2" fmla="*/ 0 h 3328518"/>
              <a:gd name="connsiteX3" fmla="*/ 1326694 w 1764707"/>
              <a:gd name="connsiteY3" fmla="*/ 3328518 h 3328518"/>
              <a:gd name="connsiteX4" fmla="*/ 12655 w 1764707"/>
              <a:gd name="connsiteY4" fmla="*/ 3328518 h 3328518"/>
              <a:gd name="connsiteX0" fmla="*/ 12655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2655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985838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985838 w 1326694"/>
              <a:gd name="connsiteY4" fmla="*/ 3328518 h 3328518"/>
              <a:gd name="connsiteX0" fmla="*/ 985838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985838 w 1326694"/>
              <a:gd name="connsiteY4" fmla="*/ 3328518 h 3328518"/>
              <a:gd name="connsiteX0" fmla="*/ 985838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985838 w 1326694"/>
              <a:gd name="connsiteY4" fmla="*/ 3328518 h 3328518"/>
              <a:gd name="connsiteX0" fmla="*/ 985838 w 1143814"/>
              <a:gd name="connsiteY0" fmla="*/ 3328518 h 3328518"/>
              <a:gd name="connsiteX1" fmla="*/ 0 w 1143814"/>
              <a:gd name="connsiteY1" fmla="*/ 0 h 3328518"/>
              <a:gd name="connsiteX2" fmla="*/ 438827 w 1143814"/>
              <a:gd name="connsiteY2" fmla="*/ 0 h 3328518"/>
              <a:gd name="connsiteX3" fmla="*/ 1143814 w 1143814"/>
              <a:gd name="connsiteY3" fmla="*/ 3328518 h 3328518"/>
              <a:gd name="connsiteX4" fmla="*/ 985838 w 1143814"/>
              <a:gd name="connsiteY4" fmla="*/ 3328518 h 3328518"/>
              <a:gd name="connsiteX0" fmla="*/ 985838 w 1143814"/>
              <a:gd name="connsiteY0" fmla="*/ 3328518 h 3328518"/>
              <a:gd name="connsiteX1" fmla="*/ 0 w 1143814"/>
              <a:gd name="connsiteY1" fmla="*/ 0 h 3328518"/>
              <a:gd name="connsiteX2" fmla="*/ 438827 w 1143814"/>
              <a:gd name="connsiteY2" fmla="*/ 0 h 3328518"/>
              <a:gd name="connsiteX3" fmla="*/ 1143814 w 1143814"/>
              <a:gd name="connsiteY3" fmla="*/ 3328518 h 3328518"/>
              <a:gd name="connsiteX4" fmla="*/ 985838 w 1143814"/>
              <a:gd name="connsiteY4" fmla="*/ 3328518 h 3328518"/>
              <a:gd name="connsiteX0" fmla="*/ 985838 w 1143814"/>
              <a:gd name="connsiteY0" fmla="*/ 3328518 h 3328518"/>
              <a:gd name="connsiteX1" fmla="*/ 0 w 1143814"/>
              <a:gd name="connsiteY1" fmla="*/ 0 h 3328518"/>
              <a:gd name="connsiteX2" fmla="*/ 438827 w 1143814"/>
              <a:gd name="connsiteY2" fmla="*/ 0 h 3328518"/>
              <a:gd name="connsiteX3" fmla="*/ 1143814 w 1143814"/>
              <a:gd name="connsiteY3" fmla="*/ 3328518 h 3328518"/>
              <a:gd name="connsiteX4" fmla="*/ 985838 w 1143814"/>
              <a:gd name="connsiteY4" fmla="*/ 3328518 h 332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814" h="3328518">
                <a:moveTo>
                  <a:pt x="985838" y="3328518"/>
                </a:moveTo>
                <a:cubicBezTo>
                  <a:pt x="700769" y="2277795"/>
                  <a:pt x="369978" y="1089911"/>
                  <a:pt x="0" y="0"/>
                </a:cubicBezTo>
                <a:lnTo>
                  <a:pt x="438827" y="0"/>
                </a:lnTo>
                <a:cubicBezTo>
                  <a:pt x="597623" y="717621"/>
                  <a:pt x="932767" y="2238606"/>
                  <a:pt x="1143814" y="3328518"/>
                </a:cubicBezTo>
                <a:lnTo>
                  <a:pt x="985838" y="3328518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4" name="Parallelogram 6">
            <a:extLst>
              <a:ext uri="{FF2B5EF4-FFF2-40B4-BE49-F238E27FC236}">
                <a16:creationId xmlns:a16="http://schemas.microsoft.com/office/drawing/2014/main" id="{57A2BE92-32C9-984F-9359-7AA4C78DD87E}"/>
              </a:ext>
            </a:extLst>
          </p:cNvPr>
          <p:cNvSpPr/>
          <p:nvPr/>
        </p:nvSpPr>
        <p:spPr>
          <a:xfrm>
            <a:off x="1591903" y="2687635"/>
            <a:ext cx="1000123" cy="3335049"/>
          </a:xfrm>
          <a:custGeom>
            <a:avLst/>
            <a:gdLst>
              <a:gd name="connsiteX0" fmla="*/ 0 w 1752052"/>
              <a:gd name="connsiteY0" fmla="*/ 3328518 h 3328518"/>
              <a:gd name="connsiteX1" fmla="*/ 438013 w 1752052"/>
              <a:gd name="connsiteY1" fmla="*/ 0 h 3328518"/>
              <a:gd name="connsiteX2" fmla="*/ 1752052 w 1752052"/>
              <a:gd name="connsiteY2" fmla="*/ 0 h 3328518"/>
              <a:gd name="connsiteX3" fmla="*/ 1314039 w 1752052"/>
              <a:gd name="connsiteY3" fmla="*/ 3328518 h 3328518"/>
              <a:gd name="connsiteX4" fmla="*/ 0 w 1752052"/>
              <a:gd name="connsiteY4" fmla="*/ 3328518 h 3328518"/>
              <a:gd name="connsiteX0" fmla="*/ 12655 w 1764707"/>
              <a:gd name="connsiteY0" fmla="*/ 3328518 h 3328518"/>
              <a:gd name="connsiteX1" fmla="*/ 0 w 1764707"/>
              <a:gd name="connsiteY1" fmla="*/ 0 h 3328518"/>
              <a:gd name="connsiteX2" fmla="*/ 1764707 w 1764707"/>
              <a:gd name="connsiteY2" fmla="*/ 0 h 3328518"/>
              <a:gd name="connsiteX3" fmla="*/ 1326694 w 1764707"/>
              <a:gd name="connsiteY3" fmla="*/ 3328518 h 3328518"/>
              <a:gd name="connsiteX4" fmla="*/ 12655 w 1764707"/>
              <a:gd name="connsiteY4" fmla="*/ 3328518 h 3328518"/>
              <a:gd name="connsiteX0" fmla="*/ 12655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2655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985838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985838 w 1326694"/>
              <a:gd name="connsiteY4" fmla="*/ 3328518 h 3328518"/>
              <a:gd name="connsiteX0" fmla="*/ 985838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985838 w 1326694"/>
              <a:gd name="connsiteY4" fmla="*/ 3328518 h 3328518"/>
              <a:gd name="connsiteX0" fmla="*/ 985838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985838 w 1326694"/>
              <a:gd name="connsiteY4" fmla="*/ 3328518 h 3328518"/>
              <a:gd name="connsiteX0" fmla="*/ 985838 w 1143814"/>
              <a:gd name="connsiteY0" fmla="*/ 3328518 h 3328518"/>
              <a:gd name="connsiteX1" fmla="*/ 0 w 1143814"/>
              <a:gd name="connsiteY1" fmla="*/ 0 h 3328518"/>
              <a:gd name="connsiteX2" fmla="*/ 438827 w 1143814"/>
              <a:gd name="connsiteY2" fmla="*/ 0 h 3328518"/>
              <a:gd name="connsiteX3" fmla="*/ 1143814 w 1143814"/>
              <a:gd name="connsiteY3" fmla="*/ 3328518 h 3328518"/>
              <a:gd name="connsiteX4" fmla="*/ 985838 w 1143814"/>
              <a:gd name="connsiteY4" fmla="*/ 3328518 h 3328518"/>
              <a:gd name="connsiteX0" fmla="*/ 985838 w 1143814"/>
              <a:gd name="connsiteY0" fmla="*/ 3328518 h 3328518"/>
              <a:gd name="connsiteX1" fmla="*/ 0 w 1143814"/>
              <a:gd name="connsiteY1" fmla="*/ 0 h 3328518"/>
              <a:gd name="connsiteX2" fmla="*/ 438827 w 1143814"/>
              <a:gd name="connsiteY2" fmla="*/ 0 h 3328518"/>
              <a:gd name="connsiteX3" fmla="*/ 1143814 w 1143814"/>
              <a:gd name="connsiteY3" fmla="*/ 3328518 h 3328518"/>
              <a:gd name="connsiteX4" fmla="*/ 985838 w 1143814"/>
              <a:gd name="connsiteY4" fmla="*/ 3328518 h 3328518"/>
              <a:gd name="connsiteX0" fmla="*/ 985838 w 1143814"/>
              <a:gd name="connsiteY0" fmla="*/ 3328518 h 3328518"/>
              <a:gd name="connsiteX1" fmla="*/ 0 w 1143814"/>
              <a:gd name="connsiteY1" fmla="*/ 0 h 3328518"/>
              <a:gd name="connsiteX2" fmla="*/ 438827 w 1143814"/>
              <a:gd name="connsiteY2" fmla="*/ 0 h 3328518"/>
              <a:gd name="connsiteX3" fmla="*/ 1143814 w 1143814"/>
              <a:gd name="connsiteY3" fmla="*/ 3328518 h 3328518"/>
              <a:gd name="connsiteX4" fmla="*/ 985838 w 1143814"/>
              <a:gd name="connsiteY4" fmla="*/ 3328518 h 3328518"/>
              <a:gd name="connsiteX0" fmla="*/ 816021 w 1143814"/>
              <a:gd name="connsiteY0" fmla="*/ 3335049 h 3335049"/>
              <a:gd name="connsiteX1" fmla="*/ 0 w 1143814"/>
              <a:gd name="connsiteY1" fmla="*/ 0 h 3335049"/>
              <a:gd name="connsiteX2" fmla="*/ 438827 w 1143814"/>
              <a:gd name="connsiteY2" fmla="*/ 0 h 3335049"/>
              <a:gd name="connsiteX3" fmla="*/ 1143814 w 1143814"/>
              <a:gd name="connsiteY3" fmla="*/ 3328518 h 3335049"/>
              <a:gd name="connsiteX4" fmla="*/ 816021 w 1143814"/>
              <a:gd name="connsiteY4" fmla="*/ 3335049 h 3335049"/>
              <a:gd name="connsiteX0" fmla="*/ 816021 w 1000123"/>
              <a:gd name="connsiteY0" fmla="*/ 3335049 h 3335049"/>
              <a:gd name="connsiteX1" fmla="*/ 0 w 1000123"/>
              <a:gd name="connsiteY1" fmla="*/ 0 h 3335049"/>
              <a:gd name="connsiteX2" fmla="*/ 438827 w 1000123"/>
              <a:gd name="connsiteY2" fmla="*/ 0 h 3335049"/>
              <a:gd name="connsiteX3" fmla="*/ 1000123 w 1000123"/>
              <a:gd name="connsiteY3" fmla="*/ 3328518 h 3335049"/>
              <a:gd name="connsiteX4" fmla="*/ 816021 w 1000123"/>
              <a:gd name="connsiteY4" fmla="*/ 3335049 h 3335049"/>
              <a:gd name="connsiteX0" fmla="*/ 816021 w 1000123"/>
              <a:gd name="connsiteY0" fmla="*/ 3335049 h 3335049"/>
              <a:gd name="connsiteX1" fmla="*/ 0 w 1000123"/>
              <a:gd name="connsiteY1" fmla="*/ 0 h 3335049"/>
              <a:gd name="connsiteX2" fmla="*/ 438827 w 1000123"/>
              <a:gd name="connsiteY2" fmla="*/ 0 h 3335049"/>
              <a:gd name="connsiteX3" fmla="*/ 1000123 w 1000123"/>
              <a:gd name="connsiteY3" fmla="*/ 3328518 h 3335049"/>
              <a:gd name="connsiteX4" fmla="*/ 816021 w 1000123"/>
              <a:gd name="connsiteY4" fmla="*/ 3335049 h 3335049"/>
              <a:gd name="connsiteX0" fmla="*/ 816021 w 1000123"/>
              <a:gd name="connsiteY0" fmla="*/ 3335049 h 3335049"/>
              <a:gd name="connsiteX1" fmla="*/ 0 w 1000123"/>
              <a:gd name="connsiteY1" fmla="*/ 0 h 3335049"/>
              <a:gd name="connsiteX2" fmla="*/ 438827 w 1000123"/>
              <a:gd name="connsiteY2" fmla="*/ 0 h 3335049"/>
              <a:gd name="connsiteX3" fmla="*/ 1000123 w 1000123"/>
              <a:gd name="connsiteY3" fmla="*/ 3328518 h 3335049"/>
              <a:gd name="connsiteX4" fmla="*/ 816021 w 1000123"/>
              <a:gd name="connsiteY4" fmla="*/ 3335049 h 3335049"/>
              <a:gd name="connsiteX0" fmla="*/ 816021 w 1000123"/>
              <a:gd name="connsiteY0" fmla="*/ 3335049 h 3335049"/>
              <a:gd name="connsiteX1" fmla="*/ 0 w 1000123"/>
              <a:gd name="connsiteY1" fmla="*/ 0 h 3335049"/>
              <a:gd name="connsiteX2" fmla="*/ 438827 w 1000123"/>
              <a:gd name="connsiteY2" fmla="*/ 0 h 3335049"/>
              <a:gd name="connsiteX3" fmla="*/ 1000123 w 1000123"/>
              <a:gd name="connsiteY3" fmla="*/ 3328518 h 3335049"/>
              <a:gd name="connsiteX4" fmla="*/ 816021 w 1000123"/>
              <a:gd name="connsiteY4" fmla="*/ 3335049 h 3335049"/>
              <a:gd name="connsiteX0" fmla="*/ 816021 w 1000123"/>
              <a:gd name="connsiteY0" fmla="*/ 3335049 h 3335049"/>
              <a:gd name="connsiteX1" fmla="*/ 0 w 1000123"/>
              <a:gd name="connsiteY1" fmla="*/ 0 h 3335049"/>
              <a:gd name="connsiteX2" fmla="*/ 438827 w 1000123"/>
              <a:gd name="connsiteY2" fmla="*/ 0 h 3335049"/>
              <a:gd name="connsiteX3" fmla="*/ 1000123 w 1000123"/>
              <a:gd name="connsiteY3" fmla="*/ 3328518 h 3335049"/>
              <a:gd name="connsiteX4" fmla="*/ 816021 w 1000123"/>
              <a:gd name="connsiteY4" fmla="*/ 3335049 h 333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23" h="3335049">
                <a:moveTo>
                  <a:pt x="816021" y="3335049"/>
                </a:moveTo>
                <a:cubicBezTo>
                  <a:pt x="674644" y="2656617"/>
                  <a:pt x="174035" y="684962"/>
                  <a:pt x="0" y="0"/>
                </a:cubicBezTo>
                <a:lnTo>
                  <a:pt x="438827" y="0"/>
                </a:lnTo>
                <a:cubicBezTo>
                  <a:pt x="551903" y="730684"/>
                  <a:pt x="808670" y="2238606"/>
                  <a:pt x="1000123" y="3328518"/>
                </a:cubicBezTo>
                <a:lnTo>
                  <a:pt x="816021" y="3335049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580AC-AD90-8942-A998-D7EF800F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E064AF-763F-884D-BF13-9CF7CC39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to Cathy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7A8148-0864-FB45-BD26-1A8D04CBDEE8}"/>
              </a:ext>
            </a:extLst>
          </p:cNvPr>
          <p:cNvSpPr txBox="1"/>
          <p:nvPr/>
        </p:nvSpPr>
        <p:spPr>
          <a:xfrm>
            <a:off x="6116266" y="1605674"/>
            <a:ext cx="2539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5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transmission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C3493B-5B2E-904B-90B0-F93DC28DC9AD}"/>
              </a:ext>
            </a:extLst>
          </p:cNvPr>
          <p:cNvGrpSpPr/>
          <p:nvPr/>
        </p:nvGrpSpPr>
        <p:grpSpPr>
          <a:xfrm>
            <a:off x="6395773" y="2284519"/>
            <a:ext cx="2032019" cy="782799"/>
            <a:chOff x="4746580" y="3000472"/>
            <a:chExt cx="2622512" cy="1010275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31F22CF-EEAD-E841-9C49-3E68A7DD050B}"/>
                </a:ext>
              </a:extLst>
            </p:cNvPr>
            <p:cNvCxnSpPr>
              <a:cxnSpLocks/>
            </p:cNvCxnSpPr>
            <p:nvPr/>
          </p:nvCxnSpPr>
          <p:spPr>
            <a:xfrm>
              <a:off x="4746580" y="3853452"/>
              <a:ext cx="224792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80E0ABD-68CF-1A41-BAE5-E9589E14F82E}"/>
                </a:ext>
              </a:extLst>
            </p:cNvPr>
            <p:cNvCxnSpPr>
              <a:cxnSpLocks/>
            </p:cNvCxnSpPr>
            <p:nvPr/>
          </p:nvCxnSpPr>
          <p:spPr>
            <a:xfrm>
              <a:off x="4746580" y="3505610"/>
              <a:ext cx="255543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DDAC366-E002-5140-BCFF-69E5922757D3}"/>
                </a:ext>
              </a:extLst>
            </p:cNvPr>
            <p:cNvCxnSpPr>
              <a:cxnSpLocks/>
            </p:cNvCxnSpPr>
            <p:nvPr/>
          </p:nvCxnSpPr>
          <p:spPr>
            <a:xfrm>
              <a:off x="4746580" y="3157767"/>
              <a:ext cx="224792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76B928F-7CF9-D543-B887-85926BAA2621}"/>
                </a:ext>
              </a:extLst>
            </p:cNvPr>
            <p:cNvSpPr txBox="1"/>
            <p:nvPr/>
          </p:nvSpPr>
          <p:spPr>
            <a:xfrm>
              <a:off x="6994509" y="3000472"/>
              <a:ext cx="374583" cy="31459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ED35E1D-5079-9842-828E-8DB7D7F49C67}"/>
                </a:ext>
              </a:extLst>
            </p:cNvPr>
            <p:cNvSpPr txBox="1"/>
            <p:nvPr/>
          </p:nvSpPr>
          <p:spPr>
            <a:xfrm>
              <a:off x="6994509" y="3696157"/>
              <a:ext cx="374583" cy="31459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FDF80BC-5917-E74B-ADAC-155320E2431B}"/>
                </a:ext>
              </a:extLst>
            </p:cNvPr>
            <p:cNvCxnSpPr/>
            <p:nvPr/>
          </p:nvCxnSpPr>
          <p:spPr>
            <a:xfrm flipV="1">
              <a:off x="5580511" y="3157767"/>
              <a:ext cx="0" cy="34784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8E8598F-7E18-C746-9A17-10B3A4B6F803}"/>
                </a:ext>
              </a:extLst>
            </p:cNvPr>
            <p:cNvCxnSpPr>
              <a:cxnSpLocks/>
            </p:cNvCxnSpPr>
            <p:nvPr/>
          </p:nvCxnSpPr>
          <p:spPr>
            <a:xfrm>
              <a:off x="5307122" y="3505610"/>
              <a:ext cx="0" cy="34784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51D6D52-44AB-BA4B-8F07-670F2CC37D4F}"/>
                </a:ext>
              </a:extLst>
            </p:cNvPr>
            <p:cNvCxnSpPr/>
            <p:nvPr/>
          </p:nvCxnSpPr>
          <p:spPr>
            <a:xfrm flipV="1">
              <a:off x="6127288" y="3157767"/>
              <a:ext cx="0" cy="34784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978A80B-07D9-9244-829C-A5059C3019C7}"/>
                </a:ext>
              </a:extLst>
            </p:cNvPr>
            <p:cNvCxnSpPr>
              <a:cxnSpLocks/>
            </p:cNvCxnSpPr>
            <p:nvPr/>
          </p:nvCxnSpPr>
          <p:spPr>
            <a:xfrm>
              <a:off x="5853900" y="3505610"/>
              <a:ext cx="0" cy="34784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B80F543-39E8-8747-A3FB-C9687D1C1C16}"/>
                </a:ext>
              </a:extLst>
            </p:cNvPr>
            <p:cNvCxnSpPr/>
            <p:nvPr/>
          </p:nvCxnSpPr>
          <p:spPr>
            <a:xfrm flipV="1">
              <a:off x="6400677" y="3157767"/>
              <a:ext cx="0" cy="34784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31D88E9-EA17-9A4C-970C-79DCCAA85F9E}"/>
                </a:ext>
              </a:extLst>
            </p:cNvPr>
            <p:cNvCxnSpPr>
              <a:cxnSpLocks/>
            </p:cNvCxnSpPr>
            <p:nvPr/>
          </p:nvCxnSpPr>
          <p:spPr>
            <a:xfrm>
              <a:off x="6674066" y="3505610"/>
              <a:ext cx="0" cy="34784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E39EC5C5-C989-B94A-AA7D-5D41F0905B09}"/>
              </a:ext>
            </a:extLst>
          </p:cNvPr>
          <p:cNvSpPr txBox="1"/>
          <p:nvPr/>
        </p:nvSpPr>
        <p:spPr>
          <a:xfrm>
            <a:off x="3281257" y="1611065"/>
            <a:ext cx="230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5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Bob’s transmission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E0CEA8-9DE8-A141-8C0F-1DC524232FB3}"/>
              </a:ext>
            </a:extLst>
          </p:cNvPr>
          <p:cNvGrpSpPr/>
          <p:nvPr/>
        </p:nvGrpSpPr>
        <p:grpSpPr>
          <a:xfrm>
            <a:off x="3444721" y="2302983"/>
            <a:ext cx="2032019" cy="782798"/>
            <a:chOff x="152400" y="2321413"/>
            <a:chExt cx="2622512" cy="1010275"/>
          </a:xfrm>
        </p:grpSpPr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DF9883E9-9A44-944F-860B-D8358F30AE67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" y="3174393"/>
              <a:ext cx="224792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1C9148A-240F-5A46-BFF0-8B401F67987D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" y="2826551"/>
              <a:ext cx="255543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AB45F0E6-3381-C340-B853-DFB1B7253AC2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" y="2478708"/>
              <a:ext cx="224792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11556DC-BC30-224C-8AC7-A1F7B478D6FA}"/>
                </a:ext>
              </a:extLst>
            </p:cNvPr>
            <p:cNvSpPr txBox="1"/>
            <p:nvPr/>
          </p:nvSpPr>
          <p:spPr>
            <a:xfrm>
              <a:off x="2400329" y="2321413"/>
              <a:ext cx="374583" cy="31459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B253269-3792-754D-B407-911873BCC8CA}"/>
                </a:ext>
              </a:extLst>
            </p:cNvPr>
            <p:cNvSpPr txBox="1"/>
            <p:nvPr/>
          </p:nvSpPr>
          <p:spPr>
            <a:xfrm>
              <a:off x="2400329" y="3017098"/>
              <a:ext cx="374583" cy="31459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942EB84-6EBC-DF4C-B58E-1D823C3834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331" y="2478708"/>
              <a:ext cx="0" cy="34784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BEE9343-2588-FD4C-932F-EEE1A1917C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942" y="2478708"/>
              <a:ext cx="0" cy="34784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7559221-1958-F746-A61A-D98DFB6C4B87}"/>
                </a:ext>
              </a:extLst>
            </p:cNvPr>
            <p:cNvCxnSpPr>
              <a:cxnSpLocks/>
            </p:cNvCxnSpPr>
            <p:nvPr/>
          </p:nvCxnSpPr>
          <p:spPr>
            <a:xfrm>
              <a:off x="1533108" y="2826551"/>
              <a:ext cx="0" cy="34784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1324944-2B24-6645-B0C9-7CCAC68DF562}"/>
                </a:ext>
              </a:extLst>
            </p:cNvPr>
            <p:cNvCxnSpPr>
              <a:cxnSpLocks/>
            </p:cNvCxnSpPr>
            <p:nvPr/>
          </p:nvCxnSpPr>
          <p:spPr>
            <a:xfrm>
              <a:off x="1259720" y="2826551"/>
              <a:ext cx="0" cy="34784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A7D40C5-A04A-9645-8458-0CB27E4F5F47}"/>
                </a:ext>
              </a:extLst>
            </p:cNvPr>
            <p:cNvCxnSpPr/>
            <p:nvPr/>
          </p:nvCxnSpPr>
          <p:spPr>
            <a:xfrm flipV="1">
              <a:off x="1806497" y="2478708"/>
              <a:ext cx="0" cy="34784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7AFF3DC-A8FF-554A-BBF1-26A45E4B58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9886" y="2478708"/>
              <a:ext cx="0" cy="34784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307F7B0-F5D1-F94B-ADF3-E9675F0858D8}"/>
              </a:ext>
            </a:extLst>
          </p:cNvPr>
          <p:cNvGrpSpPr/>
          <p:nvPr/>
        </p:nvGrpSpPr>
        <p:grpSpPr>
          <a:xfrm>
            <a:off x="5755693" y="472778"/>
            <a:ext cx="3175828" cy="659180"/>
            <a:chOff x="2572230" y="2299189"/>
            <a:chExt cx="3175828" cy="659180"/>
          </a:xfrm>
        </p:grpSpPr>
        <p:sp>
          <p:nvSpPr>
            <p:cNvPr id="156" name="Text Box 30">
              <a:extLst>
                <a:ext uri="{FF2B5EF4-FFF2-40B4-BE49-F238E27FC236}">
                  <a16:creationId xmlns:a16="http://schemas.microsoft.com/office/drawing/2014/main" id="{0F83B61F-1160-7D45-87AC-1038B1D19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59" y="2497262"/>
              <a:ext cx="803425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Alice</a:t>
              </a:r>
            </a:p>
          </p:txBody>
        </p:sp>
        <p:sp>
          <p:nvSpPr>
            <p:cNvPr id="157" name="Text Box 30">
              <a:extLst>
                <a:ext uri="{FF2B5EF4-FFF2-40B4-BE49-F238E27FC236}">
                  <a16:creationId xmlns:a16="http://schemas.microsoft.com/office/drawing/2014/main" id="{7AFE729C-E6D3-4C41-BDC4-1CFA9FDD4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230" y="2497260"/>
              <a:ext cx="987184" cy="46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Cathy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580586FF-7096-544E-905D-4A0E1693A881}"/>
                </a:ext>
              </a:extLst>
            </p:cNvPr>
            <p:cNvCxnSpPr>
              <a:cxnSpLocks/>
              <a:endCxn id="163" idx="6"/>
            </p:cNvCxnSpPr>
            <p:nvPr/>
          </p:nvCxnSpPr>
          <p:spPr>
            <a:xfrm flipH="1">
              <a:off x="4294623" y="2375248"/>
              <a:ext cx="1034173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159E96AA-31AE-D04F-AC68-A2B41E90B757}"/>
                </a:ext>
              </a:extLst>
            </p:cNvPr>
            <p:cNvCxnSpPr>
              <a:cxnSpLocks/>
            </p:cNvCxnSpPr>
            <p:nvPr/>
          </p:nvCxnSpPr>
          <p:spPr>
            <a:xfrm>
              <a:off x="3142673" y="2375248"/>
              <a:ext cx="999832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Text Box 30">
              <a:extLst>
                <a:ext uri="{FF2B5EF4-FFF2-40B4-BE49-F238E27FC236}">
                  <a16:creationId xmlns:a16="http://schemas.microsoft.com/office/drawing/2014/main" id="{79B2569F-74BA-2E44-AC2B-2361E8B57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1652" y="2497260"/>
              <a:ext cx="686406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Bob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5B91B80-ECE8-CF4A-8E4A-FA9CD9E35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2299190"/>
              <a:ext cx="152118" cy="1521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62" name="Oval 29">
              <a:extLst>
                <a:ext uri="{FF2B5EF4-FFF2-40B4-BE49-F238E27FC236}">
                  <a16:creationId xmlns:a16="http://schemas.microsoft.com/office/drawing/2014/main" id="{C06C2434-21EC-D94E-9BDC-73F32FD8F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555" y="2299189"/>
              <a:ext cx="152118" cy="152118"/>
            </a:xfrm>
            <a:prstGeom prst="ellipse">
              <a:avLst/>
            </a:prstGeom>
            <a:solidFill>
              <a:srgbClr val="43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63" name="Oval 10">
              <a:extLst>
                <a:ext uri="{FF2B5EF4-FFF2-40B4-BE49-F238E27FC236}">
                  <a16:creationId xmlns:a16="http://schemas.microsoft.com/office/drawing/2014/main" id="{C4FF984B-573D-6047-8247-D6718C564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796" y="2299189"/>
              <a:ext cx="152118" cy="1521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759CE23-EB9C-1447-A2B7-5740B0C35CFC}"/>
              </a:ext>
            </a:extLst>
          </p:cNvPr>
          <p:cNvGrpSpPr/>
          <p:nvPr/>
        </p:nvGrpSpPr>
        <p:grpSpPr>
          <a:xfrm>
            <a:off x="407840" y="1344554"/>
            <a:ext cx="2018964" cy="2006655"/>
            <a:chOff x="6315587" y="1077395"/>
            <a:chExt cx="2602879" cy="2587010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E490826F-EC57-E04D-9EBC-F3E8929A26A0}"/>
                </a:ext>
              </a:extLst>
            </p:cNvPr>
            <p:cNvSpPr txBox="1"/>
            <p:nvPr/>
          </p:nvSpPr>
          <p:spPr>
            <a:xfrm>
              <a:off x="6516035" y="1077395"/>
              <a:ext cx="2129052" cy="912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Alice hears a mixture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FD49DBC-234A-694F-B7FE-DC2EBBE12742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6315587" y="3165875"/>
              <a:ext cx="222551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8CE07CA-2C14-FD47-9B6B-E51AAE2B6112}"/>
                </a:ext>
              </a:extLst>
            </p:cNvPr>
            <p:cNvCxnSpPr>
              <a:cxnSpLocks/>
            </p:cNvCxnSpPr>
            <p:nvPr/>
          </p:nvCxnSpPr>
          <p:spPr>
            <a:xfrm>
              <a:off x="6315587" y="2823072"/>
              <a:ext cx="252995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B239288-B015-C74A-B089-260197003D8B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6315587" y="2480268"/>
              <a:ext cx="222551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DBE172-4555-3F4A-9986-6197CDE0E07B}"/>
                </a:ext>
              </a:extLst>
            </p:cNvPr>
            <p:cNvSpPr txBox="1"/>
            <p:nvPr/>
          </p:nvSpPr>
          <p:spPr>
            <a:xfrm>
              <a:off x="8541097" y="2324542"/>
              <a:ext cx="370848" cy="3114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453F20-AB03-4C4C-8B34-68BA0BD4E9F4}"/>
                </a:ext>
              </a:extLst>
            </p:cNvPr>
            <p:cNvSpPr txBox="1"/>
            <p:nvPr/>
          </p:nvSpPr>
          <p:spPr>
            <a:xfrm>
              <a:off x="8541097" y="3010149"/>
              <a:ext cx="370848" cy="3114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8C62B3-ECF2-384A-B00D-22B3DCA5C9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624" y="2823072"/>
              <a:ext cx="0" cy="1"/>
            </a:xfrm>
            <a:prstGeom prst="line">
              <a:avLst/>
            </a:prstGeom>
            <a:ln w="57150"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F7886EF-232B-5243-9FAE-1C4142A3B110}"/>
                </a:ext>
              </a:extLst>
            </p:cNvPr>
            <p:cNvCxnSpPr>
              <a:cxnSpLocks/>
            </p:cNvCxnSpPr>
            <p:nvPr/>
          </p:nvCxnSpPr>
          <p:spPr>
            <a:xfrm>
              <a:off x="6869637" y="2823073"/>
              <a:ext cx="0" cy="0"/>
            </a:xfrm>
            <a:prstGeom prst="line">
              <a:avLst/>
            </a:prstGeom>
            <a:ln w="57150"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485E8D8-BE38-5044-8F88-C3A80DA5B0E8}"/>
                </a:ext>
              </a:extLst>
            </p:cNvPr>
            <p:cNvCxnSpPr>
              <a:cxnSpLocks/>
            </p:cNvCxnSpPr>
            <p:nvPr/>
          </p:nvCxnSpPr>
          <p:spPr>
            <a:xfrm>
              <a:off x="8222949" y="2823073"/>
              <a:ext cx="0" cy="0"/>
            </a:xfrm>
            <a:prstGeom prst="line">
              <a:avLst/>
            </a:prstGeom>
            <a:ln w="57150"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E4E15C36-13CA-CD48-90D5-853AB98E644F}"/>
                </a:ext>
              </a:extLst>
            </p:cNvPr>
            <p:cNvCxnSpPr>
              <a:cxnSpLocks/>
              <a:endCxn id="172" idx="1"/>
            </p:cNvCxnSpPr>
            <p:nvPr/>
          </p:nvCxnSpPr>
          <p:spPr>
            <a:xfrm>
              <a:off x="6315587" y="3508679"/>
              <a:ext cx="222796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6C6C8931-B3C1-574A-8E8A-B0EAE6D57F14}"/>
                </a:ext>
              </a:extLst>
            </p:cNvPr>
            <p:cNvCxnSpPr>
              <a:cxnSpLocks/>
              <a:endCxn id="171" idx="1"/>
            </p:cNvCxnSpPr>
            <p:nvPr/>
          </p:nvCxnSpPr>
          <p:spPr>
            <a:xfrm>
              <a:off x="6315587" y="2133486"/>
              <a:ext cx="223203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4B1C9B0-DA77-1D46-A73A-88A949675DB3}"/>
                </a:ext>
              </a:extLst>
            </p:cNvPr>
            <p:cNvSpPr txBox="1"/>
            <p:nvPr/>
          </p:nvSpPr>
          <p:spPr>
            <a:xfrm>
              <a:off x="8547618" y="1977760"/>
              <a:ext cx="370848" cy="3114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+2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F8F9C21-C960-614D-8002-B49260B5EDD3}"/>
                </a:ext>
              </a:extLst>
            </p:cNvPr>
            <p:cNvSpPr txBox="1"/>
            <p:nvPr/>
          </p:nvSpPr>
          <p:spPr>
            <a:xfrm>
              <a:off x="8543553" y="3352953"/>
              <a:ext cx="370848" cy="3114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−2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063775D-D8BC-184B-BB7B-0DD937BA8EA1}"/>
                </a:ext>
              </a:extLst>
            </p:cNvPr>
            <p:cNvCxnSpPr>
              <a:cxnSpLocks/>
            </p:cNvCxnSpPr>
            <p:nvPr/>
          </p:nvCxnSpPr>
          <p:spPr>
            <a:xfrm>
              <a:off x="7410961" y="2823073"/>
              <a:ext cx="0" cy="685606"/>
            </a:xfrm>
            <a:prstGeom prst="line">
              <a:avLst/>
            </a:prstGeom>
            <a:ln w="57150"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AE59D6B-72F7-0F48-B736-ADC14D066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0299" y="2133486"/>
              <a:ext cx="0" cy="689586"/>
            </a:xfrm>
            <a:prstGeom prst="line">
              <a:avLst/>
            </a:prstGeom>
            <a:ln w="57150"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1DED0C0-0C9E-6349-8A64-D134B87E8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2286" y="2133486"/>
              <a:ext cx="0" cy="689586"/>
            </a:xfrm>
            <a:prstGeom prst="line">
              <a:avLst/>
            </a:prstGeom>
            <a:ln w="57150"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Plus 55">
            <a:extLst>
              <a:ext uri="{FF2B5EF4-FFF2-40B4-BE49-F238E27FC236}">
                <a16:creationId xmlns:a16="http://schemas.microsoft.com/office/drawing/2014/main" id="{3BEF791D-67D7-1440-A524-6DCF702865A7}"/>
              </a:ext>
            </a:extLst>
          </p:cNvPr>
          <p:cNvSpPr/>
          <p:nvPr/>
        </p:nvSpPr>
        <p:spPr>
          <a:xfrm>
            <a:off x="5672602" y="2461448"/>
            <a:ext cx="476092" cy="476092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Equal 56">
            <a:extLst>
              <a:ext uri="{FF2B5EF4-FFF2-40B4-BE49-F238E27FC236}">
                <a16:creationId xmlns:a16="http://schemas.microsoft.com/office/drawing/2014/main" id="{9F8C4A55-3497-5A45-9D81-7235D4BE9FF7}"/>
              </a:ext>
            </a:extLst>
          </p:cNvPr>
          <p:cNvSpPr/>
          <p:nvPr/>
        </p:nvSpPr>
        <p:spPr>
          <a:xfrm>
            <a:off x="2618527" y="2441221"/>
            <a:ext cx="506321" cy="506321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D244CDD-6E9E-2A4D-AAAF-6010E6B7FFC2}"/>
              </a:ext>
            </a:extLst>
          </p:cNvPr>
          <p:cNvGrpSpPr/>
          <p:nvPr/>
        </p:nvGrpSpPr>
        <p:grpSpPr>
          <a:xfrm>
            <a:off x="1085007" y="4021228"/>
            <a:ext cx="1296979" cy="884806"/>
            <a:chOff x="4863211" y="3332337"/>
            <a:chExt cx="1883474" cy="1284916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A375BD7-F1DD-3847-9BD1-75D6A01E4F00}"/>
                </a:ext>
              </a:extLst>
            </p:cNvPr>
            <p:cNvCxnSpPr>
              <a:cxnSpLocks/>
            </p:cNvCxnSpPr>
            <p:nvPr/>
          </p:nvCxnSpPr>
          <p:spPr>
            <a:xfrm>
              <a:off x="4887101" y="4417198"/>
              <a:ext cx="140706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BF5AC87D-5582-5C4C-BA9F-0EE501D946BD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974795"/>
              <a:ext cx="179816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204D03EF-9879-DB49-B5A6-2E26225B6D79}"/>
                </a:ext>
              </a:extLst>
            </p:cNvPr>
            <p:cNvCxnSpPr>
              <a:cxnSpLocks/>
              <a:endCxn id="119" idx="1"/>
            </p:cNvCxnSpPr>
            <p:nvPr/>
          </p:nvCxnSpPr>
          <p:spPr>
            <a:xfrm>
              <a:off x="4863211" y="3532392"/>
              <a:ext cx="140706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AFB38AE-D2EA-0445-A724-6F8E3B66F425}"/>
                </a:ext>
              </a:extLst>
            </p:cNvPr>
            <p:cNvSpPr txBox="1"/>
            <p:nvPr/>
          </p:nvSpPr>
          <p:spPr>
            <a:xfrm>
              <a:off x="6270272" y="3332337"/>
              <a:ext cx="4764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52A4204-C4C1-9842-873D-E382D84F3D50}"/>
                </a:ext>
              </a:extLst>
            </p:cNvPr>
            <p:cNvSpPr txBox="1"/>
            <p:nvPr/>
          </p:nvSpPr>
          <p:spPr>
            <a:xfrm>
              <a:off x="6270272" y="4217143"/>
              <a:ext cx="4764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3DC4FC9-A5E0-EC4D-B62F-4DAFACC2D45B}"/>
                </a:ext>
              </a:extLst>
            </p:cNvPr>
            <p:cNvCxnSpPr/>
            <p:nvPr/>
          </p:nvCxnSpPr>
          <p:spPr>
            <a:xfrm flipV="1">
              <a:off x="5582998" y="3532392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E02EB8E-C1C2-CA40-8581-C43E6E001B6F}"/>
                </a:ext>
              </a:extLst>
            </p:cNvPr>
            <p:cNvCxnSpPr>
              <a:cxnSpLocks/>
            </p:cNvCxnSpPr>
            <p:nvPr/>
          </p:nvCxnSpPr>
          <p:spPr>
            <a:xfrm>
              <a:off x="5235289" y="3974796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7F7FD5C3-78BB-8B4D-B0F7-D12461FF0C3B}"/>
              </a:ext>
            </a:extLst>
          </p:cNvPr>
          <p:cNvSpPr txBox="1"/>
          <p:nvPr/>
        </p:nvSpPr>
        <p:spPr>
          <a:xfrm>
            <a:off x="-942" y="3989130"/>
            <a:ext cx="1126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code </a:t>
            </a:r>
            <a:r>
              <a:rPr lang="en-US" i="1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baseline="30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721BBAF-4FC0-D24D-9669-B1FBC8C9B32E}"/>
              </a:ext>
            </a:extLst>
          </p:cNvPr>
          <p:cNvCxnSpPr>
            <a:cxnSpLocks/>
          </p:cNvCxnSpPr>
          <p:nvPr/>
        </p:nvCxnSpPr>
        <p:spPr>
          <a:xfrm>
            <a:off x="1677371" y="6327543"/>
            <a:ext cx="228701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F91CFCA-E4A4-3A4F-9D4C-7011764ED5B4}"/>
              </a:ext>
            </a:extLst>
          </p:cNvPr>
          <p:cNvCxnSpPr>
            <a:cxnSpLocks/>
          </p:cNvCxnSpPr>
          <p:nvPr/>
        </p:nvCxnSpPr>
        <p:spPr>
          <a:xfrm>
            <a:off x="1677371" y="6022900"/>
            <a:ext cx="262667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F1CA8900-550E-C542-85DE-93E5D606CBFB}"/>
              </a:ext>
            </a:extLst>
          </p:cNvPr>
          <p:cNvCxnSpPr>
            <a:cxnSpLocks/>
          </p:cNvCxnSpPr>
          <p:nvPr/>
        </p:nvCxnSpPr>
        <p:spPr>
          <a:xfrm>
            <a:off x="1677371" y="5718257"/>
            <a:ext cx="22870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BBB38484-DC04-434F-B35C-7C1CBBDDAC58}"/>
              </a:ext>
            </a:extLst>
          </p:cNvPr>
          <p:cNvSpPr txBox="1"/>
          <p:nvPr/>
        </p:nvSpPr>
        <p:spPr>
          <a:xfrm>
            <a:off x="3964386" y="5580497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613C6B5-B4E5-BF48-9D56-D395D5ACFDCC}"/>
              </a:ext>
            </a:extLst>
          </p:cNvPr>
          <p:cNvSpPr txBox="1"/>
          <p:nvPr/>
        </p:nvSpPr>
        <p:spPr>
          <a:xfrm>
            <a:off x="3964387" y="6189783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9B079F5-CF2D-A741-A72C-270DE7741F38}"/>
              </a:ext>
            </a:extLst>
          </p:cNvPr>
          <p:cNvCxnSpPr>
            <a:cxnSpLocks/>
          </p:cNvCxnSpPr>
          <p:nvPr/>
        </p:nvCxnSpPr>
        <p:spPr>
          <a:xfrm flipV="1">
            <a:off x="1933588" y="5718257"/>
            <a:ext cx="0" cy="304644"/>
          </a:xfrm>
          <a:prstGeom prst="line">
            <a:avLst/>
          </a:prstGeom>
          <a:ln w="57150">
            <a:solidFill>
              <a:schemeClr val="tx1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D581D975-3B3F-FB42-9E06-88E489066778}"/>
              </a:ext>
            </a:extLst>
          </p:cNvPr>
          <p:cNvSpPr txBox="1"/>
          <p:nvPr/>
        </p:nvSpPr>
        <p:spPr>
          <a:xfrm>
            <a:off x="50377" y="5789673"/>
            <a:ext cx="175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Correlation</a:t>
            </a:r>
          </a:p>
        </p:txBody>
      </p:sp>
      <p:sp>
        <p:nvSpPr>
          <p:cNvPr id="139" name="Equal 138">
            <a:extLst>
              <a:ext uri="{FF2B5EF4-FFF2-40B4-BE49-F238E27FC236}">
                <a16:creationId xmlns:a16="http://schemas.microsoft.com/office/drawing/2014/main" id="{6DE69FF5-3D17-154A-82C3-995B7658D384}"/>
              </a:ext>
            </a:extLst>
          </p:cNvPr>
          <p:cNvSpPr/>
          <p:nvPr/>
        </p:nvSpPr>
        <p:spPr>
          <a:xfrm>
            <a:off x="1715302" y="5011654"/>
            <a:ext cx="506321" cy="506321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E36D4E6-CEE7-694D-AE41-798A0225B52F}"/>
              </a:ext>
            </a:extLst>
          </p:cNvPr>
          <p:cNvGrpSpPr/>
          <p:nvPr/>
        </p:nvGrpSpPr>
        <p:grpSpPr>
          <a:xfrm>
            <a:off x="1380467" y="3346919"/>
            <a:ext cx="683200" cy="575551"/>
            <a:chOff x="806036" y="2776085"/>
            <a:chExt cx="683200" cy="575551"/>
          </a:xfrm>
        </p:grpSpPr>
        <p:sp>
          <p:nvSpPr>
            <p:cNvPr id="142" name="5-Point Star 141">
              <a:extLst>
                <a:ext uri="{FF2B5EF4-FFF2-40B4-BE49-F238E27FC236}">
                  <a16:creationId xmlns:a16="http://schemas.microsoft.com/office/drawing/2014/main" id="{6A02B927-EC58-E341-B068-A49F646FAAF5}"/>
                </a:ext>
              </a:extLst>
            </p:cNvPr>
            <p:cNvSpPr/>
            <p:nvPr/>
          </p:nvSpPr>
          <p:spPr>
            <a:xfrm>
              <a:off x="881332" y="2776085"/>
              <a:ext cx="575551" cy="575551"/>
            </a:xfrm>
            <a:prstGeom prst="star5">
              <a:avLst/>
            </a:prstGeom>
            <a:solidFill>
              <a:schemeClr val="tx1">
                <a:alpha val="34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FA9C061-3613-454A-BE43-FD3D59E0099C}"/>
                </a:ext>
              </a:extLst>
            </p:cNvPr>
            <p:cNvSpPr txBox="1"/>
            <p:nvPr/>
          </p:nvSpPr>
          <p:spPr>
            <a:xfrm>
              <a:off x="806036" y="2869548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corr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3436998-9025-ED44-88C3-94A902F9959D}"/>
              </a:ext>
            </a:extLst>
          </p:cNvPr>
          <p:cNvCxnSpPr>
            <a:cxnSpLocks/>
          </p:cNvCxnSpPr>
          <p:nvPr/>
        </p:nvCxnSpPr>
        <p:spPr>
          <a:xfrm flipV="1">
            <a:off x="2206122" y="5711510"/>
            <a:ext cx="0" cy="304644"/>
          </a:xfrm>
          <a:prstGeom prst="line">
            <a:avLst/>
          </a:prstGeom>
          <a:ln w="57150">
            <a:solidFill>
              <a:schemeClr val="tx1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71F2D9D-2756-854A-9005-C266D0C3BE67}"/>
              </a:ext>
            </a:extLst>
          </p:cNvPr>
          <p:cNvCxnSpPr>
            <a:cxnSpLocks/>
          </p:cNvCxnSpPr>
          <p:nvPr/>
        </p:nvCxnSpPr>
        <p:spPr>
          <a:xfrm>
            <a:off x="2487838" y="6016154"/>
            <a:ext cx="0" cy="311389"/>
          </a:xfrm>
          <a:prstGeom prst="line">
            <a:avLst/>
          </a:prstGeom>
          <a:ln w="57150">
            <a:solidFill>
              <a:schemeClr val="tx1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3DE897D-EDB1-2144-84B1-B925AA24167F}"/>
              </a:ext>
            </a:extLst>
          </p:cNvPr>
          <p:cNvSpPr/>
          <p:nvPr/>
        </p:nvSpPr>
        <p:spPr>
          <a:xfrm>
            <a:off x="14100" y="6423423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sent:    </a:t>
            </a:r>
            <a:r>
              <a:rPr lang="en-US" dirty="0">
                <a:solidFill>
                  <a:srgbClr val="009900"/>
                </a:solidFill>
                <a:latin typeface="Courier" pitchFamily="2" charset="0"/>
              </a:rPr>
              <a:t>0 0 1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58883-65C8-5A4E-86B7-26EE910EF71B}"/>
              </a:ext>
            </a:extLst>
          </p:cNvPr>
          <p:cNvSpPr txBox="1"/>
          <p:nvPr/>
        </p:nvSpPr>
        <p:spPr>
          <a:xfrm>
            <a:off x="2918597" y="3970438"/>
            <a:ext cx="568795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Zero-correlation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with Bob’s code </a:t>
            </a:r>
            <a:r>
              <a:rPr lang="en-US" sz="2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cancels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Bob’s transmission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from the </a:t>
            </a:r>
            <a:r>
              <a:rPr lang="en-US" sz="2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mixture </a:t>
            </a:r>
          </a:p>
        </p:txBody>
      </p:sp>
    </p:spTree>
    <p:extLst>
      <p:ext uri="{BB962C8B-B14F-4D97-AF65-F5344CB8AC3E}">
        <p14:creationId xmlns:p14="http://schemas.microsoft.com/office/powerpoint/2010/main" val="31999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04167 -0.0004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0046 L 0.08594 -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7" grpId="1" animBg="1"/>
      <p:bldP spid="147" grpId="2" animBg="1"/>
      <p:bldP spid="164" grpId="0" animBg="1"/>
      <p:bldP spid="164" grpId="1" animBg="1"/>
      <p:bldP spid="146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3A2537-CEAD-1A4E-AC7F-25939FD4A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</a:t>
                </a:r>
                <a:r>
                  <a:rPr lang="en-US" b="1" dirty="0">
                    <a:solidFill>
                      <a:srgbClr val="0070C0"/>
                    </a:solidFill>
                  </a:rPr>
                  <a:t>generalize</a:t>
                </a:r>
                <a:r>
                  <a:rPr lang="en-US" dirty="0"/>
                  <a:t> the Alice, Bob, Cathy scenario: </a:t>
                </a:r>
              </a:p>
              <a:p>
                <a:pPr lvl="1"/>
                <a:r>
                  <a:rPr lang="en-US" b="1" i="1" dirty="0"/>
                  <a:t>N</a:t>
                </a:r>
                <a:r>
                  <a:rPr lang="en-US" dirty="0"/>
                  <a:t> </a:t>
                </a:r>
                <a:r>
                  <a:rPr lang="en-US" b="1" dirty="0"/>
                  <a:t>users,</a:t>
                </a:r>
                <a:r>
                  <a:rPr lang="en-US" dirty="0"/>
                  <a:t> each user </a:t>
                </a:r>
                <a:r>
                  <a:rPr lang="en-US" i="1" dirty="0"/>
                  <a:t>n</a:t>
                </a:r>
                <a:r>
                  <a:rPr lang="en-US" dirty="0"/>
                  <a:t> has code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b="1" dirty="0"/>
                  <a:t>,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 = 1...</a:t>
                </a:r>
                <a:r>
                  <a:rPr lang="en-US" i="1" dirty="0"/>
                  <a:t>N</a:t>
                </a:r>
                <a:endParaRPr lang="en-US" dirty="0"/>
              </a:p>
              <a:p>
                <a:pPr lvl="2"/>
                <a:r>
                  <a:rPr lang="en-US" dirty="0"/>
                  <a:t>(</a:t>
                </a:r>
                <a:r>
                  <a:rPr lang="en-US" i="1" dirty="0"/>
                  <a:t>m</a:t>
                </a:r>
                <a:r>
                  <a:rPr lang="en-US" dirty="0"/>
                  <a:t> = 1...Code length </a:t>
                </a:r>
                <a:r>
                  <a:rPr lang="en-US" i="1" dirty="0"/>
                  <a:t>M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Recall: </a:t>
                </a:r>
                <a:r>
                  <a:rPr lang="en-US" dirty="0"/>
                  <a:t>Correlate against code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to decode user n</a:t>
                </a:r>
              </a:p>
              <a:p>
                <a:pPr lvl="1"/>
                <a:r>
                  <a:rPr lang="en-US" dirty="0"/>
                  <a:t>Correlate any user’s code against itself: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 = 1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Goal: </a:t>
                </a:r>
                <a:r>
                  <a:rPr lang="en-US" dirty="0"/>
                  <a:t>Ensure </a:t>
                </a:r>
                <a:r>
                  <a:rPr lang="en-US" b="1" dirty="0">
                    <a:solidFill>
                      <a:srgbClr val="009900"/>
                    </a:solidFill>
                  </a:rPr>
                  <a:t>cancellation of all other users </a:t>
                </a:r>
                <a:r>
                  <a:rPr lang="en-US" dirty="0"/>
                  <a:t>when </a:t>
                </a:r>
                <a:r>
                  <a:rPr lang="en-US" b="1" dirty="0"/>
                  <a:t>correlating</a:t>
                </a:r>
                <a:r>
                  <a:rPr lang="en-US" dirty="0"/>
                  <a:t> against (each) </a:t>
                </a:r>
                <a:r>
                  <a:rPr lang="en-US" b="1" dirty="0"/>
                  <a:t>one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3A2537-CEAD-1A4E-AC7F-25939FD4A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3526" b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>
            <a:normAutofit/>
          </a:bodyPr>
          <a:lstStyle/>
          <a:p>
            <a:r>
              <a:rPr lang="en-US" dirty="0"/>
              <a:t>CDMA: How to choose codes?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92824F-E1BE-6541-9465-39746E4CA8CA}"/>
              </a:ext>
            </a:extLst>
          </p:cNvPr>
          <p:cNvGrpSpPr/>
          <p:nvPr/>
        </p:nvGrpSpPr>
        <p:grpSpPr>
          <a:xfrm>
            <a:off x="2505807" y="3004495"/>
            <a:ext cx="4056186" cy="1766466"/>
            <a:chOff x="2816849" y="2540764"/>
            <a:chExt cx="4056186" cy="1766466"/>
          </a:xfrm>
        </p:grpSpPr>
        <p:sp>
          <p:nvSpPr>
            <p:cNvPr id="14" name="Text Box 30">
              <a:extLst>
                <a:ext uri="{FF2B5EF4-FFF2-40B4-BE49-F238E27FC236}">
                  <a16:creationId xmlns:a16="http://schemas.microsoft.com/office/drawing/2014/main" id="{234363E8-D730-F44D-9D81-077D618E7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358" y="3359076"/>
              <a:ext cx="534121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AP</a:t>
              </a:r>
            </a:p>
          </p:txBody>
        </p:sp>
        <p:sp>
          <p:nvSpPr>
            <p:cNvPr id="15" name="Text Box 30">
              <a:extLst>
                <a:ext uri="{FF2B5EF4-FFF2-40B4-BE49-F238E27FC236}">
                  <a16:creationId xmlns:a16="http://schemas.microsoft.com/office/drawing/2014/main" id="{1A8C635A-F4D0-C94A-AC57-4726ADC2C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059" y="3846206"/>
              <a:ext cx="994183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User 1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61158ED-DBA1-ED47-942A-E0AA3C478ECB}"/>
                </a:ext>
              </a:extLst>
            </p:cNvPr>
            <p:cNvCxnSpPr>
              <a:cxnSpLocks/>
              <a:stCxn id="21" idx="7"/>
              <a:endCxn id="19" idx="3"/>
            </p:cNvCxnSpPr>
            <p:nvPr/>
          </p:nvCxnSpPr>
          <p:spPr>
            <a:xfrm flipV="1">
              <a:off x="3946292" y="3415924"/>
              <a:ext cx="1067362" cy="607012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8352CB2-23ED-CD49-946E-7041FD23BC98}"/>
                </a:ext>
              </a:extLst>
            </p:cNvPr>
            <p:cNvCxnSpPr>
              <a:cxnSpLocks/>
            </p:cNvCxnSpPr>
            <p:nvPr/>
          </p:nvCxnSpPr>
          <p:spPr>
            <a:xfrm>
              <a:off x="3991545" y="3362141"/>
              <a:ext cx="999832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 Box 30">
              <a:extLst>
                <a:ext uri="{FF2B5EF4-FFF2-40B4-BE49-F238E27FC236}">
                  <a16:creationId xmlns:a16="http://schemas.microsoft.com/office/drawing/2014/main" id="{7ABAD911-2BED-BD46-AB24-260F30082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6849" y="3131629"/>
              <a:ext cx="994183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User 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65D36D-A7DD-B04D-80D3-F36309AFF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377" y="3286083"/>
              <a:ext cx="152118" cy="1521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20" name="Oval 29">
              <a:extLst>
                <a:ext uri="{FF2B5EF4-FFF2-40B4-BE49-F238E27FC236}">
                  <a16:creationId xmlns:a16="http://schemas.microsoft.com/office/drawing/2014/main" id="{9FC287D1-2BD4-604E-862F-7BE90C2CB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27" y="3286082"/>
              <a:ext cx="152118" cy="15211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D5AD4472-012C-734B-A17F-43E5E7B5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451" y="4000659"/>
              <a:ext cx="152118" cy="15211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22" name="Oval 29">
              <a:extLst>
                <a:ext uri="{FF2B5EF4-FFF2-40B4-BE49-F238E27FC236}">
                  <a16:creationId xmlns:a16="http://schemas.microsoft.com/office/drawing/2014/main" id="{C278E571-9AF3-A04E-A365-D89687C74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728" y="2700570"/>
              <a:ext cx="152118" cy="1521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32AB5BB7-A743-E04E-9F1D-6635CBC9D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165" y="2747797"/>
              <a:ext cx="152118" cy="152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26" name="Text Box 30">
              <a:extLst>
                <a:ext uri="{FF2B5EF4-FFF2-40B4-BE49-F238E27FC236}">
                  <a16:creationId xmlns:a16="http://schemas.microsoft.com/office/drawing/2014/main" id="{4CD87463-0718-DE4B-817E-FDC0B107A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940" y="2540764"/>
              <a:ext cx="994183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User 3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3833E13-67BA-AD43-85CE-8A90C8A1A6BF}"/>
                </a:ext>
              </a:extLst>
            </p:cNvPr>
            <p:cNvCxnSpPr>
              <a:cxnSpLocks/>
              <a:stCxn id="22" idx="5"/>
              <a:endCxn id="19" idx="1"/>
            </p:cNvCxnSpPr>
            <p:nvPr/>
          </p:nvCxnSpPr>
          <p:spPr>
            <a:xfrm>
              <a:off x="4465569" y="2830411"/>
              <a:ext cx="548085" cy="477949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 Box 30">
              <a:extLst>
                <a:ext uri="{FF2B5EF4-FFF2-40B4-BE49-F238E27FC236}">
                  <a16:creationId xmlns:a16="http://schemas.microsoft.com/office/drawing/2014/main" id="{71B3313F-5667-AC45-9305-39FE15E18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2365" y="2597223"/>
              <a:ext cx="1040670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User </a:t>
              </a:r>
              <a:r>
                <a:rPr lang="en-US" altLang="x-none" sz="2396" i="1" dirty="0"/>
                <a:t>N</a:t>
              </a:r>
            </a:p>
          </p:txBody>
        </p:sp>
        <p:sp>
          <p:nvSpPr>
            <p:cNvPr id="32" name="Text Box 30">
              <a:extLst>
                <a:ext uri="{FF2B5EF4-FFF2-40B4-BE49-F238E27FC236}">
                  <a16:creationId xmlns:a16="http://schemas.microsoft.com/office/drawing/2014/main" id="{F22F249B-E673-C849-A369-B05B7D3BB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1361">
              <a:off x="4885622" y="2661810"/>
              <a:ext cx="429925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...</a:t>
              </a:r>
              <a:endParaRPr lang="en-US" altLang="x-none" sz="2396" i="1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9C3E27A-D461-9E46-BAD4-258C61A26545}"/>
                </a:ext>
              </a:extLst>
            </p:cNvPr>
            <p:cNvCxnSpPr>
              <a:cxnSpLocks/>
              <a:stCxn id="24" idx="3"/>
              <a:endCxn id="19" idx="7"/>
            </p:cNvCxnSpPr>
            <p:nvPr/>
          </p:nvCxnSpPr>
          <p:spPr>
            <a:xfrm flipH="1">
              <a:off x="5121218" y="2877638"/>
              <a:ext cx="608224" cy="430722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EA22AA4-F9DF-E540-963B-7ACE35EB4E4E}"/>
                  </a:ext>
                </a:extLst>
              </p:cNvPr>
              <p:cNvSpPr txBox="1"/>
              <p:nvPr/>
            </p:nvSpPr>
            <p:spPr>
              <a:xfrm>
                <a:off x="922928" y="3532839"/>
                <a:ext cx="7514814" cy="55470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Zero mutual correlation condition:</a:t>
                </a:r>
                <a:r>
                  <a:rPr lang="en-US" sz="2800" b="0" spc="-50" dirty="0">
                    <a:solidFill>
                      <a:prstClr val="black"/>
                    </a:solidFill>
                    <a:latin typeface="Arial"/>
                    <a:ea typeface="ＭＳ Ｐゴシック" pitchFamily="-1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b="0" spc="-50" dirty="0">
                    <a:solidFill>
                      <a:prstClr val="black"/>
                    </a:solidFill>
                    <a:latin typeface="Arial"/>
                    <a:ea typeface="ＭＳ Ｐゴシック" pitchFamily="-1" charset="-128"/>
                  </a:rPr>
                  <a:t> 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EA22AA4-F9DF-E540-963B-7ACE35EB4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28" y="3532839"/>
                <a:ext cx="7514814" cy="554704"/>
              </a:xfrm>
              <a:prstGeom prst="rect">
                <a:avLst/>
              </a:prstGeom>
              <a:blipFill>
                <a:blip r:embed="rId4"/>
                <a:stretch>
                  <a:fillRect l="-676" t="-888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86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A36E28-47AC-6C40-83AE-E3200C56B8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Start with the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Bob </a:t>
                </a:r>
                <a:r>
                  <a:rPr lang="en-US" b="1" dirty="0"/>
                  <a:t>/ </a:t>
                </a:r>
                <a:r>
                  <a:rPr lang="en-US" b="1" dirty="0">
                    <a:solidFill>
                      <a:srgbClr val="00B050"/>
                    </a:solidFill>
                  </a:rPr>
                  <a:t>Cathy</a:t>
                </a:r>
                <a:r>
                  <a:rPr lang="en-US" b="1" dirty="0"/>
                  <a:t> </a:t>
                </a:r>
                <a:r>
                  <a:rPr lang="en-US" dirty="0"/>
                  <a:t>code, write as </a:t>
                </a:r>
                <a:r>
                  <a:rPr lang="en-US" b="1" dirty="0"/>
                  <a:t>rows in a matrix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𝑐𝑎𝑡h𝑦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Recursive rule: </a:t>
                </a:r>
                <a:r>
                  <a:rPr lang="en-US" dirty="0"/>
                  <a:t>given matrix </a:t>
                </a:r>
                <a:r>
                  <a:rPr lang="en-US" b="1" dirty="0"/>
                  <a:t>M,</a:t>
                </a:r>
                <a:r>
                  <a:rPr lang="en-US" dirty="0"/>
                  <a:t> form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e.g.</a:t>
                </a:r>
                <a:r>
                  <a:rPr lang="en-US" dirty="0"/>
                  <a:t> </a:t>
                </a:r>
                <a:r>
                  <a:rPr lang="en-US" b="1" dirty="0"/>
                  <a:t>four</a:t>
                </a:r>
                <a:r>
                  <a:rPr lang="en-US" dirty="0"/>
                  <a:t> users: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A36E28-47AC-6C40-83AE-E3200C56B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771"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C6FFE3-BC5D-A04A-BF0B-7D2B4724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66F65A-FF4B-0143-9B02-3B8947F1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CDMA codes</a:t>
            </a:r>
          </a:p>
        </p:txBody>
      </p:sp>
    </p:spTree>
    <p:extLst>
      <p:ext uri="{BB962C8B-B14F-4D97-AF65-F5344CB8AC3E}">
        <p14:creationId xmlns:p14="http://schemas.microsoft.com/office/powerpoint/2010/main" val="18069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11281-5B87-8B41-A328-79B01C352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CDMA</a:t>
            </a:r>
            <a:r>
              <a:rPr lang="en-US" b="1" dirty="0"/>
              <a:t> </a:t>
            </a:r>
            <a:r>
              <a:rPr lang="en-US" b="1" dirty="0">
                <a:solidFill>
                  <a:srgbClr val="009900"/>
                </a:solidFill>
              </a:rPr>
              <a:t>advantages:</a:t>
            </a:r>
          </a:p>
          <a:p>
            <a:pPr lvl="1"/>
            <a:r>
              <a:rPr lang="en-US" dirty="0"/>
              <a:t>Sending over entire channel frequency bandwidth</a:t>
            </a:r>
          </a:p>
          <a:p>
            <a:pPr lvl="2"/>
            <a:r>
              <a:rPr lang="en-US" dirty="0"/>
              <a:t>Some parts of frequency band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interfered?</a:t>
            </a:r>
            <a:r>
              <a:rPr lang="en-US" dirty="0"/>
              <a:t>  </a:t>
            </a:r>
            <a:r>
              <a:rPr lang="en-US" b="1" dirty="0">
                <a:solidFill>
                  <a:srgbClr val="009900"/>
                </a:solidFill>
              </a:rPr>
              <a:t>Okay!</a:t>
            </a:r>
          </a:p>
          <a:p>
            <a:endParaRPr lang="en-US" dirty="0"/>
          </a:p>
          <a:p>
            <a:r>
              <a:rPr lang="en-US" dirty="0"/>
              <a:t>FDMA, TDMA, CDMA </a:t>
            </a:r>
            <a:r>
              <a:rPr lang="en-US" b="1" dirty="0">
                <a:solidFill>
                  <a:srgbClr val="FF0000"/>
                </a:solidFill>
              </a:rPr>
              <a:t>disadvantages: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Rigid allocation of channel resources, requires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advance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coordination</a:t>
            </a:r>
            <a:r>
              <a:rPr lang="en-US" dirty="0"/>
              <a:t> (frequency, time, code)</a:t>
            </a:r>
          </a:p>
          <a:p>
            <a:pPr lvl="1"/>
            <a:r>
              <a:rPr lang="en-US" b="1" dirty="0"/>
              <a:t>Partitioning</a:t>
            </a:r>
            <a:r>
              <a:rPr lang="en-US" dirty="0"/>
              <a:t> the channel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reduced rate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we have the best of both worlds, perhaps?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10D65-B8A1-8749-A426-AF1E8F46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817BA7-DD85-5649-AB3D-8D64A897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CDMA: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7100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Sharing by partitioning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 division 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Frequency division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 division</a:t>
            </a:r>
          </a:p>
          <a:p>
            <a:pPr lvl="1"/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Contention-based sharing</a:t>
            </a:r>
          </a:p>
          <a:p>
            <a:pPr lvl="1"/>
            <a:r>
              <a:rPr lang="en-US" sz="2800" b="1" dirty="0"/>
              <a:t>Unslotted ALOHA, Slotted ALOHA</a:t>
            </a:r>
          </a:p>
          <a:p>
            <a:pPr lvl="1"/>
            <a:r>
              <a:rPr lang="en-US" sz="2800" dirty="0"/>
              <a:t>The Ethernet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65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Contention-based sharing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When a station has a frame to send: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Transmit at </a:t>
            </a:r>
            <a:r>
              <a:rPr lang="en-US" b="1" dirty="0">
                <a:solidFill>
                  <a:srgbClr val="009900"/>
                </a:solidFill>
              </a:rPr>
              <a:t>full channel data rate </a:t>
            </a:r>
            <a:r>
              <a:rPr lang="en-US" i="1" dirty="0"/>
              <a:t>B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No </a:t>
            </a:r>
            <a:r>
              <a:rPr lang="en-US" i="1" dirty="0"/>
              <a:t>a priori</a:t>
            </a:r>
            <a:r>
              <a:rPr lang="en-US" dirty="0"/>
              <a:t> coordination among nodes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Two or more </a:t>
            </a:r>
            <a:r>
              <a:rPr lang="en-US" dirty="0"/>
              <a:t>frames overlapping in time</a:t>
            </a:r>
            <a:r>
              <a:rPr lang="en-US" sz="2800" dirty="0"/>
              <a:t>: </a:t>
            </a:r>
            <a:r>
              <a:rPr lang="en-US" sz="2800" b="1" dirty="0">
                <a:solidFill>
                  <a:srgbClr val="FF0000"/>
                </a:solidFill>
              </a:rPr>
              <a:t>collision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Both frames lost, </a:t>
            </a:r>
            <a:r>
              <a:rPr lang="en-US" sz="2400" dirty="0"/>
              <a:t>resulting in </a:t>
            </a:r>
            <a:r>
              <a:rPr lang="en-US" sz="2400" b="1" dirty="0">
                <a:solidFill>
                  <a:srgbClr val="FF0000"/>
                </a:solidFill>
              </a:rPr>
              <a:t>diminished throughput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800" b="1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A r</a:t>
            </a:r>
            <a:r>
              <a:rPr lang="en-US" sz="2800" dirty="0">
                <a:solidFill>
                  <a:srgbClr val="000000"/>
                </a:solidFill>
              </a:rPr>
              <a:t>andom access </a:t>
            </a:r>
            <a:r>
              <a:rPr lang="en-US" dirty="0">
                <a:solidFill>
                  <a:srgbClr val="000000"/>
                </a:solidFill>
              </a:rPr>
              <a:t>MAC </a:t>
            </a:r>
            <a:r>
              <a:rPr lang="en-US" sz="2800" dirty="0">
                <a:solidFill>
                  <a:srgbClr val="000000"/>
                </a:solidFill>
              </a:rPr>
              <a:t>protocol </a:t>
            </a:r>
            <a:r>
              <a:rPr lang="en-US" sz="2800" dirty="0"/>
              <a:t>specifies: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How to detect collisions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How to recover from collisions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92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ALOHAnet: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9166"/>
            <a:ext cx="8762999" cy="182285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Norm Abramson, 1970 at the University of Hawaii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Seven campuses, on four islands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Wanted to </a:t>
            </a:r>
            <a:r>
              <a:rPr lang="en-US" b="1" dirty="0"/>
              <a:t>connect</a:t>
            </a:r>
            <a:r>
              <a:rPr lang="en-US" dirty="0"/>
              <a:t> campus terminals and mainframe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Telephone costs high, so built a </a:t>
            </a:r>
            <a:r>
              <a:rPr lang="en-US" b="1" dirty="0">
                <a:solidFill>
                  <a:srgbClr val="0070C0"/>
                </a:solidFill>
              </a:rPr>
              <a:t>packet radio network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00375" y="3131000"/>
            <a:ext cx="5467048" cy="3241179"/>
            <a:chOff x="1499810" y="3374916"/>
            <a:chExt cx="5467048" cy="32411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9810" y="3374916"/>
              <a:ext cx="5467048" cy="3241179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3708702" y="4156226"/>
              <a:ext cx="173869" cy="1738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276245" y="4760988"/>
              <a:ext cx="173869" cy="1738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71293" y="5687483"/>
              <a:ext cx="173869" cy="1738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17750" y="3592287"/>
              <a:ext cx="173869" cy="1738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8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Unslotted ALOHA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7231"/>
            <a:ext cx="8762999" cy="508025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Simplest possible medium access control: </a:t>
            </a:r>
            <a:r>
              <a:rPr lang="en-US" sz="2400" dirty="0"/>
              <a:t>no control at all, anyone can just transmit a packet without delay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2400" b="1" dirty="0"/>
              <a:t>Suppose: </a:t>
            </a:r>
            <a:r>
              <a:rPr lang="en-US" sz="2400" dirty="0"/>
              <a:t>Probability packet </a:t>
            </a:r>
            <a:r>
              <a:rPr lang="en-US" sz="2400" b="1" dirty="0"/>
              <a:t>begins</a:t>
            </a:r>
            <a:r>
              <a:rPr lang="en-US" sz="2400" dirty="0"/>
              <a:t> in time interval </a:t>
            </a:r>
            <a:r>
              <a:rPr lang="en-US" sz="2400" b="1" dirty="0"/>
              <a:t>Δ</a:t>
            </a:r>
            <a:r>
              <a:rPr lang="en-US" sz="2400" b="1" i="1" dirty="0"/>
              <a:t>t =</a:t>
            </a:r>
            <a:r>
              <a:rPr lang="en-US" sz="2400" b="1" dirty="0"/>
              <a:t> </a:t>
            </a:r>
            <a:r>
              <a:rPr lang="en-US" sz="2400" b="1" i="1" dirty="0">
                <a:solidFill>
                  <a:srgbClr val="0070C0"/>
                </a:solidFill>
              </a:rPr>
              <a:t>λ</a:t>
            </a:r>
            <a:r>
              <a:rPr lang="en-US" sz="2400" b="1" dirty="0">
                <a:solidFill>
                  <a:srgbClr val="0070C0"/>
                </a:solidFill>
              </a:rPr>
              <a:t> × Δ</a:t>
            </a:r>
            <a:r>
              <a:rPr lang="en-US" sz="2400" b="1" i="1" dirty="0">
                <a:solidFill>
                  <a:srgbClr val="0070C0"/>
                </a:solidFill>
              </a:rPr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b="1" i="1" dirty="0"/>
              <a:t>N</a:t>
            </a:r>
            <a:r>
              <a:rPr lang="en-US" sz="2400" dirty="0"/>
              <a:t> senders in total, sending frames of time duration </a:t>
            </a:r>
            <a:r>
              <a:rPr lang="en-US" sz="2400" b="1" dirty="0"/>
              <a:t>1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i="1" dirty="0"/>
              <a:t>λ</a:t>
            </a:r>
            <a:r>
              <a:rPr lang="en-US" sz="2400" dirty="0"/>
              <a:t> is the </a:t>
            </a:r>
            <a:r>
              <a:rPr lang="en-US" sz="2400" b="1" dirty="0"/>
              <a:t>aggregate rate </a:t>
            </a:r>
            <a:r>
              <a:rPr lang="en-US" sz="2400" dirty="0"/>
              <a:t>from </a:t>
            </a:r>
            <a:r>
              <a:rPr lang="en-US" sz="2400" b="1" dirty="0"/>
              <a:t>all </a:t>
            </a:r>
            <a:r>
              <a:rPr lang="en-US" sz="2400" b="1" i="1" dirty="0"/>
              <a:t>N</a:t>
            </a:r>
            <a:r>
              <a:rPr lang="en-US" sz="2400" b="1" dirty="0"/>
              <a:t> senders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070C0"/>
                </a:solidFill>
              </a:rPr>
              <a:t>Individual rate </a:t>
            </a:r>
            <a:r>
              <a:rPr lang="en-US" sz="2400" b="1" dirty="0"/>
              <a:t>λ/</a:t>
            </a:r>
            <a:r>
              <a:rPr lang="en-US" sz="2400" b="1" i="1" dirty="0"/>
              <a:t>N</a:t>
            </a:r>
            <a:r>
              <a:rPr lang="en-US" sz="2400" dirty="0"/>
              <a:t> for </a:t>
            </a:r>
            <a:r>
              <a:rPr lang="en-US" sz="2400" b="1" dirty="0"/>
              <a:t>each sender</a:t>
            </a:r>
          </a:p>
        </p:txBody>
      </p:sp>
      <p:pic>
        <p:nvPicPr>
          <p:cNvPr id="4" name="Picture 3" descr="unslotted_aloha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46" y="2311056"/>
            <a:ext cx="6073754" cy="15751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25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Unslotted ALOHA: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05737"/>
            <a:ext cx="8739999" cy="573036"/>
          </a:xfrm>
        </p:spPr>
        <p:txBody>
          <a:bodyPr>
            <a:normAutofit/>
          </a:bodyPr>
          <a:lstStyle/>
          <a:p>
            <a:r>
              <a:rPr lang="en-US" sz="2400" dirty="0"/>
              <a:t>Suppose some node </a:t>
            </a:r>
            <a:r>
              <a:rPr lang="en-US" sz="2400" b="1" i="1" dirty="0"/>
              <a:t>i</a:t>
            </a:r>
            <a:r>
              <a:rPr lang="en-US" sz="2400" dirty="0"/>
              <a:t> is transmitting; let’s focus on </a:t>
            </a:r>
            <a:r>
              <a:rPr lang="en-US" sz="2400" b="1" i="1" u="wavyHeavy" dirty="0" err="1">
                <a:uFill>
                  <a:solidFill>
                    <a:srgbClr val="FFFF00"/>
                  </a:solidFill>
                </a:uFill>
              </a:rPr>
              <a:t>i</a:t>
            </a:r>
            <a:r>
              <a:rPr lang="en-US" sz="2400" b="1" i="1" u="wavyHeavy" dirty="0">
                <a:uFill>
                  <a:solidFill>
                    <a:srgbClr val="FFFF00"/>
                  </a:solidFill>
                </a:uFill>
              </a:rPr>
              <a:t> </a:t>
            </a:r>
            <a:r>
              <a:rPr lang="en-US" sz="2400" b="1" u="wavyHeavy" dirty="0">
                <a:uFill>
                  <a:solidFill>
                    <a:srgbClr val="FFFF00"/>
                  </a:solidFill>
                </a:uFill>
              </a:rPr>
              <a:t>’s frame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3108" y="1793031"/>
            <a:ext cx="5437784" cy="220205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1" y="4102235"/>
            <a:ext cx="8773100" cy="2227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3225" marR="0" lvl="0" indent="-4032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>
                <a:tab pos="1881188" algn="l"/>
                <a:tab pos="2152650" algn="l"/>
              </a:tabLst>
              <a:defRPr/>
            </a:pPr>
            <a:r>
              <a:rPr lang="en-US" sz="2400" b="0" noProof="0" dirty="0">
                <a:latin typeface="+mj-lt"/>
              </a:rPr>
              <a:t>Others send in [</a:t>
            </a:r>
            <a:r>
              <a:rPr lang="en-US" sz="2400" b="0" i="1" noProof="0" dirty="0">
                <a:latin typeface="+mj-lt"/>
              </a:rPr>
              <a:t>t</a:t>
            </a:r>
            <a:r>
              <a:rPr lang="en-US" sz="2400" b="0" baseline="-25000" noProof="0" dirty="0">
                <a:latin typeface="+mj-lt"/>
              </a:rPr>
              <a:t>0</a:t>
            </a:r>
            <a:r>
              <a:rPr lang="en-US" sz="2400" b="0" noProof="0" dirty="0">
                <a:latin typeface="+mj-lt"/>
              </a:rPr>
              <a:t>−</a:t>
            </a:r>
            <a:r>
              <a:rPr lang="en-US" sz="2400" b="0" dirty="0">
                <a:latin typeface="+mj-lt"/>
              </a:rPr>
              <a:t>1,</a:t>
            </a:r>
            <a:r>
              <a:rPr lang="en-US" sz="2400" b="0" noProof="0" dirty="0">
                <a:latin typeface="+mj-lt"/>
              </a:rPr>
              <a:t> </a:t>
            </a:r>
            <a:r>
              <a:rPr lang="en-US" sz="2400" b="0" i="1" noProof="0" dirty="0">
                <a:latin typeface="+mj-lt"/>
              </a:rPr>
              <a:t>t</a:t>
            </a:r>
            <a:r>
              <a:rPr lang="en-US" sz="2400" b="0" baseline="-25000" noProof="0" dirty="0">
                <a:latin typeface="+mj-lt"/>
              </a:rPr>
              <a:t>0</a:t>
            </a:r>
            <a:r>
              <a:rPr lang="en-US" sz="2400" b="0" noProof="0" dirty="0">
                <a:latin typeface="+mj-lt"/>
              </a:rPr>
              <a:t>]: overlap </a:t>
            </a:r>
            <a:r>
              <a:rPr lang="en-US" sz="2400" b="0" i="1" noProof="0" dirty="0" err="1">
                <a:latin typeface="+mj-lt"/>
              </a:rPr>
              <a:t>i</a:t>
            </a:r>
            <a:r>
              <a:rPr lang="en-US" sz="2400" b="0" i="1" noProof="0" dirty="0">
                <a:latin typeface="+mj-lt"/>
              </a:rPr>
              <a:t> </a:t>
            </a:r>
            <a:r>
              <a:rPr lang="en-US" sz="2400" b="0" noProof="0" dirty="0">
                <a:latin typeface="+mj-lt"/>
              </a:rPr>
              <a:t>’s frame </a:t>
            </a:r>
            <a:r>
              <a:rPr lang="en-US" sz="2400" noProof="0" dirty="0">
                <a:latin typeface="+mj-lt"/>
              </a:rPr>
              <a:t>start</a:t>
            </a:r>
            <a:r>
              <a:rPr lang="en-US" sz="2400" b="0" noProof="0" dirty="0">
                <a:latin typeface="+mj-lt"/>
              </a:rPr>
              <a:t>  </a:t>
            </a:r>
            <a:r>
              <a:rPr lang="en-US" sz="2400" b="0" noProof="0" dirty="0">
                <a:latin typeface="+mj-lt"/>
                <a:sym typeface="Wingdings"/>
              </a:rPr>
              <a:t> </a:t>
            </a:r>
            <a:r>
              <a:rPr lang="en-US" sz="2400" noProof="0" dirty="0">
                <a:solidFill>
                  <a:srgbClr val="FF0000"/>
                </a:solidFill>
                <a:latin typeface="+mj-lt"/>
                <a:sym typeface="Wingdings"/>
              </a:rPr>
              <a:t>collision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  <a:p>
            <a:pPr marL="403225" lvl="0" indent="-403225" algn="l">
              <a:spcBef>
                <a:spcPct val="20000"/>
              </a:spcBef>
              <a:buFont typeface="+mj-lt"/>
              <a:buAutoNum type="romanUcPeriod"/>
              <a:tabLst>
                <a:tab pos="1881188" algn="l"/>
                <a:tab pos="2152650" algn="l"/>
              </a:tabLst>
              <a:defRPr/>
            </a:pPr>
            <a:r>
              <a:rPr lang="en-US" sz="2400" b="0" dirty="0">
                <a:latin typeface="+mj-lt"/>
              </a:rPr>
              <a:t>Others send in [</a:t>
            </a:r>
            <a:r>
              <a:rPr lang="en-US" sz="2400" b="0" i="1" dirty="0">
                <a:latin typeface="+mj-lt"/>
              </a:rPr>
              <a:t>t</a:t>
            </a:r>
            <a:r>
              <a:rPr lang="en-US" sz="2400" b="0" baseline="-25000" dirty="0">
                <a:latin typeface="+mj-lt"/>
              </a:rPr>
              <a:t>0</a:t>
            </a:r>
            <a:r>
              <a:rPr lang="en-US" sz="2400" b="0" dirty="0">
                <a:latin typeface="+mj-lt"/>
              </a:rPr>
              <a:t>, </a:t>
            </a:r>
            <a:r>
              <a:rPr lang="en-US" sz="2400" b="0" i="1" dirty="0">
                <a:latin typeface="+mj-lt"/>
              </a:rPr>
              <a:t>t</a:t>
            </a:r>
            <a:r>
              <a:rPr lang="en-US" sz="2400" b="0" baseline="-25000" dirty="0">
                <a:latin typeface="+mj-lt"/>
              </a:rPr>
              <a:t>0</a:t>
            </a:r>
            <a:r>
              <a:rPr lang="en-US" sz="2400" b="0" dirty="0">
                <a:latin typeface="+mj-lt"/>
              </a:rPr>
              <a:t>+1]: overlap </a:t>
            </a:r>
            <a:r>
              <a:rPr lang="en-US" sz="2400" b="0" i="1" dirty="0" err="1">
                <a:latin typeface="+mj-lt"/>
              </a:rPr>
              <a:t>i</a:t>
            </a:r>
            <a:r>
              <a:rPr lang="en-US" sz="2400" b="0" i="1" dirty="0">
                <a:latin typeface="+mj-lt"/>
              </a:rPr>
              <a:t> </a:t>
            </a:r>
            <a:r>
              <a:rPr lang="en-US" sz="2400" b="0" dirty="0">
                <a:latin typeface="+mj-lt"/>
              </a:rPr>
              <a:t>’s frame </a:t>
            </a:r>
            <a:r>
              <a:rPr lang="en-US" sz="2400" dirty="0">
                <a:latin typeface="+mj-lt"/>
              </a:rPr>
              <a:t>end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>
                <a:latin typeface="+mj-lt"/>
                <a:sym typeface="Wingdings"/>
              </a:rPr>
              <a:t> </a:t>
            </a:r>
            <a:r>
              <a:rPr lang="en-US" sz="2400" dirty="0">
                <a:solidFill>
                  <a:srgbClr val="FF0000"/>
                </a:solidFill>
                <a:latin typeface="+mj-lt"/>
                <a:sym typeface="Wingdings"/>
              </a:rPr>
              <a:t>collision</a:t>
            </a:r>
          </a:p>
          <a:p>
            <a:pPr marL="403225" lvl="0" indent="-403225" algn="l">
              <a:spcBef>
                <a:spcPct val="20000"/>
              </a:spcBef>
              <a:buFont typeface="+mj-lt"/>
              <a:buAutoNum type="romanUcPeriod"/>
              <a:tabLst>
                <a:tab pos="1881188" algn="l"/>
                <a:tab pos="2152650" algn="l"/>
              </a:tabLst>
              <a:defRPr/>
            </a:pPr>
            <a:r>
              <a:rPr lang="en-US" sz="2400" b="0" dirty="0">
                <a:latin typeface="+mj-lt"/>
                <a:sym typeface="Wingdings"/>
              </a:rPr>
              <a:t>Otherwise, </a:t>
            </a:r>
            <a:r>
              <a:rPr lang="en-US" sz="2400" dirty="0">
                <a:latin typeface="+mj-lt"/>
                <a:sym typeface="Wingdings"/>
              </a:rPr>
              <a:t>no collision</a:t>
            </a:r>
            <a:r>
              <a:rPr lang="en-US" sz="2400" b="0" dirty="0">
                <a:latin typeface="+mj-lt"/>
                <a:sym typeface="Wingdings"/>
              </a:rPr>
              <a:t>, node </a:t>
            </a:r>
            <a:r>
              <a:rPr lang="en-US" sz="2400" b="0" i="1" dirty="0" err="1">
                <a:latin typeface="+mj-lt"/>
                <a:sym typeface="Wingdings"/>
              </a:rPr>
              <a:t>i</a:t>
            </a:r>
            <a:r>
              <a:rPr lang="en-US" sz="2400" b="0" i="1" dirty="0">
                <a:latin typeface="+mj-lt"/>
                <a:sym typeface="Wingdings"/>
              </a:rPr>
              <a:t> </a:t>
            </a:r>
            <a:r>
              <a:rPr lang="en-US" sz="2400" b="0" dirty="0">
                <a:latin typeface="+mj-lt"/>
                <a:sym typeface="Wingdings"/>
              </a:rPr>
              <a:t>’s frame is delivered</a:t>
            </a:r>
          </a:p>
          <a:p>
            <a:pPr marL="403225" lvl="0" indent="-403225" algn="l">
              <a:spcBef>
                <a:spcPct val="20000"/>
              </a:spcBef>
              <a:buFont typeface="Arial"/>
              <a:buChar char="•"/>
              <a:tabLst>
                <a:tab pos="1881188" algn="l"/>
                <a:tab pos="2152650" algn="l"/>
              </a:tabLst>
              <a:defRPr/>
            </a:pPr>
            <a:endParaRPr lang="en-US" sz="2400" b="0" dirty="0">
              <a:solidFill>
                <a:srgbClr val="008000"/>
              </a:solidFill>
              <a:latin typeface="+mj-lt"/>
              <a:sym typeface="Wingdings"/>
            </a:endParaRPr>
          </a:p>
          <a:p>
            <a:pPr marL="403225" lvl="0" indent="-403225" algn="l">
              <a:spcBef>
                <a:spcPct val="20000"/>
              </a:spcBef>
              <a:buFont typeface="Arial"/>
              <a:buChar char="•"/>
              <a:tabLst>
                <a:tab pos="1881188" algn="l"/>
                <a:tab pos="2152650" algn="l"/>
              </a:tabLst>
              <a:defRPr/>
            </a:pPr>
            <a:r>
              <a:rPr lang="en-US" sz="2400" b="0" dirty="0">
                <a:latin typeface="+mj-lt"/>
                <a:sym typeface="Wingdings"/>
              </a:rPr>
              <a:t>Therefore,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/>
              </a:rPr>
              <a:t>vulnerable period </a:t>
            </a:r>
            <a:r>
              <a:rPr lang="en-US" sz="2400" b="0" dirty="0">
                <a:latin typeface="+mj-lt"/>
                <a:sym typeface="Wingdings"/>
              </a:rPr>
              <a:t>of length </a:t>
            </a:r>
            <a:r>
              <a:rPr lang="en-US" sz="2400" dirty="0">
                <a:latin typeface="+mj-lt"/>
                <a:sym typeface="Wingdings"/>
              </a:rPr>
              <a:t>2 </a:t>
            </a:r>
            <a:r>
              <a:rPr lang="en-US" sz="2400" b="0" dirty="0">
                <a:latin typeface="+mj-lt"/>
                <a:sym typeface="Wingdings"/>
              </a:rPr>
              <a:t>around </a:t>
            </a:r>
            <a:r>
              <a:rPr lang="en-US" sz="2400" b="0" i="1" dirty="0" err="1">
                <a:latin typeface="+mj-lt"/>
                <a:sym typeface="Wingdings"/>
              </a:rPr>
              <a:t>i</a:t>
            </a:r>
            <a:r>
              <a:rPr lang="en-US" sz="2400" b="0" dirty="0">
                <a:latin typeface="+mj-lt"/>
                <a:sym typeface="Wingdings"/>
              </a:rPr>
              <a:t> ’s frame</a:t>
            </a:r>
            <a:endParaRPr lang="en-US" sz="2400" b="0" dirty="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5261001" y="2813761"/>
            <a:ext cx="238811" cy="260533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99298" y="2383915"/>
            <a:ext cx="2662295" cy="1127435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b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Vulnerable period</a:t>
            </a:r>
          </a:p>
        </p:txBody>
      </p:sp>
    </p:spTree>
    <p:extLst>
      <p:ext uri="{BB962C8B-B14F-4D97-AF65-F5344CB8AC3E}">
        <p14:creationId xmlns:p14="http://schemas.microsoft.com/office/powerpoint/2010/main" val="12451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access: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Two questions: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How should the shared medium be divided?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Who gets to talk on a shared medium, and when?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medium access control (MAC) </a:t>
            </a:r>
            <a:r>
              <a:rPr lang="en-US" dirty="0"/>
              <a:t>protocol specifies the above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57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Unslotted ALOHA: Performance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3108" y="1793031"/>
            <a:ext cx="5437784" cy="2202056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32050" y="4425950"/>
          <a:ext cx="4279900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" name="Equation" r:id="rId5" imgW="2768600" imgH="1333500" progId="Equation.3">
                  <p:embed/>
                </p:oleObj>
              </mc:Choice>
              <mc:Fallback>
                <p:oleObj name="Equation" r:id="rId5" imgW="2768600" imgH="1333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4425950"/>
                        <a:ext cx="4279900" cy="205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4095025"/>
            <a:ext cx="8739999" cy="6070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81188" algn="l"/>
                <a:tab pos="2152650" algn="l"/>
              </a:tabLst>
              <a:defRPr/>
            </a:pPr>
            <a:r>
              <a:rPr lang="en-US" sz="2400" b="0" i="1" dirty="0">
                <a:latin typeface="+mj-lt"/>
              </a:rPr>
              <a:t>What’s the chance no one else sends in the vulnerable period (length 2)?</a:t>
            </a:r>
            <a:endParaRPr kumimoji="0" lang="en-US" sz="2400" b="0" i="1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5261001" y="2813761"/>
            <a:ext cx="238811" cy="260533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99298" y="2383915"/>
            <a:ext cx="2662295" cy="1127435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b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Vulnerable period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290892" y="5274076"/>
          <a:ext cx="1164819" cy="512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8" name="Equation" r:id="rId7" imgW="952500" imgH="419100" progId="Equation.3">
                  <p:embed/>
                </p:oleObj>
              </mc:Choice>
              <mc:Fallback>
                <p:oleObj name="Equation" r:id="rId7" imgW="952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0892" y="5274076"/>
                        <a:ext cx="1164819" cy="5125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loud Callout 12"/>
          <p:cNvSpPr/>
          <p:nvPr/>
        </p:nvSpPr>
        <p:spPr>
          <a:xfrm>
            <a:off x="7070026" y="5032709"/>
            <a:ext cx="1760394" cy="1025558"/>
          </a:xfrm>
          <a:prstGeom prst="cloudCallout">
            <a:avLst>
              <a:gd name="adj1" fmla="val -99150"/>
              <a:gd name="adj2" fmla="val 45944"/>
            </a:avLst>
          </a:prstGeom>
          <a:solidFill>
            <a:schemeClr val="bg2">
              <a:lumMod val="90000"/>
              <a:alpha val="30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5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Unslotted ALOHA: Utilization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1" y="4102236"/>
            <a:ext cx="8762999" cy="1636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l">
              <a:spcBef>
                <a:spcPct val="20000"/>
              </a:spcBef>
              <a:buFont typeface="Arial"/>
              <a:buChar char="•"/>
              <a:tabLst>
                <a:tab pos="2286000" algn="l"/>
                <a:tab pos="2968625" algn="l"/>
                <a:tab pos="4394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Recall </a:t>
            </a:r>
            <a:r>
              <a:rPr lang="en-US" sz="2400" i="1" dirty="0">
                <a:latin typeface="+mn-lt"/>
              </a:rPr>
              <a:t>λ</a:t>
            </a:r>
            <a:r>
              <a:rPr lang="en-US" sz="2400" b="0" dirty="0">
                <a:latin typeface="+mn-lt"/>
              </a:rPr>
              <a:t> is the </a:t>
            </a:r>
            <a:r>
              <a:rPr lang="en-US" sz="2400" dirty="0">
                <a:latin typeface="+mn-lt"/>
              </a:rPr>
              <a:t>aggregate rate </a:t>
            </a:r>
            <a:r>
              <a:rPr lang="en-US" sz="2400" b="0" dirty="0">
                <a:latin typeface="+mn-lt"/>
              </a:rPr>
              <a:t>from </a:t>
            </a:r>
            <a:r>
              <a:rPr lang="en-US" sz="2400" dirty="0">
                <a:latin typeface="+mn-lt"/>
              </a:rPr>
              <a:t>all senders</a:t>
            </a:r>
          </a:p>
          <a:p>
            <a:pPr marL="342900" lvl="1" indent="-342900" algn="l">
              <a:spcBef>
                <a:spcPct val="20000"/>
              </a:spcBef>
              <a:buFont typeface="Arial"/>
              <a:buChar char="•"/>
              <a:tabLst>
                <a:tab pos="2286000" algn="l"/>
                <a:tab pos="2968625" algn="l"/>
                <a:tab pos="4394200" algn="l"/>
              </a:tabLst>
              <a:defRPr/>
            </a:pPr>
            <a:r>
              <a:rPr lang="en-US" sz="2400" b="0" dirty="0">
                <a:latin typeface="+mn-lt"/>
              </a:rPr>
              <a:t>So, utilization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= λ × Pr(no other transmission in 2)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286000" algn="l"/>
                <a:tab pos="2968625" algn="l"/>
                <a:tab pos="4394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λe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−2λ</a:t>
            </a:r>
          </a:p>
        </p:txBody>
      </p:sp>
      <p:pic>
        <p:nvPicPr>
          <p:cNvPr id="3" name="Picture 2" descr="unslotted_aloh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59" y="1487400"/>
            <a:ext cx="4353727" cy="22794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56861" y="343354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rial (null)"/>
              </a:rPr>
              <a:t>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14" y="1496768"/>
            <a:ext cx="202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+mj-lt"/>
              </a:rPr>
              <a:t>Utilization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63386" y="1788636"/>
            <a:ext cx="1102619" cy="124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40114" y="1657194"/>
            <a:ext cx="162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Arial (null)"/>
              </a:rPr>
              <a:t>1/2e ≈ 18%</a:t>
            </a:r>
            <a:endParaRPr lang="en-US" sz="1800" b="0" baseline="30000" dirty="0">
              <a:latin typeface="Arial (null)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3537" y="1657194"/>
            <a:ext cx="2954333" cy="1860948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en-US" b="1" dirty="0"/>
              <a:t>Too many collisions!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63386" y="1657194"/>
            <a:ext cx="410151" cy="1860948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8970" y="2995702"/>
            <a:ext cx="14805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Not sending fast enough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064637" y="2845756"/>
            <a:ext cx="1005153" cy="43467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678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Slotted ALOHA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91460"/>
            <a:ext cx="8739999" cy="28550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Divide time into slots </a:t>
            </a:r>
            <a:r>
              <a:rPr lang="en-US" sz="2400" dirty="0"/>
              <a:t>of duration 1,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synchronize </a:t>
            </a:r>
            <a:r>
              <a:rPr lang="en-US" sz="2400" dirty="0"/>
              <a:t>so that nodes transmit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only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/>
              <a:t>in a slot</a:t>
            </a:r>
            <a:endParaRPr lang="en-US" sz="2400" i="1" dirty="0"/>
          </a:p>
          <a:p>
            <a:pPr lvl="1">
              <a:spcBef>
                <a:spcPts val="0"/>
              </a:spcBef>
            </a:pPr>
            <a:r>
              <a:rPr lang="en-US" dirty="0"/>
              <a:t>Each of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nodes transmits with probability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each slot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aggregate transmission rate λ =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×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400" dirty="0"/>
              <a:t>As before, if there is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exactly one </a:t>
            </a:r>
            <a:r>
              <a:rPr lang="en-US" sz="2400" dirty="0"/>
              <a:t>transmission in a slot, can receive; if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two or more </a:t>
            </a:r>
            <a:r>
              <a:rPr lang="en-US" sz="2400" dirty="0"/>
              <a:t>in a slot, no one can receive (</a:t>
            </a:r>
            <a:r>
              <a:rPr lang="en-US" sz="2400" b="1" dirty="0">
                <a:solidFill>
                  <a:srgbClr val="FF0000"/>
                </a:solidFill>
              </a:rPr>
              <a:t>collision</a:t>
            </a:r>
            <a:r>
              <a:rPr lang="en-US" sz="2400" dirty="0"/>
              <a:t>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41710" y="4125684"/>
            <a:ext cx="5860581" cy="1709623"/>
            <a:chOff x="1612153" y="4378333"/>
            <a:chExt cx="5860581" cy="1709623"/>
          </a:xfrm>
        </p:grpSpPr>
        <p:grpSp>
          <p:nvGrpSpPr>
            <p:cNvPr id="7" name="Group 6"/>
            <p:cNvGrpSpPr/>
            <p:nvPr/>
          </p:nvGrpSpPr>
          <p:grpSpPr>
            <a:xfrm>
              <a:off x="1671266" y="4378333"/>
              <a:ext cx="5801468" cy="1549537"/>
              <a:chOff x="457200" y="3568094"/>
              <a:chExt cx="8229600" cy="2198077"/>
            </a:xfrm>
          </p:grpSpPr>
          <p:pic>
            <p:nvPicPr>
              <p:cNvPr id="4" name="Picture 3" descr="slotted_aloha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3568094"/>
                <a:ext cx="8229600" cy="2198077"/>
              </a:xfrm>
              <a:prstGeom prst="rect">
                <a:avLst/>
              </a:prstGeom>
            </p:spPr>
          </p:pic>
          <p:sp>
            <p:nvSpPr>
              <p:cNvPr id="5" name="Multiply 4"/>
              <p:cNvSpPr/>
              <p:nvPr/>
            </p:nvSpPr>
            <p:spPr>
              <a:xfrm>
                <a:off x="6408847" y="4846933"/>
                <a:ext cx="366115" cy="366115"/>
              </a:xfrm>
              <a:prstGeom prst="mathMultiply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Multiply 5"/>
              <p:cNvSpPr/>
              <p:nvPr/>
            </p:nvSpPr>
            <p:spPr>
              <a:xfrm>
                <a:off x="6378189" y="3874476"/>
                <a:ext cx="366115" cy="366115"/>
              </a:xfrm>
              <a:prstGeom prst="mathMultiply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5400000">
              <a:off x="1987719" y="5380441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...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2153" y="5718624"/>
              <a:ext cx="892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Node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959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Slotted ALOHA: Utilization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0" y="1453958"/>
            <a:ext cx="8740000" cy="204013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Suppose </a:t>
            </a:r>
            <a:r>
              <a:rPr lang="en-US" i="1" dirty="0"/>
              <a:t>N</a:t>
            </a:r>
            <a:r>
              <a:rPr lang="en-US" dirty="0"/>
              <a:t> nodes, each transmit with probability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each slot.  What is the utilization as a function of aggregate rate λ = </a:t>
            </a:r>
            <a:r>
              <a:rPr lang="en-US" i="1" dirty="0"/>
              <a:t>N</a:t>
            </a:r>
            <a:r>
              <a:rPr lang="en-US" dirty="0"/>
              <a:t> × </a:t>
            </a:r>
            <a:r>
              <a:rPr lang="en-US" i="1" dirty="0"/>
              <a:t>p</a:t>
            </a:r>
            <a:r>
              <a:rPr lang="en-US" dirty="0"/>
              <a:t>?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err="1"/>
              <a:t>Pr</a:t>
            </a:r>
            <a:r>
              <a:rPr lang="en-US" dirty="0"/>
              <a:t>[A node is successful in a slot] =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(1−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i="1" baseline="3000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−1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baseline="300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Pr[Success in a slot] =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(1−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i="1" baseline="3000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−1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875556"/>
              </p:ext>
            </p:extLst>
          </p:nvPr>
        </p:nvGraphicFramePr>
        <p:xfrm>
          <a:off x="5585949" y="4191129"/>
          <a:ext cx="3329451" cy="191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1" name="Equation" r:id="rId4" imgW="1612900" imgH="927100" progId="Equation.3">
                  <p:embed/>
                </p:oleObj>
              </mc:Choice>
              <mc:Fallback>
                <p:oleObj name="Equation" r:id="rId4" imgW="16129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949" y="4191129"/>
                        <a:ext cx="3329451" cy="19175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25317" y="3859892"/>
            <a:ext cx="5648113" cy="2727947"/>
            <a:chOff x="2092839" y="2852098"/>
            <a:chExt cx="5648113" cy="2727947"/>
          </a:xfrm>
        </p:grpSpPr>
        <p:grpSp>
          <p:nvGrpSpPr>
            <p:cNvPr id="4" name="Group 13"/>
            <p:cNvGrpSpPr/>
            <p:nvPr/>
          </p:nvGrpSpPr>
          <p:grpSpPr>
            <a:xfrm>
              <a:off x="3604383" y="2852098"/>
              <a:ext cx="4136569" cy="2727947"/>
              <a:chOff x="3423145" y="3035905"/>
              <a:chExt cx="5263655" cy="3471227"/>
            </a:xfrm>
          </p:grpSpPr>
          <p:pic>
            <p:nvPicPr>
              <p:cNvPr id="6" name="Picture 5" descr="aloha_utilizati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3145" y="3035905"/>
                <a:ext cx="5263655" cy="3412482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339630" y="5998005"/>
                <a:ext cx="347170" cy="50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latin typeface="Arial (null)"/>
                  </a:rPr>
                  <a:t>λ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4312458" y="3497571"/>
                <a:ext cx="1403048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5663651" y="3202830"/>
                <a:ext cx="2062898" cy="50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latin typeface="Arial (null)"/>
                  </a:rPr>
                  <a:t>1/e ≈ 37%</a:t>
                </a:r>
                <a:endParaRPr lang="en-US" sz="2000" b="0" baseline="30000" dirty="0">
                  <a:latin typeface="Arial (null)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92839" y="3030243"/>
              <a:ext cx="1732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+mj-lt"/>
                </a:rPr>
                <a:t>Utilization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8430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ALOHA throughput: slotted versus </a:t>
            </a:r>
            <a:r>
              <a:rPr lang="en-US" sz="3200" dirty="0" err="1"/>
              <a:t>unslotted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62625" y="1492704"/>
            <a:ext cx="4917472" cy="2892557"/>
            <a:chOff x="1024587" y="2059597"/>
            <a:chExt cx="6953486" cy="4090180"/>
          </a:xfrm>
        </p:grpSpPr>
        <p:pic>
          <p:nvPicPr>
            <p:cNvPr id="4" name="Picture 3" descr="pure_aloha_utilizati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9087" y="2059597"/>
              <a:ext cx="6308986" cy="40901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49817" y="4727544"/>
              <a:ext cx="3504536" cy="1000976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b="0" dirty="0">
                  <a:solidFill>
                    <a:srgbClr val="0000FF"/>
                  </a:solidFill>
                  <a:latin typeface="Arial (null)"/>
                </a:rPr>
                <a:t>Unslotted ALOHA: λe</a:t>
              </a:r>
              <a:r>
                <a:rPr lang="en-US" b="0" baseline="30000" dirty="0">
                  <a:solidFill>
                    <a:srgbClr val="0000FF"/>
                  </a:solidFill>
                  <a:latin typeface="Arial (null)"/>
                </a:rPr>
                <a:t>−2λ</a:t>
              </a:r>
              <a:endParaRPr lang="en-US" b="0" dirty="0">
                <a:solidFill>
                  <a:srgbClr val="0000FF"/>
                </a:solidFill>
                <a:latin typeface="Arial (null)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25277" y="3027963"/>
              <a:ext cx="3150422" cy="1000976"/>
            </a:xfrm>
            <a:prstGeom prst="rect">
              <a:avLst/>
            </a:prstGeom>
            <a:solidFill>
              <a:srgbClr val="FFFFFF">
                <a:alpha val="77000"/>
              </a:srgb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b="0" dirty="0">
                  <a:solidFill>
                    <a:srgbClr val="FF0000"/>
                  </a:solidFill>
                  <a:latin typeface="Arial (null)"/>
                </a:rPr>
                <a:t>Slotted ALOHA: </a:t>
              </a:r>
              <a:r>
                <a:rPr lang="en-US" b="0" dirty="0" err="1">
                  <a:solidFill>
                    <a:srgbClr val="FF0000"/>
                  </a:solidFill>
                  <a:latin typeface="Arial (null)"/>
                </a:rPr>
                <a:t>λe</a:t>
              </a:r>
              <a:r>
                <a:rPr lang="en-US" b="0" baseline="30000" dirty="0">
                  <a:solidFill>
                    <a:srgbClr val="FF0000"/>
                  </a:solidFill>
                  <a:latin typeface="Arial (null)"/>
                </a:rPr>
                <a:t>−λ</a:t>
              </a:r>
              <a:endParaRPr lang="en-US" b="0" dirty="0">
                <a:solidFill>
                  <a:srgbClr val="FF0000"/>
                </a:solidFill>
                <a:latin typeface="Arial (null)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491372" y="4154704"/>
              <a:ext cx="786381" cy="1588"/>
            </a:xfrm>
            <a:prstGeom prst="line">
              <a:avLst/>
            </a:prstGeom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24587" y="4009406"/>
              <a:ext cx="1727683" cy="478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Arial (null)"/>
                </a:rPr>
                <a:t>1/2e ≈ 18%</a:t>
              </a:r>
              <a:endParaRPr lang="en-US" sz="1600" b="0" baseline="30000" dirty="0">
                <a:latin typeface="Arial (null)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491372" y="2621374"/>
              <a:ext cx="1233905" cy="1588"/>
            </a:xfrm>
            <a:prstGeom prst="line">
              <a:avLst/>
            </a:prstGeom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173563" y="2390541"/>
              <a:ext cx="1566747" cy="478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Arial (null)"/>
                </a:rPr>
                <a:t>1/e ≈ 36%</a:t>
              </a:r>
              <a:endParaRPr lang="en-US" sz="1600" b="0" baseline="30000" dirty="0">
                <a:latin typeface="Arial (null)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6977" y="5084397"/>
            <a:ext cx="8255726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600" dirty="0"/>
              <a:t>Just by forcing nodes to transmit on slot boundaries, we </a:t>
            </a:r>
            <a:r>
              <a:rPr lang="en-US" sz="2600" b="1" dirty="0"/>
              <a:t>double</a:t>
            </a:r>
            <a:r>
              <a:rPr lang="en-US" sz="2600" dirty="0"/>
              <a:t> peak medium utilization!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88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Sharing by partitioning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 division 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Frequency division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 division</a:t>
            </a:r>
          </a:p>
          <a:p>
            <a:pPr lvl="1"/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Contention-based sharing</a:t>
            </a:r>
          </a:p>
          <a:p>
            <a:pPr lvl="1"/>
            <a:r>
              <a:rPr lang="en-US" sz="2800" dirty="0"/>
              <a:t>Unslotted ALOHA, Slotted ALOHA</a:t>
            </a:r>
          </a:p>
          <a:p>
            <a:pPr lvl="1"/>
            <a:r>
              <a:rPr lang="en-US" sz="2800" b="1" dirty="0"/>
              <a:t>The Ethernet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55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did the Ethernet get built?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5898"/>
            <a:ext cx="5136805" cy="222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Bob Metcalfe, PhD student at Harvard in early 1970s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Working on protocols for the </a:t>
            </a:r>
            <a:r>
              <a:rPr lang="en-US" sz="2400" dirty="0" err="1"/>
              <a:t>ARPAnet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Intern at Xerox Palo Alto Research Center (PARC), 1973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85" y="1472472"/>
            <a:ext cx="3374077" cy="17661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F6D052-DFA6-1B41-91E5-404A28B302EF}"/>
              </a:ext>
            </a:extLst>
          </p:cNvPr>
          <p:cNvSpPr txBox="1">
            <a:spLocks/>
          </p:cNvSpPr>
          <p:nvPr/>
        </p:nvSpPr>
        <p:spPr bwMode="auto">
          <a:xfrm>
            <a:off x="152400" y="3754486"/>
            <a:ext cx="8763000" cy="198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b="0" dirty="0"/>
              <a:t>Needed a way to network ≈100 </a:t>
            </a:r>
            <a:r>
              <a:rPr lang="en-US" sz="2400" b="0" i="1" dirty="0"/>
              <a:t>Alto</a:t>
            </a:r>
            <a:r>
              <a:rPr lang="en-US" sz="2400" b="0" dirty="0"/>
              <a:t> workstations in-building</a:t>
            </a:r>
          </a:p>
          <a:p>
            <a:pPr lvl="1"/>
            <a:r>
              <a:rPr lang="en-US" sz="2400" b="0" dirty="0"/>
              <a:t>Adapted ALOHA packet radio</a:t>
            </a:r>
          </a:p>
          <a:p>
            <a:pPr marL="0" indent="0">
              <a:spcBef>
                <a:spcPts val="0"/>
              </a:spcBef>
              <a:buFont typeface="Arial" pitchFamily="-1" charset="0"/>
              <a:buNone/>
            </a:pPr>
            <a:endParaRPr lang="en-US" sz="2400" b="0" dirty="0"/>
          </a:p>
          <a:p>
            <a:pPr>
              <a:spcBef>
                <a:spcPts val="0"/>
              </a:spcBef>
            </a:pPr>
            <a:r>
              <a:rPr lang="en-US" sz="2400" b="0" dirty="0"/>
              <a:t>Metcalfe later founds </a:t>
            </a:r>
            <a:r>
              <a:rPr lang="en-US" sz="2400" b="0" i="1" dirty="0"/>
              <a:t>3Com</a:t>
            </a:r>
            <a:r>
              <a:rPr lang="en-US" sz="2400" b="0" dirty="0"/>
              <a:t>, acquired by HP in April </a:t>
            </a:r>
            <a:r>
              <a:rPr lang="fr-FR" sz="2400" b="0" dirty="0"/>
              <a:t>’</a:t>
            </a:r>
            <a:r>
              <a:rPr lang="en-US" sz="2400" b="0" dirty="0"/>
              <a:t>10 for USD $2.7 </a:t>
            </a:r>
            <a:r>
              <a:rPr lang="en-US" sz="2400" b="0" dirty="0" err="1"/>
              <a:t>bn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81676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Ethernet: Physical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66726"/>
            <a:ext cx="8229600" cy="2596848"/>
          </a:xfrm>
        </p:spPr>
        <p:txBody>
          <a:bodyPr>
            <a:normAutofit/>
          </a:bodyPr>
          <a:lstStyle/>
          <a:p>
            <a:r>
              <a:rPr lang="en-US" dirty="0"/>
              <a:t>Coaxial cable, propagation delay τ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Propagation speed: 3/5 × speed of light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r>
              <a:rPr lang="en-US" dirty="0"/>
              <a:t>Experimental Ethernet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Data rate: </a:t>
            </a:r>
            <a:r>
              <a:rPr lang="en-US" i="1" dirty="0"/>
              <a:t>B</a:t>
            </a:r>
            <a:r>
              <a:rPr lang="en-US" dirty="0"/>
              <a:t> = 3 Mbits/s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Maximum length: 1000 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97102" y="4396780"/>
            <a:ext cx="6800698" cy="1616670"/>
            <a:chOff x="997102" y="4779664"/>
            <a:chExt cx="6800698" cy="1616670"/>
          </a:xfrm>
        </p:grpSpPr>
        <p:pic>
          <p:nvPicPr>
            <p:cNvPr id="5" name="Picture 4" descr="computer-48x4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7102" y="4779664"/>
              <a:ext cx="609600" cy="609600"/>
            </a:xfrm>
            <a:prstGeom prst="rect">
              <a:avLst/>
            </a:prstGeom>
          </p:spPr>
        </p:pic>
        <p:pic>
          <p:nvPicPr>
            <p:cNvPr id="6" name="Picture 5" descr="computer-48x4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9357" y="4779664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 descr="computer-48x4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1502" y="4779664"/>
              <a:ext cx="609600" cy="6096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997102" y="5642494"/>
              <a:ext cx="6800698" cy="1588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2"/>
            </p:cNvCxnSpPr>
            <p:nvPr/>
          </p:nvCxnSpPr>
          <p:spPr>
            <a:xfrm rot="5400000">
              <a:off x="1174890" y="5515482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090272" y="5515482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026633" y="5515482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12169" y="5934669"/>
              <a:ext cx="2961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+mj-lt"/>
                </a:rPr>
                <a:t>Propagation delay: τ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4198995" y="2913157"/>
              <a:ext cx="203200" cy="5997386"/>
            </a:xfrm>
            <a:prstGeom prst="leftBrace">
              <a:avLst>
                <a:gd name="adj1" fmla="val 40497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pic>
          <p:nvPicPr>
            <p:cNvPr id="15" name="Picture 14" descr="computer-48x4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5000" y="4779664"/>
              <a:ext cx="609600" cy="60960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rot="5400000">
              <a:off x="7172276" y="5515482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015720" y="2730796"/>
          <a:ext cx="3103990" cy="949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0" name="Equation" r:id="rId5" imgW="1536700" imgH="469900" progId="Equation.3">
                  <p:embed/>
                </p:oleObj>
              </mc:Choice>
              <mc:Fallback>
                <p:oleObj name="Equation" r:id="rId5" imgW="1536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720" y="2730796"/>
                        <a:ext cx="3103990" cy="949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81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link: Framing bits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152400" y="1508760"/>
            <a:ext cx="8763000" cy="3481209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Goal:</a:t>
            </a:r>
            <a:r>
              <a:rPr lang="en-US" sz="2800" dirty="0"/>
              <a:t> Move bits from one computer to another</a:t>
            </a:r>
          </a:p>
          <a:p>
            <a:pPr lvl="1"/>
            <a:r>
              <a:rPr lang="en-US" sz="2400" dirty="0"/>
              <a:t>Sender and receiver have independent clocks</a:t>
            </a:r>
          </a:p>
          <a:p>
            <a:pPr lvl="1"/>
            <a:r>
              <a:rPr lang="en-US" sz="2400" dirty="0"/>
              <a:t>No separate “clock signal” sent on the Ethernet</a:t>
            </a:r>
          </a:p>
          <a:p>
            <a:pPr>
              <a:spcBef>
                <a:spcPts val="1872"/>
              </a:spcBef>
            </a:pPr>
            <a:r>
              <a:rPr lang="en-US" sz="2800" b="1" dirty="0"/>
              <a:t>Problem:</a:t>
            </a:r>
            <a:r>
              <a:rPr lang="en-US" sz="2800" dirty="0"/>
              <a:t> Agree on clock tick period</a:t>
            </a:r>
          </a:p>
          <a:p>
            <a:pPr>
              <a:spcBef>
                <a:spcPts val="1872"/>
              </a:spcBef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  <a:p>
            <a:pPr>
              <a:spcBef>
                <a:spcPts val="1224"/>
              </a:spcBef>
            </a:pPr>
            <a:r>
              <a:rPr lang="en-US" sz="2800" b="1" dirty="0"/>
              <a:t>Problem: </a:t>
            </a:r>
            <a:r>
              <a:rPr lang="en-US" sz="2800" dirty="0"/>
              <a:t>Agree on clock tick alignment (</a:t>
            </a:r>
            <a:r>
              <a:rPr lang="en-US" sz="2800" i="1" dirty="0"/>
              <a:t>phase</a:t>
            </a:r>
            <a:r>
              <a:rPr lang="en-US" sz="2800" dirty="0"/>
              <a:t>)</a:t>
            </a:r>
          </a:p>
        </p:txBody>
      </p:sp>
      <p:pic>
        <p:nvPicPr>
          <p:cNvPr id="20" name="Picture 19" descr="clockfreqoffse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3218039"/>
            <a:ext cx="6591300" cy="1066800"/>
          </a:xfrm>
          <a:prstGeom prst="rect">
            <a:avLst/>
          </a:prstGeom>
        </p:spPr>
      </p:pic>
      <p:pic>
        <p:nvPicPr>
          <p:cNvPr id="21" name="Picture 20" descr="clockphaseoffset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50" y="4964313"/>
            <a:ext cx="6591300" cy="1079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6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977640"/>
            <a:ext cx="8763000" cy="2384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Manchester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encoding:</a:t>
            </a:r>
          </a:p>
          <a:p>
            <a:pPr marL="800100" lvl="1" indent="-342900" algn="l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b="0" noProof="0" dirty="0">
                <a:latin typeface="+mj-lt"/>
              </a:rPr>
              <a:t>Exclusive-OR of the NRZ signal and the clock signal</a:t>
            </a:r>
          </a:p>
          <a:p>
            <a:pPr marL="800100" lvl="1" indent="-342900" algn="l">
              <a:lnSpc>
                <a:spcPct val="90000"/>
              </a:lnSpc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“0” is a low-to-high transition; “1” is a high-to-low</a:t>
            </a:r>
          </a:p>
          <a:p>
            <a:pPr marL="342900" indent="-342900" algn="l">
              <a:lnSpc>
                <a:spcPct val="90000"/>
              </a:lnSpc>
              <a:buFont typeface="Arial"/>
              <a:buChar char="•"/>
              <a:defRPr/>
            </a:pPr>
            <a:endParaRPr lang="en-US" sz="2400" b="0" dirty="0">
              <a:latin typeface="+mj-lt"/>
            </a:endParaRPr>
          </a:p>
          <a:p>
            <a:pPr marL="342900" indent="-342900" algn="l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b="0" dirty="0">
                <a:latin typeface="+mj-lt"/>
              </a:rPr>
              <a:t>Transition guaranteed on every bit</a:t>
            </a:r>
          </a:p>
          <a:p>
            <a:pPr marL="342900" indent="-342900" algn="l">
              <a:lnSpc>
                <a:spcPct val="90000"/>
              </a:lnSpc>
              <a:buFont typeface="Arial"/>
              <a:buChar char="•"/>
              <a:defRPr/>
            </a:pP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marL="342900" indent="-342900" algn="l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Drawback: Halves data rate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7" name="Picture 4" descr="02f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540"/>
          <a:stretch/>
        </p:blipFill>
        <p:spPr bwMode="auto">
          <a:xfrm>
            <a:off x="1323552" y="1769124"/>
            <a:ext cx="6489420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4" descr="02f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4" b="19376"/>
          <a:stretch/>
        </p:blipFill>
        <p:spPr bwMode="auto">
          <a:xfrm>
            <a:off x="1323552" y="2774964"/>
            <a:ext cx="648942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Manchester</a:t>
            </a:r>
            <a:r>
              <a:rPr lang="zh-CN" altLang="en-US" dirty="0"/>
              <a:t> </a:t>
            </a:r>
            <a:r>
              <a:rPr lang="en-US" altLang="zh-CN" dirty="0"/>
              <a:t>(phase)</a:t>
            </a:r>
            <a:r>
              <a:rPr lang="zh-CN" altLang="en-US" dirty="0"/>
              <a:t> </a:t>
            </a:r>
            <a:r>
              <a:rPr lang="en-US" altLang="zh-CN" dirty="0"/>
              <a:t>encoding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8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access: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/>
              <a:t>Efficiency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High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throughput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(bits/second successfully </a:t>
            </a:r>
            <a:r>
              <a:rPr lang="en-US" b="1" dirty="0">
                <a:solidFill>
                  <a:srgbClr val="0070C0"/>
                </a:solidFill>
              </a:rPr>
              <a:t>received</a:t>
            </a:r>
            <a:r>
              <a:rPr lang="en-US" dirty="0"/>
              <a:t> through the channel)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i="1" dirty="0"/>
              <a:t>i.e. </a:t>
            </a:r>
            <a:r>
              <a:rPr lang="en-US" dirty="0"/>
              <a:t>high </a:t>
            </a:r>
            <a:r>
              <a:rPr lang="en-US" b="1" dirty="0">
                <a:solidFill>
                  <a:srgbClr val="0070C0"/>
                </a:solidFill>
              </a:rPr>
              <a:t>utilization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(throughput/raw channel rate)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 marL="57150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/>
              <a:t>Fairness:</a:t>
            </a:r>
            <a:r>
              <a:rPr lang="en-US" dirty="0"/>
              <a:t> All hosts with data to send should get a roughly equal share of the medium over time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57150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/>
              <a:t>Latency:</a:t>
            </a:r>
            <a:r>
              <a:rPr lang="en-US" dirty="0"/>
              <a:t> Want to minimize the time a host waits before being granted permission to talk on the shared medium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03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framing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2787"/>
            <a:ext cx="8534400" cy="37814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Framing</a:t>
            </a:r>
          </a:p>
          <a:p>
            <a:pPr lvl="1"/>
            <a:r>
              <a:rPr lang="en-US" dirty="0"/>
              <a:t>Beginning of frame determined by presence of carrier</a:t>
            </a:r>
          </a:p>
          <a:p>
            <a:pPr lvl="1"/>
            <a:r>
              <a:rPr lang="en-US" dirty="0"/>
              <a:t>End of frame determined by absence of carrier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Preamble: </a:t>
            </a:r>
            <a:r>
              <a:rPr lang="en-US" dirty="0"/>
              <a:t>10101010 produces a square wave that allows receiver to frame bits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CRC (Cyclic Redundancy Check) </a:t>
            </a:r>
            <a:r>
              <a:rPr lang="en-US" dirty="0"/>
              <a:t>protects against errors on the Ether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Does not guard against errors introduced by the tap: rely on higher-layer checksums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Destination</a:t>
            </a:r>
            <a:r>
              <a:rPr lang="en-US" dirty="0"/>
              <a:t> address allows filtering at the link layer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74968" y="1718493"/>
            <a:ext cx="7524689" cy="874294"/>
            <a:chOff x="674968" y="1718493"/>
            <a:chExt cx="7524689" cy="874294"/>
          </a:xfrm>
        </p:grpSpPr>
        <p:sp>
          <p:nvSpPr>
            <p:cNvPr id="4" name="Rectangle 3"/>
            <p:cNvSpPr/>
            <p:nvPr/>
          </p:nvSpPr>
          <p:spPr>
            <a:xfrm>
              <a:off x="674968" y="1718493"/>
              <a:ext cx="1417394" cy="3361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Preamble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92362" y="1718493"/>
              <a:ext cx="1778000" cy="336102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Destination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70362" y="1718493"/>
              <a:ext cx="1408961" cy="336102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Source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9324" y="1718493"/>
              <a:ext cx="1981199" cy="336102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60523" y="1718493"/>
              <a:ext cx="876300" cy="336102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CRC</a:t>
              </a:r>
            </a:p>
          </p:txBody>
        </p:sp>
        <p:sp>
          <p:nvSpPr>
            <p:cNvPr id="25" name="Left Brace 24"/>
            <p:cNvSpPr/>
            <p:nvPr/>
          </p:nvSpPr>
          <p:spPr>
            <a:xfrm rot="16200000">
              <a:off x="2882937" y="1302718"/>
              <a:ext cx="196850" cy="1778000"/>
            </a:xfrm>
            <a:prstGeom prst="leftBrace">
              <a:avLst>
                <a:gd name="adj1" fmla="val 27083"/>
                <a:gd name="adj2" fmla="val 50000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6" name="Left Brace 25"/>
            <p:cNvSpPr/>
            <p:nvPr/>
          </p:nvSpPr>
          <p:spPr>
            <a:xfrm rot="16200000">
              <a:off x="4476418" y="1487237"/>
              <a:ext cx="196850" cy="1408961"/>
            </a:xfrm>
            <a:prstGeom prst="leftBrace">
              <a:avLst>
                <a:gd name="adj1" fmla="val 27083"/>
                <a:gd name="adj2" fmla="val 50000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2560956" y="2192677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8 bits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53462" y="2192677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8 bits</a:t>
              </a:r>
            </a:p>
          </p:txBody>
        </p:sp>
        <p:sp>
          <p:nvSpPr>
            <p:cNvPr id="29" name="Left Brace 28"/>
            <p:cNvSpPr/>
            <p:nvPr/>
          </p:nvSpPr>
          <p:spPr>
            <a:xfrm rot="16200000">
              <a:off x="7600250" y="1753567"/>
              <a:ext cx="196850" cy="876301"/>
            </a:xfrm>
            <a:prstGeom prst="leftBrace">
              <a:avLst>
                <a:gd name="adj1" fmla="val 27083"/>
                <a:gd name="adj2" fmla="val 50000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7203871" y="2192677"/>
              <a:ext cx="995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16 bits</a:t>
              </a:r>
            </a:p>
          </p:txBody>
        </p:sp>
        <p:sp>
          <p:nvSpPr>
            <p:cNvPr id="17" name="Left Brace 16"/>
            <p:cNvSpPr/>
            <p:nvPr/>
          </p:nvSpPr>
          <p:spPr>
            <a:xfrm rot="16200000">
              <a:off x="6171502" y="1201118"/>
              <a:ext cx="196850" cy="1981200"/>
            </a:xfrm>
            <a:prstGeom prst="leftBrace">
              <a:avLst>
                <a:gd name="adj1" fmla="val 27083"/>
                <a:gd name="adj2" fmla="val 50000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5636661" y="2192677"/>
              <a:ext cx="128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4000 bits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08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485745" y="2376479"/>
            <a:ext cx="1084188" cy="290286"/>
          </a:xfrm>
          <a:prstGeom prst="rect">
            <a:avLst/>
          </a:prstGeom>
          <a:solidFill>
            <a:srgbClr val="FF000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Collisions on the 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564568"/>
            <a:ext cx="8763000" cy="2858003"/>
          </a:xfrm>
        </p:spPr>
        <p:txBody>
          <a:bodyPr>
            <a:normAutofit/>
          </a:bodyPr>
          <a:lstStyle/>
          <a:p>
            <a:r>
              <a:rPr lang="en-US" sz="2800" dirty="0"/>
              <a:t>Packet of size </a:t>
            </a:r>
            <a:r>
              <a:rPr lang="en-US" sz="2800" i="1" dirty="0"/>
              <a:t>N</a:t>
            </a:r>
            <a:r>
              <a:rPr lang="en-US" sz="2800" dirty="0"/>
              <a:t> bits: </a:t>
            </a:r>
            <a:r>
              <a:rPr lang="en-US" sz="2800" i="1" dirty="0"/>
              <a:t>N</a:t>
            </a:r>
            <a:r>
              <a:rPr lang="en-US" sz="2800" dirty="0"/>
              <a:t>/</a:t>
            </a:r>
            <a:r>
              <a:rPr lang="en-US" sz="2800" i="1" dirty="0"/>
              <a:t>B</a:t>
            </a:r>
            <a:r>
              <a:rPr lang="en-US" sz="2800" dirty="0"/>
              <a:t> seconds on the wire</a:t>
            </a:r>
          </a:p>
          <a:p>
            <a:endParaRPr lang="en-US" sz="2800" dirty="0"/>
          </a:p>
          <a:p>
            <a:r>
              <a:rPr lang="en-US" sz="2800" dirty="0"/>
              <a:t>From the perspective of a receiver (</a:t>
            </a:r>
            <a:r>
              <a:rPr lang="en-US" sz="2800" b="1" dirty="0"/>
              <a:t>B</a:t>
            </a:r>
            <a:r>
              <a:rPr lang="en-US" sz="2800" dirty="0"/>
              <a:t>):</a:t>
            </a:r>
          </a:p>
          <a:p>
            <a:pPr lvl="1">
              <a:spcBef>
                <a:spcPts val="0"/>
              </a:spcBef>
            </a:pPr>
            <a:r>
              <a:rPr lang="en-US" dirty="0"/>
              <a:t>Overlapping packets at </a:t>
            </a:r>
            <a:r>
              <a:rPr lang="en-US" b="1" dirty="0"/>
              <a:t>B</a:t>
            </a:r>
            <a:r>
              <a:rPr lang="en-US" dirty="0"/>
              <a:t> means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signals sum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 time-synchronized: result is </a:t>
            </a:r>
            <a:r>
              <a:rPr lang="en-US" b="1" dirty="0">
                <a:solidFill>
                  <a:srgbClr val="FF0000"/>
                </a:solidFill>
              </a:rPr>
              <a:t>bit errors </a:t>
            </a:r>
            <a:r>
              <a:rPr lang="en-US" dirty="0"/>
              <a:t>at </a:t>
            </a:r>
            <a:r>
              <a:rPr lang="en-US" b="1" dirty="0"/>
              <a:t>B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 fate-sharing: 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b="1" dirty="0">
                <a:solidFill>
                  <a:srgbClr val="009900"/>
                </a:solidFill>
              </a:rPr>
              <a:t>receives OK </a:t>
            </a:r>
            <a:r>
              <a:rPr lang="en-US" dirty="0"/>
              <a:t>in this 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3559" y="1654135"/>
            <a:ext cx="6800698" cy="867487"/>
            <a:chOff x="997102" y="4776595"/>
            <a:chExt cx="6800698" cy="867487"/>
          </a:xfrm>
        </p:grpSpPr>
        <p:pic>
          <p:nvPicPr>
            <p:cNvPr id="5" name="Picture 4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7102" y="4779664"/>
              <a:ext cx="609600" cy="609600"/>
            </a:xfrm>
            <a:prstGeom prst="rect">
              <a:avLst/>
            </a:prstGeom>
          </p:spPr>
        </p:pic>
        <p:pic>
          <p:nvPicPr>
            <p:cNvPr id="6" name="Picture 5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8755" y="4779664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8315" y="4776595"/>
              <a:ext cx="609600" cy="6096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997102" y="5642494"/>
              <a:ext cx="6800698" cy="1588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2"/>
            </p:cNvCxnSpPr>
            <p:nvPr/>
          </p:nvCxnSpPr>
          <p:spPr>
            <a:xfrm rot="5400000">
              <a:off x="1174890" y="5515482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397085" y="5512413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5976031" y="5515482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00" y="4779664"/>
              <a:ext cx="609600" cy="60960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rot="5400000">
              <a:off x="7172276" y="5515482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143262" y="4779665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8540" y="4776596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23491" y="477659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35243" y="4776596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Z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04171" y="2376479"/>
            <a:ext cx="1084188" cy="290286"/>
          </a:xfrm>
          <a:prstGeom prst="rect">
            <a:avLst/>
          </a:prstGeom>
          <a:solidFill>
            <a:srgbClr val="000090">
              <a:alpha val="67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48537" y="2850288"/>
            <a:ext cx="4509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Propagation delay: τ seconds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4385452" y="-171224"/>
            <a:ext cx="203200" cy="5997386"/>
          </a:xfrm>
          <a:prstGeom prst="leftBrace">
            <a:avLst>
              <a:gd name="adj1" fmla="val 40497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162 L -0.45556 -0.0006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8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-2.59259E-6 L 0.2842 0.0002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gets to transmit, and when?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5697"/>
            <a:ext cx="8763000" cy="4709160"/>
          </a:xfrm>
        </p:spPr>
        <p:txBody>
          <a:bodyPr>
            <a:normAutofit/>
          </a:bodyPr>
          <a:lstStyle/>
          <a:p>
            <a:pPr marL="514350" indent="-514350" algn="ctr">
              <a:buNone/>
              <a:tabLst>
                <a:tab pos="1257300" algn="l"/>
              </a:tabLs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Carrier Sense Multiple Access</a:t>
            </a:r>
          </a:p>
          <a:p>
            <a:pPr marL="514350" indent="-514350" algn="ctr">
              <a:buNone/>
              <a:tabLst>
                <a:tab pos="1257300" algn="l"/>
              </a:tabLs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with Collision Detection (CSMA/CD)</a:t>
            </a:r>
          </a:p>
          <a:p>
            <a:pPr marL="514350" indent="-514350" algn="ctr">
              <a:buNone/>
              <a:tabLst>
                <a:tab pos="1257300" algn="l"/>
              </a:tabLst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Begin the transmission procedure at any time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Carrier sensing: </a:t>
            </a:r>
            <a:r>
              <a:rPr lang="en-US" b="1" dirty="0">
                <a:solidFill>
                  <a:srgbClr val="0070C0"/>
                </a:solidFill>
              </a:rPr>
              <a:t>defer</a:t>
            </a:r>
            <a:r>
              <a:rPr lang="en-US" dirty="0"/>
              <a:t> if you sense that another station is transmitting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Collision detection: </a:t>
            </a:r>
            <a:r>
              <a:rPr lang="en-US" dirty="0"/>
              <a:t>while sending, immediately </a:t>
            </a:r>
            <a:r>
              <a:rPr lang="en-US" b="1" dirty="0">
                <a:solidFill>
                  <a:srgbClr val="0070C0"/>
                </a:solidFill>
              </a:rPr>
              <a:t>abort</a:t>
            </a:r>
            <a:r>
              <a:rPr lang="en-US" dirty="0"/>
              <a:t> your transmission if you detect another station transmitting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79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33324"/>
          </a:xfrm>
        </p:spPr>
        <p:txBody>
          <a:bodyPr>
            <a:normAutofit/>
          </a:bodyPr>
          <a:lstStyle/>
          <a:p>
            <a:r>
              <a:rPr lang="en-US" dirty="0"/>
              <a:t>Mechanism: measure voltage on the wire</a:t>
            </a:r>
          </a:p>
          <a:p>
            <a:r>
              <a:rPr lang="en-US" dirty="0"/>
              <a:t>Binary encoding: voltage depends on the data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506221"/>
            <a:ext cx="8229600" cy="1033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Manchester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coding: constant average voltage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Mancheste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81905"/>
            <a:ext cx="8229600" cy="277269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14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64857"/>
            <a:ext cx="8229600" cy="2461306"/>
          </a:xfrm>
        </p:spPr>
        <p:txBody>
          <a:bodyPr>
            <a:noAutofit/>
          </a:bodyPr>
          <a:lstStyle/>
          <a:p>
            <a:r>
              <a:rPr lang="en-US" dirty="0"/>
              <a:t>Paper isn’t clear on this point (authors did have a patent in the filing process)</a:t>
            </a:r>
          </a:p>
          <a:p>
            <a:r>
              <a:rPr lang="en-US" dirty="0"/>
              <a:t>Mechanism: monitor average voltage on cable</a:t>
            </a:r>
          </a:p>
          <a:p>
            <a:pPr lvl="1"/>
            <a:r>
              <a:rPr lang="en-US" dirty="0"/>
              <a:t>Manchester encoding means your transmission will have a predictable average voltage 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  <a:r>
              <a:rPr lang="en-US" dirty="0"/>
              <a:t>; others will increase 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</a:p>
          <a:p>
            <a:pPr lvl="1"/>
            <a:r>
              <a:rPr lang="en-US" dirty="0"/>
              <a:t>Abort transmission immediately if </a:t>
            </a:r>
            <a:r>
              <a:rPr lang="en-US" i="1" dirty="0"/>
              <a:t>V</a:t>
            </a:r>
            <a:r>
              <a:rPr lang="en-US" baseline="-25000" dirty="0"/>
              <a:t>measured</a:t>
            </a:r>
            <a:r>
              <a:rPr lang="en-US" dirty="0"/>
              <a:t> &gt; 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97102" y="1693241"/>
            <a:ext cx="6800698" cy="1639910"/>
            <a:chOff x="997102" y="2486612"/>
            <a:chExt cx="6800698" cy="1639910"/>
          </a:xfrm>
        </p:grpSpPr>
        <p:pic>
          <p:nvPicPr>
            <p:cNvPr id="5" name="Picture 4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7102" y="2489680"/>
              <a:ext cx="609600" cy="609600"/>
            </a:xfrm>
            <a:prstGeom prst="rect">
              <a:avLst/>
            </a:prstGeom>
          </p:spPr>
        </p:pic>
        <p:pic>
          <p:nvPicPr>
            <p:cNvPr id="6" name="Picture 5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9357" y="248968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1502" y="2489680"/>
              <a:ext cx="609600" cy="6096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997102" y="3352510"/>
              <a:ext cx="6800698" cy="1588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2"/>
            </p:cNvCxnSpPr>
            <p:nvPr/>
          </p:nvCxnSpPr>
          <p:spPr>
            <a:xfrm rot="5400000">
              <a:off x="1174890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090272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026633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00" y="2489680"/>
              <a:ext cx="609600" cy="60960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rot="5400000">
              <a:off x="7172276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143262" y="2489681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51727" y="2489681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4093" y="248661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35243" y="2486612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Z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61286" y="3664857"/>
              <a:ext cx="4509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Propagation delay: τ seconds</a:t>
              </a:r>
            </a:p>
          </p:txBody>
        </p:sp>
        <p:sp>
          <p:nvSpPr>
            <p:cNvPr id="19" name="Left Brace 18"/>
            <p:cNvSpPr/>
            <p:nvPr/>
          </p:nvSpPr>
          <p:spPr>
            <a:xfrm rot="16200000">
              <a:off x="4198996" y="643345"/>
              <a:ext cx="203200" cy="5997386"/>
            </a:xfrm>
            <a:prstGeom prst="leftBrace">
              <a:avLst>
                <a:gd name="adj1" fmla="val 40497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90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might a collision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70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Suppose Station A begins transmitting at time 0</a:t>
            </a:r>
          </a:p>
          <a:p>
            <a:endParaRPr lang="en-US" dirty="0"/>
          </a:p>
          <a:p>
            <a:r>
              <a:rPr lang="en-US" dirty="0"/>
              <a:t>Assume that the packet lasts much longer than τ</a:t>
            </a:r>
          </a:p>
          <a:p>
            <a:endParaRPr lang="en-US" dirty="0"/>
          </a:p>
          <a:p>
            <a:r>
              <a:rPr lang="en-US" dirty="0"/>
              <a:t>All stations sense transmission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defer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by time τ</a:t>
            </a:r>
          </a:p>
          <a:p>
            <a:pPr lvl="1"/>
            <a:r>
              <a:rPr lang="en-US" dirty="0"/>
              <a:t>Don’t begin any new transmissions</a:t>
            </a:r>
          </a:p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97908" y="1600200"/>
            <a:ext cx="6800698" cy="1607084"/>
            <a:chOff x="1301108" y="1600200"/>
            <a:chExt cx="6800698" cy="1607084"/>
          </a:xfrm>
        </p:grpSpPr>
        <p:pic>
          <p:nvPicPr>
            <p:cNvPr id="5" name="Picture 4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108" y="1603268"/>
              <a:ext cx="609600" cy="609600"/>
            </a:xfrm>
            <a:prstGeom prst="rect">
              <a:avLst/>
            </a:prstGeom>
          </p:spPr>
        </p:pic>
        <p:pic>
          <p:nvPicPr>
            <p:cNvPr id="6" name="Picture 5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3363" y="1603268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5508" y="1603268"/>
              <a:ext cx="609600" cy="6096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301108" y="2466098"/>
              <a:ext cx="6800698" cy="1588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2"/>
            </p:cNvCxnSpPr>
            <p:nvPr/>
          </p:nvCxnSpPr>
          <p:spPr>
            <a:xfrm rot="5400000">
              <a:off x="1478896" y="2339086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394278" y="2339086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330639" y="2339086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9006" y="1603268"/>
              <a:ext cx="609600" cy="60960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rot="5400000">
              <a:off x="7476282" y="2339086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47268" y="1603269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733" y="1603269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8099" y="16002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39249" y="16002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Z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5292" y="2745619"/>
              <a:ext cx="4509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Propagation delay: τ seconds</a:t>
              </a:r>
            </a:p>
          </p:txBody>
        </p:sp>
        <p:sp>
          <p:nvSpPr>
            <p:cNvPr id="23" name="Left Brace 22"/>
            <p:cNvSpPr/>
            <p:nvPr/>
          </p:nvSpPr>
          <p:spPr>
            <a:xfrm rot="16200000">
              <a:off x="4502207" y="-275893"/>
              <a:ext cx="203200" cy="5997386"/>
            </a:xfrm>
            <a:prstGeom prst="leftBrace">
              <a:avLst>
                <a:gd name="adj1" fmla="val 40497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0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long does a collision take to detect?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07334"/>
            <a:ext cx="8763000" cy="2570244"/>
          </a:xfrm>
        </p:spPr>
        <p:txBody>
          <a:bodyPr>
            <a:normAutofit/>
          </a:bodyPr>
          <a:lstStyle/>
          <a:p>
            <a:r>
              <a:rPr lang="en-US" dirty="0"/>
              <a:t>Suppose Station A begins transmitting at time 0</a:t>
            </a:r>
          </a:p>
          <a:p>
            <a:endParaRPr lang="en-US" dirty="0"/>
          </a:p>
          <a:p>
            <a:r>
              <a:rPr lang="en-US" dirty="0" err="1"/>
              <a:t>τ</a:t>
            </a:r>
            <a:r>
              <a:rPr lang="en-US" dirty="0"/>
              <a:t> seconds after Z starts, A hears Z’s transmission</a:t>
            </a:r>
          </a:p>
          <a:p>
            <a:endParaRPr lang="en-US" dirty="0"/>
          </a:p>
          <a:p>
            <a:r>
              <a:rPr lang="en-US" dirty="0"/>
              <a:t>When does A know whether its packet collided or not? 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At time 2τ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997102" y="1693241"/>
            <a:ext cx="6800698" cy="1639910"/>
            <a:chOff x="997102" y="2486612"/>
            <a:chExt cx="6800698" cy="1639910"/>
          </a:xfrm>
        </p:grpSpPr>
        <p:pic>
          <p:nvPicPr>
            <p:cNvPr id="22" name="Picture 21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7102" y="2489680"/>
              <a:ext cx="609600" cy="609600"/>
            </a:xfrm>
            <a:prstGeom prst="rect">
              <a:avLst/>
            </a:prstGeom>
          </p:spPr>
        </p:pic>
        <p:pic>
          <p:nvPicPr>
            <p:cNvPr id="23" name="Picture 22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9357" y="2489680"/>
              <a:ext cx="609600" cy="609600"/>
            </a:xfrm>
            <a:prstGeom prst="rect">
              <a:avLst/>
            </a:prstGeom>
          </p:spPr>
        </p:pic>
        <p:pic>
          <p:nvPicPr>
            <p:cNvPr id="24" name="Picture 23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1502" y="2489680"/>
              <a:ext cx="609600" cy="609600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997102" y="3352510"/>
              <a:ext cx="6800698" cy="1588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2"/>
            </p:cNvCxnSpPr>
            <p:nvPr/>
          </p:nvCxnSpPr>
          <p:spPr>
            <a:xfrm rot="5400000">
              <a:off x="1174890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90272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3026633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00" y="2489680"/>
              <a:ext cx="609600" cy="609600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 rot="5400000">
              <a:off x="7172276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143262" y="2489681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51727" y="2489681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74093" y="248661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35243" y="2486612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Z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50096" y="3664857"/>
              <a:ext cx="4509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Propagation delay: τ seconds</a:t>
              </a:r>
            </a:p>
          </p:txBody>
        </p:sp>
        <p:sp>
          <p:nvSpPr>
            <p:cNvPr id="36" name="Left Brace 35"/>
            <p:cNvSpPr/>
            <p:nvPr/>
          </p:nvSpPr>
          <p:spPr>
            <a:xfrm rot="16200000">
              <a:off x="4198996" y="643345"/>
              <a:ext cx="203200" cy="5997386"/>
            </a:xfrm>
            <a:prstGeom prst="leftBrace">
              <a:avLst>
                <a:gd name="adj1" fmla="val 40497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6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Collision detection and packet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333151"/>
            <a:ext cx="8763000" cy="30894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Transmit rate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bits/second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If packets take time 2τ, A will still be transmitting when Z’s packet arrives at A, so A </a:t>
            </a:r>
            <a:r>
              <a:rPr lang="en-US" sz="2400" b="1" dirty="0">
                <a:solidFill>
                  <a:srgbClr val="009900"/>
                </a:solidFill>
                <a:latin typeface="+mj-lt"/>
              </a:rPr>
              <a:t>will detect collision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So </a:t>
            </a:r>
            <a:r>
              <a:rPr lang="en-US" sz="2400" b="1" dirty="0">
                <a:latin typeface="+mj-lt"/>
              </a:rPr>
              <a:t>minimum packet size = 2τ</a:t>
            </a:r>
            <a:r>
              <a:rPr lang="en-US" sz="2400" b="1" i="1" dirty="0">
                <a:latin typeface="+mj-lt"/>
              </a:rPr>
              <a:t>B</a:t>
            </a:r>
            <a:r>
              <a:rPr lang="en-US" sz="2400" b="1" dirty="0">
                <a:latin typeface="+mj-lt"/>
              </a:rPr>
              <a:t> bits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Experimental Ethernet: 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τ = 5 μs,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= 3 Mbits/s </a:t>
            </a:r>
            <a:r>
              <a:rPr lang="en-US" sz="2400" dirty="0">
                <a:latin typeface="+mj-lt"/>
                <a:ea typeface="Wingdings"/>
                <a:cs typeface="Wingdings"/>
              </a:rPr>
              <a:t>→ 2τ</a:t>
            </a:r>
            <a:r>
              <a:rPr lang="en-US" sz="2400" i="1" dirty="0">
                <a:latin typeface="+mj-lt"/>
                <a:ea typeface="Wingdings"/>
                <a:cs typeface="Wingdings"/>
              </a:rPr>
              <a:t>B</a:t>
            </a:r>
            <a:r>
              <a:rPr lang="en-US" sz="2400" dirty="0">
                <a:latin typeface="+mj-lt"/>
                <a:ea typeface="Wingdings"/>
                <a:cs typeface="Wingdings"/>
              </a:rPr>
              <a:t> = 30 bits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 descr="computer-48x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12" y="1521760"/>
            <a:ext cx="609600" cy="609600"/>
          </a:xfrm>
          <a:prstGeom prst="rect">
            <a:avLst/>
          </a:prstGeom>
        </p:spPr>
      </p:pic>
      <p:pic>
        <p:nvPicPr>
          <p:cNvPr id="7" name="Picture 6" descr="computer-48x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431" y="1521759"/>
            <a:ext cx="609600" cy="609600"/>
          </a:xfrm>
          <a:prstGeom prst="rect">
            <a:avLst/>
          </a:prstGeom>
        </p:spPr>
      </p:pic>
      <p:pic>
        <p:nvPicPr>
          <p:cNvPr id="8" name="Picture 7" descr="computer-48x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325" y="1518691"/>
            <a:ext cx="609600" cy="609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102112" y="2384590"/>
            <a:ext cx="6800698" cy="1588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</p:cNvCxnSpPr>
          <p:nvPr/>
        </p:nvCxnSpPr>
        <p:spPr>
          <a:xfrm rot="5400000">
            <a:off x="1279900" y="2257578"/>
            <a:ext cx="253230" cy="794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502095" y="2254509"/>
            <a:ext cx="253230" cy="794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054707" y="2257577"/>
            <a:ext cx="253230" cy="794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omputer-48x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010" y="1521760"/>
            <a:ext cx="609600" cy="609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>
            <a:off x="7277286" y="2257578"/>
            <a:ext cx="253230" cy="794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8272" y="1521761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3550" y="1518692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2167" y="151869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40253" y="15186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Z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33974" y="2221246"/>
            <a:ext cx="1084188" cy="290286"/>
          </a:xfrm>
          <a:prstGeom prst="rect">
            <a:avLst/>
          </a:prstGeom>
          <a:solidFill>
            <a:srgbClr val="000090">
              <a:alpha val="67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55106" y="2747066"/>
            <a:ext cx="4509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Propagation delay: τ seconds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4304006" y="-274446"/>
            <a:ext cx="203200" cy="5997386"/>
          </a:xfrm>
          <a:prstGeom prst="leftBrace">
            <a:avLst>
              <a:gd name="adj1" fmla="val 40497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23" name="Straight Arrow Connector 22"/>
          <p:cNvCxnSpPr>
            <a:stCxn id="19" idx="3"/>
          </p:cNvCxnSpPr>
          <p:nvPr/>
        </p:nvCxnSpPr>
        <p:spPr>
          <a:xfrm>
            <a:off x="2518162" y="2366389"/>
            <a:ext cx="406892" cy="151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320111" y="2221246"/>
            <a:ext cx="1084188" cy="290286"/>
          </a:xfrm>
          <a:prstGeom prst="rect">
            <a:avLst/>
          </a:prstGeom>
          <a:solidFill>
            <a:srgbClr val="FF000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4" idx="1"/>
          </p:cNvCxnSpPr>
          <p:nvPr/>
        </p:nvCxnSpPr>
        <p:spPr>
          <a:xfrm flipH="1">
            <a:off x="5927082" y="2366389"/>
            <a:ext cx="39302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18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Upon abort (carrier detect), station enters the </a:t>
            </a:r>
            <a:r>
              <a:rPr lang="en-US" b="1" dirty="0">
                <a:solidFill>
                  <a:srgbClr val="0070C0"/>
                </a:solidFill>
              </a:rPr>
              <a:t>backoff state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Key idea: </a:t>
            </a:r>
            <a:r>
              <a:rPr lang="en-US" dirty="0"/>
              <a:t>the colliding stations all wait a random time before carrier sensing and transmitting again</a:t>
            </a:r>
          </a:p>
          <a:p>
            <a:pPr lvl="1"/>
            <a:r>
              <a:rPr lang="en-US" i="1" dirty="0"/>
              <a:t>How to pick the random waiting time?  </a:t>
            </a:r>
            <a:r>
              <a:rPr lang="en-US" dirty="0"/>
              <a:t>(Should be based on how stations have data to send)</a:t>
            </a:r>
          </a:p>
          <a:p>
            <a:pPr lvl="1"/>
            <a:r>
              <a:rPr lang="en-US" i="1" dirty="0"/>
              <a:t>How to estimate the number of colliding stations?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Goal: </a:t>
            </a:r>
            <a:r>
              <a:rPr lang="en-US" dirty="0"/>
              <a:t>Engineer such that nodes will wait different amounts of time, carrier sense, and not collide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4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Ethernet backoff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69572"/>
            <a:ext cx="8763000" cy="48807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Backoff time is </a:t>
            </a:r>
            <a:r>
              <a:rPr lang="en-US" b="1" dirty="0">
                <a:solidFill>
                  <a:srgbClr val="0070C0"/>
                </a:solidFill>
              </a:rPr>
              <a:t>slotted</a:t>
            </a:r>
            <a:r>
              <a:rPr lang="en-US" b="1" dirty="0"/>
              <a:t> (like slotted ALOHA)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random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Station’s view of the where the first slot begins is at the end of the busy medium</a:t>
            </a:r>
          </a:p>
          <a:p>
            <a:pPr lvl="1">
              <a:spcBef>
                <a:spcPts val="0"/>
              </a:spcBef>
            </a:pPr>
            <a:r>
              <a:rPr lang="en-US" dirty="0"/>
              <a:t>Random slot choice in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contention window (CW)</a:t>
            </a:r>
          </a:p>
          <a:p>
            <a:pPr lvl="1">
              <a:spcBef>
                <a:spcPts val="0"/>
              </a:spcBef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Goal: </a:t>
            </a:r>
            <a:r>
              <a:rPr lang="en-US" dirty="0"/>
              <a:t>Choose slot time so that </a:t>
            </a:r>
            <a:r>
              <a:rPr lang="en-US" b="1" dirty="0">
                <a:solidFill>
                  <a:srgbClr val="0070C0"/>
                </a:solidFill>
              </a:rPr>
              <a:t>different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nodes picking </a:t>
            </a:r>
            <a:r>
              <a:rPr lang="en-US" b="1" dirty="0">
                <a:solidFill>
                  <a:srgbClr val="0070C0"/>
                </a:solidFill>
              </a:rPr>
              <a:t>different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slots CS and defer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09900"/>
                </a:solidFill>
              </a:rPr>
              <a:t>don’t collide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 descr="csma-transmi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051836"/>
            <a:ext cx="8229600" cy="17162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3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Physical Limitation: Finite speed of light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32C6E6-9B3B-3D49-A63F-EF398E8F6741}"/>
              </a:ext>
            </a:extLst>
          </p:cNvPr>
          <p:cNvGrpSpPr/>
          <p:nvPr/>
        </p:nvGrpSpPr>
        <p:grpSpPr>
          <a:xfrm>
            <a:off x="5253906" y="1347781"/>
            <a:ext cx="3755853" cy="5515755"/>
            <a:chOff x="5253906" y="1347781"/>
            <a:chExt cx="3755853" cy="5515755"/>
          </a:xfrm>
        </p:grpSpPr>
        <p:cxnSp>
          <p:nvCxnSpPr>
            <p:cNvPr id="54" name="Straight Connector 53"/>
            <p:cNvCxnSpPr/>
            <p:nvPr/>
          </p:nvCxnSpPr>
          <p:spPr>
            <a:xfrm rot="5400000">
              <a:off x="4374276" y="4728729"/>
              <a:ext cx="4266481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6519427" y="2596284"/>
              <a:ext cx="2338819" cy="1589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3313" y="1982557"/>
              <a:ext cx="702343" cy="874345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253906" y="1347781"/>
              <a:ext cx="2531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j-lt"/>
                </a:rPr>
                <a:t>Geosynchronous Satellite (one way)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79934" y="2130233"/>
              <a:ext cx="12298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+mj-lt"/>
                </a:rPr>
                <a:t>100 </a:t>
              </a:r>
              <a:r>
                <a:rPr lang="en-US" sz="2400" dirty="0" err="1">
                  <a:latin typeface="+mj-lt"/>
                </a:rPr>
                <a:t>ms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69398" y="6463426"/>
              <a:ext cx="1409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30,000 km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92A73C-255A-614F-94F4-4A451E07F78C}"/>
              </a:ext>
            </a:extLst>
          </p:cNvPr>
          <p:cNvGrpSpPr/>
          <p:nvPr/>
        </p:nvGrpSpPr>
        <p:grpSpPr>
          <a:xfrm>
            <a:off x="616216" y="3653172"/>
            <a:ext cx="8358860" cy="3249132"/>
            <a:chOff x="616216" y="3653172"/>
            <a:chExt cx="8358860" cy="3249132"/>
          </a:xfrm>
        </p:grpSpPr>
        <p:sp>
          <p:nvSpPr>
            <p:cNvPr id="71" name="TextBox 70"/>
            <p:cNvSpPr txBox="1"/>
            <p:nvPr/>
          </p:nvSpPr>
          <p:spPr>
            <a:xfrm>
              <a:off x="616216" y="3653172"/>
              <a:ext cx="15568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j-lt"/>
                </a:rPr>
                <a:t>Mobile</a:t>
              </a:r>
            </a:p>
            <a:p>
              <a:pPr algn="ctr"/>
              <a:r>
                <a:rPr lang="en-US" sz="1800" dirty="0">
                  <a:latin typeface="+mj-lt"/>
                </a:rPr>
                <a:t>Base station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523448" y="5909218"/>
              <a:ext cx="1897564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1567391" y="5216524"/>
              <a:ext cx="7290854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6692" y="4305096"/>
              <a:ext cx="648359" cy="1186023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141683" y="6440639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300 m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174856" y="4800752"/>
              <a:ext cx="800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+mj-lt"/>
                </a:rPr>
                <a:t>1 μs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208A4B-BC65-5B4B-8E60-9225CC32C298}"/>
              </a:ext>
            </a:extLst>
          </p:cNvPr>
          <p:cNvGrpSpPr/>
          <p:nvPr/>
        </p:nvGrpSpPr>
        <p:grpSpPr>
          <a:xfrm>
            <a:off x="-47892" y="5142684"/>
            <a:ext cx="9042883" cy="1759620"/>
            <a:chOff x="-47892" y="5142684"/>
            <a:chExt cx="9042883" cy="1759620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-39018" y="6366418"/>
              <a:ext cx="983164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>
              <a:off x="502455" y="5875630"/>
              <a:ext cx="8355791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/>
            <a:srcRect r="17428"/>
            <a:stretch>
              <a:fillRect/>
            </a:stretch>
          </p:blipFill>
          <p:spPr>
            <a:xfrm>
              <a:off x="-8197" y="5430148"/>
              <a:ext cx="794090" cy="772512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-34424" y="5142684"/>
              <a:ext cx="12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Wi-Fi AP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-47892" y="6440639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3−30 m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329149" y="5458104"/>
              <a:ext cx="16658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+mj-lt"/>
                </a:rPr>
                <a:t>10−100 ns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52400" y="1413106"/>
            <a:ext cx="357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From Princeton to...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52F106-89FD-B342-B5DB-BEDA6205A0C3}"/>
              </a:ext>
            </a:extLst>
          </p:cNvPr>
          <p:cNvGrpSpPr/>
          <p:nvPr/>
        </p:nvGrpSpPr>
        <p:grpSpPr>
          <a:xfrm>
            <a:off x="2225609" y="3759849"/>
            <a:ext cx="6750058" cy="3142455"/>
            <a:chOff x="2225609" y="3759849"/>
            <a:chExt cx="6750058" cy="3142455"/>
          </a:xfrm>
        </p:grpSpPr>
        <p:cxnSp>
          <p:nvCxnSpPr>
            <p:cNvPr id="51" name="Straight Connector 50"/>
            <p:cNvCxnSpPr>
              <a:cxnSpLocks/>
            </p:cNvCxnSpPr>
            <p:nvPr/>
          </p:nvCxnSpPr>
          <p:spPr>
            <a:xfrm>
              <a:off x="2770863" y="4576566"/>
              <a:ext cx="0" cy="228222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2773971" y="4576566"/>
              <a:ext cx="6084275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346417" y="6440639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30 km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832404" y="4152302"/>
              <a:ext cx="1143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100 </a:t>
              </a:r>
              <a:r>
                <a:rPr lang="en-US" sz="2400" dirty="0" err="1">
                  <a:latin typeface="+mj-lt"/>
                </a:rPr>
                <a:t>μs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EE1D15-FA96-774F-AB01-14E6933BE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9329" y="4216542"/>
              <a:ext cx="951271" cy="633028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04AF96A-2599-6044-9DB7-2C5EBD6317EF}"/>
                </a:ext>
              </a:extLst>
            </p:cNvPr>
            <p:cNvSpPr txBox="1"/>
            <p:nvPr/>
          </p:nvSpPr>
          <p:spPr>
            <a:xfrm>
              <a:off x="2225609" y="3759849"/>
              <a:ext cx="11258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Trenton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031627-7647-8F48-8483-EDF828A5945A}"/>
              </a:ext>
            </a:extLst>
          </p:cNvPr>
          <p:cNvGrpSpPr/>
          <p:nvPr/>
        </p:nvGrpSpPr>
        <p:grpSpPr>
          <a:xfrm>
            <a:off x="3359715" y="2843142"/>
            <a:ext cx="5621910" cy="4049158"/>
            <a:chOff x="3359715" y="2843142"/>
            <a:chExt cx="5621910" cy="4049158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2599998" y="5418827"/>
              <a:ext cx="2881522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 flipV="1">
              <a:off x="4107387" y="3936142"/>
              <a:ext cx="4750858" cy="1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3515686" y="6430635"/>
              <a:ext cx="122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300 km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094844" y="3507641"/>
              <a:ext cx="886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1 </a:t>
              </a:r>
              <a:r>
                <a:rPr lang="en-US" sz="2400" dirty="0" err="1">
                  <a:latin typeface="+mj-lt"/>
                </a:rPr>
                <a:t>ms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33152D-748D-6E47-B6EB-BF4AAB5F2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5563" y="3427917"/>
              <a:ext cx="1016447" cy="1016447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3359715" y="2843142"/>
              <a:ext cx="1408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Washington,</a:t>
              </a:r>
            </a:p>
            <a:p>
              <a:pPr algn="ctr"/>
              <a:r>
                <a:rPr lang="en-US" sz="1600" dirty="0">
                  <a:latin typeface="+mj-lt"/>
                </a:rPr>
                <a:t>D.C.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6275B1-1140-E442-89BE-D40D03C337AD}"/>
              </a:ext>
            </a:extLst>
          </p:cNvPr>
          <p:cNvGrpSpPr/>
          <p:nvPr/>
        </p:nvGrpSpPr>
        <p:grpSpPr>
          <a:xfrm>
            <a:off x="4528973" y="2579311"/>
            <a:ext cx="4480786" cy="4306503"/>
            <a:chOff x="4528973" y="2579311"/>
            <a:chExt cx="4480786" cy="4306503"/>
          </a:xfrm>
        </p:grpSpPr>
        <p:cxnSp>
          <p:nvCxnSpPr>
            <p:cNvPr id="53" name="Straight Connector 52"/>
            <p:cNvCxnSpPr/>
            <p:nvPr/>
          </p:nvCxnSpPr>
          <p:spPr>
            <a:xfrm rot="5400000">
              <a:off x="3491361" y="5054267"/>
              <a:ext cx="3612230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 flipV="1">
              <a:off x="5296685" y="3246562"/>
              <a:ext cx="3561560" cy="1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528973" y="2579311"/>
              <a:ext cx="1518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Yellowstone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716531" y="6454927"/>
              <a:ext cx="13773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+mj-lt"/>
                </a:rPr>
                <a:t>3,000 km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951456" y="2817306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10 </a:t>
              </a:r>
              <a:r>
                <a:rPr lang="en-US" sz="2400" dirty="0" err="1">
                  <a:latin typeface="+mj-lt"/>
                </a:rPr>
                <a:t>ms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BFBC8C-4AF9-3942-9284-7765F3D4B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4885" y="2932713"/>
              <a:ext cx="1121398" cy="630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63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892793" y="4336995"/>
            <a:ext cx="5165385" cy="21680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92793" y="4336995"/>
            <a:ext cx="1663434" cy="216805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OK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64314" y="4336995"/>
            <a:ext cx="1206352" cy="2168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b="1" dirty="0">
                <a:solidFill>
                  <a:srgbClr val="000000"/>
                </a:solidFill>
              </a:rPr>
              <a:t>Bad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Picking the length of a backoff slot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3536"/>
            <a:ext cx="8763000" cy="25798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Consider from the perspective of </a:t>
            </a:r>
            <a:r>
              <a:rPr lang="en-US" sz="2400" b="1" dirty="0">
                <a:solidFill>
                  <a:schemeClr val="tx2"/>
                </a:solidFill>
              </a:rPr>
              <a:t>one packet at time t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Packets before t−</a:t>
            </a:r>
            <a:r>
              <a:rPr lang="en-US" sz="2400" dirty="0" err="1"/>
              <a:t>τ</a:t>
            </a:r>
            <a:r>
              <a:rPr lang="en-US" sz="2400" dirty="0"/>
              <a:t> will cause </a:t>
            </a:r>
            <a:r>
              <a:rPr lang="en-US" sz="2400" b="1" dirty="0">
                <a:solidFill>
                  <a:schemeClr val="tx2"/>
                </a:solidFill>
              </a:rPr>
              <a:t>packet </a:t>
            </a:r>
            <a:r>
              <a:rPr lang="en-US" sz="2400" dirty="0"/>
              <a:t>to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009900"/>
                </a:solidFill>
              </a:rPr>
              <a:t>defer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Packets after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  <a:ea typeface="Times New Roman" charset="0"/>
                <a:cs typeface="Times New Roman" charset="0"/>
              </a:rPr>
              <a:t>t+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τ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will not happen </a:t>
            </a:r>
            <a:r>
              <a:rPr lang="en-US" sz="2400" i="1" dirty="0"/>
              <a:t>(why not?)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dirty="0"/>
              <a:t>Packets beginning within time </a:t>
            </a:r>
            <a:r>
              <a:rPr lang="en-US" sz="2400" dirty="0">
                <a:solidFill>
                  <a:srgbClr val="FF0000"/>
                </a:solidFill>
              </a:rPr>
              <a:t>τ apart </a:t>
            </a:r>
            <a:r>
              <a:rPr lang="en-US" sz="2400" b="1" dirty="0">
                <a:solidFill>
                  <a:srgbClr val="FF0000"/>
                </a:solidFill>
              </a:rPr>
              <a:t>will collide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i="1" dirty="0"/>
              <a:t>So should we pick a backoff slot length of τ?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70666" y="4336995"/>
            <a:ext cx="2287512" cy="2168054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>
                <a:solidFill>
                  <a:srgbClr val="000000"/>
                </a:solidFill>
              </a:rPr>
              <a:t>OK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80305" y="4336995"/>
            <a:ext cx="0" cy="2168054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57815" y="4336995"/>
            <a:ext cx="0" cy="2168054"/>
          </a:xfrm>
          <a:prstGeom prst="line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72254" y="4336995"/>
            <a:ext cx="0" cy="2168054"/>
          </a:xfrm>
          <a:prstGeom prst="line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179511" y="4533923"/>
            <a:ext cx="2878667" cy="36285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80305" y="5212051"/>
            <a:ext cx="590361" cy="1588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56227" y="5211257"/>
            <a:ext cx="622490" cy="2382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29738" y="4797972"/>
            <a:ext cx="3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3350" y="4788259"/>
            <a:ext cx="3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τ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60174" y="5543254"/>
            <a:ext cx="3898004" cy="362857"/>
          </a:xfrm>
          <a:prstGeom prst="rect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Cause defer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31054" y="5543254"/>
            <a:ext cx="2627124" cy="36285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CS fail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26160" y="5543254"/>
            <a:ext cx="2132018" cy="362857"/>
          </a:xfrm>
          <a:prstGeom prst="rect">
            <a:avLst/>
          </a:prstGeom>
          <a:solidFill>
            <a:srgbClr val="008000">
              <a:alpha val="31000"/>
            </a:srgbClr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(Won’t happen)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7" grpId="0" animBg="1"/>
      <p:bldP spid="4" grpId="0" animBg="1"/>
      <p:bldP spid="36" grpId="0" animBg="1"/>
      <p:bldP spid="36" grpId="1" animBg="1"/>
      <p:bldP spid="47" grpId="0" animBg="1"/>
      <p:bldP spid="47" grpId="1" animBg="1"/>
      <p:bldP spid="51" grpId="0" animBg="1"/>
      <p:bldP spid="51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892793" y="3836929"/>
            <a:ext cx="1663434" cy="216805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OK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64314" y="3836929"/>
            <a:ext cx="1206352" cy="2168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problem of clock skew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0312"/>
            <a:ext cx="8763000" cy="20042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No!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800" dirty="0"/>
              <a:t>Slots are timed off the tail-end of the last packet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Therefore, </a:t>
            </a:r>
            <a:r>
              <a:rPr lang="en-US" b="1" dirty="0">
                <a:solidFill>
                  <a:srgbClr val="0070C0"/>
                </a:solidFill>
              </a:rPr>
              <a:t>stations’ clocks differ by at most </a:t>
            </a:r>
            <a:r>
              <a:rPr 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τ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Suppose we use a backoff slot length of τ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stations picking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slots </a:t>
            </a:r>
            <a:r>
              <a:rPr lang="en-US" b="1" dirty="0">
                <a:solidFill>
                  <a:srgbClr val="FF0000"/>
                </a:solidFill>
              </a:rPr>
              <a:t>may collide!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0666" y="3836930"/>
            <a:ext cx="2287512" cy="216805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>
                <a:solidFill>
                  <a:srgbClr val="000000"/>
                </a:solidFill>
              </a:rPr>
              <a:t>OK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80305" y="3836930"/>
            <a:ext cx="0" cy="2161150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57815" y="3836929"/>
            <a:ext cx="6499" cy="2161151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ysDash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72254" y="3836930"/>
            <a:ext cx="0" cy="2168053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ysDash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79511" y="4183292"/>
            <a:ext cx="590361" cy="1588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55433" y="4182498"/>
            <a:ext cx="622490" cy="2382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28944" y="3758264"/>
            <a:ext cx="3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2556" y="3748551"/>
            <a:ext cx="3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τ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374522" y="4543716"/>
            <a:ext cx="0" cy="1454364"/>
          </a:xfrm>
          <a:prstGeom prst="line">
            <a:avLst/>
          </a:prstGeom>
          <a:ln w="5715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52032" y="4543716"/>
            <a:ext cx="0" cy="1454364"/>
          </a:xfrm>
          <a:prstGeom prst="line">
            <a:avLst/>
          </a:prstGeom>
          <a:ln w="5715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966471" y="4543716"/>
            <a:ext cx="0" cy="1454364"/>
          </a:xfrm>
          <a:prstGeom prst="line">
            <a:avLst/>
          </a:prstGeom>
          <a:ln w="5715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73728" y="5131842"/>
            <a:ext cx="590361" cy="1588"/>
          </a:xfrm>
          <a:prstGeom prst="straightConnector1">
            <a:avLst/>
          </a:prstGeom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49650" y="5131048"/>
            <a:ext cx="622490" cy="2382"/>
          </a:xfrm>
          <a:prstGeom prst="straightConnector1">
            <a:avLst/>
          </a:prstGeom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23161" y="4717763"/>
            <a:ext cx="3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τ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06773" y="4708050"/>
            <a:ext cx="3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τ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966471" y="4655688"/>
            <a:ext cx="269104" cy="0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506773" y="4655688"/>
            <a:ext cx="263100" cy="0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78959" y="4405328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Arial (null)"/>
              </a:rPr>
              <a:t>Δ</a:t>
            </a:r>
            <a:endParaRPr lang="en-US" sz="2400" b="0" dirty="0">
              <a:latin typeface="Arial (null)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52032" y="5334541"/>
            <a:ext cx="2627124" cy="36285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Station B, slot 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80305" y="4451846"/>
            <a:ext cx="2627124" cy="36285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Station A, slot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0647" y="34844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 (null)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19946" y="347697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 (null)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08587" y="347697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 (null)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8365" y="60049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08473" y="60049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06168" y="60049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977702" y="3732018"/>
            <a:ext cx="1663434" cy="216805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OK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49223" y="3732018"/>
            <a:ext cx="1206352" cy="2168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Picking slot time in presence of clock skew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3210"/>
            <a:ext cx="8763000" cy="2174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Want </a:t>
            </a:r>
            <a:r>
              <a:rPr lang="en-US" b="1" dirty="0">
                <a:solidFill>
                  <a:srgbClr val="0070C0"/>
                </a:solidFill>
              </a:rPr>
              <a:t>other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station’s </a:t>
            </a:r>
            <a:r>
              <a:rPr lang="en-US" b="1" dirty="0">
                <a:solidFill>
                  <a:srgbClr val="0070C0"/>
                </a:solidFill>
              </a:rPr>
              <a:t>other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slots to </a:t>
            </a:r>
            <a:r>
              <a:rPr lang="en-US" b="1" dirty="0">
                <a:solidFill>
                  <a:srgbClr val="0070C0"/>
                </a:solidFill>
              </a:rPr>
              <a:t>all</a:t>
            </a:r>
            <a:r>
              <a:rPr lang="en-US" dirty="0"/>
              <a:t> be in “</a:t>
            </a:r>
            <a:r>
              <a:rPr lang="en-US" b="1" dirty="0">
                <a:solidFill>
                  <a:srgbClr val="008000"/>
                </a:solidFill>
              </a:rPr>
              <a:t>OK</a:t>
            </a:r>
            <a:r>
              <a:rPr lang="en-US" dirty="0"/>
              <a:t>” region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Then, transmissions in </a:t>
            </a:r>
            <a:r>
              <a:rPr lang="en-US" b="1" dirty="0">
                <a:solidFill>
                  <a:srgbClr val="008000"/>
                </a:solidFill>
              </a:rPr>
              <a:t>different slots won’t collide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Worst case clock skew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: τ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So, pick a slot time of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τ + τ = 2τ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5575" y="3732019"/>
            <a:ext cx="2287512" cy="216805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>
                <a:solidFill>
                  <a:srgbClr val="000000"/>
                </a:solidFill>
              </a:rPr>
              <a:t>OK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65214" y="3732019"/>
            <a:ext cx="0" cy="1738152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42724" y="3732018"/>
            <a:ext cx="0" cy="2168054"/>
          </a:xfrm>
          <a:prstGeom prst="line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7163" y="3732019"/>
            <a:ext cx="0" cy="2168053"/>
          </a:xfrm>
          <a:prstGeom prst="line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983308" y="5042637"/>
            <a:ext cx="1699475" cy="1588"/>
          </a:xfrm>
          <a:prstGeom prst="line">
            <a:avLst/>
          </a:prstGeom>
          <a:ln w="6350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619400" y="4193693"/>
            <a:ext cx="0" cy="1699476"/>
          </a:xfrm>
          <a:prstGeom prst="line">
            <a:avLst/>
          </a:prstGeom>
          <a:ln w="5715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46690" y="4193693"/>
            <a:ext cx="0" cy="1699476"/>
          </a:xfrm>
          <a:prstGeom prst="line">
            <a:avLst/>
          </a:prstGeom>
          <a:ln w="5715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9400" y="5894757"/>
            <a:ext cx="1214439" cy="1588"/>
          </a:xfrm>
          <a:prstGeom prst="straightConnector1">
            <a:avLst/>
          </a:prstGeom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72700" y="5470171"/>
            <a:ext cx="5407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2τ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493188" y="3732019"/>
            <a:ext cx="0" cy="1738152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42003" y="4958418"/>
            <a:ext cx="1214439" cy="1588"/>
          </a:xfrm>
          <a:prstGeom prst="straightConnector1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42003" y="3732018"/>
            <a:ext cx="0" cy="1738152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117981" y="4877118"/>
            <a:ext cx="4780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2τ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78336" y="33626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06771" y="33782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29521" y="33626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55733" y="58931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70173" y="58931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83606" y="59000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2</a:t>
            </a:r>
          </a:p>
        </p:txBody>
      </p:sp>
      <p:sp>
        <p:nvSpPr>
          <p:cNvPr id="4" name="Right Arrow 3"/>
          <p:cNvSpPr/>
          <p:nvPr/>
        </p:nvSpPr>
        <p:spPr>
          <a:xfrm rot="18900000">
            <a:off x="2321685" y="6225434"/>
            <a:ext cx="239059" cy="226482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8900000">
            <a:off x="4736044" y="6225435"/>
            <a:ext cx="239059" cy="226482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52</a:t>
            </a:fld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374AF76-E6DA-5F44-B11E-28EB73259E34}"/>
              </a:ext>
            </a:extLst>
          </p:cNvPr>
          <p:cNvCxnSpPr/>
          <p:nvPr/>
        </p:nvCxnSpPr>
        <p:spPr>
          <a:xfrm>
            <a:off x="4264296" y="4391841"/>
            <a:ext cx="590361" cy="1588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39734CE-0C0F-0846-923D-F39AB7D77795}"/>
              </a:ext>
            </a:extLst>
          </p:cNvPr>
          <p:cNvSpPr txBox="1"/>
          <p:nvPr/>
        </p:nvSpPr>
        <p:spPr>
          <a:xfrm>
            <a:off x="4397341" y="3957100"/>
            <a:ext cx="3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τ</a:t>
            </a:r>
          </a:p>
        </p:txBody>
      </p:sp>
    </p:spTree>
    <p:extLst>
      <p:ext uri="{BB962C8B-B14F-4D97-AF65-F5344CB8AC3E}">
        <p14:creationId xmlns:p14="http://schemas.microsoft.com/office/powerpoint/2010/main" val="184489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Exponential Backoff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0648"/>
            <a:ext cx="8763000" cy="5029200"/>
          </a:xfrm>
        </p:spPr>
        <p:txBody>
          <a:bodyPr>
            <a:noAutofit/>
          </a:bodyPr>
          <a:lstStyle/>
          <a:p>
            <a:r>
              <a:rPr lang="en-US" dirty="0"/>
              <a:t>Binary exponential backoff (</a:t>
            </a:r>
            <a:r>
              <a:rPr lang="en-US" b="1" dirty="0"/>
              <a:t>BEB</a:t>
            </a:r>
            <a:r>
              <a:rPr lang="en-US" dirty="0"/>
              <a:t>): double CW size on each consecutive collision</a:t>
            </a:r>
          </a:p>
          <a:p>
            <a:endParaRPr lang="en-US" dirty="0"/>
          </a:p>
          <a:p>
            <a:r>
              <a:rPr lang="en-US" dirty="0"/>
              <a:t>Stations wait some number of slots chosen uniformly at random from CW = [0, 2</a:t>
            </a:r>
            <a:r>
              <a:rPr lang="en-US" i="1" baseline="30000" dirty="0"/>
              <a:t>m</a:t>
            </a:r>
            <a:r>
              <a:rPr lang="en-US" dirty="0"/>
              <a:t>−1]</a:t>
            </a:r>
          </a:p>
          <a:p>
            <a:pPr lvl="1"/>
            <a:r>
              <a:rPr lang="en-US" dirty="0"/>
              <a:t>Reset </a:t>
            </a:r>
            <a:r>
              <a:rPr lang="en-US" i="1" dirty="0"/>
              <a:t>m</a:t>
            </a:r>
            <a:r>
              <a:rPr lang="en-US" dirty="0"/>
              <a:t> ← 1 upon a successful transmission</a:t>
            </a:r>
          </a:p>
          <a:p>
            <a:pPr lvl="1"/>
            <a:r>
              <a:rPr lang="en-US" dirty="0"/>
              <a:t>First retransmit (m = 1): pick from [0, 1]</a:t>
            </a:r>
          </a:p>
          <a:p>
            <a:pPr lvl="1"/>
            <a:r>
              <a:rPr lang="en-US" dirty="0"/>
              <a:t>Second retransmit (m = 2): pick from [0, 1, 2, 3]</a:t>
            </a:r>
          </a:p>
          <a:p>
            <a:pPr lvl="1"/>
            <a:endParaRPr lang="en-US" dirty="0"/>
          </a:p>
          <a:p>
            <a:r>
              <a:rPr lang="en-US" b="1" dirty="0"/>
              <a:t>Observe:</a:t>
            </a:r>
            <a:r>
              <a:rPr lang="en-US" dirty="0"/>
              <a:t> Stations transmitting new frames don’t take into account recent collisions, might transmit before stations in backoff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767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performance analysis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152400" y="1419256"/>
            <a:ext cx="8534400" cy="137185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Divide time into:</a:t>
            </a:r>
          </a:p>
          <a:p>
            <a:pPr lvl="1"/>
            <a:r>
              <a:rPr lang="en-US" dirty="0"/>
              <a:t>Variable-sized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contention intervals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Fixed size </a:t>
            </a:r>
            <a:r>
              <a:rPr lang="en-US" b="1" dirty="0">
                <a:solidFill>
                  <a:schemeClr val="tx2"/>
                </a:solidFill>
              </a:rPr>
              <a:t>transmission intervals </a:t>
            </a:r>
            <a:r>
              <a:rPr lang="en-US" dirty="0"/>
              <a:t>(duration </a:t>
            </a:r>
            <a:r>
              <a:rPr lang="en-US" i="1" dirty="0"/>
              <a:t>t</a:t>
            </a:r>
            <a:r>
              <a:rPr lang="en-US" baseline="-25000" dirty="0"/>
              <a:t>packet</a:t>
            </a:r>
            <a:r>
              <a:rPr lang="en-US" dirty="0"/>
              <a:t>)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620" y="2829145"/>
            <a:ext cx="6266599" cy="1471332"/>
            <a:chOff x="457200" y="1359921"/>
            <a:chExt cx="6266599" cy="1471332"/>
          </a:xfrm>
        </p:grpSpPr>
        <p:sp>
          <p:nvSpPr>
            <p:cNvPr id="6" name="Rectangle 5"/>
            <p:cNvSpPr/>
            <p:nvPr/>
          </p:nvSpPr>
          <p:spPr>
            <a:xfrm>
              <a:off x="457200" y="1995714"/>
              <a:ext cx="667657" cy="435429"/>
            </a:xfrm>
            <a:prstGeom prst="rect">
              <a:avLst/>
            </a:prstGeom>
            <a:solidFill>
              <a:srgbClr val="FF66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24857" y="1995714"/>
              <a:ext cx="1187753" cy="435429"/>
            </a:xfrm>
            <a:prstGeom prst="rect">
              <a:avLst/>
            </a:prstGeom>
            <a:solidFill>
              <a:srgbClr val="00009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12610" y="1995714"/>
              <a:ext cx="239485" cy="435429"/>
            </a:xfrm>
            <a:prstGeom prst="rect">
              <a:avLst/>
            </a:prstGeom>
            <a:solidFill>
              <a:srgbClr val="FF66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52095" y="1995714"/>
              <a:ext cx="1187753" cy="435429"/>
            </a:xfrm>
            <a:prstGeom prst="rect">
              <a:avLst/>
            </a:prstGeom>
            <a:solidFill>
              <a:srgbClr val="00009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39848" y="1995714"/>
              <a:ext cx="45719" cy="435429"/>
            </a:xfrm>
            <a:prstGeom prst="rect">
              <a:avLst/>
            </a:prstGeom>
            <a:solidFill>
              <a:srgbClr val="FF66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85567" y="1995714"/>
              <a:ext cx="1187753" cy="435429"/>
            </a:xfrm>
            <a:prstGeom prst="rect">
              <a:avLst/>
            </a:prstGeom>
            <a:solidFill>
              <a:srgbClr val="00009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73320" y="1995714"/>
              <a:ext cx="505823" cy="435429"/>
            </a:xfrm>
            <a:prstGeom prst="rect">
              <a:avLst/>
            </a:prstGeom>
            <a:solidFill>
              <a:srgbClr val="FF66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79143" y="1995714"/>
              <a:ext cx="1187753" cy="435429"/>
            </a:xfrm>
            <a:prstGeom prst="rect">
              <a:avLst/>
            </a:prstGeom>
            <a:solidFill>
              <a:srgbClr val="00009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18817" y="2431143"/>
              <a:ext cx="1104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Time →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 rot="5400000">
              <a:off x="1637724" y="1283996"/>
              <a:ext cx="162018" cy="1187753"/>
            </a:xfrm>
            <a:prstGeom prst="leftBrace">
              <a:avLst>
                <a:gd name="adj1" fmla="val 3214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1313814" y="1359921"/>
              <a:ext cx="809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+mj-lt"/>
                </a:rPr>
                <a:t>t</a:t>
              </a:r>
              <a:r>
                <a:rPr lang="en-US" sz="2000" baseline="-25000" dirty="0">
                  <a:latin typeface="+mj-lt"/>
                </a:rPr>
                <a:t>packet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C6804E-02A7-2745-B6C8-12DAB49B4D5D}"/>
              </a:ext>
            </a:extLst>
          </p:cNvPr>
          <p:cNvGrpSpPr/>
          <p:nvPr/>
        </p:nvGrpSpPr>
        <p:grpSpPr>
          <a:xfrm>
            <a:off x="1547105" y="4676989"/>
            <a:ext cx="5744989" cy="1465482"/>
            <a:chOff x="851754" y="4692416"/>
            <a:chExt cx="5744989" cy="1465482"/>
          </a:xfrm>
        </p:grpSpPr>
        <p:sp>
          <p:nvSpPr>
            <p:cNvPr id="26" name="Rounded Rectangle 25"/>
            <p:cNvSpPr/>
            <p:nvPr/>
          </p:nvSpPr>
          <p:spPr>
            <a:xfrm>
              <a:off x="851754" y="4692416"/>
              <a:ext cx="5744989" cy="1465482"/>
            </a:xfrm>
            <a:prstGeom prst="roundRect">
              <a:avLst/>
            </a:prstGeom>
            <a:solidFill>
              <a:srgbClr val="CCFFCC"/>
            </a:solidFill>
            <a:ln w="38100" cmpd="sng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9799172"/>
                </p:ext>
              </p:extLst>
            </p:nvPr>
          </p:nvGraphicFramePr>
          <p:xfrm>
            <a:off x="1938415" y="4934757"/>
            <a:ext cx="1615925" cy="7630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4" name="Equation" r:id="rId4" imgW="914400" imgH="431800" progId="Equation.3">
                    <p:embed/>
                  </p:oleObj>
                </mc:Choice>
                <mc:Fallback>
                  <p:oleObj name="Equation" r:id="rId4" imgW="9144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8415" y="4934757"/>
                          <a:ext cx="1615925" cy="7630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eft Brace 17"/>
            <p:cNvSpPr/>
            <p:nvPr/>
          </p:nvSpPr>
          <p:spPr>
            <a:xfrm rot="16200000">
              <a:off x="2929346" y="5529521"/>
              <a:ext cx="162018" cy="516464"/>
            </a:xfrm>
            <a:prstGeom prst="leftBrace">
              <a:avLst>
                <a:gd name="adj1" fmla="val 3214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447639" y="5757788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slot time</a:t>
              </a:r>
              <a:endParaRPr lang="en-US" sz="2000" baseline="-25000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14800" y="4950634"/>
              <a:ext cx="24819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Number of slots to acquire the Ether</a:t>
              </a:r>
            </a:p>
          </p:txBody>
        </p: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 flipV="1">
              <a:off x="3554340" y="5179423"/>
              <a:ext cx="488614" cy="304602"/>
            </a:xfrm>
            <a:prstGeom prst="straightConnector1">
              <a:avLst/>
            </a:prstGeom>
            <a:ln w="31750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858046" y="4747526"/>
              <a:ext cx="1479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defRPr/>
              </a:pPr>
              <a:r>
                <a:rPr lang="en-US" sz="2000" dirty="0">
                  <a:latin typeface="+mj-lt"/>
                </a:rPr>
                <a:t>Efficiency:</a:t>
              </a: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43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performance: Acquisition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489167"/>
            <a:ext cx="8763000" cy="47483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What’s the probability that </a:t>
            </a:r>
            <a:r>
              <a:rPr lang="en-US" sz="2800" b="1" dirty="0"/>
              <a:t>one station acquires</a:t>
            </a:r>
            <a:r>
              <a:rPr lang="en-US" sz="2800" dirty="0"/>
              <a:t> the medium </a:t>
            </a:r>
            <a:r>
              <a:rPr lang="en-US" sz="2800" b="1" dirty="0">
                <a:solidFill>
                  <a:srgbClr val="009900"/>
                </a:solidFill>
              </a:rPr>
              <a:t>without a collision?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Suppose there are </a:t>
            </a:r>
            <a:r>
              <a:rPr lang="en-US" sz="2800" i="1" dirty="0"/>
              <a:t>Q</a:t>
            </a:r>
            <a:r>
              <a:rPr lang="en-US" sz="2800" dirty="0"/>
              <a:t> stations waiting to send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Assume</a:t>
            </a:r>
            <a:r>
              <a:rPr lang="en-US" sz="2800" b="1" dirty="0"/>
              <a:t> </a:t>
            </a:r>
            <a:r>
              <a:rPr lang="en-US" sz="2800" dirty="0"/>
              <a:t>stations know </a:t>
            </a:r>
            <a:r>
              <a:rPr lang="en-US" sz="2800" i="1" dirty="0"/>
              <a:t>Q</a:t>
            </a:r>
            <a:r>
              <a:rPr lang="en-US" sz="2800" dirty="0"/>
              <a:t> and send with probability 1/</a:t>
            </a:r>
            <a:r>
              <a:rPr lang="en-US" sz="2800" i="1" dirty="0"/>
              <a:t>Q</a:t>
            </a:r>
            <a:r>
              <a:rPr lang="en-US" sz="2800" dirty="0"/>
              <a:t> (</a:t>
            </a:r>
            <a:r>
              <a:rPr lang="en-US" sz="2800" b="1" dirty="0"/>
              <a:t>BEB</a:t>
            </a:r>
            <a:r>
              <a:rPr lang="en-US" sz="2800" dirty="0"/>
              <a:t> </a:t>
            </a:r>
            <a:r>
              <a:rPr lang="en-US" sz="2800" b="1" dirty="0"/>
              <a:t>approximates this</a:t>
            </a:r>
            <a:r>
              <a:rPr lang="en-US" sz="2800" dirty="0"/>
              <a:t>)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b="1" dirty="0"/>
              <a:t>Slotted ALOHA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b="1" dirty="0">
                <a:sym typeface="Wingdings" pitchFamily="2" charset="2"/>
              </a:rPr>
              <a:t>37% probability </a:t>
            </a:r>
            <a:r>
              <a:rPr lang="en-US" sz="2800" dirty="0">
                <a:sym typeface="Wingdings" pitchFamily="2" charset="2"/>
              </a:rPr>
              <a:t>of successful acquisition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048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Ethernet performance: Waiting 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501" y="1413631"/>
            <a:ext cx="8739999" cy="444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698750" algn="l"/>
              </a:tabLst>
            </a:pP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</a:t>
            </a:r>
            <a:r>
              <a:rPr lang="en-US" sz="2800" b="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=</a:t>
            </a:r>
            <a:r>
              <a:rPr lang="en-US" sz="2800" b="0" dirty="0">
                <a:latin typeface="+mj-lt"/>
              </a:rPr>
              <a:t> number of slots in a contention window before acquisition of the Ether</a:t>
            </a:r>
          </a:p>
          <a:p>
            <a:pPr marL="342900" lvl="0" indent="-342900" algn="l">
              <a:lnSpc>
                <a:spcPct val="90000"/>
              </a:lnSpc>
              <a:buFont typeface="Arial"/>
              <a:buChar char="•"/>
              <a:tabLst>
                <a:tab pos="2698750" algn="l"/>
              </a:tabLst>
              <a:defRPr/>
            </a:pPr>
            <a:endParaRPr lang="en-US" sz="2800" b="0" dirty="0">
              <a:latin typeface="+mj-lt"/>
            </a:endParaRPr>
          </a:p>
          <a:p>
            <a:pPr marL="342900" lvl="0" indent="-342900" algn="l">
              <a:lnSpc>
                <a:spcPct val="90000"/>
              </a:lnSpc>
              <a:buFont typeface="Arial"/>
              <a:buChar char="•"/>
              <a:tabLst>
                <a:tab pos="2698750" algn="l"/>
              </a:tabLst>
              <a:defRPr/>
            </a:pPr>
            <a:r>
              <a:rPr lang="en-US" sz="2800" b="0" dirty="0">
                <a:latin typeface="+mj-lt"/>
              </a:rPr>
              <a:t>Probability of no wait: </a:t>
            </a:r>
            <a:r>
              <a:rPr lang="en-US" sz="2800" b="0" i="1" dirty="0" err="1">
                <a:latin typeface="+mj-lt"/>
              </a:rPr>
              <a:t>p</a:t>
            </a:r>
            <a:r>
              <a:rPr lang="en-US" sz="2800" b="0" baseline="-25000" dirty="0" err="1">
                <a:latin typeface="+mj-lt"/>
              </a:rPr>
              <a:t>acquire</a:t>
            </a:r>
            <a:endParaRPr lang="en-US" sz="2800" b="0" baseline="-25000" dirty="0">
              <a:latin typeface="+mj-lt"/>
            </a:endParaRPr>
          </a:p>
          <a:p>
            <a:pPr marL="342900" lvl="0" indent="-342900" algn="l">
              <a:lnSpc>
                <a:spcPct val="90000"/>
              </a:lnSpc>
              <a:buFont typeface="Arial"/>
              <a:buChar char="•"/>
              <a:tabLst>
                <a:tab pos="2698750" algn="l"/>
              </a:tabLst>
              <a:defRPr/>
            </a:pPr>
            <a:endParaRPr lang="en-US" sz="2800" b="0" baseline="-25000" dirty="0">
              <a:latin typeface="+mj-lt"/>
            </a:endParaRPr>
          </a:p>
          <a:p>
            <a:pPr marL="342900" lvl="0" indent="-342900" algn="l">
              <a:lnSpc>
                <a:spcPct val="90000"/>
              </a:lnSpc>
              <a:buFont typeface="Arial"/>
              <a:buChar char="•"/>
              <a:tabLst>
                <a:tab pos="2698750" algn="l"/>
              </a:tabLst>
              <a:defRPr/>
            </a:pPr>
            <a:r>
              <a:rPr lang="en-US" sz="2800" b="0" dirty="0">
                <a:latin typeface="+mj-lt"/>
              </a:rPr>
              <a:t>Probability wait one slot: (1 − </a:t>
            </a:r>
            <a:r>
              <a:rPr lang="en-US" sz="2800" b="0" i="1" dirty="0" err="1">
                <a:latin typeface="+mj-lt"/>
              </a:rPr>
              <a:t>p</a:t>
            </a:r>
            <a:r>
              <a:rPr lang="en-US" sz="2800" b="0" baseline="-25000" dirty="0" err="1">
                <a:latin typeface="+mj-lt"/>
              </a:rPr>
              <a:t>acquire</a:t>
            </a:r>
            <a:r>
              <a:rPr lang="en-US" sz="2800" b="0" dirty="0">
                <a:latin typeface="+mj-lt"/>
              </a:rPr>
              <a:t>)</a:t>
            </a:r>
            <a:r>
              <a:rPr lang="en-US" sz="2800" b="0" i="1" dirty="0" err="1">
                <a:latin typeface="+mj-lt"/>
              </a:rPr>
              <a:t>p</a:t>
            </a:r>
            <a:r>
              <a:rPr lang="en-US" sz="2800" b="0" baseline="-25000" dirty="0" err="1">
                <a:latin typeface="+mj-lt"/>
              </a:rPr>
              <a:t>acquire</a:t>
            </a:r>
            <a:endParaRPr lang="en-US" sz="2800" b="0" baseline="-25000" dirty="0">
              <a:latin typeface="+mj-lt"/>
            </a:endParaRPr>
          </a:p>
          <a:p>
            <a:pPr marL="342900" lvl="0" indent="-342900" algn="l">
              <a:lnSpc>
                <a:spcPct val="90000"/>
              </a:lnSpc>
              <a:buFont typeface="Arial"/>
              <a:buChar char="•"/>
              <a:tabLst>
                <a:tab pos="2698750" algn="l"/>
              </a:tabLst>
              <a:defRPr/>
            </a:pPr>
            <a:endParaRPr lang="en-US" sz="2800" b="0" baseline="-25000" dirty="0">
              <a:latin typeface="+mj-lt"/>
            </a:endParaRPr>
          </a:p>
          <a:p>
            <a:pPr marL="342900" indent="-342900" algn="l">
              <a:lnSpc>
                <a:spcPct val="90000"/>
              </a:lnSpc>
              <a:buFont typeface="Arial"/>
              <a:buChar char="•"/>
              <a:tabLst>
                <a:tab pos="2698750" algn="l"/>
              </a:tabLst>
              <a:defRPr/>
            </a:pPr>
            <a:r>
              <a:rPr lang="en-US" sz="2800" b="0" dirty="0">
                <a:latin typeface="+mj-lt"/>
              </a:rPr>
              <a:t>Probability wait two slots: (1 − </a:t>
            </a:r>
            <a:r>
              <a:rPr lang="en-US" sz="2800" b="0" i="1" dirty="0" err="1">
                <a:latin typeface="+mj-lt"/>
              </a:rPr>
              <a:t>p</a:t>
            </a:r>
            <a:r>
              <a:rPr lang="en-US" sz="2800" b="0" baseline="-25000" dirty="0" err="1">
                <a:latin typeface="+mj-lt"/>
              </a:rPr>
              <a:t>acquire</a:t>
            </a:r>
            <a:r>
              <a:rPr lang="en-US" sz="2800" b="0" dirty="0">
                <a:latin typeface="+mj-lt"/>
              </a:rPr>
              <a:t>)</a:t>
            </a:r>
            <a:r>
              <a:rPr lang="en-US" sz="2800" b="0" baseline="30000" dirty="0">
                <a:latin typeface="+mj-lt"/>
              </a:rPr>
              <a:t>2</a:t>
            </a:r>
            <a:r>
              <a:rPr lang="en-US" sz="2800" b="0" i="1" dirty="0">
                <a:latin typeface="+mj-lt"/>
              </a:rPr>
              <a:t>p</a:t>
            </a:r>
            <a:r>
              <a:rPr lang="en-US" sz="2800" b="0" baseline="-25000" dirty="0">
                <a:latin typeface="+mj-lt"/>
              </a:rPr>
              <a:t>acquire</a:t>
            </a:r>
          </a:p>
          <a:p>
            <a:pPr marL="342900" indent="-342900" algn="l">
              <a:lnSpc>
                <a:spcPct val="90000"/>
              </a:lnSpc>
              <a:buFont typeface="Arial"/>
              <a:buChar char="•"/>
              <a:tabLst>
                <a:tab pos="2698750" algn="l"/>
              </a:tabLst>
              <a:defRPr/>
            </a:pPr>
            <a:endParaRPr lang="en-US" sz="2800" b="0" baseline="-25000" dirty="0">
              <a:latin typeface="+mj-lt"/>
            </a:endParaRPr>
          </a:p>
          <a:p>
            <a:pPr marL="342900" indent="-342900" algn="l">
              <a:lnSpc>
                <a:spcPct val="90000"/>
              </a:lnSpc>
              <a:buFont typeface="Arial"/>
              <a:buChar char="•"/>
              <a:tabLst>
                <a:tab pos="2698750" algn="l"/>
              </a:tabLst>
              <a:defRPr/>
            </a:pPr>
            <a:r>
              <a:rPr lang="en-US" sz="2800" b="0" dirty="0">
                <a:latin typeface="+mj-lt"/>
              </a:rPr>
              <a:t>E[slots to wait]	= E[</a:t>
            </a:r>
            <a:r>
              <a:rPr lang="en-US" sz="2800" b="0" i="1" dirty="0">
                <a:latin typeface="+mj-lt"/>
              </a:rPr>
              <a:t>W</a:t>
            </a:r>
            <a:r>
              <a:rPr lang="en-US" sz="2800" b="0" dirty="0">
                <a:latin typeface="+mj-lt"/>
              </a:rPr>
              <a:t>] = (1 − </a:t>
            </a:r>
            <a:r>
              <a:rPr lang="en-US" sz="2800" b="0" i="1" dirty="0" err="1">
                <a:latin typeface="+mj-lt"/>
              </a:rPr>
              <a:t>p</a:t>
            </a:r>
            <a:r>
              <a:rPr lang="en-US" sz="2800" b="0" baseline="-25000" dirty="0" err="1">
                <a:latin typeface="+mj-lt"/>
              </a:rPr>
              <a:t>acquire</a:t>
            </a:r>
            <a:r>
              <a:rPr lang="en-US" sz="2800" b="0" dirty="0">
                <a:latin typeface="+mj-lt"/>
              </a:rPr>
              <a:t>)/</a:t>
            </a:r>
            <a:r>
              <a:rPr lang="en-US" sz="2800" b="0" i="1" dirty="0" err="1">
                <a:latin typeface="+mj-lt"/>
              </a:rPr>
              <a:t>p</a:t>
            </a:r>
            <a:r>
              <a:rPr lang="en-US" sz="2800" b="0" baseline="-25000" dirty="0" err="1">
                <a:latin typeface="+mj-lt"/>
              </a:rPr>
              <a:t>acquire</a:t>
            </a:r>
            <a:endParaRPr lang="en-US" sz="2800" b="0" baseline="-25000" dirty="0">
              <a:latin typeface="+mj-lt"/>
            </a:endParaRPr>
          </a:p>
          <a:p>
            <a:pPr lvl="1" algn="l">
              <a:lnSpc>
                <a:spcPct val="90000"/>
              </a:lnSpc>
              <a:tabLst>
                <a:tab pos="2698750" algn="l"/>
              </a:tabLst>
              <a:defRPr/>
            </a:pPr>
            <a:r>
              <a:rPr lang="en-US" sz="2800" b="0" baseline="-25000" dirty="0">
                <a:latin typeface="+mj-lt"/>
              </a:rPr>
              <a:t>	</a:t>
            </a:r>
            <a:r>
              <a:rPr lang="en-US" sz="2800" b="0" dirty="0">
                <a:latin typeface="+mj-lt"/>
              </a:rPr>
              <a:t>= e − 1</a:t>
            </a:r>
            <a:endParaRPr lang="en-US" sz="2800" b="0" baseline="-25000" dirty="0">
              <a:latin typeface="+mj-lt"/>
            </a:endParaRPr>
          </a:p>
          <a:p>
            <a:pPr marL="342900" indent="-342900" algn="l">
              <a:lnSpc>
                <a:spcPct val="90000"/>
              </a:lnSpc>
              <a:buFont typeface="Arial"/>
              <a:buChar char="•"/>
              <a:tabLst>
                <a:tab pos="2698750" algn="l"/>
              </a:tabLst>
              <a:defRPr/>
            </a:pPr>
            <a:endParaRPr lang="en-US" sz="2800" b="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324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CDMA wireless</a:t>
            </a:r>
          </a:p>
          <a:p>
            <a:pPr lvl="1"/>
            <a:endParaRPr lang="en-US" sz="2400" b="1" dirty="0">
              <a:solidFill>
                <a:srgbClr val="009900"/>
              </a:solidFill>
            </a:endParaRPr>
          </a:p>
          <a:p>
            <a:pPr lvl="1"/>
            <a:r>
              <a:rPr lang="en-US" sz="2400" b="1" dirty="0">
                <a:solidFill>
                  <a:srgbClr val="009900"/>
                </a:solidFill>
              </a:rPr>
              <a:t>No interference </a:t>
            </a:r>
            <a:r>
              <a:rPr lang="en-US" sz="2400" dirty="0"/>
              <a:t>between transmitting stations</a:t>
            </a:r>
          </a:p>
          <a:p>
            <a:pPr lvl="1"/>
            <a:r>
              <a:rPr lang="en-US" sz="2400" dirty="0"/>
              <a:t>Adaptation to varying numbers of users possible by changing codes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Reduced rate </a:t>
            </a:r>
            <a:r>
              <a:rPr lang="en-US" sz="2400" dirty="0"/>
              <a:t>of individual transmissions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Unused codes </a:t>
            </a:r>
            <a:r>
              <a:rPr lang="en-US" sz="2400" b="1" dirty="0">
                <a:solidFill>
                  <a:srgbClr val="FF0000"/>
                </a:solidFill>
              </a:rPr>
              <a:t>waste overall capacity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ALOHA random access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Stations can transmit using the entire medium, at full rate if alone</a:t>
            </a:r>
          </a:p>
          <a:p>
            <a:pPr lvl="1"/>
            <a:r>
              <a:rPr lang="en-US" sz="2400" dirty="0"/>
              <a:t>Almost-instant adaptation to varying traffic loads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Concurrent transmissions result in </a:t>
            </a:r>
            <a:r>
              <a:rPr lang="en-US" sz="2400" b="1" dirty="0">
                <a:solidFill>
                  <a:srgbClr val="FF0000"/>
                </a:solidFill>
              </a:rPr>
              <a:t>collisions,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reduced throughput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CDMA and ALOHA random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366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Friday Precept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Introduction to Lab 1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Tuesday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Link Layer II: MACA and MACAW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6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0" dirty="0"/>
              <a:t>Vastly Different Timescales,</a:t>
            </a:r>
            <a:br>
              <a:rPr lang="en-US" sz="3600" spc="0" dirty="0"/>
            </a:br>
            <a:r>
              <a:rPr lang="en-US" sz="3600" spc="0" dirty="0"/>
              <a:t>Same Medium Access Protocol!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32C6E6-9B3B-3D49-A63F-EF398E8F6741}"/>
              </a:ext>
            </a:extLst>
          </p:cNvPr>
          <p:cNvGrpSpPr/>
          <p:nvPr/>
        </p:nvGrpSpPr>
        <p:grpSpPr>
          <a:xfrm>
            <a:off x="6069398" y="1982557"/>
            <a:ext cx="2940361" cy="4880979"/>
            <a:chOff x="6069398" y="1982557"/>
            <a:chExt cx="2940361" cy="4880979"/>
          </a:xfrm>
        </p:grpSpPr>
        <p:cxnSp>
          <p:nvCxnSpPr>
            <p:cNvPr id="54" name="Straight Connector 53"/>
            <p:cNvCxnSpPr/>
            <p:nvPr/>
          </p:nvCxnSpPr>
          <p:spPr>
            <a:xfrm rot="5400000">
              <a:off x="4374276" y="4728729"/>
              <a:ext cx="4266481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6519427" y="2596284"/>
              <a:ext cx="2338819" cy="1589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3313" y="1982557"/>
              <a:ext cx="702343" cy="874345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779934" y="2130233"/>
              <a:ext cx="12298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+mj-lt"/>
                </a:rPr>
                <a:t>100 </a:t>
              </a:r>
              <a:r>
                <a:rPr lang="en-US" sz="2400" dirty="0" err="1">
                  <a:latin typeface="+mj-lt"/>
                </a:rPr>
                <a:t>ms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69398" y="6463426"/>
              <a:ext cx="1409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30,000 km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92A73C-255A-614F-94F4-4A451E07F78C}"/>
              </a:ext>
            </a:extLst>
          </p:cNvPr>
          <p:cNvGrpSpPr/>
          <p:nvPr/>
        </p:nvGrpSpPr>
        <p:grpSpPr>
          <a:xfrm>
            <a:off x="1141683" y="4305096"/>
            <a:ext cx="7833393" cy="2597208"/>
            <a:chOff x="1141683" y="4305096"/>
            <a:chExt cx="7833393" cy="2597208"/>
          </a:xfrm>
        </p:grpSpPr>
        <p:cxnSp>
          <p:nvCxnSpPr>
            <p:cNvPr id="49" name="Straight Connector 48"/>
            <p:cNvCxnSpPr/>
            <p:nvPr/>
          </p:nvCxnSpPr>
          <p:spPr>
            <a:xfrm rot="5400000">
              <a:off x="523448" y="5909218"/>
              <a:ext cx="1897564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1567391" y="5216524"/>
              <a:ext cx="7290854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6692" y="4305096"/>
              <a:ext cx="648359" cy="1186023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141683" y="6440639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300 m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174856" y="4800752"/>
              <a:ext cx="800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+mj-lt"/>
                </a:rPr>
                <a:t>1 μs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208A4B-BC65-5B4B-8E60-9225CC32C298}"/>
              </a:ext>
            </a:extLst>
          </p:cNvPr>
          <p:cNvGrpSpPr/>
          <p:nvPr/>
        </p:nvGrpSpPr>
        <p:grpSpPr>
          <a:xfrm>
            <a:off x="-47892" y="5430148"/>
            <a:ext cx="9042883" cy="1472156"/>
            <a:chOff x="-47892" y="5430148"/>
            <a:chExt cx="9042883" cy="1472156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-39018" y="6366418"/>
              <a:ext cx="983164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>
              <a:off x="502455" y="5875630"/>
              <a:ext cx="8355791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/>
            <a:srcRect r="17428"/>
            <a:stretch>
              <a:fillRect/>
            </a:stretch>
          </p:blipFill>
          <p:spPr>
            <a:xfrm>
              <a:off x="-8197" y="5430148"/>
              <a:ext cx="794090" cy="772512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-47892" y="6440639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3−30 m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329149" y="5458104"/>
              <a:ext cx="16658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+mj-lt"/>
                </a:rPr>
                <a:t>10−100 ns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142123" y="2635186"/>
            <a:ext cx="1795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Packet Radio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(ALOHA net)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031627-7647-8F48-8483-EDF828A5945A}"/>
              </a:ext>
            </a:extLst>
          </p:cNvPr>
          <p:cNvGrpSpPr/>
          <p:nvPr/>
        </p:nvGrpSpPr>
        <p:grpSpPr>
          <a:xfrm>
            <a:off x="3515686" y="3427917"/>
            <a:ext cx="5465939" cy="3464383"/>
            <a:chOff x="3515686" y="3427917"/>
            <a:chExt cx="5465939" cy="3464383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2599998" y="5418827"/>
              <a:ext cx="2881522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 flipV="1">
              <a:off x="4107387" y="3936142"/>
              <a:ext cx="4750858" cy="1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3515686" y="6430635"/>
              <a:ext cx="122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300 km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094844" y="3507641"/>
              <a:ext cx="886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1 </a:t>
              </a:r>
              <a:r>
                <a:rPr lang="en-US" sz="2400" dirty="0" err="1">
                  <a:latin typeface="+mj-lt"/>
                </a:rPr>
                <a:t>ms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33152D-748D-6E47-B6EB-BF4AAB5F2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55563" y="3427917"/>
              <a:ext cx="1016447" cy="1016447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82B462B-8175-BA42-9AF0-2D116EEAC41F}"/>
              </a:ext>
            </a:extLst>
          </p:cNvPr>
          <p:cNvSpPr txBox="1"/>
          <p:nvPr/>
        </p:nvSpPr>
        <p:spPr>
          <a:xfrm>
            <a:off x="618091" y="3211057"/>
            <a:ext cx="1752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3G/4G Cellular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0CB3950-B094-0240-B8A2-C16E94BA8DDA}"/>
              </a:ext>
            </a:extLst>
          </p:cNvPr>
          <p:cNvSpPr txBox="1"/>
          <p:nvPr/>
        </p:nvSpPr>
        <p:spPr>
          <a:xfrm>
            <a:off x="-413468" y="4985691"/>
            <a:ext cx="17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Wi-Fi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07FD8A-FECD-8949-B2E6-838596C465CC}"/>
              </a:ext>
            </a:extLst>
          </p:cNvPr>
          <p:cNvSpPr txBox="1"/>
          <p:nvPr/>
        </p:nvSpPr>
        <p:spPr>
          <a:xfrm>
            <a:off x="5279924" y="1308974"/>
            <a:ext cx="2453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Satellite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27297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Sharing by partitioning</a:t>
            </a:r>
          </a:p>
          <a:p>
            <a:pPr lvl="1"/>
            <a:r>
              <a:rPr lang="en-US" sz="2800" b="1" dirty="0"/>
              <a:t>Time division </a:t>
            </a:r>
          </a:p>
          <a:p>
            <a:pPr lvl="1"/>
            <a:r>
              <a:rPr lang="en-US" sz="2800" b="1" dirty="0"/>
              <a:t>Frequency division</a:t>
            </a:r>
          </a:p>
          <a:p>
            <a:pPr lvl="1"/>
            <a:r>
              <a:rPr lang="en-US" sz="2800" dirty="0"/>
              <a:t>Code division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Contention-based sharing</a:t>
            </a:r>
          </a:p>
          <a:p>
            <a:pPr lvl="1"/>
            <a:r>
              <a:rPr lang="en-US" sz="2800" dirty="0"/>
              <a:t>ALOHA</a:t>
            </a:r>
          </a:p>
          <a:p>
            <a:pPr lvl="1"/>
            <a:r>
              <a:rPr lang="en-US" sz="2800" dirty="0"/>
              <a:t>The Ethernet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2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TDMA: Time Division Multiple Access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2851146"/>
          </a:xfrm>
        </p:spPr>
        <p:txBody>
          <a:bodyPr wrap="square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Channel time is divided fixed-period, repeating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rounds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Each user gets a fixed-length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slot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(packet time) in each round (</a:t>
            </a:r>
            <a:r>
              <a:rPr lang="en-US" b="1" dirty="0">
                <a:solidFill>
                  <a:srgbClr val="FF0000"/>
                </a:solidFill>
              </a:rPr>
              <a:t>unused slots are wasted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Out-of-band: </a:t>
            </a:r>
            <a:r>
              <a:rPr lang="en-US" dirty="0"/>
              <a:t>Mechanism for allocating/de-allocating slots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i="1" dirty="0"/>
              <a:t>e.g.: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six stations, only 1, 3, and 4 have data to send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29495" y="4423764"/>
            <a:ext cx="7772400" cy="1315045"/>
            <a:chOff x="1052513" y="4605218"/>
            <a:chExt cx="6084887" cy="871070"/>
          </a:xfrm>
        </p:grpSpPr>
        <p:sp>
          <p:nvSpPr>
            <p:cNvPr id="534535" name="Line 7"/>
            <p:cNvSpPr>
              <a:spLocks noChangeShapeType="1"/>
            </p:cNvSpPr>
            <p:nvPr/>
          </p:nvSpPr>
          <p:spPr bwMode="auto">
            <a:xfrm>
              <a:off x="1052513" y="5440363"/>
              <a:ext cx="6084887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36" name="Rectangle 8"/>
            <p:cNvSpPr>
              <a:spLocks noChangeArrowheads="1"/>
            </p:cNvSpPr>
            <p:nvPr/>
          </p:nvSpPr>
          <p:spPr bwMode="auto">
            <a:xfrm>
              <a:off x="1274763" y="5209148"/>
              <a:ext cx="479425" cy="230188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38" name="Rectangle 10"/>
            <p:cNvSpPr>
              <a:spLocks noChangeArrowheads="1"/>
            </p:cNvSpPr>
            <p:nvPr/>
          </p:nvSpPr>
          <p:spPr bwMode="auto">
            <a:xfrm>
              <a:off x="2233613" y="5209145"/>
              <a:ext cx="479425" cy="2301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39" name="Rectangle 11"/>
            <p:cNvSpPr>
              <a:spLocks noChangeArrowheads="1"/>
            </p:cNvSpPr>
            <p:nvPr/>
          </p:nvSpPr>
          <p:spPr bwMode="auto">
            <a:xfrm>
              <a:off x="2708275" y="5209148"/>
              <a:ext cx="479425" cy="2301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41" name="Line 13"/>
            <p:cNvSpPr>
              <a:spLocks noChangeShapeType="1"/>
            </p:cNvSpPr>
            <p:nvPr/>
          </p:nvSpPr>
          <p:spPr bwMode="auto">
            <a:xfrm>
              <a:off x="1276350" y="5100638"/>
              <a:ext cx="0" cy="338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44" name="Line 16"/>
            <p:cNvSpPr>
              <a:spLocks noChangeShapeType="1"/>
            </p:cNvSpPr>
            <p:nvPr/>
          </p:nvSpPr>
          <p:spPr bwMode="auto">
            <a:xfrm>
              <a:off x="4141788" y="5103813"/>
              <a:ext cx="0" cy="338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51" name="Text Box 23"/>
            <p:cNvSpPr txBox="1">
              <a:spLocks noChangeArrowheads="1"/>
            </p:cNvSpPr>
            <p:nvPr/>
          </p:nvSpPr>
          <p:spPr bwMode="auto">
            <a:xfrm>
              <a:off x="1365027" y="5160032"/>
              <a:ext cx="307975" cy="30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rial (null)"/>
                </a:rPr>
                <a:t>1</a:t>
              </a:r>
            </a:p>
          </p:txBody>
        </p:sp>
        <p:sp>
          <p:nvSpPr>
            <p:cNvPr id="534552" name="Text Box 24"/>
            <p:cNvSpPr txBox="1">
              <a:spLocks noChangeArrowheads="1"/>
            </p:cNvSpPr>
            <p:nvPr/>
          </p:nvSpPr>
          <p:spPr bwMode="auto">
            <a:xfrm>
              <a:off x="2320925" y="5170487"/>
              <a:ext cx="307975" cy="30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rial (null)"/>
                </a:rPr>
                <a:t>3</a:t>
              </a:r>
            </a:p>
          </p:txBody>
        </p:sp>
        <p:sp>
          <p:nvSpPr>
            <p:cNvPr id="534553" name="Text Box 25"/>
            <p:cNvSpPr txBox="1">
              <a:spLocks noChangeArrowheads="1"/>
            </p:cNvSpPr>
            <p:nvPr/>
          </p:nvSpPr>
          <p:spPr bwMode="auto">
            <a:xfrm>
              <a:off x="2795811" y="5164700"/>
              <a:ext cx="307975" cy="30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rial (null)"/>
                </a:rPr>
                <a:t>4</a:t>
              </a:r>
            </a:p>
          </p:txBody>
        </p:sp>
        <p:sp>
          <p:nvSpPr>
            <p:cNvPr id="534554" name="Rectangle 26"/>
            <p:cNvSpPr>
              <a:spLocks noChangeArrowheads="1"/>
            </p:cNvSpPr>
            <p:nvPr/>
          </p:nvSpPr>
          <p:spPr bwMode="auto">
            <a:xfrm>
              <a:off x="4132263" y="5208588"/>
              <a:ext cx="479425" cy="230187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55" name="Rectangle 27"/>
            <p:cNvSpPr>
              <a:spLocks noChangeArrowheads="1"/>
            </p:cNvSpPr>
            <p:nvPr/>
          </p:nvSpPr>
          <p:spPr bwMode="auto">
            <a:xfrm>
              <a:off x="5091113" y="5208588"/>
              <a:ext cx="479425" cy="2301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56" name="Rectangle 28"/>
            <p:cNvSpPr>
              <a:spLocks noChangeArrowheads="1"/>
            </p:cNvSpPr>
            <p:nvPr/>
          </p:nvSpPr>
          <p:spPr bwMode="auto">
            <a:xfrm>
              <a:off x="5565775" y="5208588"/>
              <a:ext cx="479425" cy="2301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57" name="Line 29"/>
            <p:cNvSpPr>
              <a:spLocks noChangeShapeType="1"/>
            </p:cNvSpPr>
            <p:nvPr/>
          </p:nvSpPr>
          <p:spPr bwMode="auto">
            <a:xfrm>
              <a:off x="4133850" y="5100086"/>
              <a:ext cx="0" cy="338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58" name="Text Box 30"/>
            <p:cNvSpPr txBox="1">
              <a:spLocks noChangeArrowheads="1"/>
            </p:cNvSpPr>
            <p:nvPr/>
          </p:nvSpPr>
          <p:spPr bwMode="auto">
            <a:xfrm>
              <a:off x="4232275" y="5158986"/>
              <a:ext cx="307975" cy="30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rial (null)"/>
                </a:rPr>
                <a:t>1</a:t>
              </a:r>
            </a:p>
          </p:txBody>
        </p:sp>
        <p:sp>
          <p:nvSpPr>
            <p:cNvPr id="534559" name="Text Box 31"/>
            <p:cNvSpPr txBox="1">
              <a:spLocks noChangeArrowheads="1"/>
            </p:cNvSpPr>
            <p:nvPr/>
          </p:nvSpPr>
          <p:spPr bwMode="auto">
            <a:xfrm>
              <a:off x="5178425" y="5165730"/>
              <a:ext cx="307975" cy="30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rial (null)"/>
                </a:rPr>
                <a:t>3</a:t>
              </a:r>
            </a:p>
          </p:txBody>
        </p:sp>
        <p:sp>
          <p:nvSpPr>
            <p:cNvPr id="534560" name="Text Box 32"/>
            <p:cNvSpPr txBox="1">
              <a:spLocks noChangeArrowheads="1"/>
            </p:cNvSpPr>
            <p:nvPr/>
          </p:nvSpPr>
          <p:spPr bwMode="auto">
            <a:xfrm>
              <a:off x="5643563" y="5159463"/>
              <a:ext cx="307975" cy="30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rial (null)"/>
                </a:rPr>
                <a:t>4</a:t>
              </a:r>
            </a:p>
          </p:txBody>
        </p:sp>
        <p:sp>
          <p:nvSpPr>
            <p:cNvPr id="534562" name="Line 34"/>
            <p:cNvSpPr>
              <a:spLocks noChangeShapeType="1"/>
            </p:cNvSpPr>
            <p:nvPr/>
          </p:nvSpPr>
          <p:spPr bwMode="auto">
            <a:xfrm>
              <a:off x="1757363" y="5205413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63" name="Line 35"/>
            <p:cNvSpPr>
              <a:spLocks noChangeShapeType="1"/>
            </p:cNvSpPr>
            <p:nvPr/>
          </p:nvSpPr>
          <p:spPr bwMode="auto">
            <a:xfrm>
              <a:off x="2233613" y="5210175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64" name="Line 36"/>
            <p:cNvSpPr>
              <a:spLocks noChangeShapeType="1"/>
            </p:cNvSpPr>
            <p:nvPr/>
          </p:nvSpPr>
          <p:spPr bwMode="auto">
            <a:xfrm>
              <a:off x="2709863" y="5210175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65" name="Line 37"/>
            <p:cNvSpPr>
              <a:spLocks noChangeShapeType="1"/>
            </p:cNvSpPr>
            <p:nvPr/>
          </p:nvSpPr>
          <p:spPr bwMode="auto">
            <a:xfrm>
              <a:off x="3186113" y="5210175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66" name="Line 38"/>
            <p:cNvSpPr>
              <a:spLocks noChangeShapeType="1"/>
            </p:cNvSpPr>
            <p:nvPr/>
          </p:nvSpPr>
          <p:spPr bwMode="auto">
            <a:xfrm>
              <a:off x="3667125" y="5200650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67" name="Line 39"/>
            <p:cNvSpPr>
              <a:spLocks noChangeShapeType="1"/>
            </p:cNvSpPr>
            <p:nvPr/>
          </p:nvSpPr>
          <p:spPr bwMode="auto">
            <a:xfrm>
              <a:off x="4614863" y="5205413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68" name="Line 40"/>
            <p:cNvSpPr>
              <a:spLocks noChangeShapeType="1"/>
            </p:cNvSpPr>
            <p:nvPr/>
          </p:nvSpPr>
          <p:spPr bwMode="auto">
            <a:xfrm>
              <a:off x="5562600" y="5200650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69" name="Line 41"/>
            <p:cNvSpPr>
              <a:spLocks noChangeShapeType="1"/>
            </p:cNvSpPr>
            <p:nvPr/>
          </p:nvSpPr>
          <p:spPr bwMode="auto">
            <a:xfrm>
              <a:off x="6510338" y="5195888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70" name="Line 42"/>
            <p:cNvSpPr>
              <a:spLocks noChangeShapeType="1"/>
            </p:cNvSpPr>
            <p:nvPr/>
          </p:nvSpPr>
          <p:spPr bwMode="auto">
            <a:xfrm>
              <a:off x="6043613" y="5205413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71" name="Line 43"/>
            <p:cNvSpPr>
              <a:spLocks noChangeShapeType="1"/>
            </p:cNvSpPr>
            <p:nvPr/>
          </p:nvSpPr>
          <p:spPr bwMode="auto">
            <a:xfrm>
              <a:off x="6991350" y="5110163"/>
              <a:ext cx="0" cy="338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72" name="Line 44"/>
            <p:cNvSpPr>
              <a:spLocks noChangeShapeType="1"/>
            </p:cNvSpPr>
            <p:nvPr/>
          </p:nvSpPr>
          <p:spPr bwMode="auto">
            <a:xfrm>
              <a:off x="5091113" y="5205413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73" name="Text Box 45"/>
            <p:cNvSpPr txBox="1">
              <a:spLocks noChangeArrowheads="1"/>
            </p:cNvSpPr>
            <p:nvPr/>
          </p:nvSpPr>
          <p:spPr bwMode="auto">
            <a:xfrm>
              <a:off x="2119585" y="4605218"/>
              <a:ext cx="1155498" cy="55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i="0" dirty="0">
                  <a:latin typeface="+mj-lt"/>
                </a:rPr>
                <a:t>6-slot</a:t>
              </a:r>
            </a:p>
            <a:p>
              <a:r>
                <a:rPr lang="en-US" sz="2400" i="0" dirty="0">
                  <a:latin typeface="+mj-lt"/>
                </a:rPr>
                <a:t>round</a:t>
              </a:r>
            </a:p>
          </p:txBody>
        </p:sp>
        <p:sp>
          <p:nvSpPr>
            <p:cNvPr id="534574" name="Line 46"/>
            <p:cNvSpPr>
              <a:spLocks noChangeShapeType="1"/>
            </p:cNvSpPr>
            <p:nvPr/>
          </p:nvSpPr>
          <p:spPr bwMode="auto">
            <a:xfrm>
              <a:off x="3132138" y="4918075"/>
              <a:ext cx="98901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75" name="Line 47"/>
            <p:cNvSpPr>
              <a:spLocks noChangeShapeType="1"/>
            </p:cNvSpPr>
            <p:nvPr/>
          </p:nvSpPr>
          <p:spPr bwMode="auto">
            <a:xfrm flipH="1">
              <a:off x="1287463" y="4913313"/>
              <a:ext cx="98901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76" name="Line 48"/>
            <p:cNvSpPr>
              <a:spLocks noChangeShapeType="1"/>
            </p:cNvSpPr>
            <p:nvPr/>
          </p:nvSpPr>
          <p:spPr bwMode="auto">
            <a:xfrm>
              <a:off x="1274763" y="4826004"/>
              <a:ext cx="0" cy="30480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77" name="Line 49"/>
            <p:cNvSpPr>
              <a:spLocks noChangeShapeType="1"/>
            </p:cNvSpPr>
            <p:nvPr/>
          </p:nvSpPr>
          <p:spPr bwMode="auto">
            <a:xfrm>
              <a:off x="4132056" y="4831936"/>
              <a:ext cx="0" cy="30480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7400931" y="6322368"/>
            <a:ext cx="800964" cy="1588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63088" y="6091535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10471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FDMA: Frequency Division Multiple Access 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20038"/>
            <a:ext cx="8739999" cy="24645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Channel spectrum divided into frequency bands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Each user gets a fixed frequency band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unused frequency slots are wasted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i="1" dirty="0"/>
              <a:t>e.g.: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six stations, only 1, 3, and 4 have data to send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23107" y="3757583"/>
            <a:ext cx="7723607" cy="2440811"/>
            <a:chOff x="293688" y="3948877"/>
            <a:chExt cx="7723607" cy="2440811"/>
          </a:xfrm>
        </p:grpSpPr>
        <p:sp>
          <p:nvSpPr>
            <p:cNvPr id="535556" name="Rectangle 4"/>
            <p:cNvSpPr>
              <a:spLocks noChangeArrowheads="1"/>
            </p:cNvSpPr>
            <p:nvPr/>
          </p:nvSpPr>
          <p:spPr bwMode="auto">
            <a:xfrm>
              <a:off x="4627563" y="4138613"/>
              <a:ext cx="627062" cy="22510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57" name="Line 5"/>
            <p:cNvSpPr>
              <a:spLocks noChangeShapeType="1"/>
            </p:cNvSpPr>
            <p:nvPr/>
          </p:nvSpPr>
          <p:spPr bwMode="auto">
            <a:xfrm flipV="1">
              <a:off x="4625975" y="5243513"/>
              <a:ext cx="6223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58" name="Line 6"/>
            <p:cNvSpPr>
              <a:spLocks noChangeShapeType="1"/>
            </p:cNvSpPr>
            <p:nvPr/>
          </p:nvSpPr>
          <p:spPr bwMode="auto">
            <a:xfrm flipV="1">
              <a:off x="4621213" y="5635625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59" name="Line 7"/>
            <p:cNvSpPr>
              <a:spLocks noChangeShapeType="1"/>
            </p:cNvSpPr>
            <p:nvPr/>
          </p:nvSpPr>
          <p:spPr bwMode="auto">
            <a:xfrm flipV="1">
              <a:off x="4625975" y="6021388"/>
              <a:ext cx="627063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60" name="Line 8"/>
            <p:cNvSpPr>
              <a:spLocks noChangeShapeType="1"/>
            </p:cNvSpPr>
            <p:nvPr/>
          </p:nvSpPr>
          <p:spPr bwMode="auto">
            <a:xfrm flipV="1">
              <a:off x="4621213" y="4857750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61" name="Line 9"/>
            <p:cNvSpPr>
              <a:spLocks noChangeShapeType="1"/>
            </p:cNvSpPr>
            <p:nvPr/>
          </p:nvSpPr>
          <p:spPr bwMode="auto">
            <a:xfrm flipV="1">
              <a:off x="4625975" y="4471988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63" name="Line 11"/>
            <p:cNvSpPr>
              <a:spLocks noChangeShapeType="1"/>
            </p:cNvSpPr>
            <p:nvPr/>
          </p:nvSpPr>
          <p:spPr bwMode="auto">
            <a:xfrm>
              <a:off x="5346700" y="4411663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64" name="Freeform 12"/>
            <p:cNvSpPr>
              <a:spLocks/>
            </p:cNvSpPr>
            <p:nvPr/>
          </p:nvSpPr>
          <p:spPr bwMode="auto">
            <a:xfrm>
              <a:off x="5494338" y="4292600"/>
              <a:ext cx="1728787" cy="11430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3"/>
                </a:cxn>
                <a:cxn ang="0">
                  <a:pos x="1089" y="0"/>
                </a:cxn>
                <a:cxn ang="0">
                  <a:pos x="1089" y="72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65" name="Line 13"/>
            <p:cNvSpPr>
              <a:spLocks noChangeShapeType="1"/>
            </p:cNvSpPr>
            <p:nvPr/>
          </p:nvSpPr>
          <p:spPr bwMode="auto">
            <a:xfrm>
              <a:off x="5394325" y="4814888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67" name="Line 15"/>
            <p:cNvSpPr>
              <a:spLocks noChangeShapeType="1"/>
            </p:cNvSpPr>
            <p:nvPr/>
          </p:nvSpPr>
          <p:spPr bwMode="auto">
            <a:xfrm>
              <a:off x="5394325" y="5213350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68" name="Freeform 16"/>
            <p:cNvSpPr>
              <a:spLocks/>
            </p:cNvSpPr>
            <p:nvPr/>
          </p:nvSpPr>
          <p:spPr bwMode="auto">
            <a:xfrm>
              <a:off x="5541963" y="5094288"/>
              <a:ext cx="1728787" cy="11430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3"/>
                </a:cxn>
                <a:cxn ang="0">
                  <a:pos x="1089" y="0"/>
                </a:cxn>
                <a:cxn ang="0">
                  <a:pos x="1089" y="72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FF000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grpSp>
          <p:nvGrpSpPr>
            <p:cNvPr id="2" name="Group 17"/>
            <p:cNvGrpSpPr>
              <a:grpSpLocks/>
            </p:cNvGrpSpPr>
            <p:nvPr/>
          </p:nvGrpSpPr>
          <p:grpSpPr bwMode="auto">
            <a:xfrm>
              <a:off x="5411788" y="5499100"/>
              <a:ext cx="2228850" cy="119063"/>
              <a:chOff x="1884" y="2826"/>
              <a:chExt cx="1404" cy="75"/>
            </a:xfrm>
          </p:grpSpPr>
          <p:sp>
            <p:nvSpPr>
              <p:cNvPr id="535570" name="Line 18"/>
              <p:cNvSpPr>
                <a:spLocks noChangeShapeType="1"/>
              </p:cNvSpPr>
              <p:nvPr/>
            </p:nvSpPr>
            <p:spPr bwMode="auto">
              <a:xfrm>
                <a:off x="1884" y="2901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0" dirty="0">
                  <a:latin typeface="Arial (null)"/>
                </a:endParaRPr>
              </a:p>
            </p:txBody>
          </p:sp>
          <p:sp>
            <p:nvSpPr>
              <p:cNvPr id="535571" name="Freeform 19"/>
              <p:cNvSpPr>
                <a:spLocks/>
              </p:cNvSpPr>
              <p:nvPr/>
            </p:nvSpPr>
            <p:spPr bwMode="auto">
              <a:xfrm>
                <a:off x="1977" y="2826"/>
                <a:ext cx="1089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3"/>
                  </a:cxn>
                  <a:cxn ang="0">
                    <a:pos x="1089" y="0"/>
                  </a:cxn>
                  <a:cxn ang="0">
                    <a:pos x="1089" y="72"/>
                  </a:cxn>
                </a:cxnLst>
                <a:rect l="0" t="0" r="r" b="b"/>
                <a:pathLst>
                  <a:path w="1089" h="72">
                    <a:moveTo>
                      <a:pt x="0" y="72"/>
                    </a:moveTo>
                    <a:lnTo>
                      <a:pt x="0" y="3"/>
                    </a:lnTo>
                    <a:lnTo>
                      <a:pt x="1089" y="0"/>
                    </a:lnTo>
                    <a:lnTo>
                      <a:pt x="1089" y="72"/>
                    </a:lnTo>
                  </a:path>
                </a:pathLst>
              </a:custGeom>
              <a:solidFill>
                <a:srgbClr val="00CC66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0" dirty="0">
                  <a:latin typeface="Arial (null)"/>
                </a:endParaRPr>
              </a:p>
            </p:txBody>
          </p:sp>
        </p:grpSp>
        <p:sp>
          <p:nvSpPr>
            <p:cNvPr id="535572" name="Line 20"/>
            <p:cNvSpPr>
              <a:spLocks noChangeShapeType="1"/>
            </p:cNvSpPr>
            <p:nvPr/>
          </p:nvSpPr>
          <p:spPr bwMode="auto">
            <a:xfrm>
              <a:off x="5441950" y="6024563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73" name="Line 21"/>
            <p:cNvSpPr>
              <a:spLocks noChangeShapeType="1"/>
            </p:cNvSpPr>
            <p:nvPr/>
          </p:nvSpPr>
          <p:spPr bwMode="auto">
            <a:xfrm>
              <a:off x="5448300" y="6354763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74" name="Text Box 22"/>
            <p:cNvSpPr txBox="1">
              <a:spLocks noChangeArrowheads="1"/>
            </p:cNvSpPr>
            <p:nvPr/>
          </p:nvSpPr>
          <p:spPr bwMode="auto">
            <a:xfrm rot="16200000">
              <a:off x="3244187" y="4970433"/>
              <a:ext cx="22381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0" dirty="0">
                  <a:latin typeface="+mj-lt"/>
                </a:rPr>
                <a:t>frequency bands</a:t>
              </a:r>
            </a:p>
          </p:txBody>
        </p:sp>
        <p:sp>
          <p:nvSpPr>
            <p:cNvPr id="535575" name="Text Box 23"/>
            <p:cNvSpPr txBox="1">
              <a:spLocks noChangeArrowheads="1"/>
            </p:cNvSpPr>
            <p:nvPr/>
          </p:nvSpPr>
          <p:spPr bwMode="auto">
            <a:xfrm rot="67766">
              <a:off x="7306844" y="3948877"/>
              <a:ext cx="7104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0" dirty="0">
                  <a:latin typeface="+mj-lt"/>
                </a:rPr>
                <a:t>time</a:t>
              </a:r>
            </a:p>
          </p:txBody>
        </p:sp>
        <p:sp>
          <p:nvSpPr>
            <p:cNvPr id="535606" name="Freeform 54"/>
            <p:cNvSpPr>
              <a:spLocks/>
            </p:cNvSpPr>
            <p:nvPr/>
          </p:nvSpPr>
          <p:spPr bwMode="auto">
            <a:xfrm>
              <a:off x="2032000" y="4348163"/>
              <a:ext cx="595313" cy="1538287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485"/>
                </a:cxn>
                <a:cxn ang="0">
                  <a:pos x="375" y="969"/>
                </a:cxn>
                <a:cxn ang="0">
                  <a:pos x="375" y="0"/>
                </a:cxn>
              </a:cxnLst>
              <a:rect l="0" t="0" r="r" b="b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293688" y="4986338"/>
              <a:ext cx="1666875" cy="314325"/>
              <a:chOff x="1614" y="1494"/>
              <a:chExt cx="1050" cy="198"/>
            </a:xfrm>
          </p:grpSpPr>
          <p:sp>
            <p:nvSpPr>
              <p:cNvPr id="535609" name="Rectangle 57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0" dirty="0">
                  <a:latin typeface="Arial (null)"/>
                </a:endParaRPr>
              </a:p>
            </p:txBody>
          </p:sp>
          <p:sp>
            <p:nvSpPr>
              <p:cNvPr id="535610" name="Freeform 58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96"/>
                  </a:cxn>
                  <a:cxn ang="0">
                    <a:pos x="18" y="198"/>
                  </a:cxn>
                  <a:cxn ang="0">
                    <a:pos x="774" y="198"/>
                  </a:cxn>
                  <a:cxn ang="0">
                    <a:pos x="750" y="90"/>
                  </a:cxn>
                  <a:cxn ang="0">
                    <a:pos x="774" y="0"/>
                  </a:cxn>
                  <a:cxn ang="0">
                    <a:pos x="18" y="0"/>
                  </a:cxn>
                </a:cxnLst>
                <a:rect l="0" t="0" r="r" b="b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0" dirty="0">
                  <a:latin typeface="Arial (null)"/>
                </a:endParaRPr>
              </a:p>
            </p:txBody>
          </p:sp>
          <p:sp>
            <p:nvSpPr>
              <p:cNvPr id="535611" name="Oval 59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0" dirty="0">
                  <a:latin typeface="Arial (null)"/>
                </a:endParaRPr>
              </a:p>
            </p:txBody>
          </p:sp>
          <p:sp>
            <p:nvSpPr>
              <p:cNvPr id="535612" name="Line 60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0" dirty="0">
                  <a:latin typeface="Arial (null)"/>
                </a:endParaRPr>
              </a:p>
            </p:txBody>
          </p:sp>
        </p:grpSp>
        <p:sp>
          <p:nvSpPr>
            <p:cNvPr id="535617" name="Freeform 65"/>
            <p:cNvSpPr>
              <a:spLocks/>
            </p:cNvSpPr>
            <p:nvPr/>
          </p:nvSpPr>
          <p:spPr bwMode="auto">
            <a:xfrm>
              <a:off x="2803525" y="5040313"/>
              <a:ext cx="892175" cy="173037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618" name="Freeform 66"/>
            <p:cNvSpPr>
              <a:spLocks/>
            </p:cNvSpPr>
            <p:nvPr/>
          </p:nvSpPr>
          <p:spPr bwMode="auto">
            <a:xfrm>
              <a:off x="2846388" y="4270375"/>
              <a:ext cx="427037" cy="219075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620" name="Freeform 68"/>
            <p:cNvSpPr>
              <a:spLocks/>
            </p:cNvSpPr>
            <p:nvPr/>
          </p:nvSpPr>
          <p:spPr bwMode="auto">
            <a:xfrm>
              <a:off x="2755900" y="6069013"/>
              <a:ext cx="989013" cy="185737"/>
            </a:xfrm>
            <a:custGeom>
              <a:avLst/>
              <a:gdLst/>
              <a:ahLst/>
              <a:cxnLst>
                <a:cxn ang="0">
                  <a:pos x="20" y="113"/>
                </a:cxn>
                <a:cxn ang="0">
                  <a:pos x="114" y="2"/>
                </a:cxn>
                <a:cxn ang="0">
                  <a:pos x="256" y="114"/>
                </a:cxn>
                <a:cxn ang="0">
                  <a:pos x="394" y="0"/>
                </a:cxn>
                <a:cxn ang="0">
                  <a:pos x="522" y="116"/>
                </a:cxn>
                <a:cxn ang="0">
                  <a:pos x="616" y="14"/>
                </a:cxn>
              </a:cxnLst>
              <a:rect l="0" t="0" r="r" b="b"/>
              <a:pathLst>
                <a:path w="623" h="117">
                  <a:moveTo>
                    <a:pt x="20" y="113"/>
                  </a:moveTo>
                  <a:cubicBezTo>
                    <a:pt x="44" y="68"/>
                    <a:pt x="0" y="1"/>
                    <a:pt x="114" y="2"/>
                  </a:cubicBezTo>
                  <a:cubicBezTo>
                    <a:pt x="233" y="1"/>
                    <a:pt x="144" y="114"/>
                    <a:pt x="256" y="114"/>
                  </a:cubicBezTo>
                  <a:cubicBezTo>
                    <a:pt x="368" y="114"/>
                    <a:pt x="288" y="0"/>
                    <a:pt x="394" y="0"/>
                  </a:cubicBezTo>
                  <a:cubicBezTo>
                    <a:pt x="500" y="0"/>
                    <a:pt x="421" y="117"/>
                    <a:pt x="522" y="116"/>
                  </a:cubicBezTo>
                  <a:cubicBezTo>
                    <a:pt x="623" y="115"/>
                    <a:pt x="570" y="64"/>
                    <a:pt x="616" y="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621" name="Text Box 69"/>
            <p:cNvSpPr txBox="1">
              <a:spLocks noChangeArrowheads="1"/>
            </p:cNvSpPr>
            <p:nvPr/>
          </p:nvSpPr>
          <p:spPr bwMode="auto">
            <a:xfrm>
              <a:off x="366604" y="5703888"/>
              <a:ext cx="14670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0" dirty="0">
                  <a:latin typeface="+mj-lt"/>
                </a:rPr>
                <a:t>FDM cable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5116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34000"/>
          </a:schemeClr>
        </a:solidFill>
        <a:ln w="28575">
          <a:noFill/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37931</TotalTime>
  <Words>3084</Words>
  <Application>Microsoft Macintosh PowerPoint</Application>
  <PresentationFormat>On-screen Show (4:3)</PresentationFormat>
  <Paragraphs>755</Paragraphs>
  <Slides>58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ＭＳ Ｐゴシック</vt:lpstr>
      <vt:lpstr>Arial</vt:lpstr>
      <vt:lpstr>Arial (null)</vt:lpstr>
      <vt:lpstr>Calibri</vt:lpstr>
      <vt:lpstr>Cambria Math</vt:lpstr>
      <vt:lpstr>Courier</vt:lpstr>
      <vt:lpstr>Courier New</vt:lpstr>
      <vt:lpstr>Times New Roman</vt:lpstr>
      <vt:lpstr>Wingdings</vt:lpstr>
      <vt:lpstr>1_Office Theme</vt:lpstr>
      <vt:lpstr>Equation</vt:lpstr>
      <vt:lpstr>Link Layer I: ALOHA, Time-, Frequency-, and Code Division</vt:lpstr>
      <vt:lpstr>Review: The Data Link Layer (L2)</vt:lpstr>
      <vt:lpstr>Medium access: The Problem</vt:lpstr>
      <vt:lpstr>Medium access: Goals</vt:lpstr>
      <vt:lpstr>Physical Limitation: Finite speed of light</vt:lpstr>
      <vt:lpstr>Vastly Different Timescales, Same Medium Access Protocol!</vt:lpstr>
      <vt:lpstr>Today</vt:lpstr>
      <vt:lpstr>TDMA: Time Division Multiple Access</vt:lpstr>
      <vt:lpstr>FDMA: Frequency Division Multiple Access </vt:lpstr>
      <vt:lpstr>TDMA and FDMA: Considerations</vt:lpstr>
      <vt:lpstr>Today</vt:lpstr>
      <vt:lpstr>CDMA: Code Division Multiple Access</vt:lpstr>
      <vt:lpstr>Representing bits as binary levels</vt:lpstr>
      <vt:lpstr>CDMA: User codes</vt:lpstr>
      <vt:lpstr>CDMA: Cathy Sending</vt:lpstr>
      <vt:lpstr>CDMA: Assumptions</vt:lpstr>
      <vt:lpstr>What Alice Hears</vt:lpstr>
      <vt:lpstr>Tool: Correlation</vt:lpstr>
      <vt:lpstr>Tool: Correlation</vt:lpstr>
      <vt:lpstr>Correlating Cathy’s Code and CDMA transmission</vt:lpstr>
      <vt:lpstr>Listening to Cathy</vt:lpstr>
      <vt:lpstr>CDMA: How to choose codes?</vt:lpstr>
      <vt:lpstr>Example of CDMA codes</vt:lpstr>
      <vt:lpstr>CDMA: Considerations</vt:lpstr>
      <vt:lpstr>Today</vt:lpstr>
      <vt:lpstr>Contention-based sharing</vt:lpstr>
      <vt:lpstr>ALOHAnet: Context</vt:lpstr>
      <vt:lpstr>Unslotted ALOHA</vt:lpstr>
      <vt:lpstr>Unslotted ALOHA: Performance</vt:lpstr>
      <vt:lpstr>Unslotted ALOHA: Performance</vt:lpstr>
      <vt:lpstr>Unslotted ALOHA: Utilization</vt:lpstr>
      <vt:lpstr>Slotted ALOHA</vt:lpstr>
      <vt:lpstr>Slotted ALOHA: Utilization</vt:lpstr>
      <vt:lpstr>ALOHA throughput: slotted versus unslotted</vt:lpstr>
      <vt:lpstr>Today</vt:lpstr>
      <vt:lpstr>How did the Ethernet get built?</vt:lpstr>
      <vt:lpstr>The Ethernet: Physical design</vt:lpstr>
      <vt:lpstr>Building the link: Framing bits</vt:lpstr>
      <vt:lpstr>Manchester (phase) encoding</vt:lpstr>
      <vt:lpstr>Ethernet framing</vt:lpstr>
      <vt:lpstr>Collisions on the Ethernet</vt:lpstr>
      <vt:lpstr>Who gets to transmit, and when?</vt:lpstr>
      <vt:lpstr>Carrier sensing</vt:lpstr>
      <vt:lpstr>Collision detection</vt:lpstr>
      <vt:lpstr>When might a collision happen?</vt:lpstr>
      <vt:lpstr>How long does a collision take to detect?</vt:lpstr>
      <vt:lpstr>Collision detection and packet size</vt:lpstr>
      <vt:lpstr>Resolving collisions</vt:lpstr>
      <vt:lpstr>Slotted Ethernet backoff</vt:lpstr>
      <vt:lpstr>Picking the length of a backoff slot</vt:lpstr>
      <vt:lpstr>The problem of clock skew</vt:lpstr>
      <vt:lpstr>Picking slot time in presence of clock skew</vt:lpstr>
      <vt:lpstr>Binary Exponential Backoff</vt:lpstr>
      <vt:lpstr>Ethernet performance analysis</vt:lpstr>
      <vt:lpstr>Ethernet performance: Acquisition</vt:lpstr>
      <vt:lpstr>Ethernet performance: Waiting time</vt:lpstr>
      <vt:lpstr>Comparing CDMA and ALOHA random access</vt:lpstr>
      <vt:lpstr>PowerPoint Presentation</vt:lpstr>
    </vt:vector>
  </TitlesOfParts>
  <Company>Princeton University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2143</cp:revision>
  <cp:lastPrinted>2018-02-15T02:05:32Z</cp:lastPrinted>
  <dcterms:created xsi:type="dcterms:W3CDTF">2013-10-08T01:49:25Z</dcterms:created>
  <dcterms:modified xsi:type="dcterms:W3CDTF">2018-02-15T02:06:35Z</dcterms:modified>
</cp:coreProperties>
</file>