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1"/>
  </p:notesMasterIdLst>
  <p:handoutMasterIdLst>
    <p:handoutMasterId r:id="rId62"/>
  </p:handoutMasterIdLst>
  <p:sldIdLst>
    <p:sldId id="388" r:id="rId2"/>
    <p:sldId id="589" r:id="rId3"/>
    <p:sldId id="534" r:id="rId4"/>
    <p:sldId id="535" r:id="rId5"/>
    <p:sldId id="536" r:id="rId6"/>
    <p:sldId id="672" r:id="rId7"/>
    <p:sldId id="673" r:id="rId8"/>
    <p:sldId id="666" r:id="rId9"/>
    <p:sldId id="667" r:id="rId10"/>
    <p:sldId id="659" r:id="rId11"/>
    <p:sldId id="669" r:id="rId12"/>
    <p:sldId id="670" r:id="rId13"/>
    <p:sldId id="664" r:id="rId14"/>
    <p:sldId id="474" r:id="rId15"/>
    <p:sldId id="661" r:id="rId16"/>
    <p:sldId id="662" r:id="rId17"/>
    <p:sldId id="590" r:id="rId18"/>
    <p:sldId id="591" r:id="rId19"/>
    <p:sldId id="592" r:id="rId20"/>
    <p:sldId id="668" r:id="rId21"/>
    <p:sldId id="593" r:id="rId22"/>
    <p:sldId id="594" r:id="rId23"/>
    <p:sldId id="595" r:id="rId24"/>
    <p:sldId id="596" r:id="rId25"/>
    <p:sldId id="663" r:id="rId26"/>
    <p:sldId id="597" r:id="rId27"/>
    <p:sldId id="598" r:id="rId28"/>
    <p:sldId id="599" r:id="rId29"/>
    <p:sldId id="600" r:id="rId30"/>
    <p:sldId id="665" r:id="rId31"/>
    <p:sldId id="604" r:id="rId32"/>
    <p:sldId id="635" r:id="rId33"/>
    <p:sldId id="612" r:id="rId34"/>
    <p:sldId id="613" r:id="rId35"/>
    <p:sldId id="614" r:id="rId36"/>
    <p:sldId id="646" r:id="rId37"/>
    <p:sldId id="615" r:id="rId38"/>
    <p:sldId id="637" r:id="rId39"/>
    <p:sldId id="616" r:id="rId40"/>
    <p:sldId id="639" r:id="rId41"/>
    <p:sldId id="640" r:id="rId42"/>
    <p:sldId id="617" r:id="rId43"/>
    <p:sldId id="618" r:id="rId44"/>
    <p:sldId id="641" r:id="rId45"/>
    <p:sldId id="619" r:id="rId46"/>
    <p:sldId id="642" r:id="rId47"/>
    <p:sldId id="620" r:id="rId48"/>
    <p:sldId id="621" r:id="rId49"/>
    <p:sldId id="622" r:id="rId50"/>
    <p:sldId id="623" r:id="rId51"/>
    <p:sldId id="636" r:id="rId52"/>
    <p:sldId id="647" r:id="rId53"/>
    <p:sldId id="624" r:id="rId54"/>
    <p:sldId id="643" r:id="rId55"/>
    <p:sldId id="644" r:id="rId56"/>
    <p:sldId id="625" r:id="rId57"/>
    <p:sldId id="645" r:id="rId58"/>
    <p:sldId id="658" r:id="rId59"/>
    <p:sldId id="671" r:id="rId6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FF99"/>
    <a:srgbClr val="FF3300"/>
    <a:srgbClr val="92D050"/>
    <a:srgbClr val="CCFFFF"/>
    <a:srgbClr val="FFCC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83723" autoAdjust="0"/>
  </p:normalViewPr>
  <p:slideViewPr>
    <p:cSldViewPr snapToGrid="0">
      <p:cViewPr varScale="1">
        <p:scale>
          <a:sx n="143" d="100"/>
          <a:sy n="143" d="100"/>
        </p:scale>
        <p:origin x="20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3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4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9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0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8487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9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7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22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4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0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4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56E1AF-BC59-4C49-80C5-46A566EC6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8CE571A-D586-D144-B075-E44323595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3CC66A1-DF46-9B4D-86D8-D43CC9616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012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AA8A-0B2E-A044-A37A-477A0BD13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F437758-FED2-004A-AF14-03A8AA363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0F4460C-A0F3-F947-9A2E-84DDCAF08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20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8F9CE4-9246-B746-9291-8B1C9FE03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4ED6E19-9F52-5D4E-8E1D-A8E123E3E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DF62C7A-68FD-ED49-9DF2-2BC3CB1F8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72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9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614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87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C7121C-D1A0-7F4F-BAD9-75DF52B08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B903F89-78DC-2246-AD22-32CC33CC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866077B-047A-7647-BDFE-89A8780C2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ja-JP" b="1" u="sng" dirty="0"/>
          </a:p>
        </p:txBody>
      </p:sp>
    </p:spTree>
    <p:extLst>
      <p:ext uri="{BB962C8B-B14F-4D97-AF65-F5344CB8AC3E}">
        <p14:creationId xmlns:p14="http://schemas.microsoft.com/office/powerpoint/2010/main" val="186566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72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2B68EA-9E55-4A4C-B020-391B98C6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697B9DD-9173-3743-8955-4577BCA92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188E15A-C00F-FF49-A0C3-A8D102469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66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3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2B68EA-9E55-4A4C-B020-391B98C6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697B9DD-9173-3743-8955-4577BCA92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188E15A-C00F-FF49-A0C3-A8D102469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20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9A061D-0459-5549-A6FF-97A26B85F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D9E08B1-AB18-6D4D-9751-3EE5BFA2A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1C9DBC1-C576-9349-A979-D5A399F5B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737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CF68D4-9E5F-D44F-9118-689771A28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EBC6445D-0916-1046-A81C-B961941C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FC52466-460E-9E46-AF60-47ED6509E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2646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5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4BEC9-B6A0-3C4E-82BE-4B0CE1970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22EBDC-9B37-3242-BBC4-A3FE53FF0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65AA0C8-1321-E54F-9334-F786AAD7E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666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02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976BAC-887A-9249-AAE3-454700B47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5DDA21A9-E3ED-A544-A6CD-5EAB3E1B9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6669C1-36BE-C64D-9ECC-BD4F753E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34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9C2DFF-0947-1C4A-943A-944EB3919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B8EA7677-8F06-1D4D-9415-1399F72C4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DDBB87C-3010-874B-852D-C43C5595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7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9F138F-555E-E643-BE13-17B9CA0A4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AEC0F6C3-10A2-4248-8145-990BDDAB5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D75885C-085E-FD44-9927-B5FE73086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50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8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EE14E8-38E6-1642-A4FF-5A1C1F353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BBBC0B5-5CEA-054F-8130-0D38377F8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E6358E6-874A-AD4F-8EB6-7C9DD4715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96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50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909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10659B-2FDA-DE49-B52E-9842B5EDD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E64FA0B-8806-4743-AB7C-56EC06972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C1EA091-3F60-AD4A-8CAB-48F2C9ACE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753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10659B-2FDA-DE49-B52E-9842B5EDD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E64FA0B-8806-4743-AB7C-56EC06972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C1EA091-3F60-AD4A-8CAB-48F2C9ACE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1340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AA8A-0B2E-A044-A37A-477A0BD13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F437758-FED2-004A-AF14-03A8AA363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0F4460C-A0F3-F947-9A2E-84DDCAF08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3661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11EFA7-20BA-8745-92BD-6730882C3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19B909E-E5D7-4548-BE8E-085D2220E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AA4D8D4-CFBB-5D4E-B0FA-9871BAB96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498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3DBC85-8A53-014E-98A6-E2F4050B7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EF21EDF-F965-6449-8D81-84B7A7BE0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FE8CE81-88F3-614B-9FE3-38E888AE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47492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3DBC85-8A53-014E-98A6-E2F4050B7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EF21EDF-F965-6449-8D81-84B7A7BE0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FE8CE81-88F3-614B-9FE3-38E888AE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857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3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9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End-to-End Transport Over Wireless II:</a:t>
            </a:r>
            <a:br>
              <a:rPr lang="en-US" sz="3200" dirty="0"/>
            </a:br>
            <a:r>
              <a:rPr lang="en-US" sz="3200" dirty="0"/>
              <a:t>Snoop and Explicit Loss Notification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altLang="zh-CN" sz="2800" dirty="0"/>
              <a:t>Lecture</a:t>
            </a:r>
            <a:r>
              <a:rPr lang="zh-CN" altLang="en-US" sz="2800" dirty="0"/>
              <a:t> </a:t>
            </a:r>
            <a:r>
              <a:rPr lang="en-US" altLang="zh-CN" dirty="0"/>
              <a:t>3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1428" y="6468533"/>
            <a:ext cx="380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[Various parts adapted from S. Das,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B.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Karp,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N.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Vaidya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TCP: Data Transmission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7056"/>
            <a:ext cx="8763000" cy="4729018"/>
          </a:xfrm>
        </p:spPr>
        <p:txBody>
          <a:bodyPr/>
          <a:lstStyle/>
          <a:p>
            <a:pPr eaLnBrk="1" hangingPunct="1"/>
            <a:r>
              <a:rPr lang="en-US" sz="2800" dirty="0"/>
              <a:t>Each byte </a:t>
            </a:r>
            <a:r>
              <a:rPr lang="en-US" sz="2800" b="1" dirty="0"/>
              <a:t>numbered sequentially (modulo 2</a:t>
            </a:r>
            <a:r>
              <a:rPr lang="en-US" sz="2800" b="1" baseline="30000" dirty="0"/>
              <a:t>32</a:t>
            </a:r>
            <a:r>
              <a:rPr lang="en-US" sz="2800" b="1" dirty="0"/>
              <a:t>)</a:t>
            </a:r>
          </a:p>
          <a:p>
            <a:pPr eaLnBrk="1" hangingPunct="1">
              <a:buClr>
                <a:schemeClr val="tx1"/>
              </a:buClr>
            </a:pP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800" b="1" dirty="0"/>
              <a:t>Sender buffers data </a:t>
            </a:r>
            <a:r>
              <a:rPr lang="en-US" sz="2800" dirty="0"/>
              <a:t>in case retransmission required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/>
              <a:t>Receiver buffers data </a:t>
            </a:r>
            <a:r>
              <a:rPr lang="en-US" sz="2800" dirty="0"/>
              <a:t>for in-order reassembly</a:t>
            </a:r>
          </a:p>
          <a:p>
            <a:pPr eaLnBrk="1" hangingPunct="1">
              <a:buClr>
                <a:schemeClr val="tx1"/>
              </a:buClr>
            </a:pP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800" b="1" dirty="0">
                <a:solidFill>
                  <a:srgbClr val="0070C0"/>
                </a:solidFill>
              </a:rPr>
              <a:t>Sequence number (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seqno</a:t>
            </a:r>
            <a:r>
              <a:rPr lang="en-US" sz="2800" b="1" dirty="0">
                <a:solidFill>
                  <a:srgbClr val="0070C0"/>
                </a:solidFill>
              </a:rPr>
              <a:t>) field </a:t>
            </a:r>
            <a:r>
              <a:rPr lang="en-US" sz="2800" dirty="0"/>
              <a:t>in TCP header indicates first user payload byte in packet</a:t>
            </a:r>
          </a:p>
          <a:p>
            <a:pPr eaLnBrk="1" hangingPunct="1"/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D38FA-A3A1-F447-BAEA-EFDC38FE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Receiver indicates </a:t>
            </a:r>
            <a:r>
              <a:rPr lang="en-US" sz="2800" b="1" i="1" dirty="0">
                <a:solidFill>
                  <a:srgbClr val="0070C0"/>
                </a:solidFill>
              </a:rPr>
              <a:t>offered window size </a:t>
            </a:r>
            <a:r>
              <a:rPr lang="en-US" sz="2800" b="1" i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</a:t>
            </a:r>
            <a:r>
              <a:rPr lang="en-US" sz="2800" dirty="0"/>
              <a:t>  explicitly to sender in </a:t>
            </a:r>
            <a:r>
              <a:rPr lang="en-US" sz="2800" b="1" dirty="0">
                <a:latin typeface="American Typewriter" panose="02090604020004020304" pitchFamily="18" charset="77"/>
              </a:rPr>
              <a:t>window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field in TCP header</a:t>
            </a:r>
          </a:p>
          <a:p>
            <a:pPr lvl="1" eaLnBrk="1" hangingPunct="1"/>
            <a:r>
              <a:rPr lang="en-US" sz="2800" dirty="0"/>
              <a:t>Corresponds to </a:t>
            </a:r>
            <a:r>
              <a:rPr lang="en-US" sz="2800" b="1" dirty="0"/>
              <a:t>available buffer space </a:t>
            </a:r>
            <a:r>
              <a:rPr lang="en-US" sz="2800" dirty="0"/>
              <a:t>at receiver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Receiver sends </a:t>
            </a:r>
            <a:r>
              <a:rPr lang="en-US" sz="2800" b="1" i="1" dirty="0">
                <a:solidFill>
                  <a:srgbClr val="0070C0"/>
                </a:solidFill>
              </a:rPr>
              <a:t>cumulative ACKs:</a:t>
            </a:r>
          </a:p>
          <a:p>
            <a:pPr lvl="1"/>
            <a:r>
              <a:rPr lang="en-US" sz="2800" dirty="0"/>
              <a:t>ACK number in TCP header names </a:t>
            </a:r>
            <a:r>
              <a:rPr lang="en-US" sz="2800" b="1" dirty="0"/>
              <a:t>highest contiguous byte number received</a:t>
            </a:r>
            <a:r>
              <a:rPr lang="en-US" sz="2800" dirty="0"/>
              <a:t> thus far, +1</a:t>
            </a:r>
          </a:p>
          <a:p>
            <a:pPr lvl="1"/>
            <a:r>
              <a:rPr lang="en-US" sz="2800" dirty="0"/>
              <a:t>one ACK per received packet, </a:t>
            </a:r>
            <a:r>
              <a:rPr lang="en-US" sz="2800" b="1" dirty="0"/>
              <a:t>or:</a:t>
            </a:r>
          </a:p>
          <a:p>
            <a:pPr lvl="2"/>
            <a:r>
              <a:rPr lang="en-US" sz="2800" b="1" i="1" spc="-150" dirty="0">
                <a:solidFill>
                  <a:srgbClr val="0070C0"/>
                </a:solidFill>
              </a:rPr>
              <a:t>Delayed ACK</a:t>
            </a:r>
            <a:r>
              <a:rPr lang="en-US" sz="2800" i="1" spc="-150" dirty="0">
                <a:solidFill>
                  <a:srgbClr val="0070C0"/>
                </a:solidFill>
              </a:rPr>
              <a:t>: </a:t>
            </a:r>
            <a:r>
              <a:rPr lang="en-US" sz="2800" spc="-150" dirty="0"/>
              <a:t>receiver batches ACKs, sends one for every pair of data packets (200 ms max delay)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Receiver functionality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3DE5B-543B-0540-97C9-0CC56D1B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2F32A-AE5B-9C4E-8134-199C374A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58937"/>
            <a:ext cx="8763000" cy="1994263"/>
          </a:xfrm>
        </p:spPr>
        <p:txBody>
          <a:bodyPr/>
          <a:lstStyle/>
          <a:p>
            <a:r>
              <a:rPr lang="en-US" b="1" dirty="0"/>
              <a:t>Usable window </a:t>
            </a:r>
            <a:r>
              <a:rPr lang="en-US" dirty="0"/>
              <a:t>at sender:</a:t>
            </a:r>
          </a:p>
          <a:p>
            <a:pPr lvl="1"/>
            <a:r>
              <a:rPr lang="en-US" dirty="0"/>
              <a:t>Left edge advances as packets sent</a:t>
            </a:r>
          </a:p>
          <a:p>
            <a:pPr lvl="1"/>
            <a:r>
              <a:rPr lang="en-US" dirty="0"/>
              <a:t>Right edge advances as receive window updates arrive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99CCA-6AF9-8E45-8B20-805F891F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C43051-9A89-4E48-B717-03F8A3D2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Sender’s Window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62453-A55D-594B-8351-FFAE59BEC249}"/>
              </a:ext>
            </a:extLst>
          </p:cNvPr>
          <p:cNvGrpSpPr/>
          <p:nvPr/>
        </p:nvGrpSpPr>
        <p:grpSpPr>
          <a:xfrm>
            <a:off x="851586" y="1812772"/>
            <a:ext cx="7364627" cy="2379741"/>
            <a:chOff x="848840" y="1373109"/>
            <a:chExt cx="7364627" cy="23797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CC4DCE-83A9-C24E-BE62-0E1F81BC2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40" y="1860550"/>
              <a:ext cx="7364627" cy="18923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0DC453-6A61-4349-B28A-B8B8E386BD7F}"/>
                </a:ext>
              </a:extLst>
            </p:cNvPr>
            <p:cNvCxnSpPr/>
            <p:nvPr/>
          </p:nvCxnSpPr>
          <p:spPr>
            <a:xfrm>
              <a:off x="2755900" y="1781630"/>
              <a:ext cx="3568700" cy="0"/>
            </a:xfrm>
            <a:prstGeom prst="straightConnector1">
              <a:avLst/>
            </a:prstGeom>
            <a:ln w="19050">
              <a:prstDash val="solid"/>
              <a:headEnd type="triangl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9096F0-CBD1-8A4C-9004-54B395EAA091}"/>
                </a:ext>
              </a:extLst>
            </p:cNvPr>
            <p:cNvSpPr txBox="1"/>
            <p:nvPr/>
          </p:nvSpPr>
          <p:spPr>
            <a:xfrm>
              <a:off x="2401884" y="1373109"/>
              <a:ext cx="4258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Arial" charset="0"/>
                  <a:ea typeface="Arial" charset="0"/>
                  <a:cs typeface="Arial" charset="0"/>
                </a:rPr>
                <a:t>Offered window (advertised by receiver)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41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spc="-150" dirty="0"/>
              <a:t>Transmission Control Protocol (TCP)</a:t>
            </a:r>
          </a:p>
          <a:p>
            <a:pPr marL="914400" lvl="1" indent="-514350"/>
            <a:r>
              <a:rPr lang="en-US" altLang="zh-CN" sz="30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Window-based flow control</a:t>
            </a:r>
          </a:p>
          <a:p>
            <a:pPr marL="914400" lvl="1" indent="-514350"/>
            <a:r>
              <a:rPr lang="en-US" altLang="zh-CN" sz="3000" b="1" spc="-150" dirty="0"/>
              <a:t>Retransmissions and congestion control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000" dirty="0"/>
              <a:t>TCP over Wireless</a:t>
            </a:r>
          </a:p>
          <a:p>
            <a:pPr marL="914400" lvl="1" indent="-514350"/>
            <a:r>
              <a:rPr lang="en-US" altLang="zh-CN" sz="3000" dirty="0"/>
              <a:t>TCP Snoop</a:t>
            </a:r>
          </a:p>
          <a:p>
            <a:pPr marL="914400" lvl="1" indent="-514350"/>
            <a:r>
              <a:rPr lang="en-US" altLang="zh-CN" sz="3000" dirty="0"/>
              <a:t>Explicit Loss Notification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914400" lvl="1" indent="-514350"/>
            <a:endParaRPr lang="en-US" sz="3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Today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12860-A27D-CB48-A28A-3AD5F4FC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/>
              <a:t>Recall: </a:t>
            </a:r>
            <a:r>
              <a:rPr lang="en-US" dirty="0"/>
              <a:t>Sender sets timer for each sent packet</a:t>
            </a:r>
          </a:p>
          <a:p>
            <a:pPr lvl="1"/>
            <a:r>
              <a:rPr lang="en-US" dirty="0"/>
              <a:t>Expected time for ACK to return: RTT</a:t>
            </a:r>
          </a:p>
          <a:p>
            <a:pPr lvl="1"/>
            <a:r>
              <a:rPr lang="en-US" dirty="0"/>
              <a:t>when ACK returns, timer canceled</a:t>
            </a:r>
          </a:p>
          <a:p>
            <a:pPr lvl="1"/>
            <a:r>
              <a:rPr lang="en-US" dirty="0"/>
              <a:t>if timer expires before ACK returns, packet resent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TCP estimates RTT using measurements mi from timed packet/ACK pairs</a:t>
            </a:r>
          </a:p>
          <a:p>
            <a:pPr lvl="1"/>
            <a:r>
              <a:rPr lang="en-US" dirty="0"/>
              <a:t>RTTi = ((1 − </a:t>
            </a:r>
            <a:r>
              <a:rPr lang="el-GR" dirty="0"/>
              <a:t>α</a:t>
            </a:r>
            <a:r>
              <a:rPr lang="en-US" dirty="0"/>
              <a:t>) x RTTi − 1 + </a:t>
            </a:r>
            <a:r>
              <a:rPr lang="el-GR" dirty="0"/>
              <a:t>α</a:t>
            </a:r>
            <a:r>
              <a:rPr lang="en-US" dirty="0"/>
              <a:t> x mi)</a:t>
            </a:r>
          </a:p>
          <a:p>
            <a:endParaRPr lang="en-US" b="1" dirty="0"/>
          </a:p>
          <a:p>
            <a:r>
              <a:rPr lang="en-US" b="1" dirty="0"/>
              <a:t>Original TCP retransmit timeout: RTOi = </a:t>
            </a:r>
            <a:r>
              <a:rPr lang="el-GR" b="1" dirty="0"/>
              <a:t>β</a:t>
            </a:r>
            <a:r>
              <a:rPr lang="en-US" b="1" dirty="0"/>
              <a:t> × RTTi</a:t>
            </a:r>
          </a:p>
          <a:p>
            <a:pPr lvl="1"/>
            <a:r>
              <a:rPr lang="en-US" b="1" dirty="0"/>
              <a:t>original TCP: </a:t>
            </a:r>
            <a:r>
              <a:rPr lang="el-GR" b="1" dirty="0"/>
              <a:t>β</a:t>
            </a:r>
            <a:r>
              <a:rPr lang="en-US" b="1" dirty="0"/>
              <a:t> = 2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TCP: Retransmit Timeouts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7A08-0B68-D747-8880-FED04AC0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Mean and Variance:</a:t>
            </a:r>
            <a:br>
              <a:rPr lang="en-US" sz="3600"/>
            </a:br>
            <a:r>
              <a:rPr lang="en-US" sz="3600"/>
              <a:t>Jacobson’s RTT Estimator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4400"/>
            <a:ext cx="8763000" cy="509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Above link load of 30% at router, </a:t>
            </a:r>
            <a:r>
              <a:rPr lang="el-GR" dirty="0"/>
              <a:t>β</a:t>
            </a:r>
            <a:r>
              <a:rPr lang="en-US" dirty="0"/>
              <a:t> × RTT</a:t>
            </a:r>
            <a:r>
              <a:rPr lang="en-US" baseline="-25000" dirty="0"/>
              <a:t>i </a:t>
            </a:r>
            <a:r>
              <a:rPr lang="en-US" b="1" dirty="0">
                <a:solidFill>
                  <a:srgbClr val="FF0000"/>
                </a:solidFill>
              </a:rPr>
              <a:t>will retransmit too early!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Response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increasing load: </a:t>
            </a:r>
            <a:r>
              <a:rPr lang="en-US" dirty="0"/>
              <a:t>waste bandwidth on duplicate packets; </a:t>
            </a:r>
            <a:r>
              <a:rPr lang="en-US" b="1" dirty="0"/>
              <a:t>result: </a:t>
            </a:r>
            <a:r>
              <a:rPr lang="en-US" b="1" dirty="0">
                <a:solidFill>
                  <a:srgbClr val="FF0000"/>
                </a:solidFill>
              </a:rPr>
              <a:t>congestion collapse!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Idea </a:t>
            </a:r>
            <a:r>
              <a:rPr lang="en-US" dirty="0"/>
              <a:t>[Jacobson 88]: Estimate </a:t>
            </a:r>
            <a:r>
              <a:rPr lang="en-US" b="1" i="1" dirty="0"/>
              <a:t>mean deviation  </a:t>
            </a:r>
            <a:r>
              <a:rPr lang="en-US" b="1" dirty="0"/>
              <a:t>v</a:t>
            </a:r>
            <a:r>
              <a:rPr lang="en-US" b="1" baseline="-25000" dirty="0"/>
              <a:t>i</a:t>
            </a:r>
            <a:r>
              <a:rPr lang="en-US" b="1" dirty="0"/>
              <a:t>,</a:t>
            </a:r>
            <a:r>
              <a:rPr lang="en-US" dirty="0"/>
              <a:t> (EWMA of |m</a:t>
            </a:r>
            <a:r>
              <a:rPr lang="en-US" baseline="-25000" dirty="0"/>
              <a:t>i</a:t>
            </a:r>
            <a:r>
              <a:rPr lang="en-US" dirty="0"/>
              <a:t> – RTT</a:t>
            </a:r>
            <a:r>
              <a:rPr lang="en-US" baseline="-25000" dirty="0"/>
              <a:t>i</a:t>
            </a:r>
            <a:r>
              <a:rPr lang="en-US" dirty="0"/>
              <a:t>|), a stand-in for variance: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	v</a:t>
            </a:r>
            <a:r>
              <a:rPr lang="en-US" baseline="-25000" dirty="0"/>
              <a:t>i</a:t>
            </a:r>
            <a:r>
              <a:rPr lang="en-US" dirty="0"/>
              <a:t>  =  v</a:t>
            </a:r>
            <a:r>
              <a:rPr lang="en-US" baseline="-25000" dirty="0"/>
              <a:t>i-1</a:t>
            </a:r>
            <a:r>
              <a:rPr lang="en-US" dirty="0"/>
              <a:t>×(1-</a:t>
            </a:r>
            <a:r>
              <a:rPr lang="el-GR" dirty="0"/>
              <a:t>γ</a:t>
            </a:r>
            <a:r>
              <a:rPr lang="en-US" dirty="0"/>
              <a:t>)  +  </a:t>
            </a:r>
            <a:r>
              <a:rPr lang="el-GR" dirty="0"/>
              <a:t>γ</a:t>
            </a:r>
            <a:r>
              <a:rPr lang="en-US" dirty="0"/>
              <a:t>×|m</a:t>
            </a:r>
            <a:r>
              <a:rPr lang="en-US" baseline="-25000" dirty="0"/>
              <a:t>i </a:t>
            </a:r>
            <a:r>
              <a:rPr lang="en-US" dirty="0"/>
              <a:t> − RTT</a:t>
            </a:r>
            <a:r>
              <a:rPr lang="en-US" baseline="-25000" dirty="0"/>
              <a:t>i</a:t>
            </a:r>
            <a:r>
              <a:rPr lang="en-US" dirty="0"/>
              <a:t>|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Then use retransmission timeout </a:t>
            </a:r>
            <a:r>
              <a:rPr lang="en-US" b="1" dirty="0"/>
              <a:t>RTO</a:t>
            </a:r>
            <a:r>
              <a:rPr lang="en-US" b="1" baseline="-25000" dirty="0"/>
              <a:t>i</a:t>
            </a:r>
            <a:r>
              <a:rPr lang="en-US" b="1" dirty="0"/>
              <a:t> = RTT</a:t>
            </a:r>
            <a:r>
              <a:rPr lang="en-US" b="1" baseline="-25000" dirty="0"/>
              <a:t>i</a:t>
            </a:r>
            <a:r>
              <a:rPr lang="en-US" b="1" dirty="0"/>
              <a:t> + 4v</a:t>
            </a:r>
            <a:r>
              <a:rPr lang="en-US" b="1" baseline="-25000" dirty="0"/>
              <a:t>i</a:t>
            </a: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261143" y="5526063"/>
            <a:ext cx="8545513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Mean and Variance RTT estimator used by all modern TCPs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FA11A3-623E-2045-9A2B-D31052DC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Self-Clocking Transmission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45062"/>
            <a:ext cx="8763000" cy="167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Self-clocking transmission: Conservation of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each ACK returns, one data packet 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spacing of returning ACKs: matches spacing of packets in time at </a:t>
            </a:r>
            <a:r>
              <a:rPr lang="en-US" sz="2400" b="1" dirty="0">
                <a:solidFill>
                  <a:srgbClr val="0070C0"/>
                </a:solidFill>
              </a:rPr>
              <a:t>slowest link on path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 rotWithShape="1">
          <a:blip r:embed="rId3"/>
          <a:srcRect t="6959"/>
          <a:stretch/>
        </p:blipFill>
        <p:spPr bwMode="auto">
          <a:xfrm>
            <a:off x="1350200" y="1409700"/>
            <a:ext cx="6371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21CE-F3EB-954C-83DA-5A714762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Goals in Congestion Control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Achieve </a:t>
            </a:r>
            <a:r>
              <a:rPr lang="en-US" sz="2800" b="1" dirty="0">
                <a:solidFill>
                  <a:srgbClr val="009900"/>
                </a:solidFill>
              </a:rPr>
              <a:t>high utilization </a:t>
            </a:r>
            <a:r>
              <a:rPr lang="en-US" sz="2800" dirty="0"/>
              <a:t>on links; don’t waste capacity!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Divide bottleneck link capacity </a:t>
            </a:r>
            <a:r>
              <a:rPr lang="en-US" sz="2800" b="1" dirty="0">
                <a:solidFill>
                  <a:srgbClr val="009900"/>
                </a:solidFill>
              </a:rPr>
              <a:t>fairly among users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Be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stable: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  <a:r>
              <a:rPr lang="en-US" sz="2800" dirty="0"/>
              <a:t>converge to steady allocation among users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Avoid </a:t>
            </a:r>
            <a:r>
              <a:rPr lang="en-US" sz="2800" b="1" dirty="0">
                <a:solidFill>
                  <a:srgbClr val="FF0000"/>
                </a:solidFill>
              </a:rPr>
              <a:t>congestion collapse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CE90B-D542-2647-AA61-1B59078C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Congestion Collapse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32438"/>
            <a:ext cx="8229600" cy="868362"/>
          </a:xfrm>
        </p:spPr>
        <p:txBody>
          <a:bodyPr/>
          <a:lstStyle/>
          <a:p>
            <a:pPr eaLnBrk="1" hangingPunct="1"/>
            <a:r>
              <a:rPr lang="en-US"/>
              <a:t>Cliff behavior observed in [Jacobson 88]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2195513" y="16002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2195513" y="47244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3355930" y="4829145"/>
            <a:ext cx="2878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-106" charset="0"/>
              </a:rPr>
              <a:t>Offered load (bps)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 rot="-5400000">
            <a:off x="430551" y="2771745"/>
            <a:ext cx="2729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-106" charset="0"/>
              </a:rPr>
              <a:t>Throughput (bps)</a:t>
            </a: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V="1">
            <a:off x="2195513" y="2025650"/>
            <a:ext cx="2438400" cy="269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22" name="Freeform 12"/>
          <p:cNvSpPr>
            <a:spLocks/>
          </p:cNvSpPr>
          <p:nvPr/>
        </p:nvSpPr>
        <p:spPr bwMode="auto">
          <a:xfrm>
            <a:off x="4633913" y="1905000"/>
            <a:ext cx="1600200" cy="120650"/>
          </a:xfrm>
          <a:custGeom>
            <a:avLst/>
            <a:gdLst>
              <a:gd name="T0" fmla="*/ 0 w 1008"/>
              <a:gd name="T1" fmla="*/ 240 h 240"/>
              <a:gd name="T2" fmla="*/ 192 w 1008"/>
              <a:gd name="T3" fmla="*/ 48 h 240"/>
              <a:gd name="T4" fmla="*/ 1008 w 1008"/>
              <a:gd name="T5" fmla="*/ 0 h 240"/>
              <a:gd name="T6" fmla="*/ 0 60000 65536"/>
              <a:gd name="T7" fmla="*/ 0 60000 65536"/>
              <a:gd name="T8" fmla="*/ 0 60000 65536"/>
              <a:gd name="T9" fmla="*/ 0 w 1008"/>
              <a:gd name="T10" fmla="*/ 0 h 240"/>
              <a:gd name="T11" fmla="*/ 1008 w 10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40">
                <a:moveTo>
                  <a:pt x="0" y="240"/>
                </a:moveTo>
                <a:cubicBezTo>
                  <a:pt x="12" y="164"/>
                  <a:pt x="24" y="88"/>
                  <a:pt x="192" y="48"/>
                </a:cubicBezTo>
                <a:cubicBezTo>
                  <a:pt x="360" y="8"/>
                  <a:pt x="684" y="4"/>
                  <a:pt x="1008" y="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23" name="Freeform 13"/>
          <p:cNvSpPr>
            <a:spLocks/>
          </p:cNvSpPr>
          <p:nvPr/>
        </p:nvSpPr>
        <p:spPr bwMode="auto">
          <a:xfrm>
            <a:off x="6132513" y="1905000"/>
            <a:ext cx="1168400" cy="2667000"/>
          </a:xfrm>
          <a:custGeom>
            <a:avLst/>
            <a:gdLst>
              <a:gd name="T0" fmla="*/ 64 w 736"/>
              <a:gd name="T1" fmla="*/ 0 h 1680"/>
              <a:gd name="T2" fmla="*/ 64 w 736"/>
              <a:gd name="T3" fmla="*/ 432 h 1680"/>
              <a:gd name="T4" fmla="*/ 112 w 736"/>
              <a:gd name="T5" fmla="*/ 1152 h 1680"/>
              <a:gd name="T6" fmla="*/ 736 w 736"/>
              <a:gd name="T7" fmla="*/ 168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736"/>
              <a:gd name="T13" fmla="*/ 0 h 1680"/>
              <a:gd name="T14" fmla="*/ 736 w 73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6" h="1680">
                <a:moveTo>
                  <a:pt x="64" y="0"/>
                </a:moveTo>
                <a:cubicBezTo>
                  <a:pt x="60" y="120"/>
                  <a:pt x="56" y="240"/>
                  <a:pt x="64" y="432"/>
                </a:cubicBezTo>
                <a:cubicBezTo>
                  <a:pt x="72" y="624"/>
                  <a:pt x="0" y="944"/>
                  <a:pt x="112" y="1152"/>
                </a:cubicBezTo>
                <a:cubicBezTo>
                  <a:pt x="224" y="1360"/>
                  <a:pt x="480" y="1520"/>
                  <a:pt x="736" y="16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6324599" y="2681288"/>
            <a:ext cx="16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-106" charset="0"/>
              </a:rPr>
              <a:t>Congestion collapse!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2798568" y="1722467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Tahoma" pitchFamily="-106" charset="0"/>
              </a:rPr>
              <a:t>Knee</a:t>
            </a:r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3736795" y="1949450"/>
            <a:ext cx="697063" cy="444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1BFA6-9665-DD49-8A9D-F2B2CB6F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Congestion Requires Slowing Senders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181600"/>
          </a:xfrm>
        </p:spPr>
        <p:txBody>
          <a:bodyPr/>
          <a:lstStyle/>
          <a:p>
            <a:pPr eaLnBrk="1" hangingPunct="1"/>
            <a:r>
              <a:rPr lang="en-US" sz="2800" dirty="0"/>
              <a:t>Bigger buffers cannot prevent congestion: </a:t>
            </a:r>
            <a:r>
              <a:rPr lang="en-US" sz="2800" b="1" dirty="0"/>
              <a:t>senders must slow down</a:t>
            </a:r>
          </a:p>
          <a:p>
            <a:pPr eaLnBrk="1" hangingPunct="1"/>
            <a:r>
              <a:rPr lang="en-US" sz="2800" dirty="0"/>
              <a:t>Absence of ACKs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implicitly indicates congestion</a:t>
            </a:r>
          </a:p>
          <a:p>
            <a:pPr eaLnBrk="1" hangingPunct="1"/>
            <a:r>
              <a:rPr lang="en-US" sz="2800" dirty="0"/>
              <a:t>TCP sender’s window size determines sending rate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Recall: </a:t>
            </a:r>
            <a:r>
              <a:rPr lang="en-US" sz="2800" dirty="0"/>
              <a:t>Correct window size is </a:t>
            </a:r>
            <a:r>
              <a:rPr lang="en-US" sz="2800" b="1" dirty="0"/>
              <a:t>bottleneck link bandwidth-delay product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How can the sender learn this value?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</a:rPr>
              <a:t>Search</a:t>
            </a:r>
            <a:r>
              <a:rPr lang="en-US" sz="2800" dirty="0"/>
              <a:t> for it, by adapting window size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</a:rPr>
              <a:t>Feedback</a:t>
            </a:r>
            <a:r>
              <a:rPr lang="en-US" sz="2800" dirty="0"/>
              <a:t> from network: ACKs return (window OK) or do not return (window too big)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5576D-105F-D04B-9EE7-4704621A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spc="-150" dirty="0"/>
              <a:t>Transmission Control Protocol (TCP)</a:t>
            </a:r>
          </a:p>
          <a:p>
            <a:pPr marL="914400" lvl="1" indent="-514350"/>
            <a:r>
              <a:rPr lang="en-US" altLang="zh-CN" sz="3000" b="1" spc="-150" dirty="0"/>
              <a:t>Window-based flow control</a:t>
            </a:r>
          </a:p>
          <a:p>
            <a:pPr marL="914400" lvl="1" indent="-514350"/>
            <a:r>
              <a:rPr lang="en-US" altLang="zh-CN" sz="3000" spc="-150" dirty="0"/>
              <a:t>Retransmissions and congestion control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000" dirty="0"/>
              <a:t>TCP over Wireless</a:t>
            </a:r>
          </a:p>
          <a:p>
            <a:pPr marL="914400" lvl="1" indent="-514350"/>
            <a:r>
              <a:rPr lang="en-US" altLang="zh-CN" sz="3000" dirty="0"/>
              <a:t>TCP Snoop</a:t>
            </a:r>
          </a:p>
          <a:p>
            <a:pPr marL="914400" lvl="1" indent="-514350"/>
            <a:r>
              <a:rPr lang="en-US" altLang="zh-CN" sz="3000" dirty="0"/>
              <a:t>Explicit Loss Notification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914400" lvl="1" indent="-514350"/>
            <a:endParaRPr lang="en-US" sz="3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Today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DE29-8AF0-D44B-A1CD-D8316AD8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9D7BBA0B-DEF2-7644-9089-E6FC367583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Reaching Equilibrium: Slow Start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22400"/>
            <a:ext cx="8763000" cy="505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At connection start, sender sets </a:t>
            </a:r>
            <a:r>
              <a:rPr lang="en-US" sz="2800" b="1" i="1" dirty="0"/>
              <a:t>congestion window size,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</a:t>
            </a:r>
            <a:r>
              <a:rPr lang="en-US" sz="2800" dirty="0">
                <a:solidFill>
                  <a:srgbClr val="0070C0"/>
                </a:solidFill>
              </a:rPr>
              <a:t>,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pktSize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(one packet’s worth of bytes), not whole window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Sender sends up to </a:t>
            </a:r>
            <a:r>
              <a:rPr lang="en-US" sz="2800" b="1" dirty="0">
                <a:solidFill>
                  <a:srgbClr val="0070C0"/>
                </a:solidFill>
              </a:rPr>
              <a:t>min(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Upon return of each ACK, increase </a:t>
            </a:r>
            <a:r>
              <a:rPr lang="en-US" sz="2800" b="1" dirty="0">
                <a:latin typeface="American Typewriter" panose="02090604020004020304" pitchFamily="18" charset="77"/>
              </a:rPr>
              <a:t>cwnd</a:t>
            </a:r>
            <a:r>
              <a:rPr lang="en-US" sz="2800" dirty="0"/>
              <a:t> by </a:t>
            </a:r>
            <a:r>
              <a:rPr lang="en-US" sz="2800" b="1" dirty="0">
                <a:latin typeface="American Typewriter" panose="02090604020004020304" pitchFamily="18" charset="77"/>
              </a:rPr>
              <a:t>pktSize</a:t>
            </a:r>
            <a:r>
              <a:rPr lang="en-US" sz="2800" dirty="0"/>
              <a:t> bytes until W reached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“Slow” means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exponential window increase!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Takes </a:t>
            </a:r>
            <a:r>
              <a:rPr lang="en-US" sz="2800" dirty="0">
                <a:solidFill>
                  <a:srgbClr val="0070C0"/>
                </a:solidFill>
              </a:rPr>
              <a:t>log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(W /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pktSize</a:t>
            </a:r>
            <a:r>
              <a:rPr lang="en-US" sz="2800" dirty="0">
                <a:solidFill>
                  <a:srgbClr val="0070C0"/>
                </a:solidFill>
              </a:rPr>
              <a:t>) </a:t>
            </a:r>
            <a:r>
              <a:rPr lang="en-US" sz="2800" dirty="0"/>
              <a:t>RTTs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to reach receiver’s advertised window size W</a:t>
            </a:r>
          </a:p>
        </p:txBody>
      </p:sp>
    </p:spTree>
    <p:extLst>
      <p:ext uri="{BB962C8B-B14F-4D97-AF65-F5344CB8AC3E}">
        <p14:creationId xmlns:p14="http://schemas.microsoft.com/office/powerpoint/2010/main" val="26434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Avoiding Congestion:</a:t>
            </a:r>
            <a:br>
              <a:rPr lang="en-US" dirty="0"/>
            </a:br>
            <a:r>
              <a:rPr lang="en-US" dirty="0"/>
              <a:t>Multiplicative Decrease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60500"/>
            <a:ext cx="87630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Recall sender uses window of size </a:t>
            </a:r>
            <a:r>
              <a:rPr lang="en-US" sz="2800" b="1" dirty="0">
                <a:solidFill>
                  <a:srgbClr val="0070C0"/>
                </a:solidFill>
              </a:rPr>
              <a:t>min(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</a:t>
            </a:r>
            <a:r>
              <a:rPr lang="en-US" sz="2800" b="1" dirty="0">
                <a:solidFill>
                  <a:srgbClr val="0070C0"/>
                </a:solidFill>
              </a:rPr>
              <a:t>), </a:t>
            </a:r>
            <a:r>
              <a:rPr lang="en-US" sz="2800" dirty="0"/>
              <a:t>where </a:t>
            </a:r>
            <a:r>
              <a:rPr lang="en-US" sz="2800" dirty="0">
                <a:latin typeface="American Typewriter" panose="02090604020004020304" pitchFamily="18" charset="77"/>
              </a:rPr>
              <a:t>W</a:t>
            </a:r>
            <a:r>
              <a:rPr lang="en-US" sz="2800" dirty="0"/>
              <a:t> is receiver’s advertised window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Upon </a:t>
            </a:r>
            <a:r>
              <a:rPr lang="en-US" sz="2800" b="1" dirty="0"/>
              <a:t>timeout</a:t>
            </a:r>
            <a:r>
              <a:rPr lang="en-US" sz="2800" dirty="0"/>
              <a:t> for sent packet, sender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presumes packet lost to congestion,</a:t>
            </a:r>
            <a:r>
              <a:rPr lang="en-US" sz="2800" dirty="0"/>
              <a:t> and: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sets </a:t>
            </a:r>
            <a:r>
              <a:rPr lang="en-US" sz="2400" dirty="0">
                <a:latin typeface="American Typewriter" panose="02090604020004020304" pitchFamily="18" charset="77"/>
              </a:rPr>
              <a:t>ssthresh = cwnd / 2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sets </a:t>
            </a:r>
            <a:r>
              <a:rPr lang="en-US" sz="2400" dirty="0">
                <a:latin typeface="American Typewriter" panose="02090604020004020304" pitchFamily="18" charset="77"/>
              </a:rPr>
              <a:t>cwnd = pktSize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uses slow start to grow cwnd up to </a:t>
            </a:r>
            <a:r>
              <a:rPr lang="en-US" sz="2400" dirty="0">
                <a:latin typeface="American Typewriter" panose="02090604020004020304" pitchFamily="18" charset="77"/>
              </a:rPr>
              <a:t>ssthresh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End result: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 = cwnd / 2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/>
              <a:t>via slow 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DF554-5D9D-D646-871A-DC65C15E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Taking Your Fair Share:</a:t>
            </a:r>
            <a:br>
              <a:rPr lang="en-US" dirty="0"/>
            </a:br>
            <a:r>
              <a:rPr lang="en-US" dirty="0"/>
              <a:t>Additive Increase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34246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9900"/>
                </a:solidFill>
              </a:rPr>
              <a:t>Drops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indicate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sending </a:t>
            </a:r>
            <a:r>
              <a:rPr lang="en-US" b="1" dirty="0"/>
              <a:t>more</a:t>
            </a:r>
            <a:r>
              <a:rPr lang="en-US" dirty="0"/>
              <a:t> than fair share of bottleneck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 feedback </a:t>
            </a:r>
            <a:r>
              <a:rPr lang="en-US" dirty="0"/>
              <a:t>to indicate using </a:t>
            </a:r>
            <a:r>
              <a:rPr lang="en-US" b="1" dirty="0"/>
              <a:t>less</a:t>
            </a:r>
            <a:r>
              <a:rPr lang="en-US" dirty="0"/>
              <a:t> than fair share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spc="-150" dirty="0"/>
              <a:t>Solution: </a:t>
            </a:r>
            <a:r>
              <a:rPr lang="en-US" b="1" spc="-150" dirty="0">
                <a:solidFill>
                  <a:srgbClr val="0070C0"/>
                </a:solidFill>
              </a:rPr>
              <a:t>Speculatively increase window size </a:t>
            </a:r>
            <a:r>
              <a:rPr lang="en-US" spc="-150" dirty="0"/>
              <a:t>as ACKs return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Additive increase: </a:t>
            </a:r>
            <a:r>
              <a:rPr lang="en-US" dirty="0"/>
              <a:t>For each returning ACK,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merican Typewriter" panose="02090604020004020304" pitchFamily="18" charset="77"/>
              </a:rPr>
              <a:t>	cwnd = cwnd + (pktSize </a:t>
            </a:r>
            <a:r>
              <a:rPr lang="en-US" dirty="0">
                <a:latin typeface="American Typewriter" panose="02090604020004020304" pitchFamily="18" charset="77"/>
                <a:ea typeface="Tahoma" pitchFamily="-106" charset="0"/>
                <a:cs typeface="Tahoma" pitchFamily="-106" charset="0"/>
              </a:rPr>
              <a:t>× </a:t>
            </a:r>
            <a:r>
              <a:rPr lang="en-US" dirty="0">
                <a:latin typeface="American Typewriter" panose="02090604020004020304" pitchFamily="18" charset="77"/>
              </a:rPr>
              <a:t>pktSize) / cwnd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Increases cwnd by ≈ </a:t>
            </a:r>
            <a:r>
              <a:rPr lang="en-US" dirty="0">
                <a:latin typeface="American Typewriter" panose="02090604020004020304" pitchFamily="18" charset="77"/>
              </a:rPr>
              <a:t>pktSize</a:t>
            </a:r>
            <a:r>
              <a:rPr lang="en-US" dirty="0"/>
              <a:t> bytes per RTT</a:t>
            </a:r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793455" y="4880631"/>
            <a:ext cx="7480890" cy="83767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Combined algorithm: Additive Increase,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Multiplicative Decrease (AIMD)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B1288-B73C-DD41-96C4-778558CC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Refinement: Fast Retransmit (I)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27356"/>
            <a:ext cx="8763000" cy="497344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Sender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must wait well over RTT </a:t>
            </a:r>
            <a:r>
              <a:rPr lang="en-US" sz="2800" dirty="0"/>
              <a:t>for timer to expire before loss detected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TCP’s minimum retransmit timeout: </a:t>
            </a:r>
            <a:r>
              <a:rPr lang="en-US" sz="2800" b="1" dirty="0">
                <a:solidFill>
                  <a:srgbClr val="FF0000"/>
                </a:solidFill>
              </a:rPr>
              <a:t>1 second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 dirty="0"/>
              <a:t>Another indicator of loss:</a:t>
            </a:r>
            <a:endParaRPr lang="en-US" sz="28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800" dirty="0"/>
              <a:t>Suppose sender sends: </a:t>
            </a:r>
            <a:r>
              <a:rPr lang="en-US" sz="2800" u="sng" dirty="0"/>
              <a:t>1, 2, 3, 4, 5 </a:t>
            </a:r>
            <a:r>
              <a:rPr lang="en-US" sz="2800" dirty="0"/>
              <a:t>(...but </a:t>
            </a:r>
            <a:r>
              <a:rPr lang="en-US" sz="2800" b="1" dirty="0"/>
              <a:t>2 is lost</a:t>
            </a:r>
            <a:r>
              <a:rPr lang="en-US" sz="2800" dirty="0"/>
              <a:t>)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r>
              <a:rPr lang="en-US" sz="2800" dirty="0"/>
              <a:t>Receiver receives: </a:t>
            </a:r>
            <a:r>
              <a:rPr lang="en-US" sz="2800" u="sng" dirty="0"/>
              <a:t>1, 3, 4, 5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r>
              <a:rPr lang="en-US" sz="2800" dirty="0"/>
              <a:t>Receiver sends cumulative ACKs: </a:t>
            </a:r>
            <a:r>
              <a:rPr lang="en-US" sz="2800" u="sng" dirty="0"/>
              <a:t>2, 2, 2, 2</a:t>
            </a:r>
          </a:p>
          <a:p>
            <a:pPr lvl="2" eaLnBrk="1" hangingPunct="1"/>
            <a:r>
              <a:rPr lang="en-US" sz="2800" dirty="0"/>
              <a:t>Loss causes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duplicate ACKs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C1A5F-AE9F-EF4F-ACB0-0A29B319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Fast Retransmit (II)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659"/>
            <a:ext cx="4850092" cy="51035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Upon arrival of </a:t>
            </a:r>
            <a:r>
              <a:rPr lang="en-US" b="1" dirty="0"/>
              <a:t>three duplicate ACKs,</a:t>
            </a:r>
            <a:r>
              <a:rPr lang="en-US" dirty="0"/>
              <a:t> sender: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57150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sets</a:t>
            </a:r>
            <a:r>
              <a:rPr lang="en-US" dirty="0"/>
              <a:t> </a:t>
            </a:r>
            <a:r>
              <a:rPr lang="en-US" dirty="0">
                <a:latin typeface="American Typewriter" panose="02090604020004020304" pitchFamily="18" charset="77"/>
              </a:rPr>
              <a:t>cwnd = cwnd / 2</a:t>
            </a:r>
          </a:p>
          <a:p>
            <a:pPr marL="57150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retransmits</a:t>
            </a:r>
            <a:r>
              <a:rPr lang="en-US" dirty="0"/>
              <a:t> “missing” packet</a:t>
            </a:r>
          </a:p>
          <a:p>
            <a:pPr marL="57150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9900"/>
                </a:solidFill>
              </a:rPr>
              <a:t>no slow start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only loss causes dup 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Packet reordering, too</a:t>
            </a: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5742531" y="1845527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8028531" y="1845527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5742531" y="21503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 rot="1139949">
            <a:off x="5818731" y="2193775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1</a:t>
            </a: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flipV="1">
            <a:off x="5742531" y="2988527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 rot="-1075090">
            <a:off x="5056731" y="3617177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>
            <a:off x="8382000" y="3581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5742531" y="51221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 rot="1107572">
            <a:off x="6045520" y="5293392"/>
            <a:ext cx="214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513</a:t>
            </a: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8153400" y="29860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-106" charset="0"/>
              </a:rPr>
              <a:t>time</a:t>
            </a:r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5437731" y="1631215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-106" charset="0"/>
              </a:rPr>
              <a:t>A</a:t>
            </a:r>
          </a:p>
        </p:txBody>
      </p:sp>
      <p:sp>
        <p:nvSpPr>
          <p:cNvPr id="45072" name="Text Box 15"/>
          <p:cNvSpPr txBox="1">
            <a:spLocks noChangeArrowheads="1"/>
          </p:cNvSpPr>
          <p:nvPr/>
        </p:nvSpPr>
        <p:spPr bwMode="auto">
          <a:xfrm>
            <a:off x="7876131" y="1631215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-106" charset="0"/>
              </a:rPr>
              <a:t>B</a:t>
            </a:r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>
            <a:off x="5742531" y="2455127"/>
            <a:ext cx="16002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74" name="Text Box 17"/>
          <p:cNvSpPr txBox="1">
            <a:spLocks noChangeArrowheads="1"/>
          </p:cNvSpPr>
          <p:nvPr/>
        </p:nvSpPr>
        <p:spPr bwMode="auto">
          <a:xfrm rot="1139949">
            <a:off x="5812381" y="2529740"/>
            <a:ext cx="217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513</a:t>
            </a:r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>
            <a:off x="5742531" y="27599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76" name="Text Box 19"/>
          <p:cNvSpPr txBox="1">
            <a:spLocks noChangeArrowheads="1"/>
          </p:cNvSpPr>
          <p:nvPr/>
        </p:nvSpPr>
        <p:spPr bwMode="auto">
          <a:xfrm rot="1139949">
            <a:off x="5809206" y="2847240"/>
            <a:ext cx="225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1025</a:t>
            </a:r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5742531" y="30647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 rot="1139949">
            <a:off x="5810794" y="3152040"/>
            <a:ext cx="224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1537</a:t>
            </a:r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 flipV="1">
            <a:off x="5742531" y="3642577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 rot="-1075090">
            <a:off x="5132931" y="4207727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V="1">
            <a:off x="5742531" y="3871177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 rot="-1075090">
            <a:off x="5158331" y="4455377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5742531" y="3426866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 rot="1139949">
            <a:off x="5785533" y="3514179"/>
            <a:ext cx="224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2049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722704" y="4297494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 rot="20524910">
            <a:off x="5138504" y="4881694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638E8-E183-4C46-991C-3E638C52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85D00-4139-B649-A340-9C6D2B95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AIMD in Action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C5E6D66-CEC9-E540-AEFF-1CE6A4FE0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70050"/>
            <a:ext cx="7353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87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Modeling Throughput, Loss, and RTT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977"/>
            <a:ext cx="8763000" cy="48746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i="1" dirty="0"/>
              <a:t>How do </a:t>
            </a:r>
            <a:r>
              <a:rPr lang="en-US" sz="2800" b="1" i="1" dirty="0"/>
              <a:t>packet loss rate </a:t>
            </a:r>
            <a:r>
              <a:rPr lang="en-US" sz="2800" i="1" dirty="0"/>
              <a:t>and </a:t>
            </a:r>
            <a:r>
              <a:rPr lang="en-US" sz="2800" b="1" i="1" dirty="0"/>
              <a:t>RTT</a:t>
            </a:r>
            <a:r>
              <a:rPr lang="en-US" sz="2800" i="1" dirty="0"/>
              <a:t> affect </a:t>
            </a:r>
            <a:r>
              <a:rPr lang="en-US" sz="2800" b="1" i="1" dirty="0"/>
              <a:t>throughput</a:t>
            </a:r>
            <a:r>
              <a:rPr lang="en-US" sz="2800" i="1" dirty="0"/>
              <a:t> TCP achieves?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2800" b="1" dirty="0"/>
              <a:t>Assume: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Only fast retransmits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No timeouts (so no slow starts in steady-state)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185BD-41CC-9944-A799-66A05F4C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Evolution of Window Over Time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19784"/>
            <a:ext cx="8763000" cy="2667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Average window size: </a:t>
            </a:r>
            <a:r>
              <a:rPr lang="en-US" sz="2800" b="1" dirty="0">
                <a:solidFill>
                  <a:srgbClr val="0070C0"/>
                </a:solidFill>
              </a:rPr>
              <a:t>¾W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One window of packets is sent per RTT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Bandwidth: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¾W</a:t>
            </a:r>
            <a:r>
              <a:rPr lang="en-US" sz="2800" dirty="0"/>
              <a:t> packets per RTT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(¾W x packet size) / RTT bytes per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W depends on loss rate…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132885-1B8E-4F46-A387-02BD3E95DD85}"/>
              </a:ext>
            </a:extLst>
          </p:cNvPr>
          <p:cNvGrpSpPr/>
          <p:nvPr/>
        </p:nvGrpSpPr>
        <p:grpSpPr>
          <a:xfrm>
            <a:off x="1330234" y="1572168"/>
            <a:ext cx="5562600" cy="1981200"/>
            <a:chOff x="1025434" y="1724297"/>
            <a:chExt cx="5562600" cy="1981200"/>
          </a:xfrm>
        </p:grpSpPr>
        <p:sp>
          <p:nvSpPr>
            <p:cNvPr id="53253" name="Line 4"/>
            <p:cNvSpPr>
              <a:spLocks noChangeShapeType="1"/>
            </p:cNvSpPr>
            <p:nvPr/>
          </p:nvSpPr>
          <p:spPr bwMode="auto">
            <a:xfrm>
              <a:off x="2397034" y="1800497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>
              <a:off x="2397034" y="3324497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3463834" y="3338785"/>
              <a:ext cx="2057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-106" charset="0"/>
                </a:rPr>
                <a:t>time</a:t>
              </a:r>
            </a:p>
          </p:txBody>
        </p:sp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1025434" y="1724297"/>
              <a:ext cx="2057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-106" charset="0"/>
                </a:rPr>
                <a:t>W</a:t>
              </a:r>
            </a:p>
          </p:txBody>
        </p:sp>
        <p:sp>
          <p:nvSpPr>
            <p:cNvPr id="53257" name="Text Box 8"/>
            <p:cNvSpPr txBox="1">
              <a:spLocks noChangeArrowheads="1"/>
            </p:cNvSpPr>
            <p:nvPr/>
          </p:nvSpPr>
          <p:spPr bwMode="auto">
            <a:xfrm>
              <a:off x="1025434" y="2348185"/>
              <a:ext cx="2057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-106" charset="0"/>
                </a:rPr>
                <a:t>W/2</a:t>
              </a:r>
            </a:p>
          </p:txBody>
        </p:sp>
        <p:sp>
          <p:nvSpPr>
            <p:cNvPr id="53258" name="Line 9"/>
            <p:cNvSpPr>
              <a:spLocks noChangeShapeType="1"/>
            </p:cNvSpPr>
            <p:nvPr/>
          </p:nvSpPr>
          <p:spPr bwMode="auto">
            <a:xfrm>
              <a:off x="25494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59" name="Line 10"/>
            <p:cNvSpPr>
              <a:spLocks noChangeShapeType="1"/>
            </p:cNvSpPr>
            <p:nvPr/>
          </p:nvSpPr>
          <p:spPr bwMode="auto">
            <a:xfrm flipV="1">
              <a:off x="25494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0" name="Line 11"/>
            <p:cNvSpPr>
              <a:spLocks noChangeShapeType="1"/>
            </p:cNvSpPr>
            <p:nvPr/>
          </p:nvSpPr>
          <p:spPr bwMode="auto">
            <a:xfrm>
              <a:off x="30828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1" name="Line 12"/>
            <p:cNvSpPr>
              <a:spLocks noChangeShapeType="1"/>
            </p:cNvSpPr>
            <p:nvPr/>
          </p:nvSpPr>
          <p:spPr bwMode="auto">
            <a:xfrm flipV="1">
              <a:off x="30828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2" name="Line 13"/>
            <p:cNvSpPr>
              <a:spLocks noChangeShapeType="1"/>
            </p:cNvSpPr>
            <p:nvPr/>
          </p:nvSpPr>
          <p:spPr bwMode="auto">
            <a:xfrm>
              <a:off x="36162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3" name="Line 14"/>
            <p:cNvSpPr>
              <a:spLocks noChangeShapeType="1"/>
            </p:cNvSpPr>
            <p:nvPr/>
          </p:nvSpPr>
          <p:spPr bwMode="auto">
            <a:xfrm flipV="1">
              <a:off x="36162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4" name="Line 15"/>
            <p:cNvSpPr>
              <a:spLocks noChangeShapeType="1"/>
            </p:cNvSpPr>
            <p:nvPr/>
          </p:nvSpPr>
          <p:spPr bwMode="auto">
            <a:xfrm>
              <a:off x="41496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5" name="Line 16"/>
            <p:cNvSpPr>
              <a:spLocks noChangeShapeType="1"/>
            </p:cNvSpPr>
            <p:nvPr/>
          </p:nvSpPr>
          <p:spPr bwMode="auto">
            <a:xfrm flipV="1">
              <a:off x="41496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6" name="Line 17"/>
            <p:cNvSpPr>
              <a:spLocks noChangeShapeType="1"/>
            </p:cNvSpPr>
            <p:nvPr/>
          </p:nvSpPr>
          <p:spPr bwMode="auto">
            <a:xfrm>
              <a:off x="46830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7" name="Line 18"/>
            <p:cNvSpPr>
              <a:spLocks noChangeShapeType="1"/>
            </p:cNvSpPr>
            <p:nvPr/>
          </p:nvSpPr>
          <p:spPr bwMode="auto">
            <a:xfrm flipV="1">
              <a:off x="46830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8" name="Line 19"/>
            <p:cNvSpPr>
              <a:spLocks noChangeShapeType="1"/>
            </p:cNvSpPr>
            <p:nvPr/>
          </p:nvSpPr>
          <p:spPr bwMode="auto">
            <a:xfrm>
              <a:off x="52164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9" name="Line 20"/>
            <p:cNvSpPr>
              <a:spLocks noChangeShapeType="1"/>
            </p:cNvSpPr>
            <p:nvPr/>
          </p:nvSpPr>
          <p:spPr bwMode="auto">
            <a:xfrm flipV="1">
              <a:off x="52164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70" name="Line 21"/>
            <p:cNvSpPr>
              <a:spLocks noChangeShapeType="1"/>
            </p:cNvSpPr>
            <p:nvPr/>
          </p:nvSpPr>
          <p:spPr bwMode="auto">
            <a:xfrm>
              <a:off x="57498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71" name="Line 22"/>
            <p:cNvSpPr>
              <a:spLocks noChangeShapeType="1"/>
            </p:cNvSpPr>
            <p:nvPr/>
          </p:nvSpPr>
          <p:spPr bwMode="auto">
            <a:xfrm flipV="1">
              <a:off x="57498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D926B-B627-4845-BCBD-BF89C91F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no delayed ACKs, fixed RTT</a:t>
            </a:r>
          </a:p>
          <a:p>
            <a:endParaRPr lang="en-US" dirty="0"/>
          </a:p>
          <a:p>
            <a:r>
              <a:rPr lang="en-US" dirty="0">
                <a:latin typeface="American Typewriter" panose="02090604020004020304" pitchFamily="18" charset="77"/>
              </a:rPr>
              <a:t>cwnd</a:t>
            </a:r>
            <a:r>
              <a:rPr lang="en-US" dirty="0"/>
              <a:t> grows by one packet per RTT</a:t>
            </a:r>
          </a:p>
          <a:p>
            <a:pPr lvl="1"/>
            <a:r>
              <a:rPr lang="en-US" dirty="0"/>
              <a:t>So it takes </a:t>
            </a:r>
            <a:r>
              <a:rPr lang="en-US" b="1" dirty="0">
                <a:solidFill>
                  <a:srgbClr val="0070C0"/>
                </a:solidFill>
              </a:rPr>
              <a:t>W/2 RTTs </a:t>
            </a:r>
            <a:r>
              <a:rPr lang="en-US" dirty="0"/>
              <a:t>to go from window size W/2 to window size W; this period is one </a:t>
            </a:r>
            <a:r>
              <a:rPr lang="en-US" b="1" i="1" dirty="0"/>
              <a:t>cycle</a:t>
            </a:r>
          </a:p>
          <a:p>
            <a:endParaRPr lang="en-US" dirty="0"/>
          </a:p>
          <a:p>
            <a:r>
              <a:rPr lang="en-US" dirty="0"/>
              <a:t>How many packets sent in total, in a cycle?</a:t>
            </a:r>
          </a:p>
          <a:p>
            <a:pPr lvl="1"/>
            <a:r>
              <a:rPr lang="en-US" dirty="0"/>
              <a:t>( ¾W / RTT) x (W/2 x RTT) = 3W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endParaRPr lang="en-US" dirty="0"/>
          </a:p>
          <a:p>
            <a:r>
              <a:rPr lang="en-US" dirty="0"/>
              <a:t>One loss per cycle (as window reaches W)</a:t>
            </a:r>
          </a:p>
          <a:p>
            <a:pPr lvl="1"/>
            <a:r>
              <a:rPr lang="en-US" dirty="0"/>
              <a:t>So, the </a:t>
            </a:r>
            <a:r>
              <a:rPr lang="en-US" b="1" dirty="0"/>
              <a:t>packet loss rate </a:t>
            </a:r>
            <a:r>
              <a:rPr lang="en-US" b="1" i="1" dirty="0"/>
              <a:t>p</a:t>
            </a:r>
            <a:r>
              <a:rPr lang="en-US" b="1" dirty="0"/>
              <a:t> </a:t>
            </a:r>
            <a:r>
              <a:rPr lang="en-US" dirty="0"/>
              <a:t>= 8/3W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W = √(8/3p)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37A4C-7B54-EC42-9471-DB3A3B92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Size Versus Loss</a:t>
            </a:r>
          </a:p>
        </p:txBody>
      </p:sp>
    </p:spTree>
    <p:extLst>
      <p:ext uri="{BB962C8B-B14F-4D97-AF65-F5344CB8AC3E}">
        <p14:creationId xmlns:p14="http://schemas.microsoft.com/office/powerpoint/2010/main" val="17982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 = √(8/3p) = (4/3) x √(3/2p)</a:t>
            </a:r>
          </a:p>
          <a:p>
            <a:endParaRPr lang="en-US" sz="2800" dirty="0"/>
          </a:p>
          <a:p>
            <a:r>
              <a:rPr lang="en-US" sz="2800" dirty="0"/>
              <a:t>Recall, </a:t>
            </a:r>
            <a:r>
              <a:rPr lang="en-US" sz="2800" b="1" dirty="0"/>
              <a:t>bandwidth </a:t>
            </a:r>
            <a:r>
              <a:rPr lang="en-US" sz="2800" b="1" i="1" dirty="0"/>
              <a:t>B</a:t>
            </a:r>
            <a:r>
              <a:rPr lang="en-US" sz="2800" dirty="0"/>
              <a:t> = (3W/4 x packet size) / RTT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Consequences: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Increased </a:t>
            </a:r>
            <a:r>
              <a:rPr lang="en-US" sz="2800" b="1" dirty="0"/>
              <a:t>loss quickly reduces throughput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At same bottleneck, flow with </a:t>
            </a:r>
            <a:r>
              <a:rPr lang="en-US" sz="2800" b="1" dirty="0"/>
              <a:t>longer RTT </a:t>
            </a:r>
            <a:r>
              <a:rPr lang="en-US" sz="2800" dirty="0"/>
              <a:t>achieves </a:t>
            </a:r>
            <a:r>
              <a:rPr lang="en-US" sz="2800" b="1" dirty="0"/>
              <a:t>less throughput </a:t>
            </a:r>
            <a:r>
              <a:rPr lang="en-US" sz="2800" dirty="0"/>
              <a:t>than flow with shorter RTT!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1B367-FB3D-DD42-BC73-B5274EB2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Throughput, Loss, and RTT Model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DA13D269-1A96-8C4E-8987-B21EB751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999" y="3046022"/>
            <a:ext cx="6325802" cy="4835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B = packet size / (RTT x √(2p/3))</a:t>
            </a:r>
          </a:p>
        </p:txBody>
      </p:sp>
    </p:spTree>
    <p:extLst>
      <p:ext uri="{BB962C8B-B14F-4D97-AF65-F5344CB8AC3E}">
        <p14:creationId xmlns:p14="http://schemas.microsoft.com/office/powerpoint/2010/main" val="2651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Window-Based Flow Control: Motivation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06646"/>
            <a:ext cx="8763000" cy="13941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Suppose sender sends one packet, awaits ACK, repeats…</a:t>
            </a:r>
          </a:p>
          <a:p>
            <a:pPr>
              <a:lnSpc>
                <a:spcPct val="90000"/>
              </a:lnSpc>
            </a:pPr>
            <a:r>
              <a:rPr lang="en-US" b="1" dirty="0"/>
              <a:t>Result: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most one packet sent, per RTT</a:t>
            </a:r>
          </a:p>
          <a:p>
            <a:pPr>
              <a:lnSpc>
                <a:spcPct val="90000"/>
              </a:lnSpc>
            </a:pPr>
            <a:r>
              <a:rPr lang="en-US" i="1" spc="-150" dirty="0"/>
              <a:t>e.g., </a:t>
            </a:r>
            <a:r>
              <a:rPr lang="en-US" spc="-150" dirty="0"/>
              <a:t>70 ms RTT, 1500-byte packets </a:t>
            </a:r>
            <a:r>
              <a:rPr lang="en-US" spc="-150" dirty="0">
                <a:sym typeface="Wingdings" pitchFamily="2" charset="2"/>
              </a:rPr>
              <a:t> </a:t>
            </a:r>
            <a:r>
              <a:rPr lang="en-US" b="1" spc="-150" dirty="0">
                <a:solidFill>
                  <a:srgbClr val="FF0000"/>
                </a:solidFill>
              </a:rPr>
              <a:t>Max t’put: 171 Kbps</a:t>
            </a:r>
          </a:p>
        </p:txBody>
      </p:sp>
      <p:pic>
        <p:nvPicPr>
          <p:cNvPr id="343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1631584"/>
            <a:ext cx="6438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06B6E-7F2D-D647-90AC-D486CBF8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2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Transmission Control Protocol (TCP) primer, cont’d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/>
              <a:t>TCP over Wireless</a:t>
            </a:r>
          </a:p>
          <a:p>
            <a:pPr marL="914400" lvl="1" indent="-514350"/>
            <a:r>
              <a:rPr lang="en-US" altLang="zh-CN" sz="2800" b="1" dirty="0"/>
              <a:t>TCP Snoop</a:t>
            </a:r>
          </a:p>
          <a:p>
            <a:pPr marL="914400" lvl="1" indent="-514350"/>
            <a:r>
              <a:rPr lang="en-US" altLang="zh-CN" sz="2800" dirty="0"/>
              <a:t>Explicit Loss Notification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914400" lvl="1" indent="-514350"/>
            <a:endParaRPr lang="en-US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Today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CA6BE-AE08-8542-9133-214EBF12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2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>
            <a:extLst>
              <a:ext uri="{FF2B5EF4-FFF2-40B4-BE49-F238E27FC236}">
                <a16:creationId xmlns:a16="http://schemas.microsoft.com/office/drawing/2014/main" id="{3C265478-830F-C040-8D74-3CFAC3E6E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interprets any </a:t>
            </a:r>
            <a:r>
              <a:rPr lang="en-US" b="1" dirty="0"/>
              <a:t>packet loss </a:t>
            </a:r>
            <a:r>
              <a:rPr lang="en-US" dirty="0"/>
              <a:t>as a </a:t>
            </a:r>
            <a:r>
              <a:rPr lang="en-US" b="1" dirty="0"/>
              <a:t>sign of congestion</a:t>
            </a:r>
          </a:p>
          <a:p>
            <a:pPr lvl="1"/>
            <a:r>
              <a:rPr lang="en-US" dirty="0"/>
              <a:t>TCP sender </a:t>
            </a:r>
            <a:r>
              <a:rPr lang="en-US" b="1" dirty="0"/>
              <a:t>reduces congestion window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b="1" dirty="0"/>
              <a:t>wireless links</a:t>
            </a:r>
            <a:r>
              <a:rPr lang="en-US" dirty="0"/>
              <a:t>, packet loss can also occur due to random channel errors, or interference</a:t>
            </a:r>
          </a:p>
          <a:p>
            <a:pPr lvl="1"/>
            <a:r>
              <a:rPr lang="en-US" dirty="0"/>
              <a:t>Temporary loss </a:t>
            </a:r>
            <a:r>
              <a:rPr lang="en-US" b="1" dirty="0"/>
              <a:t>not due to congestion</a:t>
            </a:r>
          </a:p>
          <a:p>
            <a:pPr lvl="1"/>
            <a:r>
              <a:rPr lang="en-US" dirty="0"/>
              <a:t>Reducing window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may be too conservative</a:t>
            </a:r>
          </a:p>
          <a:p>
            <a:pPr lvl="1"/>
            <a:r>
              <a:rPr lang="en-US" dirty="0"/>
              <a:t>Leads to </a:t>
            </a:r>
            <a:r>
              <a:rPr lang="en-US" b="1" dirty="0">
                <a:solidFill>
                  <a:srgbClr val="FF0000"/>
                </a:solidFill>
              </a:rPr>
              <a:t>poor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6437148A-BDB7-574A-8DBF-D2A91420D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TCP on Wireless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09450-5B71-4A44-B811-C0DCE206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57F592C0-9B8D-9C46-86EF-0C9259B82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Mask</a:t>
            </a:r>
            <a:r>
              <a:rPr lang="en-US" dirty="0"/>
              <a:t> </a:t>
            </a:r>
            <a:r>
              <a:rPr lang="en-US" b="1" dirty="0"/>
              <a:t>wireless losses from TCP sender</a:t>
            </a:r>
          </a:p>
          <a:p>
            <a:pPr lvl="1"/>
            <a:r>
              <a:rPr lang="en-US" dirty="0"/>
              <a:t>Then TCP sender will not reduce congestion window</a:t>
            </a:r>
          </a:p>
          <a:p>
            <a:pPr marL="914400" lvl="1" indent="-514350"/>
            <a:endParaRPr lang="en-US" b="1" dirty="0"/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Split Connection Approach</a:t>
            </a:r>
          </a:p>
          <a:p>
            <a:pPr marL="914400" lvl="1" indent="-514350"/>
            <a:r>
              <a:rPr lang="en-US" b="1" dirty="0"/>
              <a:t>TCP Snoop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Explicitly notify TCP sender about cause of packet loss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B92B009-84FC-6844-AC99-D688EA578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Two Broad Approaches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B44BF-802A-034F-9E4C-9061425D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21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027">
            <a:extLst>
              <a:ext uri="{FF2B5EF4-FFF2-40B4-BE49-F238E27FC236}">
                <a16:creationId xmlns:a16="http://schemas.microsoft.com/office/drawing/2014/main" id="{3AC4FB9A-2ABD-644D-AC26-83618131A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Removes most significant problem of split connection: </a:t>
            </a:r>
            <a:r>
              <a:rPr lang="en-US" altLang="en-US" b="1" dirty="0"/>
              <a:t>breaking end-to-end semantics</a:t>
            </a:r>
          </a:p>
          <a:p>
            <a:pPr lvl="1"/>
            <a:r>
              <a:rPr lang="en-US" altLang="en-US" dirty="0"/>
              <a:t>No more split connection</a:t>
            </a:r>
          </a:p>
          <a:p>
            <a:pPr lvl="1"/>
            <a:r>
              <a:rPr lang="en-US" altLang="en-US" b="1" dirty="0">
                <a:solidFill>
                  <a:srgbClr val="00B050"/>
                </a:solidFill>
              </a:rPr>
              <a:t>Single end-to-end connection </a:t>
            </a:r>
            <a:r>
              <a:rPr lang="en-US" altLang="en-US" dirty="0"/>
              <a:t>like regular TCP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TCP Snoop only modifies the AP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Basic Idea (Downlink traffic): </a:t>
            </a:r>
          </a:p>
          <a:p>
            <a:pPr lvl="1"/>
            <a:r>
              <a:rPr lang="en-US" altLang="en-US" dirty="0"/>
              <a:t>AP </a:t>
            </a:r>
            <a:r>
              <a:rPr lang="en-US" altLang="en-US" b="1" dirty="0"/>
              <a:t>“</a:t>
            </a:r>
            <a:r>
              <a:rPr lang="en-US" altLang="ja-JP" b="1" dirty="0"/>
              <a:t>snoops” on TCP traffic </a:t>
            </a:r>
            <a:r>
              <a:rPr lang="en-US" altLang="ja-JP" dirty="0"/>
              <a:t>to and from the mobile</a:t>
            </a:r>
          </a:p>
          <a:p>
            <a:pPr lvl="2"/>
            <a:r>
              <a:rPr lang="en-US" altLang="ja-JP" b="1" dirty="0">
                <a:solidFill>
                  <a:srgbClr val="00B050"/>
                </a:solidFill>
              </a:rPr>
              <a:t>Quickly retransmits </a:t>
            </a:r>
            <a:r>
              <a:rPr lang="en-US" altLang="ja-JP" dirty="0"/>
              <a:t>packets it thinks may be lost over the wireless link</a:t>
            </a:r>
            <a:endParaRPr lang="en-US" altLang="ja-JP" b="1" dirty="0"/>
          </a:p>
        </p:txBody>
      </p:sp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1EEF18D4-39C5-C543-94F0-8A04059B1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8ACAF-685F-5F48-803B-808A3538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0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29E27A5E-8E0C-EC48-9296-9A58E3C19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Snoop Protocol: High-level View</a:t>
            </a:r>
          </a:p>
        </p:txBody>
      </p:sp>
      <p:sp>
        <p:nvSpPr>
          <p:cNvPr id="345095" name="Line 7">
            <a:extLst>
              <a:ext uri="{FF2B5EF4-FFF2-40B4-BE49-F238E27FC236}">
                <a16:creationId xmlns:a16="http://schemas.microsoft.com/office/drawing/2014/main" id="{EFF5F53A-7120-BA49-9649-B7CAD005F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019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096" name="Line 8">
            <a:extLst>
              <a:ext uri="{FF2B5EF4-FFF2-40B4-BE49-F238E27FC236}">
                <a16:creationId xmlns:a16="http://schemas.microsoft.com/office/drawing/2014/main" id="{AB71C989-9529-0340-AB94-D00AB2D76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019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097" name="Text Box 9">
            <a:extLst>
              <a:ext uri="{FF2B5EF4-FFF2-40B4-BE49-F238E27FC236}">
                <a16:creationId xmlns:a16="http://schemas.microsoft.com/office/drawing/2014/main" id="{35AE4EA1-7641-D946-B38D-838FE111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6030913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  <a:cs typeface="ＭＳ Ｐゴシック" charset="0"/>
              </a:rPr>
              <a:t>wireless</a:t>
            </a:r>
          </a:p>
        </p:txBody>
      </p:sp>
      <p:grpSp>
        <p:nvGrpSpPr>
          <p:cNvPr id="37897" name="Group 10">
            <a:extLst>
              <a:ext uri="{FF2B5EF4-FFF2-40B4-BE49-F238E27FC236}">
                <a16:creationId xmlns:a16="http://schemas.microsoft.com/office/drawing/2014/main" id="{82B1D2B6-75E3-8042-BABA-A4CA0B1F6D62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2895600"/>
            <a:ext cx="1616075" cy="2286000"/>
            <a:chOff x="758" y="1824"/>
            <a:chExt cx="1018" cy="1440"/>
          </a:xfrm>
        </p:grpSpPr>
        <p:sp>
          <p:nvSpPr>
            <p:cNvPr id="345099" name="Rectangle 11">
              <a:extLst>
                <a:ext uri="{FF2B5EF4-FFF2-40B4-BE49-F238E27FC236}">
                  <a16:creationId xmlns:a16="http://schemas.microsoft.com/office/drawing/2014/main" id="{0628B7E5-CDAE-B044-B3E8-53AF2C199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08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0" name="Line 12">
              <a:extLst>
                <a:ext uri="{FF2B5EF4-FFF2-40B4-BE49-F238E27FC236}">
                  <a16:creationId xmlns:a16="http://schemas.microsoft.com/office/drawing/2014/main" id="{18182F89-991A-F447-8838-DB173C6C5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1" name="Line 13">
              <a:extLst>
                <a:ext uri="{FF2B5EF4-FFF2-40B4-BE49-F238E27FC236}">
                  <a16:creationId xmlns:a16="http://schemas.microsoft.com/office/drawing/2014/main" id="{A447A27A-14D7-B24B-A124-0980D19C9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2" name="Line 14">
              <a:extLst>
                <a:ext uri="{FF2B5EF4-FFF2-40B4-BE49-F238E27FC236}">
                  <a16:creationId xmlns:a16="http://schemas.microsoft.com/office/drawing/2014/main" id="{15AAE605-89AB-3B42-A181-C63B41879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0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3" name="Line 15">
              <a:extLst>
                <a:ext uri="{FF2B5EF4-FFF2-40B4-BE49-F238E27FC236}">
                  <a16:creationId xmlns:a16="http://schemas.microsoft.com/office/drawing/2014/main" id="{9B4E05C6-CBB0-BE45-B7D8-3B63363C0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4" name="Text Box 16">
              <a:extLst>
                <a:ext uri="{FF2B5EF4-FFF2-40B4-BE49-F238E27FC236}">
                  <a16:creationId xmlns:a16="http://schemas.microsoft.com/office/drawing/2014/main" id="{0BFEF3CB-C101-874D-A6FD-94169263C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83"/>
              <a:ext cx="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physical</a:t>
              </a:r>
            </a:p>
          </p:txBody>
        </p:sp>
        <p:sp>
          <p:nvSpPr>
            <p:cNvPr id="345105" name="Text Box 17">
              <a:extLst>
                <a:ext uri="{FF2B5EF4-FFF2-40B4-BE49-F238E27FC236}">
                  <a16:creationId xmlns:a16="http://schemas.microsoft.com/office/drawing/2014/main" id="{61CDC2E0-7E23-4B42-807B-7C5B93952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695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link</a:t>
              </a:r>
            </a:p>
          </p:txBody>
        </p:sp>
        <p:sp>
          <p:nvSpPr>
            <p:cNvPr id="345106" name="Text Box 18">
              <a:extLst>
                <a:ext uri="{FF2B5EF4-FFF2-40B4-BE49-F238E27FC236}">
                  <a16:creationId xmlns:a16="http://schemas.microsoft.com/office/drawing/2014/main" id="{CC3B91EA-1793-0546-B852-65B9E60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407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345107" name="Text Box 19">
              <a:extLst>
                <a:ext uri="{FF2B5EF4-FFF2-40B4-BE49-F238E27FC236}">
                  <a16:creationId xmlns:a16="http://schemas.microsoft.com/office/drawing/2014/main" id="{9A77DD81-8E36-C641-A204-8D05088B2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19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transport</a:t>
              </a:r>
            </a:p>
          </p:txBody>
        </p:sp>
        <p:sp>
          <p:nvSpPr>
            <p:cNvPr id="345108" name="Text Box 20">
              <a:extLst>
                <a:ext uri="{FF2B5EF4-FFF2-40B4-BE49-F238E27FC236}">
                  <a16:creationId xmlns:a16="http://schemas.microsoft.com/office/drawing/2014/main" id="{F711B997-E0CD-AB44-91F1-7520F8DDA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31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application</a:t>
              </a:r>
            </a:p>
          </p:txBody>
        </p:sp>
      </p:grpSp>
      <p:grpSp>
        <p:nvGrpSpPr>
          <p:cNvPr id="37898" name="Group 21">
            <a:extLst>
              <a:ext uri="{FF2B5EF4-FFF2-40B4-BE49-F238E27FC236}">
                <a16:creationId xmlns:a16="http://schemas.microsoft.com/office/drawing/2014/main" id="{8A2ACBB4-3189-2546-9A2E-58C50A4D830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895600"/>
            <a:ext cx="1616075" cy="2286000"/>
            <a:chOff x="758" y="1824"/>
            <a:chExt cx="1018" cy="1440"/>
          </a:xfrm>
        </p:grpSpPr>
        <p:sp>
          <p:nvSpPr>
            <p:cNvPr id="345110" name="Rectangle 22">
              <a:extLst>
                <a:ext uri="{FF2B5EF4-FFF2-40B4-BE49-F238E27FC236}">
                  <a16:creationId xmlns:a16="http://schemas.microsoft.com/office/drawing/2014/main" id="{6E632EA2-85AF-094F-9015-4CDBC0B00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08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1" name="Line 23">
              <a:extLst>
                <a:ext uri="{FF2B5EF4-FFF2-40B4-BE49-F238E27FC236}">
                  <a16:creationId xmlns:a16="http://schemas.microsoft.com/office/drawing/2014/main" id="{D5B6CC6B-BD2C-6D44-9F13-9DCE9C4AC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2" name="Line 24">
              <a:extLst>
                <a:ext uri="{FF2B5EF4-FFF2-40B4-BE49-F238E27FC236}">
                  <a16:creationId xmlns:a16="http://schemas.microsoft.com/office/drawing/2014/main" id="{CCB0A048-63FE-C64F-94EB-251181508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3" name="Line 25">
              <a:extLst>
                <a:ext uri="{FF2B5EF4-FFF2-40B4-BE49-F238E27FC236}">
                  <a16:creationId xmlns:a16="http://schemas.microsoft.com/office/drawing/2014/main" id="{9D5AC464-1574-024A-8F5D-7B080B9D7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0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4" name="Line 26">
              <a:extLst>
                <a:ext uri="{FF2B5EF4-FFF2-40B4-BE49-F238E27FC236}">
                  <a16:creationId xmlns:a16="http://schemas.microsoft.com/office/drawing/2014/main" id="{73DC650C-C3D9-5D41-8B6F-9CBB8D99C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5" name="Text Box 27">
              <a:extLst>
                <a:ext uri="{FF2B5EF4-FFF2-40B4-BE49-F238E27FC236}">
                  <a16:creationId xmlns:a16="http://schemas.microsoft.com/office/drawing/2014/main" id="{1407AAA5-7A11-8244-9C72-E68BE815A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83"/>
              <a:ext cx="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physical</a:t>
              </a:r>
            </a:p>
          </p:txBody>
        </p:sp>
        <p:sp>
          <p:nvSpPr>
            <p:cNvPr id="345116" name="Text Box 28">
              <a:extLst>
                <a:ext uri="{FF2B5EF4-FFF2-40B4-BE49-F238E27FC236}">
                  <a16:creationId xmlns:a16="http://schemas.microsoft.com/office/drawing/2014/main" id="{CA952C27-A61B-F140-A818-6D0FE5571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695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link</a:t>
              </a:r>
            </a:p>
          </p:txBody>
        </p:sp>
        <p:sp>
          <p:nvSpPr>
            <p:cNvPr id="345117" name="Text Box 29">
              <a:extLst>
                <a:ext uri="{FF2B5EF4-FFF2-40B4-BE49-F238E27FC236}">
                  <a16:creationId xmlns:a16="http://schemas.microsoft.com/office/drawing/2014/main" id="{5C7D5F71-6788-5348-8D72-4765BD87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407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345118" name="Text Box 30">
              <a:extLst>
                <a:ext uri="{FF2B5EF4-FFF2-40B4-BE49-F238E27FC236}">
                  <a16:creationId xmlns:a16="http://schemas.microsoft.com/office/drawing/2014/main" id="{EE95385B-6AAC-D545-8C99-972656A51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19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transport</a:t>
              </a:r>
            </a:p>
          </p:txBody>
        </p:sp>
        <p:sp>
          <p:nvSpPr>
            <p:cNvPr id="345119" name="Text Box 31">
              <a:extLst>
                <a:ext uri="{FF2B5EF4-FFF2-40B4-BE49-F238E27FC236}">
                  <a16:creationId xmlns:a16="http://schemas.microsoft.com/office/drawing/2014/main" id="{5093E320-1AAE-E945-969E-1625CC61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31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application</a:t>
              </a:r>
            </a:p>
          </p:txBody>
        </p:sp>
      </p:grpSp>
      <p:grpSp>
        <p:nvGrpSpPr>
          <p:cNvPr id="37899" name="Group 32">
            <a:extLst>
              <a:ext uri="{FF2B5EF4-FFF2-40B4-BE49-F238E27FC236}">
                <a16:creationId xmlns:a16="http://schemas.microsoft.com/office/drawing/2014/main" id="{4BE14CB6-0B36-A14B-9FC5-D8DF71ECB5E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895600"/>
            <a:ext cx="1616075" cy="2286000"/>
            <a:chOff x="758" y="1824"/>
            <a:chExt cx="1018" cy="1440"/>
          </a:xfrm>
        </p:grpSpPr>
        <p:sp>
          <p:nvSpPr>
            <p:cNvPr id="345121" name="Rectangle 33">
              <a:extLst>
                <a:ext uri="{FF2B5EF4-FFF2-40B4-BE49-F238E27FC236}">
                  <a16:creationId xmlns:a16="http://schemas.microsoft.com/office/drawing/2014/main" id="{1CB0569A-4215-3946-8E8F-177B84863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08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2" name="Line 34">
              <a:extLst>
                <a:ext uri="{FF2B5EF4-FFF2-40B4-BE49-F238E27FC236}">
                  <a16:creationId xmlns:a16="http://schemas.microsoft.com/office/drawing/2014/main" id="{CB5C893A-ECBC-0F4E-B5BC-E4580CF7F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3" name="Line 35">
              <a:extLst>
                <a:ext uri="{FF2B5EF4-FFF2-40B4-BE49-F238E27FC236}">
                  <a16:creationId xmlns:a16="http://schemas.microsoft.com/office/drawing/2014/main" id="{85C55497-C5FF-364B-B647-5748123ED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4" name="Line 36">
              <a:extLst>
                <a:ext uri="{FF2B5EF4-FFF2-40B4-BE49-F238E27FC236}">
                  <a16:creationId xmlns:a16="http://schemas.microsoft.com/office/drawing/2014/main" id="{5E9D16DB-4BF7-AE44-8B62-630FF192F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0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5" name="Line 37">
              <a:extLst>
                <a:ext uri="{FF2B5EF4-FFF2-40B4-BE49-F238E27FC236}">
                  <a16:creationId xmlns:a16="http://schemas.microsoft.com/office/drawing/2014/main" id="{4A3E4750-849C-4340-9BE6-07940B4D0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6" name="Text Box 38">
              <a:extLst>
                <a:ext uri="{FF2B5EF4-FFF2-40B4-BE49-F238E27FC236}">
                  <a16:creationId xmlns:a16="http://schemas.microsoft.com/office/drawing/2014/main" id="{A9A39A8A-FA50-2A47-A819-F7EFFCC86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83"/>
              <a:ext cx="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physical</a:t>
              </a:r>
            </a:p>
          </p:txBody>
        </p:sp>
        <p:sp>
          <p:nvSpPr>
            <p:cNvPr id="345127" name="Text Box 39">
              <a:extLst>
                <a:ext uri="{FF2B5EF4-FFF2-40B4-BE49-F238E27FC236}">
                  <a16:creationId xmlns:a16="http://schemas.microsoft.com/office/drawing/2014/main" id="{F4239AF6-4824-024B-A2E2-BB4926E7A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695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link</a:t>
              </a:r>
            </a:p>
          </p:txBody>
        </p:sp>
        <p:sp>
          <p:nvSpPr>
            <p:cNvPr id="345128" name="Text Box 40">
              <a:extLst>
                <a:ext uri="{FF2B5EF4-FFF2-40B4-BE49-F238E27FC236}">
                  <a16:creationId xmlns:a16="http://schemas.microsoft.com/office/drawing/2014/main" id="{434944CF-A852-A344-887B-C69DC9E2B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407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345129" name="Text Box 41">
              <a:extLst>
                <a:ext uri="{FF2B5EF4-FFF2-40B4-BE49-F238E27FC236}">
                  <a16:creationId xmlns:a16="http://schemas.microsoft.com/office/drawing/2014/main" id="{C948FCEC-61B5-9041-A1F7-B66415178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19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transport</a:t>
              </a:r>
            </a:p>
          </p:txBody>
        </p:sp>
        <p:sp>
          <p:nvSpPr>
            <p:cNvPr id="345130" name="Text Box 42">
              <a:extLst>
                <a:ext uri="{FF2B5EF4-FFF2-40B4-BE49-F238E27FC236}">
                  <a16:creationId xmlns:a16="http://schemas.microsoft.com/office/drawing/2014/main" id="{15E96A11-8494-9943-BAC5-F48015958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31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application</a:t>
              </a:r>
            </a:p>
          </p:txBody>
        </p:sp>
      </p:grpSp>
      <p:sp>
        <p:nvSpPr>
          <p:cNvPr id="345131" name="Line 43">
            <a:extLst>
              <a:ext uri="{FF2B5EF4-FFF2-40B4-BE49-F238E27FC236}">
                <a16:creationId xmlns:a16="http://schemas.microsoft.com/office/drawing/2014/main" id="{A80449CD-F588-0247-BD8D-D9CD22D0B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124200"/>
            <a:ext cx="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2" name="Line 44">
            <a:extLst>
              <a:ext uri="{FF2B5EF4-FFF2-40B4-BE49-F238E27FC236}">
                <a16:creationId xmlns:a16="http://schemas.microsoft.com/office/drawing/2014/main" id="{E5AB1F57-FAD2-4942-9504-B443F1610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334000"/>
            <a:ext cx="2438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3" name="Line 45">
            <a:extLst>
              <a:ext uri="{FF2B5EF4-FFF2-40B4-BE49-F238E27FC236}">
                <a16:creationId xmlns:a16="http://schemas.microsoft.com/office/drawing/2014/main" id="{597EDE01-4096-8C41-8777-805220CDF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0386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4" name="Line 46">
            <a:extLst>
              <a:ext uri="{FF2B5EF4-FFF2-40B4-BE49-F238E27FC236}">
                <a16:creationId xmlns:a16="http://schemas.microsoft.com/office/drawing/2014/main" id="{CC375BAE-58A9-974A-BDB1-5CF75E07E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0386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5" name="Line 47">
            <a:extLst>
              <a:ext uri="{FF2B5EF4-FFF2-40B4-BE49-F238E27FC236}">
                <a16:creationId xmlns:a16="http://schemas.microsoft.com/office/drawing/2014/main" id="{FC4BA37E-8ADA-4549-98D0-0BC619D25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334000"/>
            <a:ext cx="259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6" name="Line 48">
            <a:extLst>
              <a:ext uri="{FF2B5EF4-FFF2-40B4-BE49-F238E27FC236}">
                <a16:creationId xmlns:a16="http://schemas.microsoft.com/office/drawing/2014/main" id="{40C2C37C-8052-334D-AB9E-BF0A2C036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3048000"/>
            <a:ext cx="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9" name="Rectangle 51">
            <a:extLst>
              <a:ext uri="{FF2B5EF4-FFF2-40B4-BE49-F238E27FC236}">
                <a16:creationId xmlns:a16="http://schemas.microsoft.com/office/drawing/2014/main" id="{B33B1F5B-ED4E-AA4D-AD9F-5D8F1276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19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0" name="Rectangle 52">
            <a:extLst>
              <a:ext uri="{FF2B5EF4-FFF2-40B4-BE49-F238E27FC236}">
                <a16:creationId xmlns:a16="http://schemas.microsoft.com/office/drawing/2014/main" id="{28BA100C-9D8F-F24E-841B-3B875B91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642" y="1823244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1" name="Rectangle 53">
            <a:extLst>
              <a:ext uri="{FF2B5EF4-FFF2-40B4-BE49-F238E27FC236}">
                <a16:creationId xmlns:a16="http://schemas.microsoft.com/office/drawing/2014/main" id="{E6E862E0-027E-724F-BC7B-B7ED752E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19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2" name="Text Box 54">
            <a:extLst>
              <a:ext uri="{FF2B5EF4-FFF2-40B4-BE49-F238E27FC236}">
                <a16:creationId xmlns:a16="http://schemas.microsoft.com/office/drawing/2014/main" id="{71972B83-0C2F-FE48-88D5-15342E681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975" y="1676400"/>
            <a:ext cx="3305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  <a:cs typeface="ＭＳ Ｐゴシック" charset="0"/>
              </a:rPr>
              <a:t>Per TCP-connection state</a:t>
            </a:r>
          </a:p>
        </p:txBody>
      </p:sp>
      <p:sp>
        <p:nvSpPr>
          <p:cNvPr id="345143" name="Rectangle 55">
            <a:extLst>
              <a:ext uri="{FF2B5EF4-FFF2-40B4-BE49-F238E27FC236}">
                <a16:creationId xmlns:a16="http://schemas.microsoft.com/office/drawing/2014/main" id="{F0E27B72-D3E2-F643-81EC-0865C84E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19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8" name="Text Box 60">
            <a:extLst>
              <a:ext uri="{FF2B5EF4-FFF2-40B4-BE49-F238E27FC236}">
                <a16:creationId xmlns:a16="http://schemas.microsoft.com/office/drawing/2014/main" id="{DC7C6262-F298-254A-82E7-1355C220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320" y="5345112"/>
            <a:ext cx="2134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rial (null)"/>
                <a:ea typeface="ＭＳ Ｐゴシック" charset="0"/>
                <a:cs typeface="ＭＳ Ｐゴシック" charset="0"/>
              </a:rPr>
              <a:t>TCP connection</a:t>
            </a:r>
          </a:p>
        </p:txBody>
      </p:sp>
      <p:sp>
        <p:nvSpPr>
          <p:cNvPr id="62" name="Line 48">
            <a:extLst>
              <a:ext uri="{FF2B5EF4-FFF2-40B4-BE49-F238E27FC236}">
                <a16:creationId xmlns:a16="http://schemas.microsoft.com/office/drawing/2014/main" id="{9EDF9A67-C9E4-7E47-A083-3779E36AF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164" y="4495801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Text Box 49">
            <a:extLst>
              <a:ext uri="{FF2B5EF4-FFF2-40B4-BE49-F238E27FC236}">
                <a16:creationId xmlns:a16="http://schemas.microsoft.com/office/drawing/2014/main" id="{4961B480-3E5D-474D-A2B0-B8E21E122608}"/>
              </a:ext>
            </a:extLst>
          </p:cNvPr>
          <p:cNvSpPr txBox="1">
            <a:spLocks noChangeArrowheads="1"/>
          </p:cNvSpPr>
          <p:nvPr/>
        </p:nvSpPr>
        <p:spPr bwMode="auto">
          <a:xfrm rot="17100000">
            <a:off x="5201236" y="3533746"/>
            <a:ext cx="1523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Retransmit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45">
            <a:extLst>
              <a:ext uri="{FF2B5EF4-FFF2-40B4-BE49-F238E27FC236}">
                <a16:creationId xmlns:a16="http://schemas.microsoft.com/office/drawing/2014/main" id="{9CDFE635-C3DC-7C4A-B9FF-333CAA2658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199" y="4035366"/>
            <a:ext cx="24288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pic>
        <p:nvPicPr>
          <p:cNvPr id="65" name="Picture 24" descr="MCj04040390000[1]">
            <a:extLst>
              <a:ext uri="{FF2B5EF4-FFF2-40B4-BE49-F238E27FC236}">
                <a16:creationId xmlns:a16="http://schemas.microsoft.com/office/drawing/2014/main" id="{0B05D2FC-20F6-4943-8419-DCD68684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49" y="5768180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 descr="MCj03984990000[1]">
            <a:extLst>
              <a:ext uri="{FF2B5EF4-FFF2-40B4-BE49-F238E27FC236}">
                <a16:creationId xmlns:a16="http://schemas.microsoft.com/office/drawing/2014/main" id="{873CD10F-EDD1-834E-AADA-A2AF2CE0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28" y="5661816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aptop">
            <a:extLst>
              <a:ext uri="{FF2B5EF4-FFF2-40B4-BE49-F238E27FC236}">
                <a16:creationId xmlns:a16="http://schemas.microsoft.com/office/drawing/2014/main" id="{3C6FBB6C-74B2-E949-B43A-4EDE9C45AC9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70063" y="5718967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04F-44CF-BE45-B1A3-651D6E9B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2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470782"/>
            <a:ext cx="8763000" cy="20824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 </a:t>
            </a:r>
            <a:r>
              <a:rPr lang="en-US" b="1" dirty="0"/>
              <a:t>buffers downlink </a:t>
            </a:r>
            <a:r>
              <a:rPr lang="en-US" dirty="0"/>
              <a:t>TCP segments</a:t>
            </a:r>
          </a:p>
          <a:p>
            <a:pPr lvl="1"/>
            <a:r>
              <a:rPr lang="en-US" dirty="0"/>
              <a:t>Until it receives </a:t>
            </a:r>
            <a:r>
              <a:rPr lang="en-US" b="1" dirty="0">
                <a:solidFill>
                  <a:srgbClr val="0070C0"/>
                </a:solidFill>
              </a:rPr>
              <a:t>corresponding ACK </a:t>
            </a:r>
            <a:r>
              <a:rPr lang="en-US" dirty="0"/>
              <a:t>from mobile</a:t>
            </a:r>
          </a:p>
          <a:p>
            <a:endParaRPr lang="en-US" dirty="0"/>
          </a:p>
          <a:p>
            <a:r>
              <a:rPr lang="en-US" dirty="0"/>
              <a:t>AP </a:t>
            </a:r>
            <a:r>
              <a:rPr lang="en-US" b="1" dirty="0"/>
              <a:t>snoops</a:t>
            </a:r>
            <a:r>
              <a:rPr lang="en-US" dirty="0"/>
              <a:t> </a:t>
            </a:r>
            <a:r>
              <a:rPr lang="en-US" b="1" dirty="0"/>
              <a:t>on uplink </a:t>
            </a:r>
            <a:r>
              <a:rPr lang="en-US" dirty="0"/>
              <a:t>TCP acknowledgements</a:t>
            </a:r>
          </a:p>
          <a:p>
            <a:pPr lvl="1"/>
            <a:r>
              <a:rPr lang="en-US" dirty="0"/>
              <a:t>Detects downlink wireless TCP segment loss via duplicate ACKs or time-out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traffic case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41D380A-1548-9A46-8E0A-8804CF428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650" y="292523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5695FDC8-4837-9240-909D-67B445F7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5850" y="292523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6B86CCD-6745-2042-8B10-C8B05B56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A162863-12A5-6340-BF74-18EFEF6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A658C4D-17B7-1846-AAFE-958A716D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2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9E285AD-FFE6-F940-8017-64AD3953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B24EDA2-7525-F847-BD0B-A4EBFE20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356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7A9AF3B-F13A-F34B-B480-4DB47591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50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69BCF301-DBD5-B74E-A821-5094B9A2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451" y="2982274"/>
            <a:ext cx="1792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Wired Internet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B480DF27-38FF-4348-B4AF-7447493E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456" y="2987143"/>
            <a:ext cx="171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19" name="laptop">
            <a:extLst>
              <a:ext uri="{FF2B5EF4-FFF2-40B4-BE49-F238E27FC236}">
                <a16:creationId xmlns:a16="http://schemas.microsoft.com/office/drawing/2014/main" id="{8B356F02-79CA-3148-9572-5F55D0D5D15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43606" y="241564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0" name="Picture 24" descr="MCj04040390000[1]">
            <a:extLst>
              <a:ext uri="{FF2B5EF4-FFF2-40B4-BE49-F238E27FC236}">
                <a16:creationId xmlns:a16="http://schemas.microsoft.com/office/drawing/2014/main" id="{6A2D139C-9E3E-C743-9FA5-A2BF1A2F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81" y="253881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MCj03984990000[1]">
            <a:extLst>
              <a:ext uri="{FF2B5EF4-FFF2-40B4-BE49-F238E27FC236}">
                <a16:creationId xmlns:a16="http://schemas.microsoft.com/office/drawing/2014/main" id="{99DA7E06-1D06-AB40-8CF1-45F09689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81" y="234420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D18DA994-081A-D944-95B2-E815C9E1C349}"/>
              </a:ext>
            </a:extLst>
          </p:cNvPr>
          <p:cNvSpPr/>
          <p:nvPr/>
        </p:nvSpPr>
        <p:spPr>
          <a:xfrm>
            <a:off x="2508531" y="1596701"/>
            <a:ext cx="2247900" cy="826294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3B397BF-1F09-5946-A536-FDE3E012A392}"/>
              </a:ext>
            </a:extLst>
          </p:cNvPr>
          <p:cNvSpPr/>
          <p:nvPr/>
        </p:nvSpPr>
        <p:spPr>
          <a:xfrm flipH="1">
            <a:off x="3399696" y="3415828"/>
            <a:ext cx="1574223" cy="82629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2EC32EAA-A471-BC42-A9BA-29D6D51E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08" y="3104642"/>
            <a:ext cx="1154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Content</a:t>
            </a:r>
          </a:p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7F1D6AB6-42C5-3F4C-AFDD-48908DC9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769" y="3225298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2CBAFD9D-C170-F644-B5EF-C13C8066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8" y="3153891"/>
            <a:ext cx="542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AP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215F7E-EA84-1F48-AE90-9A93B083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3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When AP detects a lost TCP segment: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L</a:t>
            </a:r>
            <a:r>
              <a:rPr lang="en-US" sz="2800" b="1" dirty="0">
                <a:solidFill>
                  <a:srgbClr val="009900"/>
                </a:solidFill>
              </a:rPr>
              <a:t>ocally, quickly retransmit </a:t>
            </a:r>
            <a:r>
              <a:rPr lang="en-US" sz="2800" dirty="0"/>
              <a:t>that segment over the wireless link</a:t>
            </a:r>
          </a:p>
          <a:p>
            <a:pPr lvl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Minimize duplicate ACKs </a:t>
            </a:r>
            <a:r>
              <a:rPr lang="en-US" sz="2800" dirty="0"/>
              <a:t>flowing back to server</a:t>
            </a:r>
          </a:p>
          <a:p>
            <a:pPr lvl="1"/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Goal: </a:t>
            </a:r>
            <a:r>
              <a:rPr lang="en-US" sz="2800" dirty="0"/>
              <a:t>Content server </a:t>
            </a:r>
            <a:r>
              <a:rPr lang="en-US" sz="2800" b="1" dirty="0">
                <a:solidFill>
                  <a:srgbClr val="009900"/>
                </a:solidFill>
              </a:rPr>
              <a:t>unaware of wireless loss and retransmission</a:t>
            </a:r>
          </a:p>
          <a:p>
            <a:pPr lvl="1"/>
            <a:r>
              <a:rPr lang="en-US" sz="2800" b="1" dirty="0"/>
              <a:t>No reduction in </a:t>
            </a:r>
            <a:r>
              <a:rPr lang="en-US" sz="2800" b="1" dirty="0" err="1">
                <a:latin typeface="American Typewriter" panose="02090604020004020304" pitchFamily="18" charset="77"/>
              </a:rPr>
              <a:t>cwnd</a:t>
            </a:r>
            <a:endParaRPr lang="en-US" sz="2800" b="1" dirty="0">
              <a:latin typeface="American Typewriter" panose="02090604020004020304" pitchFamily="18" charset="77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TCP Snoop Goal:</a:t>
            </a:r>
            <a:br>
              <a:rPr lang="en-US" sz="3600" dirty="0"/>
            </a:br>
            <a:r>
              <a:rPr lang="en-US" sz="3600" dirty="0"/>
              <a:t>Recover wireless downlink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D8F9D-2CD1-1648-9DB1-70100B81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6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1EE9777-FB03-894F-A016-C53E21236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Example</a:t>
            </a:r>
          </a:p>
        </p:txBody>
      </p:sp>
      <p:sp>
        <p:nvSpPr>
          <p:cNvPr id="64518" name="Line 6">
            <a:extLst>
              <a:ext uri="{FF2B5EF4-FFF2-40B4-BE49-F238E27FC236}">
                <a16:creationId xmlns:a16="http://schemas.microsoft.com/office/drawing/2014/main" id="{A1BE3F99-BC7A-2442-B5A8-9D318B7C7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19" name="Line 7">
            <a:extLst>
              <a:ext uri="{FF2B5EF4-FFF2-40B4-BE49-F238E27FC236}">
                <a16:creationId xmlns:a16="http://schemas.microsoft.com/office/drawing/2014/main" id="{EC2B8179-D0DE-B142-A24A-D884A8345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5FCCF6AD-C4F6-8E48-B1E0-2E32C80C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B8A2ACE0-C3E6-7549-9322-ECD2F2C3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DA110421-25AA-7B44-A47F-7B340A1CA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9737B9F7-796E-9A46-9066-01145B60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DEE6D4AB-8AD6-594C-A534-2D1D287C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C01766-EC9C-464F-9C50-4427C25881BF}"/>
              </a:ext>
            </a:extLst>
          </p:cNvPr>
          <p:cNvGrpSpPr/>
          <p:nvPr/>
        </p:nvGrpSpPr>
        <p:grpSpPr>
          <a:xfrm>
            <a:off x="6544169" y="4109388"/>
            <a:ext cx="1066800" cy="609600"/>
            <a:chOff x="6553200" y="4114800"/>
            <a:chExt cx="1066800" cy="609600"/>
          </a:xfrm>
        </p:grpSpPr>
        <p:sp>
          <p:nvSpPr>
            <p:cNvPr id="64525" name="Line 13">
              <a:extLst>
                <a:ext uri="{FF2B5EF4-FFF2-40B4-BE49-F238E27FC236}">
                  <a16:creationId xmlns:a16="http://schemas.microsoft.com/office/drawing/2014/main" id="{947648B2-CE89-3F4A-82F7-9B63810EC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4114800"/>
              <a:ext cx="10668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64526" name="Line 14">
              <a:extLst>
                <a:ext uri="{FF2B5EF4-FFF2-40B4-BE49-F238E27FC236}">
                  <a16:creationId xmlns:a16="http://schemas.microsoft.com/office/drawing/2014/main" id="{626B3EF6-06D3-A942-A0FB-462989F8F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114800"/>
              <a:ext cx="10668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64527" name="Rectangle 15">
            <a:extLst>
              <a:ext uri="{FF2B5EF4-FFF2-40B4-BE49-F238E27FC236}">
                <a16:creationId xmlns:a16="http://schemas.microsoft.com/office/drawing/2014/main" id="{466D3CAC-492D-7549-8453-124E5B75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4529" name="Rectangle 17">
            <a:extLst>
              <a:ext uri="{FF2B5EF4-FFF2-40B4-BE49-F238E27FC236}">
                <a16:creationId xmlns:a16="http://schemas.microsoft.com/office/drawing/2014/main" id="{A06EE925-CDC3-494B-AA28-CD35FC22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36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CC73A8F8-718F-4442-B008-8793ED04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4531" name="Rectangle 19">
            <a:extLst>
              <a:ext uri="{FF2B5EF4-FFF2-40B4-BE49-F238E27FC236}">
                <a16:creationId xmlns:a16="http://schemas.microsoft.com/office/drawing/2014/main" id="{6B7F2A49-B99C-3A4B-B62B-A2B805F1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4532" name="Rectangle 20">
            <a:extLst>
              <a:ext uri="{FF2B5EF4-FFF2-40B4-BE49-F238E27FC236}">
                <a16:creationId xmlns:a16="http://schemas.microsoft.com/office/drawing/2014/main" id="{784A8B04-8800-E342-9EB1-A931DBB6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35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1EE9E0BE-FC40-7F45-A41A-5CB3BFB1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6" y="2029361"/>
            <a:ext cx="28267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Snoop Cache (at AP):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TCP segments seen (whose ACKs have not yet been seen)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DA6F0AEA-59BF-AD44-A10F-8709D35E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2" y="4900613"/>
            <a:ext cx="1792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Wired Internet</a:t>
            </a:r>
          </a:p>
        </p:txBody>
      </p:sp>
      <p:sp>
        <p:nvSpPr>
          <p:cNvPr id="64535" name="Text Box 23">
            <a:extLst>
              <a:ext uri="{FF2B5EF4-FFF2-40B4-BE49-F238E27FC236}">
                <a16:creationId xmlns:a16="http://schemas.microsoft.com/office/drawing/2014/main" id="{792B9D5C-6BB1-0345-95FE-4DB4E853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406" y="4862513"/>
            <a:ext cx="171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64536" name="Text Box 24">
            <a:extLst>
              <a:ext uri="{FF2B5EF4-FFF2-40B4-BE49-F238E27FC236}">
                <a16:creationId xmlns:a16="http://schemas.microsoft.com/office/drawing/2014/main" id="{B40A3640-CFA7-D243-B53D-F2EA2D1E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567" y="1578334"/>
            <a:ext cx="1989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TCP Segments </a:t>
            </a:r>
          </a:p>
        </p:txBody>
      </p:sp>
      <p:sp>
        <p:nvSpPr>
          <p:cNvPr id="64537" name="Line 25">
            <a:extLst>
              <a:ext uri="{FF2B5EF4-FFF2-40B4-BE49-F238E27FC236}">
                <a16:creationId xmlns:a16="http://schemas.microsoft.com/office/drawing/2014/main" id="{AC1535C6-F45F-104E-99E7-ECC2B9C53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8406" y="1798134"/>
            <a:ext cx="927332" cy="26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38" name="Text Box 26">
            <a:extLst>
              <a:ext uri="{FF2B5EF4-FFF2-40B4-BE49-F238E27FC236}">
                <a16:creationId xmlns:a16="http://schemas.microsoft.com/office/drawing/2014/main" id="{5AABE51D-658A-5A45-AC6D-9C952B85B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049" y="5486400"/>
            <a:ext cx="14082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TCP ACKs</a:t>
            </a:r>
          </a:p>
        </p:txBody>
      </p:sp>
      <p:sp>
        <p:nvSpPr>
          <p:cNvPr id="64539" name="Line 27">
            <a:extLst>
              <a:ext uri="{FF2B5EF4-FFF2-40B4-BE49-F238E27FC236}">
                <a16:creationId xmlns:a16="http://schemas.microsoft.com/office/drawing/2014/main" id="{1267A9A1-F39D-2A4E-BC20-CD436AA57D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4988" y="5249863"/>
            <a:ext cx="377825" cy="22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41" name="Text Box 29">
            <a:extLst>
              <a:ext uri="{FF2B5EF4-FFF2-40B4-BE49-F238E27FC236}">
                <a16:creationId xmlns:a16="http://schemas.microsoft.com/office/drawing/2014/main" id="{A1A0E080-D383-3D42-B7CF-18C04043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873" y="36671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32" name="laptop">
            <a:extLst>
              <a:ext uri="{FF2B5EF4-FFF2-40B4-BE49-F238E27FC236}">
                <a16:creationId xmlns:a16="http://schemas.microsoft.com/office/drawing/2014/main" id="{A85A18DB-063C-3849-AECF-ABA4C1EF3DE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4556" y="429101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33" name="Picture 24" descr="MCj04040390000[1]">
            <a:extLst>
              <a:ext uri="{FF2B5EF4-FFF2-40B4-BE49-F238E27FC236}">
                <a16:creationId xmlns:a16="http://schemas.microsoft.com/office/drawing/2014/main" id="{5C50E4C5-EEE2-0E4F-987F-A2BC8ABA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1" y="441418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MCj03984990000[1]">
            <a:extLst>
              <a:ext uri="{FF2B5EF4-FFF2-40B4-BE49-F238E27FC236}">
                <a16:creationId xmlns:a16="http://schemas.microsoft.com/office/drawing/2014/main" id="{B147AE86-BC38-0F41-B67A-F44EAB5B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31" y="421957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C3F654D-01CE-DF48-8FFB-FBEA91640A56}"/>
              </a:ext>
            </a:extLst>
          </p:cNvPr>
          <p:cNvSpPr/>
          <p:nvPr/>
        </p:nvSpPr>
        <p:spPr>
          <a:xfrm>
            <a:off x="3759995" y="1844123"/>
            <a:ext cx="189717" cy="2042077"/>
          </a:xfrm>
          <a:prstGeom prst="leftBrace">
            <a:avLst>
              <a:gd name="adj1" fmla="val 24998"/>
              <a:gd name="adj2" fmla="val 19784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83B30-FE06-8E4D-8979-6915B357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1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124022-1B7E-5C44-9AEF-78C02AC19BBB}"/>
              </a:ext>
            </a:extLst>
          </p:cNvPr>
          <p:cNvSpPr/>
          <p:nvPr/>
        </p:nvSpPr>
        <p:spPr>
          <a:xfrm>
            <a:off x="501806" y="2360360"/>
            <a:ext cx="2003502" cy="3668734"/>
          </a:xfrm>
          <a:custGeom>
            <a:avLst/>
            <a:gdLst>
              <a:gd name="connsiteX0" fmla="*/ 0 w 1602058"/>
              <a:gd name="connsiteY0" fmla="*/ 0 h 3824851"/>
              <a:gd name="connsiteX1" fmla="*/ 1602058 w 1602058"/>
              <a:gd name="connsiteY1" fmla="*/ 0 h 3824851"/>
              <a:gd name="connsiteX2" fmla="*/ 1602058 w 1602058"/>
              <a:gd name="connsiteY2" fmla="*/ 3824851 h 3824851"/>
              <a:gd name="connsiteX3" fmla="*/ 0 w 1602058"/>
              <a:gd name="connsiteY3" fmla="*/ 3824851 h 3824851"/>
              <a:gd name="connsiteX4" fmla="*/ 0 w 1602058"/>
              <a:gd name="connsiteY4" fmla="*/ 0 h 3824851"/>
              <a:gd name="connsiteX0" fmla="*/ 0 w 1602058"/>
              <a:gd name="connsiteY0" fmla="*/ 0 h 3824851"/>
              <a:gd name="connsiteX1" fmla="*/ 1602058 w 1602058"/>
              <a:gd name="connsiteY1" fmla="*/ 0 h 3824851"/>
              <a:gd name="connsiteX2" fmla="*/ 1594624 w 1602058"/>
              <a:gd name="connsiteY2" fmla="*/ 2635387 h 3824851"/>
              <a:gd name="connsiteX3" fmla="*/ 1602058 w 1602058"/>
              <a:gd name="connsiteY3" fmla="*/ 3824851 h 3824851"/>
              <a:gd name="connsiteX4" fmla="*/ 0 w 1602058"/>
              <a:gd name="connsiteY4" fmla="*/ 3824851 h 3824851"/>
              <a:gd name="connsiteX5" fmla="*/ 0 w 1602058"/>
              <a:gd name="connsiteY5" fmla="*/ 0 h 3824851"/>
              <a:gd name="connsiteX0" fmla="*/ 0 w 1602058"/>
              <a:gd name="connsiteY0" fmla="*/ 0 h 3824851"/>
              <a:gd name="connsiteX1" fmla="*/ 1602058 w 1602058"/>
              <a:gd name="connsiteY1" fmla="*/ 0 h 3824851"/>
              <a:gd name="connsiteX2" fmla="*/ 1594624 w 1602058"/>
              <a:gd name="connsiteY2" fmla="*/ 2635387 h 3824851"/>
              <a:gd name="connsiteX3" fmla="*/ 1594624 w 1602058"/>
              <a:gd name="connsiteY3" fmla="*/ 3178080 h 3824851"/>
              <a:gd name="connsiteX4" fmla="*/ 1602058 w 1602058"/>
              <a:gd name="connsiteY4" fmla="*/ 3824851 h 3824851"/>
              <a:gd name="connsiteX5" fmla="*/ 0 w 1602058"/>
              <a:gd name="connsiteY5" fmla="*/ 3824851 h 3824851"/>
              <a:gd name="connsiteX6" fmla="*/ 0 w 1602058"/>
              <a:gd name="connsiteY6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594624 w 1847385"/>
              <a:gd name="connsiteY2" fmla="*/ 2635387 h 3824851"/>
              <a:gd name="connsiteX3" fmla="*/ 1847385 w 1847385"/>
              <a:gd name="connsiteY3" fmla="*/ 2635387 h 3824851"/>
              <a:gd name="connsiteX4" fmla="*/ 1602058 w 1847385"/>
              <a:gd name="connsiteY4" fmla="*/ 3824851 h 3824851"/>
              <a:gd name="connsiteX5" fmla="*/ 0 w 1847385"/>
              <a:gd name="connsiteY5" fmla="*/ 3824851 h 3824851"/>
              <a:gd name="connsiteX6" fmla="*/ 0 w 1847385"/>
              <a:gd name="connsiteY6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594624 w 1847385"/>
              <a:gd name="connsiteY2" fmla="*/ 2635387 h 3824851"/>
              <a:gd name="connsiteX3" fmla="*/ 1847385 w 1847385"/>
              <a:gd name="connsiteY3" fmla="*/ 2635387 h 3824851"/>
              <a:gd name="connsiteX4" fmla="*/ 1839951 w 1847385"/>
              <a:gd name="connsiteY4" fmla="*/ 3824851 h 3824851"/>
              <a:gd name="connsiteX5" fmla="*/ 0 w 1847385"/>
              <a:gd name="connsiteY5" fmla="*/ 3824851 h 3824851"/>
              <a:gd name="connsiteX6" fmla="*/ 0 w 1847385"/>
              <a:gd name="connsiteY6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594624 w 1847385"/>
              <a:gd name="connsiteY2" fmla="*/ 479485 h 3824851"/>
              <a:gd name="connsiteX3" fmla="*/ 1594624 w 1847385"/>
              <a:gd name="connsiteY3" fmla="*/ 2635387 h 3824851"/>
              <a:gd name="connsiteX4" fmla="*/ 1847385 w 1847385"/>
              <a:gd name="connsiteY4" fmla="*/ 2635387 h 3824851"/>
              <a:gd name="connsiteX5" fmla="*/ 1839951 w 1847385"/>
              <a:gd name="connsiteY5" fmla="*/ 3824851 h 3824851"/>
              <a:gd name="connsiteX6" fmla="*/ 0 w 1847385"/>
              <a:gd name="connsiteY6" fmla="*/ 3824851 h 3824851"/>
              <a:gd name="connsiteX7" fmla="*/ 0 w 1847385"/>
              <a:gd name="connsiteY7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602058 w 1847385"/>
              <a:gd name="connsiteY2" fmla="*/ 434880 h 3824851"/>
              <a:gd name="connsiteX3" fmla="*/ 1594624 w 1847385"/>
              <a:gd name="connsiteY3" fmla="*/ 2635387 h 3824851"/>
              <a:gd name="connsiteX4" fmla="*/ 1847385 w 1847385"/>
              <a:gd name="connsiteY4" fmla="*/ 2635387 h 3824851"/>
              <a:gd name="connsiteX5" fmla="*/ 1839951 w 1847385"/>
              <a:gd name="connsiteY5" fmla="*/ 3824851 h 3824851"/>
              <a:gd name="connsiteX6" fmla="*/ 0 w 1847385"/>
              <a:gd name="connsiteY6" fmla="*/ 3824851 h 3824851"/>
              <a:gd name="connsiteX7" fmla="*/ 0 w 1847385"/>
              <a:gd name="connsiteY7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602058 w 1847385"/>
              <a:gd name="connsiteY2" fmla="*/ 434880 h 3824851"/>
              <a:gd name="connsiteX3" fmla="*/ 1602058 w 1847385"/>
              <a:gd name="connsiteY3" fmla="*/ 434880 h 3824851"/>
              <a:gd name="connsiteX4" fmla="*/ 1594624 w 1847385"/>
              <a:gd name="connsiteY4" fmla="*/ 2635387 h 3824851"/>
              <a:gd name="connsiteX5" fmla="*/ 1847385 w 1847385"/>
              <a:gd name="connsiteY5" fmla="*/ 2635387 h 3824851"/>
              <a:gd name="connsiteX6" fmla="*/ 1839951 w 1847385"/>
              <a:gd name="connsiteY6" fmla="*/ 3824851 h 3824851"/>
              <a:gd name="connsiteX7" fmla="*/ 0 w 1847385"/>
              <a:gd name="connsiteY7" fmla="*/ 3824851 h 3824851"/>
              <a:gd name="connsiteX8" fmla="*/ 0 w 1847385"/>
              <a:gd name="connsiteY8" fmla="*/ 0 h 3824851"/>
              <a:gd name="connsiteX0" fmla="*/ 0 w 2048107"/>
              <a:gd name="connsiteY0" fmla="*/ 0 h 3824851"/>
              <a:gd name="connsiteX1" fmla="*/ 1602058 w 2048107"/>
              <a:gd name="connsiteY1" fmla="*/ 0 h 3824851"/>
              <a:gd name="connsiteX2" fmla="*/ 1602058 w 2048107"/>
              <a:gd name="connsiteY2" fmla="*/ 434880 h 3824851"/>
              <a:gd name="connsiteX3" fmla="*/ 2048107 w 2048107"/>
              <a:gd name="connsiteY3" fmla="*/ 427446 h 3824851"/>
              <a:gd name="connsiteX4" fmla="*/ 1594624 w 2048107"/>
              <a:gd name="connsiteY4" fmla="*/ 2635387 h 3824851"/>
              <a:gd name="connsiteX5" fmla="*/ 1847385 w 2048107"/>
              <a:gd name="connsiteY5" fmla="*/ 2635387 h 3824851"/>
              <a:gd name="connsiteX6" fmla="*/ 1839951 w 2048107"/>
              <a:gd name="connsiteY6" fmla="*/ 3824851 h 3824851"/>
              <a:gd name="connsiteX7" fmla="*/ 0 w 2048107"/>
              <a:gd name="connsiteY7" fmla="*/ 3824851 h 3824851"/>
              <a:gd name="connsiteX8" fmla="*/ 0 w 2048107"/>
              <a:gd name="connsiteY8" fmla="*/ 0 h 3824851"/>
              <a:gd name="connsiteX0" fmla="*/ 0 w 2181922"/>
              <a:gd name="connsiteY0" fmla="*/ 0 h 3824851"/>
              <a:gd name="connsiteX1" fmla="*/ 1602058 w 2181922"/>
              <a:gd name="connsiteY1" fmla="*/ 0 h 3824851"/>
              <a:gd name="connsiteX2" fmla="*/ 2181922 w 2181922"/>
              <a:gd name="connsiteY2" fmla="*/ 263894 h 3824851"/>
              <a:gd name="connsiteX3" fmla="*/ 2048107 w 2181922"/>
              <a:gd name="connsiteY3" fmla="*/ 427446 h 3824851"/>
              <a:gd name="connsiteX4" fmla="*/ 1594624 w 2181922"/>
              <a:gd name="connsiteY4" fmla="*/ 2635387 h 3824851"/>
              <a:gd name="connsiteX5" fmla="*/ 1847385 w 2181922"/>
              <a:gd name="connsiteY5" fmla="*/ 2635387 h 3824851"/>
              <a:gd name="connsiteX6" fmla="*/ 1839951 w 2181922"/>
              <a:gd name="connsiteY6" fmla="*/ 3824851 h 3824851"/>
              <a:gd name="connsiteX7" fmla="*/ 0 w 2181922"/>
              <a:gd name="connsiteY7" fmla="*/ 3824851 h 3824851"/>
              <a:gd name="connsiteX8" fmla="*/ 0 w 2181922"/>
              <a:gd name="connsiteY8" fmla="*/ 0 h 3824851"/>
              <a:gd name="connsiteX0" fmla="*/ 0 w 2181922"/>
              <a:gd name="connsiteY0" fmla="*/ 0 h 3824851"/>
              <a:gd name="connsiteX1" fmla="*/ 1602058 w 2181922"/>
              <a:gd name="connsiteY1" fmla="*/ 0 h 3824851"/>
              <a:gd name="connsiteX2" fmla="*/ 2181922 w 2181922"/>
              <a:gd name="connsiteY2" fmla="*/ 263894 h 3824851"/>
              <a:gd name="connsiteX3" fmla="*/ 1609492 w 2181922"/>
              <a:gd name="connsiteY3" fmla="*/ 509222 h 3824851"/>
              <a:gd name="connsiteX4" fmla="*/ 1594624 w 2181922"/>
              <a:gd name="connsiteY4" fmla="*/ 2635387 h 3824851"/>
              <a:gd name="connsiteX5" fmla="*/ 1847385 w 2181922"/>
              <a:gd name="connsiteY5" fmla="*/ 2635387 h 3824851"/>
              <a:gd name="connsiteX6" fmla="*/ 1839951 w 2181922"/>
              <a:gd name="connsiteY6" fmla="*/ 3824851 h 3824851"/>
              <a:gd name="connsiteX7" fmla="*/ 0 w 2181922"/>
              <a:gd name="connsiteY7" fmla="*/ 3824851 h 3824851"/>
              <a:gd name="connsiteX8" fmla="*/ 0 w 2181922"/>
              <a:gd name="connsiteY8" fmla="*/ 0 h 3824851"/>
              <a:gd name="connsiteX0" fmla="*/ 0 w 1996068"/>
              <a:gd name="connsiteY0" fmla="*/ 0 h 3824851"/>
              <a:gd name="connsiteX1" fmla="*/ 1602058 w 1996068"/>
              <a:gd name="connsiteY1" fmla="*/ 0 h 3824851"/>
              <a:gd name="connsiteX2" fmla="*/ 1996068 w 1996068"/>
              <a:gd name="connsiteY2" fmla="*/ 501786 h 3824851"/>
              <a:gd name="connsiteX3" fmla="*/ 1609492 w 1996068"/>
              <a:gd name="connsiteY3" fmla="*/ 509222 h 3824851"/>
              <a:gd name="connsiteX4" fmla="*/ 1594624 w 1996068"/>
              <a:gd name="connsiteY4" fmla="*/ 2635387 h 3824851"/>
              <a:gd name="connsiteX5" fmla="*/ 1847385 w 1996068"/>
              <a:gd name="connsiteY5" fmla="*/ 2635387 h 3824851"/>
              <a:gd name="connsiteX6" fmla="*/ 1839951 w 1996068"/>
              <a:gd name="connsiteY6" fmla="*/ 3824851 h 3824851"/>
              <a:gd name="connsiteX7" fmla="*/ 0 w 1996068"/>
              <a:gd name="connsiteY7" fmla="*/ 3824851 h 3824851"/>
              <a:gd name="connsiteX8" fmla="*/ 0 w 1996068"/>
              <a:gd name="connsiteY8" fmla="*/ 0 h 3824851"/>
              <a:gd name="connsiteX0" fmla="*/ 0 w 1996068"/>
              <a:gd name="connsiteY0" fmla="*/ 0 h 3824851"/>
              <a:gd name="connsiteX1" fmla="*/ 1996068 w 1996068"/>
              <a:gd name="connsiteY1" fmla="*/ 0 h 3824851"/>
              <a:gd name="connsiteX2" fmla="*/ 1996068 w 1996068"/>
              <a:gd name="connsiteY2" fmla="*/ 501786 h 3824851"/>
              <a:gd name="connsiteX3" fmla="*/ 1609492 w 1996068"/>
              <a:gd name="connsiteY3" fmla="*/ 509222 h 3824851"/>
              <a:gd name="connsiteX4" fmla="*/ 1594624 w 1996068"/>
              <a:gd name="connsiteY4" fmla="*/ 2635387 h 3824851"/>
              <a:gd name="connsiteX5" fmla="*/ 1847385 w 1996068"/>
              <a:gd name="connsiteY5" fmla="*/ 2635387 h 3824851"/>
              <a:gd name="connsiteX6" fmla="*/ 1839951 w 1996068"/>
              <a:gd name="connsiteY6" fmla="*/ 3824851 h 3824851"/>
              <a:gd name="connsiteX7" fmla="*/ 0 w 1996068"/>
              <a:gd name="connsiteY7" fmla="*/ 3824851 h 3824851"/>
              <a:gd name="connsiteX8" fmla="*/ 0 w 1996068"/>
              <a:gd name="connsiteY8" fmla="*/ 0 h 3824851"/>
              <a:gd name="connsiteX0" fmla="*/ 0 w 2003502"/>
              <a:gd name="connsiteY0" fmla="*/ 0 h 3824851"/>
              <a:gd name="connsiteX1" fmla="*/ 2003502 w 2003502"/>
              <a:gd name="connsiteY1" fmla="*/ 156117 h 3824851"/>
              <a:gd name="connsiteX2" fmla="*/ 1996068 w 2003502"/>
              <a:gd name="connsiteY2" fmla="*/ 501786 h 3824851"/>
              <a:gd name="connsiteX3" fmla="*/ 1609492 w 2003502"/>
              <a:gd name="connsiteY3" fmla="*/ 509222 h 3824851"/>
              <a:gd name="connsiteX4" fmla="*/ 1594624 w 2003502"/>
              <a:gd name="connsiteY4" fmla="*/ 2635387 h 3824851"/>
              <a:gd name="connsiteX5" fmla="*/ 1847385 w 2003502"/>
              <a:gd name="connsiteY5" fmla="*/ 2635387 h 3824851"/>
              <a:gd name="connsiteX6" fmla="*/ 1839951 w 2003502"/>
              <a:gd name="connsiteY6" fmla="*/ 3824851 h 3824851"/>
              <a:gd name="connsiteX7" fmla="*/ 0 w 2003502"/>
              <a:gd name="connsiteY7" fmla="*/ 3824851 h 3824851"/>
              <a:gd name="connsiteX8" fmla="*/ 0 w 2003502"/>
              <a:gd name="connsiteY8" fmla="*/ 0 h 3824851"/>
              <a:gd name="connsiteX0" fmla="*/ 0 w 2003502"/>
              <a:gd name="connsiteY0" fmla="*/ 1 h 3668734"/>
              <a:gd name="connsiteX1" fmla="*/ 2003502 w 2003502"/>
              <a:gd name="connsiteY1" fmla="*/ 0 h 3668734"/>
              <a:gd name="connsiteX2" fmla="*/ 1996068 w 2003502"/>
              <a:gd name="connsiteY2" fmla="*/ 345669 h 3668734"/>
              <a:gd name="connsiteX3" fmla="*/ 1609492 w 2003502"/>
              <a:gd name="connsiteY3" fmla="*/ 353105 h 3668734"/>
              <a:gd name="connsiteX4" fmla="*/ 1594624 w 2003502"/>
              <a:gd name="connsiteY4" fmla="*/ 2479270 h 3668734"/>
              <a:gd name="connsiteX5" fmla="*/ 1847385 w 2003502"/>
              <a:gd name="connsiteY5" fmla="*/ 2479270 h 3668734"/>
              <a:gd name="connsiteX6" fmla="*/ 1839951 w 2003502"/>
              <a:gd name="connsiteY6" fmla="*/ 3668734 h 3668734"/>
              <a:gd name="connsiteX7" fmla="*/ 0 w 2003502"/>
              <a:gd name="connsiteY7" fmla="*/ 3668734 h 3668734"/>
              <a:gd name="connsiteX8" fmla="*/ 0 w 2003502"/>
              <a:gd name="connsiteY8" fmla="*/ 1 h 36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02" h="3668734">
                <a:moveTo>
                  <a:pt x="0" y="1"/>
                </a:moveTo>
                <a:lnTo>
                  <a:pt x="2003502" y="0"/>
                </a:lnTo>
                <a:lnTo>
                  <a:pt x="1996068" y="345669"/>
                </a:lnTo>
                <a:lnTo>
                  <a:pt x="1609492" y="353105"/>
                </a:lnTo>
                <a:lnTo>
                  <a:pt x="1594624" y="2479270"/>
                </a:lnTo>
                <a:lnTo>
                  <a:pt x="1847385" y="2479270"/>
                </a:lnTo>
                <a:lnTo>
                  <a:pt x="1839951" y="3668734"/>
                </a:lnTo>
                <a:lnTo>
                  <a:pt x="0" y="3668734"/>
                </a:lnTo>
                <a:lnTo>
                  <a:pt x="0" y="1"/>
                </a:ln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3DE2C-878A-FC48-BD86-F743CECD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94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BC12375-6FBD-A742-9B88-063FA4149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example</a:t>
            </a: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AD4E00D9-0234-0749-BC2C-60452FB5D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C81642CB-EFC5-4549-AEFF-84DC8885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2451DDED-8811-184C-93A8-DCF415D4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D63C4D3A-660F-F545-A4CC-3CDD9B68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74BE22CD-A2AD-5045-A8F8-DACB207A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90B2B61-5D34-6449-BAC1-23E50C18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5548" name="Rectangle 12">
            <a:extLst>
              <a:ext uri="{FF2B5EF4-FFF2-40B4-BE49-F238E27FC236}">
                <a16:creationId xmlns:a16="http://schemas.microsoft.com/office/drawing/2014/main" id="{E3E78F02-4ED5-4341-B6DB-6C17C5B7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9E49BE23-E87E-6D43-BE3F-A5CE1E36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5550" name="Rectangle 14">
            <a:extLst>
              <a:ext uri="{FF2B5EF4-FFF2-40B4-BE49-F238E27FC236}">
                <a16:creationId xmlns:a16="http://schemas.microsoft.com/office/drawing/2014/main" id="{3B3ABDB7-104F-B348-8DB5-2EB4570B2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36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CDE65BF3-0918-5E4A-BFB1-2E4EBA6A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AB11B7B6-E9C4-C348-BA1D-9D7DAF41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53" name="Rectangle 17">
            <a:extLst>
              <a:ext uri="{FF2B5EF4-FFF2-40B4-BE49-F238E27FC236}">
                <a16:creationId xmlns:a16="http://schemas.microsoft.com/office/drawing/2014/main" id="{108D89D4-B93A-E34A-97F3-1E2979A9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35</a:t>
            </a:r>
          </a:p>
        </p:txBody>
      </p:sp>
      <p:sp>
        <p:nvSpPr>
          <p:cNvPr id="65554" name="Rectangle 18">
            <a:extLst>
              <a:ext uri="{FF2B5EF4-FFF2-40B4-BE49-F238E27FC236}">
                <a16:creationId xmlns:a16="http://schemas.microsoft.com/office/drawing/2014/main" id="{0874E690-6ADE-BF40-9972-C757CAAA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20" name="laptop">
            <a:extLst>
              <a:ext uri="{FF2B5EF4-FFF2-40B4-BE49-F238E27FC236}">
                <a16:creationId xmlns:a16="http://schemas.microsoft.com/office/drawing/2014/main" id="{26C08282-9C01-9D4A-8830-F18680777A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4556" y="429101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1" name="Picture 24" descr="MCj04040390000[1]">
            <a:extLst>
              <a:ext uri="{FF2B5EF4-FFF2-40B4-BE49-F238E27FC236}">
                <a16:creationId xmlns:a16="http://schemas.microsoft.com/office/drawing/2014/main" id="{7A9AA435-54F6-7D4F-BA5B-CF2DA452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1" y="441418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MCj03984990000[1]">
            <a:extLst>
              <a:ext uri="{FF2B5EF4-FFF2-40B4-BE49-F238E27FC236}">
                <a16:creationId xmlns:a16="http://schemas.microsoft.com/office/drawing/2014/main" id="{BA2C7B72-60FD-2C48-8C6C-DCF7058A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31" y="421957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278F3004-4E61-8A4C-8234-7621026FFFF0}"/>
              </a:ext>
            </a:extLst>
          </p:cNvPr>
          <p:cNvSpPr/>
          <p:nvPr/>
        </p:nvSpPr>
        <p:spPr>
          <a:xfrm>
            <a:off x="6047678" y="1631795"/>
            <a:ext cx="394009" cy="394009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C8C2C6C-5192-C44C-9F22-65BF8A0520F5}"/>
              </a:ext>
            </a:extLst>
          </p:cNvPr>
          <p:cNvSpPr/>
          <p:nvPr/>
        </p:nvSpPr>
        <p:spPr>
          <a:xfrm rot="8100000">
            <a:off x="5986315" y="3968360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27F5C813-6073-6449-8257-CEE570910017}"/>
              </a:ext>
            </a:extLst>
          </p:cNvPr>
          <p:cNvSpPr/>
          <p:nvPr/>
        </p:nvSpPr>
        <p:spPr>
          <a:xfrm rot="8100000">
            <a:off x="6136779" y="4677972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DEB3E-FCD8-3040-A817-D36A2681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76800"/>
            <a:ext cx="8763000" cy="152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Dispatch</a:t>
            </a:r>
            <a:r>
              <a:rPr lang="en-US" sz="2400" b="1" dirty="0"/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window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of segments sequentially, w/o awaiting ACKs</a:t>
            </a:r>
          </a:p>
          <a:p>
            <a:pPr lvl="1"/>
            <a:r>
              <a:rPr lang="en-US" sz="2400" b="1" dirty="0"/>
              <a:t>Retain</a:t>
            </a:r>
            <a:r>
              <a:rPr lang="en-US" sz="2400" dirty="0"/>
              <a:t> packets until ACKed, </a:t>
            </a:r>
            <a:r>
              <a:rPr lang="en-US" sz="2400" b="1" dirty="0"/>
              <a:t>track</a:t>
            </a:r>
            <a:r>
              <a:rPr lang="en-US" sz="2400" dirty="0"/>
              <a:t> which are ACKed</a:t>
            </a:r>
          </a:p>
          <a:p>
            <a:pPr lvl="1"/>
            <a:r>
              <a:rPr lang="en-US" sz="2400" dirty="0"/>
              <a:t>Set </a:t>
            </a:r>
            <a:r>
              <a:rPr lang="en-US" sz="2400" b="1" dirty="0"/>
              <a:t>retransmit timer for each window</a:t>
            </a:r>
          </a:p>
          <a:p>
            <a:pPr lvl="2"/>
            <a:r>
              <a:rPr lang="en-US" sz="2400" dirty="0"/>
              <a:t>When expires, </a:t>
            </a:r>
            <a:r>
              <a:rPr lang="en-US" sz="2400" b="1" dirty="0"/>
              <a:t>resend unACKed segments </a:t>
            </a:r>
            <a:r>
              <a:rPr lang="en-US" sz="2400" dirty="0"/>
              <a:t>in window</a:t>
            </a:r>
          </a:p>
        </p:txBody>
      </p:sp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733" y="1522385"/>
            <a:ext cx="4983297" cy="32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3600" dirty="0"/>
              <a:t>Idea: Pipeline Transmissions</a:t>
            </a:r>
          </a:p>
          <a:p>
            <a:r>
              <a:rPr lang="en-US" sz="3600" dirty="0"/>
              <a:t>(Fixed Window-Based Flow Control)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66C8C-841F-A149-ACFC-4DDCA49487B7}"/>
              </a:ext>
            </a:extLst>
          </p:cNvPr>
          <p:cNvGrpSpPr/>
          <p:nvPr/>
        </p:nvGrpSpPr>
        <p:grpSpPr>
          <a:xfrm>
            <a:off x="325582" y="3583463"/>
            <a:ext cx="8416635" cy="2825426"/>
            <a:chOff x="325582" y="3583709"/>
            <a:chExt cx="8416635" cy="2825426"/>
          </a:xfrm>
        </p:grpSpPr>
        <p:sp>
          <p:nvSpPr>
            <p:cNvPr id="345096" name="AutoShape 8"/>
            <p:cNvSpPr>
              <a:spLocks noChangeArrowheads="1"/>
            </p:cNvSpPr>
            <p:nvPr/>
          </p:nvSpPr>
          <p:spPr bwMode="auto">
            <a:xfrm>
              <a:off x="325582" y="4835938"/>
              <a:ext cx="8416635" cy="157319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spc="-150" dirty="0">
                  <a:solidFill>
                    <a:srgbClr val="FF0000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But: RTT idle time from grant of new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spc="-150" dirty="0">
                  <a:solidFill>
                    <a:srgbClr val="FF0000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window to data arrival at receiver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Even better approach, used by TCP: </a:t>
              </a:r>
              <a:r>
                <a:rPr lang="en-US" sz="2400" u="sng" dirty="0">
                  <a:solidFill>
                    <a:srgbClr val="0000FF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sliding</a:t>
              </a:r>
              <a:r>
                <a:rPr lang="en-US" sz="2400" dirty="0">
                  <a:solidFill>
                    <a:srgbClr val="0000FF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 window, extends as each ACK returns, so no idle time!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5F5A95-718C-0A43-8413-5AC69E6B0EA9}"/>
                </a:ext>
              </a:extLst>
            </p:cNvPr>
            <p:cNvCxnSpPr/>
            <p:nvPr/>
          </p:nvCxnSpPr>
          <p:spPr>
            <a:xfrm>
              <a:off x="5011881" y="3583709"/>
              <a:ext cx="0" cy="692727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6C801626-58DD-ED4F-BC33-D080EE9FEE3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24584" y="3930072"/>
              <a:ext cx="1884217" cy="1556328"/>
            </a:xfrm>
            <a:prstGeom prst="bentConnector3">
              <a:avLst>
                <a:gd name="adj1" fmla="val -47733"/>
              </a:avLst>
            </a:prstGeom>
            <a:ln w="57150"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38B660-42A8-CF4B-8B8A-831D67E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1D2F98A7-97F4-2D4E-8F40-B4262214818E}"/>
              </a:ext>
            </a:extLst>
          </p:cNvPr>
          <p:cNvSpPr/>
          <p:nvPr/>
        </p:nvSpPr>
        <p:spPr>
          <a:xfrm>
            <a:off x="5493834" y="2319454"/>
            <a:ext cx="3256736" cy="1598342"/>
          </a:xfrm>
          <a:custGeom>
            <a:avLst/>
            <a:gdLst>
              <a:gd name="connsiteX0" fmla="*/ 0 w 3249303"/>
              <a:gd name="connsiteY0" fmla="*/ 0 h 1598341"/>
              <a:gd name="connsiteX1" fmla="*/ 3249303 w 3249303"/>
              <a:gd name="connsiteY1" fmla="*/ 0 h 1598341"/>
              <a:gd name="connsiteX2" fmla="*/ 3249303 w 3249303"/>
              <a:gd name="connsiteY2" fmla="*/ 1598341 h 1598341"/>
              <a:gd name="connsiteX3" fmla="*/ 0 w 3249303"/>
              <a:gd name="connsiteY3" fmla="*/ 1598341 h 1598341"/>
              <a:gd name="connsiteX4" fmla="*/ 0 w 3249303"/>
              <a:gd name="connsiteY4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00254 h 1598341"/>
              <a:gd name="connsiteX5" fmla="*/ 7433 w 3256736"/>
              <a:gd name="connsiteY5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44859 h 1598341"/>
              <a:gd name="connsiteX5" fmla="*/ 7433 w 3256736"/>
              <a:gd name="connsiteY5" fmla="*/ 0 h 1598341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7433 w 3256736"/>
              <a:gd name="connsiteY4" fmla="*/ 1598341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1523998 w 3256736"/>
              <a:gd name="connsiteY4" fmla="*/ 1137424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6736" h="1598342">
                <a:moveTo>
                  <a:pt x="7433" y="0"/>
                </a:moveTo>
                <a:lnTo>
                  <a:pt x="3256736" y="0"/>
                </a:lnTo>
                <a:lnTo>
                  <a:pt x="3256736" y="1598341"/>
                </a:lnTo>
                <a:lnTo>
                  <a:pt x="1524000" y="1598342"/>
                </a:lnTo>
                <a:cubicBezTo>
                  <a:pt x="1523999" y="1444703"/>
                  <a:pt x="1523999" y="1291063"/>
                  <a:pt x="1523998" y="1137424"/>
                </a:cubicBezTo>
                <a:lnTo>
                  <a:pt x="0" y="1144859"/>
                </a:lnTo>
                <a:cubicBezTo>
                  <a:pt x="2478" y="778108"/>
                  <a:pt x="4955" y="366751"/>
                  <a:pt x="7433" y="0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1920A9-A318-EC4A-AB18-88894226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3029" y="2125351"/>
            <a:ext cx="3937541" cy="39037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D1D8F-0E58-6D43-BECE-397DE5A6722E}"/>
              </a:ext>
            </a:extLst>
          </p:cNvPr>
          <p:cNvSpPr txBox="1"/>
          <p:nvPr/>
        </p:nvSpPr>
        <p:spPr>
          <a:xfrm>
            <a:off x="5584035" y="1686225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Uplink TCP ACKs: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FA7-1D15-FE4F-8CCB-EEFB4131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8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BC12375-6FBD-A742-9B88-063FA4149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example</a:t>
            </a: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AD4E00D9-0234-0749-BC2C-60452FB5D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C81642CB-EFC5-4549-AEFF-84DC8885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2451DDED-8811-184C-93A8-DCF415D4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D63C4D3A-660F-F545-A4CC-3CDD9B68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74BE22CD-A2AD-5045-A8F8-DACB207A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90B2B61-5D34-6449-BAC1-23E50C18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9E49BE23-E87E-6D43-BE3F-A5CE1E36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CDE65BF3-0918-5E4A-BFB1-2E4EBA6A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AB11B7B6-E9C4-C348-BA1D-9D7DAF41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54" name="Rectangle 18">
            <a:extLst>
              <a:ext uri="{FF2B5EF4-FFF2-40B4-BE49-F238E27FC236}">
                <a16:creationId xmlns:a16="http://schemas.microsoft.com/office/drawing/2014/main" id="{0874E690-6ADE-BF40-9972-C757CAAA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20" name="laptop">
            <a:extLst>
              <a:ext uri="{FF2B5EF4-FFF2-40B4-BE49-F238E27FC236}">
                <a16:creationId xmlns:a16="http://schemas.microsoft.com/office/drawing/2014/main" id="{26C08282-9C01-9D4A-8830-F18680777A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4556" y="429101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1" name="Picture 24" descr="MCj04040390000[1]">
            <a:extLst>
              <a:ext uri="{FF2B5EF4-FFF2-40B4-BE49-F238E27FC236}">
                <a16:creationId xmlns:a16="http://schemas.microsoft.com/office/drawing/2014/main" id="{7A9AA435-54F6-7D4F-BA5B-CF2DA452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1" y="441418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MCj03984990000[1]">
            <a:extLst>
              <a:ext uri="{FF2B5EF4-FFF2-40B4-BE49-F238E27FC236}">
                <a16:creationId xmlns:a16="http://schemas.microsoft.com/office/drawing/2014/main" id="{BA2C7B72-60FD-2C48-8C6C-DCF7058A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31" y="421957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>
            <a:extLst>
              <a:ext uri="{FF2B5EF4-FFF2-40B4-BE49-F238E27FC236}">
                <a16:creationId xmlns:a16="http://schemas.microsoft.com/office/drawing/2014/main" id="{E3E78F02-4ED5-4341-B6DB-6C17C5B7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C86D4-CCF6-2F4E-BCC9-90F1B62D075F}"/>
              </a:ext>
            </a:extLst>
          </p:cNvPr>
          <p:cNvGrpSpPr/>
          <p:nvPr/>
        </p:nvGrpSpPr>
        <p:grpSpPr>
          <a:xfrm>
            <a:off x="3901246" y="1601835"/>
            <a:ext cx="1204154" cy="1217565"/>
            <a:chOff x="3901246" y="1601835"/>
            <a:chExt cx="1204154" cy="1217565"/>
          </a:xfrm>
        </p:grpSpPr>
        <p:sp>
          <p:nvSpPr>
            <p:cNvPr id="65550" name="Rectangle 14">
              <a:extLst>
                <a:ext uri="{FF2B5EF4-FFF2-40B4-BE49-F238E27FC236}">
                  <a16:creationId xmlns:a16="http://schemas.microsoft.com/office/drawing/2014/main" id="{3B3ABDB7-104F-B348-8DB5-2EB4570B2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362200"/>
              <a:ext cx="1066800" cy="457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latin typeface="Arial Black" charset="0"/>
                  <a:ea typeface="ＭＳ Ｐゴシック" charset="0"/>
                </a:rPr>
                <a:t>36</a:t>
              </a:r>
            </a:p>
          </p:txBody>
        </p:sp>
        <p:sp>
          <p:nvSpPr>
            <p:cNvPr id="65553" name="Rectangle 17">
              <a:extLst>
                <a:ext uri="{FF2B5EF4-FFF2-40B4-BE49-F238E27FC236}">
                  <a16:creationId xmlns:a16="http://schemas.microsoft.com/office/drawing/2014/main" id="{108D89D4-B93A-E34A-97F3-1E2979A99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1828800"/>
              <a:ext cx="1066800" cy="457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latin typeface="Arial Black" charset="0"/>
                  <a:ea typeface="ＭＳ Ｐゴシック" charset="0"/>
                </a:rPr>
                <a:t>35</a:t>
              </a:r>
            </a:p>
          </p:txBody>
        </p:sp>
        <p:sp>
          <p:nvSpPr>
            <p:cNvPr id="2" name="Cross 1">
              <a:extLst>
                <a:ext uri="{FF2B5EF4-FFF2-40B4-BE49-F238E27FC236}">
                  <a16:creationId xmlns:a16="http://schemas.microsoft.com/office/drawing/2014/main" id="{31B5C201-056D-EA4B-9DFE-207C1631A825}"/>
                </a:ext>
              </a:extLst>
            </p:cNvPr>
            <p:cNvSpPr/>
            <p:nvPr/>
          </p:nvSpPr>
          <p:spPr>
            <a:xfrm rot="2700000">
              <a:off x="3901247" y="1601835"/>
              <a:ext cx="524107" cy="524107"/>
            </a:xfrm>
            <a:prstGeom prst="plus">
              <a:avLst>
                <a:gd name="adj" fmla="val 3351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id="{C8536BD0-BF29-7D46-BC99-681C4583A821}"/>
                </a:ext>
              </a:extLst>
            </p:cNvPr>
            <p:cNvSpPr/>
            <p:nvPr/>
          </p:nvSpPr>
          <p:spPr>
            <a:xfrm rot="2700000">
              <a:off x="3901246" y="2184040"/>
              <a:ext cx="524107" cy="524107"/>
            </a:xfrm>
            <a:prstGeom prst="plus">
              <a:avLst>
                <a:gd name="adj" fmla="val 3351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829BF26-555B-2B48-9892-7DC9A9A1469C}"/>
              </a:ext>
            </a:extLst>
          </p:cNvPr>
          <p:cNvSpPr/>
          <p:nvPr/>
        </p:nvSpPr>
        <p:spPr>
          <a:xfrm rot="8100000">
            <a:off x="7424573" y="3947818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88A18-7855-CF4B-A320-E3A22AAE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D9CBB1-C667-C24A-B5EA-9DBC947CA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D1633A8A-133C-E44F-8855-1CDD735D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078EAEB8-1722-B64B-9BA9-7209A3748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0FFCD5BA-FA89-5343-AE5B-62E94189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9E872B1A-F350-B44B-B119-87A3D3C83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6570" name="Rectangle 10">
            <a:extLst>
              <a:ext uri="{FF2B5EF4-FFF2-40B4-BE49-F238E27FC236}">
                <a16:creationId xmlns:a16="http://schemas.microsoft.com/office/drawing/2014/main" id="{386F592D-71F9-7342-B603-1E0B1BC0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29228C58-067A-4C4F-94F6-EDFA75F1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F4820E3C-FD24-3441-8441-CC2C3F41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981498B0-0653-924C-B108-5DE7C7DB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82" y="6048346"/>
            <a:ext cx="708623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0188" indent="-230188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TCP receiver does not delay duplicate ACKs (</a:t>
            </a:r>
            <a:r>
              <a:rPr lang="en-US" sz="2000" i="1" dirty="0">
                <a:latin typeface="Arial" charset="0"/>
                <a:ea typeface="ＭＳ Ｐゴシック" charset="0"/>
              </a:rPr>
              <a:t>dupacks</a:t>
            </a:r>
            <a:r>
              <a:rPr lang="en-US" sz="20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6DDB35F2-B575-984A-A9C6-C394104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A788A171-E86E-3E4C-8E35-AD3D4F7F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424" y="4890025"/>
            <a:ext cx="1083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First </a:t>
            </a:r>
          </a:p>
          <a:p>
            <a:pPr eaLnBrk="0" hangingPunct="0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upack</a:t>
            </a:r>
          </a:p>
        </p:txBody>
      </p:sp>
      <p:sp>
        <p:nvSpPr>
          <p:cNvPr id="66576" name="Rectangle 16">
            <a:extLst>
              <a:ext uri="{FF2B5EF4-FFF2-40B4-BE49-F238E27FC236}">
                <a16:creationId xmlns:a16="http://schemas.microsoft.com/office/drawing/2014/main" id="{1A9BCBFE-4E3A-E54E-8103-F6FD7055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6577" name="Rectangle 17">
            <a:extLst>
              <a:ext uri="{FF2B5EF4-FFF2-40B4-BE49-F238E27FC236}">
                <a16:creationId xmlns:a16="http://schemas.microsoft.com/office/drawing/2014/main" id="{60EA6AA9-660A-6847-B0AB-1143EEFA5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6578" name="Rectangle 18">
            <a:extLst>
              <a:ext uri="{FF2B5EF4-FFF2-40B4-BE49-F238E27FC236}">
                <a16:creationId xmlns:a16="http://schemas.microsoft.com/office/drawing/2014/main" id="{D643828B-2D93-8748-94D8-7CCE98F9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6579" name="Rectangle 19">
            <a:extLst>
              <a:ext uri="{FF2B5EF4-FFF2-40B4-BE49-F238E27FC236}">
                <a16:creationId xmlns:a16="http://schemas.microsoft.com/office/drawing/2014/main" id="{4B729F9F-C5C6-0740-BFC9-D089E36C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21" name="laptop">
            <a:extLst>
              <a:ext uri="{FF2B5EF4-FFF2-40B4-BE49-F238E27FC236}">
                <a16:creationId xmlns:a16="http://schemas.microsoft.com/office/drawing/2014/main" id="{1F6E894A-A68B-7243-AE77-A8A13BB7C42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2" name="Picture 24" descr="MCj04040390000[1]">
            <a:extLst>
              <a:ext uri="{FF2B5EF4-FFF2-40B4-BE49-F238E27FC236}">
                <a16:creationId xmlns:a16="http://schemas.microsoft.com/office/drawing/2014/main" id="{3744C1CE-ED99-7644-B67C-60097091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MCj03984990000[1]">
            <a:extLst>
              <a:ext uri="{FF2B5EF4-FFF2-40B4-BE49-F238E27FC236}">
                <a16:creationId xmlns:a16="http://schemas.microsoft.com/office/drawing/2014/main" id="{228B0B12-E26A-8244-A42C-420E9E7B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BABB288E-BCEB-7F48-BB05-406534749FEC}"/>
              </a:ext>
            </a:extLst>
          </p:cNvPr>
          <p:cNvSpPr/>
          <p:nvPr/>
        </p:nvSpPr>
        <p:spPr>
          <a:xfrm rot="8100000">
            <a:off x="7574029" y="4327557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1115401-FDA3-AD41-A3F0-F0922BE3487D}"/>
              </a:ext>
            </a:extLst>
          </p:cNvPr>
          <p:cNvSpPr/>
          <p:nvPr/>
        </p:nvSpPr>
        <p:spPr>
          <a:xfrm rot="8100000">
            <a:off x="7348884" y="3477280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7DB11-5B9D-5745-A5B1-ED324FAB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B93364A-B3E5-0445-B264-705947C41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69AB56C2-AE7F-7748-ABD5-CBB70D0AF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2A42351E-00F9-F749-844B-8203468C2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7DD424EA-A495-3D4C-8E85-6B80F956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CA9921EB-F9B4-5444-9F16-8BBD7732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388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69231A74-EA20-174A-98C8-B409844C5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7595" name="Rectangle 11">
            <a:extLst>
              <a:ext uri="{FF2B5EF4-FFF2-40B4-BE49-F238E27FC236}">
                <a16:creationId xmlns:a16="http://schemas.microsoft.com/office/drawing/2014/main" id="{21CADC18-3E60-F149-A40B-A685DCAF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59198112-F5E3-9941-85AB-6F747103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49879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 b="0" dirty="0">
              <a:latin typeface="Arial (null)"/>
              <a:ea typeface="ＭＳ Ｐゴシック" charset="0"/>
            </a:endParaRP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11B5E7F2-9B03-3242-B72E-375E33AD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42AC07EF-085A-384C-AF19-F5BCC0E2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67599" name="Rectangle 15">
            <a:extLst>
              <a:ext uri="{FF2B5EF4-FFF2-40B4-BE49-F238E27FC236}">
                <a16:creationId xmlns:a16="http://schemas.microsoft.com/office/drawing/2014/main" id="{1D3BBF41-1D26-E941-8E5C-E2BD6A94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7600" name="Rectangle 16">
            <a:extLst>
              <a:ext uri="{FF2B5EF4-FFF2-40B4-BE49-F238E27FC236}">
                <a16:creationId xmlns:a16="http://schemas.microsoft.com/office/drawing/2014/main" id="{239244B9-AA0D-B244-8B7A-6B083039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7601" name="Rectangle 17">
            <a:extLst>
              <a:ext uri="{FF2B5EF4-FFF2-40B4-BE49-F238E27FC236}">
                <a16:creationId xmlns:a16="http://schemas.microsoft.com/office/drawing/2014/main" id="{E029CC73-09D5-CE47-A31D-63224876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7602" name="Rectangle 18">
            <a:extLst>
              <a:ext uri="{FF2B5EF4-FFF2-40B4-BE49-F238E27FC236}">
                <a16:creationId xmlns:a16="http://schemas.microsoft.com/office/drawing/2014/main" id="{DBA94288-1FB0-BB40-BA1C-40EE0A92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7603" name="Rectangle 19">
            <a:extLst>
              <a:ext uri="{FF2B5EF4-FFF2-40B4-BE49-F238E27FC236}">
                <a16:creationId xmlns:a16="http://schemas.microsoft.com/office/drawing/2014/main" id="{314A2D2C-99C3-A04A-B79D-2131C076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7604" name="Rectangle 20">
            <a:extLst>
              <a:ext uri="{FF2B5EF4-FFF2-40B4-BE49-F238E27FC236}">
                <a16:creationId xmlns:a16="http://schemas.microsoft.com/office/drawing/2014/main" id="{58A221D3-9CB2-7346-8859-47434D68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7605" name="Text Box 21">
            <a:extLst>
              <a:ext uri="{FF2B5EF4-FFF2-40B4-BE49-F238E27FC236}">
                <a16:creationId xmlns:a16="http://schemas.microsoft.com/office/drawing/2014/main" id="{B8E70185-9994-C745-BBE0-0035DCE1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961" y="4876800"/>
            <a:ext cx="1112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Second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23" name="laptop">
            <a:extLst>
              <a:ext uri="{FF2B5EF4-FFF2-40B4-BE49-F238E27FC236}">
                <a16:creationId xmlns:a16="http://schemas.microsoft.com/office/drawing/2014/main" id="{BB99BCA1-779F-E140-B9E7-F26D3351615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4" name="Picture 24" descr="MCj04040390000[1]">
            <a:extLst>
              <a:ext uri="{FF2B5EF4-FFF2-40B4-BE49-F238E27FC236}">
                <a16:creationId xmlns:a16="http://schemas.microsoft.com/office/drawing/2014/main" id="{76EB355F-DBD9-8649-8951-B5F29CD5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MCj03984990000[1]">
            <a:extLst>
              <a:ext uri="{FF2B5EF4-FFF2-40B4-BE49-F238E27FC236}">
                <a16:creationId xmlns:a16="http://schemas.microsoft.com/office/drawing/2014/main" id="{616D59D0-CD5C-DE49-899B-EDC5D239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1">
            <a:extLst>
              <a:ext uri="{FF2B5EF4-FFF2-40B4-BE49-F238E27FC236}">
                <a16:creationId xmlns:a16="http://schemas.microsoft.com/office/drawing/2014/main" id="{E66E0EBD-C97E-8C49-A002-C84BC2A08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225" y="4876800"/>
            <a:ext cx="1083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First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C9F232F-F13C-C74D-9834-48AB0719CD82}"/>
              </a:ext>
            </a:extLst>
          </p:cNvPr>
          <p:cNvSpPr/>
          <p:nvPr/>
        </p:nvSpPr>
        <p:spPr>
          <a:xfrm rot="8100000">
            <a:off x="7513852" y="4330570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25D26-76CA-E544-8B64-2D3B5A1A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1D2F98A7-97F4-2D4E-8F40-B4262214818E}"/>
              </a:ext>
            </a:extLst>
          </p:cNvPr>
          <p:cNvSpPr/>
          <p:nvPr/>
        </p:nvSpPr>
        <p:spPr>
          <a:xfrm>
            <a:off x="5493832" y="2319455"/>
            <a:ext cx="3281291" cy="3590692"/>
          </a:xfrm>
          <a:custGeom>
            <a:avLst/>
            <a:gdLst>
              <a:gd name="connsiteX0" fmla="*/ 0 w 3249303"/>
              <a:gd name="connsiteY0" fmla="*/ 0 h 1598341"/>
              <a:gd name="connsiteX1" fmla="*/ 3249303 w 3249303"/>
              <a:gd name="connsiteY1" fmla="*/ 0 h 1598341"/>
              <a:gd name="connsiteX2" fmla="*/ 3249303 w 3249303"/>
              <a:gd name="connsiteY2" fmla="*/ 1598341 h 1598341"/>
              <a:gd name="connsiteX3" fmla="*/ 0 w 3249303"/>
              <a:gd name="connsiteY3" fmla="*/ 1598341 h 1598341"/>
              <a:gd name="connsiteX4" fmla="*/ 0 w 3249303"/>
              <a:gd name="connsiteY4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00254 h 1598341"/>
              <a:gd name="connsiteX5" fmla="*/ 7433 w 3256736"/>
              <a:gd name="connsiteY5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44859 h 1598341"/>
              <a:gd name="connsiteX5" fmla="*/ 7433 w 3256736"/>
              <a:gd name="connsiteY5" fmla="*/ 0 h 1598341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7433 w 3256736"/>
              <a:gd name="connsiteY4" fmla="*/ 1598341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1523998 w 3256736"/>
              <a:gd name="connsiteY4" fmla="*/ 1137424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572427 w 3256736"/>
              <a:gd name="connsiteY4" fmla="*/ 1144858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572427 w 3256736"/>
              <a:gd name="connsiteY4" fmla="*/ 1144858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1308990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1383331"/>
              <a:gd name="connsiteY0" fmla="*/ 0 h 2542479"/>
              <a:gd name="connsiteX1" fmla="*/ 1308990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2542479"/>
              <a:gd name="connsiteX1" fmla="*/ 1383331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3152079"/>
              <a:gd name="connsiteX1" fmla="*/ 1383331 w 1383331"/>
              <a:gd name="connsiteY1" fmla="*/ 0 h 3152079"/>
              <a:gd name="connsiteX2" fmla="*/ 1383331 w 1383331"/>
              <a:gd name="connsiteY2" fmla="*/ 2535043 h 3152079"/>
              <a:gd name="connsiteX3" fmla="*/ 446049 w 1383331"/>
              <a:gd name="connsiteY3" fmla="*/ 3152079 h 3152079"/>
              <a:gd name="connsiteX4" fmla="*/ 446047 w 1383331"/>
              <a:gd name="connsiteY4" fmla="*/ 1152292 h 3152079"/>
              <a:gd name="connsiteX5" fmla="*/ 0 w 1383331"/>
              <a:gd name="connsiteY5" fmla="*/ 1144859 h 3152079"/>
              <a:gd name="connsiteX6" fmla="*/ 7433 w 1383331"/>
              <a:gd name="connsiteY6" fmla="*/ 0 h 3152079"/>
              <a:gd name="connsiteX0" fmla="*/ 7433 w 1383331"/>
              <a:gd name="connsiteY0" fmla="*/ 0 h 3207004"/>
              <a:gd name="connsiteX1" fmla="*/ 1383331 w 1383331"/>
              <a:gd name="connsiteY1" fmla="*/ 0 h 3207004"/>
              <a:gd name="connsiteX2" fmla="*/ 1383331 w 1383331"/>
              <a:gd name="connsiteY2" fmla="*/ 2535043 h 3207004"/>
              <a:gd name="connsiteX3" fmla="*/ 446049 w 1383331"/>
              <a:gd name="connsiteY3" fmla="*/ 3152079 h 3207004"/>
              <a:gd name="connsiteX4" fmla="*/ 446047 w 1383331"/>
              <a:gd name="connsiteY4" fmla="*/ 1152292 h 3207004"/>
              <a:gd name="connsiteX5" fmla="*/ 0 w 1383331"/>
              <a:gd name="connsiteY5" fmla="*/ 1144859 h 3207004"/>
              <a:gd name="connsiteX6" fmla="*/ 7433 w 1383331"/>
              <a:gd name="connsiteY6" fmla="*/ 0 h 3207004"/>
              <a:gd name="connsiteX0" fmla="*/ 7433 w 1383331"/>
              <a:gd name="connsiteY0" fmla="*/ 0 h 3293388"/>
              <a:gd name="connsiteX1" fmla="*/ 1383331 w 1383331"/>
              <a:gd name="connsiteY1" fmla="*/ 0 h 3293388"/>
              <a:gd name="connsiteX2" fmla="*/ 1383331 w 1383331"/>
              <a:gd name="connsiteY2" fmla="*/ 2535043 h 3293388"/>
              <a:gd name="connsiteX3" fmla="*/ 832626 w 1383331"/>
              <a:gd name="connsiteY3" fmla="*/ 3062867 h 3293388"/>
              <a:gd name="connsiteX4" fmla="*/ 446049 w 1383331"/>
              <a:gd name="connsiteY4" fmla="*/ 3152079 h 3293388"/>
              <a:gd name="connsiteX5" fmla="*/ 446047 w 1383331"/>
              <a:gd name="connsiteY5" fmla="*/ 1152292 h 3293388"/>
              <a:gd name="connsiteX6" fmla="*/ 0 w 1383331"/>
              <a:gd name="connsiteY6" fmla="*/ 1144859 h 3293388"/>
              <a:gd name="connsiteX7" fmla="*/ 7433 w 1383331"/>
              <a:gd name="connsiteY7" fmla="*/ 0 h 3293388"/>
              <a:gd name="connsiteX0" fmla="*/ 7433 w 1383331"/>
              <a:gd name="connsiteY0" fmla="*/ 0 h 3548620"/>
              <a:gd name="connsiteX1" fmla="*/ 1383331 w 1383331"/>
              <a:gd name="connsiteY1" fmla="*/ 0 h 3548620"/>
              <a:gd name="connsiteX2" fmla="*/ 1383331 w 1383331"/>
              <a:gd name="connsiteY2" fmla="*/ 2535043 h 3548620"/>
              <a:gd name="connsiteX3" fmla="*/ 892100 w 1383331"/>
              <a:gd name="connsiteY3" fmla="*/ 3516349 h 3548620"/>
              <a:gd name="connsiteX4" fmla="*/ 446049 w 1383331"/>
              <a:gd name="connsiteY4" fmla="*/ 3152079 h 3548620"/>
              <a:gd name="connsiteX5" fmla="*/ 446047 w 1383331"/>
              <a:gd name="connsiteY5" fmla="*/ 1152292 h 3548620"/>
              <a:gd name="connsiteX6" fmla="*/ 0 w 1383331"/>
              <a:gd name="connsiteY6" fmla="*/ 1144859 h 3548620"/>
              <a:gd name="connsiteX7" fmla="*/ 7433 w 1383331"/>
              <a:gd name="connsiteY7" fmla="*/ 0 h 3548620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4733"/>
              <a:gd name="connsiteY0" fmla="*/ 0 h 3516349"/>
              <a:gd name="connsiteX1" fmla="*/ 1383331 w 1384733"/>
              <a:gd name="connsiteY1" fmla="*/ 0 h 3516349"/>
              <a:gd name="connsiteX2" fmla="*/ 1383331 w 1384733"/>
              <a:gd name="connsiteY2" fmla="*/ 2535043 h 3516349"/>
              <a:gd name="connsiteX3" fmla="*/ 1330713 w 1384733"/>
              <a:gd name="connsiteY3" fmla="*/ 2706029 h 3516349"/>
              <a:gd name="connsiteX4" fmla="*/ 892100 w 1384733"/>
              <a:gd name="connsiteY4" fmla="*/ 3516349 h 3516349"/>
              <a:gd name="connsiteX5" fmla="*/ 446049 w 1384733"/>
              <a:gd name="connsiteY5" fmla="*/ 3152079 h 3516349"/>
              <a:gd name="connsiteX6" fmla="*/ 446047 w 1384733"/>
              <a:gd name="connsiteY6" fmla="*/ 1152292 h 3516349"/>
              <a:gd name="connsiteX7" fmla="*/ 0 w 1384733"/>
              <a:gd name="connsiteY7" fmla="*/ 1144859 h 3516349"/>
              <a:gd name="connsiteX8" fmla="*/ 7433 w 1384733"/>
              <a:gd name="connsiteY8" fmla="*/ 0 h 3516349"/>
              <a:gd name="connsiteX0" fmla="*/ 7433 w 3288348"/>
              <a:gd name="connsiteY0" fmla="*/ 0 h 3516349"/>
              <a:gd name="connsiteX1" fmla="*/ 1383331 w 3288348"/>
              <a:gd name="connsiteY1" fmla="*/ 0 h 3516349"/>
              <a:gd name="connsiteX2" fmla="*/ 1383331 w 3288348"/>
              <a:gd name="connsiteY2" fmla="*/ 2535043 h 3516349"/>
              <a:gd name="connsiteX3" fmla="*/ 3285894 w 3288348"/>
              <a:gd name="connsiteY3" fmla="*/ 2527609 h 3516349"/>
              <a:gd name="connsiteX4" fmla="*/ 892100 w 3288348"/>
              <a:gd name="connsiteY4" fmla="*/ 3516349 h 3516349"/>
              <a:gd name="connsiteX5" fmla="*/ 446049 w 3288348"/>
              <a:gd name="connsiteY5" fmla="*/ 3152079 h 3516349"/>
              <a:gd name="connsiteX6" fmla="*/ 446047 w 3288348"/>
              <a:gd name="connsiteY6" fmla="*/ 1152292 h 3516349"/>
              <a:gd name="connsiteX7" fmla="*/ 0 w 3288348"/>
              <a:gd name="connsiteY7" fmla="*/ 1144859 h 3516349"/>
              <a:gd name="connsiteX8" fmla="*/ 7433 w 3288348"/>
              <a:gd name="connsiteY8" fmla="*/ 0 h 3516349"/>
              <a:gd name="connsiteX0" fmla="*/ 7433 w 3289068"/>
              <a:gd name="connsiteY0" fmla="*/ 0 h 3516349"/>
              <a:gd name="connsiteX1" fmla="*/ 1383331 w 3289068"/>
              <a:gd name="connsiteY1" fmla="*/ 0 h 3516349"/>
              <a:gd name="connsiteX2" fmla="*/ 1383331 w 3289068"/>
              <a:gd name="connsiteY2" fmla="*/ 2535043 h 3516349"/>
              <a:gd name="connsiteX3" fmla="*/ 3285894 w 3289068"/>
              <a:gd name="connsiteY3" fmla="*/ 2527609 h 3516349"/>
              <a:gd name="connsiteX4" fmla="*/ 892100 w 3289068"/>
              <a:gd name="connsiteY4" fmla="*/ 3516349 h 3516349"/>
              <a:gd name="connsiteX5" fmla="*/ 446049 w 3289068"/>
              <a:gd name="connsiteY5" fmla="*/ 3152079 h 3516349"/>
              <a:gd name="connsiteX6" fmla="*/ 446047 w 3289068"/>
              <a:gd name="connsiteY6" fmla="*/ 1152292 h 3516349"/>
              <a:gd name="connsiteX7" fmla="*/ 0 w 3289068"/>
              <a:gd name="connsiteY7" fmla="*/ 1144859 h 3516349"/>
              <a:gd name="connsiteX8" fmla="*/ 7433 w 3289068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27609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98904"/>
              <a:gd name="connsiteY0" fmla="*/ 0 h 3516349"/>
              <a:gd name="connsiteX1" fmla="*/ 1383331 w 3298904"/>
              <a:gd name="connsiteY1" fmla="*/ 0 h 3516349"/>
              <a:gd name="connsiteX2" fmla="*/ 1383331 w 3298904"/>
              <a:gd name="connsiteY2" fmla="*/ 2535043 h 3516349"/>
              <a:gd name="connsiteX3" fmla="*/ 3285894 w 3298904"/>
              <a:gd name="connsiteY3" fmla="*/ 2549911 h 3516349"/>
              <a:gd name="connsiteX4" fmla="*/ 2155903 w 3298904"/>
              <a:gd name="connsiteY4" fmla="*/ 3048000 h 3516349"/>
              <a:gd name="connsiteX5" fmla="*/ 892100 w 3298904"/>
              <a:gd name="connsiteY5" fmla="*/ 3516349 h 3516349"/>
              <a:gd name="connsiteX6" fmla="*/ 446049 w 3298904"/>
              <a:gd name="connsiteY6" fmla="*/ 3152079 h 3516349"/>
              <a:gd name="connsiteX7" fmla="*/ 446047 w 3298904"/>
              <a:gd name="connsiteY7" fmla="*/ 1152292 h 3516349"/>
              <a:gd name="connsiteX8" fmla="*/ 0 w 3298904"/>
              <a:gd name="connsiteY8" fmla="*/ 1144859 h 3516349"/>
              <a:gd name="connsiteX9" fmla="*/ 7433 w 3298904"/>
              <a:gd name="connsiteY9" fmla="*/ 0 h 3516349"/>
              <a:gd name="connsiteX0" fmla="*/ 7433 w 3495426"/>
              <a:gd name="connsiteY0" fmla="*/ 0 h 3542490"/>
              <a:gd name="connsiteX1" fmla="*/ 1383331 w 3495426"/>
              <a:gd name="connsiteY1" fmla="*/ 0 h 3542490"/>
              <a:gd name="connsiteX2" fmla="*/ 1383331 w 3495426"/>
              <a:gd name="connsiteY2" fmla="*/ 2535043 h 3542490"/>
              <a:gd name="connsiteX3" fmla="*/ 3285894 w 3495426"/>
              <a:gd name="connsiteY3" fmla="*/ 2549911 h 3542490"/>
              <a:gd name="connsiteX4" fmla="*/ 3285894 w 3495426"/>
              <a:gd name="connsiteY4" fmla="*/ 3456878 h 3542490"/>
              <a:gd name="connsiteX5" fmla="*/ 892100 w 3495426"/>
              <a:gd name="connsiteY5" fmla="*/ 3516349 h 3542490"/>
              <a:gd name="connsiteX6" fmla="*/ 446049 w 3495426"/>
              <a:gd name="connsiteY6" fmla="*/ 3152079 h 3542490"/>
              <a:gd name="connsiteX7" fmla="*/ 446047 w 3495426"/>
              <a:gd name="connsiteY7" fmla="*/ 1152292 h 3542490"/>
              <a:gd name="connsiteX8" fmla="*/ 0 w 3495426"/>
              <a:gd name="connsiteY8" fmla="*/ 1144859 h 3542490"/>
              <a:gd name="connsiteX9" fmla="*/ 7433 w 3495426"/>
              <a:gd name="connsiteY9" fmla="*/ 0 h 3542490"/>
              <a:gd name="connsiteX0" fmla="*/ 7433 w 3344238"/>
              <a:gd name="connsiteY0" fmla="*/ 0 h 3542490"/>
              <a:gd name="connsiteX1" fmla="*/ 1383331 w 3344238"/>
              <a:gd name="connsiteY1" fmla="*/ 0 h 3542490"/>
              <a:gd name="connsiteX2" fmla="*/ 1383331 w 3344238"/>
              <a:gd name="connsiteY2" fmla="*/ 2535043 h 3542490"/>
              <a:gd name="connsiteX3" fmla="*/ 3285894 w 3344238"/>
              <a:gd name="connsiteY3" fmla="*/ 2549911 h 3542490"/>
              <a:gd name="connsiteX4" fmla="*/ 3285894 w 3344238"/>
              <a:gd name="connsiteY4" fmla="*/ 3456878 h 3542490"/>
              <a:gd name="connsiteX5" fmla="*/ 892100 w 3344238"/>
              <a:gd name="connsiteY5" fmla="*/ 3516349 h 3542490"/>
              <a:gd name="connsiteX6" fmla="*/ 446049 w 3344238"/>
              <a:gd name="connsiteY6" fmla="*/ 3152079 h 3542490"/>
              <a:gd name="connsiteX7" fmla="*/ 446047 w 3344238"/>
              <a:gd name="connsiteY7" fmla="*/ 1152292 h 3542490"/>
              <a:gd name="connsiteX8" fmla="*/ 0 w 3344238"/>
              <a:gd name="connsiteY8" fmla="*/ 1144859 h 3542490"/>
              <a:gd name="connsiteX9" fmla="*/ 7433 w 3344238"/>
              <a:gd name="connsiteY9" fmla="*/ 0 h 3542490"/>
              <a:gd name="connsiteX0" fmla="*/ 7433 w 3288725"/>
              <a:gd name="connsiteY0" fmla="*/ 0 h 3542490"/>
              <a:gd name="connsiteX1" fmla="*/ 1383331 w 3288725"/>
              <a:gd name="connsiteY1" fmla="*/ 0 h 3542490"/>
              <a:gd name="connsiteX2" fmla="*/ 1383331 w 3288725"/>
              <a:gd name="connsiteY2" fmla="*/ 2535043 h 3542490"/>
              <a:gd name="connsiteX3" fmla="*/ 3285894 w 3288725"/>
              <a:gd name="connsiteY3" fmla="*/ 2549911 h 3542490"/>
              <a:gd name="connsiteX4" fmla="*/ 3285894 w 3288725"/>
              <a:gd name="connsiteY4" fmla="*/ 3456878 h 3542490"/>
              <a:gd name="connsiteX5" fmla="*/ 892100 w 3288725"/>
              <a:gd name="connsiteY5" fmla="*/ 3516349 h 3542490"/>
              <a:gd name="connsiteX6" fmla="*/ 446049 w 3288725"/>
              <a:gd name="connsiteY6" fmla="*/ 3152079 h 3542490"/>
              <a:gd name="connsiteX7" fmla="*/ 446047 w 3288725"/>
              <a:gd name="connsiteY7" fmla="*/ 1152292 h 3542490"/>
              <a:gd name="connsiteX8" fmla="*/ 0 w 3288725"/>
              <a:gd name="connsiteY8" fmla="*/ 1144859 h 3542490"/>
              <a:gd name="connsiteX9" fmla="*/ 7433 w 3288725"/>
              <a:gd name="connsiteY9" fmla="*/ 0 h 3542490"/>
              <a:gd name="connsiteX0" fmla="*/ 7433 w 3288725"/>
              <a:gd name="connsiteY0" fmla="*/ 0 h 3589958"/>
              <a:gd name="connsiteX1" fmla="*/ 1383331 w 3288725"/>
              <a:gd name="connsiteY1" fmla="*/ 0 h 3589958"/>
              <a:gd name="connsiteX2" fmla="*/ 1383331 w 3288725"/>
              <a:gd name="connsiteY2" fmla="*/ 2535043 h 3589958"/>
              <a:gd name="connsiteX3" fmla="*/ 3285894 w 3288725"/>
              <a:gd name="connsiteY3" fmla="*/ 2549911 h 3589958"/>
              <a:gd name="connsiteX4" fmla="*/ 3285894 w 3288725"/>
              <a:gd name="connsiteY4" fmla="*/ 3523785 h 3589958"/>
              <a:gd name="connsiteX5" fmla="*/ 892100 w 3288725"/>
              <a:gd name="connsiteY5" fmla="*/ 3516349 h 3589958"/>
              <a:gd name="connsiteX6" fmla="*/ 446049 w 3288725"/>
              <a:gd name="connsiteY6" fmla="*/ 3152079 h 3589958"/>
              <a:gd name="connsiteX7" fmla="*/ 446047 w 3288725"/>
              <a:gd name="connsiteY7" fmla="*/ 1152292 h 3589958"/>
              <a:gd name="connsiteX8" fmla="*/ 0 w 3288725"/>
              <a:gd name="connsiteY8" fmla="*/ 1144859 h 3589958"/>
              <a:gd name="connsiteX9" fmla="*/ 7433 w 3288725"/>
              <a:gd name="connsiteY9" fmla="*/ 0 h 3589958"/>
              <a:gd name="connsiteX0" fmla="*/ 7433 w 3288725"/>
              <a:gd name="connsiteY0" fmla="*/ 0 h 3526366"/>
              <a:gd name="connsiteX1" fmla="*/ 1383331 w 3288725"/>
              <a:gd name="connsiteY1" fmla="*/ 0 h 3526366"/>
              <a:gd name="connsiteX2" fmla="*/ 1383331 w 3288725"/>
              <a:gd name="connsiteY2" fmla="*/ 2535043 h 3526366"/>
              <a:gd name="connsiteX3" fmla="*/ 3285894 w 3288725"/>
              <a:gd name="connsiteY3" fmla="*/ 2549911 h 3526366"/>
              <a:gd name="connsiteX4" fmla="*/ 3285894 w 3288725"/>
              <a:gd name="connsiteY4" fmla="*/ 3523785 h 3526366"/>
              <a:gd name="connsiteX5" fmla="*/ 892100 w 3288725"/>
              <a:gd name="connsiteY5" fmla="*/ 3516349 h 3526366"/>
              <a:gd name="connsiteX6" fmla="*/ 446049 w 3288725"/>
              <a:gd name="connsiteY6" fmla="*/ 3152079 h 3526366"/>
              <a:gd name="connsiteX7" fmla="*/ 446047 w 3288725"/>
              <a:gd name="connsiteY7" fmla="*/ 1152292 h 3526366"/>
              <a:gd name="connsiteX8" fmla="*/ 0 w 3288725"/>
              <a:gd name="connsiteY8" fmla="*/ 1144859 h 3526366"/>
              <a:gd name="connsiteX9" fmla="*/ 7433 w 3288725"/>
              <a:gd name="connsiteY9" fmla="*/ 0 h 3526366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6518"/>
              <a:gd name="connsiteY0" fmla="*/ 0 h 3600603"/>
              <a:gd name="connsiteX1" fmla="*/ 1383331 w 3286518"/>
              <a:gd name="connsiteY1" fmla="*/ 0 h 3600603"/>
              <a:gd name="connsiteX2" fmla="*/ 1383331 w 3286518"/>
              <a:gd name="connsiteY2" fmla="*/ 2535043 h 3600603"/>
              <a:gd name="connsiteX3" fmla="*/ 3285894 w 3286518"/>
              <a:gd name="connsiteY3" fmla="*/ 2549911 h 3600603"/>
              <a:gd name="connsiteX4" fmla="*/ 3278460 w 3286518"/>
              <a:gd name="connsiteY4" fmla="*/ 3590692 h 3600603"/>
              <a:gd name="connsiteX5" fmla="*/ 1011046 w 3286518"/>
              <a:gd name="connsiteY5" fmla="*/ 3590691 h 3600603"/>
              <a:gd name="connsiteX6" fmla="*/ 446049 w 3286518"/>
              <a:gd name="connsiteY6" fmla="*/ 3152079 h 3600603"/>
              <a:gd name="connsiteX7" fmla="*/ 446047 w 3286518"/>
              <a:gd name="connsiteY7" fmla="*/ 1152292 h 3600603"/>
              <a:gd name="connsiteX8" fmla="*/ 0 w 3286518"/>
              <a:gd name="connsiteY8" fmla="*/ 1144859 h 3600603"/>
              <a:gd name="connsiteX9" fmla="*/ 7433 w 3286518"/>
              <a:gd name="connsiteY9" fmla="*/ 0 h 3600603"/>
              <a:gd name="connsiteX0" fmla="*/ 7433 w 3286518"/>
              <a:gd name="connsiteY0" fmla="*/ 0 h 3590692"/>
              <a:gd name="connsiteX1" fmla="*/ 1383331 w 3286518"/>
              <a:gd name="connsiteY1" fmla="*/ 0 h 3590692"/>
              <a:gd name="connsiteX2" fmla="*/ 1383331 w 3286518"/>
              <a:gd name="connsiteY2" fmla="*/ 2535043 h 3590692"/>
              <a:gd name="connsiteX3" fmla="*/ 3285894 w 3286518"/>
              <a:gd name="connsiteY3" fmla="*/ 2549911 h 3590692"/>
              <a:gd name="connsiteX4" fmla="*/ 3278460 w 3286518"/>
              <a:gd name="connsiteY4" fmla="*/ 3590692 h 3590692"/>
              <a:gd name="connsiteX5" fmla="*/ 1011046 w 3286518"/>
              <a:gd name="connsiteY5" fmla="*/ 3590691 h 3590692"/>
              <a:gd name="connsiteX6" fmla="*/ 446049 w 3286518"/>
              <a:gd name="connsiteY6" fmla="*/ 3152079 h 3590692"/>
              <a:gd name="connsiteX7" fmla="*/ 446047 w 3286518"/>
              <a:gd name="connsiteY7" fmla="*/ 1152292 h 3590692"/>
              <a:gd name="connsiteX8" fmla="*/ 0 w 3286518"/>
              <a:gd name="connsiteY8" fmla="*/ 1144859 h 3590692"/>
              <a:gd name="connsiteX9" fmla="*/ 7433 w 3286518"/>
              <a:gd name="connsiteY9" fmla="*/ 0 h 3590692"/>
              <a:gd name="connsiteX0" fmla="*/ 7433 w 3279819"/>
              <a:gd name="connsiteY0" fmla="*/ 0 h 3590692"/>
              <a:gd name="connsiteX1" fmla="*/ 1383331 w 3279819"/>
              <a:gd name="connsiteY1" fmla="*/ 0 h 3590692"/>
              <a:gd name="connsiteX2" fmla="*/ 1383331 w 3279819"/>
              <a:gd name="connsiteY2" fmla="*/ 2535043 h 3590692"/>
              <a:gd name="connsiteX3" fmla="*/ 3271026 w 3279819"/>
              <a:gd name="connsiteY3" fmla="*/ 2557345 h 3590692"/>
              <a:gd name="connsiteX4" fmla="*/ 3278460 w 3279819"/>
              <a:gd name="connsiteY4" fmla="*/ 3590692 h 3590692"/>
              <a:gd name="connsiteX5" fmla="*/ 1011046 w 3279819"/>
              <a:gd name="connsiteY5" fmla="*/ 3590691 h 3590692"/>
              <a:gd name="connsiteX6" fmla="*/ 446049 w 3279819"/>
              <a:gd name="connsiteY6" fmla="*/ 3152079 h 3590692"/>
              <a:gd name="connsiteX7" fmla="*/ 446047 w 3279819"/>
              <a:gd name="connsiteY7" fmla="*/ 1152292 h 3590692"/>
              <a:gd name="connsiteX8" fmla="*/ 0 w 3279819"/>
              <a:gd name="connsiteY8" fmla="*/ 1144859 h 3590692"/>
              <a:gd name="connsiteX9" fmla="*/ 7433 w 3279819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46049 w 3281291"/>
              <a:gd name="connsiteY6" fmla="*/ 3152079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291" h="3590692">
                <a:moveTo>
                  <a:pt x="7433" y="0"/>
                </a:moveTo>
                <a:lnTo>
                  <a:pt x="1383331" y="0"/>
                </a:lnTo>
                <a:lnTo>
                  <a:pt x="1383331" y="2535043"/>
                </a:lnTo>
                <a:lnTo>
                  <a:pt x="3278460" y="2535043"/>
                </a:lnTo>
                <a:cubicBezTo>
                  <a:pt x="3280842" y="2947638"/>
                  <a:pt x="3283416" y="3273502"/>
                  <a:pt x="3278460" y="3590692"/>
                </a:cubicBezTo>
                <a:lnTo>
                  <a:pt x="1011046" y="3590691"/>
                </a:lnTo>
                <a:cubicBezTo>
                  <a:pt x="854832" y="3463071"/>
                  <a:pt x="733504" y="3388732"/>
                  <a:pt x="446049" y="3152079"/>
                </a:cubicBezTo>
                <a:cubicBezTo>
                  <a:pt x="446048" y="2998440"/>
                  <a:pt x="446048" y="1305931"/>
                  <a:pt x="446047" y="1152292"/>
                </a:cubicBezTo>
                <a:lnTo>
                  <a:pt x="0" y="1144859"/>
                </a:lnTo>
                <a:cubicBezTo>
                  <a:pt x="2478" y="778108"/>
                  <a:pt x="4955" y="366751"/>
                  <a:pt x="7433" y="0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1920A9-A318-EC4A-AB18-88894226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3029" y="2125351"/>
            <a:ext cx="3937541" cy="390374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D1D8F-0E58-6D43-BECE-397DE5A6722E}"/>
              </a:ext>
            </a:extLst>
          </p:cNvPr>
          <p:cNvSpPr txBox="1"/>
          <p:nvPr/>
        </p:nvSpPr>
        <p:spPr>
          <a:xfrm>
            <a:off x="5584035" y="1686225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Uplink TCP ACKs: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B4284-3DDC-6745-8320-76ECC2CE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8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223032E-3DF6-E348-9580-50163280E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id="{025612F0-1812-0A4B-A7DD-3E1BCBC62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id="{67E939F1-D524-1A4F-92AE-AE745DC53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49307E91-B8B6-854C-85E1-FFA1D6D0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61E9F3FE-DC04-384E-B476-C2734C88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DAA6333F-10D7-3E4E-A2D0-8A368642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7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385428E9-E59D-3E4F-8427-86164052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2BA3D2A2-4F70-AD40-894B-EEED579A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7A714022-047A-3C4E-8111-0AC09BF0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57B8495C-3F54-CA44-BBF6-2D253068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176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66E157D5-E97C-1345-9DB4-DACE53DC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8624" name="Rectangle 16">
            <a:extLst>
              <a:ext uri="{FF2B5EF4-FFF2-40B4-BE49-F238E27FC236}">
                <a16:creationId xmlns:a16="http://schemas.microsoft.com/office/drawing/2014/main" id="{D8BF3598-251E-D24F-BDC5-41A36D695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8625" name="Rectangle 17">
            <a:extLst>
              <a:ext uri="{FF2B5EF4-FFF2-40B4-BE49-F238E27FC236}">
                <a16:creationId xmlns:a16="http://schemas.microsoft.com/office/drawing/2014/main" id="{FD04F8C0-0F31-FA4B-AF20-FD19097C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8626" name="Rectangle 18">
            <a:extLst>
              <a:ext uri="{FF2B5EF4-FFF2-40B4-BE49-F238E27FC236}">
                <a16:creationId xmlns:a16="http://schemas.microsoft.com/office/drawing/2014/main" id="{2C698B53-BDB4-5542-8D91-C3D34428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8627" name="Rectangle 19">
            <a:extLst>
              <a:ext uri="{FF2B5EF4-FFF2-40B4-BE49-F238E27FC236}">
                <a16:creationId xmlns:a16="http://schemas.microsoft.com/office/drawing/2014/main" id="{F13413FF-4478-9347-A335-30F429B4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8628" name="Rectangle 20">
            <a:extLst>
              <a:ext uri="{FF2B5EF4-FFF2-40B4-BE49-F238E27FC236}">
                <a16:creationId xmlns:a16="http://schemas.microsoft.com/office/drawing/2014/main" id="{8EEA5F54-5763-A74D-BAEA-86249C0F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0EF745E0-6675-354A-8309-FAC41A63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18" y="5907331"/>
            <a:ext cx="70007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 triggers retransmission of packet 37 from AP</a:t>
            </a:r>
          </a:p>
        </p:txBody>
      </p:sp>
      <p:sp>
        <p:nvSpPr>
          <p:cNvPr id="25" name="laptop">
            <a:extLst>
              <a:ext uri="{FF2B5EF4-FFF2-40B4-BE49-F238E27FC236}">
                <a16:creationId xmlns:a16="http://schemas.microsoft.com/office/drawing/2014/main" id="{05CE4080-7BAE-D942-8D6B-958C741B413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6" name="Picture 24" descr="MCj04040390000[1]">
            <a:extLst>
              <a:ext uri="{FF2B5EF4-FFF2-40B4-BE49-F238E27FC236}">
                <a16:creationId xmlns:a16="http://schemas.microsoft.com/office/drawing/2014/main" id="{110DEAAB-D4F9-A246-A1F7-98B28A8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MCj03984990000[1]">
            <a:extLst>
              <a:ext uri="{FF2B5EF4-FFF2-40B4-BE49-F238E27FC236}">
                <a16:creationId xmlns:a16="http://schemas.microsoft.com/office/drawing/2014/main" id="{3C6CACB7-6FEA-0540-A154-B263B1C1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1C4033-3984-764B-AB31-DFA16ABBC738}"/>
              </a:ext>
            </a:extLst>
          </p:cNvPr>
          <p:cNvGrpSpPr/>
          <p:nvPr/>
        </p:nvGrpSpPr>
        <p:grpSpPr>
          <a:xfrm>
            <a:off x="4848121" y="2161933"/>
            <a:ext cx="1543386" cy="1882246"/>
            <a:chOff x="4848121" y="2161933"/>
            <a:chExt cx="1543386" cy="1882246"/>
          </a:xfrm>
        </p:grpSpPr>
        <p:sp>
          <p:nvSpPr>
            <p:cNvPr id="3" name="Bent-Up Arrow 2">
              <a:extLst>
                <a:ext uri="{FF2B5EF4-FFF2-40B4-BE49-F238E27FC236}">
                  <a16:creationId xmlns:a16="http://schemas.microsoft.com/office/drawing/2014/main" id="{56FBAB43-93F1-814A-8AC2-76EDA0437BDA}"/>
                </a:ext>
              </a:extLst>
            </p:cNvPr>
            <p:cNvSpPr/>
            <p:nvPr/>
          </p:nvSpPr>
          <p:spPr>
            <a:xfrm rot="5400000">
              <a:off x="4265031" y="2745023"/>
              <a:ext cx="1882246" cy="716065"/>
            </a:xfrm>
            <a:prstGeom prst="bentUpArrow">
              <a:avLst>
                <a:gd name="adj1" fmla="val 19521"/>
                <a:gd name="adj2" fmla="val 19863"/>
                <a:gd name="adj3" fmla="val 2705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" name="5-Point Star 3">
              <a:extLst>
                <a:ext uri="{FF2B5EF4-FFF2-40B4-BE49-F238E27FC236}">
                  <a16:creationId xmlns:a16="http://schemas.microsoft.com/office/drawing/2014/main" id="{51BB8BFE-1C39-8C4E-AFA0-D3ACD5E81117}"/>
                </a:ext>
              </a:extLst>
            </p:cNvPr>
            <p:cNvSpPr/>
            <p:nvPr/>
          </p:nvSpPr>
          <p:spPr>
            <a:xfrm>
              <a:off x="5952893" y="3462911"/>
              <a:ext cx="438614" cy="43861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0" name="Text Box 21">
            <a:extLst>
              <a:ext uri="{FF2B5EF4-FFF2-40B4-BE49-F238E27FC236}">
                <a16:creationId xmlns:a16="http://schemas.microsoft.com/office/drawing/2014/main" id="{9B926670-BFD1-9142-BA5A-A52F17A5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384" y="4888625"/>
            <a:ext cx="1112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Second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9970FF55-4F23-8145-8497-F5B13E98D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956" y="4871556"/>
            <a:ext cx="1083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First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652C8971-049E-3A43-8631-F1758B9A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667" y="4880432"/>
            <a:ext cx="1112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Third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3BB1728-562D-8A43-9FA9-5A28C0DE1FD9}"/>
              </a:ext>
            </a:extLst>
          </p:cNvPr>
          <p:cNvSpPr/>
          <p:nvPr/>
        </p:nvSpPr>
        <p:spPr>
          <a:xfrm rot="13500000">
            <a:off x="4878917" y="4241566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BF55-4511-854D-A11A-68406F32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1920A9-A318-EC4A-AB18-88894226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3029" y="2125351"/>
            <a:ext cx="3937541" cy="3903742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1D2F98A7-97F4-2D4E-8F40-B4262214818E}"/>
              </a:ext>
            </a:extLst>
          </p:cNvPr>
          <p:cNvSpPr/>
          <p:nvPr/>
        </p:nvSpPr>
        <p:spPr>
          <a:xfrm>
            <a:off x="4676078" y="2319456"/>
            <a:ext cx="2201085" cy="3660902"/>
          </a:xfrm>
          <a:custGeom>
            <a:avLst/>
            <a:gdLst>
              <a:gd name="connsiteX0" fmla="*/ 0 w 3249303"/>
              <a:gd name="connsiteY0" fmla="*/ 0 h 1598341"/>
              <a:gd name="connsiteX1" fmla="*/ 3249303 w 3249303"/>
              <a:gd name="connsiteY1" fmla="*/ 0 h 1598341"/>
              <a:gd name="connsiteX2" fmla="*/ 3249303 w 3249303"/>
              <a:gd name="connsiteY2" fmla="*/ 1598341 h 1598341"/>
              <a:gd name="connsiteX3" fmla="*/ 0 w 3249303"/>
              <a:gd name="connsiteY3" fmla="*/ 1598341 h 1598341"/>
              <a:gd name="connsiteX4" fmla="*/ 0 w 3249303"/>
              <a:gd name="connsiteY4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00254 h 1598341"/>
              <a:gd name="connsiteX5" fmla="*/ 7433 w 3256736"/>
              <a:gd name="connsiteY5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44859 h 1598341"/>
              <a:gd name="connsiteX5" fmla="*/ 7433 w 3256736"/>
              <a:gd name="connsiteY5" fmla="*/ 0 h 1598341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7433 w 3256736"/>
              <a:gd name="connsiteY4" fmla="*/ 1598341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1523998 w 3256736"/>
              <a:gd name="connsiteY4" fmla="*/ 1137424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572427 w 3256736"/>
              <a:gd name="connsiteY4" fmla="*/ 1144858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572427 w 3256736"/>
              <a:gd name="connsiteY4" fmla="*/ 1144858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1308990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1383331"/>
              <a:gd name="connsiteY0" fmla="*/ 0 h 2542479"/>
              <a:gd name="connsiteX1" fmla="*/ 1308990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2542479"/>
              <a:gd name="connsiteX1" fmla="*/ 1383331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3152079"/>
              <a:gd name="connsiteX1" fmla="*/ 1383331 w 1383331"/>
              <a:gd name="connsiteY1" fmla="*/ 0 h 3152079"/>
              <a:gd name="connsiteX2" fmla="*/ 1383331 w 1383331"/>
              <a:gd name="connsiteY2" fmla="*/ 2535043 h 3152079"/>
              <a:gd name="connsiteX3" fmla="*/ 446049 w 1383331"/>
              <a:gd name="connsiteY3" fmla="*/ 3152079 h 3152079"/>
              <a:gd name="connsiteX4" fmla="*/ 446047 w 1383331"/>
              <a:gd name="connsiteY4" fmla="*/ 1152292 h 3152079"/>
              <a:gd name="connsiteX5" fmla="*/ 0 w 1383331"/>
              <a:gd name="connsiteY5" fmla="*/ 1144859 h 3152079"/>
              <a:gd name="connsiteX6" fmla="*/ 7433 w 1383331"/>
              <a:gd name="connsiteY6" fmla="*/ 0 h 3152079"/>
              <a:gd name="connsiteX0" fmla="*/ 7433 w 1383331"/>
              <a:gd name="connsiteY0" fmla="*/ 0 h 3207004"/>
              <a:gd name="connsiteX1" fmla="*/ 1383331 w 1383331"/>
              <a:gd name="connsiteY1" fmla="*/ 0 h 3207004"/>
              <a:gd name="connsiteX2" fmla="*/ 1383331 w 1383331"/>
              <a:gd name="connsiteY2" fmla="*/ 2535043 h 3207004"/>
              <a:gd name="connsiteX3" fmla="*/ 446049 w 1383331"/>
              <a:gd name="connsiteY3" fmla="*/ 3152079 h 3207004"/>
              <a:gd name="connsiteX4" fmla="*/ 446047 w 1383331"/>
              <a:gd name="connsiteY4" fmla="*/ 1152292 h 3207004"/>
              <a:gd name="connsiteX5" fmla="*/ 0 w 1383331"/>
              <a:gd name="connsiteY5" fmla="*/ 1144859 h 3207004"/>
              <a:gd name="connsiteX6" fmla="*/ 7433 w 1383331"/>
              <a:gd name="connsiteY6" fmla="*/ 0 h 3207004"/>
              <a:gd name="connsiteX0" fmla="*/ 7433 w 1383331"/>
              <a:gd name="connsiteY0" fmla="*/ 0 h 3293388"/>
              <a:gd name="connsiteX1" fmla="*/ 1383331 w 1383331"/>
              <a:gd name="connsiteY1" fmla="*/ 0 h 3293388"/>
              <a:gd name="connsiteX2" fmla="*/ 1383331 w 1383331"/>
              <a:gd name="connsiteY2" fmla="*/ 2535043 h 3293388"/>
              <a:gd name="connsiteX3" fmla="*/ 832626 w 1383331"/>
              <a:gd name="connsiteY3" fmla="*/ 3062867 h 3293388"/>
              <a:gd name="connsiteX4" fmla="*/ 446049 w 1383331"/>
              <a:gd name="connsiteY4" fmla="*/ 3152079 h 3293388"/>
              <a:gd name="connsiteX5" fmla="*/ 446047 w 1383331"/>
              <a:gd name="connsiteY5" fmla="*/ 1152292 h 3293388"/>
              <a:gd name="connsiteX6" fmla="*/ 0 w 1383331"/>
              <a:gd name="connsiteY6" fmla="*/ 1144859 h 3293388"/>
              <a:gd name="connsiteX7" fmla="*/ 7433 w 1383331"/>
              <a:gd name="connsiteY7" fmla="*/ 0 h 3293388"/>
              <a:gd name="connsiteX0" fmla="*/ 7433 w 1383331"/>
              <a:gd name="connsiteY0" fmla="*/ 0 h 3548620"/>
              <a:gd name="connsiteX1" fmla="*/ 1383331 w 1383331"/>
              <a:gd name="connsiteY1" fmla="*/ 0 h 3548620"/>
              <a:gd name="connsiteX2" fmla="*/ 1383331 w 1383331"/>
              <a:gd name="connsiteY2" fmla="*/ 2535043 h 3548620"/>
              <a:gd name="connsiteX3" fmla="*/ 892100 w 1383331"/>
              <a:gd name="connsiteY3" fmla="*/ 3516349 h 3548620"/>
              <a:gd name="connsiteX4" fmla="*/ 446049 w 1383331"/>
              <a:gd name="connsiteY4" fmla="*/ 3152079 h 3548620"/>
              <a:gd name="connsiteX5" fmla="*/ 446047 w 1383331"/>
              <a:gd name="connsiteY5" fmla="*/ 1152292 h 3548620"/>
              <a:gd name="connsiteX6" fmla="*/ 0 w 1383331"/>
              <a:gd name="connsiteY6" fmla="*/ 1144859 h 3548620"/>
              <a:gd name="connsiteX7" fmla="*/ 7433 w 1383331"/>
              <a:gd name="connsiteY7" fmla="*/ 0 h 3548620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4733"/>
              <a:gd name="connsiteY0" fmla="*/ 0 h 3516349"/>
              <a:gd name="connsiteX1" fmla="*/ 1383331 w 1384733"/>
              <a:gd name="connsiteY1" fmla="*/ 0 h 3516349"/>
              <a:gd name="connsiteX2" fmla="*/ 1383331 w 1384733"/>
              <a:gd name="connsiteY2" fmla="*/ 2535043 h 3516349"/>
              <a:gd name="connsiteX3" fmla="*/ 1330713 w 1384733"/>
              <a:gd name="connsiteY3" fmla="*/ 2706029 h 3516349"/>
              <a:gd name="connsiteX4" fmla="*/ 892100 w 1384733"/>
              <a:gd name="connsiteY4" fmla="*/ 3516349 h 3516349"/>
              <a:gd name="connsiteX5" fmla="*/ 446049 w 1384733"/>
              <a:gd name="connsiteY5" fmla="*/ 3152079 h 3516349"/>
              <a:gd name="connsiteX6" fmla="*/ 446047 w 1384733"/>
              <a:gd name="connsiteY6" fmla="*/ 1152292 h 3516349"/>
              <a:gd name="connsiteX7" fmla="*/ 0 w 1384733"/>
              <a:gd name="connsiteY7" fmla="*/ 1144859 h 3516349"/>
              <a:gd name="connsiteX8" fmla="*/ 7433 w 1384733"/>
              <a:gd name="connsiteY8" fmla="*/ 0 h 3516349"/>
              <a:gd name="connsiteX0" fmla="*/ 7433 w 3288348"/>
              <a:gd name="connsiteY0" fmla="*/ 0 h 3516349"/>
              <a:gd name="connsiteX1" fmla="*/ 1383331 w 3288348"/>
              <a:gd name="connsiteY1" fmla="*/ 0 h 3516349"/>
              <a:gd name="connsiteX2" fmla="*/ 1383331 w 3288348"/>
              <a:gd name="connsiteY2" fmla="*/ 2535043 h 3516349"/>
              <a:gd name="connsiteX3" fmla="*/ 3285894 w 3288348"/>
              <a:gd name="connsiteY3" fmla="*/ 2527609 h 3516349"/>
              <a:gd name="connsiteX4" fmla="*/ 892100 w 3288348"/>
              <a:gd name="connsiteY4" fmla="*/ 3516349 h 3516349"/>
              <a:gd name="connsiteX5" fmla="*/ 446049 w 3288348"/>
              <a:gd name="connsiteY5" fmla="*/ 3152079 h 3516349"/>
              <a:gd name="connsiteX6" fmla="*/ 446047 w 3288348"/>
              <a:gd name="connsiteY6" fmla="*/ 1152292 h 3516349"/>
              <a:gd name="connsiteX7" fmla="*/ 0 w 3288348"/>
              <a:gd name="connsiteY7" fmla="*/ 1144859 h 3516349"/>
              <a:gd name="connsiteX8" fmla="*/ 7433 w 3288348"/>
              <a:gd name="connsiteY8" fmla="*/ 0 h 3516349"/>
              <a:gd name="connsiteX0" fmla="*/ 7433 w 3289068"/>
              <a:gd name="connsiteY0" fmla="*/ 0 h 3516349"/>
              <a:gd name="connsiteX1" fmla="*/ 1383331 w 3289068"/>
              <a:gd name="connsiteY1" fmla="*/ 0 h 3516349"/>
              <a:gd name="connsiteX2" fmla="*/ 1383331 w 3289068"/>
              <a:gd name="connsiteY2" fmla="*/ 2535043 h 3516349"/>
              <a:gd name="connsiteX3" fmla="*/ 3285894 w 3289068"/>
              <a:gd name="connsiteY3" fmla="*/ 2527609 h 3516349"/>
              <a:gd name="connsiteX4" fmla="*/ 892100 w 3289068"/>
              <a:gd name="connsiteY4" fmla="*/ 3516349 h 3516349"/>
              <a:gd name="connsiteX5" fmla="*/ 446049 w 3289068"/>
              <a:gd name="connsiteY5" fmla="*/ 3152079 h 3516349"/>
              <a:gd name="connsiteX6" fmla="*/ 446047 w 3289068"/>
              <a:gd name="connsiteY6" fmla="*/ 1152292 h 3516349"/>
              <a:gd name="connsiteX7" fmla="*/ 0 w 3289068"/>
              <a:gd name="connsiteY7" fmla="*/ 1144859 h 3516349"/>
              <a:gd name="connsiteX8" fmla="*/ 7433 w 3289068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27609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98904"/>
              <a:gd name="connsiteY0" fmla="*/ 0 h 3516349"/>
              <a:gd name="connsiteX1" fmla="*/ 1383331 w 3298904"/>
              <a:gd name="connsiteY1" fmla="*/ 0 h 3516349"/>
              <a:gd name="connsiteX2" fmla="*/ 1383331 w 3298904"/>
              <a:gd name="connsiteY2" fmla="*/ 2535043 h 3516349"/>
              <a:gd name="connsiteX3" fmla="*/ 3285894 w 3298904"/>
              <a:gd name="connsiteY3" fmla="*/ 2549911 h 3516349"/>
              <a:gd name="connsiteX4" fmla="*/ 2155903 w 3298904"/>
              <a:gd name="connsiteY4" fmla="*/ 3048000 h 3516349"/>
              <a:gd name="connsiteX5" fmla="*/ 892100 w 3298904"/>
              <a:gd name="connsiteY5" fmla="*/ 3516349 h 3516349"/>
              <a:gd name="connsiteX6" fmla="*/ 446049 w 3298904"/>
              <a:gd name="connsiteY6" fmla="*/ 3152079 h 3516349"/>
              <a:gd name="connsiteX7" fmla="*/ 446047 w 3298904"/>
              <a:gd name="connsiteY7" fmla="*/ 1152292 h 3516349"/>
              <a:gd name="connsiteX8" fmla="*/ 0 w 3298904"/>
              <a:gd name="connsiteY8" fmla="*/ 1144859 h 3516349"/>
              <a:gd name="connsiteX9" fmla="*/ 7433 w 3298904"/>
              <a:gd name="connsiteY9" fmla="*/ 0 h 3516349"/>
              <a:gd name="connsiteX0" fmla="*/ 7433 w 3495426"/>
              <a:gd name="connsiteY0" fmla="*/ 0 h 3542490"/>
              <a:gd name="connsiteX1" fmla="*/ 1383331 w 3495426"/>
              <a:gd name="connsiteY1" fmla="*/ 0 h 3542490"/>
              <a:gd name="connsiteX2" fmla="*/ 1383331 w 3495426"/>
              <a:gd name="connsiteY2" fmla="*/ 2535043 h 3542490"/>
              <a:gd name="connsiteX3" fmla="*/ 3285894 w 3495426"/>
              <a:gd name="connsiteY3" fmla="*/ 2549911 h 3542490"/>
              <a:gd name="connsiteX4" fmla="*/ 3285894 w 3495426"/>
              <a:gd name="connsiteY4" fmla="*/ 3456878 h 3542490"/>
              <a:gd name="connsiteX5" fmla="*/ 892100 w 3495426"/>
              <a:gd name="connsiteY5" fmla="*/ 3516349 h 3542490"/>
              <a:gd name="connsiteX6" fmla="*/ 446049 w 3495426"/>
              <a:gd name="connsiteY6" fmla="*/ 3152079 h 3542490"/>
              <a:gd name="connsiteX7" fmla="*/ 446047 w 3495426"/>
              <a:gd name="connsiteY7" fmla="*/ 1152292 h 3542490"/>
              <a:gd name="connsiteX8" fmla="*/ 0 w 3495426"/>
              <a:gd name="connsiteY8" fmla="*/ 1144859 h 3542490"/>
              <a:gd name="connsiteX9" fmla="*/ 7433 w 3495426"/>
              <a:gd name="connsiteY9" fmla="*/ 0 h 3542490"/>
              <a:gd name="connsiteX0" fmla="*/ 7433 w 3344238"/>
              <a:gd name="connsiteY0" fmla="*/ 0 h 3542490"/>
              <a:gd name="connsiteX1" fmla="*/ 1383331 w 3344238"/>
              <a:gd name="connsiteY1" fmla="*/ 0 h 3542490"/>
              <a:gd name="connsiteX2" fmla="*/ 1383331 w 3344238"/>
              <a:gd name="connsiteY2" fmla="*/ 2535043 h 3542490"/>
              <a:gd name="connsiteX3" fmla="*/ 3285894 w 3344238"/>
              <a:gd name="connsiteY3" fmla="*/ 2549911 h 3542490"/>
              <a:gd name="connsiteX4" fmla="*/ 3285894 w 3344238"/>
              <a:gd name="connsiteY4" fmla="*/ 3456878 h 3542490"/>
              <a:gd name="connsiteX5" fmla="*/ 892100 w 3344238"/>
              <a:gd name="connsiteY5" fmla="*/ 3516349 h 3542490"/>
              <a:gd name="connsiteX6" fmla="*/ 446049 w 3344238"/>
              <a:gd name="connsiteY6" fmla="*/ 3152079 h 3542490"/>
              <a:gd name="connsiteX7" fmla="*/ 446047 w 3344238"/>
              <a:gd name="connsiteY7" fmla="*/ 1152292 h 3542490"/>
              <a:gd name="connsiteX8" fmla="*/ 0 w 3344238"/>
              <a:gd name="connsiteY8" fmla="*/ 1144859 h 3542490"/>
              <a:gd name="connsiteX9" fmla="*/ 7433 w 3344238"/>
              <a:gd name="connsiteY9" fmla="*/ 0 h 3542490"/>
              <a:gd name="connsiteX0" fmla="*/ 7433 w 3288725"/>
              <a:gd name="connsiteY0" fmla="*/ 0 h 3542490"/>
              <a:gd name="connsiteX1" fmla="*/ 1383331 w 3288725"/>
              <a:gd name="connsiteY1" fmla="*/ 0 h 3542490"/>
              <a:gd name="connsiteX2" fmla="*/ 1383331 w 3288725"/>
              <a:gd name="connsiteY2" fmla="*/ 2535043 h 3542490"/>
              <a:gd name="connsiteX3" fmla="*/ 3285894 w 3288725"/>
              <a:gd name="connsiteY3" fmla="*/ 2549911 h 3542490"/>
              <a:gd name="connsiteX4" fmla="*/ 3285894 w 3288725"/>
              <a:gd name="connsiteY4" fmla="*/ 3456878 h 3542490"/>
              <a:gd name="connsiteX5" fmla="*/ 892100 w 3288725"/>
              <a:gd name="connsiteY5" fmla="*/ 3516349 h 3542490"/>
              <a:gd name="connsiteX6" fmla="*/ 446049 w 3288725"/>
              <a:gd name="connsiteY6" fmla="*/ 3152079 h 3542490"/>
              <a:gd name="connsiteX7" fmla="*/ 446047 w 3288725"/>
              <a:gd name="connsiteY7" fmla="*/ 1152292 h 3542490"/>
              <a:gd name="connsiteX8" fmla="*/ 0 w 3288725"/>
              <a:gd name="connsiteY8" fmla="*/ 1144859 h 3542490"/>
              <a:gd name="connsiteX9" fmla="*/ 7433 w 3288725"/>
              <a:gd name="connsiteY9" fmla="*/ 0 h 3542490"/>
              <a:gd name="connsiteX0" fmla="*/ 7433 w 3288725"/>
              <a:gd name="connsiteY0" fmla="*/ 0 h 3589958"/>
              <a:gd name="connsiteX1" fmla="*/ 1383331 w 3288725"/>
              <a:gd name="connsiteY1" fmla="*/ 0 h 3589958"/>
              <a:gd name="connsiteX2" fmla="*/ 1383331 w 3288725"/>
              <a:gd name="connsiteY2" fmla="*/ 2535043 h 3589958"/>
              <a:gd name="connsiteX3" fmla="*/ 3285894 w 3288725"/>
              <a:gd name="connsiteY3" fmla="*/ 2549911 h 3589958"/>
              <a:gd name="connsiteX4" fmla="*/ 3285894 w 3288725"/>
              <a:gd name="connsiteY4" fmla="*/ 3523785 h 3589958"/>
              <a:gd name="connsiteX5" fmla="*/ 892100 w 3288725"/>
              <a:gd name="connsiteY5" fmla="*/ 3516349 h 3589958"/>
              <a:gd name="connsiteX6" fmla="*/ 446049 w 3288725"/>
              <a:gd name="connsiteY6" fmla="*/ 3152079 h 3589958"/>
              <a:gd name="connsiteX7" fmla="*/ 446047 w 3288725"/>
              <a:gd name="connsiteY7" fmla="*/ 1152292 h 3589958"/>
              <a:gd name="connsiteX8" fmla="*/ 0 w 3288725"/>
              <a:gd name="connsiteY8" fmla="*/ 1144859 h 3589958"/>
              <a:gd name="connsiteX9" fmla="*/ 7433 w 3288725"/>
              <a:gd name="connsiteY9" fmla="*/ 0 h 3589958"/>
              <a:gd name="connsiteX0" fmla="*/ 7433 w 3288725"/>
              <a:gd name="connsiteY0" fmla="*/ 0 h 3526366"/>
              <a:gd name="connsiteX1" fmla="*/ 1383331 w 3288725"/>
              <a:gd name="connsiteY1" fmla="*/ 0 h 3526366"/>
              <a:gd name="connsiteX2" fmla="*/ 1383331 w 3288725"/>
              <a:gd name="connsiteY2" fmla="*/ 2535043 h 3526366"/>
              <a:gd name="connsiteX3" fmla="*/ 3285894 w 3288725"/>
              <a:gd name="connsiteY3" fmla="*/ 2549911 h 3526366"/>
              <a:gd name="connsiteX4" fmla="*/ 3285894 w 3288725"/>
              <a:gd name="connsiteY4" fmla="*/ 3523785 h 3526366"/>
              <a:gd name="connsiteX5" fmla="*/ 892100 w 3288725"/>
              <a:gd name="connsiteY5" fmla="*/ 3516349 h 3526366"/>
              <a:gd name="connsiteX6" fmla="*/ 446049 w 3288725"/>
              <a:gd name="connsiteY6" fmla="*/ 3152079 h 3526366"/>
              <a:gd name="connsiteX7" fmla="*/ 446047 w 3288725"/>
              <a:gd name="connsiteY7" fmla="*/ 1152292 h 3526366"/>
              <a:gd name="connsiteX8" fmla="*/ 0 w 3288725"/>
              <a:gd name="connsiteY8" fmla="*/ 1144859 h 3526366"/>
              <a:gd name="connsiteX9" fmla="*/ 7433 w 3288725"/>
              <a:gd name="connsiteY9" fmla="*/ 0 h 3526366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6518"/>
              <a:gd name="connsiteY0" fmla="*/ 0 h 3600603"/>
              <a:gd name="connsiteX1" fmla="*/ 1383331 w 3286518"/>
              <a:gd name="connsiteY1" fmla="*/ 0 h 3600603"/>
              <a:gd name="connsiteX2" fmla="*/ 1383331 w 3286518"/>
              <a:gd name="connsiteY2" fmla="*/ 2535043 h 3600603"/>
              <a:gd name="connsiteX3" fmla="*/ 3285894 w 3286518"/>
              <a:gd name="connsiteY3" fmla="*/ 2549911 h 3600603"/>
              <a:gd name="connsiteX4" fmla="*/ 3278460 w 3286518"/>
              <a:gd name="connsiteY4" fmla="*/ 3590692 h 3600603"/>
              <a:gd name="connsiteX5" fmla="*/ 1011046 w 3286518"/>
              <a:gd name="connsiteY5" fmla="*/ 3590691 h 3600603"/>
              <a:gd name="connsiteX6" fmla="*/ 446049 w 3286518"/>
              <a:gd name="connsiteY6" fmla="*/ 3152079 h 3600603"/>
              <a:gd name="connsiteX7" fmla="*/ 446047 w 3286518"/>
              <a:gd name="connsiteY7" fmla="*/ 1152292 h 3600603"/>
              <a:gd name="connsiteX8" fmla="*/ 0 w 3286518"/>
              <a:gd name="connsiteY8" fmla="*/ 1144859 h 3600603"/>
              <a:gd name="connsiteX9" fmla="*/ 7433 w 3286518"/>
              <a:gd name="connsiteY9" fmla="*/ 0 h 3600603"/>
              <a:gd name="connsiteX0" fmla="*/ 7433 w 3286518"/>
              <a:gd name="connsiteY0" fmla="*/ 0 h 3590692"/>
              <a:gd name="connsiteX1" fmla="*/ 1383331 w 3286518"/>
              <a:gd name="connsiteY1" fmla="*/ 0 h 3590692"/>
              <a:gd name="connsiteX2" fmla="*/ 1383331 w 3286518"/>
              <a:gd name="connsiteY2" fmla="*/ 2535043 h 3590692"/>
              <a:gd name="connsiteX3" fmla="*/ 3285894 w 3286518"/>
              <a:gd name="connsiteY3" fmla="*/ 2549911 h 3590692"/>
              <a:gd name="connsiteX4" fmla="*/ 3278460 w 3286518"/>
              <a:gd name="connsiteY4" fmla="*/ 3590692 h 3590692"/>
              <a:gd name="connsiteX5" fmla="*/ 1011046 w 3286518"/>
              <a:gd name="connsiteY5" fmla="*/ 3590691 h 3590692"/>
              <a:gd name="connsiteX6" fmla="*/ 446049 w 3286518"/>
              <a:gd name="connsiteY6" fmla="*/ 3152079 h 3590692"/>
              <a:gd name="connsiteX7" fmla="*/ 446047 w 3286518"/>
              <a:gd name="connsiteY7" fmla="*/ 1152292 h 3590692"/>
              <a:gd name="connsiteX8" fmla="*/ 0 w 3286518"/>
              <a:gd name="connsiteY8" fmla="*/ 1144859 h 3590692"/>
              <a:gd name="connsiteX9" fmla="*/ 7433 w 3286518"/>
              <a:gd name="connsiteY9" fmla="*/ 0 h 3590692"/>
              <a:gd name="connsiteX0" fmla="*/ 7433 w 3279819"/>
              <a:gd name="connsiteY0" fmla="*/ 0 h 3590692"/>
              <a:gd name="connsiteX1" fmla="*/ 1383331 w 3279819"/>
              <a:gd name="connsiteY1" fmla="*/ 0 h 3590692"/>
              <a:gd name="connsiteX2" fmla="*/ 1383331 w 3279819"/>
              <a:gd name="connsiteY2" fmla="*/ 2535043 h 3590692"/>
              <a:gd name="connsiteX3" fmla="*/ 3271026 w 3279819"/>
              <a:gd name="connsiteY3" fmla="*/ 2557345 h 3590692"/>
              <a:gd name="connsiteX4" fmla="*/ 3278460 w 3279819"/>
              <a:gd name="connsiteY4" fmla="*/ 3590692 h 3590692"/>
              <a:gd name="connsiteX5" fmla="*/ 1011046 w 3279819"/>
              <a:gd name="connsiteY5" fmla="*/ 3590691 h 3590692"/>
              <a:gd name="connsiteX6" fmla="*/ 446049 w 3279819"/>
              <a:gd name="connsiteY6" fmla="*/ 3152079 h 3590692"/>
              <a:gd name="connsiteX7" fmla="*/ 446047 w 3279819"/>
              <a:gd name="connsiteY7" fmla="*/ 1152292 h 3590692"/>
              <a:gd name="connsiteX8" fmla="*/ 0 w 3279819"/>
              <a:gd name="connsiteY8" fmla="*/ 1144859 h 3590692"/>
              <a:gd name="connsiteX9" fmla="*/ 7433 w 3279819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46049 w 3281291"/>
              <a:gd name="connsiteY6" fmla="*/ 3152079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38615 w 3281291"/>
              <a:gd name="connsiteY6" fmla="*/ 2691162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38615 w 3281291"/>
              <a:gd name="connsiteY6" fmla="*/ 2691162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  <a:gd name="connsiteX0" fmla="*/ 841271 w 4115129"/>
              <a:gd name="connsiteY0" fmla="*/ 0 h 3590692"/>
              <a:gd name="connsiteX1" fmla="*/ 2217169 w 4115129"/>
              <a:gd name="connsiteY1" fmla="*/ 0 h 3590692"/>
              <a:gd name="connsiteX2" fmla="*/ 2217169 w 4115129"/>
              <a:gd name="connsiteY2" fmla="*/ 2535043 h 3590692"/>
              <a:gd name="connsiteX3" fmla="*/ 4112298 w 4115129"/>
              <a:gd name="connsiteY3" fmla="*/ 2535043 h 3590692"/>
              <a:gd name="connsiteX4" fmla="*/ 4112298 w 4115129"/>
              <a:gd name="connsiteY4" fmla="*/ 3590692 h 3590692"/>
              <a:gd name="connsiteX5" fmla="*/ 16084 w 4115129"/>
              <a:gd name="connsiteY5" fmla="*/ 2720896 h 3590692"/>
              <a:gd name="connsiteX6" fmla="*/ 1272453 w 4115129"/>
              <a:gd name="connsiteY6" fmla="*/ 2691162 h 3590692"/>
              <a:gd name="connsiteX7" fmla="*/ 1279885 w 4115129"/>
              <a:gd name="connsiteY7" fmla="*/ 1152292 h 3590692"/>
              <a:gd name="connsiteX8" fmla="*/ 833838 w 4115129"/>
              <a:gd name="connsiteY8" fmla="*/ 1144859 h 3590692"/>
              <a:gd name="connsiteX9" fmla="*/ 841271 w 4115129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20896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20896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20896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06028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06028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691159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80977 w 4154835"/>
              <a:gd name="connsiteY0" fmla="*/ 0 h 3599717"/>
              <a:gd name="connsiteX1" fmla="*/ 2256875 w 4154835"/>
              <a:gd name="connsiteY1" fmla="*/ 0 h 3599717"/>
              <a:gd name="connsiteX2" fmla="*/ 2256875 w 4154835"/>
              <a:gd name="connsiteY2" fmla="*/ 2535043 h 3599717"/>
              <a:gd name="connsiteX3" fmla="*/ 4152004 w 4154835"/>
              <a:gd name="connsiteY3" fmla="*/ 2535043 h 3599717"/>
              <a:gd name="connsiteX4" fmla="*/ 4152004 w 4154835"/>
              <a:gd name="connsiteY4" fmla="*/ 3590692 h 3599717"/>
              <a:gd name="connsiteX5" fmla="*/ 628219 w 4154835"/>
              <a:gd name="connsiteY5" fmla="*/ 3025696 h 3599717"/>
              <a:gd name="connsiteX6" fmla="*/ 55790 w 4154835"/>
              <a:gd name="connsiteY6" fmla="*/ 2691159 h 3599717"/>
              <a:gd name="connsiteX7" fmla="*/ 1312159 w 4154835"/>
              <a:gd name="connsiteY7" fmla="*/ 2691162 h 3599717"/>
              <a:gd name="connsiteX8" fmla="*/ 1319591 w 4154835"/>
              <a:gd name="connsiteY8" fmla="*/ 1152292 h 3599717"/>
              <a:gd name="connsiteX9" fmla="*/ 873544 w 4154835"/>
              <a:gd name="connsiteY9" fmla="*/ 1144859 h 3599717"/>
              <a:gd name="connsiteX10" fmla="*/ 880977 w 4154835"/>
              <a:gd name="connsiteY10" fmla="*/ 0 h 3599717"/>
              <a:gd name="connsiteX0" fmla="*/ 1160794 w 4434652"/>
              <a:gd name="connsiteY0" fmla="*/ 0 h 3725082"/>
              <a:gd name="connsiteX1" fmla="*/ 2536692 w 4434652"/>
              <a:gd name="connsiteY1" fmla="*/ 0 h 3725082"/>
              <a:gd name="connsiteX2" fmla="*/ 2536692 w 4434652"/>
              <a:gd name="connsiteY2" fmla="*/ 2535043 h 3725082"/>
              <a:gd name="connsiteX3" fmla="*/ 4431821 w 4434652"/>
              <a:gd name="connsiteY3" fmla="*/ 2535043 h 3725082"/>
              <a:gd name="connsiteX4" fmla="*/ 4431821 w 4434652"/>
              <a:gd name="connsiteY4" fmla="*/ 3590692 h 3725082"/>
              <a:gd name="connsiteX5" fmla="*/ 328173 w 4434652"/>
              <a:gd name="connsiteY5" fmla="*/ 3657598 h 3725082"/>
              <a:gd name="connsiteX6" fmla="*/ 335607 w 4434652"/>
              <a:gd name="connsiteY6" fmla="*/ 2691159 h 3725082"/>
              <a:gd name="connsiteX7" fmla="*/ 1591976 w 4434652"/>
              <a:gd name="connsiteY7" fmla="*/ 2691162 h 3725082"/>
              <a:gd name="connsiteX8" fmla="*/ 1599408 w 4434652"/>
              <a:gd name="connsiteY8" fmla="*/ 1152292 h 3725082"/>
              <a:gd name="connsiteX9" fmla="*/ 1153361 w 4434652"/>
              <a:gd name="connsiteY9" fmla="*/ 1144859 h 3725082"/>
              <a:gd name="connsiteX10" fmla="*/ 1160794 w 4434652"/>
              <a:gd name="connsiteY10" fmla="*/ 0 h 3725082"/>
              <a:gd name="connsiteX0" fmla="*/ 879352 w 4153210"/>
              <a:gd name="connsiteY0" fmla="*/ 0 h 3725082"/>
              <a:gd name="connsiteX1" fmla="*/ 2255250 w 4153210"/>
              <a:gd name="connsiteY1" fmla="*/ 0 h 3725082"/>
              <a:gd name="connsiteX2" fmla="*/ 2255250 w 4153210"/>
              <a:gd name="connsiteY2" fmla="*/ 2535043 h 3725082"/>
              <a:gd name="connsiteX3" fmla="*/ 4150379 w 4153210"/>
              <a:gd name="connsiteY3" fmla="*/ 2535043 h 3725082"/>
              <a:gd name="connsiteX4" fmla="*/ 4150379 w 4153210"/>
              <a:gd name="connsiteY4" fmla="*/ 3590692 h 3725082"/>
              <a:gd name="connsiteX5" fmla="*/ 46731 w 4153210"/>
              <a:gd name="connsiteY5" fmla="*/ 3657598 h 3725082"/>
              <a:gd name="connsiteX6" fmla="*/ 54165 w 4153210"/>
              <a:gd name="connsiteY6" fmla="*/ 2691159 h 3725082"/>
              <a:gd name="connsiteX7" fmla="*/ 1310534 w 4153210"/>
              <a:gd name="connsiteY7" fmla="*/ 2691162 h 3725082"/>
              <a:gd name="connsiteX8" fmla="*/ 1317966 w 4153210"/>
              <a:gd name="connsiteY8" fmla="*/ 1152292 h 3725082"/>
              <a:gd name="connsiteX9" fmla="*/ 871919 w 4153210"/>
              <a:gd name="connsiteY9" fmla="*/ 1144859 h 3725082"/>
              <a:gd name="connsiteX10" fmla="*/ 879352 w 4153210"/>
              <a:gd name="connsiteY10" fmla="*/ 0 h 3725082"/>
              <a:gd name="connsiteX0" fmla="*/ 833901 w 4107759"/>
              <a:gd name="connsiteY0" fmla="*/ 0 h 3725082"/>
              <a:gd name="connsiteX1" fmla="*/ 2209799 w 4107759"/>
              <a:gd name="connsiteY1" fmla="*/ 0 h 3725082"/>
              <a:gd name="connsiteX2" fmla="*/ 2209799 w 4107759"/>
              <a:gd name="connsiteY2" fmla="*/ 2535043 h 3725082"/>
              <a:gd name="connsiteX3" fmla="*/ 4104928 w 4107759"/>
              <a:gd name="connsiteY3" fmla="*/ 2535043 h 3725082"/>
              <a:gd name="connsiteX4" fmla="*/ 4104928 w 4107759"/>
              <a:gd name="connsiteY4" fmla="*/ 3590692 h 3725082"/>
              <a:gd name="connsiteX5" fmla="*/ 1280 w 4107759"/>
              <a:gd name="connsiteY5" fmla="*/ 3657598 h 3725082"/>
              <a:gd name="connsiteX6" fmla="*/ 8714 w 4107759"/>
              <a:gd name="connsiteY6" fmla="*/ 2691159 h 3725082"/>
              <a:gd name="connsiteX7" fmla="*/ 1265083 w 4107759"/>
              <a:gd name="connsiteY7" fmla="*/ 2691162 h 3725082"/>
              <a:gd name="connsiteX8" fmla="*/ 1272515 w 4107759"/>
              <a:gd name="connsiteY8" fmla="*/ 1152292 h 3725082"/>
              <a:gd name="connsiteX9" fmla="*/ 826468 w 4107759"/>
              <a:gd name="connsiteY9" fmla="*/ 1144859 h 3725082"/>
              <a:gd name="connsiteX10" fmla="*/ 833901 w 4107759"/>
              <a:gd name="connsiteY10" fmla="*/ 0 h 3725082"/>
              <a:gd name="connsiteX0" fmla="*/ 825187 w 4099045"/>
              <a:gd name="connsiteY0" fmla="*/ 0 h 3725082"/>
              <a:gd name="connsiteX1" fmla="*/ 2201085 w 4099045"/>
              <a:gd name="connsiteY1" fmla="*/ 0 h 3725082"/>
              <a:gd name="connsiteX2" fmla="*/ 2201085 w 4099045"/>
              <a:gd name="connsiteY2" fmla="*/ 2535043 h 3725082"/>
              <a:gd name="connsiteX3" fmla="*/ 4096214 w 4099045"/>
              <a:gd name="connsiteY3" fmla="*/ 2535043 h 3725082"/>
              <a:gd name="connsiteX4" fmla="*/ 4096214 w 4099045"/>
              <a:gd name="connsiteY4" fmla="*/ 3590692 h 3725082"/>
              <a:gd name="connsiteX5" fmla="*/ 7434 w 4099045"/>
              <a:gd name="connsiteY5" fmla="*/ 3657598 h 3725082"/>
              <a:gd name="connsiteX6" fmla="*/ 0 w 4099045"/>
              <a:gd name="connsiteY6" fmla="*/ 2691159 h 3725082"/>
              <a:gd name="connsiteX7" fmla="*/ 1256369 w 4099045"/>
              <a:gd name="connsiteY7" fmla="*/ 2691162 h 3725082"/>
              <a:gd name="connsiteX8" fmla="*/ 1263801 w 4099045"/>
              <a:gd name="connsiteY8" fmla="*/ 1152292 h 3725082"/>
              <a:gd name="connsiteX9" fmla="*/ 817754 w 4099045"/>
              <a:gd name="connsiteY9" fmla="*/ 1144859 h 3725082"/>
              <a:gd name="connsiteX10" fmla="*/ 825187 w 4099045"/>
              <a:gd name="connsiteY10" fmla="*/ 0 h 3725082"/>
              <a:gd name="connsiteX0" fmla="*/ 825187 w 4099045"/>
              <a:gd name="connsiteY0" fmla="*/ 0 h 3659189"/>
              <a:gd name="connsiteX1" fmla="*/ 2201085 w 4099045"/>
              <a:gd name="connsiteY1" fmla="*/ 0 h 3659189"/>
              <a:gd name="connsiteX2" fmla="*/ 2201085 w 4099045"/>
              <a:gd name="connsiteY2" fmla="*/ 2535043 h 3659189"/>
              <a:gd name="connsiteX3" fmla="*/ 4096214 w 4099045"/>
              <a:gd name="connsiteY3" fmla="*/ 2535043 h 3659189"/>
              <a:gd name="connsiteX4" fmla="*/ 4096214 w 4099045"/>
              <a:gd name="connsiteY4" fmla="*/ 3590692 h 3659189"/>
              <a:gd name="connsiteX5" fmla="*/ 7434 w 4099045"/>
              <a:gd name="connsiteY5" fmla="*/ 3657598 h 3659189"/>
              <a:gd name="connsiteX6" fmla="*/ 0 w 4099045"/>
              <a:gd name="connsiteY6" fmla="*/ 2691159 h 3659189"/>
              <a:gd name="connsiteX7" fmla="*/ 1256369 w 4099045"/>
              <a:gd name="connsiteY7" fmla="*/ 2691162 h 3659189"/>
              <a:gd name="connsiteX8" fmla="*/ 1263801 w 4099045"/>
              <a:gd name="connsiteY8" fmla="*/ 1152292 h 3659189"/>
              <a:gd name="connsiteX9" fmla="*/ 817754 w 4099045"/>
              <a:gd name="connsiteY9" fmla="*/ 1144859 h 3659189"/>
              <a:gd name="connsiteX10" fmla="*/ 825187 w 4099045"/>
              <a:gd name="connsiteY10" fmla="*/ 0 h 3659189"/>
              <a:gd name="connsiteX0" fmla="*/ 825187 w 4096838"/>
              <a:gd name="connsiteY0" fmla="*/ 0 h 3678851"/>
              <a:gd name="connsiteX1" fmla="*/ 2201085 w 4096838"/>
              <a:gd name="connsiteY1" fmla="*/ 0 h 3678851"/>
              <a:gd name="connsiteX2" fmla="*/ 2201085 w 4096838"/>
              <a:gd name="connsiteY2" fmla="*/ 2535043 h 3678851"/>
              <a:gd name="connsiteX3" fmla="*/ 4096214 w 4096838"/>
              <a:gd name="connsiteY3" fmla="*/ 2535043 h 3678851"/>
              <a:gd name="connsiteX4" fmla="*/ 4088780 w 4096838"/>
              <a:gd name="connsiteY4" fmla="*/ 3635297 h 3678851"/>
              <a:gd name="connsiteX5" fmla="*/ 7434 w 4096838"/>
              <a:gd name="connsiteY5" fmla="*/ 3657598 h 3678851"/>
              <a:gd name="connsiteX6" fmla="*/ 0 w 4096838"/>
              <a:gd name="connsiteY6" fmla="*/ 2691159 h 3678851"/>
              <a:gd name="connsiteX7" fmla="*/ 1256369 w 4096838"/>
              <a:gd name="connsiteY7" fmla="*/ 2691162 h 3678851"/>
              <a:gd name="connsiteX8" fmla="*/ 1263801 w 4096838"/>
              <a:gd name="connsiteY8" fmla="*/ 1152292 h 3678851"/>
              <a:gd name="connsiteX9" fmla="*/ 817754 w 4096838"/>
              <a:gd name="connsiteY9" fmla="*/ 1144859 h 3678851"/>
              <a:gd name="connsiteX10" fmla="*/ 825187 w 4096838"/>
              <a:gd name="connsiteY10" fmla="*/ 0 h 3678851"/>
              <a:gd name="connsiteX0" fmla="*/ 825187 w 4096838"/>
              <a:gd name="connsiteY0" fmla="*/ 0 h 3657598"/>
              <a:gd name="connsiteX1" fmla="*/ 2201085 w 4096838"/>
              <a:gd name="connsiteY1" fmla="*/ 0 h 3657598"/>
              <a:gd name="connsiteX2" fmla="*/ 2201085 w 4096838"/>
              <a:gd name="connsiteY2" fmla="*/ 2535043 h 3657598"/>
              <a:gd name="connsiteX3" fmla="*/ 4096214 w 4096838"/>
              <a:gd name="connsiteY3" fmla="*/ 2535043 h 3657598"/>
              <a:gd name="connsiteX4" fmla="*/ 4088780 w 4096838"/>
              <a:gd name="connsiteY4" fmla="*/ 3635297 h 3657598"/>
              <a:gd name="connsiteX5" fmla="*/ 7434 w 4096838"/>
              <a:gd name="connsiteY5" fmla="*/ 3657598 h 3657598"/>
              <a:gd name="connsiteX6" fmla="*/ 0 w 4096838"/>
              <a:gd name="connsiteY6" fmla="*/ 2691159 h 3657598"/>
              <a:gd name="connsiteX7" fmla="*/ 1256369 w 4096838"/>
              <a:gd name="connsiteY7" fmla="*/ 2691162 h 3657598"/>
              <a:gd name="connsiteX8" fmla="*/ 1263801 w 4096838"/>
              <a:gd name="connsiteY8" fmla="*/ 1152292 h 3657598"/>
              <a:gd name="connsiteX9" fmla="*/ 817754 w 4096838"/>
              <a:gd name="connsiteY9" fmla="*/ 1144859 h 3657598"/>
              <a:gd name="connsiteX10" fmla="*/ 825187 w 4096838"/>
              <a:gd name="connsiteY10" fmla="*/ 0 h 3657598"/>
              <a:gd name="connsiteX0" fmla="*/ 825187 w 4096838"/>
              <a:gd name="connsiteY0" fmla="*/ 0 h 3657599"/>
              <a:gd name="connsiteX1" fmla="*/ 2201085 w 4096838"/>
              <a:gd name="connsiteY1" fmla="*/ 0 h 3657599"/>
              <a:gd name="connsiteX2" fmla="*/ 2201085 w 4096838"/>
              <a:gd name="connsiteY2" fmla="*/ 2535043 h 3657599"/>
              <a:gd name="connsiteX3" fmla="*/ 4096214 w 4096838"/>
              <a:gd name="connsiteY3" fmla="*/ 2535043 h 3657599"/>
              <a:gd name="connsiteX4" fmla="*/ 4088780 w 4096838"/>
              <a:gd name="connsiteY4" fmla="*/ 3657599 h 3657599"/>
              <a:gd name="connsiteX5" fmla="*/ 7434 w 4096838"/>
              <a:gd name="connsiteY5" fmla="*/ 3657598 h 3657599"/>
              <a:gd name="connsiteX6" fmla="*/ 0 w 4096838"/>
              <a:gd name="connsiteY6" fmla="*/ 2691159 h 3657599"/>
              <a:gd name="connsiteX7" fmla="*/ 1256369 w 4096838"/>
              <a:gd name="connsiteY7" fmla="*/ 2691162 h 3657599"/>
              <a:gd name="connsiteX8" fmla="*/ 1263801 w 4096838"/>
              <a:gd name="connsiteY8" fmla="*/ 1152292 h 3657599"/>
              <a:gd name="connsiteX9" fmla="*/ 817754 w 4096838"/>
              <a:gd name="connsiteY9" fmla="*/ 1144859 h 3657599"/>
              <a:gd name="connsiteX10" fmla="*/ 825187 w 4096838"/>
              <a:gd name="connsiteY10" fmla="*/ 0 h 3657599"/>
              <a:gd name="connsiteX0" fmla="*/ 825187 w 4099045"/>
              <a:gd name="connsiteY0" fmla="*/ 0 h 3657598"/>
              <a:gd name="connsiteX1" fmla="*/ 2201085 w 4099045"/>
              <a:gd name="connsiteY1" fmla="*/ 0 h 3657598"/>
              <a:gd name="connsiteX2" fmla="*/ 2201085 w 4099045"/>
              <a:gd name="connsiteY2" fmla="*/ 2535043 h 3657598"/>
              <a:gd name="connsiteX3" fmla="*/ 4096214 w 4099045"/>
              <a:gd name="connsiteY3" fmla="*/ 2535043 h 3657598"/>
              <a:gd name="connsiteX4" fmla="*/ 4096214 w 4099045"/>
              <a:gd name="connsiteY4" fmla="*/ 3650165 h 3657598"/>
              <a:gd name="connsiteX5" fmla="*/ 7434 w 4099045"/>
              <a:gd name="connsiteY5" fmla="*/ 3657598 h 3657598"/>
              <a:gd name="connsiteX6" fmla="*/ 0 w 4099045"/>
              <a:gd name="connsiteY6" fmla="*/ 2691159 h 3657598"/>
              <a:gd name="connsiteX7" fmla="*/ 1256369 w 4099045"/>
              <a:gd name="connsiteY7" fmla="*/ 2691162 h 3657598"/>
              <a:gd name="connsiteX8" fmla="*/ 1263801 w 4099045"/>
              <a:gd name="connsiteY8" fmla="*/ 1152292 h 3657598"/>
              <a:gd name="connsiteX9" fmla="*/ 817754 w 4099045"/>
              <a:gd name="connsiteY9" fmla="*/ 1144859 h 3657598"/>
              <a:gd name="connsiteX10" fmla="*/ 825187 w 4099045"/>
              <a:gd name="connsiteY10" fmla="*/ 0 h 3657598"/>
              <a:gd name="connsiteX0" fmla="*/ 825187 w 4099045"/>
              <a:gd name="connsiteY0" fmla="*/ 0 h 3657598"/>
              <a:gd name="connsiteX1" fmla="*/ 2201085 w 4099045"/>
              <a:gd name="connsiteY1" fmla="*/ 0 h 3657598"/>
              <a:gd name="connsiteX2" fmla="*/ 2201085 w 4099045"/>
              <a:gd name="connsiteY2" fmla="*/ 3085170 h 3657598"/>
              <a:gd name="connsiteX3" fmla="*/ 4096214 w 4099045"/>
              <a:gd name="connsiteY3" fmla="*/ 2535043 h 3657598"/>
              <a:gd name="connsiteX4" fmla="*/ 4096214 w 4099045"/>
              <a:gd name="connsiteY4" fmla="*/ 3650165 h 3657598"/>
              <a:gd name="connsiteX5" fmla="*/ 7434 w 4099045"/>
              <a:gd name="connsiteY5" fmla="*/ 3657598 h 3657598"/>
              <a:gd name="connsiteX6" fmla="*/ 0 w 4099045"/>
              <a:gd name="connsiteY6" fmla="*/ 2691159 h 3657598"/>
              <a:gd name="connsiteX7" fmla="*/ 1256369 w 4099045"/>
              <a:gd name="connsiteY7" fmla="*/ 2691162 h 3657598"/>
              <a:gd name="connsiteX8" fmla="*/ 1263801 w 4099045"/>
              <a:gd name="connsiteY8" fmla="*/ 1152292 h 3657598"/>
              <a:gd name="connsiteX9" fmla="*/ 817754 w 4099045"/>
              <a:gd name="connsiteY9" fmla="*/ 1144859 h 3657598"/>
              <a:gd name="connsiteX10" fmla="*/ 825187 w 4099045"/>
              <a:gd name="connsiteY10" fmla="*/ 0 h 3657598"/>
              <a:gd name="connsiteX0" fmla="*/ 825187 w 4096215"/>
              <a:gd name="connsiteY0" fmla="*/ 0 h 3657599"/>
              <a:gd name="connsiteX1" fmla="*/ 2201085 w 4096215"/>
              <a:gd name="connsiteY1" fmla="*/ 0 h 3657599"/>
              <a:gd name="connsiteX2" fmla="*/ 2201085 w 4096215"/>
              <a:gd name="connsiteY2" fmla="*/ 3085170 h 3657599"/>
              <a:gd name="connsiteX3" fmla="*/ 4096214 w 4096215"/>
              <a:gd name="connsiteY3" fmla="*/ 2535043 h 3657599"/>
              <a:gd name="connsiteX4" fmla="*/ 1561170 w 4096215"/>
              <a:gd name="connsiteY4" fmla="*/ 3657599 h 3657599"/>
              <a:gd name="connsiteX5" fmla="*/ 7434 w 4096215"/>
              <a:gd name="connsiteY5" fmla="*/ 3657598 h 3657599"/>
              <a:gd name="connsiteX6" fmla="*/ 0 w 4096215"/>
              <a:gd name="connsiteY6" fmla="*/ 2691159 h 3657599"/>
              <a:gd name="connsiteX7" fmla="*/ 1256369 w 4096215"/>
              <a:gd name="connsiteY7" fmla="*/ 2691162 h 3657599"/>
              <a:gd name="connsiteX8" fmla="*/ 1263801 w 4096215"/>
              <a:gd name="connsiteY8" fmla="*/ 1152292 h 3657599"/>
              <a:gd name="connsiteX9" fmla="*/ 817754 w 4096215"/>
              <a:gd name="connsiteY9" fmla="*/ 1144859 h 3657599"/>
              <a:gd name="connsiteX10" fmla="*/ 825187 w 4096215"/>
              <a:gd name="connsiteY10" fmla="*/ 0 h 3657599"/>
              <a:gd name="connsiteX0" fmla="*/ 825187 w 2201085"/>
              <a:gd name="connsiteY0" fmla="*/ 0 h 3657599"/>
              <a:gd name="connsiteX1" fmla="*/ 2201085 w 2201085"/>
              <a:gd name="connsiteY1" fmla="*/ 0 h 3657599"/>
              <a:gd name="connsiteX2" fmla="*/ 2201085 w 2201085"/>
              <a:gd name="connsiteY2" fmla="*/ 3085170 h 3657599"/>
              <a:gd name="connsiteX3" fmla="*/ 1561170 w 2201085"/>
              <a:gd name="connsiteY3" fmla="*/ 3657599 h 3657599"/>
              <a:gd name="connsiteX4" fmla="*/ 7434 w 2201085"/>
              <a:gd name="connsiteY4" fmla="*/ 3657598 h 3657599"/>
              <a:gd name="connsiteX5" fmla="*/ 0 w 2201085"/>
              <a:gd name="connsiteY5" fmla="*/ 2691159 h 3657599"/>
              <a:gd name="connsiteX6" fmla="*/ 1256369 w 2201085"/>
              <a:gd name="connsiteY6" fmla="*/ 2691162 h 3657599"/>
              <a:gd name="connsiteX7" fmla="*/ 1263801 w 2201085"/>
              <a:gd name="connsiteY7" fmla="*/ 1152292 h 3657599"/>
              <a:gd name="connsiteX8" fmla="*/ 817754 w 2201085"/>
              <a:gd name="connsiteY8" fmla="*/ 1144859 h 3657599"/>
              <a:gd name="connsiteX9" fmla="*/ 825187 w 2201085"/>
              <a:gd name="connsiteY9" fmla="*/ 0 h 3657599"/>
              <a:gd name="connsiteX0" fmla="*/ 825187 w 2201085"/>
              <a:gd name="connsiteY0" fmla="*/ 0 h 3660902"/>
              <a:gd name="connsiteX1" fmla="*/ 2201085 w 2201085"/>
              <a:gd name="connsiteY1" fmla="*/ 0 h 3660902"/>
              <a:gd name="connsiteX2" fmla="*/ 2201085 w 2201085"/>
              <a:gd name="connsiteY2" fmla="*/ 3085170 h 3660902"/>
              <a:gd name="connsiteX3" fmla="*/ 1561170 w 2201085"/>
              <a:gd name="connsiteY3" fmla="*/ 3657599 h 3660902"/>
              <a:gd name="connsiteX4" fmla="*/ 7434 w 2201085"/>
              <a:gd name="connsiteY4" fmla="*/ 3657598 h 3660902"/>
              <a:gd name="connsiteX5" fmla="*/ 0 w 2201085"/>
              <a:gd name="connsiteY5" fmla="*/ 2691159 h 3660902"/>
              <a:gd name="connsiteX6" fmla="*/ 1256369 w 2201085"/>
              <a:gd name="connsiteY6" fmla="*/ 2691162 h 3660902"/>
              <a:gd name="connsiteX7" fmla="*/ 1263801 w 2201085"/>
              <a:gd name="connsiteY7" fmla="*/ 1152292 h 3660902"/>
              <a:gd name="connsiteX8" fmla="*/ 817754 w 2201085"/>
              <a:gd name="connsiteY8" fmla="*/ 1144859 h 3660902"/>
              <a:gd name="connsiteX9" fmla="*/ 825187 w 2201085"/>
              <a:gd name="connsiteY9" fmla="*/ 0 h 366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85" h="3660902">
                <a:moveTo>
                  <a:pt x="825187" y="0"/>
                </a:moveTo>
                <a:lnTo>
                  <a:pt x="2201085" y="0"/>
                </a:lnTo>
                <a:lnTo>
                  <a:pt x="2201085" y="3085170"/>
                </a:lnTo>
                <a:lnTo>
                  <a:pt x="1561170" y="3657599"/>
                </a:lnTo>
                <a:cubicBezTo>
                  <a:pt x="998654" y="3665033"/>
                  <a:pt x="525346" y="3657598"/>
                  <a:pt x="7434" y="3657598"/>
                </a:cubicBezTo>
                <a:cubicBezTo>
                  <a:pt x="1239" y="3210310"/>
                  <a:pt x="4956" y="3140925"/>
                  <a:pt x="0" y="2691159"/>
                </a:cubicBezTo>
                <a:lnTo>
                  <a:pt x="1256369" y="2691162"/>
                </a:lnTo>
                <a:cubicBezTo>
                  <a:pt x="1256368" y="2537523"/>
                  <a:pt x="1263802" y="1305931"/>
                  <a:pt x="1263801" y="1152292"/>
                </a:cubicBezTo>
                <a:lnTo>
                  <a:pt x="817754" y="1144859"/>
                </a:lnTo>
                <a:cubicBezTo>
                  <a:pt x="820232" y="778108"/>
                  <a:pt x="822709" y="366751"/>
                  <a:pt x="825187" y="0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D1D8F-0E58-6D43-BECE-397DE5A6722E}"/>
              </a:ext>
            </a:extLst>
          </p:cNvPr>
          <p:cNvSpPr txBox="1"/>
          <p:nvPr/>
        </p:nvSpPr>
        <p:spPr>
          <a:xfrm>
            <a:off x="5584035" y="1686225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Uplink TCP ACKs: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A61D2-AB55-F94F-ABF9-385D8041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8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77B6D63-21A7-EB42-9D5A-DA301AA4B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id="{43F854C8-30E7-EB4A-B35C-3BC460851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9639" name="Line 7">
            <a:extLst>
              <a:ext uri="{FF2B5EF4-FFF2-40B4-BE49-F238E27FC236}">
                <a16:creationId xmlns:a16="http://schemas.microsoft.com/office/drawing/2014/main" id="{EE4FF58A-7C4B-024B-9849-A8936C48B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59241936-6BF8-B743-8746-068A51C1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7B773F50-FEE3-CA42-9761-2992BE9E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0CCEB944-EED7-E442-B814-E7AF95C1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6BDAE8A9-8054-E448-8F8A-34BE72C3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C93546C4-7FBC-6444-BA1D-E02B36A59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69646" name="Rectangle 14">
            <a:extLst>
              <a:ext uri="{FF2B5EF4-FFF2-40B4-BE49-F238E27FC236}">
                <a16:creationId xmlns:a16="http://schemas.microsoft.com/office/drawing/2014/main" id="{D0C4D251-228D-3642-9420-8069DF1A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9647" name="Line 15">
            <a:extLst>
              <a:ext uri="{FF2B5EF4-FFF2-40B4-BE49-F238E27FC236}">
                <a16:creationId xmlns:a16="http://schemas.microsoft.com/office/drawing/2014/main" id="{DD81F508-8A95-8B46-B92D-831D4EABB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8038D2AB-AF7B-DC43-9B9C-ED5F12D9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BCB41C2D-2950-9144-A494-F5A4F9AB8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7DB2E31D-D592-4F43-A833-FC440DFE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25E03774-0629-8E45-BE38-8AB8C227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9652" name="Rectangle 20">
            <a:extLst>
              <a:ext uri="{FF2B5EF4-FFF2-40B4-BE49-F238E27FC236}">
                <a16:creationId xmlns:a16="http://schemas.microsoft.com/office/drawing/2014/main" id="{0237BC81-537C-2F4A-842D-5C6EDAFD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9653" name="Rectangle 21">
            <a:extLst>
              <a:ext uri="{FF2B5EF4-FFF2-40B4-BE49-F238E27FC236}">
                <a16:creationId xmlns:a16="http://schemas.microsoft.com/office/drawing/2014/main" id="{B950AEBF-5920-DA46-BBE5-CC3B9623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9654" name="Rectangle 22">
            <a:extLst>
              <a:ext uri="{FF2B5EF4-FFF2-40B4-BE49-F238E27FC236}">
                <a16:creationId xmlns:a16="http://schemas.microsoft.com/office/drawing/2014/main" id="{FD0DA58F-C637-4147-9A76-76C89A8E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69655" name="Rectangle 23">
            <a:extLst>
              <a:ext uri="{FF2B5EF4-FFF2-40B4-BE49-F238E27FC236}">
                <a16:creationId xmlns:a16="http://schemas.microsoft.com/office/drawing/2014/main" id="{2C7607A9-14C5-1049-A98C-2DB3C8F4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25" name="laptop">
            <a:extLst>
              <a:ext uri="{FF2B5EF4-FFF2-40B4-BE49-F238E27FC236}">
                <a16:creationId xmlns:a16="http://schemas.microsoft.com/office/drawing/2014/main" id="{1778D74B-843D-7341-8164-06E198BCA0C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6" name="Picture 24" descr="MCj04040390000[1]">
            <a:extLst>
              <a:ext uri="{FF2B5EF4-FFF2-40B4-BE49-F238E27FC236}">
                <a16:creationId xmlns:a16="http://schemas.microsoft.com/office/drawing/2014/main" id="{8F8B6CFA-2530-684F-8567-3CBCA290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MCj03984990000[1]">
            <a:extLst>
              <a:ext uri="{FF2B5EF4-FFF2-40B4-BE49-F238E27FC236}">
                <a16:creationId xmlns:a16="http://schemas.microsoft.com/office/drawing/2014/main" id="{92F3C099-26EA-A34F-9EC5-839E2760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1">
            <a:extLst>
              <a:ext uri="{FF2B5EF4-FFF2-40B4-BE49-F238E27FC236}">
                <a16:creationId xmlns:a16="http://schemas.microsoft.com/office/drawing/2014/main" id="{F0496F55-21EA-744D-B36E-27B1758F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460" y="4588361"/>
            <a:ext cx="15055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Discard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nd</a:t>
            </a:r>
            <a:r>
              <a:rPr lang="en-US" sz="2000" dirty="0">
                <a:latin typeface="Arial" charset="0"/>
                <a:ea typeface="ＭＳ Ｐゴシック" charset="0"/>
              </a:rPr>
              <a:t> dupack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09EB0-571F-6249-A3CD-DF891C6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2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0981FF0-55A5-984E-9B44-A8667AAA1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TCP Snoop: Downlink example</a:t>
            </a:r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61618661-C633-BF43-8BC3-9120AA4F2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BF1D4995-0FDA-C847-8989-E28DCEEB0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040328BD-0362-4949-A410-B158DCD5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7A02F9C2-A407-F249-B722-C1E2FB2D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94318054-B5CB-5546-8A17-B494B2249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A0B4DF44-E968-7341-9A21-670CC2D4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46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DC3968D5-F99B-D94E-BC74-3DBBF4F4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C25C2CF4-B70C-B841-B3DD-7ECF89D1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71" name="Line 15">
            <a:extLst>
              <a:ext uri="{FF2B5EF4-FFF2-40B4-BE49-F238E27FC236}">
                <a16:creationId xmlns:a16="http://schemas.microsoft.com/office/drawing/2014/main" id="{48D494AE-8D9D-074B-A356-10E58FC1E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2D6A0A47-476C-0F41-B1BB-485B8E1B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70673" name="Rectangle 17">
            <a:extLst>
              <a:ext uri="{FF2B5EF4-FFF2-40B4-BE49-F238E27FC236}">
                <a16:creationId xmlns:a16="http://schemas.microsoft.com/office/drawing/2014/main" id="{4CA99C30-DABB-2B41-A57E-83BDB4964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70674" name="Rectangle 18">
            <a:extLst>
              <a:ext uri="{FF2B5EF4-FFF2-40B4-BE49-F238E27FC236}">
                <a16:creationId xmlns:a16="http://schemas.microsoft.com/office/drawing/2014/main" id="{F584A231-15DC-E44E-9F4D-4DF44563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70675" name="Rectangle 19">
            <a:extLst>
              <a:ext uri="{FF2B5EF4-FFF2-40B4-BE49-F238E27FC236}">
                <a16:creationId xmlns:a16="http://schemas.microsoft.com/office/drawing/2014/main" id="{6E0B7BF0-392E-0247-B720-AFCF7716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0676" name="Rectangle 20">
            <a:extLst>
              <a:ext uri="{FF2B5EF4-FFF2-40B4-BE49-F238E27FC236}">
                <a16:creationId xmlns:a16="http://schemas.microsoft.com/office/drawing/2014/main" id="{157BEFEC-31BA-B041-82E0-12B22A72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70677" name="Rectangle 21">
            <a:extLst>
              <a:ext uri="{FF2B5EF4-FFF2-40B4-BE49-F238E27FC236}">
                <a16:creationId xmlns:a16="http://schemas.microsoft.com/office/drawing/2014/main" id="{39BBE986-230F-1541-9B3A-B7404B3F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0678" name="Rectangle 22">
            <a:extLst>
              <a:ext uri="{FF2B5EF4-FFF2-40B4-BE49-F238E27FC236}">
                <a16:creationId xmlns:a16="http://schemas.microsoft.com/office/drawing/2014/main" id="{80376091-7523-3A4B-8366-901BB71B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0679" name="Rectangle 23">
            <a:extLst>
              <a:ext uri="{FF2B5EF4-FFF2-40B4-BE49-F238E27FC236}">
                <a16:creationId xmlns:a16="http://schemas.microsoft.com/office/drawing/2014/main" id="{4B87A634-7964-B940-B9D2-8D783B76F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41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80" name="Rectangle 24">
            <a:extLst>
              <a:ext uri="{FF2B5EF4-FFF2-40B4-BE49-F238E27FC236}">
                <a16:creationId xmlns:a16="http://schemas.microsoft.com/office/drawing/2014/main" id="{66408CF7-371E-5E40-B586-DCA3C2540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81" name="Rectangle 25">
            <a:extLst>
              <a:ext uri="{FF2B5EF4-FFF2-40B4-BE49-F238E27FC236}">
                <a16:creationId xmlns:a16="http://schemas.microsoft.com/office/drawing/2014/main" id="{6E955DA0-12AD-A042-9870-35785BDB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28" name="laptop">
            <a:extLst>
              <a:ext uri="{FF2B5EF4-FFF2-40B4-BE49-F238E27FC236}">
                <a16:creationId xmlns:a16="http://schemas.microsoft.com/office/drawing/2014/main" id="{08DB02B4-DC5E-F748-98C9-060961BD719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9" name="Picture 24" descr="MCj04040390000[1]">
            <a:extLst>
              <a:ext uri="{FF2B5EF4-FFF2-40B4-BE49-F238E27FC236}">
                <a16:creationId xmlns:a16="http://schemas.microsoft.com/office/drawing/2014/main" id="{2C76EB87-9BF2-B14A-8079-EFBF67BF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" descr="MCj03984990000[1]">
            <a:extLst>
              <a:ext uri="{FF2B5EF4-FFF2-40B4-BE49-F238E27FC236}">
                <a16:creationId xmlns:a16="http://schemas.microsoft.com/office/drawing/2014/main" id="{F749E926-D723-634E-99EA-449EBC13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5-Point Star 30">
            <a:extLst>
              <a:ext uri="{FF2B5EF4-FFF2-40B4-BE49-F238E27FC236}">
                <a16:creationId xmlns:a16="http://schemas.microsoft.com/office/drawing/2014/main" id="{12B77BBE-48B0-7D4C-9524-342DB8D12A98}"/>
              </a:ext>
            </a:extLst>
          </p:cNvPr>
          <p:cNvSpPr/>
          <p:nvPr/>
        </p:nvSpPr>
        <p:spPr>
          <a:xfrm>
            <a:off x="7381763" y="4078531"/>
            <a:ext cx="438614" cy="438614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8BBFB7E2-882D-074F-B578-9A5BF6C80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895" y="4588361"/>
            <a:ext cx="1468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Discard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3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rd</a:t>
            </a:r>
            <a:r>
              <a:rPr lang="en-US" sz="2000" dirty="0">
                <a:latin typeface="Arial" charset="0"/>
                <a:ea typeface="ＭＳ Ｐゴシック" charset="0"/>
              </a:rPr>
              <a:t> dupack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CD0AF-D3F8-C343-93C2-E0BA2565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8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810F22B-97F1-DD42-B1B3-D842ED576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F582618F-48EC-0F4D-8ABA-00680D788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1687" name="Line 7">
            <a:extLst>
              <a:ext uri="{FF2B5EF4-FFF2-40B4-BE49-F238E27FC236}">
                <a16:creationId xmlns:a16="http://schemas.microsoft.com/office/drawing/2014/main" id="{E01AC076-5E84-414B-BE84-0B13435E9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6075E31C-F725-2640-A710-CC01B5C0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CB2E6FEC-41F6-BE41-8983-763DE52D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4F8662A2-69CD-AD40-A7C2-C1FA8575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1D5BDA51-C21E-6249-BE3E-364BF855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47</a:t>
            </a:r>
          </a:p>
        </p:txBody>
      </p:sp>
      <p:sp>
        <p:nvSpPr>
          <p:cNvPr id="71693" name="Rectangle 13">
            <a:extLst>
              <a:ext uri="{FF2B5EF4-FFF2-40B4-BE49-F238E27FC236}">
                <a16:creationId xmlns:a16="http://schemas.microsoft.com/office/drawing/2014/main" id="{EBC5A1A1-485A-5D4E-8F95-D4B61C1CD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46</a:t>
            </a:r>
          </a:p>
        </p:txBody>
      </p:sp>
      <p:sp>
        <p:nvSpPr>
          <p:cNvPr id="71694" name="Rectangle 14">
            <a:extLst>
              <a:ext uri="{FF2B5EF4-FFF2-40B4-BE49-F238E27FC236}">
                <a16:creationId xmlns:a16="http://schemas.microsoft.com/office/drawing/2014/main" id="{56FDC4DB-C351-7940-B076-6786AE17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BF56E884-44BA-D34D-9C1C-937AC33F1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1696" name="Rectangle 16">
            <a:extLst>
              <a:ext uri="{FF2B5EF4-FFF2-40B4-BE49-F238E27FC236}">
                <a16:creationId xmlns:a16="http://schemas.microsoft.com/office/drawing/2014/main" id="{ACD4918D-F123-0D4D-9844-84917A4E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71697" name="Rectangle 17">
            <a:extLst>
              <a:ext uri="{FF2B5EF4-FFF2-40B4-BE49-F238E27FC236}">
                <a16:creationId xmlns:a16="http://schemas.microsoft.com/office/drawing/2014/main" id="{7D28F76A-7A53-5846-8BF2-8DE03637E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71698" name="Rectangle 18">
            <a:extLst>
              <a:ext uri="{FF2B5EF4-FFF2-40B4-BE49-F238E27FC236}">
                <a16:creationId xmlns:a16="http://schemas.microsoft.com/office/drawing/2014/main" id="{D33AFAE1-63D5-8644-B150-80EE10E1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71699" name="Rectangle 19">
            <a:extLst>
              <a:ext uri="{FF2B5EF4-FFF2-40B4-BE49-F238E27FC236}">
                <a16:creationId xmlns:a16="http://schemas.microsoft.com/office/drawing/2014/main" id="{67106D85-68FF-9941-93B8-35692B3FF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1700" name="Rectangle 20">
            <a:extLst>
              <a:ext uri="{FF2B5EF4-FFF2-40B4-BE49-F238E27FC236}">
                <a16:creationId xmlns:a16="http://schemas.microsoft.com/office/drawing/2014/main" id="{81532EDD-5D4D-3742-8017-FBB41849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71701" name="Rectangle 21">
            <a:extLst>
              <a:ext uri="{FF2B5EF4-FFF2-40B4-BE49-F238E27FC236}">
                <a16:creationId xmlns:a16="http://schemas.microsoft.com/office/drawing/2014/main" id="{42FA016A-8163-6046-B784-05E3F1C4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1702" name="Rectangle 22">
            <a:extLst>
              <a:ext uri="{FF2B5EF4-FFF2-40B4-BE49-F238E27FC236}">
                <a16:creationId xmlns:a16="http://schemas.microsoft.com/office/drawing/2014/main" id="{09580E6E-3166-D745-9F3B-9AD04882D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1703" name="Rectangle 23">
            <a:extLst>
              <a:ext uri="{FF2B5EF4-FFF2-40B4-BE49-F238E27FC236}">
                <a16:creationId xmlns:a16="http://schemas.microsoft.com/office/drawing/2014/main" id="{BC066C1E-B5B6-5043-8455-775071BEB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438789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41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704" name="Rectangle 24">
            <a:extLst>
              <a:ext uri="{FF2B5EF4-FFF2-40B4-BE49-F238E27FC236}">
                <a16:creationId xmlns:a16="http://schemas.microsoft.com/office/drawing/2014/main" id="{F3146AC7-9411-B044-998D-D35990DD1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705" name="Rectangle 25">
            <a:extLst>
              <a:ext uri="{FF2B5EF4-FFF2-40B4-BE49-F238E27FC236}">
                <a16:creationId xmlns:a16="http://schemas.microsoft.com/office/drawing/2014/main" id="{20E119D5-C45A-8E44-8481-1F1D57B8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EAE8757D-7668-6D45-BED8-BC420F03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515" y="6076889"/>
            <a:ext cx="494096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TCP sender does not fast retransmit</a:t>
            </a:r>
          </a:p>
        </p:txBody>
      </p:sp>
      <p:sp>
        <p:nvSpPr>
          <p:cNvPr id="71707" name="Rectangle 27">
            <a:extLst>
              <a:ext uri="{FF2B5EF4-FFF2-40B4-BE49-F238E27FC236}">
                <a16:creationId xmlns:a16="http://schemas.microsoft.com/office/drawing/2014/main" id="{02D9727A-31A1-DB47-A281-DC7FFEA2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29" name="laptop">
            <a:extLst>
              <a:ext uri="{FF2B5EF4-FFF2-40B4-BE49-F238E27FC236}">
                <a16:creationId xmlns:a16="http://schemas.microsoft.com/office/drawing/2014/main" id="{5D1BB43A-993D-714F-8EFD-3A3855DE598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30" name="Picture 24" descr="MCj04040390000[1]">
            <a:extLst>
              <a:ext uri="{FF2B5EF4-FFF2-40B4-BE49-F238E27FC236}">
                <a16:creationId xmlns:a16="http://schemas.microsoft.com/office/drawing/2014/main" id="{A280B7E8-9A08-0C47-9B2C-FEC15853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MCj03984990000[1]">
            <a:extLst>
              <a:ext uri="{FF2B5EF4-FFF2-40B4-BE49-F238E27FC236}">
                <a16:creationId xmlns:a16="http://schemas.microsoft.com/office/drawing/2014/main" id="{E541534C-6AAE-6A41-B145-1BBE22DD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1">
            <a:extLst>
              <a:ext uri="{FF2B5EF4-FFF2-40B4-BE49-F238E27FC236}">
                <a16:creationId xmlns:a16="http://schemas.microsoft.com/office/drawing/2014/main" id="{ED2A58B7-AC91-BA4E-ACD3-FEEC9407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03" y="4588361"/>
            <a:ext cx="1459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Discard</a:t>
            </a:r>
          </a:p>
          <a:p>
            <a:pPr algn="ctr" eaLnBrk="0" hangingPunct="0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4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th</a:t>
            </a:r>
            <a:r>
              <a:rPr lang="en-US" sz="2000" dirty="0">
                <a:latin typeface="Arial" charset="0"/>
                <a:ea typeface="ＭＳ Ｐゴシック" charset="0"/>
              </a:rPr>
              <a:t> dupack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4A2C851-22DE-9C45-B5E1-736A81A94F09}"/>
              </a:ext>
            </a:extLst>
          </p:cNvPr>
          <p:cNvSpPr/>
          <p:nvPr/>
        </p:nvSpPr>
        <p:spPr>
          <a:xfrm rot="13500000">
            <a:off x="5101954" y="4309375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1EE54-C339-8A44-93E4-16F34332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Network </a:t>
            </a:r>
            <a:r>
              <a:rPr lang="en-US" b="1" i="1" dirty="0"/>
              <a:t>bottleneck:</a:t>
            </a:r>
            <a:r>
              <a:rPr lang="en-US" b="1" dirty="0"/>
              <a:t> </a:t>
            </a:r>
            <a:r>
              <a:rPr lang="en-US" dirty="0"/>
              <a:t>point of </a:t>
            </a:r>
            <a:r>
              <a:rPr lang="en-US" b="1" dirty="0">
                <a:solidFill>
                  <a:srgbClr val="0070C0"/>
                </a:solidFill>
              </a:rPr>
              <a:t>slowest rate </a:t>
            </a:r>
            <a:r>
              <a:rPr lang="en-US" dirty="0"/>
              <a:t>along path </a:t>
            </a:r>
            <a:r>
              <a:rPr lang="en-US" b="1" u="sng" dirty="0">
                <a:solidFill>
                  <a:srgbClr val="0070C0"/>
                </a:solidFill>
              </a:rPr>
              <a:t>between</a:t>
            </a:r>
            <a:r>
              <a:rPr lang="en-US" b="1" dirty="0">
                <a:solidFill>
                  <a:srgbClr val="0070C0"/>
                </a:solidFill>
              </a:rPr>
              <a:t> sender and receiver</a:t>
            </a:r>
          </a:p>
          <a:p>
            <a:endParaRPr lang="en-US" dirty="0"/>
          </a:p>
          <a:p>
            <a:r>
              <a:rPr lang="en-US" dirty="0"/>
              <a:t>What size sender window keeps the pipe full?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Window too small: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can’t fill pipe</a:t>
            </a:r>
          </a:p>
          <a:p>
            <a:r>
              <a:rPr lang="en-US" b="1" spc="-150" dirty="0"/>
              <a:t>Window too large: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unnecessary network load/queuing/loss</a:t>
            </a:r>
          </a:p>
          <a:p>
            <a:endParaRPr lang="en-US" dirty="0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Choosing Window Size:</a:t>
            </a:r>
            <a:br>
              <a:rPr lang="en-US" sz="3600" dirty="0"/>
            </a:br>
            <a:r>
              <a:rPr lang="en-US" sz="3600" dirty="0"/>
              <a:t>The Bandwidth-Delay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E4E2C-4AC9-A340-B1A9-AC43B99C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63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42501C3-5CCF-A949-AD25-27E066D53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3E62F66E-CD17-734E-BA4C-E2EFDBFB9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89157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2711" name="Line 7">
            <a:extLst>
              <a:ext uri="{FF2B5EF4-FFF2-40B4-BE49-F238E27FC236}">
                <a16:creationId xmlns:a16="http://schemas.microsoft.com/office/drawing/2014/main" id="{5566FD42-EAFD-3B4A-B6E5-C56AE76C0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89157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0553ACBF-9305-9549-B3F3-36B9E877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48F8C46F-D3D4-4F4D-9FD2-69A49CBD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083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D4B96566-4015-1547-BFDA-6EEDEDDEB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72716" name="Rectangle 12">
            <a:extLst>
              <a:ext uri="{FF2B5EF4-FFF2-40B4-BE49-F238E27FC236}">
                <a16:creationId xmlns:a16="http://schemas.microsoft.com/office/drawing/2014/main" id="{040DCB34-3C27-5F4B-8C74-24174547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48</a:t>
            </a: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B6FDA746-25C7-9D45-B232-49FBC9FA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47</a:t>
            </a:r>
          </a:p>
        </p:txBody>
      </p:sp>
      <p:sp>
        <p:nvSpPr>
          <p:cNvPr id="72718" name="Rectangle 14">
            <a:extLst>
              <a:ext uri="{FF2B5EF4-FFF2-40B4-BE49-F238E27FC236}">
                <a16:creationId xmlns:a16="http://schemas.microsoft.com/office/drawing/2014/main" id="{6E263336-0269-FB45-8084-ACA69446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083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19" name="Line 15">
            <a:extLst>
              <a:ext uri="{FF2B5EF4-FFF2-40B4-BE49-F238E27FC236}">
                <a16:creationId xmlns:a16="http://schemas.microsoft.com/office/drawing/2014/main" id="{55077E85-9D86-9948-8F8C-0BD57FED0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70157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2720" name="Rectangle 16">
            <a:extLst>
              <a:ext uri="{FF2B5EF4-FFF2-40B4-BE49-F238E27FC236}">
                <a16:creationId xmlns:a16="http://schemas.microsoft.com/office/drawing/2014/main" id="{11811940-52AF-4B46-B0A1-47FE4218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2721" name="Rectangle 17">
            <a:extLst>
              <a:ext uri="{FF2B5EF4-FFF2-40B4-BE49-F238E27FC236}">
                <a16:creationId xmlns:a16="http://schemas.microsoft.com/office/drawing/2014/main" id="{714A19D2-62F8-3744-8611-FEAE94BD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079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2722" name="Rectangle 18">
            <a:extLst>
              <a:ext uri="{FF2B5EF4-FFF2-40B4-BE49-F238E27FC236}">
                <a16:creationId xmlns:a16="http://schemas.microsoft.com/office/drawing/2014/main" id="{991B14D1-476C-A344-BA22-27E1BC56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415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41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23" name="Rectangle 19">
            <a:extLst>
              <a:ext uri="{FF2B5EF4-FFF2-40B4-BE49-F238E27FC236}">
                <a16:creationId xmlns:a16="http://schemas.microsoft.com/office/drawing/2014/main" id="{7CFCE865-4150-EF43-BC6B-7DB561DB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083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24" name="Rectangle 20">
            <a:extLst>
              <a:ext uri="{FF2B5EF4-FFF2-40B4-BE49-F238E27FC236}">
                <a16:creationId xmlns:a16="http://schemas.microsoft.com/office/drawing/2014/main" id="{4D5C742F-CF90-F24D-8BAF-D7FED25C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413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2725" name="Rectangle 21">
            <a:extLst>
              <a:ext uri="{FF2B5EF4-FFF2-40B4-BE49-F238E27FC236}">
                <a16:creationId xmlns:a16="http://schemas.microsoft.com/office/drawing/2014/main" id="{69E03869-35D4-5545-9428-1F4DEE66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4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72726" name="Rectangle 22">
            <a:extLst>
              <a:ext uri="{FF2B5EF4-FFF2-40B4-BE49-F238E27FC236}">
                <a16:creationId xmlns:a16="http://schemas.microsoft.com/office/drawing/2014/main" id="{858428CA-2F3B-1D48-99EB-A729E5BE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415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43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27" name="Rectangle 23">
            <a:extLst>
              <a:ext uri="{FF2B5EF4-FFF2-40B4-BE49-F238E27FC236}">
                <a16:creationId xmlns:a16="http://schemas.microsoft.com/office/drawing/2014/main" id="{DC64A13A-A379-1045-922B-E10DD6CF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079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46</a:t>
            </a:r>
          </a:p>
        </p:txBody>
      </p:sp>
      <p:sp>
        <p:nvSpPr>
          <p:cNvPr id="25" name="laptop">
            <a:extLst>
              <a:ext uri="{FF2B5EF4-FFF2-40B4-BE49-F238E27FC236}">
                <a16:creationId xmlns:a16="http://schemas.microsoft.com/office/drawing/2014/main" id="{7342F549-00E9-FB40-B2BE-B3EEF88CC5E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6" name="Picture 24" descr="MCj04040390000[1]">
            <a:extLst>
              <a:ext uri="{FF2B5EF4-FFF2-40B4-BE49-F238E27FC236}">
                <a16:creationId xmlns:a16="http://schemas.microsoft.com/office/drawing/2014/main" id="{7A0CCA56-CA3A-E949-9012-7491E20B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MCj03984990000[1]">
            <a:extLst>
              <a:ext uri="{FF2B5EF4-FFF2-40B4-BE49-F238E27FC236}">
                <a16:creationId xmlns:a16="http://schemas.microsoft.com/office/drawing/2014/main" id="{D4C6701C-9216-0E4D-B400-A8084DA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1133C-B829-9C44-B552-3A0DE03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5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472370"/>
            <a:ext cx="8763000" cy="2004630"/>
          </a:xfrm>
        </p:spPr>
        <p:txBody>
          <a:bodyPr>
            <a:normAutofit/>
          </a:bodyPr>
          <a:lstStyle/>
          <a:p>
            <a:r>
              <a:rPr lang="en-US" b="1" dirty="0"/>
              <a:t>Less-common</a:t>
            </a:r>
            <a:r>
              <a:rPr lang="en-US" dirty="0"/>
              <a:t> case but </a:t>
            </a:r>
            <a:r>
              <a:rPr lang="en-US" b="1" dirty="0">
                <a:solidFill>
                  <a:srgbClr val="0070C0"/>
                </a:solidFill>
              </a:rPr>
              <a:t>becoming more prevalent</a:t>
            </a:r>
          </a:p>
          <a:p>
            <a:endParaRPr lang="en-US" dirty="0"/>
          </a:p>
          <a:p>
            <a:r>
              <a:rPr lang="en-US" spc="-150" dirty="0"/>
              <a:t>Buffer &amp; retransmit TCP segments at AP?  </a:t>
            </a:r>
            <a:r>
              <a:rPr lang="en-US" b="1" spc="-150" dirty="0">
                <a:solidFill>
                  <a:srgbClr val="FF0000"/>
                </a:solidFill>
              </a:rPr>
              <a:t>Not likely useful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Run Snoop agent on the Mobile?  </a:t>
            </a:r>
            <a:r>
              <a:rPr lang="en-US" b="1" dirty="0">
                <a:solidFill>
                  <a:srgbClr val="FF0000"/>
                </a:solidFill>
              </a:rPr>
              <a:t>Not likely useful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traffic case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245C2F80-F676-4040-B785-7DACFEC41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650" y="292523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3662B940-01E5-EA49-924A-ACECD64FE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5850" y="292523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2118800-7966-1E48-AF7F-74FAC59E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8672EEE-C74B-2945-A015-E964F7B0A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F7787D5-5E76-D04C-84D8-21C7198B4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2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DF063EF-7392-BC49-8C57-7B019404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8FF3FD3-2824-3C49-8D0A-5B118670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272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D643ADA-DF27-5342-8E0F-BFFC825C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50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F736D42-F8D1-AA48-B3EA-C000F58D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081" y="2987143"/>
            <a:ext cx="17107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1FF6E721-384B-CC4B-B382-A3BA5AD9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582" y="2987143"/>
            <a:ext cx="1792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Wired Internet</a:t>
            </a:r>
          </a:p>
        </p:txBody>
      </p:sp>
      <p:sp>
        <p:nvSpPr>
          <p:cNvPr id="15" name="laptop">
            <a:extLst>
              <a:ext uri="{FF2B5EF4-FFF2-40B4-BE49-F238E27FC236}">
                <a16:creationId xmlns:a16="http://schemas.microsoft.com/office/drawing/2014/main" id="{259A67BC-42FF-6A41-93AE-85EF8CBC4E3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26412" y="2511364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16" name="Picture 24" descr="MCj04040390000[1]">
            <a:extLst>
              <a:ext uri="{FF2B5EF4-FFF2-40B4-BE49-F238E27FC236}">
                <a16:creationId xmlns:a16="http://schemas.microsoft.com/office/drawing/2014/main" id="{89579101-B862-AA49-B43E-FB51715B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4" y="2521944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MCj03984990000[1]">
            <a:extLst>
              <a:ext uri="{FF2B5EF4-FFF2-40B4-BE49-F238E27FC236}">
                <a16:creationId xmlns:a16="http://schemas.microsoft.com/office/drawing/2014/main" id="{2AC5F344-FCAF-1440-8E66-CE34A5C3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81" y="234420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90AE381C-5253-6C47-8AA7-08D21812419B}"/>
              </a:ext>
            </a:extLst>
          </p:cNvPr>
          <p:cNvSpPr/>
          <p:nvPr/>
        </p:nvSpPr>
        <p:spPr>
          <a:xfrm>
            <a:off x="2508531" y="1596701"/>
            <a:ext cx="2247900" cy="826294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746ED1C-61C2-7346-84C2-189284747BF6}"/>
              </a:ext>
            </a:extLst>
          </p:cNvPr>
          <p:cNvSpPr/>
          <p:nvPr/>
        </p:nvSpPr>
        <p:spPr>
          <a:xfrm flipH="1">
            <a:off x="3399696" y="3415828"/>
            <a:ext cx="1574223" cy="82629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9C678364-978C-7943-9E61-8D63F27BF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575" y="3139042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707B58A0-71A6-8D4E-9F66-CFCD4988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" y="3139042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59533104-62A2-F74D-8C78-F2CA3D75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8" y="3153891"/>
            <a:ext cx="542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411A2-129E-2E48-9A7E-AE9EB857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2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363686"/>
            <a:ext cx="8763000" cy="2113313"/>
          </a:xfrm>
        </p:spPr>
        <p:txBody>
          <a:bodyPr>
            <a:normAutofit fontScale="92500" lnSpcReduction="10000"/>
          </a:bodyPr>
          <a:lstStyle/>
          <a:p>
            <a:r>
              <a:rPr lang="en-US" b="1" spc="-150" dirty="0"/>
              <a:t>AP</a:t>
            </a:r>
            <a:r>
              <a:rPr lang="en-US" spc="-150" dirty="0"/>
              <a:t> detects wireless uplink loss via </a:t>
            </a:r>
            <a:r>
              <a:rPr lang="en-US" b="1" spc="-150" dirty="0">
                <a:solidFill>
                  <a:srgbClr val="0070C0"/>
                </a:solidFill>
              </a:rPr>
              <a:t>missing sequence numbers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</a:t>
            </a:r>
            <a:r>
              <a:rPr lang="en-US" dirty="0"/>
              <a:t> immediately sends L2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negative ACK</a:t>
            </a:r>
            <a:r>
              <a:rPr lang="en-US" dirty="0"/>
              <a:t>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NACK</a:t>
            </a:r>
            <a:r>
              <a:rPr lang="en-US" dirty="0"/>
              <a:t>) to mobile</a:t>
            </a:r>
          </a:p>
          <a:p>
            <a:pPr lvl="1"/>
            <a:r>
              <a:rPr lang="en-US" b="1" dirty="0"/>
              <a:t>Mobile</a:t>
            </a:r>
            <a:r>
              <a:rPr lang="en-US" dirty="0"/>
              <a:t> quickly &amp; selectively </a:t>
            </a:r>
            <a:r>
              <a:rPr lang="en-US" b="1" dirty="0">
                <a:solidFill>
                  <a:srgbClr val="009900"/>
                </a:solidFill>
              </a:rPr>
              <a:t>retransmits data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Requires modification </a:t>
            </a:r>
            <a:r>
              <a:rPr lang="en-US" dirty="0"/>
              <a:t>to AP and mobile’s link layer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Negative ACKs: Recovering uplink loss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C707B10-CE6D-314F-86A0-7BED44719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650" y="292523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EFE44530-3D8B-C54F-B181-E256F06AE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5850" y="292523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436F8EA-2C94-9A4C-A9B6-D3D24291A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9C66F14-549C-6E46-A2DF-111BCAC0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FA79850-3E35-C14D-84E4-CE28DC5D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2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8C59874-ACA2-3247-ADB7-845A694F3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7CF3AA5-D1BA-8F44-A67F-8EDF42B7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272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CF13086-D5F0-1146-B3C4-B3C17524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50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FDD65F56-E5BF-3542-B198-DBF15E3C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081" y="2987143"/>
            <a:ext cx="17107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14" name="laptop">
            <a:extLst>
              <a:ext uri="{FF2B5EF4-FFF2-40B4-BE49-F238E27FC236}">
                <a16:creationId xmlns:a16="http://schemas.microsoft.com/office/drawing/2014/main" id="{29B9AE70-BC62-B049-A393-0F10E8AF576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26412" y="2511364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15" name="Picture 24" descr="MCj04040390000[1]">
            <a:extLst>
              <a:ext uri="{FF2B5EF4-FFF2-40B4-BE49-F238E27FC236}">
                <a16:creationId xmlns:a16="http://schemas.microsoft.com/office/drawing/2014/main" id="{B8BFF596-9301-C849-8146-BA06C038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4" y="2521944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MCj03984990000[1]">
            <a:extLst>
              <a:ext uri="{FF2B5EF4-FFF2-40B4-BE49-F238E27FC236}">
                <a16:creationId xmlns:a16="http://schemas.microsoft.com/office/drawing/2014/main" id="{C685FE9B-ECF6-2949-B271-44DA7B75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81" y="234420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D553ACD0-3AA7-5644-B265-74AD78B63249}"/>
              </a:ext>
            </a:extLst>
          </p:cNvPr>
          <p:cNvSpPr/>
          <p:nvPr/>
        </p:nvSpPr>
        <p:spPr>
          <a:xfrm>
            <a:off x="2508531" y="1596701"/>
            <a:ext cx="2247900" cy="826294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EE2FB71-F743-FE4C-BABD-145C8316BC92}"/>
              </a:ext>
            </a:extLst>
          </p:cNvPr>
          <p:cNvSpPr/>
          <p:nvPr/>
        </p:nvSpPr>
        <p:spPr>
          <a:xfrm flipH="1">
            <a:off x="3399696" y="3415828"/>
            <a:ext cx="1574223" cy="82629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70DD20-064B-6A40-A8E7-53CFEA0D9AA8}"/>
              </a:ext>
            </a:extLst>
          </p:cNvPr>
          <p:cNvGrpSpPr/>
          <p:nvPr/>
        </p:nvGrpSpPr>
        <p:grpSpPr>
          <a:xfrm>
            <a:off x="3175281" y="2227462"/>
            <a:ext cx="1066800" cy="609600"/>
            <a:chOff x="6553200" y="4114800"/>
            <a:chExt cx="1066800" cy="609600"/>
          </a:xfrm>
        </p:grpSpPr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C1971DC0-AE88-004D-AD6A-A510455A1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4114800"/>
              <a:ext cx="10668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ABBD9774-E445-6E42-B3EC-605B9BF13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114800"/>
              <a:ext cx="10668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6D33D-1264-154C-BB73-D80C11D9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065CC9FB-46F4-C74A-A179-6E2E2A621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Downlink works </a:t>
            </a:r>
            <a:r>
              <a:rPr lang="en-US" altLang="en-US" b="1" dirty="0">
                <a:solidFill>
                  <a:srgbClr val="009900"/>
                </a:solidFill>
              </a:rPr>
              <a:t>without modification </a:t>
            </a:r>
            <a:r>
              <a:rPr lang="en-US" altLang="en-US" dirty="0"/>
              <a:t>to mobile or server</a:t>
            </a:r>
          </a:p>
          <a:p>
            <a:endParaRPr lang="en-US" altLang="en-US" dirty="0"/>
          </a:p>
          <a:p>
            <a:r>
              <a:rPr lang="en-US" altLang="en-US" dirty="0"/>
              <a:t>Preserves end-to-end semantics. Crash does not affect correctness, only performance. </a:t>
            </a:r>
          </a:p>
          <a:p>
            <a:endParaRPr lang="en-US" altLang="en-US" dirty="0"/>
          </a:p>
          <a:p>
            <a:r>
              <a:rPr lang="en-US" altLang="en-US" b="1" dirty="0"/>
              <a:t>After an AP handoff: </a:t>
            </a:r>
            <a:r>
              <a:rPr lang="en-US" altLang="en-US" dirty="0"/>
              <a:t>New AP needn’t Snoop TCP</a:t>
            </a:r>
          </a:p>
          <a:p>
            <a:pPr lvl="1"/>
            <a:r>
              <a:rPr lang="en-US" altLang="en-US" dirty="0"/>
              <a:t>Can </a:t>
            </a:r>
            <a:r>
              <a:rPr lang="en-US" altLang="en-US" b="1" dirty="0">
                <a:solidFill>
                  <a:srgbClr val="009900"/>
                </a:solidFill>
              </a:rPr>
              <a:t>automatically fall back </a:t>
            </a:r>
            <a:r>
              <a:rPr lang="en-US" altLang="en-US" dirty="0"/>
              <a:t>to regular TCP operation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No state need be migrated (but if done, can improve performance)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Note such “</a:t>
            </a:r>
            <a:r>
              <a:rPr lang="en-US" altLang="ja-JP" dirty="0"/>
              <a:t>state” is called </a:t>
            </a:r>
            <a:r>
              <a:rPr lang="en-US" altLang="ja-JP" b="1" i="1" dirty="0">
                <a:solidFill>
                  <a:schemeClr val="accent6">
                    <a:lumMod val="75000"/>
                  </a:schemeClr>
                </a:solidFill>
              </a:rPr>
              <a:t>soft state</a:t>
            </a:r>
          </a:p>
          <a:p>
            <a:pPr lvl="2"/>
            <a:r>
              <a:rPr lang="en-US" altLang="ja-JP" dirty="0"/>
              <a:t>Good if available, but correct functionality otherwise</a:t>
            </a: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92CC411-0277-B94E-A837-D6D63B2D6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Snoop TCP: Advantages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37363-4441-1743-80C4-B941E73D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4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065CC9FB-46F4-C74A-A179-6E2E2A621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Mobile host still needs to be modified at L2 and L4</a:t>
            </a:r>
          </a:p>
          <a:p>
            <a:pPr lvl="1"/>
            <a:r>
              <a:rPr lang="en-US" altLang="en-US" dirty="0"/>
              <a:t>This applies to NACK scheme for uplink traffic, </a:t>
            </a:r>
            <a:r>
              <a:rPr lang="en-US" altLang="en-US" b="1" dirty="0">
                <a:solidFill>
                  <a:srgbClr val="009900"/>
                </a:solidFill>
              </a:rPr>
              <a:t>not Snoop for downlink traffic</a:t>
            </a:r>
          </a:p>
          <a:p>
            <a:endParaRPr lang="en-US" altLang="en-US" dirty="0"/>
          </a:p>
          <a:p>
            <a:r>
              <a:rPr lang="en-US" altLang="en-US" dirty="0"/>
              <a:t>Violates the layering principle</a:t>
            </a:r>
          </a:p>
          <a:p>
            <a:endParaRPr lang="en-US" altLang="en-US" i="1" dirty="0"/>
          </a:p>
          <a:p>
            <a:r>
              <a:rPr lang="en-US" altLang="en-US" i="1" dirty="0"/>
              <a:t>Almost</a:t>
            </a:r>
            <a:r>
              <a:rPr lang="en-US" altLang="en-US" dirty="0"/>
              <a:t> violates the end-to-end principle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92CC411-0277-B94E-A837-D6D63B2D6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ACKs: Critique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B788E-567C-D84D-AF2A-086C01B6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9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57F592C0-9B8D-9C46-86EF-0C9259B82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Mask wireless losses from TCP sender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TCP sender will not reduce congestion window</a:t>
            </a:r>
          </a:p>
          <a:p>
            <a:pPr marL="914400" lvl="1" indent="-51435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Split Connection Approach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Snoop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spc="-150" dirty="0"/>
              <a:t>Explicitly notify TCP sender about cause of packet loss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B92B009-84FC-6844-AC99-D688EA578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Broad Approaches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04999-D7C0-544F-9CDD-5DD8A7F7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8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9EC64578-E634-0640-9EBD-AF2AF1C1A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Notify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TCP sender that a </a:t>
            </a:r>
            <a:r>
              <a:rPr lang="en-US" b="1" dirty="0">
                <a:solidFill>
                  <a:srgbClr val="0070C0"/>
                </a:solidFill>
              </a:rPr>
              <a:t>wireless link</a:t>
            </a:r>
            <a:r>
              <a:rPr lang="en-US" dirty="0"/>
              <a:t> (not congestion) caused a certain packet loss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Upon notification, TCP sender retransmits packet, but </a:t>
            </a:r>
            <a:r>
              <a:rPr lang="en-US" b="1" dirty="0">
                <a:solidFill>
                  <a:srgbClr val="009900"/>
                </a:solidFill>
              </a:rPr>
              <a:t>doesn’t reduce congestion window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</a:t>
            </a:r>
            <a:r>
              <a:rPr lang="en-US" b="1" dirty="0"/>
              <a:t>design options: </a:t>
            </a:r>
          </a:p>
          <a:p>
            <a:pPr lvl="1"/>
            <a:r>
              <a:rPr lang="en-US" b="1" dirty="0"/>
              <a:t>Who</a:t>
            </a:r>
            <a:r>
              <a:rPr lang="en-US" dirty="0"/>
              <a:t> sends notification?  </a:t>
            </a:r>
            <a:r>
              <a:rPr lang="en-US" b="1" dirty="0"/>
              <a:t>How</a:t>
            </a:r>
            <a:r>
              <a:rPr lang="en-US" dirty="0"/>
              <a:t> is notification sent?  How is notification </a:t>
            </a:r>
            <a:r>
              <a:rPr lang="en-US" b="1" dirty="0"/>
              <a:t>interpreted</a:t>
            </a:r>
            <a:r>
              <a:rPr lang="en-US" dirty="0"/>
              <a:t> at sender?</a:t>
            </a:r>
          </a:p>
          <a:p>
            <a:pPr lvl="2"/>
            <a:r>
              <a:rPr lang="en-US" dirty="0"/>
              <a:t>We’ll discuss one example approach</a:t>
            </a: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05873ADB-46FA-8D47-8C8E-F597F139F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Loss Notification (ELN)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1C3BD-5014-704F-AE91-9DE6E0BF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4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>
            <a:extLst>
              <a:ext uri="{FF2B5EF4-FFF2-40B4-BE49-F238E27FC236}">
                <a16:creationId xmlns:a16="http://schemas.microsoft.com/office/drawing/2014/main" id="{DB70C477-321E-ED40-BBD8-E74600D82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18946"/>
            <a:ext cx="8763000" cy="1396887"/>
          </a:xfrm>
        </p:spPr>
        <p:txBody>
          <a:bodyPr>
            <a:normAutofit/>
          </a:bodyPr>
          <a:lstStyle/>
          <a:p>
            <a:r>
              <a:rPr lang="en-US" sz="2800" dirty="0"/>
              <a:t>AP keeps track of </a:t>
            </a:r>
            <a:r>
              <a:rPr lang="en-US" sz="2800" b="1" dirty="0"/>
              <a:t>gaps</a:t>
            </a:r>
            <a:r>
              <a:rPr lang="en-US" sz="2800" dirty="0"/>
              <a:t> in the TCP packet sequence received from the mobile sender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C4FFA36-07EA-7D45-8D7C-1D328ABB2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ELN for uplink TCP traffic</a:t>
            </a:r>
          </a:p>
        </p:txBody>
      </p:sp>
      <p:sp>
        <p:nvSpPr>
          <p:cNvPr id="128009" name="Line 9">
            <a:extLst>
              <a:ext uri="{FF2B5EF4-FFF2-40B4-BE49-F238E27FC236}">
                <a16:creationId xmlns:a16="http://schemas.microsoft.com/office/drawing/2014/main" id="{46FA0DCA-4644-9749-A244-B44B3E508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2715" y="5497635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128010" name="Line 10">
            <a:extLst>
              <a:ext uri="{FF2B5EF4-FFF2-40B4-BE49-F238E27FC236}">
                <a16:creationId xmlns:a16="http://schemas.microsoft.com/office/drawing/2014/main" id="{D0B58B89-ECAB-B245-8395-4CE51D913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315" y="549763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7CD2139C-04AC-A142-8AC9-51D6A7F3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28012" name="Rectangle 12">
            <a:extLst>
              <a:ext uri="{FF2B5EF4-FFF2-40B4-BE49-F238E27FC236}">
                <a16:creationId xmlns:a16="http://schemas.microsoft.com/office/drawing/2014/main" id="{F5B4A71F-7078-3147-B694-BDB292D9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1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3C39FF27-B919-824A-82C0-C3C390F6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28014" name="Rectangle 14">
            <a:extLst>
              <a:ext uri="{FF2B5EF4-FFF2-40B4-BE49-F238E27FC236}">
                <a16:creationId xmlns:a16="http://schemas.microsoft.com/office/drawing/2014/main" id="{46107C04-6487-B24B-9A00-A95CC4AD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5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78A479-9EDC-F144-ABD6-13277F295E86}"/>
              </a:ext>
            </a:extLst>
          </p:cNvPr>
          <p:cNvGrpSpPr/>
          <p:nvPr/>
        </p:nvGrpSpPr>
        <p:grpSpPr>
          <a:xfrm>
            <a:off x="2650514" y="5072677"/>
            <a:ext cx="228600" cy="457200"/>
            <a:chOff x="3043238" y="5099050"/>
            <a:chExt cx="152400" cy="304800"/>
          </a:xfrm>
        </p:grpSpPr>
        <p:sp>
          <p:nvSpPr>
            <p:cNvPr id="128015" name="Line 15">
              <a:extLst>
                <a:ext uri="{FF2B5EF4-FFF2-40B4-BE49-F238E27FC236}">
                  <a16:creationId xmlns:a16="http://schemas.microsoft.com/office/drawing/2014/main" id="{32E57337-FD6C-3149-A1A0-D3C6135FF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128016" name="Line 16">
              <a:extLst>
                <a:ext uri="{FF2B5EF4-FFF2-40B4-BE49-F238E27FC236}">
                  <a16:creationId xmlns:a16="http://schemas.microsoft.com/office/drawing/2014/main" id="{AA644AC9-9630-E04C-9C37-B25B289A7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128017" name="Rectangle 17">
            <a:extLst>
              <a:ext uri="{FF2B5EF4-FFF2-40B4-BE49-F238E27FC236}">
                <a16:creationId xmlns:a16="http://schemas.microsoft.com/office/drawing/2014/main" id="{83C5D33C-2361-1D45-A05B-D94A9AB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28018" name="Rectangle 18">
            <a:extLst>
              <a:ext uri="{FF2B5EF4-FFF2-40B4-BE49-F238E27FC236}">
                <a16:creationId xmlns:a16="http://schemas.microsoft.com/office/drawing/2014/main" id="{1A638F20-46DB-2F4A-B89C-75985F66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28019" name="Rectangle 19">
            <a:extLst>
              <a:ext uri="{FF2B5EF4-FFF2-40B4-BE49-F238E27FC236}">
                <a16:creationId xmlns:a16="http://schemas.microsoft.com/office/drawing/2014/main" id="{C8E2D833-DC49-2547-9C44-2D672525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28020" name="Text Box 20">
            <a:extLst>
              <a:ext uri="{FF2B5EF4-FFF2-40B4-BE49-F238E27FC236}">
                <a16:creationId xmlns:a16="http://schemas.microsoft.com/office/drawing/2014/main" id="{A2B90D7C-D642-C540-83AF-A75D19EE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247" y="5572217"/>
            <a:ext cx="1833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Wireless Link</a:t>
            </a:r>
          </a:p>
        </p:txBody>
      </p:sp>
      <p:sp>
        <p:nvSpPr>
          <p:cNvPr id="26" name="laptop">
            <a:extLst>
              <a:ext uri="{FF2B5EF4-FFF2-40B4-BE49-F238E27FC236}">
                <a16:creationId xmlns:a16="http://schemas.microsoft.com/office/drawing/2014/main" id="{8F579119-33A5-8F48-96B0-A2AA0FDCCCA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22199" y="5162672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7" name="Picture 24" descr="MCj04040390000[1]">
            <a:extLst>
              <a:ext uri="{FF2B5EF4-FFF2-40B4-BE49-F238E27FC236}">
                <a16:creationId xmlns:a16="http://schemas.microsoft.com/office/drawing/2014/main" id="{879BDACC-1B67-304E-92CB-1B41CF25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" y="5116635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MCj03984990000[1]">
            <a:extLst>
              <a:ext uri="{FF2B5EF4-FFF2-40B4-BE49-F238E27FC236}">
                <a16:creationId xmlns:a16="http://schemas.microsoft.com/office/drawing/2014/main" id="{44C4322C-1A80-DF45-B07F-7FB13853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60" y="5002354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Arrow 46">
            <a:extLst>
              <a:ext uri="{FF2B5EF4-FFF2-40B4-BE49-F238E27FC236}">
                <a16:creationId xmlns:a16="http://schemas.microsoft.com/office/drawing/2014/main" id="{C2DD5E97-9D41-B74F-BDD8-232BBEEB22D6}"/>
              </a:ext>
            </a:extLst>
          </p:cNvPr>
          <p:cNvSpPr/>
          <p:nvPr/>
        </p:nvSpPr>
        <p:spPr>
          <a:xfrm>
            <a:off x="1611180" y="4474205"/>
            <a:ext cx="1913977" cy="703549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AF7FAFA4-C7BF-D04D-A79F-DE97238F7EA5}"/>
              </a:ext>
            </a:extLst>
          </p:cNvPr>
          <p:cNvSpPr/>
          <p:nvPr/>
        </p:nvSpPr>
        <p:spPr>
          <a:xfrm flipH="1">
            <a:off x="4959998" y="5541688"/>
            <a:ext cx="1239520" cy="65061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E55A307-23D9-1F4A-A942-861B05EFB455}"/>
              </a:ext>
            </a:extLst>
          </p:cNvPr>
          <p:cNvSpPr/>
          <p:nvPr/>
        </p:nvSpPr>
        <p:spPr>
          <a:xfrm>
            <a:off x="3488715" y="3906577"/>
            <a:ext cx="2126580" cy="1040025"/>
          </a:xfrm>
          <a:prstGeom prst="cloudCallout">
            <a:avLst>
              <a:gd name="adj1" fmla="val -12977"/>
              <a:gd name="adj2" fmla="val 90398"/>
            </a:avLst>
          </a:prstGeom>
          <a:solidFill>
            <a:schemeClr val="bg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Gap, size 1 at seqno 2</a:t>
            </a:r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52FD8833-96ED-8343-A02C-05FF8BAA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088" y="5757974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854BCF17-1C0F-8849-B727-54FC4642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55" y="5757974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255B3-97E2-C848-912E-ADA3A6BB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1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>
            <a:extLst>
              <a:ext uri="{FF2B5EF4-FFF2-40B4-BE49-F238E27FC236}">
                <a16:creationId xmlns:a16="http://schemas.microsoft.com/office/drawing/2014/main" id="{DB70C477-321E-ED40-BBD8-E74600D82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628810"/>
          </a:xfrm>
        </p:spPr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b="1" dirty="0"/>
              <a:t>AP</a:t>
            </a:r>
            <a:r>
              <a:rPr lang="en-US" dirty="0"/>
              <a:t> sees a </a:t>
            </a:r>
            <a:r>
              <a:rPr lang="en-US" b="1" dirty="0"/>
              <a:t>dupack:</a:t>
            </a:r>
          </a:p>
          <a:p>
            <a:pPr lvl="1"/>
            <a:r>
              <a:rPr lang="en-US" dirty="0"/>
              <a:t>AP </a:t>
            </a:r>
            <a:r>
              <a:rPr lang="en-US" b="1" dirty="0"/>
              <a:t>compares</a:t>
            </a:r>
            <a:r>
              <a:rPr lang="en-US" dirty="0"/>
              <a:t> dupack seqno with its recorded gaps</a:t>
            </a:r>
          </a:p>
          <a:p>
            <a:pPr lvl="2"/>
            <a:r>
              <a:rPr lang="en-US" b="1" dirty="0"/>
              <a:t>If match: </a:t>
            </a:r>
            <a:r>
              <a:rPr lang="en-US" dirty="0"/>
              <a:t>AP </a:t>
            </a:r>
            <a:r>
              <a:rPr lang="en-US" b="1" dirty="0">
                <a:solidFill>
                  <a:srgbClr val="0070C0"/>
                </a:solidFill>
              </a:rPr>
              <a:t>sets ELN bit </a:t>
            </a:r>
            <a:r>
              <a:rPr lang="en-US" dirty="0"/>
              <a:t>in dupack and forwards it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b="1" dirty="0"/>
              <a:t>mobile</a:t>
            </a:r>
            <a:r>
              <a:rPr lang="en-US" dirty="0"/>
              <a:t> receives </a:t>
            </a:r>
            <a:r>
              <a:rPr lang="en-US" b="1" dirty="0"/>
              <a:t>dupack with ELN bit set:</a:t>
            </a:r>
          </a:p>
          <a:p>
            <a:pPr lvl="1"/>
            <a:r>
              <a:rPr lang="en-US" spc="-150" dirty="0"/>
              <a:t>Resends packet, but </a:t>
            </a:r>
            <a:r>
              <a:rPr lang="en-US" b="1" spc="-150" dirty="0">
                <a:solidFill>
                  <a:srgbClr val="00B050"/>
                </a:solidFill>
              </a:rPr>
              <a:t>doesn’t reduce </a:t>
            </a:r>
            <a:r>
              <a:rPr lang="en-US" spc="-150" dirty="0"/>
              <a:t>congestion window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C4FFA36-07EA-7D45-8D7C-1D328ABB2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ELN for uplink TCP traffic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B55EA0A8-3654-ED45-BB5A-F41F93067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2715" y="5497635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A9CAF4BE-1392-5942-BE88-C5C1BFB80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315" y="549763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BA1F873F-97C9-E44E-8E88-B170D9CF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9773E2EA-6FD0-D04F-B6E7-B3379F9A0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1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585185EE-47C5-B040-8012-7319F73B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4E2A2740-D83B-354F-A9F3-E4380C42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5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393D8E-A4CC-8545-8B38-02E9F8C9B3D8}"/>
              </a:ext>
            </a:extLst>
          </p:cNvPr>
          <p:cNvGrpSpPr/>
          <p:nvPr/>
        </p:nvGrpSpPr>
        <p:grpSpPr>
          <a:xfrm>
            <a:off x="2650514" y="5072677"/>
            <a:ext cx="228600" cy="457200"/>
            <a:chOff x="3043238" y="5099050"/>
            <a:chExt cx="152400" cy="304800"/>
          </a:xfrm>
        </p:grpSpPr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02218791-DCE6-6047-86BA-1DB89F961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C27EB4FB-BC14-2D4B-BD50-C3A18E5D5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37" name="Rectangle 17">
            <a:extLst>
              <a:ext uri="{FF2B5EF4-FFF2-40B4-BE49-F238E27FC236}">
                <a16:creationId xmlns:a16="http://schemas.microsoft.com/office/drawing/2014/main" id="{76757F7C-A7B4-564F-AF65-E96A26E6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14CAE6A1-C319-E941-BB54-01D0F09B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FA79FE13-0F23-F640-9D4C-9E6E250A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3215D781-607D-BF49-9D46-444DFA5F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915" y="56500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F6835438-C3B6-9741-B7D1-D3E6FBCD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915" y="56500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DDFF7546-C28A-CF4B-BF6D-62B5A4DC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715" y="55738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4D621436-4ADC-4149-8339-BB6395A8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115" y="55738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9A9E5635-D7C5-1146-8628-2776AFBAF5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6141" y="5780678"/>
            <a:ext cx="334731" cy="39498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46" name="Text Box 27">
            <a:extLst>
              <a:ext uri="{FF2B5EF4-FFF2-40B4-BE49-F238E27FC236}">
                <a16:creationId xmlns:a16="http://schemas.microsoft.com/office/drawing/2014/main" id="{61597215-6177-A247-A2C5-3A9B751ED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079" y="6118224"/>
            <a:ext cx="254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 with ELN set</a:t>
            </a:r>
          </a:p>
        </p:txBody>
      </p:sp>
      <p:sp>
        <p:nvSpPr>
          <p:cNvPr id="49" name="laptop">
            <a:extLst>
              <a:ext uri="{FF2B5EF4-FFF2-40B4-BE49-F238E27FC236}">
                <a16:creationId xmlns:a16="http://schemas.microsoft.com/office/drawing/2014/main" id="{987AF58C-48DB-3247-9E4C-B27AC64E5C7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22199" y="5162672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50" name="Picture 24" descr="MCj04040390000[1]">
            <a:extLst>
              <a:ext uri="{FF2B5EF4-FFF2-40B4-BE49-F238E27FC236}">
                <a16:creationId xmlns:a16="http://schemas.microsoft.com/office/drawing/2014/main" id="{E7D5479C-E94C-F045-A7FC-FC678CFA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" y="5116635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3" descr="MCj03984990000[1]">
            <a:extLst>
              <a:ext uri="{FF2B5EF4-FFF2-40B4-BE49-F238E27FC236}">
                <a16:creationId xmlns:a16="http://schemas.microsoft.com/office/drawing/2014/main" id="{4BBF0613-7640-AF49-BCD7-F9E72723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60" y="5002354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>
            <a:extLst>
              <a:ext uri="{FF2B5EF4-FFF2-40B4-BE49-F238E27FC236}">
                <a16:creationId xmlns:a16="http://schemas.microsoft.com/office/drawing/2014/main" id="{71A8F1DC-D539-0240-BF5E-1A6718EFE41B}"/>
              </a:ext>
            </a:extLst>
          </p:cNvPr>
          <p:cNvSpPr/>
          <p:nvPr/>
        </p:nvSpPr>
        <p:spPr>
          <a:xfrm>
            <a:off x="1611180" y="4474205"/>
            <a:ext cx="1913977" cy="703549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54" name="Cloud Callout 53">
            <a:extLst>
              <a:ext uri="{FF2B5EF4-FFF2-40B4-BE49-F238E27FC236}">
                <a16:creationId xmlns:a16="http://schemas.microsoft.com/office/drawing/2014/main" id="{0C5E4E00-E5FE-2B42-80EA-B653515ED1B9}"/>
              </a:ext>
            </a:extLst>
          </p:cNvPr>
          <p:cNvSpPr/>
          <p:nvPr/>
        </p:nvSpPr>
        <p:spPr>
          <a:xfrm>
            <a:off x="4067235" y="4152810"/>
            <a:ext cx="2126580" cy="1040025"/>
          </a:xfrm>
          <a:prstGeom prst="cloudCallout">
            <a:avLst>
              <a:gd name="adj1" fmla="val -41505"/>
              <a:gd name="adj2" fmla="val 65036"/>
            </a:avLst>
          </a:prstGeom>
          <a:solidFill>
            <a:schemeClr val="bg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Gap, size 1 at seqno 2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06B83144-6E26-F349-917A-003B9C5B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088" y="5757974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EACFEEB8-136E-0E47-92C7-53223D2E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55" y="5757974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85276-63FD-1A4A-920E-C1FA93C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8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Link Layer I: Time, Frequency,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and Code Division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Introduction to Lab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Increasing utilization with pipelining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647" y="1993814"/>
            <a:ext cx="8597153" cy="3759200"/>
            <a:chOff x="-46094" y="1228725"/>
            <a:chExt cx="8597153" cy="3759200"/>
          </a:xfrm>
        </p:grpSpPr>
        <p:sp>
          <p:nvSpPr>
            <p:cNvPr id="304131" name="Line 3"/>
            <p:cNvSpPr>
              <a:spLocks noChangeShapeType="1"/>
            </p:cNvSpPr>
            <p:nvPr/>
          </p:nvSpPr>
          <p:spPr bwMode="auto">
            <a:xfrm>
              <a:off x="3171825" y="1778000"/>
              <a:ext cx="2082800" cy="931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32" name="Text Box 4"/>
            <p:cNvSpPr txBox="1">
              <a:spLocks noChangeArrowheads="1"/>
            </p:cNvSpPr>
            <p:nvPr/>
          </p:nvSpPr>
          <p:spPr bwMode="auto">
            <a:xfrm>
              <a:off x="432516" y="1571625"/>
              <a:ext cx="2508444" cy="354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First bit sent,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= 0</a:t>
              </a:r>
            </a:p>
          </p:txBody>
        </p:sp>
        <p:sp>
          <p:nvSpPr>
            <p:cNvPr id="304133" name="Line 5"/>
            <p:cNvSpPr>
              <a:spLocks noChangeShapeType="1"/>
            </p:cNvSpPr>
            <p:nvPr/>
          </p:nvSpPr>
          <p:spPr bwMode="auto">
            <a:xfrm>
              <a:off x="3162300" y="1555749"/>
              <a:ext cx="21460" cy="3415393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34" name="Line 6"/>
            <p:cNvSpPr>
              <a:spLocks noChangeShapeType="1"/>
            </p:cNvSpPr>
            <p:nvPr/>
          </p:nvSpPr>
          <p:spPr bwMode="auto">
            <a:xfrm>
              <a:off x="5243513" y="1568450"/>
              <a:ext cx="22647" cy="3414788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35" name="Text Box 7"/>
            <p:cNvSpPr txBox="1">
              <a:spLocks noChangeArrowheads="1"/>
            </p:cNvSpPr>
            <p:nvPr/>
          </p:nvSpPr>
          <p:spPr bwMode="auto">
            <a:xfrm>
              <a:off x="2701925" y="1228725"/>
              <a:ext cx="1042988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sender</a:t>
              </a:r>
            </a:p>
          </p:txBody>
        </p:sp>
        <p:sp>
          <p:nvSpPr>
            <p:cNvPr id="304136" name="Text Box 8"/>
            <p:cNvSpPr txBox="1">
              <a:spLocks noChangeArrowheads="1"/>
            </p:cNvSpPr>
            <p:nvPr/>
          </p:nvSpPr>
          <p:spPr bwMode="auto">
            <a:xfrm>
              <a:off x="4730750" y="1228725"/>
              <a:ext cx="1283572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receiver</a:t>
              </a:r>
            </a:p>
          </p:txBody>
        </p:sp>
        <p:sp>
          <p:nvSpPr>
            <p:cNvPr id="304137" name="Line 9"/>
            <p:cNvSpPr>
              <a:spLocks noChangeShapeType="1"/>
            </p:cNvSpPr>
            <p:nvPr/>
          </p:nvSpPr>
          <p:spPr bwMode="auto">
            <a:xfrm>
              <a:off x="3182938" y="1773238"/>
              <a:ext cx="2049462" cy="317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38" name="Line 10"/>
            <p:cNvSpPr>
              <a:spLocks noChangeShapeType="1"/>
            </p:cNvSpPr>
            <p:nvPr/>
          </p:nvSpPr>
          <p:spPr bwMode="auto">
            <a:xfrm>
              <a:off x="3189288" y="3905250"/>
              <a:ext cx="204946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39" name="Freeform 11"/>
            <p:cNvSpPr>
              <a:spLocks/>
            </p:cNvSpPr>
            <p:nvPr/>
          </p:nvSpPr>
          <p:spPr bwMode="auto">
            <a:xfrm>
              <a:off x="3167063" y="1770063"/>
              <a:ext cx="2087562" cy="1169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40" name="Line 12"/>
            <p:cNvSpPr>
              <a:spLocks noChangeShapeType="1"/>
            </p:cNvSpPr>
            <p:nvPr/>
          </p:nvSpPr>
          <p:spPr bwMode="auto">
            <a:xfrm flipH="1">
              <a:off x="2978150" y="1770064"/>
              <a:ext cx="1778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41" name="Line 13"/>
            <p:cNvSpPr>
              <a:spLocks noChangeShapeType="1"/>
            </p:cNvSpPr>
            <p:nvPr/>
          </p:nvSpPr>
          <p:spPr bwMode="auto">
            <a:xfrm flipH="1">
              <a:off x="2978150" y="2014538"/>
              <a:ext cx="1778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42" name="Text Box 14"/>
            <p:cNvSpPr txBox="1">
              <a:spLocks noChangeArrowheads="1"/>
            </p:cNvSpPr>
            <p:nvPr/>
          </p:nvSpPr>
          <p:spPr bwMode="auto">
            <a:xfrm>
              <a:off x="1970965" y="2735263"/>
              <a:ext cx="1238959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RTT </a:t>
              </a:r>
            </a:p>
          </p:txBody>
        </p:sp>
        <p:sp>
          <p:nvSpPr>
            <p:cNvPr id="304143" name="Line 15"/>
            <p:cNvSpPr>
              <a:spLocks noChangeShapeType="1"/>
            </p:cNvSpPr>
            <p:nvPr/>
          </p:nvSpPr>
          <p:spPr bwMode="auto">
            <a:xfrm>
              <a:off x="2992438" y="3065463"/>
              <a:ext cx="9525" cy="82073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44" name="Line 16"/>
            <p:cNvSpPr>
              <a:spLocks noChangeShapeType="1"/>
            </p:cNvSpPr>
            <p:nvPr/>
          </p:nvSpPr>
          <p:spPr bwMode="auto">
            <a:xfrm flipV="1">
              <a:off x="2994025" y="2036763"/>
              <a:ext cx="1588" cy="77628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45" name="Text Box 17"/>
            <p:cNvSpPr txBox="1">
              <a:spLocks noChangeArrowheads="1"/>
            </p:cNvSpPr>
            <p:nvPr/>
          </p:nvSpPr>
          <p:spPr bwMode="auto">
            <a:xfrm>
              <a:off x="88377" y="1852613"/>
              <a:ext cx="2852583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Last bit sent,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L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304146" name="Line 18"/>
            <p:cNvSpPr>
              <a:spLocks noChangeShapeType="1"/>
            </p:cNvSpPr>
            <p:nvPr/>
          </p:nvSpPr>
          <p:spPr bwMode="auto">
            <a:xfrm flipH="1">
              <a:off x="5236633" y="2695575"/>
              <a:ext cx="12541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48" name="Line 20"/>
            <p:cNvSpPr>
              <a:spLocks noChangeShapeType="1"/>
            </p:cNvSpPr>
            <p:nvPr/>
          </p:nvSpPr>
          <p:spPr bwMode="auto">
            <a:xfrm>
              <a:off x="5250392" y="2946400"/>
              <a:ext cx="11906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50" name="Text Box 22"/>
            <p:cNvSpPr txBox="1">
              <a:spLocks noChangeArrowheads="1"/>
            </p:cNvSpPr>
            <p:nvPr/>
          </p:nvSpPr>
          <p:spPr bwMode="auto">
            <a:xfrm>
              <a:off x="-46094" y="3634920"/>
              <a:ext cx="297095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ACK arrives, send next </a:t>
              </a:r>
            </a:p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packet,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= RTT +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L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grpSp>
          <p:nvGrpSpPr>
            <p:cNvPr id="2" name="Group 23"/>
            <p:cNvGrpSpPr>
              <a:grpSpLocks/>
            </p:cNvGrpSpPr>
            <p:nvPr/>
          </p:nvGrpSpPr>
          <p:grpSpPr bwMode="auto">
            <a:xfrm>
              <a:off x="3000526" y="3892550"/>
              <a:ext cx="1509561" cy="608013"/>
              <a:chOff x="12403" y="21425"/>
              <a:chExt cx="3499" cy="1025"/>
            </a:xfrm>
          </p:grpSpPr>
          <p:sp>
            <p:nvSpPr>
              <p:cNvPr id="304152" name="Line 24"/>
              <p:cNvSpPr>
                <a:spLocks noChangeShapeType="1"/>
              </p:cNvSpPr>
              <p:nvPr/>
            </p:nvSpPr>
            <p:spPr bwMode="auto">
              <a:xfrm flipH="1">
                <a:off x="12403" y="21425"/>
                <a:ext cx="38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53" name="Freeform 2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Group 26"/>
              <p:cNvGrpSpPr>
                <a:grpSpLocks/>
              </p:cNvGrpSpPr>
              <p:nvPr/>
            </p:nvGrpSpPr>
            <p:grpSpPr bwMode="auto">
              <a:xfrm>
                <a:off x="12815" y="21425"/>
                <a:ext cx="2776" cy="913"/>
                <a:chOff x="12315" y="13225"/>
                <a:chExt cx="2775" cy="913"/>
              </a:xfrm>
            </p:grpSpPr>
            <p:sp>
              <p:nvSpPr>
                <p:cNvPr id="304155" name="Line 2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156" name="Line 2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4157" name="Line 2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58" name="Line 3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59" name="Freeform 31"/>
            <p:cNvSpPr>
              <a:spLocks/>
            </p:cNvSpPr>
            <p:nvPr/>
          </p:nvSpPr>
          <p:spPr bwMode="auto">
            <a:xfrm>
              <a:off x="3171825" y="2022475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60" name="Freeform 32"/>
            <p:cNvSpPr>
              <a:spLocks/>
            </p:cNvSpPr>
            <p:nvPr/>
          </p:nvSpPr>
          <p:spPr bwMode="auto">
            <a:xfrm>
              <a:off x="3171825" y="2273300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61" name="Line 33"/>
            <p:cNvSpPr>
              <a:spLocks noChangeShapeType="1"/>
            </p:cNvSpPr>
            <p:nvPr/>
          </p:nvSpPr>
          <p:spPr bwMode="auto">
            <a:xfrm flipV="1">
              <a:off x="3189288" y="2954338"/>
              <a:ext cx="2065337" cy="93186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62" name="Line 34"/>
            <p:cNvSpPr>
              <a:spLocks noChangeShapeType="1"/>
            </p:cNvSpPr>
            <p:nvPr/>
          </p:nvSpPr>
          <p:spPr bwMode="auto">
            <a:xfrm flipV="1">
              <a:off x="3189288" y="3205163"/>
              <a:ext cx="2065337" cy="93186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003650" y="4130675"/>
              <a:ext cx="1495324" cy="606425"/>
              <a:chOff x="12436" y="21425"/>
              <a:chExt cx="3466" cy="1025"/>
            </a:xfrm>
          </p:grpSpPr>
          <p:sp>
            <p:nvSpPr>
              <p:cNvPr id="304164" name="Line 36"/>
              <p:cNvSpPr>
                <a:spLocks noChangeShapeType="1"/>
              </p:cNvSpPr>
              <p:nvPr/>
            </p:nvSpPr>
            <p:spPr bwMode="auto">
              <a:xfrm flipH="1">
                <a:off x="12436" y="21425"/>
                <a:ext cx="35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65" name="Freeform 37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12815" y="21425"/>
                <a:ext cx="2776" cy="913"/>
                <a:chOff x="12315" y="13225"/>
                <a:chExt cx="2775" cy="913"/>
              </a:xfrm>
            </p:grpSpPr>
            <p:sp>
              <p:nvSpPr>
                <p:cNvPr id="304167" name="Line 39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168" name="Line 40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4169" name="Line 41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70" name="Line 42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3003550" y="4381500"/>
              <a:ext cx="1506542" cy="606425"/>
              <a:chOff x="12410" y="21425"/>
              <a:chExt cx="3492" cy="1025"/>
            </a:xfrm>
          </p:grpSpPr>
          <p:sp>
            <p:nvSpPr>
              <p:cNvPr id="304172" name="Line 44"/>
              <p:cNvSpPr>
                <a:spLocks noChangeShapeType="1"/>
              </p:cNvSpPr>
              <p:nvPr/>
            </p:nvSpPr>
            <p:spPr bwMode="auto">
              <a:xfrm flipH="1">
                <a:off x="12410" y="21425"/>
                <a:ext cx="3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73" name="Freeform 4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12815" y="21425"/>
                <a:ext cx="2776" cy="913"/>
                <a:chOff x="12315" y="13225"/>
                <a:chExt cx="2775" cy="913"/>
              </a:xfrm>
            </p:grpSpPr>
            <p:sp>
              <p:nvSpPr>
                <p:cNvPr id="304175" name="Line 4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176" name="Line 4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4177" name="Line 4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78" name="Line 5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79" name="Line 51"/>
            <p:cNvSpPr>
              <a:spLocks noChangeShapeType="1"/>
            </p:cNvSpPr>
            <p:nvPr/>
          </p:nvSpPr>
          <p:spPr bwMode="auto">
            <a:xfrm flipV="1">
              <a:off x="3194050" y="3457575"/>
              <a:ext cx="2065338" cy="93186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80" name="Text Box 52"/>
            <p:cNvSpPr txBox="1">
              <a:spLocks noChangeArrowheads="1"/>
            </p:cNvSpPr>
            <p:nvPr/>
          </p:nvSpPr>
          <p:spPr bwMode="auto">
            <a:xfrm>
              <a:off x="5401732" y="2990324"/>
              <a:ext cx="3149327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last bit of 2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packet, send ACK</a:t>
              </a:r>
            </a:p>
          </p:txBody>
        </p:sp>
        <p:sp>
          <p:nvSpPr>
            <p:cNvPr id="304181" name="Line 53"/>
            <p:cNvSpPr>
              <a:spLocks noChangeShapeType="1"/>
            </p:cNvSpPr>
            <p:nvPr/>
          </p:nvSpPr>
          <p:spPr bwMode="auto">
            <a:xfrm flipV="1">
              <a:off x="5254625" y="3182938"/>
              <a:ext cx="11271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82" name="Line 54"/>
            <p:cNvSpPr>
              <a:spLocks noChangeShapeType="1"/>
            </p:cNvSpPr>
            <p:nvPr/>
          </p:nvSpPr>
          <p:spPr bwMode="auto">
            <a:xfrm flipV="1">
              <a:off x="5261505" y="3435350"/>
              <a:ext cx="11271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68257" y="1429268"/>
            <a:ext cx="7940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Data packet size </a:t>
            </a:r>
            <a:r>
              <a:rPr lang="en-US" sz="2400" i="1" dirty="0">
                <a:latin typeface="+mj-lt"/>
              </a:rPr>
              <a:t>L </a:t>
            </a:r>
            <a:r>
              <a:rPr lang="en-US" sz="2400" dirty="0">
                <a:latin typeface="+mj-lt"/>
              </a:rPr>
              <a:t>bits, bottleneck rate </a:t>
            </a:r>
            <a:r>
              <a:rPr lang="en-US" sz="2400" i="1" dirty="0">
                <a:latin typeface="+mj-lt"/>
              </a:rPr>
              <a:t>R </a:t>
            </a:r>
            <a:r>
              <a:rPr lang="en-US" sz="2400" dirty="0">
                <a:latin typeface="+mj-lt"/>
              </a:rPr>
              <a:t>bits/second</a:t>
            </a:r>
          </a:p>
        </p:txBody>
      </p:sp>
    </p:spTree>
    <p:extLst>
      <p:ext uri="{BB962C8B-B14F-4D97-AF65-F5344CB8AC3E}">
        <p14:creationId xmlns:p14="http://schemas.microsoft.com/office/powerpoint/2010/main" val="269239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55296">
            <a:extLst>
              <a:ext uri="{FF2B5EF4-FFF2-40B4-BE49-F238E27FC236}">
                <a16:creationId xmlns:a16="http://schemas.microsoft.com/office/drawing/2014/main" id="{86C93E2E-86B2-2343-98A8-CE9666DA8D76}"/>
              </a:ext>
            </a:extLst>
          </p:cNvPr>
          <p:cNvGrpSpPr/>
          <p:nvPr/>
        </p:nvGrpSpPr>
        <p:grpSpPr>
          <a:xfrm>
            <a:off x="538884" y="1401246"/>
            <a:ext cx="5053071" cy="2458562"/>
            <a:chOff x="384910" y="2453087"/>
            <a:chExt cx="5053071" cy="2458562"/>
          </a:xfrm>
        </p:grpSpPr>
        <p:graphicFrame>
          <p:nvGraphicFramePr>
            <p:cNvPr id="5529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826668"/>
                </p:ext>
              </p:extLst>
            </p:nvPr>
          </p:nvGraphicFramePr>
          <p:xfrm>
            <a:off x="1095705" y="2718794"/>
            <a:ext cx="3640138" cy="1346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4" imgW="1752600" imgH="647700" progId="Equation.3">
                    <p:embed/>
                  </p:oleObj>
                </mc:Choice>
                <mc:Fallback>
                  <p:oleObj name="Equation" r:id="rId4" imgW="1752600" imgH="647700" progId="Equation.3">
                    <p:embed/>
                    <p:pic>
                      <p:nvPicPr>
                        <p:cNvPr id="5529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705" y="2718794"/>
                          <a:ext cx="3640138" cy="1346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eft Brace 50"/>
            <p:cNvSpPr/>
            <p:nvPr/>
          </p:nvSpPr>
          <p:spPr>
            <a:xfrm rot="16200000">
              <a:off x="1578807" y="3614733"/>
              <a:ext cx="189895" cy="1024711"/>
            </a:xfrm>
            <a:prstGeom prst="leftBrace">
              <a:avLst>
                <a:gd name="adj1" fmla="val 30626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2" name="Left Brace 51"/>
            <p:cNvSpPr/>
            <p:nvPr/>
          </p:nvSpPr>
          <p:spPr>
            <a:xfrm rot="16200000">
              <a:off x="3362879" y="3618965"/>
              <a:ext cx="189895" cy="1024711"/>
            </a:xfrm>
            <a:prstGeom prst="leftBrace">
              <a:avLst>
                <a:gd name="adj1" fmla="val 30626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384910" y="4142208"/>
              <a:ext cx="21788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Number of bits</a:t>
              </a:r>
            </a:p>
            <a:p>
              <a:pPr algn="ctr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“in flight”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98873" y="4142206"/>
              <a:ext cx="27391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Delay × Bandwidth </a:t>
              </a:r>
            </a:p>
            <a:p>
              <a:pPr algn="ctr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</p:txBody>
        </p:sp>
        <p:sp>
          <p:nvSpPr>
            <p:cNvPr id="55296" name="Rectangle 55295">
              <a:extLst>
                <a:ext uri="{FF2B5EF4-FFF2-40B4-BE49-F238E27FC236}">
                  <a16:creationId xmlns:a16="http://schemas.microsoft.com/office/drawing/2014/main" id="{BE0F9B72-DDA1-3C4C-83F7-5818610BC8B5}"/>
                </a:ext>
              </a:extLst>
            </p:cNvPr>
            <p:cNvSpPr/>
            <p:nvPr/>
          </p:nvSpPr>
          <p:spPr>
            <a:xfrm>
              <a:off x="1398494" y="2453087"/>
              <a:ext cx="3639671" cy="1043148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bandwidth-delay product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147882" y="2113362"/>
            <a:ext cx="3693265" cy="3759200"/>
            <a:chOff x="5450736" y="1736725"/>
            <a:chExt cx="3693265" cy="3759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6477000" y="2286000"/>
              <a:ext cx="2082800" cy="931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6467475" y="2063749"/>
              <a:ext cx="21460" cy="3415393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8548688" y="2076450"/>
              <a:ext cx="22647" cy="3414788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734054" y="1736725"/>
              <a:ext cx="1316034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sender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745841" y="1736725"/>
              <a:ext cx="139816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receiver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488113" y="2281238"/>
              <a:ext cx="2049462" cy="317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494463" y="4413250"/>
              <a:ext cx="204946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472238" y="2278063"/>
              <a:ext cx="2087562" cy="1169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6283325" y="2278064"/>
              <a:ext cx="1778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6283325" y="2522538"/>
              <a:ext cx="1778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450736" y="3243263"/>
              <a:ext cx="1064364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RTT 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6297613" y="3573463"/>
              <a:ext cx="9525" cy="82073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6299200" y="2544763"/>
              <a:ext cx="1588" cy="77628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8541808" y="3203575"/>
              <a:ext cx="12541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8555567" y="3454400"/>
              <a:ext cx="11906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6305701" y="4400550"/>
              <a:ext cx="1509561" cy="608013"/>
              <a:chOff x="12403" y="21425"/>
              <a:chExt cx="3499" cy="1025"/>
            </a:xfrm>
          </p:grpSpPr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>
                <a:off x="12403" y="21425"/>
                <a:ext cx="38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12819" y="21425"/>
                <a:ext cx="2777" cy="913"/>
                <a:chOff x="12315" y="13225"/>
                <a:chExt cx="2775" cy="913"/>
              </a:xfrm>
            </p:grpSpPr>
            <p:sp>
              <p:nvSpPr>
                <p:cNvPr id="25" name="Line 2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2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6494463" y="3462338"/>
              <a:ext cx="2065337" cy="93186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6494463" y="3713163"/>
              <a:ext cx="2065337" cy="93186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6308825" y="4638675"/>
              <a:ext cx="1495324" cy="606425"/>
              <a:chOff x="12436" y="21425"/>
              <a:chExt cx="3466" cy="1025"/>
            </a:xfrm>
          </p:grpSpPr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flipH="1">
                <a:off x="12436" y="21425"/>
                <a:ext cx="35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4" name="Group 38"/>
              <p:cNvGrpSpPr>
                <a:grpSpLocks/>
              </p:cNvGrpSpPr>
              <p:nvPr/>
            </p:nvGrpSpPr>
            <p:grpSpPr bwMode="auto">
              <a:xfrm>
                <a:off x="12819" y="21425"/>
                <a:ext cx="2777" cy="913"/>
                <a:chOff x="12315" y="13225"/>
                <a:chExt cx="2775" cy="913"/>
              </a:xfrm>
            </p:grpSpPr>
            <p:sp>
              <p:nvSpPr>
                <p:cNvPr id="37" name="Line 39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40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6308725" y="4889500"/>
              <a:ext cx="1506542" cy="606425"/>
              <a:chOff x="12410" y="21425"/>
              <a:chExt cx="3492" cy="1025"/>
            </a:xfrm>
          </p:grpSpPr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H="1">
                <a:off x="12410" y="21425"/>
                <a:ext cx="3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2" name="Group 46"/>
              <p:cNvGrpSpPr>
                <a:grpSpLocks/>
              </p:cNvGrpSpPr>
              <p:nvPr/>
            </p:nvGrpSpPr>
            <p:grpSpPr bwMode="auto">
              <a:xfrm>
                <a:off x="12819" y="21425"/>
                <a:ext cx="2777" cy="913"/>
                <a:chOff x="12315" y="13225"/>
                <a:chExt cx="2775" cy="913"/>
              </a:xfrm>
            </p:grpSpPr>
            <p:sp>
              <p:nvSpPr>
                <p:cNvPr id="45" name="Line 4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4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5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V="1">
              <a:off x="6499225" y="3965575"/>
              <a:ext cx="2065338" cy="93186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V="1">
              <a:off x="8559800" y="3690938"/>
              <a:ext cx="11271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 flipV="1">
              <a:off x="8566680" y="3943350"/>
              <a:ext cx="11271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6477924" y="3015257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6478848" y="3249214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6479772" y="3483171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6480696" y="3717128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481620" y="3927783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6482544" y="4161740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6477000" y="2781300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6477000" y="2530475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485046" y="1365230"/>
            <a:ext cx="7940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packet size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bits, bottleneck rate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bits/second</a:t>
            </a:r>
          </a:p>
        </p:txBody>
      </p:sp>
      <p:sp>
        <p:nvSpPr>
          <p:cNvPr id="67" name="AutoShape 5">
            <a:extLst>
              <a:ext uri="{FF2B5EF4-FFF2-40B4-BE49-F238E27FC236}">
                <a16:creationId xmlns:a16="http://schemas.microsoft.com/office/drawing/2014/main" id="{C6756693-26B8-0749-AB83-7C7D88C52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" y="4357914"/>
            <a:ext cx="8545513" cy="157319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Goal: window size = RTT </a:t>
            </a: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Tahoma" pitchFamily="-106" charset="0"/>
              </a:rPr>
              <a:t>×</a:t>
            </a: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 bottleneck rate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Tahoma" pitchFamily="-106" charset="0"/>
                <a:ea typeface="Batang" pitchFamily="18" charset="-127"/>
                <a:cs typeface="Batang" pitchFamily="18" charset="-127"/>
              </a:rPr>
              <a:t>e.g., to achieve bottleneck rate of 1 Mbps, across a 70 ms RTT, need window size: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Tahoma" pitchFamily="-106" charset="0"/>
                <a:ea typeface="Batang" pitchFamily="18" charset="-127"/>
                <a:cs typeface="Batang" pitchFamily="18" charset="-127"/>
              </a:rPr>
              <a:t>W = (10</a:t>
            </a:r>
            <a:r>
              <a:rPr lang="en-US" sz="2400" baseline="30000" dirty="0">
                <a:latin typeface="Tahoma" pitchFamily="-106" charset="0"/>
                <a:ea typeface="Batang" pitchFamily="18" charset="-127"/>
                <a:cs typeface="Batang" pitchFamily="18" charset="-127"/>
              </a:rPr>
              <a:t>6</a:t>
            </a:r>
            <a:r>
              <a:rPr lang="en-US" sz="2400" dirty="0">
                <a:latin typeface="Tahoma" pitchFamily="-106" charset="0"/>
                <a:ea typeface="Batang" pitchFamily="18" charset="-127"/>
                <a:cs typeface="Batang" pitchFamily="18" charset="-127"/>
              </a:rPr>
              <a:t> bps × .07 s) = 70 Kbits = 8.75 Kbytes</a:t>
            </a:r>
          </a:p>
        </p:txBody>
      </p:sp>
      <p:sp>
        <p:nvSpPr>
          <p:cNvPr id="55299" name="TextBox 55298">
            <a:extLst>
              <a:ext uri="{FF2B5EF4-FFF2-40B4-BE49-F238E27FC236}">
                <a16:creationId xmlns:a16="http://schemas.microsoft.com/office/drawing/2014/main" id="{20D523CC-2A8A-514D-B07E-5AC5E31FD8D6}"/>
              </a:ext>
            </a:extLst>
          </p:cNvPr>
          <p:cNvSpPr txBox="1"/>
          <p:nvPr/>
        </p:nvSpPr>
        <p:spPr>
          <a:xfrm>
            <a:off x="152400" y="1881178"/>
            <a:ext cx="525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sending </a:t>
            </a:r>
            <a:r>
              <a:rPr lang="en-US" sz="2400" spc="-150" dirty="0">
                <a:latin typeface="Arial" panose="020B0604020202020204" pitchFamily="34" charset="0"/>
                <a:cs typeface="Arial" panose="020B0604020202020204" pitchFamily="34" charset="0"/>
              </a:rPr>
              <a:t>for time RTT = (N-1)L / R</a:t>
            </a:r>
          </a:p>
        </p:txBody>
      </p:sp>
    </p:spTree>
    <p:extLst>
      <p:ext uri="{BB962C8B-B14F-4D97-AF65-F5344CB8AC3E}">
        <p14:creationId xmlns:p14="http://schemas.microsoft.com/office/powerpoint/2010/main" val="941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Packet Header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695824"/>
            <a:ext cx="8763000" cy="1781175"/>
          </a:xfrm>
        </p:spPr>
        <p:txBody>
          <a:bodyPr/>
          <a:lstStyle/>
          <a:p>
            <a:pPr eaLnBrk="1" hangingPunct="1"/>
            <a:r>
              <a:rPr lang="en-US" sz="2800" dirty="0"/>
              <a:t>TCP header: 20 bytes long</a:t>
            </a:r>
          </a:p>
          <a:p>
            <a:pPr eaLnBrk="1" hangingPunct="1"/>
            <a:r>
              <a:rPr lang="en-US" sz="2800" dirty="0"/>
              <a:t>Checksum covers TCP packet + </a:t>
            </a:r>
            <a:r>
              <a:rPr lang="en-US" sz="2800" b="1" dirty="0">
                <a:solidFill>
                  <a:srgbClr val="0000FF"/>
                </a:solidFill>
              </a:rPr>
              <a:t>“pseudo header”</a:t>
            </a:r>
          </a:p>
          <a:p>
            <a:pPr lvl="1" eaLnBrk="1" hangingPunct="1"/>
            <a:r>
              <a:rPr lang="en-US" sz="2400" dirty="0">
                <a:solidFill>
                  <a:srgbClr val="0000FF"/>
                </a:solidFill>
              </a:rPr>
              <a:t>IP header source and destination addresses, protocol</a:t>
            </a:r>
          </a:p>
          <a:p>
            <a:pPr lvl="1" eaLnBrk="1" hangingPunct="1"/>
            <a:r>
              <a:rPr lang="en-US" sz="2400" dirty="0">
                <a:solidFill>
                  <a:srgbClr val="0000FF"/>
                </a:solidFill>
              </a:rPr>
              <a:t>Length of TCP segment (TCP header + data)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33525"/>
            <a:ext cx="571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DBFE4-3C9E-274A-927D-3E2F5287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Header Details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Connections </a:t>
            </a:r>
            <a:r>
              <a:rPr lang="en-US" sz="2800" b="1" dirty="0">
                <a:solidFill>
                  <a:srgbClr val="0070C0"/>
                </a:solidFill>
              </a:rPr>
              <a:t>inherently bidirectional; </a:t>
            </a:r>
            <a:r>
              <a:rPr lang="en-US" sz="2800" dirty="0"/>
              <a:t>all TCP headers carry </a:t>
            </a:r>
            <a:r>
              <a:rPr lang="en-US" sz="2800" b="1" dirty="0">
                <a:solidFill>
                  <a:srgbClr val="0070C0"/>
                </a:solidFill>
              </a:rPr>
              <a:t>both data &amp; ACK sequence numbers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32-bit </a:t>
            </a:r>
            <a:r>
              <a:rPr lang="en-US" sz="2800" b="1" dirty="0">
                <a:solidFill>
                  <a:srgbClr val="0070C0"/>
                </a:solidFill>
              </a:rPr>
              <a:t>sequence numbers </a:t>
            </a:r>
            <a:r>
              <a:rPr lang="en-US" sz="2800" dirty="0"/>
              <a:t>are in units of </a:t>
            </a:r>
            <a:r>
              <a:rPr lang="en-US" sz="2800" b="1" dirty="0">
                <a:solidFill>
                  <a:srgbClr val="0070C0"/>
                </a:solidFill>
              </a:rPr>
              <a:t>bytes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Source and destination </a:t>
            </a:r>
            <a:r>
              <a:rPr lang="en-US" sz="2800" b="1" i="1" dirty="0"/>
              <a:t>port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Multiplexing of TCP by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UNIX: </a:t>
            </a:r>
            <a:r>
              <a:rPr lang="en-US" sz="2400" dirty="0"/>
              <a:t>local ports below 1024 </a:t>
            </a:r>
            <a:r>
              <a:rPr lang="en-US" sz="2400" b="1" dirty="0">
                <a:solidFill>
                  <a:srgbClr val="FF0000"/>
                </a:solidFill>
              </a:rPr>
              <a:t>reserved (only root may use)</a:t>
            </a:r>
          </a:p>
          <a:p>
            <a:pPr eaLnBrk="1" hangingPunct="1">
              <a:lnSpc>
                <a:spcPct val="90000"/>
              </a:lnSpc>
            </a:pPr>
            <a:endParaRPr lang="en-US" sz="2800" b="1" i="1" dirty="0"/>
          </a:p>
          <a:p>
            <a:pPr eaLnBrk="1" hangingPunct="1">
              <a:lnSpc>
                <a:spcPct val="90000"/>
              </a:lnSpc>
            </a:pPr>
            <a:r>
              <a:rPr lang="en-US" sz="2800" b="1" i="1" dirty="0"/>
              <a:t>Window</a:t>
            </a:r>
            <a:r>
              <a:rPr lang="en-US" sz="2800" b="1" dirty="0"/>
              <a:t> field:</a:t>
            </a:r>
            <a:r>
              <a:rPr lang="en-US" sz="2800" dirty="0"/>
              <a:t> advertisement of </a:t>
            </a:r>
            <a:r>
              <a:rPr lang="en-US" sz="2800" b="1" dirty="0">
                <a:solidFill>
                  <a:srgbClr val="0070C0"/>
                </a:solidFill>
              </a:rPr>
              <a:t>number of bytes advertiser willing to accept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249F4-1EF1-CF47-A4D4-99D5E7DF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11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41990</TotalTime>
  <Words>2640</Words>
  <Application>Microsoft Macintosh PowerPoint</Application>
  <PresentationFormat>On-screen Show (4:3)</PresentationFormat>
  <Paragraphs>688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Batang</vt:lpstr>
      <vt:lpstr>ＭＳ Ｐゴシック</vt:lpstr>
      <vt:lpstr>American Typewriter</vt:lpstr>
      <vt:lpstr>Arial</vt:lpstr>
      <vt:lpstr>Arial (null)</vt:lpstr>
      <vt:lpstr>Arial Black</vt:lpstr>
      <vt:lpstr>Calibri</vt:lpstr>
      <vt:lpstr>Corbel</vt:lpstr>
      <vt:lpstr>Courier New</vt:lpstr>
      <vt:lpstr>Tahoma</vt:lpstr>
      <vt:lpstr>Times New Roman</vt:lpstr>
      <vt:lpstr>Wingdings</vt:lpstr>
      <vt:lpstr>1_Office Theme</vt:lpstr>
      <vt:lpstr>Equation</vt:lpstr>
      <vt:lpstr>End-to-End Transport Over Wireless II: Snoop and Explicit Loss Notification</vt:lpstr>
      <vt:lpstr>Today</vt:lpstr>
      <vt:lpstr>Window-Based Flow Control: Motivation</vt:lpstr>
      <vt:lpstr>PowerPoint Presentation</vt:lpstr>
      <vt:lpstr>Choosing Window Size: The Bandwidth-Delay Product</vt:lpstr>
      <vt:lpstr>Increasing utilization with pipelining</vt:lpstr>
      <vt:lpstr>The bandwidth-delay product</vt:lpstr>
      <vt:lpstr>TCP Packet Header</vt:lpstr>
      <vt:lpstr>TCP Header Details</vt:lpstr>
      <vt:lpstr>TCP: Data Transmission</vt:lpstr>
      <vt:lpstr>TCP: Receiver functionality</vt:lpstr>
      <vt:lpstr>TCP: Sender’s Window</vt:lpstr>
      <vt:lpstr>Today</vt:lpstr>
      <vt:lpstr>TCP: Retransmit Timeouts</vt:lpstr>
      <vt:lpstr>Mean and Variance: Jacobson’s RTT Estimator</vt:lpstr>
      <vt:lpstr>Self-Clocking Transmission</vt:lpstr>
      <vt:lpstr>Goals in Congestion Control</vt:lpstr>
      <vt:lpstr>Congestion Collapse</vt:lpstr>
      <vt:lpstr>Congestion Requires Slowing Senders</vt:lpstr>
      <vt:lpstr>Reaching Equilibrium: Slow Start</vt:lpstr>
      <vt:lpstr>Avoiding Congestion: Multiplicative Decrease</vt:lpstr>
      <vt:lpstr>Taking Your Fair Share: Additive Increase</vt:lpstr>
      <vt:lpstr>Refinement: Fast Retransmit (I)</vt:lpstr>
      <vt:lpstr>Fast Retransmit (II)</vt:lpstr>
      <vt:lpstr>AIMD in Action</vt:lpstr>
      <vt:lpstr>Modeling Throughput, Loss, and RTT</vt:lpstr>
      <vt:lpstr>Evolution of Window Over Time</vt:lpstr>
      <vt:lpstr>Window Size Versus Loss</vt:lpstr>
      <vt:lpstr>Throughput, Loss, and RTT Model</vt:lpstr>
      <vt:lpstr>Today</vt:lpstr>
      <vt:lpstr>Review: TCP on Wireless Links</vt:lpstr>
      <vt:lpstr>Review: Two Broad Approaches</vt:lpstr>
      <vt:lpstr>TCP Snoop: Introduction</vt:lpstr>
      <vt:lpstr>Snoop Protocol: High-level View</vt:lpstr>
      <vt:lpstr>TCP Snoop: Downlink traffic case</vt:lpstr>
      <vt:lpstr>TCP Snoop Goal: Recover wireless downlink loss</vt:lpstr>
      <vt:lpstr>TCP Snoop: Downlink Example</vt:lpstr>
      <vt:lpstr>Downlink traffic operation, at Snoop AP</vt:lpstr>
      <vt:lpstr>TCP Snoop: Downlink example</vt:lpstr>
      <vt:lpstr>Downlink traffic operation, at Snoop AP</vt:lpstr>
      <vt:lpstr>TCP Snoop: Downlink example</vt:lpstr>
      <vt:lpstr>TCP Snoop: Downlink example</vt:lpstr>
      <vt:lpstr>TCP Snoop: Downlink example</vt:lpstr>
      <vt:lpstr>Downlink traffic operation, at Snoop AP</vt:lpstr>
      <vt:lpstr>TCP Snoop: Downlink example</vt:lpstr>
      <vt:lpstr>Downlink traffic operation, at Snoop AP</vt:lpstr>
      <vt:lpstr>TCP Snoop: Downlink example</vt:lpstr>
      <vt:lpstr>TCP Snoop: Downlink example</vt:lpstr>
      <vt:lpstr>TCP Snoop: Downlink example</vt:lpstr>
      <vt:lpstr>TCP Snoop: Downlink example</vt:lpstr>
      <vt:lpstr>Uplink traffic case</vt:lpstr>
      <vt:lpstr>Negative ACKs: Recovering uplink loss</vt:lpstr>
      <vt:lpstr>Snoop TCP: Advantages</vt:lpstr>
      <vt:lpstr>Negative ACKs: Critique</vt:lpstr>
      <vt:lpstr>Two Broad Approaches</vt:lpstr>
      <vt:lpstr>Explicit Loss Notification (ELN)</vt:lpstr>
      <vt:lpstr>ELN for uplink TCP traffic</vt:lpstr>
      <vt:lpstr>ELN for uplink TCP traffic</vt:lpstr>
      <vt:lpstr>PowerPoint Presentation</vt:lpstr>
    </vt:vector>
  </TitlesOfParts>
  <Company>Princeton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2184</cp:revision>
  <cp:lastPrinted>2018-02-13T17:33:33Z</cp:lastPrinted>
  <dcterms:created xsi:type="dcterms:W3CDTF">2013-10-08T01:49:25Z</dcterms:created>
  <dcterms:modified xsi:type="dcterms:W3CDTF">2018-02-13T17:34:42Z</dcterms:modified>
</cp:coreProperties>
</file>