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53"/>
  </p:notesMasterIdLst>
  <p:handoutMasterIdLst>
    <p:handoutMasterId r:id="rId54"/>
  </p:handoutMasterIdLst>
  <p:sldIdLst>
    <p:sldId id="388" r:id="rId2"/>
    <p:sldId id="572" r:id="rId3"/>
    <p:sldId id="573" r:id="rId4"/>
    <p:sldId id="574" r:id="rId5"/>
    <p:sldId id="575" r:id="rId6"/>
    <p:sldId id="576" r:id="rId7"/>
    <p:sldId id="577" r:id="rId8"/>
    <p:sldId id="578" r:id="rId9"/>
    <p:sldId id="579" r:id="rId10"/>
    <p:sldId id="581" r:id="rId11"/>
    <p:sldId id="582" r:id="rId12"/>
    <p:sldId id="583" r:id="rId13"/>
    <p:sldId id="586" r:id="rId14"/>
    <p:sldId id="584" r:id="rId15"/>
    <p:sldId id="585" r:id="rId16"/>
    <p:sldId id="601" r:id="rId17"/>
    <p:sldId id="587" r:id="rId18"/>
    <p:sldId id="588" r:id="rId19"/>
    <p:sldId id="663" r:id="rId20"/>
    <p:sldId id="648" r:id="rId21"/>
    <p:sldId id="649" r:id="rId22"/>
    <p:sldId id="650" r:id="rId23"/>
    <p:sldId id="651" r:id="rId24"/>
    <p:sldId id="652" r:id="rId25"/>
    <p:sldId id="653" r:id="rId26"/>
    <p:sldId id="654" r:id="rId27"/>
    <p:sldId id="656" r:id="rId28"/>
    <p:sldId id="657" r:id="rId29"/>
    <p:sldId id="658" r:id="rId30"/>
    <p:sldId id="525" r:id="rId31"/>
    <p:sldId id="526" r:id="rId32"/>
    <p:sldId id="527" r:id="rId33"/>
    <p:sldId id="528" r:id="rId34"/>
    <p:sldId id="529" r:id="rId35"/>
    <p:sldId id="662" r:id="rId36"/>
    <p:sldId id="530" r:id="rId37"/>
    <p:sldId id="531" r:id="rId38"/>
    <p:sldId id="532" r:id="rId39"/>
    <p:sldId id="603" r:id="rId40"/>
    <p:sldId id="604" r:id="rId41"/>
    <p:sldId id="660" r:id="rId42"/>
    <p:sldId id="661" r:id="rId43"/>
    <p:sldId id="605" r:id="rId44"/>
    <p:sldId id="606" r:id="rId45"/>
    <p:sldId id="609" r:id="rId46"/>
    <p:sldId id="608" r:id="rId47"/>
    <p:sldId id="607" r:id="rId48"/>
    <p:sldId id="610" r:id="rId49"/>
    <p:sldId id="634" r:id="rId50"/>
    <p:sldId id="611" r:id="rId51"/>
    <p:sldId id="659" r:id="rId5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99"/>
    <a:srgbClr val="0000FF"/>
    <a:srgbClr val="FF3300"/>
    <a:srgbClr val="92D050"/>
    <a:srgbClr val="CCFFFF"/>
    <a:srgbClr val="FFCC99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25" autoAdjust="0"/>
    <p:restoredTop sz="83516" autoAdjust="0"/>
  </p:normalViewPr>
  <p:slideViewPr>
    <p:cSldViewPr snapToGrid="0">
      <p:cViewPr varScale="1">
        <p:scale>
          <a:sx n="100" d="100"/>
          <a:sy n="100" d="100"/>
        </p:scale>
        <p:origin x="101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120" d="100"/>
        <a:sy n="12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96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879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318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363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5282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911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7462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6225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200" b="0">
              <a:latin typeface="Times New Roman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302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200" b="0">
              <a:latin typeface="Times New Roman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283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93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300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506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7944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7120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7119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4586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1184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676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104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003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42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200" b="0" dirty="0">
              <a:latin typeface="Times New Roman" charset="0"/>
              <a:cs typeface="Calibri"/>
            </a:endParaRPr>
          </a:p>
        </p:txBody>
      </p:sp>
      <p:sp>
        <p:nvSpPr>
          <p:cNvPr id="3584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7470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099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8984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88086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38203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3391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9462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574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4127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774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222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200" b="0" dirty="0">
              <a:latin typeface="Times New Roman" charset="0"/>
              <a:cs typeface="Calibri"/>
            </a:endParaRPr>
          </a:p>
        </p:txBody>
      </p:sp>
      <p:sp>
        <p:nvSpPr>
          <p:cNvPr id="3584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253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56E1AF-BC59-4C49-80C5-46A566EC6E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200"/>
          </a:p>
        </p:txBody>
      </p:sp>
      <p:sp>
        <p:nvSpPr>
          <p:cNvPr id="117762" name="Rectangle 2">
            <a:extLst>
              <a:ext uri="{FF2B5EF4-FFF2-40B4-BE49-F238E27FC236}">
                <a16:creationId xmlns:a16="http://schemas.microsoft.com/office/drawing/2014/main" id="{F8CE571A-D586-D144-B075-E443235951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13CC66A1-DF46-9B4D-86D8-D43CC96167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501247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8553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971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0B3C120-32F8-5244-8320-653E62E996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200"/>
          </a:p>
        </p:txBody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EED03930-3FE0-7448-B999-C7C1441B11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451ECE52-0749-D94D-962C-ADE4F5979E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27348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B86AA8A-0B2E-A044-A37A-477A0BD13A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200"/>
          </a:p>
        </p:txBody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7F437758-FED2-004A-AF14-03A8AA363F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87388"/>
            <a:ext cx="4579937" cy="343535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D0F4460C-A0F3-F947-9A2E-84DDCAF08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28689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77C03AD-5B2E-9E47-9488-B5B3C4B11C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200"/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46B7C8B2-6CB9-1F42-B6F0-1EDCA4595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F1AEDE1F-E1A1-E64E-BAA9-23DCC82751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51877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149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37A9591-8605-4249-99EA-39DCA515DE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200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7A741ECF-6310-6F4A-8631-4ABC9B400E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F84B3890-8E2C-E54C-B432-EF59D6CC1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2121093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F5A26F6-D788-874B-A3C4-E37C816107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200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DBCD02D8-CE82-AD4B-8BA8-90EA99A6D8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3EEE7AAE-B219-AA43-887E-CCFA43F5E4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193540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E6320A3-CA77-3C4E-9BA9-252F941C39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200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D651BB5A-96F4-9C48-A63E-E823C2930E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73E294B3-D9E9-4F40-8C63-3F8FFAEA9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096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200" b="0"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405005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E6320A3-CA77-3C4E-9BA9-252F941C39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200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D651BB5A-96F4-9C48-A63E-E823C2930E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73E294B3-D9E9-4F40-8C63-3F8FFAEA9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535066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48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200" b="0"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58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200" b="0"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36938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200" b="0"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27199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200" b="0"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032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4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92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www.eirefirst.com/clipart/gifs/St%20Patrick%20Worm.gif&amp;imgrefurl=http://www.eirefirst.com/clipart.htm&amp;h=398&amp;w=490&amp;sz=8&amp;tbnid=DaavbgCpeSEJ:&amp;tbnh=103&amp;tbnw=126&amp;start=144&amp;prev=/images?q=worm&amp;start=140&amp;hl=ko&amp;lr=&amp;ie=UTF-8&amp;sa=N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End-to-End Transport Over Wireless I:</a:t>
            </a:r>
            <a:br>
              <a:rPr lang="en-US" sz="3200" dirty="0"/>
            </a:br>
            <a:r>
              <a:rPr lang="en-US" sz="3200" dirty="0"/>
              <a:t>Preliminaries, Split Connection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COS </a:t>
            </a:r>
            <a:r>
              <a:rPr lang="en-US" altLang="zh-CN" sz="2800" dirty="0"/>
              <a:t>463</a:t>
            </a:r>
            <a:r>
              <a:rPr lang="en-US" sz="2800" dirty="0"/>
              <a:t>: Wireless </a:t>
            </a:r>
            <a:r>
              <a:rPr lang="en-US" altLang="zh-CN" sz="2800" dirty="0"/>
              <a:t>Networks</a:t>
            </a:r>
            <a:endParaRPr lang="en-US" sz="2800" dirty="0"/>
          </a:p>
          <a:p>
            <a:r>
              <a:rPr lang="en-US" altLang="zh-CN" sz="2800" dirty="0"/>
              <a:t>Lecture</a:t>
            </a:r>
            <a:r>
              <a:rPr lang="zh-CN" altLang="en-US" sz="2800" dirty="0"/>
              <a:t> </a:t>
            </a:r>
            <a:r>
              <a:rPr lang="en-US" altLang="zh-CN" sz="2800" dirty="0"/>
              <a:t>2</a:t>
            </a:r>
            <a:endParaRPr lang="en-US" sz="2800" dirty="0"/>
          </a:p>
          <a:p>
            <a:r>
              <a:rPr lang="en-US" b="1" dirty="0"/>
              <a:t>Kyle Jamieson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71428" y="6468533"/>
            <a:ext cx="38011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charset="0"/>
                <a:ea typeface="Corbel" charset="0"/>
                <a:cs typeface="Corbel" charset="0"/>
              </a:rPr>
              <a:t>[Various parts adapted from S. Das, </a:t>
            </a:r>
            <a:r>
              <a:rPr lang="en-US" altLang="zh-C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charset="0"/>
                <a:ea typeface="Corbel" charset="0"/>
                <a:cs typeface="Corbel" charset="0"/>
              </a:rPr>
              <a:t>B.</a:t>
            </a:r>
            <a:r>
              <a:rPr lang="zh-CN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charset="0"/>
                <a:ea typeface="Corbel" charset="0"/>
                <a:cs typeface="Corbel" charset="0"/>
              </a:rPr>
              <a:t> </a:t>
            </a:r>
            <a:r>
              <a:rPr lang="en-US" altLang="zh-C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charset="0"/>
                <a:ea typeface="Corbel" charset="0"/>
                <a:cs typeface="Corbel" charset="0"/>
              </a:rPr>
              <a:t>Karp,</a:t>
            </a:r>
            <a:r>
              <a:rPr lang="zh-CN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charset="0"/>
                <a:ea typeface="Corbel" charset="0"/>
                <a:cs typeface="Corbel" charset="0"/>
              </a:rPr>
              <a:t> </a:t>
            </a:r>
            <a:r>
              <a:rPr lang="en-US" altLang="zh-C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charset="0"/>
                <a:ea typeface="Corbel" charset="0"/>
                <a:cs typeface="Corbel" charset="0"/>
              </a:rPr>
              <a:t>N.</a:t>
            </a:r>
            <a:r>
              <a:rPr lang="zh-CN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charset="0"/>
                <a:ea typeface="Corbel" charset="0"/>
                <a:cs typeface="Corbel" charset="0"/>
              </a:rPr>
              <a:t> </a:t>
            </a:r>
            <a:r>
              <a:rPr lang="en-US" altLang="zh-C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charset="0"/>
                <a:ea typeface="Corbel" charset="0"/>
                <a:cs typeface="Corbel" charset="0"/>
              </a:rPr>
              <a:t>Vaidya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orbel" charset="0"/>
                <a:ea typeface="Corbel" charset="0"/>
                <a:cs typeface="Corbel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666665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does what?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523428"/>
            <a:ext cx="8763000" cy="1586561"/>
          </a:xfrm>
        </p:spPr>
        <p:txBody>
          <a:bodyPr>
            <a:normAutofit/>
          </a:bodyPr>
          <a:lstStyle/>
          <a:p>
            <a:r>
              <a:rPr lang="en-US" dirty="0"/>
              <a:t>Five layers</a:t>
            </a:r>
          </a:p>
          <a:p>
            <a:pPr lvl="1"/>
            <a:r>
              <a:rPr lang="en-US" b="1" dirty="0"/>
              <a:t>Lower three layers </a:t>
            </a:r>
            <a:r>
              <a:rPr lang="en-US" dirty="0"/>
              <a:t>are implemented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everywhere</a:t>
            </a:r>
          </a:p>
          <a:p>
            <a:pPr lvl="1"/>
            <a:r>
              <a:rPr lang="en-US" b="1" dirty="0"/>
              <a:t>Top two layers </a:t>
            </a:r>
            <a:r>
              <a:rPr lang="en-US" dirty="0"/>
              <a:t>are implemented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only at end hosts</a:t>
            </a:r>
          </a:p>
          <a:p>
            <a:pPr lvl="2"/>
            <a:r>
              <a:rPr lang="en-US" b="1" dirty="0"/>
              <a:t>Their protocols are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end-to-end</a:t>
            </a:r>
            <a:endParaRPr lang="en-US" b="1" dirty="0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690881" y="4043468"/>
            <a:ext cx="1804996" cy="266054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690881" y="4347696"/>
            <a:ext cx="1804996" cy="266054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36" name="Rectangle 24"/>
          <p:cNvSpPr>
            <a:spLocks noChangeArrowheads="1"/>
          </p:cNvSpPr>
          <p:nvPr/>
        </p:nvSpPr>
        <p:spPr bwMode="auto">
          <a:xfrm>
            <a:off x="690881" y="4652210"/>
            <a:ext cx="1804996" cy="266054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37" name="Rectangle 24"/>
          <p:cNvSpPr>
            <a:spLocks noChangeArrowheads="1"/>
          </p:cNvSpPr>
          <p:nvPr/>
        </p:nvSpPr>
        <p:spPr bwMode="auto">
          <a:xfrm>
            <a:off x="690881" y="4956438"/>
            <a:ext cx="1804996" cy="266054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90881" y="5260666"/>
            <a:ext cx="1804996" cy="266054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39" name="Rectangle 24"/>
          <p:cNvSpPr>
            <a:spLocks noChangeArrowheads="1"/>
          </p:cNvSpPr>
          <p:nvPr/>
        </p:nvSpPr>
        <p:spPr bwMode="auto">
          <a:xfrm>
            <a:off x="3881188" y="4614322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3881188" y="4918550"/>
            <a:ext cx="1273175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41" name="Rectangle 24"/>
          <p:cNvSpPr>
            <a:spLocks noChangeArrowheads="1"/>
          </p:cNvSpPr>
          <p:nvPr/>
        </p:nvSpPr>
        <p:spPr bwMode="auto">
          <a:xfrm>
            <a:off x="3881188" y="5222778"/>
            <a:ext cx="1273175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13206" y="5597428"/>
            <a:ext cx="1091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Host 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81031" y="5597428"/>
            <a:ext cx="11095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Router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68960" y="3750979"/>
            <a:ext cx="2012151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3711651" y="4427579"/>
            <a:ext cx="1673605" cy="1645502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6473583" y="4043468"/>
            <a:ext cx="1804996" cy="266054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47" name="Rectangle 24"/>
          <p:cNvSpPr>
            <a:spLocks noChangeArrowheads="1"/>
          </p:cNvSpPr>
          <p:nvPr/>
        </p:nvSpPr>
        <p:spPr bwMode="auto">
          <a:xfrm>
            <a:off x="6473583" y="4347696"/>
            <a:ext cx="1804996" cy="266054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48" name="Rectangle 24"/>
          <p:cNvSpPr>
            <a:spLocks noChangeArrowheads="1"/>
          </p:cNvSpPr>
          <p:nvPr/>
        </p:nvSpPr>
        <p:spPr bwMode="auto">
          <a:xfrm>
            <a:off x="6473583" y="4652210"/>
            <a:ext cx="1804996" cy="266054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49" name="Rectangle 24"/>
          <p:cNvSpPr>
            <a:spLocks noChangeArrowheads="1"/>
          </p:cNvSpPr>
          <p:nvPr/>
        </p:nvSpPr>
        <p:spPr bwMode="auto">
          <a:xfrm>
            <a:off x="6473583" y="4956438"/>
            <a:ext cx="1804996" cy="266054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6473583" y="5260666"/>
            <a:ext cx="1804996" cy="266054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987445" y="5597428"/>
            <a:ext cx="1107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Host </a:t>
            </a:r>
            <a:r>
              <a:rPr lang="en-US" altLang="zh-CN" sz="2400" b="0" dirty="0">
                <a:latin typeface="Arial" charset="0"/>
              </a:rPr>
              <a:t>B</a:t>
            </a:r>
            <a:endParaRPr lang="en-US" sz="2400" b="0" dirty="0">
              <a:latin typeface="Arial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6351662" y="3750979"/>
            <a:ext cx="2012151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F4DDB5-3E62-FA46-8C74-B57164B5F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61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communication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600201"/>
            <a:ext cx="8534400" cy="1011240"/>
          </a:xfrm>
        </p:spPr>
        <p:txBody>
          <a:bodyPr>
            <a:normAutofit/>
          </a:bodyPr>
          <a:lstStyle/>
          <a:p>
            <a:r>
              <a:rPr lang="en-US" sz="2800" dirty="0"/>
              <a:t>Each layer on a host interacts with its </a:t>
            </a:r>
            <a:r>
              <a:rPr lang="en-US" sz="2800" b="1" dirty="0"/>
              <a:t>peer</a:t>
            </a:r>
            <a:r>
              <a:rPr lang="en-US" sz="2800" dirty="0"/>
              <a:t> host’s corresponding layer via the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protocol interface</a:t>
            </a: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690881" y="4043468"/>
            <a:ext cx="1804996" cy="266054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690881" y="4347696"/>
            <a:ext cx="1804996" cy="266054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690881" y="4652210"/>
            <a:ext cx="1804996" cy="266054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36" name="Rectangle 24"/>
          <p:cNvSpPr>
            <a:spLocks noChangeArrowheads="1"/>
          </p:cNvSpPr>
          <p:nvPr/>
        </p:nvSpPr>
        <p:spPr bwMode="auto">
          <a:xfrm>
            <a:off x="690881" y="4956438"/>
            <a:ext cx="1804996" cy="266054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37" name="Rectangle 24"/>
          <p:cNvSpPr>
            <a:spLocks noChangeArrowheads="1"/>
          </p:cNvSpPr>
          <p:nvPr/>
        </p:nvSpPr>
        <p:spPr bwMode="auto">
          <a:xfrm>
            <a:off x="690881" y="5260666"/>
            <a:ext cx="1804996" cy="266054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39" name="Rectangle 24"/>
          <p:cNvSpPr>
            <a:spLocks noChangeArrowheads="1"/>
          </p:cNvSpPr>
          <p:nvPr/>
        </p:nvSpPr>
        <p:spPr bwMode="auto">
          <a:xfrm>
            <a:off x="3881188" y="4614322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3881188" y="4918550"/>
            <a:ext cx="1273175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42" name="Rectangle 24"/>
          <p:cNvSpPr>
            <a:spLocks noChangeArrowheads="1"/>
          </p:cNvSpPr>
          <p:nvPr/>
        </p:nvSpPr>
        <p:spPr bwMode="auto">
          <a:xfrm>
            <a:off x="3881188" y="5222778"/>
            <a:ext cx="1273175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13206" y="5597428"/>
            <a:ext cx="1091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Host A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981031" y="5597428"/>
            <a:ext cx="11095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Router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68960" y="3750979"/>
            <a:ext cx="2012151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3711651" y="4427579"/>
            <a:ext cx="1673605" cy="1645502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7" name="Rectangle 24"/>
          <p:cNvSpPr>
            <a:spLocks noChangeArrowheads="1"/>
          </p:cNvSpPr>
          <p:nvPr/>
        </p:nvSpPr>
        <p:spPr bwMode="auto">
          <a:xfrm>
            <a:off x="6473583" y="4043468"/>
            <a:ext cx="1804996" cy="266054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48" name="Rectangle 24"/>
          <p:cNvSpPr>
            <a:spLocks noChangeArrowheads="1"/>
          </p:cNvSpPr>
          <p:nvPr/>
        </p:nvSpPr>
        <p:spPr bwMode="auto">
          <a:xfrm>
            <a:off x="6473583" y="4347696"/>
            <a:ext cx="1804996" cy="266054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49" name="Rectangle 24"/>
          <p:cNvSpPr>
            <a:spLocks noChangeArrowheads="1"/>
          </p:cNvSpPr>
          <p:nvPr/>
        </p:nvSpPr>
        <p:spPr bwMode="auto">
          <a:xfrm>
            <a:off x="6473583" y="4652210"/>
            <a:ext cx="1804996" cy="266054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6473583" y="4956438"/>
            <a:ext cx="1804996" cy="266054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51" name="Rectangle 24"/>
          <p:cNvSpPr>
            <a:spLocks noChangeArrowheads="1"/>
          </p:cNvSpPr>
          <p:nvPr/>
        </p:nvSpPr>
        <p:spPr bwMode="auto">
          <a:xfrm>
            <a:off x="6473583" y="5260666"/>
            <a:ext cx="1804996" cy="266054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987445" y="5597428"/>
            <a:ext cx="1107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Host </a:t>
            </a:r>
            <a:r>
              <a:rPr lang="en-US" altLang="zh-CN" sz="2400" b="0" dirty="0">
                <a:latin typeface="Arial" charset="0"/>
              </a:rPr>
              <a:t>B</a:t>
            </a:r>
            <a:endParaRPr lang="en-US" sz="2400" b="0" dirty="0">
              <a:latin typeface="Arial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6351662" y="3750979"/>
            <a:ext cx="2012151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54" name="Straight Arrow Connector 53"/>
          <p:cNvCxnSpPr>
            <a:endCxn id="47" idx="1"/>
          </p:cNvCxnSpPr>
          <p:nvPr/>
        </p:nvCxnSpPr>
        <p:spPr>
          <a:xfrm flipV="1">
            <a:off x="2516196" y="4176495"/>
            <a:ext cx="3957387" cy="16048"/>
          </a:xfrm>
          <a:prstGeom prst="straightConnector1">
            <a:avLst/>
          </a:prstGeom>
          <a:ln w="38100" cap="flat" cmpd="sng" algn="ctr">
            <a:solidFill>
              <a:srgbClr val="008000"/>
            </a:solidFill>
            <a:prstDash val="solid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48" idx="1"/>
          </p:cNvCxnSpPr>
          <p:nvPr/>
        </p:nvCxnSpPr>
        <p:spPr>
          <a:xfrm flipV="1">
            <a:off x="2514638" y="4480723"/>
            <a:ext cx="3958945" cy="5921"/>
          </a:xfrm>
          <a:prstGeom prst="straightConnector1">
            <a:avLst/>
          </a:prstGeom>
          <a:ln w="38100" cap="flat" cmpd="sng" algn="ctr">
            <a:solidFill>
              <a:srgbClr val="008000"/>
            </a:solidFill>
            <a:prstDash val="solid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515644" y="4801065"/>
            <a:ext cx="1324352" cy="286"/>
          </a:xfrm>
          <a:prstGeom prst="straightConnector1">
            <a:avLst/>
          </a:prstGeom>
          <a:ln w="38100" cap="flat" cmpd="sng" algn="ctr">
            <a:solidFill>
              <a:srgbClr val="008000"/>
            </a:solidFill>
            <a:prstDash val="solid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524096" y="5115711"/>
            <a:ext cx="1324352" cy="286"/>
          </a:xfrm>
          <a:prstGeom prst="straightConnector1">
            <a:avLst/>
          </a:prstGeom>
          <a:ln w="38100" cap="flat" cmpd="sng" algn="ctr">
            <a:solidFill>
              <a:srgbClr val="008000"/>
            </a:solidFill>
            <a:prstDash val="solid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524648" y="5419939"/>
            <a:ext cx="1324352" cy="286"/>
          </a:xfrm>
          <a:prstGeom prst="straightConnector1">
            <a:avLst/>
          </a:prstGeom>
          <a:ln w="38100" cap="flat" cmpd="sng" algn="ctr">
            <a:solidFill>
              <a:srgbClr val="008000"/>
            </a:solidFill>
            <a:prstDash val="solid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5167993" y="4769837"/>
            <a:ext cx="1324352" cy="286"/>
          </a:xfrm>
          <a:prstGeom prst="straightConnector1">
            <a:avLst/>
          </a:prstGeom>
          <a:ln w="38100" cap="flat" cmpd="sng" algn="ctr">
            <a:solidFill>
              <a:srgbClr val="008000"/>
            </a:solidFill>
            <a:prstDash val="solid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5167993" y="5095603"/>
            <a:ext cx="1324352" cy="286"/>
          </a:xfrm>
          <a:prstGeom prst="straightConnector1">
            <a:avLst/>
          </a:prstGeom>
          <a:ln w="38100" cap="flat" cmpd="sng" algn="ctr">
            <a:solidFill>
              <a:srgbClr val="008000"/>
            </a:solidFill>
            <a:prstDash val="solid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5167993" y="5383615"/>
            <a:ext cx="1324352" cy="286"/>
          </a:xfrm>
          <a:prstGeom prst="straightConnector1">
            <a:avLst/>
          </a:prstGeom>
          <a:ln w="38100" cap="flat" cmpd="sng" algn="ctr">
            <a:solidFill>
              <a:srgbClr val="008000"/>
            </a:solidFill>
            <a:prstDash val="solid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76F2E4-AD4A-0145-B019-AD7A8397E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551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path across the Internet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2030219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Communication </a:t>
            </a:r>
            <a:r>
              <a:rPr lang="en-US" sz="2800" b="1" dirty="0"/>
              <a:t>goes down to physical network</a:t>
            </a:r>
          </a:p>
          <a:p>
            <a:endParaRPr lang="en-US" sz="2800" dirty="0"/>
          </a:p>
          <a:p>
            <a:r>
              <a:rPr lang="en-US" sz="2800" dirty="0"/>
              <a:t>Then from </a:t>
            </a:r>
            <a:r>
              <a:rPr lang="en-US" sz="2800" b="1" dirty="0"/>
              <a:t>network peer to peer</a:t>
            </a:r>
          </a:p>
          <a:p>
            <a:endParaRPr lang="en-US" sz="2800" dirty="0"/>
          </a:p>
          <a:p>
            <a:r>
              <a:rPr lang="en-US" sz="2800" dirty="0"/>
              <a:t>Then </a:t>
            </a:r>
            <a:r>
              <a:rPr lang="en-US" sz="2800" b="1" dirty="0"/>
              <a:t>up to the relevant layer</a:t>
            </a:r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690881" y="4043468"/>
            <a:ext cx="1804996" cy="266054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36" name="Rectangle 24"/>
          <p:cNvSpPr>
            <a:spLocks noChangeArrowheads="1"/>
          </p:cNvSpPr>
          <p:nvPr/>
        </p:nvSpPr>
        <p:spPr bwMode="auto">
          <a:xfrm>
            <a:off x="690881" y="4347696"/>
            <a:ext cx="1804996" cy="266054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37" name="Rectangle 24"/>
          <p:cNvSpPr>
            <a:spLocks noChangeArrowheads="1"/>
          </p:cNvSpPr>
          <p:nvPr/>
        </p:nvSpPr>
        <p:spPr bwMode="auto">
          <a:xfrm>
            <a:off x="690881" y="4652210"/>
            <a:ext cx="1804996" cy="266054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39" name="Rectangle 24"/>
          <p:cNvSpPr>
            <a:spLocks noChangeArrowheads="1"/>
          </p:cNvSpPr>
          <p:nvPr/>
        </p:nvSpPr>
        <p:spPr bwMode="auto">
          <a:xfrm>
            <a:off x="690881" y="4956438"/>
            <a:ext cx="1804996" cy="266054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690881" y="5260666"/>
            <a:ext cx="1804996" cy="266054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42" name="Rectangle 24"/>
          <p:cNvSpPr>
            <a:spLocks noChangeArrowheads="1"/>
          </p:cNvSpPr>
          <p:nvPr/>
        </p:nvSpPr>
        <p:spPr bwMode="auto">
          <a:xfrm>
            <a:off x="3881188" y="4614322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43" name="Rectangle 24"/>
          <p:cNvSpPr>
            <a:spLocks noChangeArrowheads="1"/>
          </p:cNvSpPr>
          <p:nvPr/>
        </p:nvSpPr>
        <p:spPr bwMode="auto">
          <a:xfrm>
            <a:off x="3881188" y="4918550"/>
            <a:ext cx="1273175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44" name="Rectangle 24"/>
          <p:cNvSpPr>
            <a:spLocks noChangeArrowheads="1"/>
          </p:cNvSpPr>
          <p:nvPr/>
        </p:nvSpPr>
        <p:spPr bwMode="auto">
          <a:xfrm>
            <a:off x="3881188" y="5222778"/>
            <a:ext cx="1273175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213206" y="5597428"/>
            <a:ext cx="1091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Host A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81031" y="5597428"/>
            <a:ext cx="11095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Router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568960" y="3750979"/>
            <a:ext cx="2012151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3711651" y="4427579"/>
            <a:ext cx="1673605" cy="1645502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9" name="Rectangle 24"/>
          <p:cNvSpPr>
            <a:spLocks noChangeArrowheads="1"/>
          </p:cNvSpPr>
          <p:nvPr/>
        </p:nvSpPr>
        <p:spPr bwMode="auto">
          <a:xfrm>
            <a:off x="6473583" y="4043468"/>
            <a:ext cx="1804996" cy="266054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6473583" y="4347696"/>
            <a:ext cx="1804996" cy="266054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51" name="Rectangle 24"/>
          <p:cNvSpPr>
            <a:spLocks noChangeArrowheads="1"/>
          </p:cNvSpPr>
          <p:nvPr/>
        </p:nvSpPr>
        <p:spPr bwMode="auto">
          <a:xfrm>
            <a:off x="6473583" y="4652210"/>
            <a:ext cx="1804996" cy="266054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52" name="Rectangle 24"/>
          <p:cNvSpPr>
            <a:spLocks noChangeArrowheads="1"/>
          </p:cNvSpPr>
          <p:nvPr/>
        </p:nvSpPr>
        <p:spPr bwMode="auto">
          <a:xfrm>
            <a:off x="6473583" y="4956438"/>
            <a:ext cx="1804996" cy="266054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6473583" y="5260666"/>
            <a:ext cx="1804996" cy="266054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987445" y="5597428"/>
            <a:ext cx="1107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Host </a:t>
            </a:r>
            <a:r>
              <a:rPr lang="en-US" altLang="zh-CN" sz="2400" b="0" dirty="0">
                <a:latin typeface="Arial" charset="0"/>
              </a:rPr>
              <a:t>B</a:t>
            </a:r>
            <a:endParaRPr lang="en-US" sz="2400" b="0" dirty="0">
              <a:latin typeface="Arial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6351662" y="3750979"/>
            <a:ext cx="2012151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 flipV="1">
            <a:off x="2516196" y="4176495"/>
            <a:ext cx="3957387" cy="16048"/>
          </a:xfrm>
          <a:prstGeom prst="straightConnector1">
            <a:avLst/>
          </a:prstGeom>
          <a:ln w="3810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2514638" y="4480723"/>
            <a:ext cx="3958945" cy="5921"/>
          </a:xfrm>
          <a:prstGeom prst="straightConnector1">
            <a:avLst/>
          </a:prstGeom>
          <a:ln w="3810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515644" y="4801065"/>
            <a:ext cx="1324352" cy="286"/>
          </a:xfrm>
          <a:prstGeom prst="straightConnector1">
            <a:avLst/>
          </a:prstGeom>
          <a:ln w="3810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2524096" y="5115711"/>
            <a:ext cx="1324352" cy="286"/>
          </a:xfrm>
          <a:prstGeom prst="straightConnector1">
            <a:avLst/>
          </a:prstGeom>
          <a:ln w="3810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524648" y="5419939"/>
            <a:ext cx="1324352" cy="286"/>
          </a:xfrm>
          <a:prstGeom prst="straightConnector1">
            <a:avLst/>
          </a:prstGeom>
          <a:ln w="3810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5167993" y="4769837"/>
            <a:ext cx="1324352" cy="286"/>
          </a:xfrm>
          <a:prstGeom prst="straightConnector1">
            <a:avLst/>
          </a:prstGeom>
          <a:ln w="3810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5167993" y="5095603"/>
            <a:ext cx="1324352" cy="286"/>
          </a:xfrm>
          <a:prstGeom prst="straightConnector1">
            <a:avLst/>
          </a:prstGeom>
          <a:ln w="3810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5167993" y="5383615"/>
            <a:ext cx="1324352" cy="286"/>
          </a:xfrm>
          <a:prstGeom prst="straightConnector1">
            <a:avLst/>
          </a:prstGeom>
          <a:ln w="3810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Freeform 42"/>
          <p:cNvSpPr>
            <a:spLocks/>
          </p:cNvSpPr>
          <p:nvPr/>
        </p:nvSpPr>
        <p:spPr bwMode="auto">
          <a:xfrm>
            <a:off x="1487055" y="3761318"/>
            <a:ext cx="5929745" cy="1765401"/>
          </a:xfrm>
          <a:custGeom>
            <a:avLst/>
            <a:gdLst>
              <a:gd name="T0" fmla="*/ 0 w 2352"/>
              <a:gd name="T1" fmla="*/ 0 h 1968"/>
              <a:gd name="T2" fmla="*/ 0 w 2352"/>
              <a:gd name="T3" fmla="*/ 1824 h 1968"/>
              <a:gd name="T4" fmla="*/ 96 w 2352"/>
              <a:gd name="T5" fmla="*/ 1968 h 1968"/>
              <a:gd name="T6" fmla="*/ 864 w 2352"/>
              <a:gd name="T7" fmla="*/ 1968 h 1968"/>
              <a:gd name="T8" fmla="*/ 864 w 2352"/>
              <a:gd name="T9" fmla="*/ 1200 h 1968"/>
              <a:gd name="T10" fmla="*/ 1488 w 2352"/>
              <a:gd name="T11" fmla="*/ 1200 h 1968"/>
              <a:gd name="T12" fmla="*/ 1488 w 2352"/>
              <a:gd name="T13" fmla="*/ 1968 h 1968"/>
              <a:gd name="T14" fmla="*/ 2256 w 2352"/>
              <a:gd name="T15" fmla="*/ 1968 h 1968"/>
              <a:gd name="T16" fmla="*/ 2352 w 2352"/>
              <a:gd name="T17" fmla="*/ 1824 h 1968"/>
              <a:gd name="T18" fmla="*/ 2352 w 2352"/>
              <a:gd name="T19" fmla="*/ 0 h 196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352"/>
              <a:gd name="T31" fmla="*/ 0 h 1968"/>
              <a:gd name="T32" fmla="*/ 2352 w 2352"/>
              <a:gd name="T33" fmla="*/ 1968 h 1968"/>
              <a:gd name="connsiteX0" fmla="*/ 0 w 10000"/>
              <a:gd name="connsiteY0" fmla="*/ 0 h 10000"/>
              <a:gd name="connsiteX1" fmla="*/ 0 w 10000"/>
              <a:gd name="connsiteY1" fmla="*/ 9268 h 10000"/>
              <a:gd name="connsiteX2" fmla="*/ 408 w 10000"/>
              <a:gd name="connsiteY2" fmla="*/ 10000 h 10000"/>
              <a:gd name="connsiteX3" fmla="*/ 3673 w 10000"/>
              <a:gd name="connsiteY3" fmla="*/ 10000 h 10000"/>
              <a:gd name="connsiteX4" fmla="*/ 3673 w 10000"/>
              <a:gd name="connsiteY4" fmla="*/ 6098 h 10000"/>
              <a:gd name="connsiteX5" fmla="*/ 6327 w 10000"/>
              <a:gd name="connsiteY5" fmla="*/ 6098 h 10000"/>
              <a:gd name="connsiteX6" fmla="*/ 5482 w 10000"/>
              <a:gd name="connsiteY6" fmla="*/ 10000 h 10000"/>
              <a:gd name="connsiteX7" fmla="*/ 9592 w 10000"/>
              <a:gd name="connsiteY7" fmla="*/ 10000 h 10000"/>
              <a:gd name="connsiteX8" fmla="*/ 10000 w 10000"/>
              <a:gd name="connsiteY8" fmla="*/ 9268 h 10000"/>
              <a:gd name="connsiteX9" fmla="*/ 10000 w 10000"/>
              <a:gd name="connsiteY9" fmla="*/ 0 h 10000"/>
              <a:gd name="connsiteX0" fmla="*/ 0 w 10000"/>
              <a:gd name="connsiteY0" fmla="*/ 0 h 10000"/>
              <a:gd name="connsiteX1" fmla="*/ 0 w 10000"/>
              <a:gd name="connsiteY1" fmla="*/ 9268 h 10000"/>
              <a:gd name="connsiteX2" fmla="*/ 408 w 10000"/>
              <a:gd name="connsiteY2" fmla="*/ 10000 h 10000"/>
              <a:gd name="connsiteX3" fmla="*/ 3673 w 10000"/>
              <a:gd name="connsiteY3" fmla="*/ 10000 h 10000"/>
              <a:gd name="connsiteX4" fmla="*/ 3673 w 10000"/>
              <a:gd name="connsiteY4" fmla="*/ 6098 h 10000"/>
              <a:gd name="connsiteX5" fmla="*/ 5492 w 10000"/>
              <a:gd name="connsiteY5" fmla="*/ 6098 h 10000"/>
              <a:gd name="connsiteX6" fmla="*/ 5482 w 10000"/>
              <a:gd name="connsiteY6" fmla="*/ 10000 h 10000"/>
              <a:gd name="connsiteX7" fmla="*/ 9592 w 10000"/>
              <a:gd name="connsiteY7" fmla="*/ 10000 h 10000"/>
              <a:gd name="connsiteX8" fmla="*/ 10000 w 10000"/>
              <a:gd name="connsiteY8" fmla="*/ 9268 h 10000"/>
              <a:gd name="connsiteX9" fmla="*/ 10000 w 10000"/>
              <a:gd name="connsiteY9" fmla="*/ 0 h 10000"/>
              <a:gd name="connsiteX0" fmla="*/ 0 w 10000"/>
              <a:gd name="connsiteY0" fmla="*/ 0 h 10000"/>
              <a:gd name="connsiteX1" fmla="*/ 0 w 10000"/>
              <a:gd name="connsiteY1" fmla="*/ 9268 h 10000"/>
              <a:gd name="connsiteX2" fmla="*/ 408 w 10000"/>
              <a:gd name="connsiteY2" fmla="*/ 10000 h 10000"/>
              <a:gd name="connsiteX3" fmla="*/ 4443 w 10000"/>
              <a:gd name="connsiteY3" fmla="*/ 9919 h 10000"/>
              <a:gd name="connsiteX4" fmla="*/ 3673 w 10000"/>
              <a:gd name="connsiteY4" fmla="*/ 6098 h 10000"/>
              <a:gd name="connsiteX5" fmla="*/ 5492 w 10000"/>
              <a:gd name="connsiteY5" fmla="*/ 6098 h 10000"/>
              <a:gd name="connsiteX6" fmla="*/ 5482 w 10000"/>
              <a:gd name="connsiteY6" fmla="*/ 10000 h 10000"/>
              <a:gd name="connsiteX7" fmla="*/ 9592 w 10000"/>
              <a:gd name="connsiteY7" fmla="*/ 10000 h 10000"/>
              <a:gd name="connsiteX8" fmla="*/ 10000 w 10000"/>
              <a:gd name="connsiteY8" fmla="*/ 9268 h 10000"/>
              <a:gd name="connsiteX9" fmla="*/ 10000 w 10000"/>
              <a:gd name="connsiteY9" fmla="*/ 0 h 10000"/>
              <a:gd name="connsiteX0" fmla="*/ 0 w 10000"/>
              <a:gd name="connsiteY0" fmla="*/ 0 h 10000"/>
              <a:gd name="connsiteX1" fmla="*/ 0 w 10000"/>
              <a:gd name="connsiteY1" fmla="*/ 9268 h 10000"/>
              <a:gd name="connsiteX2" fmla="*/ 408 w 10000"/>
              <a:gd name="connsiteY2" fmla="*/ 10000 h 10000"/>
              <a:gd name="connsiteX3" fmla="*/ 4443 w 10000"/>
              <a:gd name="connsiteY3" fmla="*/ 9919 h 10000"/>
              <a:gd name="connsiteX4" fmla="*/ 4453 w 10000"/>
              <a:gd name="connsiteY4" fmla="*/ 6098 h 10000"/>
              <a:gd name="connsiteX5" fmla="*/ 5492 w 10000"/>
              <a:gd name="connsiteY5" fmla="*/ 6098 h 10000"/>
              <a:gd name="connsiteX6" fmla="*/ 5482 w 10000"/>
              <a:gd name="connsiteY6" fmla="*/ 10000 h 10000"/>
              <a:gd name="connsiteX7" fmla="*/ 9592 w 10000"/>
              <a:gd name="connsiteY7" fmla="*/ 10000 h 10000"/>
              <a:gd name="connsiteX8" fmla="*/ 10000 w 10000"/>
              <a:gd name="connsiteY8" fmla="*/ 9268 h 10000"/>
              <a:gd name="connsiteX9" fmla="*/ 10000 w 10000"/>
              <a:gd name="connsiteY9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0" y="9268"/>
                </a:lnTo>
                <a:lnTo>
                  <a:pt x="408" y="10000"/>
                </a:lnTo>
                <a:lnTo>
                  <a:pt x="4443" y="9919"/>
                </a:lnTo>
                <a:cubicBezTo>
                  <a:pt x="4446" y="8645"/>
                  <a:pt x="4450" y="7372"/>
                  <a:pt x="4453" y="6098"/>
                </a:cubicBezTo>
                <a:lnTo>
                  <a:pt x="5492" y="6098"/>
                </a:lnTo>
                <a:cubicBezTo>
                  <a:pt x="5489" y="7399"/>
                  <a:pt x="5485" y="8699"/>
                  <a:pt x="5482" y="10000"/>
                </a:cubicBezTo>
                <a:lnTo>
                  <a:pt x="9592" y="10000"/>
                </a:lnTo>
                <a:lnTo>
                  <a:pt x="10000" y="9268"/>
                </a:lnTo>
                <a:lnTo>
                  <a:pt x="10000" y="0"/>
                </a:lnTo>
              </a:path>
            </a:pathLst>
          </a:custGeom>
          <a:noFill/>
          <a:ln w="50800">
            <a:solidFill>
              <a:srgbClr val="FF0000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/>
          <a:lstStyle/>
          <a:p>
            <a:endParaRPr lang="en-US" b="0" dirty="0">
              <a:latin typeface="Arial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159FC3-B9FE-F04C-9819-172EE3D6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1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multiplexing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449805"/>
            <a:ext cx="8763000" cy="2179102"/>
          </a:xfrm>
        </p:spPr>
        <p:txBody>
          <a:bodyPr>
            <a:normAutofit/>
          </a:bodyPr>
          <a:lstStyle/>
          <a:p>
            <a:pPr>
              <a:spcBef>
                <a:spcPts val="1248"/>
              </a:spcBef>
            </a:pPr>
            <a:r>
              <a:rPr lang="en-US" b="1" dirty="0"/>
              <a:t>Multiplexing: </a:t>
            </a:r>
            <a:r>
              <a:rPr lang="en-US" dirty="0"/>
              <a:t>Multiple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overlying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protocols share use of a single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underlying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protocol</a:t>
            </a:r>
          </a:p>
          <a:p>
            <a:pPr>
              <a:spcBef>
                <a:spcPts val="1248"/>
              </a:spcBef>
            </a:pPr>
            <a:endParaRPr lang="en-US" dirty="0"/>
          </a:p>
          <a:p>
            <a:pPr>
              <a:spcBef>
                <a:spcPts val="1248"/>
              </a:spcBef>
            </a:pPr>
            <a:r>
              <a:rPr lang="en-US" b="1" dirty="0"/>
              <a:t>Problem:</a:t>
            </a:r>
            <a:r>
              <a:rPr lang="en-US" dirty="0"/>
              <a:t> How does the underlying protocol decide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which overlying protocol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messages go to?</a:t>
            </a:r>
          </a:p>
          <a:p>
            <a:pPr>
              <a:spcBef>
                <a:spcPts val="1248"/>
              </a:spcBef>
            </a:pP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1933552" y="4152249"/>
            <a:ext cx="1879774" cy="304228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Applications</a:t>
            </a: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2266298" y="5171936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39797" y="5835757"/>
            <a:ext cx="1091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Host A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700119" y="3809533"/>
            <a:ext cx="2367751" cy="256834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2105170" y="4636817"/>
            <a:ext cx="624804" cy="304228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TCP</a:t>
            </a:r>
          </a:p>
        </p:txBody>
      </p:sp>
      <p:sp>
        <p:nvSpPr>
          <p:cNvPr id="29" name="Rectangle 24"/>
          <p:cNvSpPr>
            <a:spLocks noChangeArrowheads="1"/>
          </p:cNvSpPr>
          <p:nvPr/>
        </p:nvSpPr>
        <p:spPr bwMode="auto">
          <a:xfrm>
            <a:off x="3031962" y="4637103"/>
            <a:ext cx="624804" cy="304228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UDP</a:t>
            </a:r>
          </a:p>
        </p:txBody>
      </p:sp>
      <p:sp>
        <p:nvSpPr>
          <p:cNvPr id="30" name="Rectangle 24"/>
          <p:cNvSpPr>
            <a:spLocks noChangeArrowheads="1"/>
          </p:cNvSpPr>
          <p:nvPr/>
        </p:nvSpPr>
        <p:spPr bwMode="auto">
          <a:xfrm>
            <a:off x="5355898" y="4152275"/>
            <a:ext cx="1879774" cy="304228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Applications</a:t>
            </a: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5688644" y="5171962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746091" y="5835783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Host B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122465" y="3809559"/>
            <a:ext cx="2367751" cy="256834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5527516" y="4636843"/>
            <a:ext cx="624804" cy="304228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TCP</a:t>
            </a: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6454308" y="4637129"/>
            <a:ext cx="624804" cy="304228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UDP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5842944" y="4913495"/>
            <a:ext cx="926792" cy="949454"/>
            <a:chOff x="2417572" y="4886303"/>
            <a:chExt cx="926792" cy="949454"/>
          </a:xfrm>
        </p:grpSpPr>
        <p:cxnSp>
          <p:nvCxnSpPr>
            <p:cNvPr id="4" name="Elbow Connector 3"/>
            <p:cNvCxnSpPr>
              <a:stCxn id="21" idx="0"/>
              <a:endCxn id="28" idx="2"/>
            </p:cNvCxnSpPr>
            <p:nvPr/>
          </p:nvCxnSpPr>
          <p:spPr>
            <a:xfrm rot="16200000" flipV="1">
              <a:off x="2204096" y="5154521"/>
              <a:ext cx="894712" cy="467760"/>
            </a:xfrm>
            <a:prstGeom prst="bentConnector3">
              <a:avLst>
                <a:gd name="adj1" fmla="val 60915"/>
              </a:avLst>
            </a:prstGeom>
            <a:ln w="57150">
              <a:solidFill>
                <a:srgbClr val="FF0000"/>
              </a:solidFill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21" idx="0"/>
              <a:endCxn id="29" idx="2"/>
            </p:cNvCxnSpPr>
            <p:nvPr/>
          </p:nvCxnSpPr>
          <p:spPr>
            <a:xfrm rot="5400000" flipH="1" flipV="1">
              <a:off x="2667635" y="5159028"/>
              <a:ext cx="894426" cy="459032"/>
            </a:xfrm>
            <a:prstGeom prst="bentConnector3">
              <a:avLst>
                <a:gd name="adj1" fmla="val 60918"/>
              </a:avLst>
            </a:prstGeom>
            <a:ln w="57150">
              <a:solidFill>
                <a:srgbClr val="FF0000"/>
              </a:solidFill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516048" y="4886303"/>
              <a:ext cx="7473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???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2374EC2C-784A-894B-97F3-2A5DACA4E34F}"/>
              </a:ext>
            </a:extLst>
          </p:cNvPr>
          <p:cNvGrpSpPr/>
          <p:nvPr/>
        </p:nvGrpSpPr>
        <p:grpSpPr>
          <a:xfrm>
            <a:off x="2420046" y="4480448"/>
            <a:ext cx="926792" cy="894712"/>
            <a:chOff x="2420046" y="4480448"/>
            <a:chExt cx="926792" cy="894712"/>
          </a:xfrm>
        </p:grpSpPr>
        <p:cxnSp>
          <p:nvCxnSpPr>
            <p:cNvPr id="23" name="Elbow Connector 22">
              <a:extLst>
                <a:ext uri="{FF2B5EF4-FFF2-40B4-BE49-F238E27FC236}">
                  <a16:creationId xmlns:a16="http://schemas.microsoft.com/office/drawing/2014/main" id="{3EB6B7EE-40C4-164C-8814-4C33E04F8264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2206570" y="4693924"/>
              <a:ext cx="894712" cy="467760"/>
            </a:xfrm>
            <a:prstGeom prst="bentConnector3">
              <a:avLst>
                <a:gd name="adj1" fmla="val 60915"/>
              </a:avLst>
            </a:prstGeom>
            <a:ln w="57150">
              <a:solidFill>
                <a:srgbClr val="FF0000"/>
              </a:solidFill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Elbow Connector 24">
              <a:extLst>
                <a:ext uri="{FF2B5EF4-FFF2-40B4-BE49-F238E27FC236}">
                  <a16:creationId xmlns:a16="http://schemas.microsoft.com/office/drawing/2014/main" id="{ED8EA084-E42B-EB4E-BEE4-5532A4A4C925}"/>
                </a:ext>
              </a:extLst>
            </p:cNvPr>
            <p:cNvCxnSpPr>
              <a:cxnSpLocks/>
            </p:cNvCxnSpPr>
            <p:nvPr/>
          </p:nvCxnSpPr>
          <p:spPr>
            <a:xfrm rot="16200000" flipH="1" flipV="1">
              <a:off x="2670109" y="4698431"/>
              <a:ext cx="894426" cy="459032"/>
            </a:xfrm>
            <a:prstGeom prst="bentConnector3">
              <a:avLst>
                <a:gd name="adj1" fmla="val 60918"/>
              </a:avLst>
            </a:prstGeom>
            <a:ln w="57150">
              <a:solidFill>
                <a:srgbClr val="FF0000"/>
              </a:solidFill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E51A0-530C-A54C-8CB7-188A4C4B2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20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headers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484092"/>
            <a:ext cx="8763000" cy="2610066"/>
          </a:xfrm>
        </p:spPr>
        <p:txBody>
          <a:bodyPr>
            <a:noAutofit/>
          </a:bodyPr>
          <a:lstStyle/>
          <a:p>
            <a:pPr>
              <a:spcBef>
                <a:spcPts val="1080"/>
              </a:spcBef>
            </a:pPr>
            <a:r>
              <a:rPr lang="en-US" dirty="0"/>
              <a:t>Each layer attaches its own header (H) to facilitate communication between peer protocols</a:t>
            </a:r>
          </a:p>
          <a:p>
            <a:pPr>
              <a:spcBef>
                <a:spcPts val="1080"/>
              </a:spcBef>
            </a:pPr>
            <a:endParaRPr lang="en-US" dirty="0"/>
          </a:p>
          <a:p>
            <a:pPr>
              <a:spcBef>
                <a:spcPts val="1080"/>
              </a:spcBef>
            </a:pPr>
            <a:r>
              <a:rPr lang="en-US" dirty="0"/>
              <a:t>On reception, layer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inspects and removes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its own header</a:t>
            </a:r>
          </a:p>
          <a:p>
            <a:pPr lvl="1">
              <a:spcBef>
                <a:spcPts val="1080"/>
              </a:spcBef>
            </a:pPr>
            <a:r>
              <a:rPr lang="en-US" dirty="0"/>
              <a:t>Higher layers </a:t>
            </a:r>
            <a:r>
              <a:rPr lang="en-US" b="1" dirty="0">
                <a:solidFill>
                  <a:srgbClr val="0070C0"/>
                </a:solidFill>
              </a:rPr>
              <a:t>don’t see </a:t>
            </a:r>
            <a:r>
              <a:rPr lang="en-US" dirty="0"/>
              <a:t>lower layers’ headers</a:t>
            </a: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677103" y="4173728"/>
            <a:ext cx="1939322" cy="293571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677103" y="4477956"/>
            <a:ext cx="1939322" cy="293571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677103" y="4782470"/>
            <a:ext cx="1939322" cy="29357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auto">
          <a:xfrm>
            <a:off x="677103" y="5086698"/>
            <a:ext cx="1939322" cy="293571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677103" y="5390926"/>
            <a:ext cx="1939322" cy="293571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16" name="Rectangle 24"/>
          <p:cNvSpPr>
            <a:spLocks noChangeArrowheads="1"/>
          </p:cNvSpPr>
          <p:nvPr/>
        </p:nvSpPr>
        <p:spPr bwMode="auto">
          <a:xfrm>
            <a:off x="6635158" y="4173728"/>
            <a:ext cx="1897870" cy="293572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6635158" y="4477956"/>
            <a:ext cx="1897870" cy="293572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6635158" y="4782470"/>
            <a:ext cx="1897870" cy="29357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6635158" y="5086698"/>
            <a:ext cx="1897870" cy="293572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6635158" y="5390926"/>
            <a:ext cx="1897870" cy="293572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65916" y="6190499"/>
            <a:ext cx="1091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Host 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27802" y="6197897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Host B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5828" y="3827477"/>
            <a:ext cx="4111246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756637" y="3840991"/>
            <a:ext cx="3928792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699295" y="4174669"/>
            <a:ext cx="889000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2910167" y="4478570"/>
            <a:ext cx="889000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2699295" y="4479469"/>
            <a:ext cx="209019" cy="303901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699295" y="4782471"/>
            <a:ext cx="209019" cy="30390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3119186" y="4782471"/>
            <a:ext cx="889000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2908314" y="4783370"/>
            <a:ext cx="209019" cy="303901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2699295" y="5089928"/>
            <a:ext cx="209019" cy="30390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2908314" y="5089928"/>
            <a:ext cx="209019" cy="30390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3328205" y="5089928"/>
            <a:ext cx="889000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3117333" y="5090827"/>
            <a:ext cx="209019" cy="303901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2699295" y="5387377"/>
            <a:ext cx="209019" cy="303901"/>
          </a:xfrm>
          <a:prstGeom prst="roundRect">
            <a:avLst/>
          </a:prstGeom>
          <a:solidFill>
            <a:schemeClr val="accent2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2914930" y="5388971"/>
            <a:ext cx="209019" cy="30390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3123949" y="5388971"/>
            <a:ext cx="209019" cy="30390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3332968" y="5389870"/>
            <a:ext cx="209019" cy="303901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3541987" y="5391464"/>
            <a:ext cx="889000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4844558" y="5383290"/>
            <a:ext cx="209019" cy="303901"/>
          </a:xfrm>
          <a:prstGeom prst="roundRect">
            <a:avLst/>
          </a:prstGeom>
          <a:solidFill>
            <a:schemeClr val="accent2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5060193" y="5384884"/>
            <a:ext cx="209019" cy="30390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5269212" y="5384884"/>
            <a:ext cx="209019" cy="30390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5478231" y="5385783"/>
            <a:ext cx="209019" cy="303901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5687250" y="5387377"/>
            <a:ext cx="889000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5060700" y="5076042"/>
            <a:ext cx="209019" cy="30390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5269719" y="5076042"/>
            <a:ext cx="209019" cy="30390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5689610" y="5076042"/>
            <a:ext cx="889000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5478738" y="5076941"/>
            <a:ext cx="209019" cy="303901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5269719" y="4783370"/>
            <a:ext cx="209019" cy="303901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5689610" y="4783370"/>
            <a:ext cx="889000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5478738" y="4784269"/>
            <a:ext cx="209019" cy="303901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5687757" y="4469905"/>
            <a:ext cx="889000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5476885" y="4470804"/>
            <a:ext cx="209019" cy="303901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5685904" y="4166091"/>
            <a:ext cx="889000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242134-5F7B-474F-BA89-C9C392A8C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99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Freeform 99"/>
          <p:cNvSpPr>
            <a:spLocks/>
          </p:cNvSpPr>
          <p:nvPr/>
        </p:nvSpPr>
        <p:spPr bwMode="auto">
          <a:xfrm>
            <a:off x="7088189" y="3008769"/>
            <a:ext cx="655638" cy="726100"/>
          </a:xfrm>
          <a:custGeom>
            <a:avLst/>
            <a:gdLst>
              <a:gd name="T0" fmla="*/ 655638 w 413"/>
              <a:gd name="T1" fmla="*/ 904875 h 715"/>
              <a:gd name="T2" fmla="*/ 14288 w 413"/>
              <a:gd name="T3" fmla="*/ 0 h 715"/>
              <a:gd name="T4" fmla="*/ 0 w 413"/>
              <a:gd name="T5" fmla="*/ 958850 h 715"/>
              <a:gd name="T6" fmla="*/ 630238 w 413"/>
              <a:gd name="T7" fmla="*/ 1135063 h 715"/>
              <a:gd name="T8" fmla="*/ 655638 w 413"/>
              <a:gd name="T9" fmla="*/ 904875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b="0" dirty="0">
              <a:latin typeface="Arial" charset="0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5329959" y="1926693"/>
            <a:ext cx="9400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latin typeface="Arial" charset="0"/>
              </a:rPr>
              <a:t>Host A</a:t>
            </a:r>
          </a:p>
        </p:txBody>
      </p:sp>
      <p:sp>
        <p:nvSpPr>
          <p:cNvPr id="27657" name="Freeform 10"/>
          <p:cNvSpPr>
            <a:spLocks/>
          </p:cNvSpPr>
          <p:nvPr/>
        </p:nvSpPr>
        <p:spPr bwMode="auto">
          <a:xfrm>
            <a:off x="4193121" y="1486880"/>
            <a:ext cx="488233" cy="1448096"/>
          </a:xfrm>
          <a:custGeom>
            <a:avLst/>
            <a:gdLst>
              <a:gd name="T0" fmla="*/ 342816 w 267"/>
              <a:gd name="T1" fmla="*/ 620014 h 1186"/>
              <a:gd name="T2" fmla="*/ 0 w 267"/>
              <a:gd name="T3" fmla="*/ 0 h 1186"/>
              <a:gd name="T4" fmla="*/ 0 w 267"/>
              <a:gd name="T5" fmla="*/ 1577975 h 1186"/>
              <a:gd name="T6" fmla="*/ 360362 w 267"/>
              <a:gd name="T7" fmla="*/ 867487 h 1186"/>
              <a:gd name="T8" fmla="*/ 342816 w 267"/>
              <a:gd name="T9" fmla="*/ 620014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b="0" dirty="0">
              <a:latin typeface="Arial" charset="0"/>
            </a:endParaRPr>
          </a:p>
        </p:txBody>
      </p:sp>
      <p:sp>
        <p:nvSpPr>
          <p:cNvPr id="27660" name="Rectangle 24"/>
          <p:cNvSpPr>
            <a:spLocks noChangeArrowheads="1"/>
          </p:cNvSpPr>
          <p:nvPr/>
        </p:nvSpPr>
        <p:spPr bwMode="auto">
          <a:xfrm>
            <a:off x="2435890" y="1486879"/>
            <a:ext cx="1724949" cy="247454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27671" name="Freeform 56"/>
          <p:cNvSpPr>
            <a:spLocks/>
          </p:cNvSpPr>
          <p:nvPr/>
        </p:nvSpPr>
        <p:spPr bwMode="auto">
          <a:xfrm>
            <a:off x="3604101" y="3623943"/>
            <a:ext cx="360362" cy="1532626"/>
          </a:xfrm>
          <a:custGeom>
            <a:avLst/>
            <a:gdLst>
              <a:gd name="T0" fmla="*/ 342816 w 267"/>
              <a:gd name="T1" fmla="*/ 620014 h 1186"/>
              <a:gd name="T2" fmla="*/ 0 w 267"/>
              <a:gd name="T3" fmla="*/ 0 h 1186"/>
              <a:gd name="T4" fmla="*/ 0 w 267"/>
              <a:gd name="T5" fmla="*/ 1577975 h 1186"/>
              <a:gd name="T6" fmla="*/ 360362 w 267"/>
              <a:gd name="T7" fmla="*/ 867487 h 1186"/>
              <a:gd name="T8" fmla="*/ 342816 w 267"/>
              <a:gd name="T9" fmla="*/ 620014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b="0" dirty="0">
              <a:latin typeface="Arial" charset="0"/>
            </a:endParaRPr>
          </a:p>
        </p:txBody>
      </p:sp>
      <p:sp>
        <p:nvSpPr>
          <p:cNvPr id="27685" name="Freeform 99"/>
          <p:cNvSpPr>
            <a:spLocks/>
          </p:cNvSpPr>
          <p:nvPr/>
        </p:nvSpPr>
        <p:spPr bwMode="auto">
          <a:xfrm>
            <a:off x="6954839" y="4923983"/>
            <a:ext cx="655638" cy="1100138"/>
          </a:xfrm>
          <a:custGeom>
            <a:avLst/>
            <a:gdLst>
              <a:gd name="T0" fmla="*/ 655638 w 413"/>
              <a:gd name="T1" fmla="*/ 904875 h 715"/>
              <a:gd name="T2" fmla="*/ 14288 w 413"/>
              <a:gd name="T3" fmla="*/ 0 h 715"/>
              <a:gd name="T4" fmla="*/ 0 w 413"/>
              <a:gd name="T5" fmla="*/ 958850 h 715"/>
              <a:gd name="T6" fmla="*/ 630238 w 413"/>
              <a:gd name="T7" fmla="*/ 1135063 h 715"/>
              <a:gd name="T8" fmla="*/ 655638 w 413"/>
              <a:gd name="T9" fmla="*/ 904875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b="0" dirty="0">
              <a:latin typeface="Arial" charset="0"/>
            </a:endParaRPr>
          </a:p>
        </p:txBody>
      </p:sp>
      <p:sp>
        <p:nvSpPr>
          <p:cNvPr id="27692" name="Text Box 166"/>
          <p:cNvSpPr txBox="1">
            <a:spLocks noChangeArrowheads="1"/>
          </p:cNvSpPr>
          <p:nvPr/>
        </p:nvSpPr>
        <p:spPr bwMode="auto">
          <a:xfrm>
            <a:off x="7694134" y="6095527"/>
            <a:ext cx="13099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latin typeface="Arial" charset="0"/>
              </a:rPr>
              <a:t>L3 Router</a:t>
            </a:r>
          </a:p>
        </p:txBody>
      </p:sp>
      <p:sp>
        <p:nvSpPr>
          <p:cNvPr id="27693" name="Text Box 167"/>
          <p:cNvSpPr txBox="1">
            <a:spLocks noChangeArrowheads="1"/>
          </p:cNvSpPr>
          <p:nvPr/>
        </p:nvSpPr>
        <p:spPr bwMode="auto">
          <a:xfrm>
            <a:off x="7764117" y="3906233"/>
            <a:ext cx="12971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2000" b="0" dirty="0">
                <a:latin typeface="Arial" charset="0"/>
              </a:rPr>
              <a:t>L2 Switch</a:t>
            </a:r>
          </a:p>
        </p:txBody>
      </p:sp>
      <p:sp>
        <p:nvSpPr>
          <p:cNvPr id="27694" name="Rectangle 168"/>
          <p:cNvSpPr>
            <a:spLocks noGrp="1" noChangeArrowheads="1"/>
          </p:cNvSpPr>
          <p:nvPr>
            <p:ph type="title"/>
          </p:nvPr>
        </p:nvSpPr>
        <p:spPr>
          <a:xfrm>
            <a:off x="122981" y="82550"/>
            <a:ext cx="8624147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Encapsulation in the Internet</a:t>
            </a:r>
          </a:p>
        </p:txBody>
      </p:sp>
      <p:pic>
        <p:nvPicPr>
          <p:cNvPr id="151" name="Picture 150" descr="computer-48x4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862" y="1864145"/>
            <a:ext cx="609600" cy="609600"/>
          </a:xfrm>
          <a:prstGeom prst="rect">
            <a:avLst/>
          </a:prstGeom>
        </p:spPr>
      </p:pic>
      <p:pic>
        <p:nvPicPr>
          <p:cNvPr id="153" name="Picture 152" descr="rou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8258" y="3602332"/>
            <a:ext cx="828654" cy="456179"/>
          </a:xfrm>
          <a:prstGeom prst="rect">
            <a:avLst/>
          </a:prstGeom>
        </p:spPr>
      </p:pic>
      <p:pic>
        <p:nvPicPr>
          <p:cNvPr id="154" name="Picture 153" descr="rou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8258" y="5813642"/>
            <a:ext cx="828654" cy="456179"/>
          </a:xfrm>
          <a:prstGeom prst="rect">
            <a:avLst/>
          </a:prstGeom>
        </p:spPr>
      </p:pic>
      <p:grpSp>
        <p:nvGrpSpPr>
          <p:cNvPr id="101" name="Group 100"/>
          <p:cNvGrpSpPr/>
          <p:nvPr/>
        </p:nvGrpSpPr>
        <p:grpSpPr>
          <a:xfrm>
            <a:off x="495292" y="1396678"/>
            <a:ext cx="1878022" cy="338554"/>
            <a:chOff x="596892" y="1321728"/>
            <a:chExt cx="1878022" cy="338554"/>
          </a:xfrm>
        </p:grpSpPr>
        <p:sp>
          <p:nvSpPr>
            <p:cNvPr id="112814" name="Text Box 174"/>
            <p:cNvSpPr txBox="1">
              <a:spLocks noChangeArrowheads="1"/>
            </p:cNvSpPr>
            <p:nvPr/>
          </p:nvSpPr>
          <p:spPr bwMode="auto">
            <a:xfrm>
              <a:off x="596892" y="1321728"/>
              <a:ext cx="101662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  <a:latin typeface="Arial" charset="0"/>
                </a:rPr>
                <a:t>message</a:t>
              </a:r>
            </a:p>
          </p:txBody>
        </p:sp>
        <p:sp>
          <p:nvSpPr>
            <p:cNvPr id="126" name="Rounded Rectangle 125"/>
            <p:cNvSpPr/>
            <p:nvPr/>
          </p:nvSpPr>
          <p:spPr>
            <a:xfrm>
              <a:off x="1585914" y="1355482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</p:grpSp>
      <p:sp>
        <p:nvSpPr>
          <p:cNvPr id="127" name="Rectangle 24"/>
          <p:cNvSpPr>
            <a:spLocks noChangeArrowheads="1"/>
          </p:cNvSpPr>
          <p:nvPr/>
        </p:nvSpPr>
        <p:spPr bwMode="auto">
          <a:xfrm>
            <a:off x="2435890" y="1791107"/>
            <a:ext cx="1724949" cy="247454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128" name="Rectangle 24"/>
          <p:cNvSpPr>
            <a:spLocks noChangeArrowheads="1"/>
          </p:cNvSpPr>
          <p:nvPr/>
        </p:nvSpPr>
        <p:spPr bwMode="auto">
          <a:xfrm>
            <a:off x="2435890" y="2095621"/>
            <a:ext cx="1724949" cy="247454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129" name="Rectangle 24"/>
          <p:cNvSpPr>
            <a:spLocks noChangeArrowheads="1"/>
          </p:cNvSpPr>
          <p:nvPr/>
        </p:nvSpPr>
        <p:spPr bwMode="auto">
          <a:xfrm>
            <a:off x="2435890" y="2399849"/>
            <a:ext cx="1724949" cy="247454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130" name="Rectangle 24"/>
          <p:cNvSpPr>
            <a:spLocks noChangeArrowheads="1"/>
          </p:cNvSpPr>
          <p:nvPr/>
        </p:nvSpPr>
        <p:spPr bwMode="auto">
          <a:xfrm>
            <a:off x="2435890" y="2704077"/>
            <a:ext cx="1724949" cy="247454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grpSp>
        <p:nvGrpSpPr>
          <p:cNvPr id="102" name="Group 101"/>
          <p:cNvGrpSpPr/>
          <p:nvPr/>
        </p:nvGrpSpPr>
        <p:grpSpPr>
          <a:xfrm>
            <a:off x="300578" y="1700579"/>
            <a:ext cx="2072736" cy="338554"/>
            <a:chOff x="402178" y="1625629"/>
            <a:chExt cx="2072736" cy="338554"/>
          </a:xfrm>
        </p:grpSpPr>
        <p:sp>
          <p:nvSpPr>
            <p:cNvPr id="112645" name="Text Box 5"/>
            <p:cNvSpPr txBox="1">
              <a:spLocks noChangeArrowheads="1"/>
            </p:cNvSpPr>
            <p:nvPr/>
          </p:nvSpPr>
          <p:spPr bwMode="auto">
            <a:xfrm>
              <a:off x="402178" y="1625629"/>
              <a:ext cx="97174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  <a:latin typeface="Arial" charset="0"/>
                </a:rPr>
                <a:t>segment</a:t>
              </a:r>
            </a:p>
          </p:txBody>
        </p:sp>
        <p:sp>
          <p:nvSpPr>
            <p:cNvPr id="131" name="Rounded Rectangle 130"/>
            <p:cNvSpPr/>
            <p:nvPr/>
          </p:nvSpPr>
          <p:spPr>
            <a:xfrm>
              <a:off x="1585914" y="1659383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32" name="Rounded Rectangle 131"/>
            <p:cNvSpPr/>
            <p:nvPr/>
          </p:nvSpPr>
          <p:spPr>
            <a:xfrm>
              <a:off x="1375042" y="1660282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-23580" y="2004521"/>
            <a:ext cx="2395041" cy="338554"/>
            <a:chOff x="78020" y="1929571"/>
            <a:chExt cx="2395041" cy="338554"/>
          </a:xfrm>
        </p:grpSpPr>
        <p:sp>
          <p:nvSpPr>
            <p:cNvPr id="112644" name="Text Box 4"/>
            <p:cNvSpPr txBox="1">
              <a:spLocks noChangeArrowheads="1"/>
            </p:cNvSpPr>
            <p:nvPr/>
          </p:nvSpPr>
          <p:spPr bwMode="auto">
            <a:xfrm>
              <a:off x="78020" y="1929571"/>
              <a:ext cx="105189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  <a:latin typeface="Arial" charset="0"/>
                </a:rPr>
                <a:t>datagram</a:t>
              </a:r>
            </a:p>
          </p:txBody>
        </p:sp>
        <p:sp>
          <p:nvSpPr>
            <p:cNvPr id="133" name="Rounded Rectangle 132"/>
            <p:cNvSpPr/>
            <p:nvPr/>
          </p:nvSpPr>
          <p:spPr>
            <a:xfrm>
              <a:off x="1164170" y="1963284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36" name="Rounded Rectangle 135"/>
            <p:cNvSpPr/>
            <p:nvPr/>
          </p:nvSpPr>
          <p:spPr>
            <a:xfrm>
              <a:off x="1584061" y="1963284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37" name="Rounded Rectangle 136"/>
            <p:cNvSpPr/>
            <p:nvPr/>
          </p:nvSpPr>
          <p:spPr>
            <a:xfrm>
              <a:off x="1373189" y="1964183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122981" y="2307482"/>
            <a:ext cx="2248480" cy="339453"/>
            <a:chOff x="224581" y="2232532"/>
            <a:chExt cx="2248480" cy="339453"/>
          </a:xfrm>
        </p:grpSpPr>
        <p:sp>
          <p:nvSpPr>
            <p:cNvPr id="112647" name="Text Box 7"/>
            <p:cNvSpPr txBox="1">
              <a:spLocks noChangeArrowheads="1"/>
            </p:cNvSpPr>
            <p:nvPr/>
          </p:nvSpPr>
          <p:spPr bwMode="auto">
            <a:xfrm>
              <a:off x="224581" y="2232532"/>
              <a:ext cx="71045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  <a:latin typeface="Arial" charset="0"/>
                </a:rPr>
                <a:t>frame</a:t>
              </a:r>
            </a:p>
          </p:txBody>
        </p:sp>
        <p:sp>
          <p:nvSpPr>
            <p:cNvPr id="134" name="Rounded Rectangle 133"/>
            <p:cNvSpPr/>
            <p:nvPr/>
          </p:nvSpPr>
          <p:spPr>
            <a:xfrm>
              <a:off x="955151" y="2267185"/>
              <a:ext cx="209019" cy="303901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38" name="Rounded Rectangle 137"/>
            <p:cNvSpPr/>
            <p:nvPr/>
          </p:nvSpPr>
          <p:spPr>
            <a:xfrm>
              <a:off x="1164170" y="2267185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39" name="Rounded Rectangle 138"/>
            <p:cNvSpPr/>
            <p:nvPr/>
          </p:nvSpPr>
          <p:spPr>
            <a:xfrm>
              <a:off x="1584061" y="2267185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40" name="Rounded Rectangle 139"/>
            <p:cNvSpPr/>
            <p:nvPr/>
          </p:nvSpPr>
          <p:spPr>
            <a:xfrm>
              <a:off x="1373189" y="2268084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-59948" y="2612977"/>
            <a:ext cx="2429556" cy="338554"/>
            <a:chOff x="41652" y="2538027"/>
            <a:chExt cx="2429556" cy="338554"/>
          </a:xfrm>
        </p:grpSpPr>
        <p:sp>
          <p:nvSpPr>
            <p:cNvPr id="135" name="Rounded Rectangle 134"/>
            <p:cNvSpPr/>
            <p:nvPr/>
          </p:nvSpPr>
          <p:spPr>
            <a:xfrm>
              <a:off x="739516" y="2568593"/>
              <a:ext cx="209019" cy="303901"/>
            </a:xfrm>
            <a:prstGeom prst="roundRect">
              <a:avLst/>
            </a:prstGeom>
            <a:solidFill>
              <a:schemeClr val="accent2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41" name="Rounded Rectangle 140"/>
            <p:cNvSpPr/>
            <p:nvPr/>
          </p:nvSpPr>
          <p:spPr>
            <a:xfrm>
              <a:off x="955151" y="2570187"/>
              <a:ext cx="209019" cy="303901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42" name="Rounded Rectangle 141"/>
            <p:cNvSpPr/>
            <p:nvPr/>
          </p:nvSpPr>
          <p:spPr>
            <a:xfrm>
              <a:off x="1164170" y="2570187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44" name="Rounded Rectangle 143"/>
            <p:cNvSpPr/>
            <p:nvPr/>
          </p:nvSpPr>
          <p:spPr>
            <a:xfrm>
              <a:off x="1373189" y="2571086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46" name="Rounded Rectangle 145"/>
            <p:cNvSpPr/>
            <p:nvPr/>
          </p:nvSpPr>
          <p:spPr>
            <a:xfrm>
              <a:off x="1582208" y="2572680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47" name="Text Box 7"/>
            <p:cNvSpPr txBox="1">
              <a:spLocks noChangeArrowheads="1"/>
            </p:cNvSpPr>
            <p:nvPr/>
          </p:nvSpPr>
          <p:spPr bwMode="auto">
            <a:xfrm>
              <a:off x="41652" y="2538027"/>
              <a:ext cx="71045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  <a:latin typeface="Arial" charset="0"/>
                </a:rPr>
                <a:t>frame</a:t>
              </a:r>
            </a:p>
          </p:txBody>
        </p:sp>
      </p:grpSp>
      <p:sp>
        <p:nvSpPr>
          <p:cNvPr id="148" name="Rectangle 24"/>
          <p:cNvSpPr>
            <a:spLocks noChangeArrowheads="1"/>
          </p:cNvSpPr>
          <p:nvPr/>
        </p:nvSpPr>
        <p:spPr bwMode="auto">
          <a:xfrm>
            <a:off x="5965522" y="3014220"/>
            <a:ext cx="1273175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150" name="Rectangle 24"/>
          <p:cNvSpPr>
            <a:spLocks noChangeArrowheads="1"/>
          </p:cNvSpPr>
          <p:nvPr/>
        </p:nvSpPr>
        <p:spPr bwMode="auto">
          <a:xfrm>
            <a:off x="5965522" y="3318448"/>
            <a:ext cx="1273175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155" name="Rectangle 24"/>
          <p:cNvSpPr>
            <a:spLocks noChangeArrowheads="1"/>
          </p:cNvSpPr>
          <p:nvPr/>
        </p:nvSpPr>
        <p:spPr bwMode="auto">
          <a:xfrm>
            <a:off x="5681664" y="4930175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156" name="Rectangle 24"/>
          <p:cNvSpPr>
            <a:spLocks noChangeArrowheads="1"/>
          </p:cNvSpPr>
          <p:nvPr/>
        </p:nvSpPr>
        <p:spPr bwMode="auto">
          <a:xfrm>
            <a:off x="5681664" y="5234403"/>
            <a:ext cx="1273175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sp>
        <p:nvSpPr>
          <p:cNvPr id="157" name="Rectangle 24"/>
          <p:cNvSpPr>
            <a:spLocks noChangeArrowheads="1"/>
          </p:cNvSpPr>
          <p:nvPr/>
        </p:nvSpPr>
        <p:spPr bwMode="auto">
          <a:xfrm>
            <a:off x="5681664" y="5538631"/>
            <a:ext cx="1273175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grpSp>
        <p:nvGrpSpPr>
          <p:cNvPr id="145" name="Group 144"/>
          <p:cNvGrpSpPr/>
          <p:nvPr/>
        </p:nvGrpSpPr>
        <p:grpSpPr>
          <a:xfrm>
            <a:off x="4306843" y="3014220"/>
            <a:ext cx="1517910" cy="304800"/>
            <a:chOff x="4184923" y="2939270"/>
            <a:chExt cx="1517910" cy="304800"/>
          </a:xfrm>
        </p:grpSpPr>
        <p:sp>
          <p:nvSpPr>
            <p:cNvPr id="159" name="Rounded Rectangle 158"/>
            <p:cNvSpPr/>
            <p:nvPr/>
          </p:nvSpPr>
          <p:spPr>
            <a:xfrm>
              <a:off x="4184923" y="2939270"/>
              <a:ext cx="209019" cy="303901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61" name="Rounded Rectangle 160"/>
            <p:cNvSpPr/>
            <p:nvPr/>
          </p:nvSpPr>
          <p:spPr>
            <a:xfrm>
              <a:off x="4393942" y="2939270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62" name="Rounded Rectangle 161"/>
            <p:cNvSpPr/>
            <p:nvPr/>
          </p:nvSpPr>
          <p:spPr>
            <a:xfrm>
              <a:off x="4813833" y="2939270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63" name="Rounded Rectangle 162"/>
            <p:cNvSpPr/>
            <p:nvPr/>
          </p:nvSpPr>
          <p:spPr>
            <a:xfrm>
              <a:off x="4602961" y="2940169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4091208" y="3315628"/>
            <a:ext cx="1731692" cy="307988"/>
            <a:chOff x="3969288" y="3240678"/>
            <a:chExt cx="1731692" cy="307988"/>
          </a:xfrm>
        </p:grpSpPr>
        <p:sp>
          <p:nvSpPr>
            <p:cNvPr id="160" name="Rounded Rectangle 159"/>
            <p:cNvSpPr/>
            <p:nvPr/>
          </p:nvSpPr>
          <p:spPr>
            <a:xfrm>
              <a:off x="3969288" y="3240678"/>
              <a:ext cx="209019" cy="30390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64" name="Rounded Rectangle 163"/>
            <p:cNvSpPr/>
            <p:nvPr/>
          </p:nvSpPr>
          <p:spPr>
            <a:xfrm>
              <a:off x="4184923" y="3242272"/>
              <a:ext cx="209019" cy="303901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65" name="Rounded Rectangle 164"/>
            <p:cNvSpPr/>
            <p:nvPr/>
          </p:nvSpPr>
          <p:spPr>
            <a:xfrm>
              <a:off x="4393942" y="3242272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66" name="Rounded Rectangle 165"/>
            <p:cNvSpPr/>
            <p:nvPr/>
          </p:nvSpPr>
          <p:spPr>
            <a:xfrm>
              <a:off x="4602961" y="3243171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67" name="Rounded Rectangle 166"/>
            <p:cNvSpPr/>
            <p:nvPr/>
          </p:nvSpPr>
          <p:spPr>
            <a:xfrm>
              <a:off x="4811980" y="3244765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7407550" y="3016712"/>
            <a:ext cx="1517910" cy="304800"/>
            <a:chOff x="7407550" y="2941762"/>
            <a:chExt cx="1517910" cy="304800"/>
          </a:xfrm>
        </p:grpSpPr>
        <p:sp>
          <p:nvSpPr>
            <p:cNvPr id="168" name="Rounded Rectangle 167"/>
            <p:cNvSpPr/>
            <p:nvPr/>
          </p:nvSpPr>
          <p:spPr>
            <a:xfrm>
              <a:off x="7407550" y="2941762"/>
              <a:ext cx="209019" cy="303901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69" name="Rounded Rectangle 168"/>
            <p:cNvSpPr/>
            <p:nvPr/>
          </p:nvSpPr>
          <p:spPr>
            <a:xfrm>
              <a:off x="7616569" y="2941762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70" name="Rounded Rectangle 169"/>
            <p:cNvSpPr/>
            <p:nvPr/>
          </p:nvSpPr>
          <p:spPr>
            <a:xfrm>
              <a:off x="8036460" y="2941762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71" name="Rounded Rectangle 170"/>
            <p:cNvSpPr/>
            <p:nvPr/>
          </p:nvSpPr>
          <p:spPr>
            <a:xfrm>
              <a:off x="7825588" y="2942661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4242864" y="4930175"/>
            <a:ext cx="1308891" cy="304800"/>
            <a:chOff x="4242864" y="4855225"/>
            <a:chExt cx="1308891" cy="304800"/>
          </a:xfrm>
        </p:grpSpPr>
        <p:sp>
          <p:nvSpPr>
            <p:cNvPr id="172" name="Rounded Rectangle 171"/>
            <p:cNvSpPr/>
            <p:nvPr/>
          </p:nvSpPr>
          <p:spPr>
            <a:xfrm>
              <a:off x="4242864" y="4855225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75" name="Rounded Rectangle 174"/>
            <p:cNvSpPr/>
            <p:nvPr/>
          </p:nvSpPr>
          <p:spPr>
            <a:xfrm>
              <a:off x="4662755" y="4855225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76" name="Rounded Rectangle 175"/>
            <p:cNvSpPr/>
            <p:nvPr/>
          </p:nvSpPr>
          <p:spPr>
            <a:xfrm>
              <a:off x="4451883" y="4856124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4033845" y="5234076"/>
            <a:ext cx="1517910" cy="304800"/>
            <a:chOff x="4033845" y="5159126"/>
            <a:chExt cx="1517910" cy="304800"/>
          </a:xfrm>
        </p:grpSpPr>
        <p:sp>
          <p:nvSpPr>
            <p:cNvPr id="173" name="Rounded Rectangle 172"/>
            <p:cNvSpPr/>
            <p:nvPr/>
          </p:nvSpPr>
          <p:spPr>
            <a:xfrm>
              <a:off x="4033845" y="5159126"/>
              <a:ext cx="209019" cy="303901"/>
            </a:xfrm>
            <a:prstGeom prst="roundRect">
              <a:avLst/>
            </a:prstGeom>
            <a:solidFill>
              <a:srgbClr val="BFBFBF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77" name="Rounded Rectangle 176"/>
            <p:cNvSpPr/>
            <p:nvPr/>
          </p:nvSpPr>
          <p:spPr>
            <a:xfrm>
              <a:off x="4242864" y="5159126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78" name="Rounded Rectangle 177"/>
            <p:cNvSpPr/>
            <p:nvPr/>
          </p:nvSpPr>
          <p:spPr>
            <a:xfrm>
              <a:off x="4662755" y="5159126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79" name="Rounded Rectangle 178"/>
            <p:cNvSpPr/>
            <p:nvPr/>
          </p:nvSpPr>
          <p:spPr>
            <a:xfrm>
              <a:off x="4451883" y="5160025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818210" y="5535484"/>
            <a:ext cx="1731692" cy="307988"/>
            <a:chOff x="3818210" y="5460534"/>
            <a:chExt cx="1731692" cy="307988"/>
          </a:xfrm>
        </p:grpSpPr>
        <p:sp>
          <p:nvSpPr>
            <p:cNvPr id="174" name="Rounded Rectangle 173"/>
            <p:cNvSpPr/>
            <p:nvPr/>
          </p:nvSpPr>
          <p:spPr>
            <a:xfrm>
              <a:off x="3818210" y="5460534"/>
              <a:ext cx="209019" cy="303901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80" name="Rounded Rectangle 179"/>
            <p:cNvSpPr/>
            <p:nvPr/>
          </p:nvSpPr>
          <p:spPr>
            <a:xfrm>
              <a:off x="4033845" y="5462128"/>
              <a:ext cx="209019" cy="303901"/>
            </a:xfrm>
            <a:prstGeom prst="roundRect">
              <a:avLst/>
            </a:prstGeom>
            <a:solidFill>
              <a:srgbClr val="BFBFBF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81" name="Rounded Rectangle 180"/>
            <p:cNvSpPr/>
            <p:nvPr/>
          </p:nvSpPr>
          <p:spPr>
            <a:xfrm>
              <a:off x="4242864" y="5462128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82" name="Rounded Rectangle 181"/>
            <p:cNvSpPr/>
            <p:nvPr/>
          </p:nvSpPr>
          <p:spPr>
            <a:xfrm>
              <a:off x="4451883" y="5463027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83" name="Rounded Rectangle 182"/>
            <p:cNvSpPr/>
            <p:nvPr/>
          </p:nvSpPr>
          <p:spPr>
            <a:xfrm>
              <a:off x="4660902" y="5464621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7323936" y="4929276"/>
            <a:ext cx="1308891" cy="304800"/>
            <a:chOff x="7323936" y="4854326"/>
            <a:chExt cx="1308891" cy="304800"/>
          </a:xfrm>
        </p:grpSpPr>
        <p:sp>
          <p:nvSpPr>
            <p:cNvPr id="184" name="Rounded Rectangle 183"/>
            <p:cNvSpPr/>
            <p:nvPr/>
          </p:nvSpPr>
          <p:spPr>
            <a:xfrm>
              <a:off x="7323936" y="4854326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85" name="Rounded Rectangle 184"/>
            <p:cNvSpPr/>
            <p:nvPr/>
          </p:nvSpPr>
          <p:spPr>
            <a:xfrm>
              <a:off x="7743827" y="4854326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86" name="Rounded Rectangle 185"/>
            <p:cNvSpPr/>
            <p:nvPr/>
          </p:nvSpPr>
          <p:spPr>
            <a:xfrm>
              <a:off x="7532955" y="4855225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pic>
        <p:nvPicPr>
          <p:cNvPr id="152" name="Picture 151" descr="computer-48x4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501" y="4000181"/>
            <a:ext cx="609600" cy="609600"/>
          </a:xfrm>
          <a:prstGeom prst="rect">
            <a:avLst/>
          </a:prstGeom>
        </p:spPr>
      </p:pic>
      <p:sp>
        <p:nvSpPr>
          <p:cNvPr id="27670" name="Text Box 54"/>
          <p:cNvSpPr txBox="1">
            <a:spLocks noChangeArrowheads="1"/>
          </p:cNvSpPr>
          <p:nvPr/>
        </p:nvSpPr>
        <p:spPr bwMode="auto">
          <a:xfrm>
            <a:off x="4370059" y="4058511"/>
            <a:ext cx="9541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latin typeface="Arial" charset="0"/>
              </a:rPr>
              <a:t>Host B</a:t>
            </a:r>
          </a:p>
        </p:txBody>
      </p:sp>
      <p:sp>
        <p:nvSpPr>
          <p:cNvPr id="106" name="Rectangle 24"/>
          <p:cNvSpPr>
            <a:spLocks noChangeArrowheads="1"/>
          </p:cNvSpPr>
          <p:nvPr/>
        </p:nvSpPr>
        <p:spPr bwMode="auto">
          <a:xfrm>
            <a:off x="1848672" y="3623003"/>
            <a:ext cx="1750604" cy="304841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857408" y="3623943"/>
            <a:ext cx="889000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</a:t>
            </a:r>
          </a:p>
        </p:txBody>
      </p:sp>
      <p:sp>
        <p:nvSpPr>
          <p:cNvPr id="109" name="Rectangle 24"/>
          <p:cNvSpPr>
            <a:spLocks noChangeArrowheads="1"/>
          </p:cNvSpPr>
          <p:nvPr/>
        </p:nvSpPr>
        <p:spPr bwMode="auto">
          <a:xfrm>
            <a:off x="1848672" y="3927231"/>
            <a:ext cx="1750604" cy="304841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110" name="Rectangle 24"/>
          <p:cNvSpPr>
            <a:spLocks noChangeArrowheads="1"/>
          </p:cNvSpPr>
          <p:nvPr/>
        </p:nvSpPr>
        <p:spPr bwMode="auto">
          <a:xfrm>
            <a:off x="1848672" y="4231745"/>
            <a:ext cx="1750604" cy="30484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111" name="Rectangle 24"/>
          <p:cNvSpPr>
            <a:spLocks noChangeArrowheads="1"/>
          </p:cNvSpPr>
          <p:nvPr/>
        </p:nvSpPr>
        <p:spPr bwMode="auto">
          <a:xfrm>
            <a:off x="1848672" y="4535973"/>
            <a:ext cx="1750604" cy="304841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link</a:t>
            </a:r>
          </a:p>
        </p:txBody>
      </p:sp>
      <p:grpSp>
        <p:nvGrpSpPr>
          <p:cNvPr id="195" name="Group 194"/>
          <p:cNvGrpSpPr/>
          <p:nvPr/>
        </p:nvGrpSpPr>
        <p:grpSpPr>
          <a:xfrm>
            <a:off x="646536" y="3927844"/>
            <a:ext cx="1099872" cy="304800"/>
            <a:chOff x="910696" y="3852894"/>
            <a:chExt cx="1099872" cy="304800"/>
          </a:xfrm>
        </p:grpSpPr>
        <p:sp>
          <p:nvSpPr>
            <p:cNvPr id="113" name="Rounded Rectangle 112"/>
            <p:cNvSpPr/>
            <p:nvPr/>
          </p:nvSpPr>
          <p:spPr>
            <a:xfrm>
              <a:off x="1121568" y="3852894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910696" y="3853793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435664" y="4231745"/>
            <a:ext cx="1308891" cy="304800"/>
            <a:chOff x="699824" y="4156795"/>
            <a:chExt cx="1308891" cy="304800"/>
          </a:xfrm>
        </p:grpSpPr>
        <p:sp>
          <p:nvSpPr>
            <p:cNvPr id="115" name="Rounded Rectangle 114"/>
            <p:cNvSpPr/>
            <p:nvPr/>
          </p:nvSpPr>
          <p:spPr>
            <a:xfrm>
              <a:off x="699824" y="4156795"/>
              <a:ext cx="209019" cy="303901"/>
            </a:xfrm>
            <a:prstGeom prst="roundRect">
              <a:avLst/>
            </a:prstGeom>
            <a:solidFill>
              <a:srgbClr val="4F81B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18" name="Rounded Rectangle 117"/>
            <p:cNvSpPr/>
            <p:nvPr/>
          </p:nvSpPr>
          <p:spPr>
            <a:xfrm>
              <a:off x="1119715" y="4156795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908843" y="4157694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226645" y="4535646"/>
            <a:ext cx="1517910" cy="304800"/>
            <a:chOff x="490805" y="4460696"/>
            <a:chExt cx="1517910" cy="304800"/>
          </a:xfrm>
        </p:grpSpPr>
        <p:sp>
          <p:nvSpPr>
            <p:cNvPr id="116" name="Rounded Rectangle 115"/>
            <p:cNvSpPr/>
            <p:nvPr/>
          </p:nvSpPr>
          <p:spPr>
            <a:xfrm>
              <a:off x="490805" y="4460696"/>
              <a:ext cx="209019" cy="30390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20" name="Rounded Rectangle 119"/>
            <p:cNvSpPr/>
            <p:nvPr/>
          </p:nvSpPr>
          <p:spPr>
            <a:xfrm>
              <a:off x="699824" y="4460696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21" name="Rounded Rectangle 120"/>
            <p:cNvSpPr/>
            <p:nvPr/>
          </p:nvSpPr>
          <p:spPr>
            <a:xfrm>
              <a:off x="1119715" y="4460696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22" name="Rounded Rectangle 121"/>
            <p:cNvSpPr/>
            <p:nvPr/>
          </p:nvSpPr>
          <p:spPr>
            <a:xfrm>
              <a:off x="908843" y="4461595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11010" y="4837054"/>
            <a:ext cx="1731692" cy="307988"/>
            <a:chOff x="275170" y="4762104"/>
            <a:chExt cx="1731692" cy="307988"/>
          </a:xfrm>
        </p:grpSpPr>
        <p:sp>
          <p:nvSpPr>
            <p:cNvPr id="117" name="Rounded Rectangle 116"/>
            <p:cNvSpPr/>
            <p:nvPr/>
          </p:nvSpPr>
          <p:spPr>
            <a:xfrm>
              <a:off x="275170" y="4762104"/>
              <a:ext cx="209019" cy="30390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23" name="Rounded Rectangle 122"/>
            <p:cNvSpPr/>
            <p:nvPr/>
          </p:nvSpPr>
          <p:spPr>
            <a:xfrm>
              <a:off x="490805" y="4763698"/>
              <a:ext cx="209019" cy="30390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24" name="Rounded Rectangle 123"/>
            <p:cNvSpPr/>
            <p:nvPr/>
          </p:nvSpPr>
          <p:spPr>
            <a:xfrm>
              <a:off x="699824" y="4763698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25" name="Rounded Rectangle 124"/>
            <p:cNvSpPr/>
            <p:nvPr/>
          </p:nvSpPr>
          <p:spPr>
            <a:xfrm>
              <a:off x="908843" y="4764597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43" name="Rounded Rectangle 142"/>
            <p:cNvSpPr/>
            <p:nvPr/>
          </p:nvSpPr>
          <p:spPr>
            <a:xfrm>
              <a:off x="1117862" y="4766191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</p:grpSp>
      <p:sp>
        <p:nvSpPr>
          <p:cNvPr id="197" name="Rectangle 24"/>
          <p:cNvSpPr>
            <a:spLocks noChangeArrowheads="1"/>
          </p:cNvSpPr>
          <p:nvPr/>
        </p:nvSpPr>
        <p:spPr bwMode="auto">
          <a:xfrm>
            <a:off x="1848672" y="4840201"/>
            <a:ext cx="1750604" cy="304841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physical</a:t>
            </a:r>
          </a:p>
        </p:txBody>
      </p:sp>
      <p:sp>
        <p:nvSpPr>
          <p:cNvPr id="99" name="Freeform 98"/>
          <p:cNvSpPr/>
          <p:nvPr/>
        </p:nvSpPr>
        <p:spPr>
          <a:xfrm>
            <a:off x="3276465" y="1502261"/>
            <a:ext cx="3871821" cy="4672218"/>
          </a:xfrm>
          <a:custGeom>
            <a:avLst/>
            <a:gdLst>
              <a:gd name="connsiteX0" fmla="*/ 350762 w 4342191"/>
              <a:gd name="connsiteY0" fmla="*/ 0 h 5418667"/>
              <a:gd name="connsiteX1" fmla="*/ 338667 w 4342191"/>
              <a:gd name="connsiteY1" fmla="*/ 2273905 h 5418667"/>
              <a:gd name="connsiteX2" fmla="*/ 3253619 w 4342191"/>
              <a:gd name="connsiteY2" fmla="*/ 2273905 h 5418667"/>
              <a:gd name="connsiteX3" fmla="*/ 3253619 w 4342191"/>
              <a:gd name="connsiteY3" fmla="*/ 1548190 h 5418667"/>
              <a:gd name="connsiteX4" fmla="*/ 4136572 w 4342191"/>
              <a:gd name="connsiteY4" fmla="*/ 1560286 h 5418667"/>
              <a:gd name="connsiteX5" fmla="*/ 4342191 w 4342191"/>
              <a:gd name="connsiteY5" fmla="*/ 1560286 h 5418667"/>
              <a:gd name="connsiteX6" fmla="*/ 4305905 w 4342191"/>
              <a:gd name="connsiteY6" fmla="*/ 4547810 h 5418667"/>
              <a:gd name="connsiteX7" fmla="*/ 3979334 w 4342191"/>
              <a:gd name="connsiteY7" fmla="*/ 4547810 h 5418667"/>
              <a:gd name="connsiteX8" fmla="*/ 3991429 w 4342191"/>
              <a:gd name="connsiteY8" fmla="*/ 3459238 h 5418667"/>
              <a:gd name="connsiteX9" fmla="*/ 3011715 w 4342191"/>
              <a:gd name="connsiteY9" fmla="*/ 3459238 h 5418667"/>
              <a:gd name="connsiteX10" fmla="*/ 2999619 w 4342191"/>
              <a:gd name="connsiteY10" fmla="*/ 5418667 h 5418667"/>
              <a:gd name="connsiteX11" fmla="*/ 0 w 4342191"/>
              <a:gd name="connsiteY11" fmla="*/ 5418667 h 5418667"/>
              <a:gd name="connsiteX12" fmla="*/ 12095 w 4342191"/>
              <a:gd name="connsiteY12" fmla="*/ 3918857 h 5418667"/>
              <a:gd name="connsiteX0" fmla="*/ 841567 w 4342191"/>
              <a:gd name="connsiteY0" fmla="*/ 0 h 5418667"/>
              <a:gd name="connsiteX1" fmla="*/ 338667 w 4342191"/>
              <a:gd name="connsiteY1" fmla="*/ 2273905 h 5418667"/>
              <a:gd name="connsiteX2" fmla="*/ 3253619 w 4342191"/>
              <a:gd name="connsiteY2" fmla="*/ 2273905 h 5418667"/>
              <a:gd name="connsiteX3" fmla="*/ 3253619 w 4342191"/>
              <a:gd name="connsiteY3" fmla="*/ 1548190 h 5418667"/>
              <a:gd name="connsiteX4" fmla="*/ 4136572 w 4342191"/>
              <a:gd name="connsiteY4" fmla="*/ 1560286 h 5418667"/>
              <a:gd name="connsiteX5" fmla="*/ 4342191 w 4342191"/>
              <a:gd name="connsiteY5" fmla="*/ 1560286 h 5418667"/>
              <a:gd name="connsiteX6" fmla="*/ 4305905 w 4342191"/>
              <a:gd name="connsiteY6" fmla="*/ 4547810 h 5418667"/>
              <a:gd name="connsiteX7" fmla="*/ 3979334 w 4342191"/>
              <a:gd name="connsiteY7" fmla="*/ 4547810 h 5418667"/>
              <a:gd name="connsiteX8" fmla="*/ 3991429 w 4342191"/>
              <a:gd name="connsiteY8" fmla="*/ 3459238 h 5418667"/>
              <a:gd name="connsiteX9" fmla="*/ 3011715 w 4342191"/>
              <a:gd name="connsiteY9" fmla="*/ 3459238 h 5418667"/>
              <a:gd name="connsiteX10" fmla="*/ 2999619 w 4342191"/>
              <a:gd name="connsiteY10" fmla="*/ 5418667 h 5418667"/>
              <a:gd name="connsiteX11" fmla="*/ 0 w 4342191"/>
              <a:gd name="connsiteY11" fmla="*/ 5418667 h 5418667"/>
              <a:gd name="connsiteX12" fmla="*/ 12095 w 4342191"/>
              <a:gd name="connsiteY12" fmla="*/ 3918857 h 5418667"/>
              <a:gd name="connsiteX0" fmla="*/ 841567 w 4342191"/>
              <a:gd name="connsiteY0" fmla="*/ 0 h 5418667"/>
              <a:gd name="connsiteX1" fmla="*/ 809037 w 4342191"/>
              <a:gd name="connsiteY1" fmla="*/ 2273905 h 5418667"/>
              <a:gd name="connsiteX2" fmla="*/ 3253619 w 4342191"/>
              <a:gd name="connsiteY2" fmla="*/ 2273905 h 5418667"/>
              <a:gd name="connsiteX3" fmla="*/ 3253619 w 4342191"/>
              <a:gd name="connsiteY3" fmla="*/ 1548190 h 5418667"/>
              <a:gd name="connsiteX4" fmla="*/ 4136572 w 4342191"/>
              <a:gd name="connsiteY4" fmla="*/ 1560286 h 5418667"/>
              <a:gd name="connsiteX5" fmla="*/ 4342191 w 4342191"/>
              <a:gd name="connsiteY5" fmla="*/ 1560286 h 5418667"/>
              <a:gd name="connsiteX6" fmla="*/ 4305905 w 4342191"/>
              <a:gd name="connsiteY6" fmla="*/ 4547810 h 5418667"/>
              <a:gd name="connsiteX7" fmla="*/ 3979334 w 4342191"/>
              <a:gd name="connsiteY7" fmla="*/ 4547810 h 5418667"/>
              <a:gd name="connsiteX8" fmla="*/ 3991429 w 4342191"/>
              <a:gd name="connsiteY8" fmla="*/ 3459238 h 5418667"/>
              <a:gd name="connsiteX9" fmla="*/ 3011715 w 4342191"/>
              <a:gd name="connsiteY9" fmla="*/ 3459238 h 5418667"/>
              <a:gd name="connsiteX10" fmla="*/ 2999619 w 4342191"/>
              <a:gd name="connsiteY10" fmla="*/ 5418667 h 5418667"/>
              <a:gd name="connsiteX11" fmla="*/ 0 w 4342191"/>
              <a:gd name="connsiteY11" fmla="*/ 5418667 h 5418667"/>
              <a:gd name="connsiteX12" fmla="*/ 12095 w 4342191"/>
              <a:gd name="connsiteY12" fmla="*/ 3918857 h 5418667"/>
              <a:gd name="connsiteX0" fmla="*/ 841567 w 4342191"/>
              <a:gd name="connsiteY0" fmla="*/ 0 h 5418667"/>
              <a:gd name="connsiteX1" fmla="*/ 861158 w 4342191"/>
              <a:gd name="connsiteY1" fmla="*/ 2273905 h 5418667"/>
              <a:gd name="connsiteX2" fmla="*/ 3253619 w 4342191"/>
              <a:gd name="connsiteY2" fmla="*/ 2273905 h 5418667"/>
              <a:gd name="connsiteX3" fmla="*/ 3253619 w 4342191"/>
              <a:gd name="connsiteY3" fmla="*/ 1548190 h 5418667"/>
              <a:gd name="connsiteX4" fmla="*/ 4136572 w 4342191"/>
              <a:gd name="connsiteY4" fmla="*/ 1560286 h 5418667"/>
              <a:gd name="connsiteX5" fmla="*/ 4342191 w 4342191"/>
              <a:gd name="connsiteY5" fmla="*/ 1560286 h 5418667"/>
              <a:gd name="connsiteX6" fmla="*/ 4305905 w 4342191"/>
              <a:gd name="connsiteY6" fmla="*/ 4547810 h 5418667"/>
              <a:gd name="connsiteX7" fmla="*/ 3979334 w 4342191"/>
              <a:gd name="connsiteY7" fmla="*/ 4547810 h 5418667"/>
              <a:gd name="connsiteX8" fmla="*/ 3991429 w 4342191"/>
              <a:gd name="connsiteY8" fmla="*/ 3459238 h 5418667"/>
              <a:gd name="connsiteX9" fmla="*/ 3011715 w 4342191"/>
              <a:gd name="connsiteY9" fmla="*/ 3459238 h 5418667"/>
              <a:gd name="connsiteX10" fmla="*/ 2999619 w 4342191"/>
              <a:gd name="connsiteY10" fmla="*/ 5418667 h 5418667"/>
              <a:gd name="connsiteX11" fmla="*/ 0 w 4342191"/>
              <a:gd name="connsiteY11" fmla="*/ 5418667 h 5418667"/>
              <a:gd name="connsiteX12" fmla="*/ 12095 w 4342191"/>
              <a:gd name="connsiteY12" fmla="*/ 3918857 h 5418667"/>
              <a:gd name="connsiteX0" fmla="*/ 841567 w 4342191"/>
              <a:gd name="connsiteY0" fmla="*/ 0 h 5418667"/>
              <a:gd name="connsiteX1" fmla="*/ 913279 w 4342191"/>
              <a:gd name="connsiteY1" fmla="*/ 2273905 h 5418667"/>
              <a:gd name="connsiteX2" fmla="*/ 3253619 w 4342191"/>
              <a:gd name="connsiteY2" fmla="*/ 2273905 h 5418667"/>
              <a:gd name="connsiteX3" fmla="*/ 3253619 w 4342191"/>
              <a:gd name="connsiteY3" fmla="*/ 1548190 h 5418667"/>
              <a:gd name="connsiteX4" fmla="*/ 4136572 w 4342191"/>
              <a:gd name="connsiteY4" fmla="*/ 1560286 h 5418667"/>
              <a:gd name="connsiteX5" fmla="*/ 4342191 w 4342191"/>
              <a:gd name="connsiteY5" fmla="*/ 1560286 h 5418667"/>
              <a:gd name="connsiteX6" fmla="*/ 4305905 w 4342191"/>
              <a:gd name="connsiteY6" fmla="*/ 4547810 h 5418667"/>
              <a:gd name="connsiteX7" fmla="*/ 3979334 w 4342191"/>
              <a:gd name="connsiteY7" fmla="*/ 4547810 h 5418667"/>
              <a:gd name="connsiteX8" fmla="*/ 3991429 w 4342191"/>
              <a:gd name="connsiteY8" fmla="*/ 3459238 h 5418667"/>
              <a:gd name="connsiteX9" fmla="*/ 3011715 w 4342191"/>
              <a:gd name="connsiteY9" fmla="*/ 3459238 h 5418667"/>
              <a:gd name="connsiteX10" fmla="*/ 2999619 w 4342191"/>
              <a:gd name="connsiteY10" fmla="*/ 5418667 h 5418667"/>
              <a:gd name="connsiteX11" fmla="*/ 0 w 4342191"/>
              <a:gd name="connsiteY11" fmla="*/ 5418667 h 5418667"/>
              <a:gd name="connsiteX12" fmla="*/ 12095 w 4342191"/>
              <a:gd name="connsiteY12" fmla="*/ 3918857 h 5418667"/>
              <a:gd name="connsiteX0" fmla="*/ 893688 w 4342191"/>
              <a:gd name="connsiteY0" fmla="*/ 0 h 5336117"/>
              <a:gd name="connsiteX1" fmla="*/ 913279 w 4342191"/>
              <a:gd name="connsiteY1" fmla="*/ 2191355 h 5336117"/>
              <a:gd name="connsiteX2" fmla="*/ 3253619 w 4342191"/>
              <a:gd name="connsiteY2" fmla="*/ 2191355 h 5336117"/>
              <a:gd name="connsiteX3" fmla="*/ 3253619 w 4342191"/>
              <a:gd name="connsiteY3" fmla="*/ 1465640 h 5336117"/>
              <a:gd name="connsiteX4" fmla="*/ 4136572 w 4342191"/>
              <a:gd name="connsiteY4" fmla="*/ 1477736 h 5336117"/>
              <a:gd name="connsiteX5" fmla="*/ 4342191 w 4342191"/>
              <a:gd name="connsiteY5" fmla="*/ 1477736 h 5336117"/>
              <a:gd name="connsiteX6" fmla="*/ 4305905 w 4342191"/>
              <a:gd name="connsiteY6" fmla="*/ 4465260 h 5336117"/>
              <a:gd name="connsiteX7" fmla="*/ 3979334 w 4342191"/>
              <a:gd name="connsiteY7" fmla="*/ 4465260 h 5336117"/>
              <a:gd name="connsiteX8" fmla="*/ 3991429 w 4342191"/>
              <a:gd name="connsiteY8" fmla="*/ 3376688 h 5336117"/>
              <a:gd name="connsiteX9" fmla="*/ 3011715 w 4342191"/>
              <a:gd name="connsiteY9" fmla="*/ 3376688 h 5336117"/>
              <a:gd name="connsiteX10" fmla="*/ 2999619 w 4342191"/>
              <a:gd name="connsiteY10" fmla="*/ 5336117 h 5336117"/>
              <a:gd name="connsiteX11" fmla="*/ 0 w 4342191"/>
              <a:gd name="connsiteY11" fmla="*/ 5336117 h 5336117"/>
              <a:gd name="connsiteX12" fmla="*/ 12095 w 4342191"/>
              <a:gd name="connsiteY12" fmla="*/ 3836307 h 5336117"/>
              <a:gd name="connsiteX0" fmla="*/ 945809 w 4342191"/>
              <a:gd name="connsiteY0" fmla="*/ 0 h 5336117"/>
              <a:gd name="connsiteX1" fmla="*/ 913279 w 4342191"/>
              <a:gd name="connsiteY1" fmla="*/ 2191355 h 5336117"/>
              <a:gd name="connsiteX2" fmla="*/ 3253619 w 4342191"/>
              <a:gd name="connsiteY2" fmla="*/ 2191355 h 5336117"/>
              <a:gd name="connsiteX3" fmla="*/ 3253619 w 4342191"/>
              <a:gd name="connsiteY3" fmla="*/ 1465640 h 5336117"/>
              <a:gd name="connsiteX4" fmla="*/ 4136572 w 4342191"/>
              <a:gd name="connsiteY4" fmla="*/ 1477736 h 5336117"/>
              <a:gd name="connsiteX5" fmla="*/ 4342191 w 4342191"/>
              <a:gd name="connsiteY5" fmla="*/ 1477736 h 5336117"/>
              <a:gd name="connsiteX6" fmla="*/ 4305905 w 4342191"/>
              <a:gd name="connsiteY6" fmla="*/ 4465260 h 5336117"/>
              <a:gd name="connsiteX7" fmla="*/ 3979334 w 4342191"/>
              <a:gd name="connsiteY7" fmla="*/ 4465260 h 5336117"/>
              <a:gd name="connsiteX8" fmla="*/ 3991429 w 4342191"/>
              <a:gd name="connsiteY8" fmla="*/ 3376688 h 5336117"/>
              <a:gd name="connsiteX9" fmla="*/ 3011715 w 4342191"/>
              <a:gd name="connsiteY9" fmla="*/ 3376688 h 5336117"/>
              <a:gd name="connsiteX10" fmla="*/ 2999619 w 4342191"/>
              <a:gd name="connsiteY10" fmla="*/ 5336117 h 5336117"/>
              <a:gd name="connsiteX11" fmla="*/ 0 w 4342191"/>
              <a:gd name="connsiteY11" fmla="*/ 5336117 h 5336117"/>
              <a:gd name="connsiteX12" fmla="*/ 12095 w 4342191"/>
              <a:gd name="connsiteY12" fmla="*/ 3836307 h 5336117"/>
              <a:gd name="connsiteX0" fmla="*/ 945809 w 4342191"/>
              <a:gd name="connsiteY0" fmla="*/ 0 h 5336117"/>
              <a:gd name="connsiteX1" fmla="*/ 913279 w 4342191"/>
              <a:gd name="connsiteY1" fmla="*/ 2191355 h 5336117"/>
              <a:gd name="connsiteX2" fmla="*/ 3253619 w 4342191"/>
              <a:gd name="connsiteY2" fmla="*/ 2191355 h 5336117"/>
              <a:gd name="connsiteX3" fmla="*/ 3253619 w 4342191"/>
              <a:gd name="connsiteY3" fmla="*/ 1465640 h 5336117"/>
              <a:gd name="connsiteX4" fmla="*/ 4136572 w 4342191"/>
              <a:gd name="connsiteY4" fmla="*/ 1477736 h 5336117"/>
              <a:gd name="connsiteX5" fmla="*/ 4342191 w 4342191"/>
              <a:gd name="connsiteY5" fmla="*/ 1477736 h 5336117"/>
              <a:gd name="connsiteX6" fmla="*/ 4305905 w 4342191"/>
              <a:gd name="connsiteY6" fmla="*/ 4465260 h 5336117"/>
              <a:gd name="connsiteX7" fmla="*/ 3979334 w 4342191"/>
              <a:gd name="connsiteY7" fmla="*/ 4465260 h 5336117"/>
              <a:gd name="connsiteX8" fmla="*/ 3991429 w 4342191"/>
              <a:gd name="connsiteY8" fmla="*/ 3376688 h 5336117"/>
              <a:gd name="connsiteX9" fmla="*/ 3011715 w 4342191"/>
              <a:gd name="connsiteY9" fmla="*/ 3376688 h 5336117"/>
              <a:gd name="connsiteX10" fmla="*/ 2999619 w 4342191"/>
              <a:gd name="connsiteY10" fmla="*/ 5336117 h 5336117"/>
              <a:gd name="connsiteX11" fmla="*/ 0 w 4342191"/>
              <a:gd name="connsiteY11" fmla="*/ 5336117 h 5336117"/>
              <a:gd name="connsiteX12" fmla="*/ 12095 w 4342191"/>
              <a:gd name="connsiteY12" fmla="*/ 3836307 h 5336117"/>
              <a:gd name="connsiteX0" fmla="*/ 945809 w 4342191"/>
              <a:gd name="connsiteY0" fmla="*/ 0 h 5336117"/>
              <a:gd name="connsiteX1" fmla="*/ 965400 w 4342191"/>
              <a:gd name="connsiteY1" fmla="*/ 2191355 h 5336117"/>
              <a:gd name="connsiteX2" fmla="*/ 3253619 w 4342191"/>
              <a:gd name="connsiteY2" fmla="*/ 2191355 h 5336117"/>
              <a:gd name="connsiteX3" fmla="*/ 3253619 w 4342191"/>
              <a:gd name="connsiteY3" fmla="*/ 1465640 h 5336117"/>
              <a:gd name="connsiteX4" fmla="*/ 4136572 w 4342191"/>
              <a:gd name="connsiteY4" fmla="*/ 1477736 h 5336117"/>
              <a:gd name="connsiteX5" fmla="*/ 4342191 w 4342191"/>
              <a:gd name="connsiteY5" fmla="*/ 1477736 h 5336117"/>
              <a:gd name="connsiteX6" fmla="*/ 4305905 w 4342191"/>
              <a:gd name="connsiteY6" fmla="*/ 4465260 h 5336117"/>
              <a:gd name="connsiteX7" fmla="*/ 3979334 w 4342191"/>
              <a:gd name="connsiteY7" fmla="*/ 4465260 h 5336117"/>
              <a:gd name="connsiteX8" fmla="*/ 3991429 w 4342191"/>
              <a:gd name="connsiteY8" fmla="*/ 3376688 h 5336117"/>
              <a:gd name="connsiteX9" fmla="*/ 3011715 w 4342191"/>
              <a:gd name="connsiteY9" fmla="*/ 3376688 h 5336117"/>
              <a:gd name="connsiteX10" fmla="*/ 2999619 w 4342191"/>
              <a:gd name="connsiteY10" fmla="*/ 5336117 h 5336117"/>
              <a:gd name="connsiteX11" fmla="*/ 0 w 4342191"/>
              <a:gd name="connsiteY11" fmla="*/ 5336117 h 5336117"/>
              <a:gd name="connsiteX12" fmla="*/ 12095 w 4342191"/>
              <a:gd name="connsiteY12" fmla="*/ 3836307 h 5336117"/>
              <a:gd name="connsiteX0" fmla="*/ 945809 w 4342191"/>
              <a:gd name="connsiteY0" fmla="*/ 0 h 5543075"/>
              <a:gd name="connsiteX1" fmla="*/ 965400 w 4342191"/>
              <a:gd name="connsiteY1" fmla="*/ 2398313 h 5543075"/>
              <a:gd name="connsiteX2" fmla="*/ 3253619 w 4342191"/>
              <a:gd name="connsiteY2" fmla="*/ 2398313 h 5543075"/>
              <a:gd name="connsiteX3" fmla="*/ 3253619 w 4342191"/>
              <a:gd name="connsiteY3" fmla="*/ 1672598 h 5543075"/>
              <a:gd name="connsiteX4" fmla="*/ 4136572 w 4342191"/>
              <a:gd name="connsiteY4" fmla="*/ 1684694 h 5543075"/>
              <a:gd name="connsiteX5" fmla="*/ 4342191 w 4342191"/>
              <a:gd name="connsiteY5" fmla="*/ 1684694 h 5543075"/>
              <a:gd name="connsiteX6" fmla="*/ 4305905 w 4342191"/>
              <a:gd name="connsiteY6" fmla="*/ 4672218 h 5543075"/>
              <a:gd name="connsiteX7" fmla="*/ 3979334 w 4342191"/>
              <a:gd name="connsiteY7" fmla="*/ 4672218 h 5543075"/>
              <a:gd name="connsiteX8" fmla="*/ 3991429 w 4342191"/>
              <a:gd name="connsiteY8" fmla="*/ 3583646 h 5543075"/>
              <a:gd name="connsiteX9" fmla="*/ 3011715 w 4342191"/>
              <a:gd name="connsiteY9" fmla="*/ 3583646 h 5543075"/>
              <a:gd name="connsiteX10" fmla="*/ 2999619 w 4342191"/>
              <a:gd name="connsiteY10" fmla="*/ 5543075 h 5543075"/>
              <a:gd name="connsiteX11" fmla="*/ 0 w 4342191"/>
              <a:gd name="connsiteY11" fmla="*/ 5543075 h 5543075"/>
              <a:gd name="connsiteX12" fmla="*/ 12095 w 4342191"/>
              <a:gd name="connsiteY12" fmla="*/ 4043265 h 5543075"/>
              <a:gd name="connsiteX0" fmla="*/ 945809 w 4342191"/>
              <a:gd name="connsiteY0" fmla="*/ 0 h 5543075"/>
              <a:gd name="connsiteX1" fmla="*/ 965400 w 4342191"/>
              <a:gd name="connsiteY1" fmla="*/ 2398313 h 5543075"/>
              <a:gd name="connsiteX2" fmla="*/ 3253619 w 4342191"/>
              <a:gd name="connsiteY2" fmla="*/ 2398313 h 5543075"/>
              <a:gd name="connsiteX3" fmla="*/ 3253619 w 4342191"/>
              <a:gd name="connsiteY3" fmla="*/ 1672598 h 5543075"/>
              <a:gd name="connsiteX4" fmla="*/ 4136572 w 4342191"/>
              <a:gd name="connsiteY4" fmla="*/ 1684694 h 5543075"/>
              <a:gd name="connsiteX5" fmla="*/ 4342191 w 4342191"/>
              <a:gd name="connsiteY5" fmla="*/ 1684694 h 5543075"/>
              <a:gd name="connsiteX6" fmla="*/ 4305905 w 4342191"/>
              <a:gd name="connsiteY6" fmla="*/ 4672218 h 5543075"/>
              <a:gd name="connsiteX7" fmla="*/ 3979334 w 4342191"/>
              <a:gd name="connsiteY7" fmla="*/ 4672218 h 5543075"/>
              <a:gd name="connsiteX8" fmla="*/ 3991429 w 4342191"/>
              <a:gd name="connsiteY8" fmla="*/ 3583646 h 5543075"/>
              <a:gd name="connsiteX9" fmla="*/ 3011715 w 4342191"/>
              <a:gd name="connsiteY9" fmla="*/ 3583646 h 5543075"/>
              <a:gd name="connsiteX10" fmla="*/ 2999619 w 4342191"/>
              <a:gd name="connsiteY10" fmla="*/ 5543075 h 5543075"/>
              <a:gd name="connsiteX11" fmla="*/ 0 w 4342191"/>
              <a:gd name="connsiteY11" fmla="*/ 5543075 h 5543075"/>
              <a:gd name="connsiteX12" fmla="*/ 482465 w 4342191"/>
              <a:gd name="connsiteY12" fmla="*/ 2251117 h 5543075"/>
              <a:gd name="connsiteX0" fmla="*/ 475439 w 3871821"/>
              <a:gd name="connsiteY0" fmla="*/ 0 h 5543075"/>
              <a:gd name="connsiteX1" fmla="*/ 495030 w 3871821"/>
              <a:gd name="connsiteY1" fmla="*/ 2398313 h 5543075"/>
              <a:gd name="connsiteX2" fmla="*/ 2783249 w 3871821"/>
              <a:gd name="connsiteY2" fmla="*/ 2398313 h 5543075"/>
              <a:gd name="connsiteX3" fmla="*/ 2783249 w 3871821"/>
              <a:gd name="connsiteY3" fmla="*/ 1672598 h 5543075"/>
              <a:gd name="connsiteX4" fmla="*/ 3666202 w 3871821"/>
              <a:gd name="connsiteY4" fmla="*/ 1684694 h 5543075"/>
              <a:gd name="connsiteX5" fmla="*/ 3871821 w 3871821"/>
              <a:gd name="connsiteY5" fmla="*/ 1684694 h 5543075"/>
              <a:gd name="connsiteX6" fmla="*/ 3835535 w 3871821"/>
              <a:gd name="connsiteY6" fmla="*/ 4672218 h 5543075"/>
              <a:gd name="connsiteX7" fmla="*/ 3508964 w 3871821"/>
              <a:gd name="connsiteY7" fmla="*/ 4672218 h 5543075"/>
              <a:gd name="connsiteX8" fmla="*/ 3521059 w 3871821"/>
              <a:gd name="connsiteY8" fmla="*/ 3583646 h 5543075"/>
              <a:gd name="connsiteX9" fmla="*/ 2541345 w 3871821"/>
              <a:gd name="connsiteY9" fmla="*/ 3583646 h 5543075"/>
              <a:gd name="connsiteX10" fmla="*/ 2529249 w 3871821"/>
              <a:gd name="connsiteY10" fmla="*/ 5543075 h 5543075"/>
              <a:gd name="connsiteX11" fmla="*/ 0 w 3871821"/>
              <a:gd name="connsiteY11" fmla="*/ 5543075 h 5543075"/>
              <a:gd name="connsiteX12" fmla="*/ 12095 w 3871821"/>
              <a:gd name="connsiteY12" fmla="*/ 2251117 h 5543075"/>
              <a:gd name="connsiteX0" fmla="*/ 475439 w 3871821"/>
              <a:gd name="connsiteY0" fmla="*/ 0 h 5543075"/>
              <a:gd name="connsiteX1" fmla="*/ 495030 w 3871821"/>
              <a:gd name="connsiteY1" fmla="*/ 2398313 h 5543075"/>
              <a:gd name="connsiteX2" fmla="*/ 2783249 w 3871821"/>
              <a:gd name="connsiteY2" fmla="*/ 2398313 h 5543075"/>
              <a:gd name="connsiteX3" fmla="*/ 2783249 w 3871821"/>
              <a:gd name="connsiteY3" fmla="*/ 1672598 h 5543075"/>
              <a:gd name="connsiteX4" fmla="*/ 3666202 w 3871821"/>
              <a:gd name="connsiteY4" fmla="*/ 1684694 h 5543075"/>
              <a:gd name="connsiteX5" fmla="*/ 3871821 w 3871821"/>
              <a:gd name="connsiteY5" fmla="*/ 1684694 h 5543075"/>
              <a:gd name="connsiteX6" fmla="*/ 3835535 w 3871821"/>
              <a:gd name="connsiteY6" fmla="*/ 4672218 h 5543075"/>
              <a:gd name="connsiteX7" fmla="*/ 3508964 w 3871821"/>
              <a:gd name="connsiteY7" fmla="*/ 4672218 h 5543075"/>
              <a:gd name="connsiteX8" fmla="*/ 3521059 w 3871821"/>
              <a:gd name="connsiteY8" fmla="*/ 3583646 h 5543075"/>
              <a:gd name="connsiteX9" fmla="*/ 2541345 w 3871821"/>
              <a:gd name="connsiteY9" fmla="*/ 3583646 h 5543075"/>
              <a:gd name="connsiteX10" fmla="*/ 2529249 w 3871821"/>
              <a:gd name="connsiteY10" fmla="*/ 5543075 h 5543075"/>
              <a:gd name="connsiteX11" fmla="*/ 0 w 3871821"/>
              <a:gd name="connsiteY11" fmla="*/ 4624669 h 5543075"/>
              <a:gd name="connsiteX12" fmla="*/ 12095 w 3871821"/>
              <a:gd name="connsiteY12" fmla="*/ 2251117 h 5543075"/>
              <a:gd name="connsiteX0" fmla="*/ 475439 w 3871821"/>
              <a:gd name="connsiteY0" fmla="*/ 0 h 4672218"/>
              <a:gd name="connsiteX1" fmla="*/ 495030 w 3871821"/>
              <a:gd name="connsiteY1" fmla="*/ 2398313 h 4672218"/>
              <a:gd name="connsiteX2" fmla="*/ 2783249 w 3871821"/>
              <a:gd name="connsiteY2" fmla="*/ 2398313 h 4672218"/>
              <a:gd name="connsiteX3" fmla="*/ 2783249 w 3871821"/>
              <a:gd name="connsiteY3" fmla="*/ 1672598 h 4672218"/>
              <a:gd name="connsiteX4" fmla="*/ 3666202 w 3871821"/>
              <a:gd name="connsiteY4" fmla="*/ 1684694 h 4672218"/>
              <a:gd name="connsiteX5" fmla="*/ 3871821 w 3871821"/>
              <a:gd name="connsiteY5" fmla="*/ 1684694 h 4672218"/>
              <a:gd name="connsiteX6" fmla="*/ 3835535 w 3871821"/>
              <a:gd name="connsiteY6" fmla="*/ 4672218 h 4672218"/>
              <a:gd name="connsiteX7" fmla="*/ 3508964 w 3871821"/>
              <a:gd name="connsiteY7" fmla="*/ 4672218 h 4672218"/>
              <a:gd name="connsiteX8" fmla="*/ 3521059 w 3871821"/>
              <a:gd name="connsiteY8" fmla="*/ 3583646 h 4672218"/>
              <a:gd name="connsiteX9" fmla="*/ 2541345 w 3871821"/>
              <a:gd name="connsiteY9" fmla="*/ 3583646 h 4672218"/>
              <a:gd name="connsiteX10" fmla="*/ 2529249 w 3871821"/>
              <a:gd name="connsiteY10" fmla="*/ 4636764 h 4672218"/>
              <a:gd name="connsiteX11" fmla="*/ 0 w 3871821"/>
              <a:gd name="connsiteY11" fmla="*/ 4624669 h 4672218"/>
              <a:gd name="connsiteX12" fmla="*/ 12095 w 3871821"/>
              <a:gd name="connsiteY12" fmla="*/ 2251117 h 4672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71821" h="4672218">
                <a:moveTo>
                  <a:pt x="475439" y="0"/>
                </a:moveTo>
                <a:cubicBezTo>
                  <a:pt x="471407" y="757968"/>
                  <a:pt x="499062" y="1640345"/>
                  <a:pt x="495030" y="2398313"/>
                </a:cubicBezTo>
                <a:lnTo>
                  <a:pt x="2783249" y="2398313"/>
                </a:lnTo>
                <a:lnTo>
                  <a:pt x="2783249" y="1672598"/>
                </a:lnTo>
                <a:lnTo>
                  <a:pt x="3666202" y="1684694"/>
                </a:lnTo>
                <a:lnTo>
                  <a:pt x="3871821" y="1684694"/>
                </a:lnTo>
                <a:lnTo>
                  <a:pt x="3835535" y="4672218"/>
                </a:lnTo>
                <a:lnTo>
                  <a:pt x="3508964" y="4672218"/>
                </a:lnTo>
                <a:lnTo>
                  <a:pt x="3521059" y="3583646"/>
                </a:lnTo>
                <a:lnTo>
                  <a:pt x="2541345" y="3583646"/>
                </a:lnTo>
                <a:lnTo>
                  <a:pt x="2529249" y="4636764"/>
                </a:lnTo>
                <a:lnTo>
                  <a:pt x="0" y="4624669"/>
                </a:lnTo>
                <a:cubicBezTo>
                  <a:pt x="4032" y="4124732"/>
                  <a:pt x="12095" y="2251117"/>
                  <a:pt x="12095" y="2251117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8AF539-C768-E648-89F3-3EDDAAC39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3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9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5329959" y="1926693"/>
            <a:ext cx="9400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latin typeface="Arial" charset="0"/>
              </a:rPr>
              <a:t>Host A</a:t>
            </a:r>
          </a:p>
        </p:txBody>
      </p:sp>
      <p:sp>
        <p:nvSpPr>
          <p:cNvPr id="27657" name="Freeform 10"/>
          <p:cNvSpPr>
            <a:spLocks/>
          </p:cNvSpPr>
          <p:nvPr/>
        </p:nvSpPr>
        <p:spPr bwMode="auto">
          <a:xfrm>
            <a:off x="4184243" y="1486880"/>
            <a:ext cx="488233" cy="855255"/>
          </a:xfrm>
          <a:custGeom>
            <a:avLst/>
            <a:gdLst>
              <a:gd name="T0" fmla="*/ 342816 w 267"/>
              <a:gd name="T1" fmla="*/ 620014 h 1186"/>
              <a:gd name="T2" fmla="*/ 0 w 267"/>
              <a:gd name="T3" fmla="*/ 0 h 1186"/>
              <a:gd name="T4" fmla="*/ 0 w 267"/>
              <a:gd name="T5" fmla="*/ 1577975 h 1186"/>
              <a:gd name="T6" fmla="*/ 360362 w 267"/>
              <a:gd name="T7" fmla="*/ 867487 h 1186"/>
              <a:gd name="T8" fmla="*/ 342816 w 267"/>
              <a:gd name="T9" fmla="*/ 620014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b="0" dirty="0">
              <a:latin typeface="Arial" charset="0"/>
            </a:endParaRPr>
          </a:p>
        </p:txBody>
      </p:sp>
      <p:sp>
        <p:nvSpPr>
          <p:cNvPr id="27660" name="Rectangle 24"/>
          <p:cNvSpPr>
            <a:spLocks noChangeArrowheads="1"/>
          </p:cNvSpPr>
          <p:nvPr/>
        </p:nvSpPr>
        <p:spPr bwMode="auto">
          <a:xfrm>
            <a:off x="2435890" y="1486879"/>
            <a:ext cx="1724949" cy="247454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7FA1FBE-FE96-FE4C-A0DB-1CF346FCF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462460"/>
            <a:ext cx="5635279" cy="2014540"/>
          </a:xfrm>
        </p:spPr>
        <p:txBody>
          <a:bodyPr>
            <a:normAutofit/>
          </a:bodyPr>
          <a:lstStyle/>
          <a:p>
            <a:r>
              <a:rPr lang="en-US" dirty="0"/>
              <a:t>Lower-layer header contains demultiplexing information</a:t>
            </a:r>
          </a:p>
          <a:p>
            <a:endParaRPr lang="en-US" dirty="0"/>
          </a:p>
          <a:p>
            <a:r>
              <a:rPr lang="en-US" b="1" dirty="0">
                <a:solidFill>
                  <a:srgbClr val="0070C0"/>
                </a:solidFill>
              </a:rPr>
              <a:t>Network header </a:t>
            </a:r>
            <a:r>
              <a:rPr lang="en-US" dirty="0"/>
              <a:t>contains </a:t>
            </a:r>
            <a:r>
              <a:rPr lang="en-US" b="1" dirty="0"/>
              <a:t>Protocol</a:t>
            </a:r>
            <a:r>
              <a:rPr lang="en-US" dirty="0"/>
              <a:t> field specifying overlying protocol</a:t>
            </a:r>
          </a:p>
        </p:txBody>
      </p:sp>
      <p:sp>
        <p:nvSpPr>
          <p:cNvPr id="27694" name="Rectangle 16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Protocol demultiplexing</a:t>
            </a:r>
          </a:p>
        </p:txBody>
      </p:sp>
      <p:pic>
        <p:nvPicPr>
          <p:cNvPr id="151" name="Picture 150" descr="computer-48x4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862" y="1864145"/>
            <a:ext cx="609600" cy="609600"/>
          </a:xfrm>
          <a:prstGeom prst="rect">
            <a:avLst/>
          </a:prstGeom>
        </p:spPr>
      </p:pic>
      <p:grpSp>
        <p:nvGrpSpPr>
          <p:cNvPr id="101" name="Group 100"/>
          <p:cNvGrpSpPr/>
          <p:nvPr/>
        </p:nvGrpSpPr>
        <p:grpSpPr>
          <a:xfrm>
            <a:off x="495292" y="1396678"/>
            <a:ext cx="1878022" cy="338554"/>
            <a:chOff x="596892" y="1321728"/>
            <a:chExt cx="1878022" cy="338554"/>
          </a:xfrm>
        </p:grpSpPr>
        <p:sp>
          <p:nvSpPr>
            <p:cNvPr id="112814" name="Text Box 174"/>
            <p:cNvSpPr txBox="1">
              <a:spLocks noChangeArrowheads="1"/>
            </p:cNvSpPr>
            <p:nvPr/>
          </p:nvSpPr>
          <p:spPr bwMode="auto">
            <a:xfrm>
              <a:off x="596892" y="1321728"/>
              <a:ext cx="101662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  <a:latin typeface="Arial" charset="0"/>
                </a:rPr>
                <a:t>message</a:t>
              </a:r>
            </a:p>
          </p:txBody>
        </p:sp>
        <p:sp>
          <p:nvSpPr>
            <p:cNvPr id="126" name="Rounded Rectangle 125"/>
            <p:cNvSpPr/>
            <p:nvPr/>
          </p:nvSpPr>
          <p:spPr>
            <a:xfrm>
              <a:off x="1585914" y="1355482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</p:grpSp>
      <p:sp>
        <p:nvSpPr>
          <p:cNvPr id="127" name="Rectangle 24"/>
          <p:cNvSpPr>
            <a:spLocks noChangeArrowheads="1"/>
          </p:cNvSpPr>
          <p:nvPr/>
        </p:nvSpPr>
        <p:spPr bwMode="auto">
          <a:xfrm>
            <a:off x="2435890" y="1791107"/>
            <a:ext cx="1724949" cy="247454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128" name="Rectangle 24"/>
          <p:cNvSpPr>
            <a:spLocks noChangeArrowheads="1"/>
          </p:cNvSpPr>
          <p:nvPr/>
        </p:nvSpPr>
        <p:spPr bwMode="auto">
          <a:xfrm>
            <a:off x="2435890" y="2095621"/>
            <a:ext cx="1724949" cy="247454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grpSp>
        <p:nvGrpSpPr>
          <p:cNvPr id="102" name="Group 101"/>
          <p:cNvGrpSpPr/>
          <p:nvPr/>
        </p:nvGrpSpPr>
        <p:grpSpPr>
          <a:xfrm>
            <a:off x="300578" y="1700579"/>
            <a:ext cx="2072736" cy="338554"/>
            <a:chOff x="402178" y="1625629"/>
            <a:chExt cx="2072736" cy="338554"/>
          </a:xfrm>
        </p:grpSpPr>
        <p:sp>
          <p:nvSpPr>
            <p:cNvPr id="112645" name="Text Box 5"/>
            <p:cNvSpPr txBox="1">
              <a:spLocks noChangeArrowheads="1"/>
            </p:cNvSpPr>
            <p:nvPr/>
          </p:nvSpPr>
          <p:spPr bwMode="auto">
            <a:xfrm>
              <a:off x="402178" y="1625629"/>
              <a:ext cx="97174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  <a:latin typeface="Arial" charset="0"/>
                </a:rPr>
                <a:t>segment</a:t>
              </a:r>
            </a:p>
          </p:txBody>
        </p:sp>
        <p:sp>
          <p:nvSpPr>
            <p:cNvPr id="131" name="Rounded Rectangle 130"/>
            <p:cNvSpPr/>
            <p:nvPr/>
          </p:nvSpPr>
          <p:spPr>
            <a:xfrm>
              <a:off x="1585914" y="1659383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32" name="Rounded Rectangle 131"/>
            <p:cNvSpPr/>
            <p:nvPr/>
          </p:nvSpPr>
          <p:spPr>
            <a:xfrm>
              <a:off x="1375042" y="1660282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-23580" y="2004521"/>
            <a:ext cx="2395041" cy="338554"/>
            <a:chOff x="78020" y="1929571"/>
            <a:chExt cx="2395041" cy="338554"/>
          </a:xfrm>
        </p:grpSpPr>
        <p:sp>
          <p:nvSpPr>
            <p:cNvPr id="112644" name="Text Box 4"/>
            <p:cNvSpPr txBox="1">
              <a:spLocks noChangeArrowheads="1"/>
            </p:cNvSpPr>
            <p:nvPr/>
          </p:nvSpPr>
          <p:spPr bwMode="auto">
            <a:xfrm>
              <a:off x="78020" y="1929571"/>
              <a:ext cx="105189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  <a:latin typeface="Arial" charset="0"/>
                </a:rPr>
                <a:t>datagram</a:t>
              </a:r>
            </a:p>
          </p:txBody>
        </p:sp>
        <p:sp>
          <p:nvSpPr>
            <p:cNvPr id="133" name="Rounded Rectangle 132"/>
            <p:cNvSpPr/>
            <p:nvPr/>
          </p:nvSpPr>
          <p:spPr>
            <a:xfrm>
              <a:off x="1164170" y="1963284"/>
              <a:ext cx="209019" cy="303901"/>
            </a:xfrm>
            <a:prstGeom prst="roundRect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36" name="Rounded Rectangle 135"/>
            <p:cNvSpPr/>
            <p:nvPr/>
          </p:nvSpPr>
          <p:spPr>
            <a:xfrm>
              <a:off x="1584061" y="1963284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37" name="Rounded Rectangle 136"/>
            <p:cNvSpPr/>
            <p:nvPr/>
          </p:nvSpPr>
          <p:spPr>
            <a:xfrm>
              <a:off x="1373189" y="1964183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sp>
        <p:nvSpPr>
          <p:cNvPr id="106" name="Rectangle 24"/>
          <p:cNvSpPr>
            <a:spLocks noChangeArrowheads="1"/>
          </p:cNvSpPr>
          <p:nvPr/>
        </p:nvSpPr>
        <p:spPr bwMode="auto">
          <a:xfrm>
            <a:off x="1878887" y="2929398"/>
            <a:ext cx="1750604" cy="304841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</a:t>
            </a:r>
          </a:p>
        </p:txBody>
      </p:sp>
      <p:sp>
        <p:nvSpPr>
          <p:cNvPr id="109" name="Rectangle 24"/>
          <p:cNvSpPr>
            <a:spLocks noChangeArrowheads="1"/>
          </p:cNvSpPr>
          <p:nvPr/>
        </p:nvSpPr>
        <p:spPr bwMode="auto">
          <a:xfrm>
            <a:off x="1878887" y="3233626"/>
            <a:ext cx="1750604" cy="304841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transport</a:t>
            </a:r>
          </a:p>
        </p:txBody>
      </p:sp>
      <p:sp>
        <p:nvSpPr>
          <p:cNvPr id="110" name="Rectangle 24"/>
          <p:cNvSpPr>
            <a:spLocks noChangeArrowheads="1"/>
          </p:cNvSpPr>
          <p:nvPr/>
        </p:nvSpPr>
        <p:spPr bwMode="auto">
          <a:xfrm>
            <a:off x="1878887" y="3538140"/>
            <a:ext cx="1750604" cy="30484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grpSp>
        <p:nvGrpSpPr>
          <p:cNvPr id="195" name="Group 194"/>
          <p:cNvGrpSpPr/>
          <p:nvPr/>
        </p:nvGrpSpPr>
        <p:grpSpPr>
          <a:xfrm>
            <a:off x="676751" y="3234239"/>
            <a:ext cx="1099872" cy="304800"/>
            <a:chOff x="910696" y="3852894"/>
            <a:chExt cx="1099872" cy="304800"/>
          </a:xfrm>
        </p:grpSpPr>
        <p:sp>
          <p:nvSpPr>
            <p:cNvPr id="113" name="Rounded Rectangle 112"/>
            <p:cNvSpPr/>
            <p:nvPr/>
          </p:nvSpPr>
          <p:spPr>
            <a:xfrm>
              <a:off x="1121568" y="3852894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910696" y="3853793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465879" y="3538140"/>
            <a:ext cx="1308891" cy="304800"/>
            <a:chOff x="699824" y="4156795"/>
            <a:chExt cx="1308891" cy="304800"/>
          </a:xfrm>
        </p:grpSpPr>
        <p:sp>
          <p:nvSpPr>
            <p:cNvPr id="115" name="Rounded Rectangle 114"/>
            <p:cNvSpPr/>
            <p:nvPr/>
          </p:nvSpPr>
          <p:spPr>
            <a:xfrm>
              <a:off x="699824" y="4156795"/>
              <a:ext cx="209019" cy="303901"/>
            </a:xfrm>
            <a:prstGeom prst="roundRect">
              <a:avLst/>
            </a:prstGeom>
            <a:solidFill>
              <a:srgbClr val="4F81B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118" name="Rounded Rectangle 117"/>
            <p:cNvSpPr/>
            <p:nvPr/>
          </p:nvSpPr>
          <p:spPr>
            <a:xfrm>
              <a:off x="1119715" y="4156795"/>
              <a:ext cx="889000" cy="303901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908843" y="4157694"/>
              <a:ext cx="209019" cy="303901"/>
            </a:xfrm>
            <a:prstGeom prst="round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sp>
        <p:nvSpPr>
          <p:cNvPr id="149" name="Rectangle 24"/>
          <p:cNvSpPr>
            <a:spLocks noChangeArrowheads="1"/>
          </p:cNvSpPr>
          <p:nvPr/>
        </p:nvSpPr>
        <p:spPr bwMode="auto">
          <a:xfrm>
            <a:off x="6399148" y="3370662"/>
            <a:ext cx="1879774" cy="304228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Applications</a:t>
            </a:r>
          </a:p>
        </p:txBody>
      </p:sp>
      <p:sp>
        <p:nvSpPr>
          <p:cNvPr id="196" name="Rectangle 24"/>
          <p:cNvSpPr>
            <a:spLocks noChangeArrowheads="1"/>
          </p:cNvSpPr>
          <p:nvPr/>
        </p:nvSpPr>
        <p:spPr bwMode="auto">
          <a:xfrm>
            <a:off x="6731894" y="4390349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Network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6789341" y="505417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</a:rPr>
              <a:t>Host B</a:t>
            </a:r>
          </a:p>
        </p:txBody>
      </p:sp>
      <p:sp>
        <p:nvSpPr>
          <p:cNvPr id="199" name="Rounded Rectangle 198"/>
          <p:cNvSpPr/>
          <p:nvPr/>
        </p:nvSpPr>
        <p:spPr>
          <a:xfrm>
            <a:off x="6165715" y="3027946"/>
            <a:ext cx="2367751" cy="256834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00" name="Rectangle 24"/>
          <p:cNvSpPr>
            <a:spLocks noChangeArrowheads="1"/>
          </p:cNvSpPr>
          <p:nvPr/>
        </p:nvSpPr>
        <p:spPr bwMode="auto">
          <a:xfrm>
            <a:off x="6570766" y="3855230"/>
            <a:ext cx="624804" cy="304228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TCP</a:t>
            </a:r>
          </a:p>
        </p:txBody>
      </p:sp>
      <p:sp>
        <p:nvSpPr>
          <p:cNvPr id="201" name="Rectangle 24"/>
          <p:cNvSpPr>
            <a:spLocks noChangeArrowheads="1"/>
          </p:cNvSpPr>
          <p:nvPr/>
        </p:nvSpPr>
        <p:spPr bwMode="auto">
          <a:xfrm>
            <a:off x="7497558" y="3855516"/>
            <a:ext cx="624804" cy="304228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UDP</a:t>
            </a:r>
          </a:p>
        </p:txBody>
      </p:sp>
      <p:grpSp>
        <p:nvGrpSpPr>
          <p:cNvPr id="202" name="Group 201"/>
          <p:cNvGrpSpPr/>
          <p:nvPr/>
        </p:nvGrpSpPr>
        <p:grpSpPr>
          <a:xfrm>
            <a:off x="6886194" y="4131882"/>
            <a:ext cx="926792" cy="949454"/>
            <a:chOff x="2417572" y="4886303"/>
            <a:chExt cx="926792" cy="949454"/>
          </a:xfrm>
        </p:grpSpPr>
        <p:cxnSp>
          <p:nvCxnSpPr>
            <p:cNvPr id="203" name="Elbow Connector 202"/>
            <p:cNvCxnSpPr/>
            <p:nvPr/>
          </p:nvCxnSpPr>
          <p:spPr>
            <a:xfrm rot="16200000" flipV="1">
              <a:off x="2204096" y="5154521"/>
              <a:ext cx="894712" cy="467760"/>
            </a:xfrm>
            <a:prstGeom prst="bentConnector3">
              <a:avLst>
                <a:gd name="adj1" fmla="val 60915"/>
              </a:avLst>
            </a:prstGeom>
            <a:ln w="57150">
              <a:solidFill>
                <a:srgbClr val="FF0000"/>
              </a:solidFill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4" name="Elbow Connector 203"/>
            <p:cNvCxnSpPr/>
            <p:nvPr/>
          </p:nvCxnSpPr>
          <p:spPr>
            <a:xfrm rot="5400000" flipH="1" flipV="1">
              <a:off x="2667635" y="5159028"/>
              <a:ext cx="894426" cy="459032"/>
            </a:xfrm>
            <a:prstGeom prst="bentConnector3">
              <a:avLst>
                <a:gd name="adj1" fmla="val 60918"/>
              </a:avLst>
            </a:prstGeom>
            <a:ln w="57150">
              <a:solidFill>
                <a:srgbClr val="FF0000"/>
              </a:solidFill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5" name="TextBox 204"/>
            <p:cNvSpPr txBox="1"/>
            <p:nvPr/>
          </p:nvSpPr>
          <p:spPr>
            <a:xfrm>
              <a:off x="2516048" y="4886303"/>
              <a:ext cx="7473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???</a:t>
              </a:r>
            </a:p>
          </p:txBody>
        </p:sp>
      </p:grpSp>
      <p:sp>
        <p:nvSpPr>
          <p:cNvPr id="206" name="Freeform 56"/>
          <p:cNvSpPr>
            <a:spLocks/>
          </p:cNvSpPr>
          <p:nvPr/>
        </p:nvSpPr>
        <p:spPr bwMode="auto">
          <a:xfrm>
            <a:off x="3643194" y="2939216"/>
            <a:ext cx="360362" cy="911703"/>
          </a:xfrm>
          <a:custGeom>
            <a:avLst/>
            <a:gdLst>
              <a:gd name="T0" fmla="*/ 342816 w 267"/>
              <a:gd name="T1" fmla="*/ 620014 h 1186"/>
              <a:gd name="T2" fmla="*/ 0 w 267"/>
              <a:gd name="T3" fmla="*/ 0 h 1186"/>
              <a:gd name="T4" fmla="*/ 0 w 267"/>
              <a:gd name="T5" fmla="*/ 1577975 h 1186"/>
              <a:gd name="T6" fmla="*/ 360362 w 267"/>
              <a:gd name="T7" fmla="*/ 867487 h 1186"/>
              <a:gd name="T8" fmla="*/ 342816 w 267"/>
              <a:gd name="T9" fmla="*/ 620014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b="0" dirty="0">
              <a:latin typeface="Arial" charset="0"/>
            </a:endParaRPr>
          </a:p>
        </p:txBody>
      </p:sp>
      <p:pic>
        <p:nvPicPr>
          <p:cNvPr id="207" name="Picture 206" descr="computer-48x4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716" y="3306576"/>
            <a:ext cx="609600" cy="609600"/>
          </a:xfrm>
          <a:prstGeom prst="rect">
            <a:avLst/>
          </a:prstGeom>
        </p:spPr>
      </p:pic>
      <p:sp>
        <p:nvSpPr>
          <p:cNvPr id="208" name="Text Box 54"/>
          <p:cNvSpPr txBox="1">
            <a:spLocks noChangeArrowheads="1"/>
          </p:cNvSpPr>
          <p:nvPr/>
        </p:nvSpPr>
        <p:spPr bwMode="auto">
          <a:xfrm>
            <a:off x="4400274" y="3364906"/>
            <a:ext cx="9541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latin typeface="Arial" charset="0"/>
              </a:rPr>
              <a:t>Host B</a:t>
            </a:r>
          </a:p>
        </p:txBody>
      </p:sp>
      <p:sp>
        <p:nvSpPr>
          <p:cNvPr id="99" name="Freeform 98"/>
          <p:cNvSpPr/>
          <p:nvPr/>
        </p:nvSpPr>
        <p:spPr>
          <a:xfrm>
            <a:off x="3433748" y="1910634"/>
            <a:ext cx="479968" cy="2248824"/>
          </a:xfrm>
          <a:custGeom>
            <a:avLst/>
            <a:gdLst>
              <a:gd name="connsiteX0" fmla="*/ 350762 w 4342191"/>
              <a:gd name="connsiteY0" fmla="*/ 0 h 5418667"/>
              <a:gd name="connsiteX1" fmla="*/ 338667 w 4342191"/>
              <a:gd name="connsiteY1" fmla="*/ 2273905 h 5418667"/>
              <a:gd name="connsiteX2" fmla="*/ 3253619 w 4342191"/>
              <a:gd name="connsiteY2" fmla="*/ 2273905 h 5418667"/>
              <a:gd name="connsiteX3" fmla="*/ 3253619 w 4342191"/>
              <a:gd name="connsiteY3" fmla="*/ 1548190 h 5418667"/>
              <a:gd name="connsiteX4" fmla="*/ 4136572 w 4342191"/>
              <a:gd name="connsiteY4" fmla="*/ 1560286 h 5418667"/>
              <a:gd name="connsiteX5" fmla="*/ 4342191 w 4342191"/>
              <a:gd name="connsiteY5" fmla="*/ 1560286 h 5418667"/>
              <a:gd name="connsiteX6" fmla="*/ 4305905 w 4342191"/>
              <a:gd name="connsiteY6" fmla="*/ 4547810 h 5418667"/>
              <a:gd name="connsiteX7" fmla="*/ 3979334 w 4342191"/>
              <a:gd name="connsiteY7" fmla="*/ 4547810 h 5418667"/>
              <a:gd name="connsiteX8" fmla="*/ 3991429 w 4342191"/>
              <a:gd name="connsiteY8" fmla="*/ 3459238 h 5418667"/>
              <a:gd name="connsiteX9" fmla="*/ 3011715 w 4342191"/>
              <a:gd name="connsiteY9" fmla="*/ 3459238 h 5418667"/>
              <a:gd name="connsiteX10" fmla="*/ 2999619 w 4342191"/>
              <a:gd name="connsiteY10" fmla="*/ 5418667 h 5418667"/>
              <a:gd name="connsiteX11" fmla="*/ 0 w 4342191"/>
              <a:gd name="connsiteY11" fmla="*/ 5418667 h 5418667"/>
              <a:gd name="connsiteX12" fmla="*/ 12095 w 4342191"/>
              <a:gd name="connsiteY12" fmla="*/ 3918857 h 5418667"/>
              <a:gd name="connsiteX0" fmla="*/ 841567 w 4342191"/>
              <a:gd name="connsiteY0" fmla="*/ 0 h 5418667"/>
              <a:gd name="connsiteX1" fmla="*/ 338667 w 4342191"/>
              <a:gd name="connsiteY1" fmla="*/ 2273905 h 5418667"/>
              <a:gd name="connsiteX2" fmla="*/ 3253619 w 4342191"/>
              <a:gd name="connsiteY2" fmla="*/ 2273905 h 5418667"/>
              <a:gd name="connsiteX3" fmla="*/ 3253619 w 4342191"/>
              <a:gd name="connsiteY3" fmla="*/ 1548190 h 5418667"/>
              <a:gd name="connsiteX4" fmla="*/ 4136572 w 4342191"/>
              <a:gd name="connsiteY4" fmla="*/ 1560286 h 5418667"/>
              <a:gd name="connsiteX5" fmla="*/ 4342191 w 4342191"/>
              <a:gd name="connsiteY5" fmla="*/ 1560286 h 5418667"/>
              <a:gd name="connsiteX6" fmla="*/ 4305905 w 4342191"/>
              <a:gd name="connsiteY6" fmla="*/ 4547810 h 5418667"/>
              <a:gd name="connsiteX7" fmla="*/ 3979334 w 4342191"/>
              <a:gd name="connsiteY7" fmla="*/ 4547810 h 5418667"/>
              <a:gd name="connsiteX8" fmla="*/ 3991429 w 4342191"/>
              <a:gd name="connsiteY8" fmla="*/ 3459238 h 5418667"/>
              <a:gd name="connsiteX9" fmla="*/ 3011715 w 4342191"/>
              <a:gd name="connsiteY9" fmla="*/ 3459238 h 5418667"/>
              <a:gd name="connsiteX10" fmla="*/ 2999619 w 4342191"/>
              <a:gd name="connsiteY10" fmla="*/ 5418667 h 5418667"/>
              <a:gd name="connsiteX11" fmla="*/ 0 w 4342191"/>
              <a:gd name="connsiteY11" fmla="*/ 5418667 h 5418667"/>
              <a:gd name="connsiteX12" fmla="*/ 12095 w 4342191"/>
              <a:gd name="connsiteY12" fmla="*/ 3918857 h 5418667"/>
              <a:gd name="connsiteX0" fmla="*/ 841567 w 4342191"/>
              <a:gd name="connsiteY0" fmla="*/ 0 h 5418667"/>
              <a:gd name="connsiteX1" fmla="*/ 809037 w 4342191"/>
              <a:gd name="connsiteY1" fmla="*/ 2273905 h 5418667"/>
              <a:gd name="connsiteX2" fmla="*/ 3253619 w 4342191"/>
              <a:gd name="connsiteY2" fmla="*/ 2273905 h 5418667"/>
              <a:gd name="connsiteX3" fmla="*/ 3253619 w 4342191"/>
              <a:gd name="connsiteY3" fmla="*/ 1548190 h 5418667"/>
              <a:gd name="connsiteX4" fmla="*/ 4136572 w 4342191"/>
              <a:gd name="connsiteY4" fmla="*/ 1560286 h 5418667"/>
              <a:gd name="connsiteX5" fmla="*/ 4342191 w 4342191"/>
              <a:gd name="connsiteY5" fmla="*/ 1560286 h 5418667"/>
              <a:gd name="connsiteX6" fmla="*/ 4305905 w 4342191"/>
              <a:gd name="connsiteY6" fmla="*/ 4547810 h 5418667"/>
              <a:gd name="connsiteX7" fmla="*/ 3979334 w 4342191"/>
              <a:gd name="connsiteY7" fmla="*/ 4547810 h 5418667"/>
              <a:gd name="connsiteX8" fmla="*/ 3991429 w 4342191"/>
              <a:gd name="connsiteY8" fmla="*/ 3459238 h 5418667"/>
              <a:gd name="connsiteX9" fmla="*/ 3011715 w 4342191"/>
              <a:gd name="connsiteY9" fmla="*/ 3459238 h 5418667"/>
              <a:gd name="connsiteX10" fmla="*/ 2999619 w 4342191"/>
              <a:gd name="connsiteY10" fmla="*/ 5418667 h 5418667"/>
              <a:gd name="connsiteX11" fmla="*/ 0 w 4342191"/>
              <a:gd name="connsiteY11" fmla="*/ 5418667 h 5418667"/>
              <a:gd name="connsiteX12" fmla="*/ 12095 w 4342191"/>
              <a:gd name="connsiteY12" fmla="*/ 3918857 h 5418667"/>
              <a:gd name="connsiteX0" fmla="*/ 841567 w 4342191"/>
              <a:gd name="connsiteY0" fmla="*/ 0 h 5418667"/>
              <a:gd name="connsiteX1" fmla="*/ 861158 w 4342191"/>
              <a:gd name="connsiteY1" fmla="*/ 2273905 h 5418667"/>
              <a:gd name="connsiteX2" fmla="*/ 3253619 w 4342191"/>
              <a:gd name="connsiteY2" fmla="*/ 2273905 h 5418667"/>
              <a:gd name="connsiteX3" fmla="*/ 3253619 w 4342191"/>
              <a:gd name="connsiteY3" fmla="*/ 1548190 h 5418667"/>
              <a:gd name="connsiteX4" fmla="*/ 4136572 w 4342191"/>
              <a:gd name="connsiteY4" fmla="*/ 1560286 h 5418667"/>
              <a:gd name="connsiteX5" fmla="*/ 4342191 w 4342191"/>
              <a:gd name="connsiteY5" fmla="*/ 1560286 h 5418667"/>
              <a:gd name="connsiteX6" fmla="*/ 4305905 w 4342191"/>
              <a:gd name="connsiteY6" fmla="*/ 4547810 h 5418667"/>
              <a:gd name="connsiteX7" fmla="*/ 3979334 w 4342191"/>
              <a:gd name="connsiteY7" fmla="*/ 4547810 h 5418667"/>
              <a:gd name="connsiteX8" fmla="*/ 3991429 w 4342191"/>
              <a:gd name="connsiteY8" fmla="*/ 3459238 h 5418667"/>
              <a:gd name="connsiteX9" fmla="*/ 3011715 w 4342191"/>
              <a:gd name="connsiteY9" fmla="*/ 3459238 h 5418667"/>
              <a:gd name="connsiteX10" fmla="*/ 2999619 w 4342191"/>
              <a:gd name="connsiteY10" fmla="*/ 5418667 h 5418667"/>
              <a:gd name="connsiteX11" fmla="*/ 0 w 4342191"/>
              <a:gd name="connsiteY11" fmla="*/ 5418667 h 5418667"/>
              <a:gd name="connsiteX12" fmla="*/ 12095 w 4342191"/>
              <a:gd name="connsiteY12" fmla="*/ 3918857 h 5418667"/>
              <a:gd name="connsiteX0" fmla="*/ 841567 w 4342191"/>
              <a:gd name="connsiteY0" fmla="*/ 0 h 5418667"/>
              <a:gd name="connsiteX1" fmla="*/ 913279 w 4342191"/>
              <a:gd name="connsiteY1" fmla="*/ 2273905 h 5418667"/>
              <a:gd name="connsiteX2" fmla="*/ 3253619 w 4342191"/>
              <a:gd name="connsiteY2" fmla="*/ 2273905 h 5418667"/>
              <a:gd name="connsiteX3" fmla="*/ 3253619 w 4342191"/>
              <a:gd name="connsiteY3" fmla="*/ 1548190 h 5418667"/>
              <a:gd name="connsiteX4" fmla="*/ 4136572 w 4342191"/>
              <a:gd name="connsiteY4" fmla="*/ 1560286 h 5418667"/>
              <a:gd name="connsiteX5" fmla="*/ 4342191 w 4342191"/>
              <a:gd name="connsiteY5" fmla="*/ 1560286 h 5418667"/>
              <a:gd name="connsiteX6" fmla="*/ 4305905 w 4342191"/>
              <a:gd name="connsiteY6" fmla="*/ 4547810 h 5418667"/>
              <a:gd name="connsiteX7" fmla="*/ 3979334 w 4342191"/>
              <a:gd name="connsiteY7" fmla="*/ 4547810 h 5418667"/>
              <a:gd name="connsiteX8" fmla="*/ 3991429 w 4342191"/>
              <a:gd name="connsiteY8" fmla="*/ 3459238 h 5418667"/>
              <a:gd name="connsiteX9" fmla="*/ 3011715 w 4342191"/>
              <a:gd name="connsiteY9" fmla="*/ 3459238 h 5418667"/>
              <a:gd name="connsiteX10" fmla="*/ 2999619 w 4342191"/>
              <a:gd name="connsiteY10" fmla="*/ 5418667 h 5418667"/>
              <a:gd name="connsiteX11" fmla="*/ 0 w 4342191"/>
              <a:gd name="connsiteY11" fmla="*/ 5418667 h 5418667"/>
              <a:gd name="connsiteX12" fmla="*/ 12095 w 4342191"/>
              <a:gd name="connsiteY12" fmla="*/ 3918857 h 5418667"/>
              <a:gd name="connsiteX0" fmla="*/ 893688 w 4342191"/>
              <a:gd name="connsiteY0" fmla="*/ 0 h 5336117"/>
              <a:gd name="connsiteX1" fmla="*/ 913279 w 4342191"/>
              <a:gd name="connsiteY1" fmla="*/ 2191355 h 5336117"/>
              <a:gd name="connsiteX2" fmla="*/ 3253619 w 4342191"/>
              <a:gd name="connsiteY2" fmla="*/ 2191355 h 5336117"/>
              <a:gd name="connsiteX3" fmla="*/ 3253619 w 4342191"/>
              <a:gd name="connsiteY3" fmla="*/ 1465640 h 5336117"/>
              <a:gd name="connsiteX4" fmla="*/ 4136572 w 4342191"/>
              <a:gd name="connsiteY4" fmla="*/ 1477736 h 5336117"/>
              <a:gd name="connsiteX5" fmla="*/ 4342191 w 4342191"/>
              <a:gd name="connsiteY5" fmla="*/ 1477736 h 5336117"/>
              <a:gd name="connsiteX6" fmla="*/ 4305905 w 4342191"/>
              <a:gd name="connsiteY6" fmla="*/ 4465260 h 5336117"/>
              <a:gd name="connsiteX7" fmla="*/ 3979334 w 4342191"/>
              <a:gd name="connsiteY7" fmla="*/ 4465260 h 5336117"/>
              <a:gd name="connsiteX8" fmla="*/ 3991429 w 4342191"/>
              <a:gd name="connsiteY8" fmla="*/ 3376688 h 5336117"/>
              <a:gd name="connsiteX9" fmla="*/ 3011715 w 4342191"/>
              <a:gd name="connsiteY9" fmla="*/ 3376688 h 5336117"/>
              <a:gd name="connsiteX10" fmla="*/ 2999619 w 4342191"/>
              <a:gd name="connsiteY10" fmla="*/ 5336117 h 5336117"/>
              <a:gd name="connsiteX11" fmla="*/ 0 w 4342191"/>
              <a:gd name="connsiteY11" fmla="*/ 5336117 h 5336117"/>
              <a:gd name="connsiteX12" fmla="*/ 12095 w 4342191"/>
              <a:gd name="connsiteY12" fmla="*/ 3836307 h 5336117"/>
              <a:gd name="connsiteX0" fmla="*/ 945809 w 4342191"/>
              <a:gd name="connsiteY0" fmla="*/ 0 h 5336117"/>
              <a:gd name="connsiteX1" fmla="*/ 913279 w 4342191"/>
              <a:gd name="connsiteY1" fmla="*/ 2191355 h 5336117"/>
              <a:gd name="connsiteX2" fmla="*/ 3253619 w 4342191"/>
              <a:gd name="connsiteY2" fmla="*/ 2191355 h 5336117"/>
              <a:gd name="connsiteX3" fmla="*/ 3253619 w 4342191"/>
              <a:gd name="connsiteY3" fmla="*/ 1465640 h 5336117"/>
              <a:gd name="connsiteX4" fmla="*/ 4136572 w 4342191"/>
              <a:gd name="connsiteY4" fmla="*/ 1477736 h 5336117"/>
              <a:gd name="connsiteX5" fmla="*/ 4342191 w 4342191"/>
              <a:gd name="connsiteY5" fmla="*/ 1477736 h 5336117"/>
              <a:gd name="connsiteX6" fmla="*/ 4305905 w 4342191"/>
              <a:gd name="connsiteY6" fmla="*/ 4465260 h 5336117"/>
              <a:gd name="connsiteX7" fmla="*/ 3979334 w 4342191"/>
              <a:gd name="connsiteY7" fmla="*/ 4465260 h 5336117"/>
              <a:gd name="connsiteX8" fmla="*/ 3991429 w 4342191"/>
              <a:gd name="connsiteY8" fmla="*/ 3376688 h 5336117"/>
              <a:gd name="connsiteX9" fmla="*/ 3011715 w 4342191"/>
              <a:gd name="connsiteY9" fmla="*/ 3376688 h 5336117"/>
              <a:gd name="connsiteX10" fmla="*/ 2999619 w 4342191"/>
              <a:gd name="connsiteY10" fmla="*/ 5336117 h 5336117"/>
              <a:gd name="connsiteX11" fmla="*/ 0 w 4342191"/>
              <a:gd name="connsiteY11" fmla="*/ 5336117 h 5336117"/>
              <a:gd name="connsiteX12" fmla="*/ 12095 w 4342191"/>
              <a:gd name="connsiteY12" fmla="*/ 3836307 h 5336117"/>
              <a:gd name="connsiteX0" fmla="*/ 945809 w 4342191"/>
              <a:gd name="connsiteY0" fmla="*/ 0 h 5336117"/>
              <a:gd name="connsiteX1" fmla="*/ 913279 w 4342191"/>
              <a:gd name="connsiteY1" fmla="*/ 2191355 h 5336117"/>
              <a:gd name="connsiteX2" fmla="*/ 3253619 w 4342191"/>
              <a:gd name="connsiteY2" fmla="*/ 2191355 h 5336117"/>
              <a:gd name="connsiteX3" fmla="*/ 3253619 w 4342191"/>
              <a:gd name="connsiteY3" fmla="*/ 1465640 h 5336117"/>
              <a:gd name="connsiteX4" fmla="*/ 4136572 w 4342191"/>
              <a:gd name="connsiteY4" fmla="*/ 1477736 h 5336117"/>
              <a:gd name="connsiteX5" fmla="*/ 4342191 w 4342191"/>
              <a:gd name="connsiteY5" fmla="*/ 1477736 h 5336117"/>
              <a:gd name="connsiteX6" fmla="*/ 4305905 w 4342191"/>
              <a:gd name="connsiteY6" fmla="*/ 4465260 h 5336117"/>
              <a:gd name="connsiteX7" fmla="*/ 3979334 w 4342191"/>
              <a:gd name="connsiteY7" fmla="*/ 4465260 h 5336117"/>
              <a:gd name="connsiteX8" fmla="*/ 3991429 w 4342191"/>
              <a:gd name="connsiteY8" fmla="*/ 3376688 h 5336117"/>
              <a:gd name="connsiteX9" fmla="*/ 3011715 w 4342191"/>
              <a:gd name="connsiteY9" fmla="*/ 3376688 h 5336117"/>
              <a:gd name="connsiteX10" fmla="*/ 2999619 w 4342191"/>
              <a:gd name="connsiteY10" fmla="*/ 5336117 h 5336117"/>
              <a:gd name="connsiteX11" fmla="*/ 0 w 4342191"/>
              <a:gd name="connsiteY11" fmla="*/ 5336117 h 5336117"/>
              <a:gd name="connsiteX12" fmla="*/ 12095 w 4342191"/>
              <a:gd name="connsiteY12" fmla="*/ 3836307 h 5336117"/>
              <a:gd name="connsiteX0" fmla="*/ 945809 w 4342191"/>
              <a:gd name="connsiteY0" fmla="*/ 0 h 5336117"/>
              <a:gd name="connsiteX1" fmla="*/ 965400 w 4342191"/>
              <a:gd name="connsiteY1" fmla="*/ 2191355 h 5336117"/>
              <a:gd name="connsiteX2" fmla="*/ 3253619 w 4342191"/>
              <a:gd name="connsiteY2" fmla="*/ 2191355 h 5336117"/>
              <a:gd name="connsiteX3" fmla="*/ 3253619 w 4342191"/>
              <a:gd name="connsiteY3" fmla="*/ 1465640 h 5336117"/>
              <a:gd name="connsiteX4" fmla="*/ 4136572 w 4342191"/>
              <a:gd name="connsiteY4" fmla="*/ 1477736 h 5336117"/>
              <a:gd name="connsiteX5" fmla="*/ 4342191 w 4342191"/>
              <a:gd name="connsiteY5" fmla="*/ 1477736 h 5336117"/>
              <a:gd name="connsiteX6" fmla="*/ 4305905 w 4342191"/>
              <a:gd name="connsiteY6" fmla="*/ 4465260 h 5336117"/>
              <a:gd name="connsiteX7" fmla="*/ 3979334 w 4342191"/>
              <a:gd name="connsiteY7" fmla="*/ 4465260 h 5336117"/>
              <a:gd name="connsiteX8" fmla="*/ 3991429 w 4342191"/>
              <a:gd name="connsiteY8" fmla="*/ 3376688 h 5336117"/>
              <a:gd name="connsiteX9" fmla="*/ 3011715 w 4342191"/>
              <a:gd name="connsiteY9" fmla="*/ 3376688 h 5336117"/>
              <a:gd name="connsiteX10" fmla="*/ 2999619 w 4342191"/>
              <a:gd name="connsiteY10" fmla="*/ 5336117 h 5336117"/>
              <a:gd name="connsiteX11" fmla="*/ 0 w 4342191"/>
              <a:gd name="connsiteY11" fmla="*/ 5336117 h 5336117"/>
              <a:gd name="connsiteX12" fmla="*/ 12095 w 4342191"/>
              <a:gd name="connsiteY12" fmla="*/ 3836307 h 5336117"/>
              <a:gd name="connsiteX0" fmla="*/ 945809 w 4342191"/>
              <a:gd name="connsiteY0" fmla="*/ 0 h 5543075"/>
              <a:gd name="connsiteX1" fmla="*/ 965400 w 4342191"/>
              <a:gd name="connsiteY1" fmla="*/ 2398313 h 5543075"/>
              <a:gd name="connsiteX2" fmla="*/ 3253619 w 4342191"/>
              <a:gd name="connsiteY2" fmla="*/ 2398313 h 5543075"/>
              <a:gd name="connsiteX3" fmla="*/ 3253619 w 4342191"/>
              <a:gd name="connsiteY3" fmla="*/ 1672598 h 5543075"/>
              <a:gd name="connsiteX4" fmla="*/ 4136572 w 4342191"/>
              <a:gd name="connsiteY4" fmla="*/ 1684694 h 5543075"/>
              <a:gd name="connsiteX5" fmla="*/ 4342191 w 4342191"/>
              <a:gd name="connsiteY5" fmla="*/ 1684694 h 5543075"/>
              <a:gd name="connsiteX6" fmla="*/ 4305905 w 4342191"/>
              <a:gd name="connsiteY6" fmla="*/ 4672218 h 5543075"/>
              <a:gd name="connsiteX7" fmla="*/ 3979334 w 4342191"/>
              <a:gd name="connsiteY7" fmla="*/ 4672218 h 5543075"/>
              <a:gd name="connsiteX8" fmla="*/ 3991429 w 4342191"/>
              <a:gd name="connsiteY8" fmla="*/ 3583646 h 5543075"/>
              <a:gd name="connsiteX9" fmla="*/ 3011715 w 4342191"/>
              <a:gd name="connsiteY9" fmla="*/ 3583646 h 5543075"/>
              <a:gd name="connsiteX10" fmla="*/ 2999619 w 4342191"/>
              <a:gd name="connsiteY10" fmla="*/ 5543075 h 5543075"/>
              <a:gd name="connsiteX11" fmla="*/ 0 w 4342191"/>
              <a:gd name="connsiteY11" fmla="*/ 5543075 h 5543075"/>
              <a:gd name="connsiteX12" fmla="*/ 12095 w 4342191"/>
              <a:gd name="connsiteY12" fmla="*/ 4043265 h 5543075"/>
              <a:gd name="connsiteX0" fmla="*/ 945809 w 4342191"/>
              <a:gd name="connsiteY0" fmla="*/ 0 h 5543075"/>
              <a:gd name="connsiteX1" fmla="*/ 965400 w 4342191"/>
              <a:gd name="connsiteY1" fmla="*/ 2398313 h 5543075"/>
              <a:gd name="connsiteX2" fmla="*/ 3253619 w 4342191"/>
              <a:gd name="connsiteY2" fmla="*/ 2398313 h 5543075"/>
              <a:gd name="connsiteX3" fmla="*/ 3253619 w 4342191"/>
              <a:gd name="connsiteY3" fmla="*/ 1672598 h 5543075"/>
              <a:gd name="connsiteX4" fmla="*/ 4136572 w 4342191"/>
              <a:gd name="connsiteY4" fmla="*/ 1684694 h 5543075"/>
              <a:gd name="connsiteX5" fmla="*/ 4342191 w 4342191"/>
              <a:gd name="connsiteY5" fmla="*/ 1684694 h 5543075"/>
              <a:gd name="connsiteX6" fmla="*/ 4305905 w 4342191"/>
              <a:gd name="connsiteY6" fmla="*/ 4672218 h 5543075"/>
              <a:gd name="connsiteX7" fmla="*/ 3979334 w 4342191"/>
              <a:gd name="connsiteY7" fmla="*/ 4672218 h 5543075"/>
              <a:gd name="connsiteX8" fmla="*/ 3991429 w 4342191"/>
              <a:gd name="connsiteY8" fmla="*/ 3583646 h 5543075"/>
              <a:gd name="connsiteX9" fmla="*/ 3011715 w 4342191"/>
              <a:gd name="connsiteY9" fmla="*/ 3583646 h 5543075"/>
              <a:gd name="connsiteX10" fmla="*/ 2999619 w 4342191"/>
              <a:gd name="connsiteY10" fmla="*/ 5543075 h 5543075"/>
              <a:gd name="connsiteX11" fmla="*/ 0 w 4342191"/>
              <a:gd name="connsiteY11" fmla="*/ 5543075 h 5543075"/>
              <a:gd name="connsiteX12" fmla="*/ 482465 w 4342191"/>
              <a:gd name="connsiteY12" fmla="*/ 2251117 h 5543075"/>
              <a:gd name="connsiteX0" fmla="*/ 475439 w 3871821"/>
              <a:gd name="connsiteY0" fmla="*/ 0 h 5543075"/>
              <a:gd name="connsiteX1" fmla="*/ 495030 w 3871821"/>
              <a:gd name="connsiteY1" fmla="*/ 2398313 h 5543075"/>
              <a:gd name="connsiteX2" fmla="*/ 2783249 w 3871821"/>
              <a:gd name="connsiteY2" fmla="*/ 2398313 h 5543075"/>
              <a:gd name="connsiteX3" fmla="*/ 2783249 w 3871821"/>
              <a:gd name="connsiteY3" fmla="*/ 1672598 h 5543075"/>
              <a:gd name="connsiteX4" fmla="*/ 3666202 w 3871821"/>
              <a:gd name="connsiteY4" fmla="*/ 1684694 h 5543075"/>
              <a:gd name="connsiteX5" fmla="*/ 3871821 w 3871821"/>
              <a:gd name="connsiteY5" fmla="*/ 1684694 h 5543075"/>
              <a:gd name="connsiteX6" fmla="*/ 3835535 w 3871821"/>
              <a:gd name="connsiteY6" fmla="*/ 4672218 h 5543075"/>
              <a:gd name="connsiteX7" fmla="*/ 3508964 w 3871821"/>
              <a:gd name="connsiteY7" fmla="*/ 4672218 h 5543075"/>
              <a:gd name="connsiteX8" fmla="*/ 3521059 w 3871821"/>
              <a:gd name="connsiteY8" fmla="*/ 3583646 h 5543075"/>
              <a:gd name="connsiteX9" fmla="*/ 2541345 w 3871821"/>
              <a:gd name="connsiteY9" fmla="*/ 3583646 h 5543075"/>
              <a:gd name="connsiteX10" fmla="*/ 2529249 w 3871821"/>
              <a:gd name="connsiteY10" fmla="*/ 5543075 h 5543075"/>
              <a:gd name="connsiteX11" fmla="*/ 0 w 3871821"/>
              <a:gd name="connsiteY11" fmla="*/ 5543075 h 5543075"/>
              <a:gd name="connsiteX12" fmla="*/ 12095 w 3871821"/>
              <a:gd name="connsiteY12" fmla="*/ 2251117 h 5543075"/>
              <a:gd name="connsiteX0" fmla="*/ 475439 w 3871821"/>
              <a:gd name="connsiteY0" fmla="*/ 0 h 5543075"/>
              <a:gd name="connsiteX1" fmla="*/ 495030 w 3871821"/>
              <a:gd name="connsiteY1" fmla="*/ 2398313 h 5543075"/>
              <a:gd name="connsiteX2" fmla="*/ 2783249 w 3871821"/>
              <a:gd name="connsiteY2" fmla="*/ 2398313 h 5543075"/>
              <a:gd name="connsiteX3" fmla="*/ 2783249 w 3871821"/>
              <a:gd name="connsiteY3" fmla="*/ 1672598 h 5543075"/>
              <a:gd name="connsiteX4" fmla="*/ 3666202 w 3871821"/>
              <a:gd name="connsiteY4" fmla="*/ 1684694 h 5543075"/>
              <a:gd name="connsiteX5" fmla="*/ 3871821 w 3871821"/>
              <a:gd name="connsiteY5" fmla="*/ 1684694 h 5543075"/>
              <a:gd name="connsiteX6" fmla="*/ 3835535 w 3871821"/>
              <a:gd name="connsiteY6" fmla="*/ 4672218 h 5543075"/>
              <a:gd name="connsiteX7" fmla="*/ 3508964 w 3871821"/>
              <a:gd name="connsiteY7" fmla="*/ 4672218 h 5543075"/>
              <a:gd name="connsiteX8" fmla="*/ 3521059 w 3871821"/>
              <a:gd name="connsiteY8" fmla="*/ 3583646 h 5543075"/>
              <a:gd name="connsiteX9" fmla="*/ 2541345 w 3871821"/>
              <a:gd name="connsiteY9" fmla="*/ 3583646 h 5543075"/>
              <a:gd name="connsiteX10" fmla="*/ 2529249 w 3871821"/>
              <a:gd name="connsiteY10" fmla="*/ 5543075 h 5543075"/>
              <a:gd name="connsiteX11" fmla="*/ 0 w 3871821"/>
              <a:gd name="connsiteY11" fmla="*/ 4624669 h 5543075"/>
              <a:gd name="connsiteX12" fmla="*/ 12095 w 3871821"/>
              <a:gd name="connsiteY12" fmla="*/ 2251117 h 5543075"/>
              <a:gd name="connsiteX0" fmla="*/ 475439 w 3871821"/>
              <a:gd name="connsiteY0" fmla="*/ 0 h 4672218"/>
              <a:gd name="connsiteX1" fmla="*/ 495030 w 3871821"/>
              <a:gd name="connsiteY1" fmla="*/ 2398313 h 4672218"/>
              <a:gd name="connsiteX2" fmla="*/ 2783249 w 3871821"/>
              <a:gd name="connsiteY2" fmla="*/ 2398313 h 4672218"/>
              <a:gd name="connsiteX3" fmla="*/ 2783249 w 3871821"/>
              <a:gd name="connsiteY3" fmla="*/ 1672598 h 4672218"/>
              <a:gd name="connsiteX4" fmla="*/ 3666202 w 3871821"/>
              <a:gd name="connsiteY4" fmla="*/ 1684694 h 4672218"/>
              <a:gd name="connsiteX5" fmla="*/ 3871821 w 3871821"/>
              <a:gd name="connsiteY5" fmla="*/ 1684694 h 4672218"/>
              <a:gd name="connsiteX6" fmla="*/ 3835535 w 3871821"/>
              <a:gd name="connsiteY6" fmla="*/ 4672218 h 4672218"/>
              <a:gd name="connsiteX7" fmla="*/ 3508964 w 3871821"/>
              <a:gd name="connsiteY7" fmla="*/ 4672218 h 4672218"/>
              <a:gd name="connsiteX8" fmla="*/ 3521059 w 3871821"/>
              <a:gd name="connsiteY8" fmla="*/ 3583646 h 4672218"/>
              <a:gd name="connsiteX9" fmla="*/ 2541345 w 3871821"/>
              <a:gd name="connsiteY9" fmla="*/ 3583646 h 4672218"/>
              <a:gd name="connsiteX10" fmla="*/ 2529249 w 3871821"/>
              <a:gd name="connsiteY10" fmla="*/ 4636764 h 4672218"/>
              <a:gd name="connsiteX11" fmla="*/ 0 w 3871821"/>
              <a:gd name="connsiteY11" fmla="*/ 4624669 h 4672218"/>
              <a:gd name="connsiteX12" fmla="*/ 12095 w 3871821"/>
              <a:gd name="connsiteY12" fmla="*/ 2251117 h 4672218"/>
              <a:gd name="connsiteX0" fmla="*/ 475439 w 3871821"/>
              <a:gd name="connsiteY0" fmla="*/ 0 h 4672218"/>
              <a:gd name="connsiteX1" fmla="*/ 495030 w 3871821"/>
              <a:gd name="connsiteY1" fmla="*/ 2398313 h 4672218"/>
              <a:gd name="connsiteX2" fmla="*/ 2783249 w 3871821"/>
              <a:gd name="connsiteY2" fmla="*/ 1672598 h 4672218"/>
              <a:gd name="connsiteX3" fmla="*/ 3666202 w 3871821"/>
              <a:gd name="connsiteY3" fmla="*/ 1684694 h 4672218"/>
              <a:gd name="connsiteX4" fmla="*/ 3871821 w 3871821"/>
              <a:gd name="connsiteY4" fmla="*/ 1684694 h 4672218"/>
              <a:gd name="connsiteX5" fmla="*/ 3835535 w 3871821"/>
              <a:gd name="connsiteY5" fmla="*/ 4672218 h 4672218"/>
              <a:gd name="connsiteX6" fmla="*/ 3508964 w 3871821"/>
              <a:gd name="connsiteY6" fmla="*/ 4672218 h 4672218"/>
              <a:gd name="connsiteX7" fmla="*/ 3521059 w 3871821"/>
              <a:gd name="connsiteY7" fmla="*/ 3583646 h 4672218"/>
              <a:gd name="connsiteX8" fmla="*/ 2541345 w 3871821"/>
              <a:gd name="connsiteY8" fmla="*/ 3583646 h 4672218"/>
              <a:gd name="connsiteX9" fmla="*/ 2529249 w 3871821"/>
              <a:gd name="connsiteY9" fmla="*/ 4636764 h 4672218"/>
              <a:gd name="connsiteX10" fmla="*/ 0 w 3871821"/>
              <a:gd name="connsiteY10" fmla="*/ 4624669 h 4672218"/>
              <a:gd name="connsiteX11" fmla="*/ 12095 w 3871821"/>
              <a:gd name="connsiteY11" fmla="*/ 2251117 h 4672218"/>
              <a:gd name="connsiteX0" fmla="*/ 475439 w 3835535"/>
              <a:gd name="connsiteY0" fmla="*/ 0 h 4672218"/>
              <a:gd name="connsiteX1" fmla="*/ 495030 w 3835535"/>
              <a:gd name="connsiteY1" fmla="*/ 2398313 h 4672218"/>
              <a:gd name="connsiteX2" fmla="*/ 2783249 w 3835535"/>
              <a:gd name="connsiteY2" fmla="*/ 1672598 h 4672218"/>
              <a:gd name="connsiteX3" fmla="*/ 3666202 w 3835535"/>
              <a:gd name="connsiteY3" fmla="*/ 1684694 h 4672218"/>
              <a:gd name="connsiteX4" fmla="*/ 3835535 w 3835535"/>
              <a:gd name="connsiteY4" fmla="*/ 4672218 h 4672218"/>
              <a:gd name="connsiteX5" fmla="*/ 3508964 w 3835535"/>
              <a:gd name="connsiteY5" fmla="*/ 4672218 h 4672218"/>
              <a:gd name="connsiteX6" fmla="*/ 3521059 w 3835535"/>
              <a:gd name="connsiteY6" fmla="*/ 3583646 h 4672218"/>
              <a:gd name="connsiteX7" fmla="*/ 2541345 w 3835535"/>
              <a:gd name="connsiteY7" fmla="*/ 3583646 h 4672218"/>
              <a:gd name="connsiteX8" fmla="*/ 2529249 w 3835535"/>
              <a:gd name="connsiteY8" fmla="*/ 4636764 h 4672218"/>
              <a:gd name="connsiteX9" fmla="*/ 0 w 3835535"/>
              <a:gd name="connsiteY9" fmla="*/ 4624669 h 4672218"/>
              <a:gd name="connsiteX10" fmla="*/ 12095 w 3835535"/>
              <a:gd name="connsiteY10" fmla="*/ 2251117 h 4672218"/>
              <a:gd name="connsiteX0" fmla="*/ 475439 w 3835535"/>
              <a:gd name="connsiteY0" fmla="*/ 0 h 4672218"/>
              <a:gd name="connsiteX1" fmla="*/ 495030 w 3835535"/>
              <a:gd name="connsiteY1" fmla="*/ 2398313 h 4672218"/>
              <a:gd name="connsiteX2" fmla="*/ 2783249 w 3835535"/>
              <a:gd name="connsiteY2" fmla="*/ 1672598 h 4672218"/>
              <a:gd name="connsiteX3" fmla="*/ 3835535 w 3835535"/>
              <a:gd name="connsiteY3" fmla="*/ 4672218 h 4672218"/>
              <a:gd name="connsiteX4" fmla="*/ 3508964 w 3835535"/>
              <a:gd name="connsiteY4" fmla="*/ 4672218 h 4672218"/>
              <a:gd name="connsiteX5" fmla="*/ 3521059 w 3835535"/>
              <a:gd name="connsiteY5" fmla="*/ 3583646 h 4672218"/>
              <a:gd name="connsiteX6" fmla="*/ 2541345 w 3835535"/>
              <a:gd name="connsiteY6" fmla="*/ 3583646 h 4672218"/>
              <a:gd name="connsiteX7" fmla="*/ 2529249 w 3835535"/>
              <a:gd name="connsiteY7" fmla="*/ 4636764 h 4672218"/>
              <a:gd name="connsiteX8" fmla="*/ 0 w 3835535"/>
              <a:gd name="connsiteY8" fmla="*/ 4624669 h 4672218"/>
              <a:gd name="connsiteX9" fmla="*/ 12095 w 3835535"/>
              <a:gd name="connsiteY9" fmla="*/ 2251117 h 4672218"/>
              <a:gd name="connsiteX0" fmla="*/ 475439 w 3835535"/>
              <a:gd name="connsiteY0" fmla="*/ 0 h 4672218"/>
              <a:gd name="connsiteX1" fmla="*/ 495030 w 3835535"/>
              <a:gd name="connsiteY1" fmla="*/ 2398313 h 4672218"/>
              <a:gd name="connsiteX2" fmla="*/ 3835535 w 3835535"/>
              <a:gd name="connsiteY2" fmla="*/ 4672218 h 4672218"/>
              <a:gd name="connsiteX3" fmla="*/ 3508964 w 3835535"/>
              <a:gd name="connsiteY3" fmla="*/ 4672218 h 4672218"/>
              <a:gd name="connsiteX4" fmla="*/ 3521059 w 3835535"/>
              <a:gd name="connsiteY4" fmla="*/ 3583646 h 4672218"/>
              <a:gd name="connsiteX5" fmla="*/ 2541345 w 3835535"/>
              <a:gd name="connsiteY5" fmla="*/ 3583646 h 4672218"/>
              <a:gd name="connsiteX6" fmla="*/ 2529249 w 3835535"/>
              <a:gd name="connsiteY6" fmla="*/ 4636764 h 4672218"/>
              <a:gd name="connsiteX7" fmla="*/ 0 w 3835535"/>
              <a:gd name="connsiteY7" fmla="*/ 4624669 h 4672218"/>
              <a:gd name="connsiteX8" fmla="*/ 12095 w 3835535"/>
              <a:gd name="connsiteY8" fmla="*/ 2251117 h 4672218"/>
              <a:gd name="connsiteX0" fmla="*/ 475439 w 3521059"/>
              <a:gd name="connsiteY0" fmla="*/ 0 h 4672218"/>
              <a:gd name="connsiteX1" fmla="*/ 495030 w 3521059"/>
              <a:gd name="connsiteY1" fmla="*/ 2398313 h 4672218"/>
              <a:gd name="connsiteX2" fmla="*/ 3508964 w 3521059"/>
              <a:gd name="connsiteY2" fmla="*/ 4672218 h 4672218"/>
              <a:gd name="connsiteX3" fmla="*/ 3521059 w 3521059"/>
              <a:gd name="connsiteY3" fmla="*/ 3583646 h 4672218"/>
              <a:gd name="connsiteX4" fmla="*/ 2541345 w 3521059"/>
              <a:gd name="connsiteY4" fmla="*/ 3583646 h 4672218"/>
              <a:gd name="connsiteX5" fmla="*/ 2529249 w 3521059"/>
              <a:gd name="connsiteY5" fmla="*/ 4636764 h 4672218"/>
              <a:gd name="connsiteX6" fmla="*/ 0 w 3521059"/>
              <a:gd name="connsiteY6" fmla="*/ 4624669 h 4672218"/>
              <a:gd name="connsiteX7" fmla="*/ 12095 w 3521059"/>
              <a:gd name="connsiteY7" fmla="*/ 2251117 h 4672218"/>
              <a:gd name="connsiteX0" fmla="*/ 475439 w 3521059"/>
              <a:gd name="connsiteY0" fmla="*/ 0 h 4672218"/>
              <a:gd name="connsiteX1" fmla="*/ 495030 w 3521059"/>
              <a:gd name="connsiteY1" fmla="*/ 2398313 h 4672218"/>
              <a:gd name="connsiteX2" fmla="*/ 3508964 w 3521059"/>
              <a:gd name="connsiteY2" fmla="*/ 4672218 h 4672218"/>
              <a:gd name="connsiteX3" fmla="*/ 3521059 w 3521059"/>
              <a:gd name="connsiteY3" fmla="*/ 3583646 h 4672218"/>
              <a:gd name="connsiteX4" fmla="*/ 2541345 w 3521059"/>
              <a:gd name="connsiteY4" fmla="*/ 3583646 h 4672218"/>
              <a:gd name="connsiteX5" fmla="*/ 558407 w 3521059"/>
              <a:gd name="connsiteY5" fmla="*/ 4619009 h 4672218"/>
              <a:gd name="connsiteX6" fmla="*/ 0 w 3521059"/>
              <a:gd name="connsiteY6" fmla="*/ 4624669 h 4672218"/>
              <a:gd name="connsiteX7" fmla="*/ 12095 w 3521059"/>
              <a:gd name="connsiteY7" fmla="*/ 2251117 h 4672218"/>
              <a:gd name="connsiteX0" fmla="*/ 475439 w 3521059"/>
              <a:gd name="connsiteY0" fmla="*/ 0 h 4672218"/>
              <a:gd name="connsiteX1" fmla="*/ 3508964 w 3521059"/>
              <a:gd name="connsiteY1" fmla="*/ 4672218 h 4672218"/>
              <a:gd name="connsiteX2" fmla="*/ 3521059 w 3521059"/>
              <a:gd name="connsiteY2" fmla="*/ 3583646 h 4672218"/>
              <a:gd name="connsiteX3" fmla="*/ 2541345 w 3521059"/>
              <a:gd name="connsiteY3" fmla="*/ 3583646 h 4672218"/>
              <a:gd name="connsiteX4" fmla="*/ 558407 w 3521059"/>
              <a:gd name="connsiteY4" fmla="*/ 4619009 h 4672218"/>
              <a:gd name="connsiteX5" fmla="*/ 0 w 3521059"/>
              <a:gd name="connsiteY5" fmla="*/ 4624669 h 4672218"/>
              <a:gd name="connsiteX6" fmla="*/ 12095 w 3521059"/>
              <a:gd name="connsiteY6" fmla="*/ 2251117 h 4672218"/>
              <a:gd name="connsiteX0" fmla="*/ 475439 w 3521059"/>
              <a:gd name="connsiteY0" fmla="*/ 0 h 4624669"/>
              <a:gd name="connsiteX1" fmla="*/ 3521059 w 3521059"/>
              <a:gd name="connsiteY1" fmla="*/ 3583646 h 4624669"/>
              <a:gd name="connsiteX2" fmla="*/ 2541345 w 3521059"/>
              <a:gd name="connsiteY2" fmla="*/ 3583646 h 4624669"/>
              <a:gd name="connsiteX3" fmla="*/ 558407 w 3521059"/>
              <a:gd name="connsiteY3" fmla="*/ 4619009 h 4624669"/>
              <a:gd name="connsiteX4" fmla="*/ 0 w 3521059"/>
              <a:gd name="connsiteY4" fmla="*/ 4624669 h 4624669"/>
              <a:gd name="connsiteX5" fmla="*/ 12095 w 3521059"/>
              <a:gd name="connsiteY5" fmla="*/ 2251117 h 4624669"/>
              <a:gd name="connsiteX0" fmla="*/ 475439 w 2541345"/>
              <a:gd name="connsiteY0" fmla="*/ 0 h 4624669"/>
              <a:gd name="connsiteX1" fmla="*/ 2541345 w 2541345"/>
              <a:gd name="connsiteY1" fmla="*/ 3583646 h 4624669"/>
              <a:gd name="connsiteX2" fmla="*/ 558407 w 2541345"/>
              <a:gd name="connsiteY2" fmla="*/ 4619009 h 4624669"/>
              <a:gd name="connsiteX3" fmla="*/ 0 w 2541345"/>
              <a:gd name="connsiteY3" fmla="*/ 4624669 h 4624669"/>
              <a:gd name="connsiteX4" fmla="*/ 12095 w 2541345"/>
              <a:gd name="connsiteY4" fmla="*/ 2251117 h 4624669"/>
              <a:gd name="connsiteX0" fmla="*/ 475439 w 581931"/>
              <a:gd name="connsiteY0" fmla="*/ 0 h 4624669"/>
              <a:gd name="connsiteX1" fmla="*/ 558407 w 581931"/>
              <a:gd name="connsiteY1" fmla="*/ 4619009 h 4624669"/>
              <a:gd name="connsiteX2" fmla="*/ 0 w 581931"/>
              <a:gd name="connsiteY2" fmla="*/ 4624669 h 4624669"/>
              <a:gd name="connsiteX3" fmla="*/ 12095 w 581931"/>
              <a:gd name="connsiteY3" fmla="*/ 2251117 h 4624669"/>
              <a:gd name="connsiteX0" fmla="*/ 475439 w 560718"/>
              <a:gd name="connsiteY0" fmla="*/ 0 h 4624669"/>
              <a:gd name="connsiteX1" fmla="*/ 558407 w 560718"/>
              <a:gd name="connsiteY1" fmla="*/ 4619009 h 4624669"/>
              <a:gd name="connsiteX2" fmla="*/ 0 w 560718"/>
              <a:gd name="connsiteY2" fmla="*/ 4624669 h 4624669"/>
              <a:gd name="connsiteX3" fmla="*/ 12095 w 560718"/>
              <a:gd name="connsiteY3" fmla="*/ 2251117 h 4624669"/>
              <a:gd name="connsiteX0" fmla="*/ 537582 w 564813"/>
              <a:gd name="connsiteY0" fmla="*/ 0 h 4615791"/>
              <a:gd name="connsiteX1" fmla="*/ 558407 w 564813"/>
              <a:gd name="connsiteY1" fmla="*/ 4610131 h 4615791"/>
              <a:gd name="connsiteX2" fmla="*/ 0 w 564813"/>
              <a:gd name="connsiteY2" fmla="*/ 4615791 h 4615791"/>
              <a:gd name="connsiteX3" fmla="*/ 12095 w 564813"/>
              <a:gd name="connsiteY3" fmla="*/ 2242239 h 4615791"/>
              <a:gd name="connsiteX0" fmla="*/ 537582 w 564813"/>
              <a:gd name="connsiteY0" fmla="*/ 0 h 4615791"/>
              <a:gd name="connsiteX1" fmla="*/ 558407 w 564813"/>
              <a:gd name="connsiteY1" fmla="*/ 4610131 h 4615791"/>
              <a:gd name="connsiteX2" fmla="*/ 0 w 564813"/>
              <a:gd name="connsiteY2" fmla="*/ 4615791 h 4615791"/>
              <a:gd name="connsiteX3" fmla="*/ 3217 w 564813"/>
              <a:gd name="connsiteY3" fmla="*/ 3653789 h 4615791"/>
              <a:gd name="connsiteX0" fmla="*/ 564215 w 574576"/>
              <a:gd name="connsiteY0" fmla="*/ 0 h 4058601"/>
              <a:gd name="connsiteX1" fmla="*/ 558407 w 574576"/>
              <a:gd name="connsiteY1" fmla="*/ 4052941 h 4058601"/>
              <a:gd name="connsiteX2" fmla="*/ 0 w 574576"/>
              <a:gd name="connsiteY2" fmla="*/ 4058601 h 4058601"/>
              <a:gd name="connsiteX3" fmla="*/ 3217 w 574576"/>
              <a:gd name="connsiteY3" fmla="*/ 3096599 h 4058601"/>
              <a:gd name="connsiteX0" fmla="*/ 564215 w 567722"/>
              <a:gd name="connsiteY0" fmla="*/ 0 h 4058601"/>
              <a:gd name="connsiteX1" fmla="*/ 558407 w 567722"/>
              <a:gd name="connsiteY1" fmla="*/ 4052941 h 4058601"/>
              <a:gd name="connsiteX2" fmla="*/ 0 w 567722"/>
              <a:gd name="connsiteY2" fmla="*/ 4058601 h 4058601"/>
              <a:gd name="connsiteX3" fmla="*/ 3217 w 567722"/>
              <a:gd name="connsiteY3" fmla="*/ 3096599 h 4058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722" h="4058601">
                <a:moveTo>
                  <a:pt x="564215" y="0"/>
                </a:moveTo>
                <a:cubicBezTo>
                  <a:pt x="563744" y="1098496"/>
                  <a:pt x="575503" y="3291041"/>
                  <a:pt x="558407" y="4052941"/>
                </a:cubicBezTo>
                <a:lnTo>
                  <a:pt x="0" y="4058601"/>
                </a:lnTo>
                <a:cubicBezTo>
                  <a:pt x="4032" y="3558664"/>
                  <a:pt x="3217" y="3096599"/>
                  <a:pt x="3217" y="3096599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F58CA5-43F5-3242-A5E9-3AB7A5321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9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Drawbacks of layering</a:t>
            </a:r>
          </a:p>
        </p:txBody>
      </p:sp>
      <p:sp>
        <p:nvSpPr>
          <p:cNvPr id="96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Layer </a:t>
            </a:r>
            <a:r>
              <a:rPr lang="en-US" i="1" dirty="0"/>
              <a:t>n</a:t>
            </a:r>
            <a:r>
              <a:rPr lang="en-US" dirty="0"/>
              <a:t> may </a:t>
            </a:r>
            <a:r>
              <a:rPr lang="en-US" b="1" dirty="0"/>
              <a:t>duplicate</a:t>
            </a:r>
            <a:r>
              <a:rPr lang="en-US" dirty="0"/>
              <a:t> lower level functionality </a:t>
            </a:r>
          </a:p>
          <a:p>
            <a:pPr lvl="1">
              <a:spcBef>
                <a:spcPts val="0"/>
              </a:spcBef>
            </a:pPr>
            <a:r>
              <a:rPr lang="en-US" i="1" dirty="0"/>
              <a:t>e.g.</a:t>
            </a:r>
            <a:r>
              <a:rPr lang="en-US" dirty="0"/>
              <a:t>, error recovery to retransmit lost data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Layers may need </a:t>
            </a:r>
            <a:r>
              <a:rPr lang="en-US" b="1" dirty="0"/>
              <a:t>same information in headers</a:t>
            </a:r>
          </a:p>
          <a:p>
            <a:pPr lvl="1">
              <a:spcBef>
                <a:spcPts val="0"/>
              </a:spcBef>
            </a:pPr>
            <a:r>
              <a:rPr lang="en-US" i="1" dirty="0"/>
              <a:t>e.g.</a:t>
            </a:r>
            <a:r>
              <a:rPr lang="en-US" dirty="0"/>
              <a:t>, timestamps, maximum transmission unit size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Layering can </a:t>
            </a:r>
            <a:r>
              <a:rPr lang="en-US" b="1" dirty="0"/>
              <a:t>hurt performance</a:t>
            </a:r>
          </a:p>
          <a:p>
            <a:pPr lvl="1">
              <a:spcBef>
                <a:spcPts val="0"/>
              </a:spcBef>
            </a:pPr>
            <a:r>
              <a:rPr lang="en-US" i="1" dirty="0"/>
              <a:t>e.g.</a:t>
            </a:r>
            <a:r>
              <a:rPr lang="en-US" dirty="0"/>
              <a:t>, previous lecture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9F879D-E58F-D64A-A031-265AC7695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4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 violations</a:t>
            </a:r>
          </a:p>
        </p:txBody>
      </p:sp>
      <p:sp>
        <p:nvSpPr>
          <p:cNvPr id="96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Two types: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b="1" dirty="0"/>
              <a:t>Overlying</a:t>
            </a:r>
            <a:r>
              <a:rPr lang="en-US" dirty="0"/>
              <a:t> layer examines </a:t>
            </a:r>
            <a:r>
              <a:rPr lang="en-US" b="1" dirty="0"/>
              <a:t>underlying</a:t>
            </a:r>
            <a:r>
              <a:rPr lang="en-US" dirty="0"/>
              <a:t> layer’s state</a:t>
            </a:r>
          </a:p>
          <a:p>
            <a:pPr marL="914400" lvl="1" indent="-514350">
              <a:spcBef>
                <a:spcPts val="0"/>
              </a:spcBef>
              <a:buFont typeface="+mj-lt"/>
              <a:buAutoNum type="arabicPeriod"/>
            </a:pPr>
            <a:endParaRPr lang="en-US" dirty="0"/>
          </a:p>
          <a:p>
            <a:pPr lvl="1">
              <a:spcBef>
                <a:spcPts val="0"/>
              </a:spcBef>
            </a:pPr>
            <a:r>
              <a:rPr lang="en-US" i="1" dirty="0"/>
              <a:t>e.g.</a:t>
            </a:r>
            <a:r>
              <a:rPr lang="en-US" dirty="0"/>
              <a:t>, transport monitors wireless link-layer to see whether packet loss from congestion or corruption</a:t>
            </a:r>
          </a:p>
          <a:p>
            <a:pPr lvl="1">
              <a:spcBef>
                <a:spcPts val="0"/>
              </a:spcBef>
            </a:pPr>
            <a:endParaRPr lang="en-US" dirty="0"/>
          </a:p>
          <a:p>
            <a:pPr lvl="1">
              <a:spcBef>
                <a:spcPts val="0"/>
              </a:spcBef>
            </a:pPr>
            <a:endParaRPr lang="en-US" dirty="0"/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b="1" dirty="0"/>
              <a:t>Underlying</a:t>
            </a:r>
            <a:r>
              <a:rPr lang="en-US" dirty="0"/>
              <a:t> layer inspecting </a:t>
            </a:r>
            <a:r>
              <a:rPr lang="en-US" b="1" dirty="0"/>
              <a:t>overlying</a:t>
            </a:r>
            <a:r>
              <a:rPr lang="en-US" dirty="0"/>
              <a:t> layer’s state</a:t>
            </a:r>
          </a:p>
          <a:p>
            <a:pPr marL="914400" lvl="1" indent="-514350">
              <a:spcBef>
                <a:spcPts val="0"/>
              </a:spcBef>
              <a:buFont typeface="+mj-lt"/>
              <a:buAutoNum type="arabicPeriod"/>
            </a:pPr>
            <a:endParaRPr lang="en-US" dirty="0"/>
          </a:p>
          <a:p>
            <a:pPr lvl="1">
              <a:spcBef>
                <a:spcPts val="0"/>
              </a:spcBef>
            </a:pPr>
            <a:r>
              <a:rPr lang="en-US" i="1" dirty="0"/>
              <a:t>e.g.</a:t>
            </a:r>
            <a:r>
              <a:rPr lang="en-US" dirty="0"/>
              <a:t>, firewalls, NATs (network address translators), “transparent proxies”</a:t>
            </a:r>
            <a:endParaRPr lang="en-US" altLang="ja-JP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5832F2-1860-A64A-B21E-A31C736E4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9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Layering and </a:t>
            </a:r>
            <a:r>
              <a:rPr lang="en-US" altLang="zh-CN" sz="3200" b="1" dirty="0"/>
              <a:t>the End-to-End Argument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sz="3200" dirty="0"/>
              <a:t>Transmission Control Protocol (TCP) primer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sz="3200" dirty="0"/>
              <a:t>Split Connection TCP over wireless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914400" lvl="1" indent="-514350"/>
            <a:endParaRPr lang="en-US" sz="32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Today</a:t>
            </a:r>
            <a:endParaRPr lang="en-US" altLang="x-non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A4E018-43BA-224D-BBA0-0119DBFDA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53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sz="3200" b="1" dirty="0"/>
              <a:t>Layering </a:t>
            </a:r>
            <a:r>
              <a:rPr lang="en-US" altLang="zh-CN" sz="3200" dirty="0"/>
              <a:t>and the End-to-End Argument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sz="3200" dirty="0"/>
              <a:t>Transmission Control Protocol (TCP) primer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sz="3200" dirty="0"/>
              <a:t>Split Connection TCP over wireless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914400" lvl="1" indent="-514350"/>
            <a:endParaRPr lang="en-US" sz="32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Today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07CA23-BD7F-E64B-B1FC-12B167A6F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8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Motivation: End-to-End Argument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74376"/>
            <a:ext cx="8763000" cy="507882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Five layers </a:t>
            </a:r>
            <a:r>
              <a:rPr lang="en-US" dirty="0"/>
              <a:t>in the Internet architecture model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/>
              <a:t>Five places </a:t>
            </a:r>
            <a:r>
              <a:rPr lang="en-US" dirty="0"/>
              <a:t>to solve many of same problems: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In-order delivery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Duplicate-free delivery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Reliable delivery after corruption, loss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Encryption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Authentication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i="1" dirty="0"/>
              <a:t>In which layer(s) should a particular function be implemented?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B7F5879-3FD7-3547-B8B0-D5EBAE96E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188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spc="-150" dirty="0"/>
              <a:t>Example: Careful file transfer from A to B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819400"/>
            <a:ext cx="8763000" cy="3886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600" b="1" dirty="0"/>
              <a:t>Goal: Accurately copy file on A’s disk to B’s disk</a:t>
            </a:r>
          </a:p>
          <a:p>
            <a:pPr>
              <a:lnSpc>
                <a:spcPct val="90000"/>
              </a:lnSpc>
            </a:pPr>
            <a:endParaRPr lang="en-US" sz="2600" dirty="0"/>
          </a:p>
          <a:p>
            <a:pPr>
              <a:lnSpc>
                <a:spcPct val="90000"/>
              </a:lnSpc>
            </a:pPr>
            <a:r>
              <a:rPr lang="en-US" sz="2600" dirty="0"/>
              <a:t>Straw man design: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Read file from </a:t>
            </a:r>
            <a:r>
              <a:rPr lang="en-US" sz="2600" b="1" dirty="0"/>
              <a:t>A</a:t>
            </a:r>
            <a:r>
              <a:rPr lang="en-US" sz="2600" dirty="0"/>
              <a:t>’s disk</a:t>
            </a:r>
          </a:p>
          <a:p>
            <a:pPr lvl="1">
              <a:lnSpc>
                <a:spcPct val="90000"/>
              </a:lnSpc>
            </a:pPr>
            <a:r>
              <a:rPr lang="en-US" sz="2600" b="1" dirty="0"/>
              <a:t>A</a:t>
            </a:r>
            <a:r>
              <a:rPr lang="en-US" sz="2600" dirty="0"/>
              <a:t> sends stream of packets containing file data to </a:t>
            </a:r>
            <a:r>
              <a:rPr lang="en-US" sz="2600" b="1" dirty="0"/>
              <a:t>B</a:t>
            </a:r>
          </a:p>
          <a:p>
            <a:pPr lvl="2">
              <a:lnSpc>
                <a:spcPct val="90000"/>
              </a:lnSpc>
            </a:pPr>
            <a:r>
              <a:rPr lang="en-US" sz="2600" spc="-100" dirty="0"/>
              <a:t>L2 retransmission of lost or corrupted packets at each hop</a:t>
            </a:r>
          </a:p>
          <a:p>
            <a:pPr lvl="1">
              <a:lnSpc>
                <a:spcPct val="90000"/>
              </a:lnSpc>
            </a:pPr>
            <a:r>
              <a:rPr lang="en-US" sz="2600" b="1" dirty="0"/>
              <a:t>B</a:t>
            </a:r>
            <a:r>
              <a:rPr lang="en-US" sz="2600" dirty="0"/>
              <a:t> writes file data to disk</a:t>
            </a:r>
          </a:p>
          <a:p>
            <a:pPr>
              <a:lnSpc>
                <a:spcPct val="90000"/>
              </a:lnSpc>
            </a:pPr>
            <a:endParaRPr lang="en-US" sz="2600" b="1" i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b="1" i="1" dirty="0">
                <a:solidFill>
                  <a:srgbClr val="000000"/>
                </a:solidFill>
              </a:rPr>
              <a:t>Does this system meet the design goal?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Bit errors on links not a problem</a:t>
            </a:r>
          </a:p>
        </p:txBody>
      </p:sp>
      <p:sp>
        <p:nvSpPr>
          <p:cNvPr id="264196" name="Text Box 4"/>
          <p:cNvSpPr txBox="1">
            <a:spLocks noChangeArrowheads="1"/>
          </p:cNvSpPr>
          <p:nvPr/>
        </p:nvSpPr>
        <p:spPr bwMode="auto">
          <a:xfrm>
            <a:off x="2057400" y="187355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"/>
              </a:rPr>
              <a:t>A</a:t>
            </a:r>
          </a:p>
        </p:txBody>
      </p:sp>
      <p:sp>
        <p:nvSpPr>
          <p:cNvPr id="264197" name="Text Box 5"/>
          <p:cNvSpPr txBox="1">
            <a:spLocks noChangeArrowheads="1"/>
          </p:cNvSpPr>
          <p:nvPr/>
        </p:nvSpPr>
        <p:spPr bwMode="auto">
          <a:xfrm>
            <a:off x="2895600" y="187355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"/>
              </a:rPr>
              <a:t>R1</a:t>
            </a:r>
          </a:p>
        </p:txBody>
      </p:sp>
      <p:sp>
        <p:nvSpPr>
          <p:cNvPr id="264198" name="Text Box 6"/>
          <p:cNvSpPr txBox="1">
            <a:spLocks noChangeArrowheads="1"/>
          </p:cNvSpPr>
          <p:nvPr/>
        </p:nvSpPr>
        <p:spPr bwMode="auto">
          <a:xfrm>
            <a:off x="3886200" y="187355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"/>
              </a:rPr>
              <a:t>R2</a:t>
            </a:r>
          </a:p>
        </p:txBody>
      </p:sp>
      <p:sp>
        <p:nvSpPr>
          <p:cNvPr id="264199" name="Text Box 7"/>
          <p:cNvSpPr txBox="1">
            <a:spLocks noChangeArrowheads="1"/>
          </p:cNvSpPr>
          <p:nvPr/>
        </p:nvSpPr>
        <p:spPr bwMode="auto">
          <a:xfrm>
            <a:off x="5029200" y="187355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"/>
              </a:rPr>
              <a:t>R3</a:t>
            </a:r>
          </a:p>
        </p:txBody>
      </p:sp>
      <p:sp>
        <p:nvSpPr>
          <p:cNvPr id="264200" name="Text Box 8"/>
          <p:cNvSpPr txBox="1">
            <a:spLocks noChangeArrowheads="1"/>
          </p:cNvSpPr>
          <p:nvPr/>
        </p:nvSpPr>
        <p:spPr bwMode="auto">
          <a:xfrm>
            <a:off x="5867400" y="187355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"/>
              </a:rPr>
              <a:t>R4</a:t>
            </a:r>
          </a:p>
        </p:txBody>
      </p:sp>
      <p:sp>
        <p:nvSpPr>
          <p:cNvPr id="264201" name="Text Box 9"/>
          <p:cNvSpPr txBox="1">
            <a:spLocks noChangeArrowheads="1"/>
          </p:cNvSpPr>
          <p:nvPr/>
        </p:nvSpPr>
        <p:spPr bwMode="auto">
          <a:xfrm>
            <a:off x="7086600" y="187355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"/>
              </a:rPr>
              <a:t>B</a:t>
            </a:r>
          </a:p>
        </p:txBody>
      </p:sp>
      <p:cxnSp>
        <p:nvCxnSpPr>
          <p:cNvPr id="264205" name="AutoShape 13"/>
          <p:cNvCxnSpPr>
            <a:cxnSpLocks noChangeShapeType="1"/>
            <a:stCxn id="264196" idx="0"/>
            <a:endCxn id="264197" idx="0"/>
          </p:cNvCxnSpPr>
          <p:nvPr/>
        </p:nvCxnSpPr>
        <p:spPr bwMode="auto">
          <a:xfrm rot="5400000" flipV="1">
            <a:off x="2780506" y="1417144"/>
            <a:ext cx="1588" cy="914400"/>
          </a:xfrm>
          <a:prstGeom prst="curvedConnector3">
            <a:avLst>
              <a:gd name="adj1" fmla="val -14400000"/>
            </a:avLst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</p:spPr>
      </p:cxnSp>
      <p:cxnSp>
        <p:nvCxnSpPr>
          <p:cNvPr id="264206" name="AutoShape 14"/>
          <p:cNvCxnSpPr>
            <a:cxnSpLocks noChangeShapeType="1"/>
          </p:cNvCxnSpPr>
          <p:nvPr/>
        </p:nvCxnSpPr>
        <p:spPr bwMode="auto">
          <a:xfrm rot="5400000" flipV="1">
            <a:off x="5790406" y="1417144"/>
            <a:ext cx="1588" cy="914400"/>
          </a:xfrm>
          <a:prstGeom prst="curvedConnector3">
            <a:avLst>
              <a:gd name="adj1" fmla="val -14400000"/>
            </a:avLst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</p:spPr>
      </p:cxnSp>
      <p:cxnSp>
        <p:nvCxnSpPr>
          <p:cNvPr id="264207" name="AutoShape 15"/>
          <p:cNvCxnSpPr>
            <a:cxnSpLocks noChangeShapeType="1"/>
          </p:cNvCxnSpPr>
          <p:nvPr/>
        </p:nvCxnSpPr>
        <p:spPr bwMode="auto">
          <a:xfrm rot="5400000" flipV="1">
            <a:off x="3809206" y="1415557"/>
            <a:ext cx="1587" cy="914400"/>
          </a:xfrm>
          <a:prstGeom prst="curvedConnector3">
            <a:avLst>
              <a:gd name="adj1" fmla="val -14400000"/>
            </a:avLst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</p:spPr>
      </p:cxnSp>
      <p:cxnSp>
        <p:nvCxnSpPr>
          <p:cNvPr id="264208" name="AutoShape 16"/>
          <p:cNvCxnSpPr>
            <a:cxnSpLocks noChangeShapeType="1"/>
          </p:cNvCxnSpPr>
          <p:nvPr/>
        </p:nvCxnSpPr>
        <p:spPr bwMode="auto">
          <a:xfrm rot="5400000" flipV="1">
            <a:off x="4799806" y="1415557"/>
            <a:ext cx="1587" cy="914400"/>
          </a:xfrm>
          <a:prstGeom prst="curvedConnector3">
            <a:avLst>
              <a:gd name="adj1" fmla="val -14400000"/>
            </a:avLst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</p:spPr>
      </p:cxnSp>
      <p:cxnSp>
        <p:nvCxnSpPr>
          <p:cNvPr id="264209" name="AutoShape 17"/>
          <p:cNvCxnSpPr>
            <a:cxnSpLocks noChangeShapeType="1"/>
          </p:cNvCxnSpPr>
          <p:nvPr/>
        </p:nvCxnSpPr>
        <p:spPr bwMode="auto">
          <a:xfrm rot="5400000" flipV="1">
            <a:off x="6781006" y="1417144"/>
            <a:ext cx="1588" cy="914400"/>
          </a:xfrm>
          <a:prstGeom prst="curvedConnector3">
            <a:avLst>
              <a:gd name="adj1" fmla="val -14400000"/>
            </a:avLst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</p:spPr>
      </p:cxnSp>
      <p:cxnSp>
        <p:nvCxnSpPr>
          <p:cNvPr id="264215" name="AutoShape 23"/>
          <p:cNvCxnSpPr>
            <a:cxnSpLocks noChangeShapeType="1"/>
            <a:stCxn id="264196" idx="2"/>
            <a:endCxn id="264197" idx="2"/>
          </p:cNvCxnSpPr>
          <p:nvPr/>
        </p:nvCxnSpPr>
        <p:spPr bwMode="auto">
          <a:xfrm rot="16200000" flipH="1">
            <a:off x="2780506" y="1874344"/>
            <a:ext cx="1588" cy="914400"/>
          </a:xfrm>
          <a:prstGeom prst="curvedConnector3">
            <a:avLst>
              <a:gd name="adj1" fmla="val 1440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</p:cxnSp>
      <p:cxnSp>
        <p:nvCxnSpPr>
          <p:cNvPr id="264220" name="AutoShape 28"/>
          <p:cNvCxnSpPr>
            <a:cxnSpLocks noChangeShapeType="1"/>
          </p:cNvCxnSpPr>
          <p:nvPr/>
        </p:nvCxnSpPr>
        <p:spPr bwMode="auto">
          <a:xfrm rot="16200000" flipH="1">
            <a:off x="3733006" y="1874344"/>
            <a:ext cx="1588" cy="914400"/>
          </a:xfrm>
          <a:prstGeom prst="curvedConnector3">
            <a:avLst>
              <a:gd name="adj1" fmla="val 1440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</p:cxnSp>
      <p:cxnSp>
        <p:nvCxnSpPr>
          <p:cNvPr id="264221" name="AutoShape 29"/>
          <p:cNvCxnSpPr>
            <a:cxnSpLocks noChangeShapeType="1"/>
          </p:cNvCxnSpPr>
          <p:nvPr/>
        </p:nvCxnSpPr>
        <p:spPr bwMode="auto">
          <a:xfrm rot="16200000" flipH="1">
            <a:off x="4723606" y="1874344"/>
            <a:ext cx="1588" cy="914400"/>
          </a:xfrm>
          <a:prstGeom prst="curvedConnector3">
            <a:avLst>
              <a:gd name="adj1" fmla="val 1440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</p:cxnSp>
      <p:cxnSp>
        <p:nvCxnSpPr>
          <p:cNvPr id="264222" name="AutoShape 30"/>
          <p:cNvCxnSpPr>
            <a:cxnSpLocks noChangeShapeType="1"/>
          </p:cNvCxnSpPr>
          <p:nvPr/>
        </p:nvCxnSpPr>
        <p:spPr bwMode="auto">
          <a:xfrm rot="16200000" flipH="1">
            <a:off x="5790406" y="1874344"/>
            <a:ext cx="1588" cy="914400"/>
          </a:xfrm>
          <a:prstGeom prst="curvedConnector3">
            <a:avLst>
              <a:gd name="adj1" fmla="val 1440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</p:cxnSp>
      <p:cxnSp>
        <p:nvCxnSpPr>
          <p:cNvPr id="264223" name="AutoShape 31"/>
          <p:cNvCxnSpPr>
            <a:cxnSpLocks noChangeShapeType="1"/>
          </p:cNvCxnSpPr>
          <p:nvPr/>
        </p:nvCxnSpPr>
        <p:spPr bwMode="auto">
          <a:xfrm rot="16200000" flipH="1">
            <a:off x="6781006" y="1874344"/>
            <a:ext cx="1588" cy="914400"/>
          </a:xfrm>
          <a:prstGeom prst="curvedConnector3">
            <a:avLst>
              <a:gd name="adj1" fmla="val 1440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</p:cxnSp>
      <p:sp>
        <p:nvSpPr>
          <p:cNvPr id="264224" name="Text Box 32"/>
          <p:cNvSpPr txBox="1">
            <a:spLocks noChangeArrowheads="1"/>
          </p:cNvSpPr>
          <p:nvPr/>
        </p:nvSpPr>
        <p:spPr bwMode="auto">
          <a:xfrm>
            <a:off x="1600200" y="134015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Arial"/>
              </a:rPr>
              <a:t>data</a:t>
            </a:r>
          </a:p>
        </p:txBody>
      </p:sp>
      <p:sp>
        <p:nvSpPr>
          <p:cNvPr id="264225" name="Text Box 33"/>
          <p:cNvSpPr txBox="1">
            <a:spLocks noChangeArrowheads="1"/>
          </p:cNvSpPr>
          <p:nvPr/>
        </p:nvSpPr>
        <p:spPr bwMode="auto">
          <a:xfrm>
            <a:off x="634981" y="2254550"/>
            <a:ext cx="15390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Arial"/>
              </a:rPr>
              <a:t>LL ACKs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7FBD2A-BB68-8B46-A576-063D7071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266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might errors happen?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51429"/>
            <a:ext cx="8763000" cy="4873171"/>
          </a:xfrm>
        </p:spPr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On </a:t>
            </a:r>
            <a:r>
              <a:rPr lang="en-US" sz="2800" b="1" dirty="0">
                <a:solidFill>
                  <a:srgbClr val="FF0000"/>
                </a:solidFill>
              </a:rPr>
              <a:t>A</a:t>
            </a:r>
            <a:r>
              <a:rPr lang="en-US" sz="2800" dirty="0">
                <a:solidFill>
                  <a:srgbClr val="FF0000"/>
                </a:solidFill>
              </a:rPr>
              <a:t>’s or </a:t>
            </a:r>
            <a:r>
              <a:rPr lang="en-US" sz="2800" b="1" dirty="0">
                <a:solidFill>
                  <a:srgbClr val="FF0000"/>
                </a:solidFill>
              </a:rPr>
              <a:t>B</a:t>
            </a:r>
            <a:r>
              <a:rPr lang="en-US" sz="2800" dirty="0">
                <a:solidFill>
                  <a:srgbClr val="FF0000"/>
                </a:solidFill>
              </a:rPr>
              <a:t>’s disk</a:t>
            </a:r>
          </a:p>
          <a:p>
            <a:r>
              <a:rPr lang="en-US" sz="2800" dirty="0">
                <a:solidFill>
                  <a:srgbClr val="FF0000"/>
                </a:solidFill>
              </a:rPr>
              <a:t>In </a:t>
            </a:r>
            <a:r>
              <a:rPr lang="en-US" sz="2800" b="1" dirty="0">
                <a:solidFill>
                  <a:srgbClr val="FF0000"/>
                </a:solidFill>
              </a:rPr>
              <a:t>A</a:t>
            </a:r>
            <a:r>
              <a:rPr lang="en-US" sz="2800" dirty="0">
                <a:solidFill>
                  <a:srgbClr val="FF0000"/>
                </a:solidFill>
              </a:rPr>
              <a:t>’s or </a:t>
            </a:r>
            <a:r>
              <a:rPr lang="en-US" sz="2800" b="1" dirty="0">
                <a:solidFill>
                  <a:srgbClr val="FF0000"/>
                </a:solidFill>
              </a:rPr>
              <a:t>B</a:t>
            </a:r>
            <a:r>
              <a:rPr lang="en-US" sz="2800" dirty="0">
                <a:solidFill>
                  <a:srgbClr val="FF0000"/>
                </a:solidFill>
              </a:rPr>
              <a:t>’s RAM or CPU</a:t>
            </a:r>
          </a:p>
          <a:p>
            <a:r>
              <a:rPr lang="en-US" sz="2800" dirty="0">
                <a:solidFill>
                  <a:srgbClr val="FF0000"/>
                </a:solidFill>
              </a:rPr>
              <a:t>In </a:t>
            </a:r>
            <a:r>
              <a:rPr lang="en-US" sz="2800" b="1" dirty="0">
                <a:solidFill>
                  <a:srgbClr val="FF0000"/>
                </a:solidFill>
              </a:rPr>
              <a:t>A</a:t>
            </a:r>
            <a:r>
              <a:rPr lang="en-US" sz="2800" dirty="0">
                <a:solidFill>
                  <a:srgbClr val="FF0000"/>
                </a:solidFill>
              </a:rPr>
              <a:t>’s or </a:t>
            </a:r>
            <a:r>
              <a:rPr lang="en-US" sz="2800" b="1" dirty="0">
                <a:solidFill>
                  <a:srgbClr val="FF0000"/>
                </a:solidFill>
              </a:rPr>
              <a:t>B</a:t>
            </a:r>
            <a:r>
              <a:rPr lang="en-US" sz="2800" dirty="0">
                <a:solidFill>
                  <a:srgbClr val="FF0000"/>
                </a:solidFill>
              </a:rPr>
              <a:t>’s software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In the RAM, CPU, or </a:t>
            </a:r>
            <a:r>
              <a:rPr lang="en-US" sz="2800" b="1" dirty="0">
                <a:solidFill>
                  <a:srgbClr val="FF0000"/>
                </a:solidFill>
              </a:rPr>
              <a:t>software</a:t>
            </a:r>
            <a:r>
              <a:rPr lang="en-US" sz="2800" dirty="0">
                <a:solidFill>
                  <a:srgbClr val="FF0000"/>
                </a:solidFill>
              </a:rPr>
              <a:t> of </a:t>
            </a:r>
            <a:r>
              <a:rPr lang="en-US" sz="2800" b="1" dirty="0">
                <a:solidFill>
                  <a:srgbClr val="FF0000"/>
                </a:solidFill>
              </a:rPr>
              <a:t>any </a:t>
            </a:r>
            <a:r>
              <a:rPr lang="en-US" sz="2800" b="1" u="sng" dirty="0">
                <a:solidFill>
                  <a:srgbClr val="FF0000"/>
                </a:solidFill>
              </a:rPr>
              <a:t>router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that forwards packet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dirty="0"/>
              <a:t>Why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might errors be </a:t>
            </a:r>
            <a:r>
              <a:rPr lang="en-US" sz="2800" b="1" dirty="0"/>
              <a:t>likely?</a:t>
            </a:r>
          </a:p>
          <a:p>
            <a:pPr lvl="1"/>
            <a:r>
              <a:rPr lang="en-US" sz="2600" dirty="0"/>
              <a:t>Drive for CPU speed and storage density: pushes hardware to EE limits, engineered to tight tolerances</a:t>
            </a:r>
          </a:p>
          <a:p>
            <a:pPr lvl="2"/>
            <a:r>
              <a:rPr lang="en-US" sz="2600" i="1" dirty="0"/>
              <a:t>e.g.</a:t>
            </a:r>
            <a:r>
              <a:rPr lang="en-US" sz="2600" dirty="0"/>
              <a:t>, today’s disks return data that are the output of an maximum-likelihood estimation!</a:t>
            </a:r>
          </a:p>
          <a:p>
            <a:pPr lvl="1"/>
            <a:r>
              <a:rPr lang="en-US" sz="2600" dirty="0"/>
              <a:t>Bugs abound!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62C253-8DA9-2446-9C98-C27F3E788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78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End-to-End verification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sz="2600" b="1" dirty="0"/>
              <a:t>A</a:t>
            </a:r>
            <a:r>
              <a:rPr lang="en-US" sz="2600" dirty="0"/>
              <a:t> keeps a 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</a:rPr>
              <a:t>checksum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600" dirty="0"/>
              <a:t>with the on-disk data</a:t>
            </a:r>
          </a:p>
          <a:p>
            <a:pPr marL="914400" lvl="1" indent="-514350"/>
            <a:r>
              <a:rPr lang="en-US" sz="2600" i="1" dirty="0"/>
              <a:t>Why not compute checksum at start of transfer?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sz="2600" b="1" dirty="0"/>
              <a:t>B</a:t>
            </a:r>
            <a:r>
              <a:rPr lang="en-US" sz="2600" dirty="0"/>
              <a:t> computes checksum over received data, sends to </a:t>
            </a:r>
            <a:r>
              <a:rPr lang="en-US" sz="2600" b="1" dirty="0"/>
              <a:t>A</a:t>
            </a:r>
            <a:endParaRPr lang="en-US" sz="2600" dirty="0"/>
          </a:p>
          <a:p>
            <a:pPr marL="514350" indent="-514350">
              <a:lnSpc>
                <a:spcPct val="80000"/>
              </a:lnSpc>
              <a:buFont typeface="+mj-lt"/>
              <a:buAutoNum type="arabicPeriod"/>
            </a:pPr>
            <a:r>
              <a:rPr lang="en-US" sz="2600" b="1" dirty="0"/>
              <a:t>A</a:t>
            </a:r>
            <a:r>
              <a:rPr lang="en-US" sz="2600" dirty="0"/>
              <a:t> compares the two checksums and resends if not equal</a:t>
            </a:r>
          </a:p>
          <a:p>
            <a:pPr>
              <a:lnSpc>
                <a:spcPct val="80000"/>
              </a:lnSpc>
            </a:pPr>
            <a:endParaRPr lang="en-US" sz="2600" dirty="0"/>
          </a:p>
          <a:p>
            <a:pPr>
              <a:lnSpc>
                <a:spcPct val="80000"/>
              </a:lnSpc>
            </a:pPr>
            <a:endParaRPr lang="en-US" sz="2600" dirty="0"/>
          </a:p>
          <a:p>
            <a:pPr>
              <a:lnSpc>
                <a:spcPct val="80000"/>
              </a:lnSpc>
            </a:pPr>
            <a:r>
              <a:rPr lang="en-US" sz="2600" dirty="0"/>
              <a:t>Can we eliminate hop-by-hop error detection?</a:t>
            </a:r>
          </a:p>
          <a:p>
            <a:pPr>
              <a:lnSpc>
                <a:spcPct val="80000"/>
              </a:lnSpc>
            </a:pPr>
            <a:endParaRPr lang="en-US" sz="2600" dirty="0"/>
          </a:p>
          <a:p>
            <a:pPr>
              <a:lnSpc>
                <a:spcPct val="80000"/>
              </a:lnSpc>
            </a:pPr>
            <a:endParaRPr lang="en-US" sz="2600" dirty="0"/>
          </a:p>
          <a:p>
            <a:pPr>
              <a:lnSpc>
                <a:spcPct val="80000"/>
              </a:lnSpc>
            </a:pPr>
            <a:r>
              <a:rPr lang="en-US" sz="2600" dirty="0"/>
              <a:t>Is a whole-file checksum, </a:t>
            </a:r>
            <a:r>
              <a:rPr lang="en-US" sz="2600" b="1" dirty="0"/>
              <a:t>alone, </a:t>
            </a:r>
            <a:r>
              <a:rPr lang="en-US" sz="2600" dirty="0"/>
              <a:t>enough?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ECF6C3A-508F-6546-9B2D-BE7A6037A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End-to-End Principle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87714"/>
            <a:ext cx="8534400" cy="498928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Only the </a:t>
            </a:r>
            <a:r>
              <a:rPr lang="en-US" sz="2800" b="1" u="sng" dirty="0">
                <a:solidFill>
                  <a:srgbClr val="0070C0"/>
                </a:solidFill>
              </a:rPr>
              <a:t>application</a:t>
            </a:r>
            <a:r>
              <a:rPr lang="en-US" sz="2800" b="1" dirty="0">
                <a:solidFill>
                  <a:srgbClr val="0070C0"/>
                </a:solidFill>
              </a:rPr>
              <a:t> at communication </a:t>
            </a:r>
            <a:r>
              <a:rPr lang="en-US" sz="2800" b="1" u="sng" dirty="0">
                <a:solidFill>
                  <a:srgbClr val="0070C0"/>
                </a:solidFill>
              </a:rPr>
              <a:t>endpoints</a:t>
            </a:r>
            <a:r>
              <a:rPr lang="en-US" sz="2800" b="1" dirty="0">
                <a:solidFill>
                  <a:srgbClr val="0070C0"/>
                </a:solidFill>
              </a:rPr>
              <a:t> can completely and correctly </a:t>
            </a:r>
            <a:r>
              <a:rPr lang="en-US" sz="2800" dirty="0"/>
              <a:t>implement a function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Processing in </a:t>
            </a:r>
            <a:r>
              <a:rPr lang="en-US" sz="2800" b="1" dirty="0">
                <a:solidFill>
                  <a:srgbClr val="FF0000"/>
                </a:solidFill>
              </a:rPr>
              <a:t>middle alone cannot </a:t>
            </a:r>
            <a:r>
              <a:rPr lang="en-US" sz="2800" dirty="0"/>
              <a:t>provide function</a:t>
            </a:r>
            <a:endParaRPr lang="en-US" sz="2800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800" dirty="0"/>
              <a:t>Processing in </a:t>
            </a:r>
            <a:r>
              <a:rPr lang="en-US" sz="2800" b="1" dirty="0"/>
              <a:t>middle</a:t>
            </a:r>
            <a:r>
              <a:rPr lang="en-US" sz="2800" dirty="0"/>
              <a:t> </a:t>
            </a:r>
            <a:r>
              <a:rPr lang="en-US" sz="2800" b="1" dirty="0"/>
              <a:t>may,</a:t>
            </a:r>
            <a:r>
              <a:rPr lang="en-US" sz="2800" dirty="0"/>
              <a:t> however, be an </a:t>
            </a:r>
            <a:r>
              <a:rPr lang="en-US" sz="2800" b="1" dirty="0">
                <a:solidFill>
                  <a:srgbClr val="0070C0"/>
                </a:solidFill>
              </a:rPr>
              <a:t>important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performance optimization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Engineering middle hops to provide guaranteed functionality is </a:t>
            </a:r>
            <a:r>
              <a:rPr lang="en-US" sz="2800" i="1" dirty="0"/>
              <a:t>often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wasteful of effort, inefficient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DDFADE-600C-0243-A54F-D752EC694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Perils of lower-layer implementation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51429"/>
            <a:ext cx="8763000" cy="502557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b="1" dirty="0">
                <a:solidFill>
                  <a:srgbClr val="FF0000"/>
                </a:solidFill>
              </a:rPr>
              <a:t>Entangles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application behavior with network internals</a:t>
            </a:r>
          </a:p>
          <a:p>
            <a:pPr>
              <a:lnSpc>
                <a:spcPct val="90000"/>
              </a:lnSpc>
            </a:pPr>
            <a:endParaRPr lang="en-US" sz="2600" dirty="0"/>
          </a:p>
          <a:p>
            <a:pPr>
              <a:lnSpc>
                <a:spcPct val="90000"/>
              </a:lnSpc>
            </a:pP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</a:rPr>
              <a:t>Suppose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600" dirty="0"/>
              <a:t>each IP router </a:t>
            </a:r>
            <a:r>
              <a:rPr lang="en-US" sz="2600" b="1" dirty="0">
                <a:solidFill>
                  <a:srgbClr val="E46C0A"/>
                </a:solidFill>
              </a:rPr>
              <a:t>reliably transmitted </a:t>
            </a:r>
            <a:r>
              <a:rPr lang="en-US" sz="2600" dirty="0"/>
              <a:t>to next hop</a:t>
            </a:r>
          </a:p>
          <a:p>
            <a:pPr lvl="1">
              <a:lnSpc>
                <a:spcPct val="90000"/>
              </a:lnSpc>
            </a:pPr>
            <a:r>
              <a:rPr lang="en-US" sz="2600" b="1" dirty="0"/>
              <a:t>Result: </a:t>
            </a:r>
            <a:r>
              <a:rPr lang="en-US" sz="2600" dirty="0"/>
              <a:t>Lossless delivery, but </a:t>
            </a:r>
            <a:r>
              <a:rPr lang="en-US" sz="2600" b="1" dirty="0">
                <a:solidFill>
                  <a:srgbClr val="E46C0A"/>
                </a:solidFill>
              </a:rPr>
              <a:t>variable delay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ftp: </a:t>
            </a:r>
            <a:r>
              <a:rPr lang="en-US" b="1" dirty="0">
                <a:solidFill>
                  <a:srgbClr val="008000"/>
                </a:solidFill>
              </a:rPr>
              <a:t>Okay,</a:t>
            </a:r>
            <a:r>
              <a:rPr lang="en-US" dirty="0"/>
              <a:t> move huge file reliably (just end-to-end TCP works fine, too, though)</a:t>
            </a:r>
          </a:p>
          <a:p>
            <a:pPr lvl="2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Skype: </a:t>
            </a:r>
            <a:r>
              <a:rPr lang="en-US" b="1" dirty="0">
                <a:solidFill>
                  <a:srgbClr val="FF0000"/>
                </a:solidFill>
              </a:rPr>
              <a:t>Terrible,</a:t>
            </a:r>
            <a:r>
              <a:rPr lang="en-US" dirty="0">
                <a:solidFill>
                  <a:srgbClr val="000000"/>
                </a:solidFill>
              </a:rPr>
              <a:t> jitter packets when a few corruptions or drops not a problem anyway</a:t>
            </a:r>
          </a:p>
          <a:p>
            <a:pPr>
              <a:lnSpc>
                <a:spcPct val="90000"/>
              </a:lnSpc>
            </a:pPr>
            <a:endParaRPr lang="en-US" sz="26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b="1" dirty="0">
                <a:solidFill>
                  <a:srgbClr val="FF0000"/>
                </a:solidFill>
              </a:rPr>
              <a:t>Complicates deployment </a:t>
            </a:r>
            <a:r>
              <a:rPr lang="en-US" sz="2600" dirty="0"/>
              <a:t>of innovative applications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Example: Phone network </a:t>
            </a:r>
            <a:r>
              <a:rPr lang="en-US" sz="2600" i="1" dirty="0"/>
              <a:t>v.</a:t>
            </a:r>
            <a:r>
              <a:rPr lang="en-US" sz="2600" dirty="0"/>
              <a:t> the Internet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BBFFB0-1764-344B-A51F-A3ACD56C5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434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pc="-150" dirty="0"/>
              <a:t>Advantages of lower-layer implementation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Can improve </a:t>
            </a:r>
            <a:r>
              <a:rPr lang="en-US" sz="2800" b="1" dirty="0">
                <a:solidFill>
                  <a:srgbClr val="009900"/>
                </a:solidFill>
              </a:rPr>
              <a:t>end-to-end system performance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Each application author </a:t>
            </a:r>
            <a:r>
              <a:rPr lang="en-US" sz="2800" b="1" dirty="0">
                <a:solidFill>
                  <a:srgbClr val="008000"/>
                </a:solidFill>
              </a:rPr>
              <a:t>needn’t recode a shared function</a:t>
            </a:r>
          </a:p>
          <a:p>
            <a:endParaRPr lang="en-US" sz="2800" dirty="0">
              <a:solidFill>
                <a:srgbClr val="00CC00"/>
              </a:solidFill>
            </a:endParaRPr>
          </a:p>
          <a:p>
            <a:r>
              <a:rPr lang="en-US" sz="2800" dirty="0"/>
              <a:t>Overlapping error checks (</a:t>
            </a:r>
            <a:r>
              <a:rPr lang="en-US" sz="2800" i="1" dirty="0"/>
              <a:t>e.g.</a:t>
            </a:r>
            <a:r>
              <a:rPr lang="en-US" sz="2800" dirty="0"/>
              <a:t>, checksums) at all layers invaluable in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debugging and fault diagnosis</a:t>
            </a:r>
          </a:p>
          <a:p>
            <a:pPr marL="0" indent="0">
              <a:buNone/>
            </a:pPr>
            <a:endParaRPr lang="en-US" sz="2800" dirty="0">
              <a:solidFill>
                <a:srgbClr val="00CC00"/>
              </a:solidFill>
            </a:endParaRPr>
          </a:p>
          <a:p>
            <a:r>
              <a:rPr lang="en-US" sz="2800" dirty="0"/>
              <a:t>If end systems not cooperative (increasingly the case), </a:t>
            </a:r>
            <a:r>
              <a:rPr lang="en-US" sz="2800" b="1" dirty="0">
                <a:solidFill>
                  <a:srgbClr val="008000"/>
                </a:solidFill>
              </a:rPr>
              <a:t>only way to enforce resource allocation!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9116A2-89C2-0945-9802-29A71BA08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0645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81429" y="205618"/>
            <a:ext cx="8505371" cy="861181"/>
          </a:xfrm>
        </p:spPr>
        <p:txBody>
          <a:bodyPr/>
          <a:lstStyle/>
          <a:p>
            <a:r>
              <a:rPr lang="en-US" dirty="0"/>
              <a:t>End-to-end violation: Firewalls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1429" y="3787776"/>
            <a:ext cx="8733971" cy="291782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dirty="0"/>
              <a:t>Firewalls clearly </a:t>
            </a:r>
            <a:r>
              <a:rPr lang="en-US" sz="2400" b="1" dirty="0">
                <a:solidFill>
                  <a:srgbClr val="FF0000"/>
                </a:solidFill>
              </a:rPr>
              <a:t>violate the e2e principle</a:t>
            </a:r>
          </a:p>
          <a:p>
            <a:pPr lvl="1">
              <a:lnSpc>
                <a:spcPct val="80000"/>
              </a:lnSpc>
            </a:pPr>
            <a:r>
              <a:rPr lang="en-US" sz="2400" b="1" dirty="0">
                <a:solidFill>
                  <a:srgbClr val="E46C0A"/>
                </a:solidFill>
              </a:rPr>
              <a:t>Endpoints</a:t>
            </a:r>
            <a:r>
              <a:rPr lang="en-US" sz="2400" dirty="0">
                <a:solidFill>
                  <a:srgbClr val="E46C0A"/>
                </a:solidFill>
              </a:rPr>
              <a:t> </a:t>
            </a:r>
            <a:r>
              <a:rPr lang="en-US" sz="2400" dirty="0"/>
              <a:t>are capable of deciding what traffic to ignore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Firewall </a:t>
            </a:r>
            <a:r>
              <a:rPr lang="en-US" sz="2400" b="1" dirty="0">
                <a:solidFill>
                  <a:srgbClr val="E46C0A"/>
                </a:solidFill>
              </a:rPr>
              <a:t>entangled</a:t>
            </a:r>
            <a:r>
              <a:rPr lang="en-US" sz="2400" dirty="0">
                <a:solidFill>
                  <a:srgbClr val="E46C0A"/>
                </a:solidFill>
              </a:rPr>
              <a:t> </a:t>
            </a:r>
            <a:r>
              <a:rPr lang="en-US" sz="2400" dirty="0"/>
              <a:t>with design of network and higher protocol layers and apps, and vice-versa</a:t>
            </a:r>
          </a:p>
          <a:p>
            <a:pPr lvl="2"/>
            <a:r>
              <a:rPr lang="en-US" sz="2400" b="1" i="1" dirty="0"/>
              <a:t>e.g.:</a:t>
            </a:r>
            <a:r>
              <a:rPr lang="en-US" sz="2400" b="1" dirty="0"/>
              <a:t> </a:t>
            </a:r>
            <a:r>
              <a:rPr lang="en-US" sz="2400" dirty="0"/>
              <a:t>New ECN bit to improve TCP (wireless) congestion control; many firewalls </a:t>
            </a:r>
            <a:r>
              <a:rPr lang="en-US" sz="2400" b="1" dirty="0">
                <a:solidFill>
                  <a:srgbClr val="FF0000"/>
                </a:solidFill>
              </a:rPr>
              <a:t>filter all such packets!</a:t>
            </a:r>
            <a:endParaRPr lang="en-US" sz="2400" b="1" dirty="0"/>
          </a:p>
          <a:p>
            <a:pPr>
              <a:lnSpc>
                <a:spcPct val="80000"/>
              </a:lnSpc>
            </a:pPr>
            <a:endParaRPr lang="en-US" sz="2400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400" b="1" dirty="0">
                <a:solidFill>
                  <a:srgbClr val="0000FF"/>
                </a:solidFill>
              </a:rPr>
              <a:t>Yet, we probably do need firewalls</a:t>
            </a:r>
          </a:p>
        </p:txBody>
      </p:sp>
      <p:sp>
        <p:nvSpPr>
          <p:cNvPr id="271392" name="Cloud"/>
          <p:cNvSpPr>
            <a:spLocks noChangeAspect="1" noEditPoints="1" noChangeArrowheads="1"/>
          </p:cNvSpPr>
          <p:nvPr/>
        </p:nvSpPr>
        <p:spPr bwMode="auto">
          <a:xfrm>
            <a:off x="2324100" y="1720055"/>
            <a:ext cx="2743200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1394" name="Picture 34" descr="St%2520Patrick%2520Worm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1145" y="2690599"/>
            <a:ext cx="725705" cy="629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1395" name="Picture 35" descr="smil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9150" y="1866105"/>
            <a:ext cx="576263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1396" name="Oval 36"/>
          <p:cNvSpPr>
            <a:spLocks noChangeArrowheads="1"/>
          </p:cNvSpPr>
          <p:nvPr/>
        </p:nvSpPr>
        <p:spPr bwMode="auto">
          <a:xfrm>
            <a:off x="6580188" y="1974055"/>
            <a:ext cx="1800225" cy="12795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3657600" latinLnBrk="1"/>
            <a:r>
              <a:rPr kumimoji="1" lang="en-US" altLang="ko-KR" b="1" dirty="0">
                <a:latin typeface="Arial"/>
                <a:ea typeface="굴림" pitchFamily="-106" charset="-127"/>
                <a:cs typeface="굴림" pitchFamily="-106" charset="-127"/>
              </a:rPr>
              <a:t>Our network</a:t>
            </a:r>
          </a:p>
        </p:txBody>
      </p:sp>
      <p:sp>
        <p:nvSpPr>
          <p:cNvPr id="271397" name="Text Box 37"/>
          <p:cNvSpPr txBox="1">
            <a:spLocks noChangeArrowheads="1"/>
          </p:cNvSpPr>
          <p:nvPr/>
        </p:nvSpPr>
        <p:spPr bwMode="auto">
          <a:xfrm>
            <a:off x="5572125" y="2743993"/>
            <a:ext cx="215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latinLnBrk="1"/>
            <a:r>
              <a:rPr kumimoji="1" lang="en-US" altLang="ko-KR" sz="1600" b="1">
                <a:solidFill>
                  <a:srgbClr val="FF0000"/>
                </a:solidFill>
                <a:latin typeface="Comic Sans MS" pitchFamily="-106" charset="0"/>
                <a:ea typeface="굴림" pitchFamily="-106" charset="-127"/>
                <a:cs typeface="굴림" pitchFamily="-106" charset="-127"/>
              </a:rPr>
              <a:t>X</a:t>
            </a:r>
          </a:p>
        </p:txBody>
      </p:sp>
      <p:sp>
        <p:nvSpPr>
          <p:cNvPr id="271398" name="Text Box 38"/>
          <p:cNvSpPr txBox="1">
            <a:spLocks noChangeArrowheads="1"/>
          </p:cNvSpPr>
          <p:nvPr/>
        </p:nvSpPr>
        <p:spPr bwMode="auto">
          <a:xfrm>
            <a:off x="5260975" y="2407443"/>
            <a:ext cx="1368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latinLnBrk="1">
              <a:spcBef>
                <a:spcPct val="50000"/>
              </a:spcBef>
            </a:pPr>
            <a:r>
              <a:rPr kumimoji="1" lang="en-US" altLang="ko-KR" sz="1600" b="1" dirty="0">
                <a:latin typeface="Arial"/>
                <a:ea typeface="굴림" pitchFamily="-106" charset="-127"/>
                <a:cs typeface="굴림" pitchFamily="-106" charset="-127"/>
              </a:rPr>
              <a:t>Firewall</a:t>
            </a:r>
          </a:p>
        </p:txBody>
      </p:sp>
      <p:pic>
        <p:nvPicPr>
          <p:cNvPr id="271399" name="Picture 39" descr="smil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06488" y="1397793"/>
            <a:ext cx="576262" cy="533400"/>
          </a:xfrm>
          <a:prstGeom prst="rect">
            <a:avLst/>
          </a:prstGeom>
          <a:noFill/>
        </p:spPr>
      </p:pic>
      <p:sp>
        <p:nvSpPr>
          <p:cNvPr id="271400" name="Text Box 40"/>
          <p:cNvSpPr txBox="1">
            <a:spLocks noChangeArrowheads="1"/>
          </p:cNvSpPr>
          <p:nvPr/>
        </p:nvSpPr>
        <p:spPr bwMode="auto">
          <a:xfrm>
            <a:off x="2903537" y="2415379"/>
            <a:ext cx="158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latinLnBrk="1">
              <a:spcBef>
                <a:spcPct val="50000"/>
              </a:spcBef>
            </a:pPr>
            <a:r>
              <a:rPr kumimoji="1" lang="en-US" altLang="ko-KR" sz="2000" b="1" i="1" dirty="0">
                <a:solidFill>
                  <a:schemeClr val="folHlink"/>
                </a:solidFill>
                <a:latin typeface="Arial"/>
                <a:ea typeface="굴림" pitchFamily="-106" charset="-127"/>
                <a:cs typeface="굴림" pitchFamily="-106" charset="-127"/>
              </a:rPr>
              <a:t>Internet</a:t>
            </a:r>
          </a:p>
        </p:txBody>
      </p:sp>
      <p:sp>
        <p:nvSpPr>
          <p:cNvPr id="271401" name="Freeform 41"/>
          <p:cNvSpPr>
            <a:spLocks/>
          </p:cNvSpPr>
          <p:nvPr/>
        </p:nvSpPr>
        <p:spPr bwMode="auto">
          <a:xfrm>
            <a:off x="1250950" y="2909093"/>
            <a:ext cx="4464050" cy="360362"/>
          </a:xfrm>
          <a:custGeom>
            <a:avLst/>
            <a:gdLst/>
            <a:ahLst/>
            <a:cxnLst>
              <a:cxn ang="0">
                <a:pos x="0" y="227"/>
              </a:cxn>
              <a:cxn ang="0">
                <a:pos x="862" y="46"/>
              </a:cxn>
              <a:cxn ang="0">
                <a:pos x="2812" y="0"/>
              </a:cxn>
            </a:cxnLst>
            <a:rect l="0" t="0" r="r" b="b"/>
            <a:pathLst>
              <a:path w="2812" h="227">
                <a:moveTo>
                  <a:pt x="0" y="227"/>
                </a:moveTo>
                <a:cubicBezTo>
                  <a:pt x="196" y="155"/>
                  <a:pt x="393" y="84"/>
                  <a:pt x="862" y="46"/>
                </a:cubicBezTo>
                <a:cubicBezTo>
                  <a:pt x="1331" y="8"/>
                  <a:pt x="2071" y="4"/>
                  <a:pt x="2812" y="0"/>
                </a:cubicBezTo>
              </a:path>
            </a:pathLst>
          </a:custGeom>
          <a:noFill/>
          <a:ln w="28575" cmpd="sng">
            <a:solidFill>
              <a:schemeClr val="accent1"/>
            </a:solidFill>
            <a:round/>
            <a:headEnd type="none" w="med" len="med"/>
            <a:tailEnd type="non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1402" name="Freeform 42"/>
          <p:cNvSpPr>
            <a:spLocks/>
          </p:cNvSpPr>
          <p:nvPr/>
        </p:nvSpPr>
        <p:spPr bwMode="auto">
          <a:xfrm>
            <a:off x="1539875" y="1829593"/>
            <a:ext cx="5759450" cy="4206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96" y="227"/>
              </a:cxn>
              <a:cxn ang="0">
                <a:pos x="3628" y="227"/>
              </a:cxn>
            </a:cxnLst>
            <a:rect l="0" t="0" r="r" b="b"/>
            <a:pathLst>
              <a:path w="3628" h="265">
                <a:moveTo>
                  <a:pt x="0" y="0"/>
                </a:moveTo>
                <a:cubicBezTo>
                  <a:pt x="445" y="94"/>
                  <a:pt x="891" y="189"/>
                  <a:pt x="1496" y="227"/>
                </a:cubicBezTo>
                <a:cubicBezTo>
                  <a:pt x="2101" y="265"/>
                  <a:pt x="2864" y="246"/>
                  <a:pt x="3628" y="227"/>
                </a:cubicBezTo>
              </a:path>
            </a:pathLst>
          </a:custGeom>
          <a:noFill/>
          <a:ln w="28575" cmpd="sng">
            <a:solidFill>
              <a:srgbClr val="003399"/>
            </a:solidFill>
            <a:round/>
            <a:headEnd type="none" w="med" len="med"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1403" name="Freeform 43"/>
          <p:cNvSpPr>
            <a:spLocks/>
          </p:cNvSpPr>
          <p:nvPr/>
        </p:nvSpPr>
        <p:spPr bwMode="auto">
          <a:xfrm>
            <a:off x="1323975" y="2189955"/>
            <a:ext cx="5688013" cy="1682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041" y="91"/>
              </a:cxn>
              <a:cxn ang="0">
                <a:pos x="3583" y="91"/>
              </a:cxn>
            </a:cxnLst>
            <a:rect l="0" t="0" r="r" b="b"/>
            <a:pathLst>
              <a:path w="3583" h="106">
                <a:moveTo>
                  <a:pt x="0" y="0"/>
                </a:moveTo>
                <a:cubicBezTo>
                  <a:pt x="722" y="38"/>
                  <a:pt x="1444" y="76"/>
                  <a:pt x="2041" y="91"/>
                </a:cubicBezTo>
                <a:cubicBezTo>
                  <a:pt x="2638" y="106"/>
                  <a:pt x="3110" y="98"/>
                  <a:pt x="3583" y="91"/>
                </a:cubicBezTo>
              </a:path>
            </a:pathLst>
          </a:custGeom>
          <a:noFill/>
          <a:ln w="28575" cmpd="sng">
            <a:solidFill>
              <a:srgbClr val="003399"/>
            </a:solidFill>
            <a:round/>
            <a:headEnd type="none" w="med" len="med"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1404" name="Rectangle 44"/>
          <p:cNvSpPr>
            <a:spLocks noChangeArrowheads="1"/>
          </p:cNvSpPr>
          <p:nvPr/>
        </p:nvSpPr>
        <p:spPr bwMode="auto">
          <a:xfrm>
            <a:off x="5572125" y="1829593"/>
            <a:ext cx="431800" cy="16557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996D89-044A-7C40-B171-5B8D176FA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756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End-to-End principle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Many functions </a:t>
            </a:r>
            <a:r>
              <a:rPr lang="en-US" sz="2800" b="1" dirty="0">
                <a:solidFill>
                  <a:srgbClr val="0070C0"/>
                </a:solidFill>
              </a:rPr>
              <a:t>must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be implemented </a:t>
            </a:r>
            <a:r>
              <a:rPr lang="en-US" sz="2800" b="1" dirty="0"/>
              <a:t>at application endpoints </a:t>
            </a:r>
            <a:r>
              <a:rPr lang="en-US" sz="2800" dirty="0"/>
              <a:t>to provide desired behavior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Even if implemented in “middle” of network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End-to-end approach </a:t>
            </a:r>
            <a:r>
              <a:rPr lang="en-US" sz="2800" b="1" dirty="0">
                <a:solidFill>
                  <a:srgbClr val="0070C0"/>
                </a:solidFill>
              </a:rPr>
              <a:t>decouples design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of components in network interior from design of applications at edges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Some functions still </a:t>
            </a:r>
            <a:r>
              <a:rPr lang="en-US" sz="2800" b="1" dirty="0"/>
              <a:t>benefit</a:t>
            </a:r>
            <a:r>
              <a:rPr lang="en-US" sz="2800" dirty="0">
                <a:solidFill>
                  <a:srgbClr val="E46C0A"/>
                </a:solidFill>
              </a:rPr>
              <a:t> </a:t>
            </a:r>
            <a:r>
              <a:rPr lang="en-US" sz="2800" dirty="0"/>
              <a:t>from implementation in </a:t>
            </a:r>
            <a:r>
              <a:rPr lang="en-US" sz="2800" b="1" dirty="0"/>
              <a:t>network interior</a:t>
            </a:r>
            <a:r>
              <a:rPr lang="en-US" sz="2800" b="1" dirty="0">
                <a:solidFill>
                  <a:srgbClr val="E46C0A"/>
                </a:solidFill>
              </a:rPr>
              <a:t> </a:t>
            </a:r>
            <a:r>
              <a:rPr lang="en-US" sz="2800" dirty="0"/>
              <a:t>at </a:t>
            </a:r>
            <a:r>
              <a:rPr lang="en-US" sz="2800" dirty="0">
                <a:solidFill>
                  <a:srgbClr val="000000"/>
                </a:solidFill>
              </a:rPr>
              <a:t>cost of entangling interior, edges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End-to-end principle is </a:t>
            </a:r>
            <a:r>
              <a:rPr lang="en-US" sz="2800" b="1" dirty="0"/>
              <a:t>not sacred;</a:t>
            </a:r>
            <a:r>
              <a:rPr lang="en-US" sz="2800" dirty="0"/>
              <a:t> it’s just a way to think critically about design choices in communication systems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206E1A-F5B6-774D-A01F-1F20CCE7F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738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Layering and the End-to-End Argument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sz="3200" b="1" spc="-150" dirty="0"/>
              <a:t>Transmission Control Protocol (TCP) primer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sz="3200" dirty="0"/>
              <a:t>Split Connection TCP over wireless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914400" lvl="1" indent="-514350"/>
            <a:endParaRPr lang="en-US" sz="32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Today</a:t>
            </a:r>
            <a:endParaRPr lang="en-US" altLang="x-non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6CDE10-74A3-9D42-9A51-AE7E39171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63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Layering: Motivation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4178305"/>
            <a:ext cx="8229600" cy="2243465"/>
          </a:xfrm>
        </p:spPr>
        <p:txBody>
          <a:bodyPr>
            <a:normAutofit/>
          </a:bodyPr>
          <a:lstStyle/>
          <a:p>
            <a:r>
              <a:rPr lang="en-US" dirty="0"/>
              <a:t>Re-implement every application for every new underlying transmission medium?</a:t>
            </a:r>
          </a:p>
          <a:p>
            <a:r>
              <a:rPr lang="en-US" dirty="0"/>
              <a:t>Change every application on any change to an underlying transmission medium (and vice-versa)?</a:t>
            </a:r>
          </a:p>
          <a:p>
            <a:endParaRPr lang="en-US" dirty="0"/>
          </a:p>
          <a:p>
            <a:r>
              <a:rPr lang="en-US" b="1" dirty="0"/>
              <a:t>No!</a:t>
            </a:r>
            <a:r>
              <a:rPr lang="en-US" dirty="0"/>
              <a:t> But how does the Internet design avoid this?</a:t>
            </a:r>
          </a:p>
        </p:txBody>
      </p:sp>
      <p:sp>
        <p:nvSpPr>
          <p:cNvPr id="34833" name="Text Box 18"/>
          <p:cNvSpPr txBox="1">
            <a:spLocks noChangeArrowheads="1"/>
          </p:cNvSpPr>
          <p:nvPr/>
        </p:nvSpPr>
        <p:spPr bwMode="auto">
          <a:xfrm>
            <a:off x="223623" y="1843081"/>
            <a:ext cx="1766960" cy="46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/>
            <a:r>
              <a:rPr lang="en-US" sz="2400" dirty="0">
                <a:latin typeface="Calibri"/>
                <a:cs typeface="Calibri"/>
              </a:rPr>
              <a:t>Applications</a:t>
            </a:r>
          </a:p>
        </p:txBody>
      </p:sp>
      <p:sp>
        <p:nvSpPr>
          <p:cNvPr id="34834" name="Text Box 19"/>
          <p:cNvSpPr txBox="1">
            <a:spLocks noChangeArrowheads="1"/>
          </p:cNvSpPr>
          <p:nvPr/>
        </p:nvSpPr>
        <p:spPr bwMode="auto">
          <a:xfrm>
            <a:off x="223623" y="2945468"/>
            <a:ext cx="1864042" cy="830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/>
            <a:r>
              <a:rPr lang="en-US" sz="2400" dirty="0">
                <a:latin typeface="Calibri"/>
                <a:cs typeface="Calibri"/>
              </a:rPr>
              <a:t>Transmission </a:t>
            </a:r>
          </a:p>
          <a:p>
            <a:pPr algn="l"/>
            <a:r>
              <a:rPr lang="en-US" sz="2400" dirty="0">
                <a:latin typeface="Calibri"/>
                <a:cs typeface="Calibri"/>
              </a:rPr>
              <a:t>media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495072" y="1843081"/>
            <a:ext cx="1127449" cy="453867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Skype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966880" y="1843080"/>
            <a:ext cx="1308577" cy="444657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HTTP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870308" y="1843080"/>
            <a:ext cx="983814" cy="453868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SSH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084529" y="1843081"/>
            <a:ext cx="911391" cy="444656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FTP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062583" y="3145902"/>
            <a:ext cx="2588702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latin typeface="Arial" charset="0"/>
              </a:rPr>
              <a:t>Coaxial cable</a:t>
            </a:r>
            <a:endParaRPr lang="en-US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755313" y="3145902"/>
            <a:ext cx="2369855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Fiber optic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267027" y="3145902"/>
            <a:ext cx="1419773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Wi-Fi</a:t>
            </a:r>
          </a:p>
        </p:txBody>
      </p:sp>
      <p:cxnSp>
        <p:nvCxnSpPr>
          <p:cNvPr id="9" name="Straight Connector 8"/>
          <p:cNvCxnSpPr>
            <a:stCxn id="41" idx="2"/>
            <a:endCxn id="44" idx="0"/>
          </p:cNvCxnSpPr>
          <p:nvPr/>
        </p:nvCxnSpPr>
        <p:spPr>
          <a:xfrm flipH="1">
            <a:off x="3356934" y="2287737"/>
            <a:ext cx="264235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1" idx="2"/>
            <a:endCxn id="45" idx="0"/>
          </p:cNvCxnSpPr>
          <p:nvPr/>
        </p:nvCxnSpPr>
        <p:spPr>
          <a:xfrm>
            <a:off x="3621169" y="2287737"/>
            <a:ext cx="2319072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0" idx="2"/>
            <a:endCxn id="44" idx="0"/>
          </p:cNvCxnSpPr>
          <p:nvPr/>
        </p:nvCxnSpPr>
        <p:spPr>
          <a:xfrm flipH="1">
            <a:off x="3356934" y="2296948"/>
            <a:ext cx="1701863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1" idx="2"/>
            <a:endCxn id="46" idx="0"/>
          </p:cNvCxnSpPr>
          <p:nvPr/>
        </p:nvCxnSpPr>
        <p:spPr>
          <a:xfrm>
            <a:off x="3621169" y="2287737"/>
            <a:ext cx="4355745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40" idx="2"/>
            <a:endCxn id="45" idx="0"/>
          </p:cNvCxnSpPr>
          <p:nvPr/>
        </p:nvCxnSpPr>
        <p:spPr>
          <a:xfrm>
            <a:off x="5058797" y="2296948"/>
            <a:ext cx="881444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0" idx="2"/>
            <a:endCxn id="46" idx="0"/>
          </p:cNvCxnSpPr>
          <p:nvPr/>
        </p:nvCxnSpPr>
        <p:spPr>
          <a:xfrm>
            <a:off x="5058797" y="2296948"/>
            <a:ext cx="2918117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2" idx="2"/>
            <a:endCxn id="46" idx="0"/>
          </p:cNvCxnSpPr>
          <p:nvPr/>
        </p:nvCxnSpPr>
        <p:spPr>
          <a:xfrm>
            <a:off x="6362215" y="2296948"/>
            <a:ext cx="1614699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2" idx="2"/>
            <a:endCxn id="45" idx="0"/>
          </p:cNvCxnSpPr>
          <p:nvPr/>
        </p:nvCxnSpPr>
        <p:spPr>
          <a:xfrm flipH="1">
            <a:off x="5940241" y="2296948"/>
            <a:ext cx="421974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42" idx="2"/>
            <a:endCxn id="44" idx="0"/>
          </p:cNvCxnSpPr>
          <p:nvPr/>
        </p:nvCxnSpPr>
        <p:spPr>
          <a:xfrm flipH="1">
            <a:off x="3356934" y="2296948"/>
            <a:ext cx="3005281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3" idx="2"/>
            <a:endCxn id="44" idx="0"/>
          </p:cNvCxnSpPr>
          <p:nvPr/>
        </p:nvCxnSpPr>
        <p:spPr>
          <a:xfrm flipH="1">
            <a:off x="3356934" y="2287737"/>
            <a:ext cx="4183291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3" idx="2"/>
            <a:endCxn id="45" idx="0"/>
          </p:cNvCxnSpPr>
          <p:nvPr/>
        </p:nvCxnSpPr>
        <p:spPr>
          <a:xfrm flipH="1">
            <a:off x="5940241" y="2287737"/>
            <a:ext cx="1599984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43" idx="2"/>
            <a:endCxn id="46" idx="0"/>
          </p:cNvCxnSpPr>
          <p:nvPr/>
        </p:nvCxnSpPr>
        <p:spPr>
          <a:xfrm>
            <a:off x="7540225" y="2287737"/>
            <a:ext cx="436689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A8C6B8-10C8-F448-B8FF-BA960993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03882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Layer-four protocol for reliable transport</a:t>
            </a:r>
          </a:p>
          <a:p>
            <a:endParaRPr lang="en-US" dirty="0"/>
          </a:p>
          <a:p>
            <a:pPr lvl="1"/>
            <a:r>
              <a:rPr lang="en-US" dirty="0"/>
              <a:t>Sending app offers a sequence of bytes: d0, d1, d2, …</a:t>
            </a:r>
          </a:p>
          <a:p>
            <a:endParaRPr lang="en-US" dirty="0"/>
          </a:p>
          <a:p>
            <a:pPr lvl="1"/>
            <a:r>
              <a:rPr lang="en-US" dirty="0"/>
              <a:t>Receiving app sees all bytes arrive in same sequence: d0, d1, d2…</a:t>
            </a:r>
          </a:p>
          <a:p>
            <a:pPr lvl="2"/>
            <a:r>
              <a:rPr lang="en-US" b="1" dirty="0"/>
              <a:t>Result: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Reliable byte stream </a:t>
            </a:r>
            <a:r>
              <a:rPr lang="en-US" dirty="0"/>
              <a:t>transport </a:t>
            </a:r>
            <a:r>
              <a:rPr lang="en-US" b="1" dirty="0">
                <a:solidFill>
                  <a:srgbClr val="0070C0"/>
                </a:solidFill>
              </a:rPr>
              <a:t>between endpoints</a:t>
            </a:r>
            <a:r>
              <a:rPr lang="en-US" dirty="0"/>
              <a:t> on the internet</a:t>
            </a:r>
          </a:p>
          <a:p>
            <a:endParaRPr lang="en-US" dirty="0"/>
          </a:p>
          <a:p>
            <a:r>
              <a:rPr lang="en-US" dirty="0"/>
              <a:t>Each such byte stream is called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connection</a:t>
            </a:r>
            <a:r>
              <a:rPr lang="en-US" dirty="0"/>
              <a:t>, or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flow</a:t>
            </a:r>
          </a:p>
        </p:txBody>
      </p:sp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TCP: Connection-Oriented,</a:t>
            </a:r>
            <a:br>
              <a:rPr lang="en-US" sz="3600" dirty="0"/>
            </a:br>
            <a:r>
              <a:rPr lang="en-US" sz="3600" dirty="0"/>
              <a:t>Reliable Byte Stream Transport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9A4ED2-0F98-944A-9C65-4482725E8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610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Recover from </a:t>
            </a:r>
            <a:r>
              <a:rPr lang="en-US" b="1" dirty="0"/>
              <a:t>data loss</a:t>
            </a:r>
          </a:p>
          <a:p>
            <a:endParaRPr lang="en-US" dirty="0"/>
          </a:p>
          <a:p>
            <a:r>
              <a:rPr lang="en-US" dirty="0"/>
              <a:t>Avoid receipt of </a:t>
            </a:r>
            <a:r>
              <a:rPr lang="en-US" b="1" dirty="0"/>
              <a:t>duplicated</a:t>
            </a:r>
            <a:r>
              <a:rPr lang="en-US" dirty="0"/>
              <a:t> data</a:t>
            </a:r>
          </a:p>
          <a:p>
            <a:endParaRPr lang="en-US" dirty="0"/>
          </a:p>
          <a:p>
            <a:r>
              <a:rPr lang="en-US" dirty="0"/>
              <a:t>Preserve data </a:t>
            </a:r>
            <a:r>
              <a:rPr lang="en-US" b="1" dirty="0"/>
              <a:t>ordering</a:t>
            </a:r>
          </a:p>
          <a:p>
            <a:endParaRPr lang="en-US" dirty="0"/>
          </a:p>
          <a:p>
            <a:pPr>
              <a:lnSpc>
                <a:spcPct val="70000"/>
              </a:lnSpc>
            </a:pPr>
            <a:r>
              <a:rPr lang="en-US" dirty="0"/>
              <a:t>Provide </a:t>
            </a:r>
            <a:r>
              <a:rPr lang="en-US" b="1" dirty="0"/>
              <a:t>integrity</a:t>
            </a:r>
            <a:r>
              <a:rPr lang="en-US" dirty="0"/>
              <a:t> against corruption</a:t>
            </a:r>
          </a:p>
          <a:p>
            <a:endParaRPr lang="en-US" dirty="0"/>
          </a:p>
          <a:p>
            <a:r>
              <a:rPr lang="en-US" dirty="0"/>
              <a:t>Avoid sending faster than </a:t>
            </a:r>
            <a:r>
              <a:rPr lang="en-US" b="1" dirty="0"/>
              <a:t>receiver</a:t>
            </a:r>
            <a:r>
              <a:rPr lang="en-US" dirty="0"/>
              <a:t> can </a:t>
            </a:r>
            <a:r>
              <a:rPr lang="en-US" b="1" dirty="0"/>
              <a:t>accept</a:t>
            </a:r>
            <a:r>
              <a:rPr lang="en-US" dirty="0"/>
              <a:t> data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Avoid congesting </a:t>
            </a:r>
            <a:r>
              <a:rPr lang="en-US" dirty="0"/>
              <a:t>network</a:t>
            </a:r>
          </a:p>
        </p:txBody>
      </p:sp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TCP’s Many End-to-End Goals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DC7C08-50BD-FA43-BF23-07E765B1E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773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Network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drops</a:t>
            </a:r>
            <a:r>
              <a:rPr lang="en-US" dirty="0"/>
              <a:t> packets, so to </a:t>
            </a:r>
            <a:r>
              <a:rPr lang="en-US" b="1" dirty="0"/>
              <a:t>ensure delivery:</a:t>
            </a:r>
          </a:p>
          <a:p>
            <a:pPr lvl="1"/>
            <a:r>
              <a:rPr lang="en-US" dirty="0"/>
              <a:t>Sender attaches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sequence number (seqno) </a:t>
            </a:r>
            <a:r>
              <a:rPr lang="en-US" dirty="0"/>
              <a:t>to each data packet sent; keeps copy of sent packet</a:t>
            </a:r>
          </a:p>
          <a:p>
            <a:pPr lvl="1"/>
            <a:r>
              <a:rPr lang="en-US" dirty="0"/>
              <a:t>Receiver returns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acknowledgement (ACK)</a:t>
            </a:r>
            <a:r>
              <a:rPr lang="en-US" dirty="0"/>
              <a:t> to sender for each data packet received, containing seqno</a:t>
            </a:r>
          </a:p>
          <a:p>
            <a:endParaRPr lang="en-US" b="1" dirty="0"/>
          </a:p>
          <a:p>
            <a:r>
              <a:rPr lang="en-US" b="1" dirty="0"/>
              <a:t>Sender</a:t>
            </a:r>
            <a:r>
              <a:rPr lang="en-US" dirty="0"/>
              <a:t> sets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retransmit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timer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on each transmission</a:t>
            </a:r>
          </a:p>
          <a:p>
            <a:pPr lvl="1"/>
            <a:r>
              <a:rPr lang="en-US" dirty="0"/>
              <a:t>If timer expires &lt; ACK returns: </a:t>
            </a:r>
            <a:r>
              <a:rPr lang="en-US" b="1" dirty="0"/>
              <a:t>retransmit</a:t>
            </a:r>
            <a:r>
              <a:rPr lang="en-US" dirty="0"/>
              <a:t> that packet</a:t>
            </a:r>
          </a:p>
          <a:p>
            <a:pPr lvl="1"/>
            <a:r>
              <a:rPr lang="en-US" dirty="0"/>
              <a:t>If ACK returns, </a:t>
            </a:r>
            <a:r>
              <a:rPr lang="en-US" b="1" dirty="0"/>
              <a:t>cancel timer, forget </a:t>
            </a:r>
            <a:r>
              <a:rPr lang="en-US" dirty="0"/>
              <a:t>that packet</a:t>
            </a:r>
          </a:p>
          <a:p>
            <a:pPr lvl="1"/>
            <a:endParaRPr lang="en-US" dirty="0"/>
          </a:p>
          <a:p>
            <a:r>
              <a:rPr lang="en-US" dirty="0"/>
              <a:t>How long should the retransmit timer be?</a:t>
            </a:r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Fundamental Problem:</a:t>
            </a:r>
            <a:br>
              <a:rPr lang="en-US" sz="3600" dirty="0"/>
            </a:br>
            <a:r>
              <a:rPr lang="en-US" sz="3600" dirty="0"/>
              <a:t>Ensuring At-Least-Once Delivery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C6C9EA-2E9C-1040-8BAC-54F58922E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1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Expected time for ACK to return is </a:t>
            </a:r>
            <a:r>
              <a:rPr lang="en-US" i="1" dirty="0"/>
              <a:t>round-trip time </a:t>
            </a:r>
            <a:r>
              <a:rPr lang="en-US" dirty="0"/>
              <a:t>(</a:t>
            </a:r>
            <a:r>
              <a:rPr lang="en-US" i="1" dirty="0"/>
              <a:t>RTT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End-to-end delay for data to reach receiver, then its ACK to reach sender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Strawman: </a:t>
            </a:r>
            <a:r>
              <a:rPr lang="en-US" dirty="0"/>
              <a:t>use fixed timer (</a:t>
            </a:r>
            <a:r>
              <a:rPr lang="en-US" i="1" dirty="0"/>
              <a:t>e.g., </a:t>
            </a:r>
            <a:r>
              <a:rPr lang="en-US" dirty="0"/>
              <a:t>250 milliseconds)</a:t>
            </a:r>
          </a:p>
          <a:p>
            <a:pPr lvl="1"/>
            <a:r>
              <a:rPr lang="en-US" dirty="0"/>
              <a:t>What if the route/wireless conditions change?</a:t>
            </a:r>
          </a:p>
          <a:p>
            <a:pPr lvl="1"/>
            <a:r>
              <a:rPr lang="en-US" dirty="0"/>
              <a:t>What if congestion occurs at one or more routers?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Too small </a:t>
            </a:r>
            <a:r>
              <a:rPr lang="en-US" dirty="0"/>
              <a:t>a value: needless </a:t>
            </a:r>
            <a:r>
              <a:rPr lang="en-US" b="1" dirty="0">
                <a:solidFill>
                  <a:srgbClr val="FF0000"/>
                </a:solidFill>
              </a:rPr>
              <a:t>retransmissions</a:t>
            </a:r>
          </a:p>
          <a:p>
            <a:r>
              <a:rPr lang="en-US" b="1" dirty="0"/>
              <a:t>Too large </a:t>
            </a:r>
            <a:r>
              <a:rPr lang="en-US" dirty="0"/>
              <a:t>a value: needless </a:t>
            </a:r>
            <a:r>
              <a:rPr lang="en-US" b="1" dirty="0">
                <a:solidFill>
                  <a:srgbClr val="FF0000"/>
                </a:solidFill>
              </a:rPr>
              <a:t>delay detecting loss</a:t>
            </a:r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Fundamental Problem: Estimating RTT</a:t>
            </a:r>
          </a:p>
        </p:txBody>
      </p:sp>
      <p:sp>
        <p:nvSpPr>
          <p:cNvPr id="336901" name="AutoShape 5"/>
          <p:cNvSpPr>
            <a:spLocks noChangeArrowheads="1"/>
          </p:cNvSpPr>
          <p:nvPr/>
        </p:nvSpPr>
        <p:spPr bwMode="auto">
          <a:xfrm>
            <a:off x="1059935" y="3720932"/>
            <a:ext cx="6947930" cy="1491472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latin typeface="Tahoma" pitchFamily="-106" charset="0"/>
                <a:ea typeface="Batang" pitchFamily="18" charset="-127"/>
                <a:cs typeface="Batang" pitchFamily="18" charset="-127"/>
              </a:rPr>
              <a:t>Fixed timer </a:t>
            </a:r>
            <a:r>
              <a:rPr lang="en-US" sz="2400" dirty="0">
                <a:solidFill>
                  <a:srgbClr val="FF0000"/>
                </a:solidFill>
                <a:latin typeface="Tahoma" pitchFamily="-106" charset="0"/>
                <a:ea typeface="Batang" pitchFamily="18" charset="-127"/>
                <a:cs typeface="Batang" pitchFamily="18" charset="-127"/>
              </a:rPr>
              <a:t>violates E2E argument;</a:t>
            </a:r>
            <a:r>
              <a:rPr lang="en-US" sz="2400" dirty="0">
                <a:latin typeface="Tahoma" pitchFamily="-106" charset="0"/>
                <a:ea typeface="Batang" pitchFamily="18" charset="-127"/>
                <a:cs typeface="Batang" pitchFamily="18" charset="-127"/>
              </a:rPr>
              <a:t> details of link behavior should be left to link layer!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latin typeface="Tahoma" pitchFamily="-106" charset="0"/>
                <a:ea typeface="Batang" pitchFamily="18" charset="-127"/>
                <a:cs typeface="Batang" pitchFamily="18" charset="-127"/>
              </a:rPr>
              <a:t>Hard-coded timers lead to </a:t>
            </a:r>
            <a:r>
              <a:rPr lang="en-US" sz="2400" dirty="0">
                <a:solidFill>
                  <a:srgbClr val="FF0000"/>
                </a:solidFill>
                <a:latin typeface="Tahoma" pitchFamily="-106" charset="0"/>
                <a:ea typeface="Batang" pitchFamily="18" charset="-127"/>
                <a:cs typeface="Batang" pitchFamily="18" charset="-127"/>
              </a:rPr>
              <a:t>brittle behavior </a:t>
            </a:r>
            <a:r>
              <a:rPr lang="en-US" sz="2400" dirty="0">
                <a:latin typeface="Tahoma" pitchFamily="-106" charset="0"/>
                <a:ea typeface="Batang" pitchFamily="18" charset="-127"/>
                <a:cs typeface="Batang" pitchFamily="18" charset="-127"/>
              </a:rPr>
              <a:t>as technology evolves</a:t>
            </a:r>
            <a:endParaRPr lang="en-US" sz="2400" i="1" dirty="0">
              <a:latin typeface="Tahoma" pitchFamily="-106" charset="0"/>
              <a:ea typeface="Batang" pitchFamily="18" charset="-127"/>
              <a:cs typeface="Batang" pitchFamily="18" charset="-127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A4A9ED-0F78-CA4D-B984-9A91CF23E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2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0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Measurements of RTT readily available</a:t>
            </a:r>
          </a:p>
          <a:p>
            <a:pPr lvl="1"/>
            <a:r>
              <a:rPr lang="en-US" dirty="0"/>
              <a:t>Note time </a:t>
            </a:r>
            <a:r>
              <a:rPr lang="en-US" b="1" i="1" dirty="0"/>
              <a:t>t</a:t>
            </a:r>
            <a:r>
              <a:rPr lang="en-US" dirty="0"/>
              <a:t> when packet sent, corresponding ACK returns at time </a:t>
            </a:r>
            <a:r>
              <a:rPr lang="en-US" b="1" i="1" dirty="0"/>
              <a:t>t’</a:t>
            </a:r>
          </a:p>
          <a:p>
            <a:pPr lvl="1"/>
            <a:r>
              <a:rPr lang="en-US" b="1" dirty="0"/>
              <a:t>RTT </a:t>
            </a:r>
            <a:r>
              <a:rPr lang="en-US" b="1" i="1" dirty="0"/>
              <a:t>measurement</a:t>
            </a:r>
            <a:r>
              <a:rPr lang="en-US" b="1" dirty="0"/>
              <a:t> </a:t>
            </a:r>
            <a:r>
              <a:rPr lang="en-US" b="1" i="1" dirty="0"/>
              <a:t>sample:</a:t>
            </a:r>
            <a:r>
              <a:rPr lang="en-US" b="1" dirty="0"/>
              <a:t> m</a:t>
            </a:r>
            <a:r>
              <a:rPr lang="en-US" dirty="0"/>
              <a:t> = t’− t</a:t>
            </a:r>
          </a:p>
          <a:p>
            <a:endParaRPr lang="en-US" dirty="0"/>
          </a:p>
          <a:p>
            <a:r>
              <a:rPr lang="en-US" dirty="0"/>
              <a:t>Single sample too brittle (queuing, routing dynamic)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Adapt over time, using EWMA:</a:t>
            </a:r>
          </a:p>
          <a:p>
            <a:pPr lvl="1"/>
            <a:r>
              <a:rPr lang="en-US" b="1" dirty="0"/>
              <a:t>Measurement samples:</a:t>
            </a:r>
            <a:r>
              <a:rPr lang="en-US" dirty="0"/>
              <a:t> m0, m1, m2, …</a:t>
            </a:r>
          </a:p>
          <a:p>
            <a:pPr lvl="1"/>
            <a:r>
              <a:rPr lang="en-US" dirty="0"/>
              <a:t>fractional weight for new measurement, </a:t>
            </a:r>
            <a:r>
              <a:rPr lang="el-GR" b="1" dirty="0"/>
              <a:t>α</a:t>
            </a:r>
          </a:p>
          <a:p>
            <a:pPr lvl="1"/>
            <a:r>
              <a:rPr lang="en-US" dirty="0"/>
              <a:t>RTT</a:t>
            </a:r>
            <a:r>
              <a:rPr lang="en-US" sz="2800" b="1" i="1" baseline="-25000" dirty="0"/>
              <a:t>i</a:t>
            </a:r>
            <a:r>
              <a:rPr lang="en-US" dirty="0"/>
              <a:t> = ((1 − </a:t>
            </a:r>
            <a:r>
              <a:rPr lang="el-GR" dirty="0"/>
              <a:t>α</a:t>
            </a:r>
            <a:r>
              <a:rPr lang="en-US" dirty="0"/>
              <a:t>) × RTT</a:t>
            </a:r>
            <a:r>
              <a:rPr lang="en-US" b="1" i="1" baseline="-25000" dirty="0"/>
              <a:t>i-1</a:t>
            </a:r>
            <a:r>
              <a:rPr lang="en-US" dirty="0"/>
              <a:t> + </a:t>
            </a:r>
            <a:r>
              <a:rPr lang="el-GR" dirty="0"/>
              <a:t>α</a:t>
            </a:r>
            <a:r>
              <a:rPr lang="en-US" dirty="0"/>
              <a:t> × m</a:t>
            </a:r>
            <a:r>
              <a:rPr lang="en-US" b="1" i="1" dirty="0"/>
              <a:t>i</a:t>
            </a:r>
            <a:r>
              <a:rPr lang="en-US" dirty="0"/>
              <a:t>)</a:t>
            </a:r>
          </a:p>
        </p:txBody>
      </p:sp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Estimating RTT: Exponentially Weighted Moving Average (EWMA)</a:t>
            </a:r>
            <a:endParaRPr lang="en-US" sz="3200" dirty="0"/>
          </a:p>
        </p:txBody>
      </p:sp>
      <p:sp>
        <p:nvSpPr>
          <p:cNvPr id="337925" name="AutoShape 5"/>
          <p:cNvSpPr>
            <a:spLocks noChangeArrowheads="1"/>
          </p:cNvSpPr>
          <p:nvPr/>
        </p:nvSpPr>
        <p:spPr bwMode="auto">
          <a:xfrm>
            <a:off x="1744219" y="3001061"/>
            <a:ext cx="5579362" cy="1396127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rgbClr val="0000FF"/>
                </a:solidFill>
                <a:latin typeface="Tahoma" pitchFamily="-106" charset="0"/>
                <a:ea typeface="Batang" pitchFamily="18" charset="-127"/>
                <a:cs typeface="Batang" pitchFamily="18" charset="-127"/>
              </a:rPr>
              <a:t>EWMA weights newest samples most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rgbClr val="0000FF"/>
                </a:solidFill>
                <a:latin typeface="Tahoma" pitchFamily="-106" charset="0"/>
                <a:ea typeface="Batang" pitchFamily="18" charset="-127"/>
                <a:cs typeface="Batang" pitchFamily="18" charset="-127"/>
              </a:rPr>
              <a:t>How to choose </a:t>
            </a:r>
            <a:r>
              <a:rPr lang="el-GR" sz="2400" dirty="0">
                <a:solidFill>
                  <a:srgbClr val="0000FF"/>
                </a:solidFill>
                <a:latin typeface="Tahoma" pitchFamily="-106" charset="0"/>
              </a:rPr>
              <a:t>α</a:t>
            </a:r>
            <a:r>
              <a:rPr lang="en-US" sz="2400" dirty="0">
                <a:solidFill>
                  <a:srgbClr val="0000FF"/>
                </a:solidFill>
                <a:latin typeface="Tahoma" pitchFamily="-106" charset="0"/>
              </a:rPr>
              <a:t>? (TCP uses 1/8)</a:t>
            </a:r>
            <a:endParaRPr lang="en-US" dirty="0">
              <a:solidFill>
                <a:srgbClr val="0000FF"/>
              </a:solidFill>
              <a:latin typeface="Tahoma" pitchFamily="-106" charset="0"/>
              <a:ea typeface="Batang" pitchFamily="18" charset="-127"/>
              <a:cs typeface="Batang" pitchFamily="18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rgbClr val="FF0000"/>
                </a:solidFill>
                <a:latin typeface="Tahoma" pitchFamily="-106" charset="0"/>
                <a:ea typeface="Batang" pitchFamily="18" charset="-127"/>
                <a:cs typeface="Batang" pitchFamily="18" charset="-127"/>
              </a:rPr>
              <a:t>Is mean sufficient to capture RTT behavior over time? </a:t>
            </a:r>
            <a:r>
              <a:rPr lang="en-US" dirty="0">
                <a:latin typeface="Tahoma" pitchFamily="-106" charset="0"/>
                <a:ea typeface="Batang" pitchFamily="18" charset="-127"/>
                <a:cs typeface="Batang" pitchFamily="18" charset="-127"/>
              </a:rPr>
              <a:t>(more later)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197720-1E28-B946-9105-8F2CFE89A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2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 dirty="0"/>
              <a:t>How does TCP know congestion has occurred?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b="0" dirty="0"/>
              <a:t>Packet loss; binary signal</a:t>
            </a:r>
          </a:p>
          <a:p>
            <a:pPr eaLnBrk="1" hangingPunct="1"/>
            <a:endParaRPr lang="en-US" b="0" dirty="0"/>
          </a:p>
          <a:p>
            <a:pPr eaLnBrk="1" hangingPunct="1"/>
            <a:r>
              <a:rPr lang="en-US" b="0" dirty="0">
                <a:solidFill>
                  <a:schemeClr val="accent6">
                    <a:lumMod val="75000"/>
                  </a:schemeClr>
                </a:solidFill>
              </a:rPr>
              <a:t>How does TCP know that a packet loss has occurred?	</a:t>
            </a:r>
            <a:r>
              <a:rPr lang="en-US" b="0" dirty="0"/>
              <a:t>	</a:t>
            </a:r>
            <a:endParaRPr lang="en-US" b="0" dirty="0">
              <a:solidFill>
                <a:schemeClr val="accent6">
                  <a:lumMod val="75000"/>
                </a:schemeClr>
              </a:solidFill>
            </a:endParaRPr>
          </a:p>
          <a:p>
            <a:pPr lvl="1" eaLnBrk="1" hangingPunct="1"/>
            <a:r>
              <a:rPr lang="en-US" b="0" dirty="0"/>
              <a:t>Lack of Acknowledgements </a:t>
            </a:r>
            <a:r>
              <a:rPr lang="en-US" b="0" dirty="0">
                <a:sym typeface="Wingdings" pitchFamily="2" charset="2"/>
              </a:rPr>
              <a:t> </a:t>
            </a:r>
            <a:r>
              <a:rPr lang="en-US" b="0" dirty="0"/>
              <a:t>Timeouts</a:t>
            </a:r>
          </a:p>
          <a:p>
            <a:pPr lvl="1" eaLnBrk="1" hangingPunct="1"/>
            <a:endParaRPr lang="en-US" b="0" dirty="0">
              <a:solidFill>
                <a:schemeClr val="accent6">
                  <a:lumMod val="75000"/>
                </a:schemeClr>
              </a:solidFill>
            </a:endParaRPr>
          </a:p>
          <a:p>
            <a:pPr eaLnBrk="1" hangingPunct="1"/>
            <a:r>
              <a:rPr lang="en-US" b="0" dirty="0">
                <a:solidFill>
                  <a:schemeClr val="accent6">
                    <a:lumMod val="75000"/>
                  </a:schemeClr>
                </a:solidFill>
              </a:rPr>
              <a:t>How can packets get lost in wired networks?</a:t>
            </a:r>
          </a:p>
          <a:p>
            <a:pPr lvl="1" eaLnBrk="1" hangingPunct="1"/>
            <a:r>
              <a:rPr lang="en-US" b="0" dirty="0"/>
              <a:t>Buffer overflows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9AB8E6-9802-DC4F-AD37-3C7C98C6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073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Retransmission and Duplicate Delivery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25388"/>
            <a:ext cx="8763000" cy="4988859"/>
          </a:xfrm>
        </p:spPr>
        <p:txBody>
          <a:bodyPr/>
          <a:lstStyle/>
          <a:p>
            <a:r>
              <a:rPr lang="en-US" dirty="0"/>
              <a:t>When sender’s retransmit timer expires, two </a:t>
            </a:r>
            <a:r>
              <a:rPr lang="en-US" b="1" dirty="0">
                <a:solidFill>
                  <a:srgbClr val="FF0000"/>
                </a:solidFill>
              </a:rPr>
              <a:t>indistinguishable cases:</a:t>
            </a:r>
          </a:p>
          <a:p>
            <a:pPr lvl="1"/>
            <a:r>
              <a:rPr lang="en-US" b="1" dirty="0"/>
              <a:t>Data packet dropped </a:t>
            </a:r>
            <a:r>
              <a:rPr lang="en-US" i="1" dirty="0" err="1"/>
              <a:t>en</a:t>
            </a:r>
            <a:r>
              <a:rPr lang="en-US" i="1" dirty="0"/>
              <a:t> route </a:t>
            </a:r>
            <a:r>
              <a:rPr lang="en-US" dirty="0"/>
              <a:t>to receiver, or</a:t>
            </a:r>
          </a:p>
          <a:p>
            <a:pPr lvl="1"/>
            <a:r>
              <a:rPr lang="en-US" b="1" dirty="0"/>
              <a:t>ACK dropped </a:t>
            </a:r>
            <a:r>
              <a:rPr lang="en-US" i="1" dirty="0" err="1"/>
              <a:t>en</a:t>
            </a:r>
            <a:r>
              <a:rPr lang="en-US" i="1" dirty="0"/>
              <a:t> route </a:t>
            </a:r>
            <a:r>
              <a:rPr lang="en-US" dirty="0"/>
              <a:t>to sender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In both cases,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sender retransmits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latter case, </a:t>
            </a:r>
            <a:r>
              <a:rPr lang="en-US" b="1" dirty="0">
                <a:solidFill>
                  <a:srgbClr val="FF0000"/>
                </a:solidFill>
              </a:rPr>
              <a:t>duplicate data packet </a:t>
            </a:r>
            <a:r>
              <a:rPr lang="en-US" b="1" dirty="0"/>
              <a:t>reaches receiver!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025457-5CE4-6841-AFF4-E3BAD766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189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pc="-150" dirty="0"/>
              <a:t>Sender marks each packet with a </a:t>
            </a:r>
            <a:r>
              <a:rPr lang="en-US" b="1" spc="-150" dirty="0"/>
              <a:t>monotonically increasing sequence number </a:t>
            </a:r>
            <a:r>
              <a:rPr lang="en-US" b="1" spc="-150" dirty="0" err="1"/>
              <a:t>seqno</a:t>
            </a:r>
            <a:endParaRPr lang="en-US" b="1" spc="-150" dirty="0"/>
          </a:p>
          <a:p>
            <a:endParaRPr lang="en-US" dirty="0"/>
          </a:p>
          <a:p>
            <a:r>
              <a:rPr lang="en-US" dirty="0"/>
              <a:t>Sender includes greatest </a:t>
            </a:r>
            <a:r>
              <a:rPr lang="en-US" dirty="0" err="1"/>
              <a:t>ACKed</a:t>
            </a:r>
            <a:r>
              <a:rPr lang="en-US" dirty="0"/>
              <a:t> seqno in its packets</a:t>
            </a:r>
          </a:p>
          <a:p>
            <a:endParaRPr lang="en-US" dirty="0"/>
          </a:p>
          <a:p>
            <a:r>
              <a:rPr lang="en-US" dirty="0"/>
              <a:t>Receiver remembers only greatest received sequence number, drops received packets with smaller ones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Eliminating Duplicates:</a:t>
            </a:r>
            <a:br>
              <a:rPr lang="en-US" sz="3600" dirty="0"/>
            </a:br>
            <a:r>
              <a:rPr lang="en-US" sz="3600" dirty="0"/>
              <a:t>Exactly-Once Delivery</a:t>
            </a:r>
          </a:p>
        </p:txBody>
      </p:sp>
      <p:sp>
        <p:nvSpPr>
          <p:cNvPr id="339973" name="AutoShape 5"/>
          <p:cNvSpPr>
            <a:spLocks noChangeArrowheads="1"/>
          </p:cNvSpPr>
          <p:nvPr/>
        </p:nvSpPr>
        <p:spPr bwMode="auto">
          <a:xfrm>
            <a:off x="723367" y="4315825"/>
            <a:ext cx="7621065" cy="2063544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FF0000"/>
                </a:solidFill>
                <a:latin typeface="Tahoma" pitchFamily="-106" charset="0"/>
                <a:ea typeface="Batang" pitchFamily="18" charset="-127"/>
                <a:cs typeface="Batang" pitchFamily="18" charset="-127"/>
              </a:rPr>
              <a:t>Doesn’t guarantee delivery!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-106" charset="0"/>
                <a:ea typeface="Batang" pitchFamily="18" charset="-127"/>
                <a:cs typeface="Batang" pitchFamily="18" charset="-127"/>
              </a:rPr>
              <a:t>Properties: If delivered, then only once.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-106" charset="0"/>
                <a:ea typeface="Batang" pitchFamily="18" charset="-127"/>
                <a:cs typeface="Batang" pitchFamily="18" charset="-127"/>
              </a:rPr>
              <a:t>If undelivered, sender will not think delivered.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-106" charset="0"/>
                <a:ea typeface="Batang" pitchFamily="18" charset="-127"/>
                <a:cs typeface="Batang" pitchFamily="18" charset="-127"/>
              </a:rPr>
              <a:t>If ACK not seen, data may have been delivered, but sender will not know.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918D78-B947-5D4A-9257-3F61B2A59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3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End-to-End Integrity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01417"/>
            <a:ext cx="8534400" cy="522798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Achieved by using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transport checksum</a:t>
            </a:r>
          </a:p>
          <a:p>
            <a:pPr>
              <a:lnSpc>
                <a:spcPct val="90000"/>
              </a:lnSpc>
            </a:pPr>
            <a:r>
              <a:rPr lang="en-US" dirty="0"/>
              <a:t>Protects against things link-layer reliability cannot: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Router memory corruption, software bugs, &amp;c.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Covers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data in packet, transport protocol header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Also should cover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layer-3 source and destination!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Misdelivered</a:t>
            </a:r>
            <a:r>
              <a:rPr lang="en-US" dirty="0"/>
              <a:t> packet should not be inserted into data stream at receiver, nor should be acknowledged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Receiver drops packets w/failed transport checksum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4BD061-BD52-BF48-BAD2-5E45E62F8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326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Networking</a:t>
            </a:r>
            <a:r>
              <a:rPr lang="zh-CN" alt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zh-CN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primer/review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sz="3200" spc="-1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Transmission Control Protocol (TCP) primer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3200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sz="3200" b="1" dirty="0"/>
              <a:t>TCP over wireless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914400" lvl="1" indent="-514350"/>
            <a:endParaRPr lang="en-US" sz="32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Today</a:t>
            </a:r>
            <a:endParaRPr lang="en-US" altLang="x-non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6D15E9-8326-FD4A-820C-C789F9A20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13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Internet solution: Intermediate layers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4874520"/>
            <a:ext cx="8229600" cy="1629115"/>
          </a:xfrm>
        </p:spPr>
        <p:txBody>
          <a:bodyPr>
            <a:normAutofit/>
          </a:bodyPr>
          <a:lstStyle/>
          <a:p>
            <a:r>
              <a:rPr lang="en-US" dirty="0"/>
              <a:t>Intermediate layers provide a set of abstractions for applications and media</a:t>
            </a:r>
          </a:p>
          <a:p>
            <a:r>
              <a:rPr lang="en-US" dirty="0"/>
              <a:t>New applications or media need only implement for intermediate layer’s interface</a:t>
            </a:r>
          </a:p>
        </p:txBody>
      </p:sp>
      <p:sp>
        <p:nvSpPr>
          <p:cNvPr id="34833" name="Text Box 18"/>
          <p:cNvSpPr txBox="1">
            <a:spLocks noChangeArrowheads="1"/>
          </p:cNvSpPr>
          <p:nvPr/>
        </p:nvSpPr>
        <p:spPr bwMode="auto">
          <a:xfrm>
            <a:off x="217503" y="1604060"/>
            <a:ext cx="1766960" cy="46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/>
            <a:r>
              <a:rPr lang="en-US" sz="2400" dirty="0">
                <a:latin typeface="Calibri"/>
                <a:cs typeface="Calibri"/>
              </a:rPr>
              <a:t>Applications</a:t>
            </a:r>
          </a:p>
        </p:txBody>
      </p:sp>
      <p:sp>
        <p:nvSpPr>
          <p:cNvPr id="34834" name="Text Box 19"/>
          <p:cNvSpPr txBox="1">
            <a:spLocks noChangeArrowheads="1"/>
          </p:cNvSpPr>
          <p:nvPr/>
        </p:nvSpPr>
        <p:spPr bwMode="auto">
          <a:xfrm>
            <a:off x="217504" y="3658670"/>
            <a:ext cx="1864042" cy="830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/>
            <a:r>
              <a:rPr lang="en-US" sz="2400" dirty="0">
                <a:latin typeface="Calibri"/>
                <a:cs typeface="Calibri"/>
              </a:rPr>
              <a:t>Transmission</a:t>
            </a:r>
          </a:p>
          <a:p>
            <a:pPr algn="l"/>
            <a:r>
              <a:rPr lang="en-US" sz="2400" dirty="0">
                <a:latin typeface="Calibri"/>
                <a:cs typeface="Calibri"/>
              </a:rPr>
              <a:t>media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102872" y="1618656"/>
            <a:ext cx="1127449" cy="453867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Skype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574680" y="1618655"/>
            <a:ext cx="1308577" cy="444657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HTTP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78108" y="1618655"/>
            <a:ext cx="983814" cy="453868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SSH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692329" y="1618656"/>
            <a:ext cx="911391" cy="444656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FTP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036143" y="3828000"/>
            <a:ext cx="2587011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latin typeface="Arial" charset="0"/>
              </a:rPr>
              <a:t>Coaxial cable</a:t>
            </a:r>
            <a:endParaRPr lang="en-US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783615" y="3828000"/>
            <a:ext cx="2369854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Fiber optic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389412" y="3828000"/>
            <a:ext cx="1419773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Wi-Fi</a:t>
            </a:r>
          </a:p>
        </p:txBody>
      </p:sp>
      <p:cxnSp>
        <p:nvCxnSpPr>
          <p:cNvPr id="9" name="Straight Connector 8"/>
          <p:cNvCxnSpPr>
            <a:stCxn id="63" idx="2"/>
            <a:endCxn id="44" idx="0"/>
          </p:cNvCxnSpPr>
          <p:nvPr/>
        </p:nvCxnSpPr>
        <p:spPr>
          <a:xfrm flipH="1">
            <a:off x="3329649" y="3066513"/>
            <a:ext cx="1759552" cy="761487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1" idx="2"/>
            <a:endCxn id="63" idx="0"/>
          </p:cNvCxnSpPr>
          <p:nvPr/>
        </p:nvCxnSpPr>
        <p:spPr>
          <a:xfrm>
            <a:off x="3228969" y="2063312"/>
            <a:ext cx="1860232" cy="55854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63" idx="2"/>
            <a:endCxn id="46" idx="0"/>
          </p:cNvCxnSpPr>
          <p:nvPr/>
        </p:nvCxnSpPr>
        <p:spPr>
          <a:xfrm>
            <a:off x="5089201" y="3066513"/>
            <a:ext cx="3010098" cy="761487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40" idx="2"/>
            <a:endCxn id="63" idx="0"/>
          </p:cNvCxnSpPr>
          <p:nvPr/>
        </p:nvCxnSpPr>
        <p:spPr>
          <a:xfrm>
            <a:off x="4666597" y="2072523"/>
            <a:ext cx="422604" cy="549333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63" idx="2"/>
            <a:endCxn id="45" idx="0"/>
          </p:cNvCxnSpPr>
          <p:nvPr/>
        </p:nvCxnSpPr>
        <p:spPr>
          <a:xfrm>
            <a:off x="5089201" y="3066513"/>
            <a:ext cx="879341" cy="761487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3" idx="2"/>
            <a:endCxn id="63" idx="0"/>
          </p:cNvCxnSpPr>
          <p:nvPr/>
        </p:nvCxnSpPr>
        <p:spPr>
          <a:xfrm flipH="1">
            <a:off x="5089201" y="2063312"/>
            <a:ext cx="2058824" cy="55854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2574680" y="2621856"/>
            <a:ext cx="5029041" cy="444657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Intermediate layers</a:t>
            </a:r>
          </a:p>
        </p:txBody>
      </p:sp>
      <p:cxnSp>
        <p:nvCxnSpPr>
          <p:cNvPr id="71" name="Straight Connector 70"/>
          <p:cNvCxnSpPr>
            <a:stCxn id="42" idx="2"/>
            <a:endCxn id="63" idx="0"/>
          </p:cNvCxnSpPr>
          <p:nvPr/>
        </p:nvCxnSpPr>
        <p:spPr>
          <a:xfrm flipH="1">
            <a:off x="5089201" y="2072523"/>
            <a:ext cx="880814" cy="549333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F23FAB-E068-7545-980F-2F93E61D9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75772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>
            <a:extLst>
              <a:ext uri="{FF2B5EF4-FFF2-40B4-BE49-F238E27FC236}">
                <a16:creationId xmlns:a16="http://schemas.microsoft.com/office/drawing/2014/main" id="{3C265478-830F-C040-8D74-3CFAC3E6E2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Generally, TCP interprets any </a:t>
            </a:r>
            <a:r>
              <a:rPr lang="en-US" b="1" dirty="0"/>
              <a:t>packet loss </a:t>
            </a:r>
            <a:r>
              <a:rPr lang="en-US" dirty="0"/>
              <a:t>as a </a:t>
            </a:r>
            <a:r>
              <a:rPr lang="en-US" b="1" dirty="0"/>
              <a:t>sign of queue congestion</a:t>
            </a:r>
          </a:p>
          <a:p>
            <a:pPr lvl="1"/>
            <a:r>
              <a:rPr lang="en-US" dirty="0"/>
              <a:t>TCP sender </a:t>
            </a:r>
            <a:r>
              <a:rPr lang="en-US" b="1" dirty="0"/>
              <a:t>reduces congestion window</a:t>
            </a:r>
          </a:p>
          <a:p>
            <a:endParaRPr lang="en-US" dirty="0"/>
          </a:p>
          <a:p>
            <a:r>
              <a:rPr lang="en-US" dirty="0"/>
              <a:t>Wireless links operate at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higher</a:t>
            </a:r>
            <a:r>
              <a:rPr lang="en-US" dirty="0"/>
              <a:t> bit error rates and frame loss rates</a:t>
            </a:r>
          </a:p>
          <a:p>
            <a:endParaRPr lang="en-US" dirty="0"/>
          </a:p>
          <a:p>
            <a:r>
              <a:rPr lang="en-US" dirty="0"/>
              <a:t>On </a:t>
            </a:r>
            <a:r>
              <a:rPr lang="en-US" b="1" dirty="0"/>
              <a:t>wireless links</a:t>
            </a:r>
            <a:r>
              <a:rPr lang="en-US" dirty="0"/>
              <a:t>, packet loss can also occur due to random channel errors, or cellular or WLAN handoffs</a:t>
            </a:r>
          </a:p>
          <a:p>
            <a:pPr lvl="1"/>
            <a:r>
              <a:rPr lang="en-US" dirty="0"/>
              <a:t>Temporary loss </a:t>
            </a:r>
            <a:r>
              <a:rPr lang="en-US" b="1" dirty="0"/>
              <a:t>not due to congestion</a:t>
            </a:r>
          </a:p>
          <a:p>
            <a:pPr lvl="1"/>
            <a:r>
              <a:rPr lang="en-US" dirty="0"/>
              <a:t>Reducing window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may be too conservative</a:t>
            </a:r>
          </a:p>
          <a:p>
            <a:pPr lvl="1"/>
            <a:r>
              <a:rPr lang="en-US" dirty="0"/>
              <a:t>Leads to </a:t>
            </a:r>
            <a:r>
              <a:rPr lang="en-US" b="1" dirty="0">
                <a:solidFill>
                  <a:srgbClr val="FF0000"/>
                </a:solidFill>
              </a:rPr>
              <a:t>poor throughput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16738" name="Rectangle 2">
            <a:extLst>
              <a:ext uri="{FF2B5EF4-FFF2-40B4-BE49-F238E27FC236}">
                <a16:creationId xmlns:a16="http://schemas.microsoft.com/office/drawing/2014/main" id="{6437148A-BDB7-574A-8DBF-D2A91420D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Running TCP on Wireless Links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DDC7ED-6DD5-5C47-8A11-A34BDBF9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827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10E586-73E2-B049-B250-6E6F984A2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Wireless can be congested, too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77FDE4F-FD99-084A-9A55-9C8F84CAEC14}"/>
              </a:ext>
            </a:extLst>
          </p:cNvPr>
          <p:cNvGrpSpPr/>
          <p:nvPr/>
        </p:nvGrpSpPr>
        <p:grpSpPr>
          <a:xfrm>
            <a:off x="4437527" y="2527340"/>
            <a:ext cx="2738129" cy="2738129"/>
            <a:chOff x="5968615" y="3476642"/>
            <a:chExt cx="2738129" cy="2738129"/>
          </a:xfrm>
        </p:grpSpPr>
        <p:sp>
          <p:nvSpPr>
            <p:cNvPr id="9" name="Oval 9">
              <a:extLst>
                <a:ext uri="{FF2B5EF4-FFF2-40B4-BE49-F238E27FC236}">
                  <a16:creationId xmlns:a16="http://schemas.microsoft.com/office/drawing/2014/main" id="{AC692448-60A3-1046-84D9-5E76CEC4A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8615" y="3476642"/>
              <a:ext cx="2738129" cy="273812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endParaRPr lang="x-none" altLang="x-none" sz="2396"/>
            </a:p>
          </p:txBody>
        </p:sp>
        <p:sp>
          <p:nvSpPr>
            <p:cNvPr id="10" name="Oval 10">
              <a:extLst>
                <a:ext uri="{FF2B5EF4-FFF2-40B4-BE49-F238E27FC236}">
                  <a16:creationId xmlns:a16="http://schemas.microsoft.com/office/drawing/2014/main" id="{489EB96B-E5BA-9547-99A1-D184A8232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1620" y="4769647"/>
              <a:ext cx="152118" cy="15211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endParaRPr lang="x-none" altLang="x-none" sz="2396"/>
            </a:p>
          </p:txBody>
        </p:sp>
        <p:sp>
          <p:nvSpPr>
            <p:cNvPr id="18" name="Text Box 30">
              <a:extLst>
                <a:ext uri="{FF2B5EF4-FFF2-40B4-BE49-F238E27FC236}">
                  <a16:creationId xmlns:a16="http://schemas.microsoft.com/office/drawing/2014/main" id="{4F2C2DC3-59AB-DC42-B0D6-71A09A71DB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94476" y="4901279"/>
              <a:ext cx="686406" cy="461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x-none" sz="2396" dirty="0"/>
                <a:t>Bob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ADCE1C4-9042-654C-8510-90BDD8DD714D}"/>
              </a:ext>
            </a:extLst>
          </p:cNvPr>
          <p:cNvGrpSpPr/>
          <p:nvPr/>
        </p:nvGrpSpPr>
        <p:grpSpPr>
          <a:xfrm>
            <a:off x="3227426" y="2136624"/>
            <a:ext cx="2738129" cy="2738129"/>
            <a:chOff x="2100374" y="3557163"/>
            <a:chExt cx="2738129" cy="2738129"/>
          </a:xfrm>
        </p:grpSpPr>
        <p:sp>
          <p:nvSpPr>
            <p:cNvPr id="6" name="Oval 6">
              <a:extLst>
                <a:ext uri="{FF2B5EF4-FFF2-40B4-BE49-F238E27FC236}">
                  <a16:creationId xmlns:a16="http://schemas.microsoft.com/office/drawing/2014/main" id="{B1E441C6-71F5-FD43-A9CF-AD5BEFA7A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374" y="3557163"/>
              <a:ext cx="2738129" cy="2738129"/>
            </a:xfrm>
            <a:prstGeom prst="ellipse">
              <a:avLst/>
            </a:prstGeom>
            <a:solidFill>
              <a:srgbClr val="99CCFF">
                <a:alpha val="50195"/>
              </a:srgbClr>
            </a:solidFill>
            <a:ln w="12700">
              <a:solidFill>
                <a:srgbClr val="99CC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endParaRPr lang="x-none" altLang="x-none" sz="2396"/>
            </a:p>
          </p:txBody>
        </p:sp>
        <p:pic>
          <p:nvPicPr>
            <p:cNvPr id="22" name="Picture 23" descr="MCj03984990000[1]">
              <a:extLst>
                <a:ext uri="{FF2B5EF4-FFF2-40B4-BE49-F238E27FC236}">
                  <a16:creationId xmlns:a16="http://schemas.microsoft.com/office/drawing/2014/main" id="{1B2F277D-B1B8-904C-A1CE-7746EA6799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6048" y="4008794"/>
              <a:ext cx="912813" cy="841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Oval 7">
              <a:extLst>
                <a:ext uri="{FF2B5EF4-FFF2-40B4-BE49-F238E27FC236}">
                  <a16:creationId xmlns:a16="http://schemas.microsoft.com/office/drawing/2014/main" id="{62064123-A592-6B40-AD96-9BAF1CD52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4172" y="4850169"/>
              <a:ext cx="152118" cy="15211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endParaRPr lang="x-none" altLang="x-none" sz="2396"/>
            </a:p>
          </p:txBody>
        </p:sp>
        <p:sp>
          <p:nvSpPr>
            <p:cNvPr id="15" name="Text Box 30">
              <a:extLst>
                <a:ext uri="{FF2B5EF4-FFF2-40B4-BE49-F238E27FC236}">
                  <a16:creationId xmlns:a16="http://schemas.microsoft.com/office/drawing/2014/main" id="{7A3F15A2-1ABA-0B45-A540-BF9DB2C394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7752" y="5048241"/>
              <a:ext cx="803375" cy="461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x-none" sz="2396" dirty="0"/>
                <a:t>Alice</a:t>
              </a:r>
            </a:p>
          </p:txBody>
        </p:sp>
      </p:grpSp>
      <p:pic>
        <p:nvPicPr>
          <p:cNvPr id="24" name="Picture 23" descr="MCj03984990000[1]">
            <a:extLst>
              <a:ext uri="{FF2B5EF4-FFF2-40B4-BE49-F238E27FC236}">
                <a16:creationId xmlns:a16="http://schemas.microsoft.com/office/drawing/2014/main" id="{D1EA1D3E-9FB9-774A-A21C-E534DD094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131" y="2593805"/>
            <a:ext cx="912813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Oval 7">
            <a:extLst>
              <a:ext uri="{FF2B5EF4-FFF2-40B4-BE49-F238E27FC236}">
                <a16:creationId xmlns:a16="http://schemas.microsoft.com/office/drawing/2014/main" id="{8F4D1C2B-36F1-2640-B926-E7FDD38B1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8235" y="3429630"/>
            <a:ext cx="152118" cy="152118"/>
          </a:xfrm>
          <a:prstGeom prst="ellipse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endParaRPr lang="x-none" altLang="x-none" sz="2396"/>
          </a:p>
        </p:txBody>
      </p:sp>
      <p:sp>
        <p:nvSpPr>
          <p:cNvPr id="26" name="Text Box 30">
            <a:extLst>
              <a:ext uri="{FF2B5EF4-FFF2-40B4-BE49-F238E27FC236}">
                <a16:creationId xmlns:a16="http://schemas.microsoft.com/office/drawing/2014/main" id="{E053DC31-EF03-7643-B561-B02BA7BD9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039" y="3546593"/>
            <a:ext cx="823495" cy="46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x-none" sz="2396" dirty="0"/>
              <a:t>Dave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D48E773-1367-A04C-AB29-44229F419502}"/>
              </a:ext>
            </a:extLst>
          </p:cNvPr>
          <p:cNvGrpSpPr/>
          <p:nvPr/>
        </p:nvGrpSpPr>
        <p:grpSpPr>
          <a:xfrm>
            <a:off x="2076269" y="2136623"/>
            <a:ext cx="2738129" cy="2738130"/>
            <a:chOff x="293885" y="1382532"/>
            <a:chExt cx="2738129" cy="2738130"/>
          </a:xfrm>
        </p:grpSpPr>
        <p:sp>
          <p:nvSpPr>
            <p:cNvPr id="12" name="Oval 28">
              <a:extLst>
                <a:ext uri="{FF2B5EF4-FFF2-40B4-BE49-F238E27FC236}">
                  <a16:creationId xmlns:a16="http://schemas.microsoft.com/office/drawing/2014/main" id="{E2813879-83B9-CC44-8401-18FF0B1AAB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885" y="1382532"/>
              <a:ext cx="2738129" cy="2738130"/>
            </a:xfrm>
            <a:prstGeom prst="ellipse">
              <a:avLst/>
            </a:prstGeom>
            <a:solidFill>
              <a:srgbClr val="66FF99">
                <a:alpha val="50195"/>
              </a:srgbClr>
            </a:solidFill>
            <a:ln w="12700">
              <a:solidFill>
                <a:srgbClr val="66FF99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endParaRPr lang="x-none" altLang="x-none" sz="2396"/>
            </a:p>
          </p:txBody>
        </p:sp>
        <p:sp>
          <p:nvSpPr>
            <p:cNvPr id="13" name="Oval 29">
              <a:extLst>
                <a:ext uri="{FF2B5EF4-FFF2-40B4-BE49-F238E27FC236}">
                  <a16:creationId xmlns:a16="http://schemas.microsoft.com/office/drawing/2014/main" id="{DA667D4B-D96D-BA4D-B001-60B765D228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6890" y="2675538"/>
              <a:ext cx="152118" cy="152118"/>
            </a:xfrm>
            <a:prstGeom prst="ellipse">
              <a:avLst/>
            </a:prstGeom>
            <a:solidFill>
              <a:srgbClr val="43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endParaRPr lang="x-none" altLang="x-none" sz="2396"/>
            </a:p>
          </p:txBody>
        </p:sp>
        <p:sp>
          <p:nvSpPr>
            <p:cNvPr id="14" name="Text Box 30">
              <a:extLst>
                <a:ext uri="{FF2B5EF4-FFF2-40B4-BE49-F238E27FC236}">
                  <a16:creationId xmlns:a16="http://schemas.microsoft.com/office/drawing/2014/main" id="{B416DE94-4888-DC49-BF8D-C6C682E670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68565" y="2873609"/>
              <a:ext cx="987184" cy="461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x-none" sz="2396" dirty="0"/>
                <a:t>Cathy</a:t>
              </a:r>
            </a:p>
          </p:txBody>
        </p:sp>
      </p:grp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F0A5963-61C8-7F4E-AB52-DFE0B0DEB530}"/>
              </a:ext>
            </a:extLst>
          </p:cNvPr>
          <p:cNvCxnSpPr>
            <a:cxnSpLocks/>
          </p:cNvCxnSpPr>
          <p:nvPr/>
        </p:nvCxnSpPr>
        <p:spPr>
          <a:xfrm flipH="1" flipV="1">
            <a:off x="4673342" y="3534041"/>
            <a:ext cx="1057190" cy="314656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9AE40A7-09FC-FB4C-A90C-B91222A8EDF2}"/>
              </a:ext>
            </a:extLst>
          </p:cNvPr>
          <p:cNvCxnSpPr>
            <a:cxnSpLocks/>
          </p:cNvCxnSpPr>
          <p:nvPr/>
        </p:nvCxnSpPr>
        <p:spPr>
          <a:xfrm flipH="1">
            <a:off x="2300543" y="3500640"/>
            <a:ext cx="1029422" cy="0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FE4AD320-4491-6442-95D8-4DB337B2117A}"/>
              </a:ext>
            </a:extLst>
          </p:cNvPr>
          <p:cNvSpPr txBox="1"/>
          <p:nvPr/>
        </p:nvSpPr>
        <p:spPr>
          <a:xfrm>
            <a:off x="1179340" y="5537026"/>
            <a:ext cx="670912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Shared wireless medium leads to a </a:t>
            </a:r>
            <a:r>
              <a:rPr lang="en-US" sz="24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collision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of Bob and Cathy’s packets </a:t>
            </a:r>
            <a:r>
              <a:rPr lang="en-US" sz="24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at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Alice</a:t>
            </a:r>
          </a:p>
        </p:txBody>
      </p:sp>
      <p:grpSp>
        <p:nvGrpSpPr>
          <p:cNvPr id="36" name="Group 33">
            <a:extLst>
              <a:ext uri="{FF2B5EF4-FFF2-40B4-BE49-F238E27FC236}">
                <a16:creationId xmlns:a16="http://schemas.microsoft.com/office/drawing/2014/main" id="{C0E639A5-5679-C94A-9B4F-EB29F4FC7F9D}"/>
              </a:ext>
            </a:extLst>
          </p:cNvPr>
          <p:cNvGrpSpPr/>
          <p:nvPr/>
        </p:nvGrpSpPr>
        <p:grpSpPr>
          <a:xfrm rot="2700000">
            <a:off x="3013861" y="2913119"/>
            <a:ext cx="1204615" cy="1241843"/>
            <a:chOff x="3789866" y="1854200"/>
            <a:chExt cx="1204615" cy="1241843"/>
          </a:xfrm>
          <a:effectLst/>
        </p:grpSpPr>
        <p:sp>
          <p:nvSpPr>
            <p:cNvPr id="37" name="Arc 36">
              <a:extLst>
                <a:ext uri="{FF2B5EF4-FFF2-40B4-BE49-F238E27FC236}">
                  <a16:creationId xmlns:a16="http://schemas.microsoft.com/office/drawing/2014/main" id="{F8383091-F8FC-5449-A46C-6647753E0778}"/>
                </a:ext>
              </a:extLst>
            </p:cNvPr>
            <p:cNvSpPr/>
            <p:nvPr/>
          </p:nvSpPr>
          <p:spPr>
            <a:xfrm>
              <a:off x="4271861" y="2320933"/>
              <a:ext cx="244358" cy="255575"/>
            </a:xfrm>
            <a:prstGeom prst="arc">
              <a:avLst/>
            </a:prstGeom>
            <a:ln w="571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Arc 37">
              <a:extLst>
                <a:ext uri="{FF2B5EF4-FFF2-40B4-BE49-F238E27FC236}">
                  <a16:creationId xmlns:a16="http://schemas.microsoft.com/office/drawing/2014/main" id="{9365F17E-94D3-A34B-878E-5ECF205C3981}"/>
                </a:ext>
              </a:extLst>
            </p:cNvPr>
            <p:cNvSpPr/>
            <p:nvPr/>
          </p:nvSpPr>
          <p:spPr>
            <a:xfrm>
              <a:off x="4164158" y="2181233"/>
              <a:ext cx="477809" cy="536446"/>
            </a:xfrm>
            <a:prstGeom prst="arc">
              <a:avLst/>
            </a:prstGeom>
            <a:ln w="571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Arc 38">
              <a:extLst>
                <a:ext uri="{FF2B5EF4-FFF2-40B4-BE49-F238E27FC236}">
                  <a16:creationId xmlns:a16="http://schemas.microsoft.com/office/drawing/2014/main" id="{D76D681F-BFCC-3649-B7FC-BF6F7D287EF5}"/>
                </a:ext>
              </a:extLst>
            </p:cNvPr>
            <p:cNvSpPr/>
            <p:nvPr/>
          </p:nvSpPr>
          <p:spPr>
            <a:xfrm>
              <a:off x="3967840" y="2020597"/>
              <a:ext cx="848668" cy="857014"/>
            </a:xfrm>
            <a:prstGeom prst="arc">
              <a:avLst/>
            </a:prstGeom>
            <a:ln w="571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Arc 39">
              <a:extLst>
                <a:ext uri="{FF2B5EF4-FFF2-40B4-BE49-F238E27FC236}">
                  <a16:creationId xmlns:a16="http://schemas.microsoft.com/office/drawing/2014/main" id="{3282094C-9183-B44E-AAD2-DDE2A43F8CDE}"/>
                </a:ext>
              </a:extLst>
            </p:cNvPr>
            <p:cNvSpPr/>
            <p:nvPr/>
          </p:nvSpPr>
          <p:spPr>
            <a:xfrm>
              <a:off x="3789866" y="1854200"/>
              <a:ext cx="1204615" cy="1241843"/>
            </a:xfrm>
            <a:prstGeom prst="arc">
              <a:avLst/>
            </a:prstGeom>
            <a:ln w="571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02231A59-FF63-B542-AD31-31E6D471A7B8}"/>
              </a:ext>
            </a:extLst>
          </p:cNvPr>
          <p:cNvSpPr/>
          <p:nvPr/>
        </p:nvSpPr>
        <p:spPr>
          <a:xfrm>
            <a:off x="5409582" y="3729786"/>
            <a:ext cx="660400" cy="3048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Cross 41">
            <a:extLst>
              <a:ext uri="{FF2B5EF4-FFF2-40B4-BE49-F238E27FC236}">
                <a16:creationId xmlns:a16="http://schemas.microsoft.com/office/drawing/2014/main" id="{A6642047-0737-7B45-954C-A1CACDA434E1}"/>
              </a:ext>
            </a:extLst>
          </p:cNvPr>
          <p:cNvSpPr/>
          <p:nvPr/>
        </p:nvSpPr>
        <p:spPr>
          <a:xfrm rot="2700000">
            <a:off x="4287463" y="3144789"/>
            <a:ext cx="633046" cy="633046"/>
          </a:xfrm>
          <a:prstGeom prst="plus">
            <a:avLst>
              <a:gd name="adj" fmla="val 38492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BD9CE8-C2B9-6A44-82C9-358134A13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9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-0.12205 -0.0509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11" y="-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1" grpId="0" animBg="1"/>
      <p:bldP spid="4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6EDED7-5F32-F149-8AC0-6250A2143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Wireless: Best sender strategy</a:t>
            </a:r>
            <a:br>
              <a:rPr lang="en-US" sz="3400" dirty="0"/>
            </a:br>
            <a:r>
              <a:rPr lang="en-US" sz="3400" dirty="0"/>
              <a:t>becomes unclear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20FBD1-8097-B64A-920A-67694941DB72}"/>
              </a:ext>
            </a:extLst>
          </p:cNvPr>
          <p:cNvSpPr txBox="1"/>
          <p:nvPr/>
        </p:nvSpPr>
        <p:spPr>
          <a:xfrm>
            <a:off x="358386" y="3639976"/>
            <a:ext cx="207326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latin typeface="Arial" charset="0"/>
                <a:ea typeface="Arial" charset="0"/>
                <a:cs typeface="Arial" charset="0"/>
              </a:rPr>
              <a:t>Wired links: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964A7F-FF77-9645-B268-3DD1CF95E722}"/>
              </a:ext>
            </a:extLst>
          </p:cNvPr>
          <p:cNvSpPr txBox="1"/>
          <p:nvPr/>
        </p:nvSpPr>
        <p:spPr>
          <a:xfrm>
            <a:off x="2452512" y="1816100"/>
            <a:ext cx="277992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latin typeface="Arial" charset="0"/>
                <a:ea typeface="Arial" charset="0"/>
                <a:cs typeface="Arial" charset="0"/>
              </a:rPr>
              <a:t>Congestion loss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CB8C31-D5E3-E440-A657-E06B4EB5D8F5}"/>
              </a:ext>
            </a:extLst>
          </p:cNvPr>
          <p:cNvSpPr txBox="1"/>
          <p:nvPr/>
        </p:nvSpPr>
        <p:spPr>
          <a:xfrm>
            <a:off x="5911052" y="1816099"/>
            <a:ext cx="163217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latin typeface="Arial" charset="0"/>
                <a:ea typeface="Arial" charset="0"/>
                <a:cs typeface="Arial" charset="0"/>
              </a:rPr>
              <a:t>Link loss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50CC36-B6A6-0940-ABC6-4A8E7EC8CE7A}"/>
              </a:ext>
            </a:extLst>
          </p:cNvPr>
          <p:cNvSpPr txBox="1"/>
          <p:nvPr/>
        </p:nvSpPr>
        <p:spPr>
          <a:xfrm>
            <a:off x="2966273" y="3639977"/>
            <a:ext cx="175240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Frequent</a:t>
            </a:r>
          </a:p>
          <a:p>
            <a:r>
              <a:rPr lang="en-US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(queue drop)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CE8E2DB-4DCB-414C-B426-C1F7EFE37613}"/>
              </a:ext>
            </a:extLst>
          </p:cNvPr>
          <p:cNvGrpSpPr/>
          <p:nvPr/>
        </p:nvGrpSpPr>
        <p:grpSpPr>
          <a:xfrm>
            <a:off x="117962" y="2641598"/>
            <a:ext cx="8166656" cy="800220"/>
            <a:chOff x="117962" y="2641598"/>
            <a:chExt cx="8166656" cy="80022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5281DD9-058E-714A-8D7C-921F9935F7F7}"/>
                </a:ext>
              </a:extLst>
            </p:cNvPr>
            <p:cNvSpPr txBox="1"/>
            <p:nvPr/>
          </p:nvSpPr>
          <p:spPr>
            <a:xfrm>
              <a:off x="117962" y="2659221"/>
              <a:ext cx="2334550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latin typeface="Arial" charset="0"/>
                  <a:ea typeface="Arial" charset="0"/>
                  <a:cs typeface="Arial" charset="0"/>
                </a:rPr>
                <a:t>Wireless link: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8761D3-F1EF-184F-B6C2-3FCA7D982C6B}"/>
                </a:ext>
              </a:extLst>
            </p:cNvPr>
            <p:cNvSpPr txBox="1"/>
            <p:nvPr/>
          </p:nvSpPr>
          <p:spPr>
            <a:xfrm>
              <a:off x="3036806" y="2641599"/>
              <a:ext cx="1611339" cy="800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solidFill>
                    <a:srgbClr val="0070C0"/>
                  </a:solidFill>
                  <a:latin typeface="Arial" charset="0"/>
                  <a:ea typeface="Arial" charset="0"/>
                  <a:cs typeface="Arial" charset="0"/>
                </a:rPr>
                <a:t>Frequent</a:t>
              </a:r>
            </a:p>
            <a:p>
              <a:r>
                <a:rPr lang="en-US" dirty="0">
                  <a:solidFill>
                    <a:srgbClr val="0070C0"/>
                  </a:solidFill>
                  <a:latin typeface="Arial" charset="0"/>
                  <a:ea typeface="Arial" charset="0"/>
                  <a:cs typeface="Arial" charset="0"/>
                </a:rPr>
                <a:t>(collision)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DAE4281-5652-C347-B5EF-C2145DF799D3}"/>
                </a:ext>
              </a:extLst>
            </p:cNvPr>
            <p:cNvSpPr txBox="1"/>
            <p:nvPr/>
          </p:nvSpPr>
          <p:spPr>
            <a:xfrm>
              <a:off x="5169663" y="2641598"/>
              <a:ext cx="3114955" cy="800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solidFill>
                    <a:srgbClr val="0070C0"/>
                  </a:solidFill>
                  <a:latin typeface="Arial" charset="0"/>
                  <a:ea typeface="Arial" charset="0"/>
                  <a:cs typeface="Arial" charset="0"/>
                </a:rPr>
                <a:t>Frequent</a:t>
              </a:r>
            </a:p>
            <a:p>
              <a:r>
                <a:rPr lang="en-US" dirty="0">
                  <a:solidFill>
                    <a:srgbClr val="0070C0"/>
                  </a:solidFill>
                  <a:latin typeface="Arial" charset="0"/>
                  <a:ea typeface="Arial" charset="0"/>
                  <a:cs typeface="Arial" charset="0"/>
                </a:rPr>
                <a:t>(multipath, interference)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F558DA0E-DD46-8C4F-8688-381F307B3C71}"/>
              </a:ext>
            </a:extLst>
          </p:cNvPr>
          <p:cNvSpPr txBox="1"/>
          <p:nvPr/>
        </p:nvSpPr>
        <p:spPr>
          <a:xfrm>
            <a:off x="6253293" y="3639976"/>
            <a:ext cx="92685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Rare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B09065-3AD9-3740-939F-B439ADF8359E}"/>
              </a:ext>
            </a:extLst>
          </p:cNvPr>
          <p:cNvSpPr txBox="1"/>
          <p:nvPr/>
        </p:nvSpPr>
        <p:spPr>
          <a:xfrm>
            <a:off x="2785508" y="5808260"/>
            <a:ext cx="203773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latin typeface="Arial" charset="0"/>
                <a:ea typeface="Arial" charset="0"/>
                <a:cs typeface="Arial" charset="0"/>
              </a:rPr>
              <a:t>Slow down!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73BC98-8663-094A-829C-D6ABF4E6A556}"/>
              </a:ext>
            </a:extLst>
          </p:cNvPr>
          <p:cNvSpPr txBox="1"/>
          <p:nvPr/>
        </p:nvSpPr>
        <p:spPr>
          <a:xfrm>
            <a:off x="5595260" y="5808260"/>
            <a:ext cx="224292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latin typeface="Arial" charset="0"/>
                <a:ea typeface="Arial" charset="0"/>
                <a:cs typeface="Arial" charset="0"/>
              </a:rPr>
              <a:t>Maintain rate</a:t>
            </a:r>
          </a:p>
        </p:txBody>
      </p:sp>
      <p:sp>
        <p:nvSpPr>
          <p:cNvPr id="15" name="Right Arrow 14">
            <a:extLst>
              <a:ext uri="{FF2B5EF4-FFF2-40B4-BE49-F238E27FC236}">
                <a16:creationId xmlns:a16="http://schemas.microsoft.com/office/drawing/2014/main" id="{A1B68ACB-8DE9-C042-BE51-801A33188CBD}"/>
              </a:ext>
            </a:extLst>
          </p:cNvPr>
          <p:cNvSpPr/>
          <p:nvPr/>
        </p:nvSpPr>
        <p:spPr>
          <a:xfrm rot="5400000">
            <a:off x="3219421" y="4793968"/>
            <a:ext cx="1169906" cy="858679"/>
          </a:xfrm>
          <a:prstGeom prst="rightArrow">
            <a:avLst/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loss</a:t>
            </a:r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283236CA-2F7F-5C4A-9F11-F4D133C3D0F2}"/>
              </a:ext>
            </a:extLst>
          </p:cNvPr>
          <p:cNvSpPr/>
          <p:nvPr/>
        </p:nvSpPr>
        <p:spPr>
          <a:xfrm rot="5400000">
            <a:off x="6142186" y="4798328"/>
            <a:ext cx="1169906" cy="858679"/>
          </a:xfrm>
          <a:prstGeom prst="rightArrow">
            <a:avLst/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loss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7F6FE0-F85D-684D-8D2B-C322F74215EE}"/>
              </a:ext>
            </a:extLst>
          </p:cNvPr>
          <p:cNvSpPr txBox="1"/>
          <p:nvPr/>
        </p:nvSpPr>
        <p:spPr>
          <a:xfrm>
            <a:off x="4867173" y="4626458"/>
            <a:ext cx="7489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?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7FDC595C-F302-D841-A6FE-C712C1B3B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05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1" animBg="1"/>
      <p:bldP spid="1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>
            <a:extLst>
              <a:ext uri="{FF2B5EF4-FFF2-40B4-BE49-F238E27FC236}">
                <a16:creationId xmlns:a16="http://schemas.microsoft.com/office/drawing/2014/main" id="{32DFDB4C-5E47-B546-8458-4EBE821F99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Fundamental question:</a:t>
            </a:r>
          </a:p>
          <a:p>
            <a:pPr marL="0" indent="0" algn="ctr">
              <a:buNone/>
            </a:pPr>
            <a:r>
              <a:rPr lang="en-US" sz="2800" dirty="0"/>
              <a:t>How to differentiate between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 Loss due to </a:t>
            </a:r>
            <a:r>
              <a:rPr lang="en-US" sz="2800" b="1" dirty="0"/>
              <a:t>congestion</a:t>
            </a:r>
            <a:r>
              <a:rPr lang="en-US" sz="2800" dirty="0"/>
              <a:t>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Loss due to </a:t>
            </a:r>
            <a:r>
              <a:rPr lang="en-US" sz="2800" b="1" dirty="0"/>
              <a:t>wireless link itself</a:t>
            </a:r>
          </a:p>
          <a:p>
            <a:pPr marL="0" indent="0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Hard to do:</a:t>
            </a:r>
          </a:p>
          <a:p>
            <a:pPr marL="0" indent="0" algn="ctr">
              <a:buNone/>
            </a:pPr>
            <a:r>
              <a:rPr lang="en-US" sz="2800" dirty="0"/>
              <a:t>TCP is fundamentally an “end-to-end”</a:t>
            </a:r>
          </a:p>
          <a:p>
            <a:pPr marL="0" indent="0" algn="ctr">
              <a:buNone/>
            </a:pPr>
            <a:r>
              <a:rPr lang="en-US" sz="2800" dirty="0"/>
              <a:t>protocol: only sees a loss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C36518-3F49-8047-80BD-6202192F3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1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>
            <a:extLst>
              <a:ext uri="{FF2B5EF4-FFF2-40B4-BE49-F238E27FC236}">
                <a16:creationId xmlns:a16="http://schemas.microsoft.com/office/drawing/2014/main" id="{57F592C0-9B8D-9C46-86EF-0C9259B82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Mask</a:t>
            </a:r>
            <a:r>
              <a:rPr lang="en-US" dirty="0"/>
              <a:t> </a:t>
            </a:r>
            <a:r>
              <a:rPr lang="en-US" b="1" dirty="0"/>
              <a:t>wireless losses from TCP sender</a:t>
            </a:r>
          </a:p>
          <a:p>
            <a:pPr lvl="1"/>
            <a:r>
              <a:rPr lang="en-US" dirty="0"/>
              <a:t>Then TCP sender will not slow down</a:t>
            </a:r>
          </a:p>
          <a:p>
            <a:pPr marL="914400" lvl="1" indent="-514350"/>
            <a:endParaRPr lang="en-US" b="1" dirty="0"/>
          </a:p>
          <a:p>
            <a:pPr marL="914400" lvl="1" indent="-514350"/>
            <a:r>
              <a:rPr lang="en-US" b="1" dirty="0"/>
              <a:t>Split Connection Approach</a:t>
            </a:r>
          </a:p>
          <a:p>
            <a:pPr marL="914400" lvl="1" indent="-514350"/>
            <a:r>
              <a:rPr lang="en-US" dirty="0"/>
              <a:t>TCP Snoop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Explicitly notify TCP sender about cause of packet loss</a:t>
            </a:r>
          </a:p>
        </p:txBody>
      </p:sp>
      <p:sp>
        <p:nvSpPr>
          <p:cNvPr id="120834" name="Rectangle 2">
            <a:extLst>
              <a:ext uri="{FF2B5EF4-FFF2-40B4-BE49-F238E27FC236}">
                <a16:creationId xmlns:a16="http://schemas.microsoft.com/office/drawing/2014/main" id="{1B92B009-84FC-6844-AC99-D688EA578B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Broad Approaches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B97923-FEC9-9946-96A0-BFDB1D752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4755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>
            <a:extLst>
              <a:ext uri="{FF2B5EF4-FFF2-40B4-BE49-F238E27FC236}">
                <a16:creationId xmlns:a16="http://schemas.microsoft.com/office/drawing/2014/main" id="{A589CB85-F112-C94A-9A6E-0D9B262978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763000" cy="251135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Also called Indirect TCP (I-TCP)</a:t>
            </a:r>
          </a:p>
          <a:p>
            <a:endParaRPr lang="en-US" dirty="0"/>
          </a:p>
          <a:p>
            <a:r>
              <a:rPr lang="en-US" dirty="0"/>
              <a:t>Segment the TCP connection into two parts: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TCP connection between content server and AP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Another connection between AP and mobile host</a:t>
            </a:r>
          </a:p>
          <a:p>
            <a:pPr lvl="1"/>
            <a:r>
              <a:rPr lang="en-US" b="1" dirty="0"/>
              <a:t>No real end-to-end connection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009900"/>
                </a:solidFill>
              </a:rPr>
              <a:t>No changes </a:t>
            </a:r>
            <a:r>
              <a:rPr lang="en-US" dirty="0"/>
              <a:t>to the TCP endpoint at the content server</a:t>
            </a:r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41739D53-2FCE-7F45-8111-F104E764AA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Split Connection Approach</a:t>
            </a:r>
            <a:endParaRPr lang="en-US" dirty="0"/>
          </a:p>
        </p:txBody>
      </p:sp>
      <p:sp>
        <p:nvSpPr>
          <p:cNvPr id="57365" name="Cloud">
            <a:extLst>
              <a:ext uri="{FF2B5EF4-FFF2-40B4-BE49-F238E27FC236}">
                <a16:creationId xmlns:a16="http://schemas.microsoft.com/office/drawing/2014/main" id="{D59A2C6E-45C5-C142-9479-05D2047F6ED3}"/>
              </a:ext>
            </a:extLst>
          </p:cNvPr>
          <p:cNvSpPr>
            <a:spLocks noChangeAspect="1" noEditPoints="1" noChangeArrowheads="1"/>
          </p:cNvSpPr>
          <p:nvPr/>
        </p:nvSpPr>
        <p:spPr bwMode="auto">
          <a:xfrm>
            <a:off x="1587934" y="4097482"/>
            <a:ext cx="3719512" cy="2492375"/>
          </a:xfrm>
          <a:custGeom>
            <a:avLst/>
            <a:gdLst>
              <a:gd name="T0" fmla="*/ 11537 w 21600"/>
              <a:gd name="T1" fmla="*/ 1246188 h 21600"/>
              <a:gd name="T2" fmla="*/ 1859756 w 21600"/>
              <a:gd name="T3" fmla="*/ 2489721 h 21600"/>
              <a:gd name="T4" fmla="*/ 3716412 w 21600"/>
              <a:gd name="T5" fmla="*/ 1246188 h 21600"/>
              <a:gd name="T6" fmla="*/ 1859756 w 21600"/>
              <a:gd name="T7" fmla="*/ 142504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7"/>
              </a:srgbClr>
            </a:outerShdw>
          </a:effectLst>
        </p:spPr>
        <p:txBody>
          <a:bodyPr/>
          <a:lstStyle/>
          <a:p>
            <a:endParaRPr lang="en-US" b="0" dirty="0">
              <a:latin typeface="Arial (null)"/>
            </a:endParaRPr>
          </a:p>
        </p:txBody>
      </p:sp>
      <p:sp>
        <p:nvSpPr>
          <p:cNvPr id="29700" name="laptop">
            <a:extLst>
              <a:ext uri="{FF2B5EF4-FFF2-40B4-BE49-F238E27FC236}">
                <a16:creationId xmlns:a16="http://schemas.microsoft.com/office/drawing/2014/main" id="{722C00C0-64E4-0547-827A-B472977FDA99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980046" y="4916632"/>
            <a:ext cx="649288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b="0" dirty="0">
              <a:latin typeface="Arial (null)"/>
            </a:endParaRPr>
          </a:p>
        </p:txBody>
      </p:sp>
      <p:pic>
        <p:nvPicPr>
          <p:cNvPr id="29702" name="Picture 24" descr="MCj04040390000[1]">
            <a:extLst>
              <a:ext uri="{FF2B5EF4-FFF2-40B4-BE49-F238E27FC236}">
                <a16:creationId xmlns:a16="http://schemas.microsoft.com/office/drawing/2014/main" id="{EB35F10C-BE92-CB45-BA74-BDE8419ED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159" y="5051570"/>
            <a:ext cx="66516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69" name="Line 25">
            <a:extLst>
              <a:ext uri="{FF2B5EF4-FFF2-40B4-BE49-F238E27FC236}">
                <a16:creationId xmlns:a16="http://schemas.microsoft.com/office/drawing/2014/main" id="{016A284A-6874-2A40-A224-E8DDDE152B0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9971" y="5319857"/>
            <a:ext cx="1928813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0" dirty="0">
              <a:latin typeface="Arial (null)"/>
              <a:ea typeface="ＭＳ Ｐゴシック" charset="0"/>
            </a:endParaRPr>
          </a:p>
        </p:txBody>
      </p:sp>
      <p:sp>
        <p:nvSpPr>
          <p:cNvPr id="57370" name="Line 26">
            <a:extLst>
              <a:ext uri="{FF2B5EF4-FFF2-40B4-BE49-F238E27FC236}">
                <a16:creationId xmlns:a16="http://schemas.microsoft.com/office/drawing/2014/main" id="{4398552B-499D-744C-AA06-B4992172939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1309" y="5361132"/>
            <a:ext cx="1285875" cy="127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0" dirty="0">
              <a:latin typeface="Arial (null)"/>
              <a:ea typeface="ＭＳ Ｐゴシック" charset="0"/>
            </a:endParaRPr>
          </a:p>
        </p:txBody>
      </p:sp>
      <p:sp>
        <p:nvSpPr>
          <p:cNvPr id="57372" name="Text Box 28">
            <a:extLst>
              <a:ext uri="{FF2B5EF4-FFF2-40B4-BE49-F238E27FC236}">
                <a16:creationId xmlns:a16="http://schemas.microsoft.com/office/drawing/2014/main" id="{2B5E16BA-E6DA-DD47-A165-7BE9DCF72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1542" y="5510357"/>
            <a:ext cx="139493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latin typeface="Arial" charset="0"/>
                <a:ea typeface="ＭＳ Ｐゴシック" charset="0"/>
              </a:rPr>
              <a:t>Wireless</a:t>
            </a:r>
          </a:p>
          <a:p>
            <a:pPr eaLnBrk="0" hangingPunct="0">
              <a:defRPr/>
            </a:pPr>
            <a:r>
              <a:rPr lang="en-US" sz="2000" dirty="0">
                <a:latin typeface="Arial" charset="0"/>
                <a:ea typeface="ＭＳ Ｐゴシック" charset="0"/>
              </a:rPr>
              <a:t>(One hop)</a:t>
            </a:r>
          </a:p>
        </p:txBody>
      </p:sp>
      <p:sp>
        <p:nvSpPr>
          <p:cNvPr id="57373" name="Text Box 29">
            <a:extLst>
              <a:ext uri="{FF2B5EF4-FFF2-40B4-BE49-F238E27FC236}">
                <a16:creationId xmlns:a16="http://schemas.microsoft.com/office/drawing/2014/main" id="{B4D65315-BE99-F742-8F3F-881847E08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471" y="4643363"/>
            <a:ext cx="22318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b="1" dirty="0">
                <a:latin typeface="Arial" charset="0"/>
                <a:ea typeface="ＭＳ Ｐゴシック" charset="0"/>
              </a:rPr>
              <a:t>Multi-hop Wired Internet</a:t>
            </a:r>
          </a:p>
        </p:txBody>
      </p:sp>
      <p:sp>
        <p:nvSpPr>
          <p:cNvPr id="57374" name="Text Box 30">
            <a:extLst>
              <a:ext uri="{FF2B5EF4-FFF2-40B4-BE49-F238E27FC236}">
                <a16:creationId xmlns:a16="http://schemas.microsoft.com/office/drawing/2014/main" id="{13C7EE8A-9237-3A4F-A0E9-122328236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671" y="4095676"/>
            <a:ext cx="129293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Access point (AP)</a:t>
            </a:r>
          </a:p>
        </p:txBody>
      </p:sp>
      <p:sp>
        <p:nvSpPr>
          <p:cNvPr id="57375" name="Text Box 31">
            <a:extLst>
              <a:ext uri="{FF2B5EF4-FFF2-40B4-BE49-F238E27FC236}">
                <a16:creationId xmlns:a16="http://schemas.microsoft.com/office/drawing/2014/main" id="{9F8AB9F1-6701-6546-88B0-75B4BD0BA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9823" y="4618074"/>
            <a:ext cx="91563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Mobile</a:t>
            </a:r>
          </a:p>
        </p:txBody>
      </p:sp>
      <p:sp>
        <p:nvSpPr>
          <p:cNvPr id="57376" name="Text Box 32">
            <a:extLst>
              <a:ext uri="{FF2B5EF4-FFF2-40B4-BE49-F238E27FC236}">
                <a16:creationId xmlns:a16="http://schemas.microsoft.com/office/drawing/2014/main" id="{0445BF7A-AE56-4646-8440-113FBFDE0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3838" y="5526232"/>
            <a:ext cx="18133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Content server</a:t>
            </a:r>
          </a:p>
        </p:txBody>
      </p:sp>
      <p:pic>
        <p:nvPicPr>
          <p:cNvPr id="29701" name="Picture 23" descr="MCj03984990000[1]">
            <a:extLst>
              <a:ext uri="{FF2B5EF4-FFF2-40B4-BE49-F238E27FC236}">
                <a16:creationId xmlns:a16="http://schemas.microsoft.com/office/drawing/2014/main" id="{846F0025-6B38-784E-8314-67D8B4804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671" y="4742007"/>
            <a:ext cx="912813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0E05FC-A27C-2F40-A4FE-A43396B7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58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>
            <a:extLst>
              <a:ext uri="{FF2B5EF4-FFF2-40B4-BE49-F238E27FC236}">
                <a16:creationId xmlns:a16="http://schemas.microsoft.com/office/drawing/2014/main" id="{F993B02D-3477-1B4D-A888-3C89BD8428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/>
              <a:t>Split Connection: TCP Implementation</a:t>
            </a:r>
          </a:p>
        </p:txBody>
      </p:sp>
      <p:grpSp>
        <p:nvGrpSpPr>
          <p:cNvPr id="28686" name="Group 4">
            <a:extLst>
              <a:ext uri="{FF2B5EF4-FFF2-40B4-BE49-F238E27FC236}">
                <a16:creationId xmlns:a16="http://schemas.microsoft.com/office/drawing/2014/main" id="{447A5B75-EB4A-C145-9B64-9D3634093499}"/>
              </a:ext>
            </a:extLst>
          </p:cNvPr>
          <p:cNvGrpSpPr>
            <a:grpSpLocks/>
          </p:cNvGrpSpPr>
          <p:nvPr/>
        </p:nvGrpSpPr>
        <p:grpSpPr bwMode="auto">
          <a:xfrm>
            <a:off x="2094058" y="5703371"/>
            <a:ext cx="4648200" cy="411163"/>
            <a:chOff x="1440" y="3792"/>
            <a:chExt cx="2928" cy="259"/>
          </a:xfrm>
        </p:grpSpPr>
        <p:sp>
          <p:nvSpPr>
            <p:cNvPr id="330760" name="Line 8">
              <a:extLst>
                <a:ext uri="{FF2B5EF4-FFF2-40B4-BE49-F238E27FC236}">
                  <a16:creationId xmlns:a16="http://schemas.microsoft.com/office/drawing/2014/main" id="{A1F47FCE-DCC1-F848-ADBD-65825E0F3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792"/>
              <a:ext cx="129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+mn-lt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30761" name="Line 9">
              <a:extLst>
                <a:ext uri="{FF2B5EF4-FFF2-40B4-BE49-F238E27FC236}">
                  <a16:creationId xmlns:a16="http://schemas.microsoft.com/office/drawing/2014/main" id="{56A7E653-A999-5E42-8BFD-1AD0FCFFC8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3792"/>
              <a:ext cx="129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+mn-lt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30762" name="Text Box 10">
              <a:extLst>
                <a:ext uri="{FF2B5EF4-FFF2-40B4-BE49-F238E27FC236}">
                  <a16:creationId xmlns:a16="http://schemas.microsoft.com/office/drawing/2014/main" id="{17357980-87EE-B543-800B-7D49CE2B22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1" y="3799"/>
              <a:ext cx="70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0">
                  <a:latin typeface="+mn-lt"/>
                  <a:ea typeface="ＭＳ Ｐゴシック" charset="0"/>
                  <a:cs typeface="ＭＳ Ｐゴシック" charset="0"/>
                </a:rPr>
                <a:t>wireless</a:t>
              </a:r>
            </a:p>
          </p:txBody>
        </p:sp>
      </p:grpSp>
      <p:sp>
        <p:nvSpPr>
          <p:cNvPr id="330764" name="Rectangle 12">
            <a:extLst>
              <a:ext uri="{FF2B5EF4-FFF2-40B4-BE49-F238E27FC236}">
                <a16:creationId xmlns:a16="http://schemas.microsoft.com/office/drawing/2014/main" id="{373E9947-17D0-E549-A460-5AE78701C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258" y="2579168"/>
            <a:ext cx="1600200" cy="2286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65" name="Line 13">
            <a:extLst>
              <a:ext uri="{FF2B5EF4-FFF2-40B4-BE49-F238E27FC236}">
                <a16:creationId xmlns:a16="http://schemas.microsoft.com/office/drawing/2014/main" id="{10531651-5193-CF42-A07B-5648CFE8B5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7258" y="44079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66" name="Line 14">
            <a:extLst>
              <a:ext uri="{FF2B5EF4-FFF2-40B4-BE49-F238E27FC236}">
                <a16:creationId xmlns:a16="http://schemas.microsoft.com/office/drawing/2014/main" id="{3F913316-9E72-4A4D-AAAA-DBFA1CE24E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7258" y="39507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67" name="Line 15">
            <a:extLst>
              <a:ext uri="{FF2B5EF4-FFF2-40B4-BE49-F238E27FC236}">
                <a16:creationId xmlns:a16="http://schemas.microsoft.com/office/drawing/2014/main" id="{31C44D30-FB8E-0F4C-AFC1-AFF477B1FC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7258" y="34935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68" name="Line 16">
            <a:extLst>
              <a:ext uri="{FF2B5EF4-FFF2-40B4-BE49-F238E27FC236}">
                <a16:creationId xmlns:a16="http://schemas.microsoft.com/office/drawing/2014/main" id="{DB036CFB-EF46-EE41-A547-4D1285A0D8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7258" y="30363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69" name="Text Box 17">
            <a:extLst>
              <a:ext uri="{FF2B5EF4-FFF2-40B4-BE49-F238E27FC236}">
                <a16:creationId xmlns:a16="http://schemas.microsoft.com/office/drawing/2014/main" id="{BA87BD41-4466-0743-9C8F-939743FE8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637" y="4419081"/>
            <a:ext cx="111280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physical</a:t>
            </a:r>
          </a:p>
        </p:txBody>
      </p:sp>
      <p:sp>
        <p:nvSpPr>
          <p:cNvPr id="330770" name="Text Box 18">
            <a:extLst>
              <a:ext uri="{FF2B5EF4-FFF2-40B4-BE49-F238E27FC236}">
                <a16:creationId xmlns:a16="http://schemas.microsoft.com/office/drawing/2014/main" id="{ED7F653C-22E8-EE41-9BFE-E5257C1B9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462" y="3961881"/>
            <a:ext cx="5709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link</a:t>
            </a:r>
          </a:p>
        </p:txBody>
      </p:sp>
      <p:sp>
        <p:nvSpPr>
          <p:cNvPr id="330771" name="Text Box 19">
            <a:extLst>
              <a:ext uri="{FF2B5EF4-FFF2-40B4-BE49-F238E27FC236}">
                <a16:creationId xmlns:a16="http://schemas.microsoft.com/office/drawing/2014/main" id="{70B9DCC8-60E1-4945-B877-4765FB8E9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990" y="3504681"/>
            <a:ext cx="108234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network</a:t>
            </a:r>
          </a:p>
        </p:txBody>
      </p:sp>
      <p:sp>
        <p:nvSpPr>
          <p:cNvPr id="330772" name="Text Box 20">
            <a:extLst>
              <a:ext uri="{FF2B5EF4-FFF2-40B4-BE49-F238E27FC236}">
                <a16:creationId xmlns:a16="http://schemas.microsoft.com/office/drawing/2014/main" id="{EA16BCC5-F354-BA4F-B00E-5205B5648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448" y="3047481"/>
            <a:ext cx="11945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 dirty="0">
                <a:latin typeface="+mn-lt"/>
                <a:ea typeface="ＭＳ Ｐゴシック" charset="0"/>
                <a:cs typeface="ＭＳ Ｐゴシック" charset="0"/>
              </a:rPr>
              <a:t>transport</a:t>
            </a:r>
          </a:p>
        </p:txBody>
      </p:sp>
      <p:sp>
        <p:nvSpPr>
          <p:cNvPr id="330773" name="Text Box 21">
            <a:extLst>
              <a:ext uri="{FF2B5EF4-FFF2-40B4-BE49-F238E27FC236}">
                <a16:creationId xmlns:a16="http://schemas.microsoft.com/office/drawing/2014/main" id="{59888402-2D5F-8B42-83CB-9F43A6A00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981" y="2590281"/>
            <a:ext cx="14125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application</a:t>
            </a:r>
          </a:p>
        </p:txBody>
      </p:sp>
      <p:sp>
        <p:nvSpPr>
          <p:cNvPr id="330775" name="Rectangle 23">
            <a:extLst>
              <a:ext uri="{FF2B5EF4-FFF2-40B4-BE49-F238E27FC236}">
                <a16:creationId xmlns:a16="http://schemas.microsoft.com/office/drawing/2014/main" id="{495D30EF-EFEF-5844-89D4-AAD0B5205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4733" y="2579168"/>
            <a:ext cx="1600200" cy="2286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76" name="Line 24">
            <a:extLst>
              <a:ext uri="{FF2B5EF4-FFF2-40B4-BE49-F238E27FC236}">
                <a16:creationId xmlns:a16="http://schemas.microsoft.com/office/drawing/2014/main" id="{86A3552E-AD8C-9141-94E6-2200DFA61F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733" y="44079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77" name="Line 25">
            <a:extLst>
              <a:ext uri="{FF2B5EF4-FFF2-40B4-BE49-F238E27FC236}">
                <a16:creationId xmlns:a16="http://schemas.microsoft.com/office/drawing/2014/main" id="{C1ADF090-C768-0442-9D39-FA219A92876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733" y="39507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78" name="Line 26">
            <a:extLst>
              <a:ext uri="{FF2B5EF4-FFF2-40B4-BE49-F238E27FC236}">
                <a16:creationId xmlns:a16="http://schemas.microsoft.com/office/drawing/2014/main" id="{C43EB7FC-7EB5-2644-B4E1-02016C652B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733" y="34935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79" name="Line 27">
            <a:extLst>
              <a:ext uri="{FF2B5EF4-FFF2-40B4-BE49-F238E27FC236}">
                <a16:creationId xmlns:a16="http://schemas.microsoft.com/office/drawing/2014/main" id="{6A803DB2-B13C-144D-AFF0-25EAABF803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733" y="30363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80" name="Text Box 28">
            <a:extLst>
              <a:ext uri="{FF2B5EF4-FFF2-40B4-BE49-F238E27FC236}">
                <a16:creationId xmlns:a16="http://schemas.microsoft.com/office/drawing/2014/main" id="{2B5C55CD-B395-FF46-85AB-76AE26BC2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4112" y="4419081"/>
            <a:ext cx="111280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physical</a:t>
            </a:r>
          </a:p>
        </p:txBody>
      </p:sp>
      <p:sp>
        <p:nvSpPr>
          <p:cNvPr id="330781" name="Text Box 29">
            <a:extLst>
              <a:ext uri="{FF2B5EF4-FFF2-40B4-BE49-F238E27FC236}">
                <a16:creationId xmlns:a16="http://schemas.microsoft.com/office/drawing/2014/main" id="{C6CB206D-B584-5D4A-8981-22E352832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5937" y="3961881"/>
            <a:ext cx="5709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link</a:t>
            </a:r>
          </a:p>
        </p:txBody>
      </p:sp>
      <p:sp>
        <p:nvSpPr>
          <p:cNvPr id="330782" name="Text Box 30">
            <a:extLst>
              <a:ext uri="{FF2B5EF4-FFF2-40B4-BE49-F238E27FC236}">
                <a16:creationId xmlns:a16="http://schemas.microsoft.com/office/drawing/2014/main" id="{CE892F00-0F8A-014B-8C55-5C3F8749B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3465" y="3504681"/>
            <a:ext cx="108234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network</a:t>
            </a:r>
          </a:p>
        </p:txBody>
      </p:sp>
      <p:sp>
        <p:nvSpPr>
          <p:cNvPr id="330783" name="Text Box 31">
            <a:extLst>
              <a:ext uri="{FF2B5EF4-FFF2-40B4-BE49-F238E27FC236}">
                <a16:creationId xmlns:a16="http://schemas.microsoft.com/office/drawing/2014/main" id="{0156A124-4C98-C34D-B81D-968524C2B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2923" y="3047481"/>
            <a:ext cx="11945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transport</a:t>
            </a:r>
          </a:p>
        </p:txBody>
      </p:sp>
      <p:sp>
        <p:nvSpPr>
          <p:cNvPr id="330784" name="Text Box 32">
            <a:extLst>
              <a:ext uri="{FF2B5EF4-FFF2-40B4-BE49-F238E27FC236}">
                <a16:creationId xmlns:a16="http://schemas.microsoft.com/office/drawing/2014/main" id="{8263FFDB-C175-CA45-8E17-1456DCD1D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3456" y="2590281"/>
            <a:ext cx="14125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application</a:t>
            </a:r>
          </a:p>
        </p:txBody>
      </p:sp>
      <p:sp>
        <p:nvSpPr>
          <p:cNvPr id="330786" name="Rectangle 34">
            <a:extLst>
              <a:ext uri="{FF2B5EF4-FFF2-40B4-BE49-F238E27FC236}">
                <a16:creationId xmlns:a16="http://schemas.microsoft.com/office/drawing/2014/main" id="{8BC3CC62-73BD-BF4F-A507-E446A4EE9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0133" y="2579168"/>
            <a:ext cx="1600200" cy="2286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87" name="Line 35">
            <a:extLst>
              <a:ext uri="{FF2B5EF4-FFF2-40B4-BE49-F238E27FC236}">
                <a16:creationId xmlns:a16="http://schemas.microsoft.com/office/drawing/2014/main" id="{11E0E429-7996-7445-9214-DE43C42C21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0133" y="44079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88" name="Line 36">
            <a:extLst>
              <a:ext uri="{FF2B5EF4-FFF2-40B4-BE49-F238E27FC236}">
                <a16:creationId xmlns:a16="http://schemas.microsoft.com/office/drawing/2014/main" id="{6CE8C939-4486-1041-8E14-090CA2B741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0133" y="39507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89" name="Line 37">
            <a:extLst>
              <a:ext uri="{FF2B5EF4-FFF2-40B4-BE49-F238E27FC236}">
                <a16:creationId xmlns:a16="http://schemas.microsoft.com/office/drawing/2014/main" id="{96D274E5-6E54-134C-967E-6C336A52A9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0133" y="34935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90" name="Line 38">
            <a:extLst>
              <a:ext uri="{FF2B5EF4-FFF2-40B4-BE49-F238E27FC236}">
                <a16:creationId xmlns:a16="http://schemas.microsoft.com/office/drawing/2014/main" id="{A21DC197-2AB4-F047-A701-711FD4BA2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0133" y="303636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91" name="Text Box 39">
            <a:extLst>
              <a:ext uri="{FF2B5EF4-FFF2-40B4-BE49-F238E27FC236}">
                <a16:creationId xmlns:a16="http://schemas.microsoft.com/office/drawing/2014/main" id="{C187592D-7CDC-E842-BB3A-DF9BF3631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512" y="4419081"/>
            <a:ext cx="111280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physical</a:t>
            </a:r>
          </a:p>
        </p:txBody>
      </p:sp>
      <p:sp>
        <p:nvSpPr>
          <p:cNvPr id="330792" name="Text Box 40">
            <a:extLst>
              <a:ext uri="{FF2B5EF4-FFF2-40B4-BE49-F238E27FC236}">
                <a16:creationId xmlns:a16="http://schemas.microsoft.com/office/drawing/2014/main" id="{B53BBD32-80FB-3245-9D7A-54D6B2649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1337" y="3961881"/>
            <a:ext cx="5709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link</a:t>
            </a:r>
          </a:p>
        </p:txBody>
      </p:sp>
      <p:sp>
        <p:nvSpPr>
          <p:cNvPr id="330793" name="Text Box 41">
            <a:extLst>
              <a:ext uri="{FF2B5EF4-FFF2-40B4-BE49-F238E27FC236}">
                <a16:creationId xmlns:a16="http://schemas.microsoft.com/office/drawing/2014/main" id="{D48545FA-F5FF-DF49-8E2B-D0B2DAAF4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8865" y="3504681"/>
            <a:ext cx="108234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network</a:t>
            </a:r>
          </a:p>
        </p:txBody>
      </p:sp>
      <p:sp>
        <p:nvSpPr>
          <p:cNvPr id="330794" name="Text Box 42">
            <a:extLst>
              <a:ext uri="{FF2B5EF4-FFF2-40B4-BE49-F238E27FC236}">
                <a16:creationId xmlns:a16="http://schemas.microsoft.com/office/drawing/2014/main" id="{4775144C-7F2A-FE45-B117-C6F36E330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8323" y="3047481"/>
            <a:ext cx="119455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transport</a:t>
            </a:r>
          </a:p>
        </p:txBody>
      </p:sp>
      <p:sp>
        <p:nvSpPr>
          <p:cNvPr id="330795" name="Text Box 43">
            <a:extLst>
              <a:ext uri="{FF2B5EF4-FFF2-40B4-BE49-F238E27FC236}">
                <a16:creationId xmlns:a16="http://schemas.microsoft.com/office/drawing/2014/main" id="{AA47374F-64D9-0541-99D3-F5C1CE30E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8856" y="2590281"/>
            <a:ext cx="14125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0">
                <a:latin typeface="+mn-lt"/>
                <a:ea typeface="ＭＳ Ｐゴシック" charset="0"/>
                <a:cs typeface="ＭＳ Ｐゴシック" charset="0"/>
              </a:rPr>
              <a:t>application</a:t>
            </a:r>
          </a:p>
        </p:txBody>
      </p:sp>
      <p:sp>
        <p:nvSpPr>
          <p:cNvPr id="330796" name="Line 44">
            <a:extLst>
              <a:ext uri="{FF2B5EF4-FFF2-40B4-BE49-F238E27FC236}">
                <a16:creationId xmlns:a16="http://schemas.microsoft.com/office/drawing/2014/main" id="{0C848402-D3B9-9F43-B7F7-BDC995E669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8858" y="3247506"/>
            <a:ext cx="0" cy="1770062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97" name="Line 45">
            <a:extLst>
              <a:ext uri="{FF2B5EF4-FFF2-40B4-BE49-F238E27FC236}">
                <a16:creationId xmlns:a16="http://schemas.microsoft.com/office/drawing/2014/main" id="{5CEEC705-02A6-9E4C-B845-8E877DF340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8858" y="5017568"/>
            <a:ext cx="24384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98" name="Line 46">
            <a:extLst>
              <a:ext uri="{FF2B5EF4-FFF2-40B4-BE49-F238E27FC236}">
                <a16:creationId xmlns:a16="http://schemas.microsoft.com/office/drawing/2014/main" id="{253A7686-66B4-BE48-B411-C0B89C8A9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5858" y="5017568"/>
            <a:ext cx="2590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799" name="Line 47">
            <a:extLst>
              <a:ext uri="{FF2B5EF4-FFF2-40B4-BE49-F238E27FC236}">
                <a16:creationId xmlns:a16="http://schemas.microsoft.com/office/drawing/2014/main" id="{0F4BC547-62FF-E443-BF8E-595A59A91A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56658" y="3247506"/>
            <a:ext cx="0" cy="1770062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800" name="Line 48">
            <a:extLst>
              <a:ext uri="{FF2B5EF4-FFF2-40B4-BE49-F238E27FC236}">
                <a16:creationId xmlns:a16="http://schemas.microsoft.com/office/drawing/2014/main" id="{B86AC447-0E9C-984E-B599-8FABB2F29E2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9317" y="3264968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801" name="Text Box 49">
            <a:extLst>
              <a:ext uri="{FF2B5EF4-FFF2-40B4-BE49-F238E27FC236}">
                <a16:creationId xmlns:a16="http://schemas.microsoft.com/office/drawing/2014/main" id="{310441A8-EEFB-5D43-82B9-2374F51E117C}"/>
              </a:ext>
            </a:extLst>
          </p:cNvPr>
          <p:cNvSpPr txBox="1">
            <a:spLocks noChangeArrowheads="1"/>
          </p:cNvSpPr>
          <p:nvPr/>
        </p:nvSpPr>
        <p:spPr bwMode="auto">
          <a:xfrm rot="18900000">
            <a:off x="5219466" y="2379111"/>
            <a:ext cx="1523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ＭＳ Ｐゴシック" charset="0"/>
                <a:cs typeface="ＭＳ Ｐゴシック" charset="0"/>
              </a:rPr>
              <a:t>Retransmit</a:t>
            </a:r>
            <a:endParaRPr lang="en-US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802" name="Line 50">
            <a:extLst>
              <a:ext uri="{FF2B5EF4-FFF2-40B4-BE49-F238E27FC236}">
                <a16:creationId xmlns:a16="http://schemas.microsoft.com/office/drawing/2014/main" id="{082CF56B-3A79-4046-992A-9B3E3B4C56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9983" y="3188768"/>
            <a:ext cx="0" cy="1828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803" name="Line 51">
            <a:extLst>
              <a:ext uri="{FF2B5EF4-FFF2-40B4-BE49-F238E27FC236}">
                <a16:creationId xmlns:a16="http://schemas.microsoft.com/office/drawing/2014/main" id="{FC94E529-0C1E-F246-8365-4DBD4281B8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21383" y="3188768"/>
            <a:ext cx="0" cy="1828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804" name="Rectangle 52">
            <a:extLst>
              <a:ext uri="{FF2B5EF4-FFF2-40B4-BE49-F238E27FC236}">
                <a16:creationId xmlns:a16="http://schemas.microsoft.com/office/drawing/2014/main" id="{1D4B730E-5B95-BC4E-A1FC-C68371CDB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4230" y="3091961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805" name="Rectangle 53">
            <a:extLst>
              <a:ext uri="{FF2B5EF4-FFF2-40B4-BE49-F238E27FC236}">
                <a16:creationId xmlns:a16="http://schemas.microsoft.com/office/drawing/2014/main" id="{072BC854-3124-8A4C-A6B4-D88A2D076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4583" y="3091961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806" name="Rectangle 54">
            <a:extLst>
              <a:ext uri="{FF2B5EF4-FFF2-40B4-BE49-F238E27FC236}">
                <a16:creationId xmlns:a16="http://schemas.microsoft.com/office/drawing/2014/main" id="{59EF23B6-5DE1-D849-A61B-22BA55A4D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752600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0807" name="Text Box 55">
            <a:extLst>
              <a:ext uri="{FF2B5EF4-FFF2-40B4-BE49-F238E27FC236}">
                <a16:creationId xmlns:a16="http://schemas.microsoft.com/office/drawing/2014/main" id="{A496C7DF-2959-294A-8088-2C1620EE3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1609" y="1611313"/>
            <a:ext cx="33010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ea typeface="ＭＳ Ｐゴシック" charset="0"/>
                <a:cs typeface="ＭＳ Ｐゴシック" charset="0"/>
              </a:rPr>
              <a:t>Per-TCP connection state</a:t>
            </a:r>
          </a:p>
        </p:txBody>
      </p:sp>
      <p:sp>
        <p:nvSpPr>
          <p:cNvPr id="330812" name="Text Box 60">
            <a:extLst>
              <a:ext uri="{FF2B5EF4-FFF2-40B4-BE49-F238E27FC236}">
                <a16:creationId xmlns:a16="http://schemas.microsoft.com/office/drawing/2014/main" id="{FC7C8D32-2D1A-C24E-9CA8-E0B7303B9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0440" y="5046112"/>
            <a:ext cx="23473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FF"/>
                </a:solidFill>
                <a:latin typeface="+mn-lt"/>
                <a:ea typeface="ＭＳ Ｐゴシック" charset="0"/>
                <a:cs typeface="ＭＳ Ｐゴシック" charset="0"/>
              </a:rPr>
              <a:t>TCP connection 1</a:t>
            </a:r>
          </a:p>
        </p:txBody>
      </p:sp>
      <p:sp>
        <p:nvSpPr>
          <p:cNvPr id="330813" name="Text Box 61">
            <a:extLst>
              <a:ext uri="{FF2B5EF4-FFF2-40B4-BE49-F238E27FC236}">
                <a16:creationId xmlns:a16="http://schemas.microsoft.com/office/drawing/2014/main" id="{5172AC89-BDCD-4D47-AE6F-461F3ADDA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4336" y="5046112"/>
            <a:ext cx="23473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FF"/>
                </a:solidFill>
                <a:latin typeface="+mn-lt"/>
                <a:ea typeface="ＭＳ Ｐゴシック" charset="0"/>
                <a:cs typeface="ＭＳ Ｐゴシック" charset="0"/>
              </a:rPr>
              <a:t>TCP connection 2</a:t>
            </a:r>
          </a:p>
        </p:txBody>
      </p:sp>
      <p:pic>
        <p:nvPicPr>
          <p:cNvPr id="63" name="Picture 24" descr="MCj04040390000[1]">
            <a:extLst>
              <a:ext uri="{FF2B5EF4-FFF2-40B4-BE49-F238E27FC236}">
                <a16:creationId xmlns:a16="http://schemas.microsoft.com/office/drawing/2014/main" id="{9A27B0B0-9386-3F41-9B61-46F0644E48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758" y="5428731"/>
            <a:ext cx="66516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23" descr="MCj03984990000[1]">
            <a:extLst>
              <a:ext uri="{FF2B5EF4-FFF2-40B4-BE49-F238E27FC236}">
                <a16:creationId xmlns:a16="http://schemas.microsoft.com/office/drawing/2014/main" id="{DFC87D62-F9C2-4A41-8EB5-32E1988378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337" y="5322367"/>
            <a:ext cx="912813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laptop">
            <a:extLst>
              <a:ext uri="{FF2B5EF4-FFF2-40B4-BE49-F238E27FC236}">
                <a16:creationId xmlns:a16="http://schemas.microsoft.com/office/drawing/2014/main" id="{F1C30508-D70A-C14B-B9F0-BCEFE8B48030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602472" y="5379518"/>
            <a:ext cx="649288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b="0" dirty="0">
              <a:latin typeface="Arial (null)"/>
            </a:endParaRPr>
          </a:p>
        </p:txBody>
      </p:sp>
      <p:sp>
        <p:nvSpPr>
          <p:cNvPr id="54" name="Rectangle 52">
            <a:extLst>
              <a:ext uri="{FF2B5EF4-FFF2-40B4-BE49-F238E27FC236}">
                <a16:creationId xmlns:a16="http://schemas.microsoft.com/office/drawing/2014/main" id="{5681EE83-4999-F34E-ABF4-B018C82C0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086" y="3088743"/>
            <a:ext cx="152400" cy="1524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1274A7-BA3D-A342-BFC7-4261709E8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014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>
            <a:extLst>
              <a:ext uri="{FF2B5EF4-FFF2-40B4-BE49-F238E27FC236}">
                <a16:creationId xmlns:a16="http://schemas.microsoft.com/office/drawing/2014/main" id="{7E60C88C-620F-B845-BEC0-9C87EC8F07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Connection between AP and mobile need not be TCP</a:t>
            </a:r>
          </a:p>
          <a:p>
            <a:pPr lvl="1"/>
            <a:r>
              <a:rPr lang="en-US" dirty="0"/>
              <a:t>Could be </a:t>
            </a:r>
            <a:r>
              <a:rPr lang="en-US" i="1" dirty="0"/>
              <a:t>e.g.,</a:t>
            </a:r>
            <a:r>
              <a:rPr lang="en-US" dirty="0"/>
              <a:t> Selective Repeat over UDP</a:t>
            </a:r>
          </a:p>
          <a:p>
            <a:endParaRPr lang="en-US" dirty="0"/>
          </a:p>
          <a:p>
            <a:r>
              <a:rPr lang="en-US" dirty="0"/>
              <a:t>Assume that the </a:t>
            </a:r>
            <a:r>
              <a:rPr lang="en-US" b="1" dirty="0"/>
              <a:t>wireless part is just one hop </a:t>
            </a:r>
            <a:r>
              <a:rPr lang="en-US" dirty="0"/>
              <a:t>(traditional cellular or wireless LAN)</a:t>
            </a:r>
          </a:p>
          <a:p>
            <a:endParaRPr lang="en-US" dirty="0"/>
          </a:p>
          <a:p>
            <a:r>
              <a:rPr lang="en-US" dirty="0"/>
              <a:t>Wireless losses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assumed not caused by congestion</a:t>
            </a:r>
          </a:p>
          <a:p>
            <a:pPr lvl="1"/>
            <a:r>
              <a:rPr lang="en-US" dirty="0"/>
              <a:t>Not true always (</a:t>
            </a:r>
            <a:r>
              <a:rPr lang="en-US" i="1" dirty="0"/>
              <a:t>e.g.</a:t>
            </a:r>
            <a:r>
              <a:rPr lang="en-US" dirty="0"/>
              <a:t> collisions): Sender </a:t>
            </a:r>
            <a:r>
              <a:rPr lang="en-US" b="1" dirty="0">
                <a:solidFill>
                  <a:srgbClr val="FF0000"/>
                </a:solidFill>
              </a:rPr>
              <a:t>should slow down, but doesn’t</a:t>
            </a:r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30BF5D4C-44EF-0647-B4B8-4C686664A3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Connection: Considerations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A009D8-9C56-BF49-923E-67F839880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23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05" name="Rectangle 37">
            <a:extLst>
              <a:ext uri="{FF2B5EF4-FFF2-40B4-BE49-F238E27FC236}">
                <a16:creationId xmlns:a16="http://schemas.microsoft.com/office/drawing/2014/main" id="{13385358-8B24-3E4C-8CDC-C617C6F229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763000" cy="1257300"/>
          </a:xfrm>
        </p:spPr>
        <p:txBody>
          <a:bodyPr>
            <a:normAutofit/>
          </a:bodyPr>
          <a:lstStyle/>
          <a:p>
            <a:r>
              <a:rPr lang="en-US" dirty="0"/>
              <a:t>Consequence of breaking end-to-end connection:</a:t>
            </a:r>
          </a:p>
          <a:p>
            <a:pPr lvl="1"/>
            <a:r>
              <a:rPr lang="en-US" dirty="0"/>
              <a:t>On handoff from AP 1 to AP 2, </a:t>
            </a:r>
            <a:r>
              <a:rPr lang="en-US" b="1" dirty="0"/>
              <a:t>connection state </a:t>
            </a:r>
            <a:r>
              <a:rPr lang="en-US" dirty="0"/>
              <a:t>must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move from AP 1 to AP 2 </a:t>
            </a: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59DF91B2-24A7-5F40-930D-7F2D4A1CEE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Split Connection Socket </a:t>
            </a:r>
            <a:r>
              <a:rPr lang="de-DE" dirty="0" err="1"/>
              <a:t>and</a:t>
            </a:r>
            <a:r>
              <a:rPr lang="de-DE" dirty="0"/>
              <a:t> State Migration</a:t>
            </a:r>
          </a:p>
        </p:txBody>
      </p:sp>
      <p:sp>
        <p:nvSpPr>
          <p:cNvPr id="58392" name="Cloud">
            <a:extLst>
              <a:ext uri="{FF2B5EF4-FFF2-40B4-BE49-F238E27FC236}">
                <a16:creationId xmlns:a16="http://schemas.microsoft.com/office/drawing/2014/main" id="{470DAE45-98C1-F249-87EC-0B380650A594}"/>
              </a:ext>
            </a:extLst>
          </p:cNvPr>
          <p:cNvSpPr>
            <a:spLocks noChangeAspect="1" noEditPoints="1" noChangeArrowheads="1"/>
          </p:cNvSpPr>
          <p:nvPr/>
        </p:nvSpPr>
        <p:spPr bwMode="auto">
          <a:xfrm>
            <a:off x="1419225" y="3057525"/>
            <a:ext cx="3719513" cy="2492375"/>
          </a:xfrm>
          <a:custGeom>
            <a:avLst/>
            <a:gdLst>
              <a:gd name="T0" fmla="*/ 11537 w 21600"/>
              <a:gd name="T1" fmla="*/ 1246188 h 21600"/>
              <a:gd name="T2" fmla="*/ 1859757 w 21600"/>
              <a:gd name="T3" fmla="*/ 2489721 h 21600"/>
              <a:gd name="T4" fmla="*/ 3716413 w 21600"/>
              <a:gd name="T5" fmla="*/ 1246188 h 21600"/>
              <a:gd name="T6" fmla="*/ 1859757 w 21600"/>
              <a:gd name="T7" fmla="*/ 142504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7"/>
              </a:srgbClr>
            </a:outerShdw>
          </a:effectLst>
        </p:spPr>
        <p:txBody>
          <a:bodyPr/>
          <a:lstStyle/>
          <a:p>
            <a:endParaRPr lang="en-US" b="0" dirty="0">
              <a:latin typeface="Arial (null)"/>
            </a:endParaRPr>
          </a:p>
        </p:txBody>
      </p:sp>
      <p:sp>
        <p:nvSpPr>
          <p:cNvPr id="31748" name="laptop">
            <a:extLst>
              <a:ext uri="{FF2B5EF4-FFF2-40B4-BE49-F238E27FC236}">
                <a16:creationId xmlns:a16="http://schemas.microsoft.com/office/drawing/2014/main" id="{765C0C9E-8064-B946-A02E-F25AFF59BC5D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811338" y="3876675"/>
            <a:ext cx="649287" cy="6096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b="0" dirty="0">
              <a:latin typeface="Arial (null)"/>
            </a:endParaRPr>
          </a:p>
        </p:txBody>
      </p:sp>
      <p:pic>
        <p:nvPicPr>
          <p:cNvPr id="31749" name="Picture 26" descr="MCj03984990000[1]">
            <a:extLst>
              <a:ext uri="{FF2B5EF4-FFF2-40B4-BE49-F238E27FC236}">
                <a16:creationId xmlns:a16="http://schemas.microsoft.com/office/drawing/2014/main" id="{BB534E03-9493-8945-A71D-390E054D5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963" y="3702050"/>
            <a:ext cx="912812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27" descr="MCj04040390000[1]">
            <a:extLst>
              <a:ext uri="{FF2B5EF4-FFF2-40B4-BE49-F238E27FC236}">
                <a16:creationId xmlns:a16="http://schemas.microsoft.com/office/drawing/2014/main" id="{4621750F-04B0-6041-8CFC-63B5E6AA6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450" y="4011613"/>
            <a:ext cx="665163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96" name="Line 28">
            <a:extLst>
              <a:ext uri="{FF2B5EF4-FFF2-40B4-BE49-F238E27FC236}">
                <a16:creationId xmlns:a16="http://schemas.microsoft.com/office/drawing/2014/main" id="{AAA434C1-8EBD-2E46-8E6C-C5F77B464F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81263" y="4279900"/>
            <a:ext cx="1928812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0" dirty="0">
              <a:latin typeface="Arial (null)"/>
              <a:ea typeface="ＭＳ Ｐゴシック" charset="0"/>
            </a:endParaRPr>
          </a:p>
        </p:txBody>
      </p:sp>
      <p:sp>
        <p:nvSpPr>
          <p:cNvPr id="58397" name="Line 29">
            <a:extLst>
              <a:ext uri="{FF2B5EF4-FFF2-40B4-BE49-F238E27FC236}">
                <a16:creationId xmlns:a16="http://schemas.microsoft.com/office/drawing/2014/main" id="{A225F724-18ED-B24D-87E1-0222193660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4321175"/>
            <a:ext cx="1285875" cy="127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0" dirty="0">
              <a:latin typeface="Arial (null)"/>
              <a:ea typeface="ＭＳ Ｐゴシック" charset="0"/>
            </a:endParaRPr>
          </a:p>
        </p:txBody>
      </p:sp>
      <p:sp>
        <p:nvSpPr>
          <p:cNvPr id="58399" name="Text Box 31">
            <a:extLst>
              <a:ext uri="{FF2B5EF4-FFF2-40B4-BE49-F238E27FC236}">
                <a16:creationId xmlns:a16="http://schemas.microsoft.com/office/drawing/2014/main" id="{12D776C6-72D2-CB4F-B086-D16B8A70F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2883" y="4893507"/>
            <a:ext cx="139493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latin typeface="Arial" charset="0"/>
                <a:ea typeface="ＭＳ Ｐゴシック" charset="0"/>
              </a:rPr>
              <a:t>Wireless</a:t>
            </a:r>
          </a:p>
          <a:p>
            <a:pPr eaLnBrk="0" hangingPunct="0">
              <a:defRPr/>
            </a:pPr>
            <a:r>
              <a:rPr lang="en-US" sz="2000" dirty="0">
                <a:latin typeface="Arial" charset="0"/>
                <a:ea typeface="ＭＳ Ｐゴシック" charset="0"/>
              </a:rPr>
              <a:t>(One hop)</a:t>
            </a:r>
          </a:p>
        </p:txBody>
      </p:sp>
      <p:sp>
        <p:nvSpPr>
          <p:cNvPr id="58400" name="Text Box 32">
            <a:extLst>
              <a:ext uri="{FF2B5EF4-FFF2-40B4-BE49-F238E27FC236}">
                <a16:creationId xmlns:a16="http://schemas.microsoft.com/office/drawing/2014/main" id="{76900CB2-8B39-0543-A400-8D72DEDF7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140" y="3532283"/>
            <a:ext cx="188473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1800" b="1" dirty="0">
                <a:latin typeface="Arial" charset="0"/>
                <a:ea typeface="ＭＳ Ｐゴシック" charset="0"/>
              </a:rPr>
              <a:t>Multi-hop Wired Internet</a:t>
            </a:r>
          </a:p>
        </p:txBody>
      </p:sp>
      <p:sp>
        <p:nvSpPr>
          <p:cNvPr id="58401" name="Text Box 33">
            <a:extLst>
              <a:ext uri="{FF2B5EF4-FFF2-40B4-BE49-F238E27FC236}">
                <a16:creationId xmlns:a16="http://schemas.microsoft.com/office/drawing/2014/main" id="{0BD25856-3FA2-324E-B8EC-A35FD567B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3778" y="3332718"/>
            <a:ext cx="6934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AP 1</a:t>
            </a:r>
          </a:p>
        </p:txBody>
      </p:sp>
      <p:sp>
        <p:nvSpPr>
          <p:cNvPr id="58402" name="Text Box 34">
            <a:extLst>
              <a:ext uri="{FF2B5EF4-FFF2-40B4-BE49-F238E27FC236}">
                <a16:creationId xmlns:a16="http://schemas.microsoft.com/office/drawing/2014/main" id="{B013425E-4F4D-8547-8D2A-D1211F078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8469" y="3598347"/>
            <a:ext cx="91563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0000FF"/>
                </a:solidFill>
                <a:latin typeface="Arial" charset="0"/>
                <a:ea typeface="ＭＳ Ｐゴシック" charset="0"/>
              </a:rPr>
              <a:t>Mobile</a:t>
            </a:r>
            <a:endParaRPr lang="en-US" sz="1800" dirty="0">
              <a:solidFill>
                <a:srgbClr val="0000FF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8403" name="Text Box 35">
            <a:extLst>
              <a:ext uri="{FF2B5EF4-FFF2-40B4-BE49-F238E27FC236}">
                <a16:creationId xmlns:a16="http://schemas.microsoft.com/office/drawing/2014/main" id="{7D67F6C0-A925-CE42-8C54-2FE876A5D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945" y="3472934"/>
            <a:ext cx="18133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Content server</a:t>
            </a:r>
          </a:p>
        </p:txBody>
      </p:sp>
      <p:pic>
        <p:nvPicPr>
          <p:cNvPr id="31759" name="Picture 36" descr="MCj03984990000[1]">
            <a:extLst>
              <a:ext uri="{FF2B5EF4-FFF2-40B4-BE49-F238E27FC236}">
                <a16:creationId xmlns:a16="http://schemas.microsoft.com/office/drawing/2014/main" id="{71A2EF13-CDF5-EC4E-99A8-8833E473E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263" y="4997450"/>
            <a:ext cx="912812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406" name="Line 38">
            <a:extLst>
              <a:ext uri="{FF2B5EF4-FFF2-40B4-BE49-F238E27FC236}">
                <a16:creationId xmlns:a16="http://schemas.microsoft.com/office/drawing/2014/main" id="{390DC893-6E43-4440-AA1B-CF2FA8505E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17725" y="4584700"/>
            <a:ext cx="1412875" cy="8334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0" dirty="0">
              <a:latin typeface="Arial (null)"/>
              <a:ea typeface="ＭＳ Ｐゴシック" charset="0"/>
            </a:endParaRPr>
          </a:p>
        </p:txBody>
      </p:sp>
      <p:sp>
        <p:nvSpPr>
          <p:cNvPr id="58407" name="Line 39">
            <a:extLst>
              <a:ext uri="{FF2B5EF4-FFF2-40B4-BE49-F238E27FC236}">
                <a16:creationId xmlns:a16="http://schemas.microsoft.com/office/drawing/2014/main" id="{E57D1CA6-3242-644B-9AEF-400FEE02D0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65650" y="4486275"/>
            <a:ext cx="2435225" cy="10541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b="0" dirty="0">
              <a:latin typeface="Arial (null)"/>
              <a:ea typeface="ＭＳ Ｐゴシック" charset="0"/>
            </a:endParaRPr>
          </a:p>
        </p:txBody>
      </p:sp>
      <p:sp>
        <p:nvSpPr>
          <p:cNvPr id="58408" name="AutoShape 40">
            <a:extLst>
              <a:ext uri="{FF2B5EF4-FFF2-40B4-BE49-F238E27FC236}">
                <a16:creationId xmlns:a16="http://schemas.microsoft.com/office/drawing/2014/main" id="{35F021EE-DE0F-7243-AEBB-12CAB85EBB25}"/>
              </a:ext>
            </a:extLst>
          </p:cNvPr>
          <p:cNvSpPr>
            <a:spLocks noChangeArrowheads="1"/>
          </p:cNvSpPr>
          <p:nvPr/>
        </p:nvSpPr>
        <p:spPr bwMode="auto">
          <a:xfrm rot="18470096">
            <a:off x="3710733" y="4669248"/>
            <a:ext cx="1607658" cy="415925"/>
          </a:xfrm>
          <a:prstGeom prst="leftArrow">
            <a:avLst>
              <a:gd name="adj1" fmla="val 50000"/>
              <a:gd name="adj2" fmla="val 59351"/>
            </a:avLst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FF505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b="0" dirty="0">
              <a:latin typeface="Arial (null)"/>
              <a:ea typeface="ＭＳ Ｐゴシック" charset="0"/>
            </a:endParaRPr>
          </a:p>
        </p:txBody>
      </p:sp>
      <p:sp>
        <p:nvSpPr>
          <p:cNvPr id="22" name="Text Box 33">
            <a:extLst>
              <a:ext uri="{FF2B5EF4-FFF2-40B4-BE49-F238E27FC236}">
                <a16:creationId xmlns:a16="http://schemas.microsoft.com/office/drawing/2014/main" id="{6975957E-8A16-3644-AEF4-44555532A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908" y="5828784"/>
            <a:ext cx="6934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AP 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C0D087-3399-DA4F-BF0A-DB262B89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12222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>
            <a:extLst>
              <a:ext uri="{FF2B5EF4-FFF2-40B4-BE49-F238E27FC236}">
                <a16:creationId xmlns:a16="http://schemas.microsoft.com/office/drawing/2014/main" id="{6AABCA2D-2912-5C49-92EE-1B9A1B44D2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No changes needed </a:t>
            </a:r>
            <a:r>
              <a:rPr lang="en-US" dirty="0"/>
              <a:t>in wired network or content servers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Transmission errors on the wireless link do not propagate into the fixed network</a:t>
            </a:r>
          </a:p>
          <a:p>
            <a:pPr lvl="1"/>
            <a:r>
              <a:rPr lang="en-US" dirty="0"/>
              <a:t>Local recovery from errors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Possibility of using custom (optimized) transport protocol for the hop between AP and mobile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B4F573D5-3CFE-3345-BC8B-05DA1C9971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Connection: Advantages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E8A45F-A1F3-7749-8C13-892268F4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95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layers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5317067" cy="237066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b="1" dirty="0"/>
              <a:t>Service: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What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/>
              <a:t>a layer does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Service interface: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How to access </a:t>
            </a:r>
            <a:r>
              <a:rPr lang="en-US" dirty="0"/>
              <a:t>the service </a:t>
            </a:r>
          </a:p>
          <a:p>
            <a:pPr lvl="1">
              <a:spcBef>
                <a:spcPts val="0"/>
              </a:spcBef>
            </a:pPr>
            <a:r>
              <a:rPr lang="en-US" dirty="0"/>
              <a:t>Interface for the layer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above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7727DDE-1FB2-F146-8FA2-C20F51C2E99A}"/>
              </a:ext>
            </a:extLst>
          </p:cNvPr>
          <p:cNvGrpSpPr/>
          <p:nvPr/>
        </p:nvGrpSpPr>
        <p:grpSpPr>
          <a:xfrm>
            <a:off x="5787814" y="1569044"/>
            <a:ext cx="2484119" cy="2370976"/>
            <a:chOff x="6431281" y="2220978"/>
            <a:chExt cx="2484119" cy="2370976"/>
          </a:xfrm>
        </p:grpSpPr>
        <p:sp>
          <p:nvSpPr>
            <p:cNvPr id="5" name="Rectangle 24">
              <a:extLst>
                <a:ext uri="{FF2B5EF4-FFF2-40B4-BE49-F238E27FC236}">
                  <a16:creationId xmlns:a16="http://schemas.microsoft.com/office/drawing/2014/main" id="{AB3D21DB-103A-3B42-AB1C-D2BE30BE5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1281" y="2220978"/>
              <a:ext cx="2484119" cy="479734"/>
            </a:xfrm>
            <a:prstGeom prst="rect">
              <a:avLst/>
            </a:prstGeom>
            <a:solidFill>
              <a:srgbClr val="948A54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Application</a:t>
              </a:r>
            </a:p>
          </p:txBody>
        </p:sp>
        <p:sp>
          <p:nvSpPr>
            <p:cNvPr id="6" name="Rectangle 24">
              <a:extLst>
                <a:ext uri="{FF2B5EF4-FFF2-40B4-BE49-F238E27FC236}">
                  <a16:creationId xmlns:a16="http://schemas.microsoft.com/office/drawing/2014/main" id="{ED785F82-8152-724A-9DFD-A3AB617097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1281" y="2686865"/>
              <a:ext cx="2484119" cy="479734"/>
            </a:xfrm>
            <a:prstGeom prst="rect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Transport</a:t>
              </a:r>
            </a:p>
          </p:txBody>
        </p:sp>
        <p:sp>
          <p:nvSpPr>
            <p:cNvPr id="7" name="Rectangle 24">
              <a:extLst>
                <a:ext uri="{FF2B5EF4-FFF2-40B4-BE49-F238E27FC236}">
                  <a16:creationId xmlns:a16="http://schemas.microsoft.com/office/drawing/2014/main" id="{176048BA-4B85-FB48-AA5F-F54DE66AA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1281" y="3166599"/>
              <a:ext cx="2484119" cy="479734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Network</a:t>
              </a:r>
            </a:p>
          </p:txBody>
        </p:sp>
        <p:sp>
          <p:nvSpPr>
            <p:cNvPr id="8" name="Rectangle 24">
              <a:extLst>
                <a:ext uri="{FF2B5EF4-FFF2-40B4-BE49-F238E27FC236}">
                  <a16:creationId xmlns:a16="http://schemas.microsoft.com/office/drawing/2014/main" id="{19C16A30-8AB4-5D46-8CB3-DB9A2E848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1281" y="3646333"/>
              <a:ext cx="2484119" cy="479734"/>
            </a:xfrm>
            <a:prstGeom prst="rect">
              <a:avLst/>
            </a:prstGeom>
            <a:solidFill>
              <a:srgbClr val="7F7F7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400" dirty="0">
                  <a:solidFill>
                    <a:srgbClr val="000000"/>
                  </a:solidFill>
                  <a:latin typeface="Arial" charset="0"/>
                </a:rPr>
                <a:t>Link</a:t>
              </a:r>
            </a:p>
          </p:txBody>
        </p:sp>
        <p:sp>
          <p:nvSpPr>
            <p:cNvPr id="9" name="Rectangle 24">
              <a:extLst>
                <a:ext uri="{FF2B5EF4-FFF2-40B4-BE49-F238E27FC236}">
                  <a16:creationId xmlns:a16="http://schemas.microsoft.com/office/drawing/2014/main" id="{881AF210-0220-3746-933A-A88BBA5AE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1281" y="4112220"/>
              <a:ext cx="2484119" cy="479734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Physical</a:t>
              </a:r>
            </a:p>
          </p:txBody>
        </p:sp>
      </p:grpSp>
      <p:sp>
        <p:nvSpPr>
          <p:cNvPr id="10" name="Rectangle 3">
            <a:extLst>
              <a:ext uri="{FF2B5EF4-FFF2-40B4-BE49-F238E27FC236}">
                <a16:creationId xmlns:a16="http://schemas.microsoft.com/office/drawing/2014/main" id="{75DAD708-A55F-AD47-AD36-16A34D15B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406127"/>
            <a:ext cx="8763000" cy="187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b="1" dirty="0"/>
              <a:t>Protocol interface:</a:t>
            </a:r>
            <a:r>
              <a:rPr lang="en-US" b="0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How peers communicate </a:t>
            </a:r>
            <a:r>
              <a:rPr lang="en-US" b="0" dirty="0"/>
              <a:t>to implement service</a:t>
            </a:r>
          </a:p>
          <a:p>
            <a:pPr lvl="1">
              <a:spcBef>
                <a:spcPts val="0"/>
              </a:spcBef>
            </a:pPr>
            <a:r>
              <a:rPr lang="en-US" b="0" dirty="0"/>
              <a:t>Set of rules and formats that govern the communication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between two Internet hosts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1139B8-5E79-314C-837F-4DE44260F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81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>
            <a:extLst>
              <a:ext uri="{FF2B5EF4-FFF2-40B4-BE49-F238E27FC236}">
                <a16:creationId xmlns:a16="http://schemas.microsoft.com/office/drawing/2014/main" id="{6AABCA2D-2912-5C49-92EE-1B9A1B44D2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Loss of end-to-end semantics:</a:t>
            </a:r>
          </a:p>
          <a:p>
            <a:pPr lvl="1"/>
            <a:r>
              <a:rPr lang="en-US" dirty="0"/>
              <a:t>ACK at TCP sender no longer means that receiver must have received that packet</a:t>
            </a:r>
          </a:p>
          <a:p>
            <a:pPr lvl="2"/>
            <a:r>
              <a:rPr lang="en-US" dirty="0"/>
              <a:t>TCP </a:t>
            </a:r>
            <a:r>
              <a:rPr lang="en-US" b="1" dirty="0">
                <a:solidFill>
                  <a:srgbClr val="FF0000"/>
                </a:solidFill>
              </a:rPr>
              <a:t>no longer reliable </a:t>
            </a:r>
            <a:r>
              <a:rPr lang="en-US" dirty="0"/>
              <a:t>if </a:t>
            </a:r>
            <a:r>
              <a:rPr lang="en-US" b="1" dirty="0"/>
              <a:t>crash/bug at AP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Large buffer space </a:t>
            </a:r>
            <a:r>
              <a:rPr lang="en-US" dirty="0"/>
              <a:t>may be needed at AP</a:t>
            </a:r>
          </a:p>
          <a:p>
            <a:pPr lvl="1"/>
            <a:endParaRPr lang="en-US" dirty="0"/>
          </a:p>
          <a:p>
            <a:r>
              <a:rPr lang="en-US" dirty="0"/>
              <a:t>AP must maintain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per-TCP connection state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State must be forwarded </a:t>
            </a:r>
            <a:r>
              <a:rPr lang="en-US" dirty="0"/>
              <a:t>to new AP on handoff</a:t>
            </a:r>
          </a:p>
          <a:p>
            <a:pPr lvl="1"/>
            <a:r>
              <a:rPr lang="en-US" dirty="0"/>
              <a:t>May cause higher handoff latency</a:t>
            </a: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B4F573D5-3CFE-3345-BC8B-05DA1C9971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Connection: Critique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1CA967-D10E-354A-B44E-B6D071DBE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2459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929D63-613C-2045-89A2-FF10DCE8F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b="1" dirty="0"/>
              <a:t>Friday Precept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Python Intro, Signal Processing Primer,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Lab 1/Part 0 Intro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Location: 87 Prospect Street, Room 065</a:t>
            </a:r>
          </a:p>
          <a:p>
            <a:pPr marL="0" indent="0" algn="ctr">
              <a:buNone/>
            </a:pPr>
            <a:endParaRPr lang="en-US" sz="3200" b="1" dirty="0"/>
          </a:p>
          <a:p>
            <a:pPr marL="0" indent="0" algn="ctr">
              <a:buNone/>
            </a:pPr>
            <a:r>
              <a:rPr lang="en-US" sz="3200" b="1" dirty="0"/>
              <a:t>Tuesday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Transport over Wireless I: Snoop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and Explicit Loss Notification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D10A58-BFF4-E241-9BB0-07BDA3AE3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273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layer (L1)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78165"/>
            <a:ext cx="8763000" cy="4104488"/>
          </a:xfrm>
        </p:spPr>
        <p:txBody>
          <a:bodyPr>
            <a:normAutofit/>
          </a:bodyPr>
          <a:lstStyle/>
          <a:p>
            <a:r>
              <a:rPr lang="en-US" b="1" dirty="0"/>
              <a:t>Service</a:t>
            </a:r>
            <a:r>
              <a:rPr lang="en-US" dirty="0"/>
              <a:t>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Move bits </a:t>
            </a:r>
            <a:r>
              <a:rPr lang="en-US" dirty="0"/>
              <a:t>between two systems connected by a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single physical link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Interface</a:t>
            </a:r>
            <a:r>
              <a:rPr lang="en-US" dirty="0"/>
              <a:t>: specifies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how to send, receive bits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, require quantities and timing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Protocols</a:t>
            </a:r>
            <a:r>
              <a:rPr lang="en-US" dirty="0"/>
              <a:t>: coding scheme used to represent bits, voltage levels, duration of a bit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FC65D8-D65E-A74E-B6F4-CBFDF49CD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2679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link layer (L2)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b="1" dirty="0"/>
              <a:t>Service</a:t>
            </a:r>
            <a:r>
              <a:rPr lang="en-US" dirty="0"/>
              <a:t>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End hosts exchange atomic messages </a:t>
            </a:r>
          </a:p>
          <a:p>
            <a:pPr lvl="1">
              <a:spcBef>
                <a:spcPts val="0"/>
              </a:spcBef>
            </a:pPr>
            <a:r>
              <a:rPr lang="en-US" dirty="0"/>
              <a:t>Perhaps over multiple physical links</a:t>
            </a:r>
          </a:p>
          <a:p>
            <a:pPr lvl="2">
              <a:spcBef>
                <a:spcPts val="0"/>
              </a:spcBef>
            </a:pPr>
            <a:r>
              <a:rPr lang="en-US" dirty="0"/>
              <a:t>But using same </a:t>
            </a:r>
            <a:r>
              <a:rPr lang="en-US" b="1" i="1" dirty="0"/>
              <a:t>framing</a:t>
            </a:r>
            <a:r>
              <a:rPr lang="en-US" dirty="0"/>
              <a:t> (headers/trailers)</a:t>
            </a:r>
          </a:p>
          <a:p>
            <a:pPr lvl="1">
              <a:spcBef>
                <a:spcPts val="0"/>
              </a:spcBef>
            </a:pPr>
            <a:endParaRPr lang="en-US" dirty="0"/>
          </a:p>
          <a:p>
            <a:pPr lvl="1">
              <a:spcBef>
                <a:spcPts val="0"/>
              </a:spcBef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Arbitrates access </a:t>
            </a:r>
            <a:r>
              <a:rPr lang="en-US" dirty="0"/>
              <a:t>to common physical media</a:t>
            </a:r>
          </a:p>
          <a:p>
            <a:pPr lvl="1">
              <a:spcBef>
                <a:spcPts val="0"/>
              </a:spcBef>
            </a:pP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Implements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reliable transmission, flow control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Interface</a:t>
            </a:r>
            <a:r>
              <a:rPr lang="en-US" dirty="0"/>
              <a:t>: send messages (frames) to other end hosts; receive messages addressed to end host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Protocols</a:t>
            </a:r>
            <a:r>
              <a:rPr lang="en-US" dirty="0"/>
              <a:t>: Addressing, routing, medium access control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BDA3A0-C733-0F4D-B5AC-2D91AE513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430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layer (L3)</a:t>
            </a:r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b="1" dirty="0"/>
              <a:t>Service</a:t>
            </a:r>
            <a:r>
              <a:rPr lang="en-US" dirty="0"/>
              <a:t>: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Deliver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datagrams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to other networks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Cross-technology (</a:t>
            </a:r>
            <a:r>
              <a:rPr lang="en-US" i="1" dirty="0"/>
              <a:t>e.g.</a:t>
            </a:r>
            <a:r>
              <a:rPr lang="en-US" dirty="0"/>
              <a:t>, Ethernet, 802.11, optical, …)</a:t>
            </a:r>
          </a:p>
          <a:p>
            <a:pPr lvl="1">
              <a:spcBef>
                <a:spcPts val="0"/>
              </a:spcBef>
            </a:pPr>
            <a:r>
              <a:rPr lang="en-US" dirty="0"/>
              <a:t>Possibly includes packet scheduling/priority</a:t>
            </a:r>
          </a:p>
          <a:p>
            <a:pPr lvl="1">
              <a:spcBef>
                <a:spcPts val="0"/>
              </a:spcBef>
            </a:pPr>
            <a:r>
              <a:rPr lang="en-US" dirty="0"/>
              <a:t>Possibly includes buffer management</a:t>
            </a:r>
          </a:p>
          <a:p>
            <a:pPr lvl="1">
              <a:spcBef>
                <a:spcPts val="0"/>
              </a:spcBef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Best effort: </a:t>
            </a:r>
            <a:r>
              <a:rPr lang="en-US" dirty="0"/>
              <a:t>may </a:t>
            </a:r>
            <a:r>
              <a:rPr lang="en-US" b="1" dirty="0">
                <a:solidFill>
                  <a:srgbClr val="FF0000"/>
                </a:solidFill>
              </a:rPr>
              <a:t>drop, delay, duplicate </a:t>
            </a:r>
            <a:r>
              <a:rPr lang="en-US" dirty="0"/>
              <a:t>datagrams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Interface</a:t>
            </a:r>
            <a:r>
              <a:rPr lang="en-US" dirty="0"/>
              <a:t>: </a:t>
            </a:r>
          </a:p>
          <a:p>
            <a:pPr lvl="1">
              <a:spcBef>
                <a:spcPts val="0"/>
              </a:spcBef>
            </a:pPr>
            <a:r>
              <a:rPr lang="en-US" dirty="0"/>
              <a:t>Send packets to specified internetwork destination</a:t>
            </a:r>
          </a:p>
          <a:p>
            <a:pPr lvl="1">
              <a:spcBef>
                <a:spcPts val="0"/>
              </a:spcBef>
            </a:pPr>
            <a:r>
              <a:rPr lang="en-US" dirty="0"/>
              <a:t>Receive packets destined for end host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Protocols</a:t>
            </a:r>
            <a:r>
              <a:rPr lang="en-US" dirty="0"/>
              <a:t>:</a:t>
            </a:r>
          </a:p>
          <a:p>
            <a:pPr lvl="1">
              <a:spcBef>
                <a:spcPts val="0"/>
              </a:spcBef>
            </a:pPr>
            <a:r>
              <a:rPr lang="en-US" dirty="0"/>
              <a:t>Define inter-network addresses (globally unique)</a:t>
            </a:r>
          </a:p>
          <a:p>
            <a:pPr lvl="1">
              <a:spcBef>
                <a:spcPts val="0"/>
              </a:spcBef>
            </a:pPr>
            <a:r>
              <a:rPr lang="en-US" dirty="0"/>
              <a:t>Construct routing tables and forward datagrams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9F4ACC-D6A3-2241-BCFA-9A1D31A00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4983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layer (L4)</a:t>
            </a:r>
          </a:p>
        </p:txBody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b="1" dirty="0"/>
              <a:t>Service</a:t>
            </a:r>
            <a:r>
              <a:rPr lang="en-US" dirty="0"/>
              <a:t>: Provide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end-to-end</a:t>
            </a:r>
            <a:r>
              <a:rPr lang="en-US" b="1" dirty="0"/>
              <a:t> </a:t>
            </a:r>
            <a:r>
              <a:rPr lang="en-US" dirty="0"/>
              <a:t>communication between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processes on different hosts</a:t>
            </a:r>
          </a:p>
          <a:p>
            <a:pPr lvl="1">
              <a:spcBef>
                <a:spcPts val="0"/>
              </a:spcBef>
            </a:pPr>
            <a:r>
              <a:rPr lang="en-US" dirty="0"/>
              <a:t>Demultiplex communication between hosts</a:t>
            </a:r>
          </a:p>
          <a:p>
            <a:pPr lvl="1">
              <a:spcBef>
                <a:spcPts val="0"/>
              </a:spcBef>
            </a:pPr>
            <a:r>
              <a:rPr lang="en-US" dirty="0"/>
              <a:t>Possibly reliability in the presence of errors</a:t>
            </a:r>
          </a:p>
          <a:p>
            <a:pPr lvl="1">
              <a:spcBef>
                <a:spcPts val="0"/>
              </a:spcBef>
            </a:pPr>
            <a:r>
              <a:rPr lang="en-US" dirty="0"/>
              <a:t>Rate adaptation (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flow control, congestion control</a:t>
            </a:r>
            <a:r>
              <a:rPr lang="en-US" dirty="0"/>
              <a:t>)</a:t>
            </a:r>
          </a:p>
          <a:p>
            <a:pPr lvl="1"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Interface</a:t>
            </a:r>
            <a:r>
              <a:rPr lang="en-US" dirty="0"/>
              <a:t>: send message to specific process at given destination; local process receives messages sent to it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Protocol</a:t>
            </a:r>
            <a:r>
              <a:rPr lang="en-US" dirty="0"/>
              <a:t>: perhaps implement reliability, flow control, </a:t>
            </a:r>
            <a:r>
              <a:rPr lang="en-US" dirty="0" err="1"/>
              <a:t>packetization</a:t>
            </a:r>
            <a:r>
              <a:rPr lang="en-US" dirty="0"/>
              <a:t> of large messages, framing</a:t>
            </a:r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AE2510-7F46-6648-A2E8-96C8A16C2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55296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41787</TotalTime>
  <Words>2752</Words>
  <Application>Microsoft Macintosh PowerPoint</Application>
  <PresentationFormat>On-screen Show (4:3)</PresentationFormat>
  <Paragraphs>770</Paragraphs>
  <Slides>51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5" baseType="lpstr">
      <vt:lpstr>Batang</vt:lpstr>
      <vt:lpstr>굴림</vt:lpstr>
      <vt:lpstr>ＭＳ Ｐゴシック</vt:lpstr>
      <vt:lpstr>华文新魏</vt:lpstr>
      <vt:lpstr>Arial</vt:lpstr>
      <vt:lpstr>Arial (null)</vt:lpstr>
      <vt:lpstr>Calibri</vt:lpstr>
      <vt:lpstr>Comic Sans MS</vt:lpstr>
      <vt:lpstr>Corbel</vt:lpstr>
      <vt:lpstr>Courier New</vt:lpstr>
      <vt:lpstr>Tahoma</vt:lpstr>
      <vt:lpstr>Times New Roman</vt:lpstr>
      <vt:lpstr>Wingdings</vt:lpstr>
      <vt:lpstr>1_Office Theme</vt:lpstr>
      <vt:lpstr>End-to-End Transport Over Wireless I: Preliminaries, Split Connection</vt:lpstr>
      <vt:lpstr>Today</vt:lpstr>
      <vt:lpstr>Layering: Motivation</vt:lpstr>
      <vt:lpstr>Internet solution: Intermediate layers</vt:lpstr>
      <vt:lpstr>Properties of layers</vt:lpstr>
      <vt:lpstr>Physical layer (L1)</vt:lpstr>
      <vt:lpstr>Data link layer (L2)</vt:lpstr>
      <vt:lpstr>Network layer (L3)</vt:lpstr>
      <vt:lpstr>Transport layer (L4)</vt:lpstr>
      <vt:lpstr>Who does what?</vt:lpstr>
      <vt:lpstr>Logical communication</vt:lpstr>
      <vt:lpstr>Physical path across the Internet</vt:lpstr>
      <vt:lpstr>Protocol multiplexing</vt:lpstr>
      <vt:lpstr>Protocol headers</vt:lpstr>
      <vt:lpstr>Encapsulation in the Internet</vt:lpstr>
      <vt:lpstr>Protocol demultiplexing</vt:lpstr>
      <vt:lpstr>Drawbacks of layering</vt:lpstr>
      <vt:lpstr>Layer violations</vt:lpstr>
      <vt:lpstr>Today</vt:lpstr>
      <vt:lpstr>Motivation: End-to-End Argument</vt:lpstr>
      <vt:lpstr>Example: Careful file transfer from A to B</vt:lpstr>
      <vt:lpstr>Where might errors happen?</vt:lpstr>
      <vt:lpstr>Solution: End-to-End verification</vt:lpstr>
      <vt:lpstr>End-to-End Principle</vt:lpstr>
      <vt:lpstr>Perils of lower-layer implementation</vt:lpstr>
      <vt:lpstr>Advantages of lower-layer implementation</vt:lpstr>
      <vt:lpstr>End-to-end violation: Firewalls</vt:lpstr>
      <vt:lpstr>Summary: End-to-End principle</vt:lpstr>
      <vt:lpstr>Today</vt:lpstr>
      <vt:lpstr>TCP: Connection-Oriented, Reliable Byte Stream Transport</vt:lpstr>
      <vt:lpstr>TCP’s Many End-to-End Goals</vt:lpstr>
      <vt:lpstr>Fundamental Problem: Ensuring At-Least-Once Delivery</vt:lpstr>
      <vt:lpstr>Fundamental Problem: Estimating RTT</vt:lpstr>
      <vt:lpstr>Estimating RTT: Exponentially Weighted Moving Average (EWMA)</vt:lpstr>
      <vt:lpstr>How does TCP know congestion has occurred?</vt:lpstr>
      <vt:lpstr>Retransmission and Duplicate Delivery</vt:lpstr>
      <vt:lpstr>Eliminating Duplicates: Exactly-Once Delivery</vt:lpstr>
      <vt:lpstr>End-to-End Integrity</vt:lpstr>
      <vt:lpstr>Today</vt:lpstr>
      <vt:lpstr>Running TCP on Wireless Links</vt:lpstr>
      <vt:lpstr>Wireless can be congested, too</vt:lpstr>
      <vt:lpstr>Wireless: Best sender strategy becomes unclear</vt:lpstr>
      <vt:lpstr>PowerPoint Presentation</vt:lpstr>
      <vt:lpstr>Two Broad Approaches</vt:lpstr>
      <vt:lpstr>Split Connection Approach</vt:lpstr>
      <vt:lpstr>Split Connection: TCP Implementation</vt:lpstr>
      <vt:lpstr>Split Connection: Considerations</vt:lpstr>
      <vt:lpstr>Split Connection Socket and State Migration</vt:lpstr>
      <vt:lpstr>Split Connection: Advantages</vt:lpstr>
      <vt:lpstr>Split Connection: Critique</vt:lpstr>
      <vt:lpstr>PowerPoint Presentation</vt:lpstr>
    </vt:vector>
  </TitlesOfParts>
  <Company>Princeton University</Company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Kyle Jamieson</cp:lastModifiedBy>
  <cp:revision>2121</cp:revision>
  <cp:lastPrinted>2018-02-08T00:03:25Z</cp:lastPrinted>
  <dcterms:created xsi:type="dcterms:W3CDTF">2013-10-08T01:49:25Z</dcterms:created>
  <dcterms:modified xsi:type="dcterms:W3CDTF">2018-02-08T00:04:02Z</dcterms:modified>
</cp:coreProperties>
</file>