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555" r:id="rId2"/>
    <p:sldId id="558" r:id="rId3"/>
    <p:sldId id="563" r:id="rId4"/>
    <p:sldId id="557" r:id="rId5"/>
    <p:sldId id="571" r:id="rId6"/>
    <p:sldId id="572" r:id="rId7"/>
    <p:sldId id="573" r:id="rId8"/>
    <p:sldId id="590" r:id="rId9"/>
    <p:sldId id="562" r:id="rId10"/>
    <p:sldId id="587" r:id="rId11"/>
    <p:sldId id="582" r:id="rId12"/>
    <p:sldId id="575" r:id="rId13"/>
    <p:sldId id="585" r:id="rId14"/>
    <p:sldId id="576" r:id="rId15"/>
    <p:sldId id="608" r:id="rId16"/>
    <p:sldId id="581" r:id="rId17"/>
    <p:sldId id="615" r:id="rId18"/>
    <p:sldId id="588" r:id="rId19"/>
    <p:sldId id="589" r:id="rId20"/>
    <p:sldId id="596" r:id="rId21"/>
    <p:sldId id="602" r:id="rId22"/>
    <p:sldId id="594" r:id="rId23"/>
    <p:sldId id="592" r:id="rId24"/>
    <p:sldId id="591" r:id="rId25"/>
    <p:sldId id="606" r:id="rId26"/>
    <p:sldId id="599" r:id="rId27"/>
    <p:sldId id="604" r:id="rId28"/>
    <p:sldId id="611" r:id="rId29"/>
    <p:sldId id="605" r:id="rId30"/>
    <p:sldId id="609" r:id="rId31"/>
    <p:sldId id="610" r:id="rId32"/>
    <p:sldId id="612" r:id="rId33"/>
    <p:sldId id="614" r:id="rId34"/>
    <p:sldId id="568" r:id="rId35"/>
    <p:sldId id="620" r:id="rId36"/>
    <p:sldId id="616" r:id="rId37"/>
    <p:sldId id="619" r:id="rId38"/>
    <p:sldId id="617" r:id="rId39"/>
    <p:sldId id="61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8E0000"/>
    <a:srgbClr val="C06000"/>
    <a:srgbClr val="540000"/>
    <a:srgbClr val="F3FAFF"/>
    <a:srgbClr val="CCECFF"/>
    <a:srgbClr val="FFFFFB"/>
    <a:srgbClr val="FFFFCC"/>
    <a:srgbClr val="F3FFF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74" autoAdjust="0"/>
    <p:restoredTop sz="85643" autoAdjust="0"/>
  </p:normalViewPr>
  <p:slideViewPr>
    <p:cSldViewPr>
      <p:cViewPr>
        <p:scale>
          <a:sx n="60" d="100"/>
          <a:sy n="60" d="100"/>
        </p:scale>
        <p:origin x="1128" y="35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708AD-03F6-4658-9BD3-EC1F3AD835F0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8C2BE-A6B7-4A40-8A07-4AD881171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89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37C1C2-0701-427E-A8EC-5D65BE4A12A8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732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45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94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11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42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82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31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76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64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53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8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6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80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34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12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54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19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0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60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50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54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40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2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93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8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582400" cy="762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65123"/>
            <a:ext cx="11582400" cy="5692877"/>
          </a:xfrm>
        </p:spPr>
        <p:txBody>
          <a:bodyPr/>
          <a:lstStyle>
            <a:lvl1pPr marL="39688" indent="0">
              <a:buNone/>
              <a:defRPr sz="2600"/>
            </a:lvl1pPr>
            <a:lvl2pPr marL="457200" indent="-225425">
              <a:buFont typeface="Arial" pitchFamily="34" charset="0"/>
              <a:buChar char="•"/>
              <a:defRPr sz="2400"/>
            </a:lvl2pPr>
            <a:lvl3pPr marL="690563" indent="-233363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3pPr>
            <a:lvl4pPr marL="914400" indent="-223838">
              <a:defRPr sz="2000">
                <a:solidFill>
                  <a:srgbClr val="000066"/>
                </a:solidFill>
              </a:defRPr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0" y="990600"/>
            <a:ext cx="12192000" cy="0"/>
          </a:xfrm>
          <a:prstGeom prst="line">
            <a:avLst/>
          </a:prstGeom>
          <a:solidFill>
            <a:srgbClr val="F47A00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65924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878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480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62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70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869950" y="1149350"/>
            <a:ext cx="10452100" cy="23177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869950" y="3530600"/>
            <a:ext cx="10452100" cy="79375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5984875" y="6546850"/>
            <a:ext cx="20955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95478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1148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0"/>
            <a:endParaRPr lang="en-US" dirty="0" smtClean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0" y="990600"/>
            <a:ext cx="12192000" cy="0"/>
          </a:xfrm>
          <a:prstGeom prst="line">
            <a:avLst/>
          </a:prstGeom>
          <a:solidFill>
            <a:srgbClr val="F47A00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69" r:id="rId4"/>
    <p:sldLayoutId id="2147483670" r:id="rId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39688" indent="-3968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  <a:sym typeface="Helvetica" pitchFamily="34" charset="0"/>
        </a:defRPr>
      </a:lvl1pPr>
      <a:lvl2pPr marL="39688" indent="-39688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pitchFamily="34" charset="0"/>
        </a:defRPr>
      </a:lvl2pPr>
      <a:lvl3pPr marL="39688" indent="-39688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pitchFamily="34" charset="0"/>
        </a:defRPr>
      </a:lvl3pPr>
      <a:lvl4pPr marL="39688" indent="-39688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pitchFamily="34" charset="0"/>
        </a:defRPr>
      </a:lvl4pPr>
      <a:lvl5pPr marL="39688" indent="-39688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pitchFamily="34" charset="0"/>
        </a:defRPr>
      </a:lvl5pPr>
      <a:lvl6pPr marL="496888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54088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411288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68488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39688" indent="0" algn="l" rtl="0" eaLnBrk="1" fontAlgn="base" hangingPunct="1">
        <a:spcBef>
          <a:spcPts val="1700"/>
        </a:spcBef>
        <a:spcAft>
          <a:spcPct val="0"/>
        </a:spcAft>
        <a:buSzPct val="100000"/>
        <a:buFontTx/>
        <a:buNone/>
        <a:defRPr sz="2600">
          <a:solidFill>
            <a:schemeClr val="tx1"/>
          </a:solidFill>
          <a:latin typeface="+mn-lt"/>
          <a:ea typeface="+mn-ea"/>
          <a:cs typeface="+mn-cs"/>
          <a:sym typeface="Helvetica" pitchFamily="34" charset="0"/>
        </a:defRPr>
      </a:lvl1pPr>
      <a:lvl2pPr marL="457200" indent="-225425" algn="l" rtl="0" eaLnBrk="1" fontAlgn="base" hangingPunct="1">
        <a:spcBef>
          <a:spcPts val="300"/>
        </a:spcBef>
        <a:spcAft>
          <a:spcPct val="0"/>
        </a:spcAft>
        <a:buClr>
          <a:srgbClr val="000066"/>
        </a:buClr>
        <a:buSzPct val="100000"/>
        <a:buFont typeface="Arial" pitchFamily="34" charset="0"/>
        <a:buChar char="•"/>
        <a:defRPr sz="2400">
          <a:solidFill>
            <a:srgbClr val="000066"/>
          </a:solidFill>
          <a:latin typeface="+mn-lt"/>
          <a:ea typeface="+mn-ea"/>
          <a:cs typeface="+mn-cs"/>
          <a:sym typeface="Helvetica" pitchFamily="34" charset="0"/>
        </a:defRPr>
      </a:lvl2pPr>
      <a:lvl3pPr marL="690563" indent="-233363" algn="l" rtl="0" eaLnBrk="1" fontAlgn="base" hangingPunct="1">
        <a:spcBef>
          <a:spcPts val="300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  <a:sym typeface="Helvetica" pitchFamily="34" charset="0"/>
        </a:defRPr>
      </a:lvl3pPr>
      <a:lvl4pPr marL="914400" indent="-223838" algn="l" rtl="0" eaLnBrk="1" fontAlgn="base" hangingPunct="1">
        <a:spcBef>
          <a:spcPts val="200"/>
        </a:spcBef>
        <a:spcAft>
          <a:spcPct val="0"/>
        </a:spcAft>
        <a:buSzPct val="100000"/>
        <a:buFont typeface="Helvetica" pitchFamily="34" charset="0"/>
        <a:buChar char="–"/>
        <a:defRPr sz="2000">
          <a:solidFill>
            <a:srgbClr val="000066"/>
          </a:solidFill>
          <a:latin typeface="+mn-lt"/>
          <a:ea typeface="+mn-ea"/>
          <a:cs typeface="+mn-cs"/>
          <a:sym typeface="Helvetica" pitchFamily="34" charset="0"/>
        </a:defRPr>
      </a:lvl4pPr>
      <a:lvl5pPr marL="1760538" indent="-228600" algn="l" rtl="0" eaLnBrk="1" fontAlgn="base" hangingPunct="1">
        <a:spcBef>
          <a:spcPts val="200"/>
        </a:spcBef>
        <a:spcAft>
          <a:spcPct val="0"/>
        </a:spcAft>
        <a:buSzPct val="100000"/>
        <a:buFont typeface="Helvetica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pitchFamily="34" charset="0"/>
        </a:defRPr>
      </a:lvl5pPr>
      <a:lvl6pPr marL="2217738" indent="-228600" algn="l" rtl="0" eaLnBrk="1" fontAlgn="base" hangingPunct="1">
        <a:spcBef>
          <a:spcPts val="200"/>
        </a:spcBef>
        <a:spcAft>
          <a:spcPct val="0"/>
        </a:spcAft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674938" indent="-228600" algn="l" rtl="0" eaLnBrk="1" fontAlgn="base" hangingPunct="1">
        <a:spcBef>
          <a:spcPts val="200"/>
        </a:spcBef>
        <a:spcAft>
          <a:spcPct val="0"/>
        </a:spcAft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132138" indent="-228600" algn="l" rtl="0" eaLnBrk="1" fontAlgn="base" hangingPunct="1">
        <a:spcBef>
          <a:spcPts val="200"/>
        </a:spcBef>
        <a:spcAft>
          <a:spcPct val="0"/>
        </a:spcAft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589338" indent="-228600" algn="l" rtl="0" eaLnBrk="1" fontAlgn="base" hangingPunct="1">
        <a:spcBef>
          <a:spcPts val="200"/>
        </a:spcBef>
        <a:spcAft>
          <a:spcPct val="0"/>
        </a:spcAft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7876" y="2019300"/>
            <a:ext cx="8162925" cy="1143000"/>
          </a:xfrm>
          <a:effectLst/>
        </p:spPr>
        <p:txBody>
          <a:bodyPr/>
          <a:lstStyle/>
          <a:p>
            <a:pPr algn="ctr"/>
            <a:r>
              <a:rPr lang="en-US" sz="5400" dirty="0"/>
              <a:t/>
            </a:r>
            <a:br>
              <a:rPr lang="en-US" sz="5400" dirty="0"/>
            </a:br>
            <a:r>
              <a:rPr lang="en-US" sz="5400" b="0" dirty="0" smtClean="0"/>
              <a:t>Deep Learning for</a:t>
            </a:r>
            <a:br>
              <a:rPr lang="en-US" sz="5400" b="0" dirty="0" smtClean="0"/>
            </a:br>
            <a:r>
              <a:rPr lang="en-US" sz="5400" b="0" dirty="0" smtClean="0"/>
              <a:t>Graphics and Vision</a:t>
            </a:r>
            <a:endParaRPr lang="en-US" sz="3600" i="1" dirty="0"/>
          </a:p>
        </p:txBody>
      </p:sp>
      <p:sp>
        <p:nvSpPr>
          <p:cNvPr id="3076" name="Rectangle 21"/>
          <p:cNvSpPr>
            <a:spLocks noGrp="1" noChangeArrowheads="1"/>
          </p:cNvSpPr>
          <p:nvPr>
            <p:ph type="subTitle" idx="1"/>
          </p:nvPr>
        </p:nvSpPr>
        <p:spPr>
          <a:xfrm>
            <a:off x="2043563" y="4419600"/>
            <a:ext cx="8162925" cy="1295400"/>
          </a:xfrm>
          <a:effectLst/>
        </p:spPr>
        <p:txBody>
          <a:bodyPr/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Thomas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Funkhouser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/>
            </a:r>
            <a:b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</a:b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Princeton University</a:t>
            </a:r>
            <a:b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</a:b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COS 598F, Spring 2017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9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91249"/>
            <a:ext cx="11582400" cy="5692877"/>
          </a:xfrm>
        </p:spPr>
        <p:txBody>
          <a:bodyPr/>
          <a:lstStyle/>
          <a:p>
            <a:r>
              <a:rPr lang="en-US" smtClean="0"/>
              <a:t>What labels?</a:t>
            </a:r>
            <a:endParaRPr lang="en-US" dirty="0" smtClean="0"/>
          </a:p>
          <a:p>
            <a:pPr lvl="1"/>
            <a:r>
              <a:rPr lang="en-US" dirty="0" smtClean="0"/>
              <a:t>More categories?   </a:t>
            </a:r>
          </a:p>
          <a:p>
            <a:pPr lvl="1"/>
            <a:r>
              <a:rPr lang="en-US" dirty="0" smtClean="0"/>
              <a:t>More images per category?  </a:t>
            </a:r>
          </a:p>
          <a:p>
            <a:pPr lvl="1"/>
            <a:r>
              <a:rPr lang="en-US" dirty="0" smtClean="0"/>
              <a:t>More specific spatial labels?</a:t>
            </a:r>
          </a:p>
          <a:p>
            <a:pPr lvl="1"/>
            <a:r>
              <a:rPr lang="en-US" dirty="0" smtClean="0"/>
              <a:t>More data with noisier labels?</a:t>
            </a:r>
          </a:p>
        </p:txBody>
      </p:sp>
      <p:sp>
        <p:nvSpPr>
          <p:cNvPr id="4" name="Rectangle 3"/>
          <p:cNvSpPr/>
          <p:nvPr/>
        </p:nvSpPr>
        <p:spPr>
          <a:xfrm>
            <a:off x="7997825" y="9800695"/>
            <a:ext cx="4291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Will </a:t>
            </a:r>
            <a:r>
              <a:rPr lang="en-US" dirty="0" smtClean="0"/>
              <a:t>unsupervised and self-supervised </a:t>
            </a:r>
            <a:r>
              <a:rPr lang="en-US" dirty="0"/>
              <a:t>learning methods remove the need for human labels?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400" y="238553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 smtClean="0"/>
              <a:t>“What </a:t>
            </a:r>
            <a:r>
              <a:rPr lang="en-US" sz="1400" dirty="0"/>
              <a:t>makes ImageNet good for Transfer Learning</a:t>
            </a:r>
            <a:r>
              <a:rPr lang="en-US" sz="1400" dirty="0" smtClean="0"/>
              <a:t>?”</a:t>
            </a:r>
            <a:endParaRPr lang="en-US" sz="1400" dirty="0"/>
          </a:p>
          <a:p>
            <a:pPr algn="ctr"/>
            <a:r>
              <a:rPr lang="en-US" sz="1400" dirty="0"/>
              <a:t>Jacob MY Huh, </a:t>
            </a:r>
            <a:r>
              <a:rPr lang="en-US" sz="1400" dirty="0" err="1"/>
              <a:t>Pulkit</a:t>
            </a:r>
            <a:r>
              <a:rPr lang="en-US" sz="1400" dirty="0"/>
              <a:t> Agrawal, Alexei </a:t>
            </a:r>
            <a:r>
              <a:rPr lang="en-US" sz="1400" dirty="0" err="1" smtClean="0"/>
              <a:t>Efros</a:t>
            </a:r>
            <a:r>
              <a:rPr lang="en-US" sz="1400" dirty="0" smtClean="0"/>
              <a:t>,</a:t>
            </a:r>
            <a:br>
              <a:rPr lang="en-US" sz="1400" dirty="0" smtClean="0"/>
            </a:br>
            <a:r>
              <a:rPr lang="en-US" sz="1400" dirty="0" smtClean="0"/>
              <a:t>NIPS Workshop on Large-Scale Computer Vision Systems, 2016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64637"/>
          <a:stretch/>
        </p:blipFill>
        <p:spPr>
          <a:xfrm>
            <a:off x="6400800" y="1300063"/>
            <a:ext cx="4953000" cy="1007143"/>
          </a:xfrm>
          <a:prstGeom prst="rect">
            <a:avLst/>
          </a:prstGeom>
        </p:spPr>
      </p:pic>
      <p:pic>
        <p:nvPicPr>
          <p:cNvPr id="2050" name="Picture 2" descr="http://ai.stanford.edu/~olga/pics/clicks20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74752"/>
            <a:ext cx="3352800" cy="223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" y="6096771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What's </a:t>
            </a:r>
            <a:r>
              <a:rPr lang="en-US" sz="1400" dirty="0"/>
              <a:t>the point: Semantic segmentation with point </a:t>
            </a:r>
            <a:r>
              <a:rPr lang="en-US" sz="1400" dirty="0" smtClean="0"/>
              <a:t>supervision</a:t>
            </a:r>
            <a:br>
              <a:rPr lang="en-US" sz="1400" dirty="0" smtClean="0"/>
            </a:br>
            <a:r>
              <a:rPr lang="en-US" sz="1400" dirty="0" smtClean="0"/>
              <a:t>Amy </a:t>
            </a:r>
            <a:r>
              <a:rPr lang="en-US" sz="1400" dirty="0" err="1"/>
              <a:t>Bearman</a:t>
            </a:r>
            <a:r>
              <a:rPr lang="en-US" sz="1400" dirty="0"/>
              <a:t>, Olga </a:t>
            </a:r>
            <a:r>
              <a:rPr lang="en-US" sz="1400" dirty="0" err="1"/>
              <a:t>Russakovsky</a:t>
            </a:r>
            <a:r>
              <a:rPr lang="en-US" sz="1400" dirty="0"/>
              <a:t>, Vittorio Ferrari and Li </a:t>
            </a:r>
            <a:r>
              <a:rPr lang="en-US" sz="1400" dirty="0" err="1" smtClean="0"/>
              <a:t>Fei-Fei</a:t>
            </a:r>
            <a:r>
              <a:rPr lang="en-US" sz="1400" dirty="0" smtClean="0"/>
              <a:t>., ECCV </a:t>
            </a:r>
            <a:r>
              <a:rPr lang="en-US" sz="1400" dirty="0"/>
              <a:t>2016.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39135"/>
          <a:stretch/>
        </p:blipFill>
        <p:spPr>
          <a:xfrm>
            <a:off x="6096000" y="3723207"/>
            <a:ext cx="6023525" cy="11535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09341" y="5009732"/>
            <a:ext cx="43444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LSUN: Construction of a Large-Scale Image Dataset</a:t>
            </a:r>
          </a:p>
          <a:p>
            <a:pPr algn="ctr"/>
            <a:r>
              <a:rPr lang="en-US" sz="1400" dirty="0"/>
              <a:t>using Deep Learning with Humans in the Loop</a:t>
            </a:r>
          </a:p>
          <a:p>
            <a:pPr algn="ctr"/>
            <a:r>
              <a:rPr lang="en-US" sz="1400" dirty="0"/>
              <a:t>Fisher Yu Ari </a:t>
            </a:r>
            <a:r>
              <a:rPr lang="en-US" sz="1400" dirty="0" err="1"/>
              <a:t>Seff</a:t>
            </a:r>
            <a:r>
              <a:rPr lang="en-US" sz="1400" dirty="0"/>
              <a:t> </a:t>
            </a:r>
            <a:r>
              <a:rPr lang="en-US" sz="1400" dirty="0" err="1"/>
              <a:t>Yinda</a:t>
            </a:r>
            <a:r>
              <a:rPr lang="en-US" sz="1400" dirty="0"/>
              <a:t> Zhang </a:t>
            </a:r>
            <a:r>
              <a:rPr lang="en-US" sz="1400" dirty="0" err="1"/>
              <a:t>Shuran</a:t>
            </a:r>
            <a:r>
              <a:rPr lang="en-US" sz="1400" dirty="0"/>
              <a:t> Song</a:t>
            </a:r>
          </a:p>
          <a:p>
            <a:pPr algn="ctr"/>
            <a:r>
              <a:rPr lang="en-US" sz="1400" dirty="0"/>
              <a:t>Thomas </a:t>
            </a:r>
            <a:r>
              <a:rPr lang="en-US" sz="1400" dirty="0" err="1"/>
              <a:t>Funkhouser</a:t>
            </a:r>
            <a:r>
              <a:rPr lang="en-US" sz="1400" dirty="0"/>
              <a:t> </a:t>
            </a:r>
            <a:r>
              <a:rPr lang="en-US" sz="1400" dirty="0" err="1"/>
              <a:t>Jianxiong</a:t>
            </a:r>
            <a:r>
              <a:rPr lang="en-US" sz="1400" dirty="0"/>
              <a:t> Xiao, </a:t>
            </a:r>
            <a:r>
              <a:rPr lang="en-US" sz="1400" dirty="0" err="1" smtClean="0"/>
              <a:t>arXiv</a:t>
            </a:r>
            <a:r>
              <a:rPr lang="en-US" sz="1400" dirty="0" smtClean="0"/>
              <a:t>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636857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Weakly 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91249"/>
            <a:ext cx="11582400" cy="5692877"/>
          </a:xfrm>
        </p:spPr>
        <p:txBody>
          <a:bodyPr/>
          <a:lstStyle/>
          <a:p>
            <a:r>
              <a:rPr lang="en-US" dirty="0" smtClean="0"/>
              <a:t>How much can be learned from weak supervision?</a:t>
            </a:r>
          </a:p>
        </p:txBody>
      </p:sp>
      <p:sp>
        <p:nvSpPr>
          <p:cNvPr id="4" name="Rectangle 3"/>
          <p:cNvSpPr/>
          <p:nvPr/>
        </p:nvSpPr>
        <p:spPr>
          <a:xfrm>
            <a:off x="7997825" y="9800695"/>
            <a:ext cx="4291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Will </a:t>
            </a:r>
            <a:r>
              <a:rPr lang="en-US" dirty="0" smtClean="0"/>
              <a:t>unsupervised and self-supervised </a:t>
            </a:r>
            <a:r>
              <a:rPr lang="en-US" dirty="0"/>
              <a:t>learning methods remove the need for human labels?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2218963"/>
            <a:ext cx="10663620" cy="3904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8245" y="6172200"/>
            <a:ext cx="5194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Dilated Residual Networks, Fisher Yu et al, 2017.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84958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794734"/>
            <a:ext cx="5954595" cy="3038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1311" y="4876800"/>
            <a:ext cx="541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“Object-Centric </a:t>
            </a:r>
            <a:r>
              <a:rPr lang="en-US" sz="1400" dirty="0"/>
              <a:t>Representation Learning from Unlabeled </a:t>
            </a:r>
            <a:r>
              <a:rPr lang="en-US" sz="1400" dirty="0" smtClean="0"/>
              <a:t>Videos,” </a:t>
            </a:r>
            <a:br>
              <a:rPr lang="en-US" sz="1400" dirty="0" smtClean="0"/>
            </a:br>
            <a:r>
              <a:rPr lang="en-US" sz="1400" dirty="0" err="1" smtClean="0"/>
              <a:t>Ruohan</a:t>
            </a:r>
            <a:r>
              <a:rPr lang="en-US" sz="1400" dirty="0" smtClean="0"/>
              <a:t> </a:t>
            </a:r>
            <a:r>
              <a:rPr lang="en-US" sz="1400" dirty="0"/>
              <a:t>Gao, Dinesh </a:t>
            </a:r>
            <a:r>
              <a:rPr lang="en-US" sz="1400" dirty="0" err="1"/>
              <a:t>Jayaraman</a:t>
            </a:r>
            <a:r>
              <a:rPr lang="en-US" sz="1400" dirty="0"/>
              <a:t>, Kristen </a:t>
            </a:r>
            <a:r>
              <a:rPr lang="en-US" sz="1400" dirty="0" err="1" smtClean="0"/>
              <a:t>Grauman</a:t>
            </a:r>
            <a:r>
              <a:rPr lang="en-US" sz="1400" dirty="0" smtClean="0"/>
              <a:t>, ACCV 2016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5462820"/>
            <a:ext cx="5682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Context encoders: Feature learning by </a:t>
            </a:r>
            <a:r>
              <a:rPr lang="en-US" sz="1400" dirty="0" err="1"/>
              <a:t>inpainting</a:t>
            </a:r>
            <a:endParaRPr lang="en-US" sz="1400" dirty="0"/>
          </a:p>
          <a:p>
            <a:pPr algn="ctr"/>
            <a:r>
              <a:rPr lang="en-US" sz="1400" dirty="0"/>
              <a:t>D Pathak, P </a:t>
            </a:r>
            <a:r>
              <a:rPr lang="en-US" sz="1400" dirty="0" err="1"/>
              <a:t>Krahenbuhl</a:t>
            </a:r>
            <a:r>
              <a:rPr lang="en-US" sz="1400" dirty="0"/>
              <a:t>, J Donahue, T Darrell, AA </a:t>
            </a:r>
            <a:r>
              <a:rPr lang="en-US" sz="1400" dirty="0" err="1" smtClean="0"/>
              <a:t>Efros</a:t>
            </a:r>
            <a:r>
              <a:rPr lang="en-US" sz="1400" dirty="0" smtClean="0"/>
              <a:t>, CVPR 2016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1" y="1481092"/>
            <a:ext cx="3610024" cy="396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0538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type of data naturally provide self-supervision?</a:t>
            </a:r>
          </a:p>
          <a:p>
            <a:pPr lvl="1"/>
            <a:r>
              <a:rPr lang="en-US" dirty="0" smtClean="0"/>
              <a:t>RGB-D images</a:t>
            </a:r>
          </a:p>
          <a:p>
            <a:pPr lvl="1"/>
            <a:r>
              <a:rPr lang="en-US" dirty="0" smtClean="0"/>
              <a:t>Multi-view</a:t>
            </a:r>
          </a:p>
          <a:p>
            <a:pPr lvl="1"/>
            <a:r>
              <a:rPr lang="en-US" dirty="0"/>
              <a:t>Synthetic</a:t>
            </a:r>
          </a:p>
          <a:p>
            <a:pPr lvl="1"/>
            <a:r>
              <a:rPr lang="en-US" dirty="0" smtClean="0"/>
              <a:t>Video</a:t>
            </a:r>
          </a:p>
          <a:p>
            <a:pPr lvl="1"/>
            <a:r>
              <a:rPr lang="en-US" dirty="0" smtClean="0"/>
              <a:t>???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69" y="3914274"/>
            <a:ext cx="3203408" cy="2562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752" y="3264439"/>
            <a:ext cx="3314700" cy="2651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626" y="2654839"/>
            <a:ext cx="3304173" cy="26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3280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Variational</a:t>
            </a:r>
            <a:r>
              <a:rPr lang="en-US" dirty="0" smtClean="0"/>
              <a:t> </a:t>
            </a:r>
            <a:r>
              <a:rPr lang="en-US" dirty="0" err="1" smtClean="0"/>
              <a:t>Autoencoder</a:t>
            </a:r>
            <a:endParaRPr lang="en-US" dirty="0"/>
          </a:p>
        </p:txBody>
      </p:sp>
      <p:pic>
        <p:nvPicPr>
          <p:cNvPr id="12" name="Content Placeholder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24000" y="1676400"/>
            <a:ext cx="9181896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00834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Adversarial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limits of GANs?</a:t>
            </a:r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2543" y="6356903"/>
            <a:ext cx="7926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Unsupervised Representation Learning with Deep Convolutional Generative Adversarial </a:t>
            </a:r>
            <a:r>
              <a:rPr lang="en-US" sz="1400" dirty="0" smtClean="0"/>
              <a:t>Networks</a:t>
            </a:r>
            <a:br>
              <a:rPr lang="en-US" sz="1400" dirty="0" smtClean="0"/>
            </a:br>
            <a:r>
              <a:rPr lang="en-US" sz="1400" dirty="0" smtClean="0"/>
              <a:t>Alec </a:t>
            </a:r>
            <a:r>
              <a:rPr lang="en-US" sz="1400" dirty="0"/>
              <a:t>Radford, Luke Metz, </a:t>
            </a:r>
            <a:r>
              <a:rPr lang="en-US" sz="1400" dirty="0" err="1"/>
              <a:t>Soumith</a:t>
            </a:r>
            <a:r>
              <a:rPr lang="en-US" sz="1400" dirty="0"/>
              <a:t> </a:t>
            </a:r>
            <a:r>
              <a:rPr lang="en-US" sz="1400" dirty="0" err="1" smtClean="0"/>
              <a:t>Chintala</a:t>
            </a:r>
            <a:r>
              <a:rPr lang="en-US" sz="1400" dirty="0" smtClean="0"/>
              <a:t>, </a:t>
            </a:r>
            <a:r>
              <a:rPr lang="en-US" sz="1400" dirty="0" err="1" smtClean="0"/>
              <a:t>arXiv</a:t>
            </a:r>
            <a:r>
              <a:rPr lang="en-US" sz="1400" dirty="0" smtClean="0"/>
              <a:t> 2016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50" y="1767215"/>
            <a:ext cx="918210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8704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14800" y="6231331"/>
            <a:ext cx="4911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Learning to Act by Predicting the Future</a:t>
            </a:r>
          </a:p>
          <a:p>
            <a:pPr algn="ctr"/>
            <a:r>
              <a:rPr lang="en-US" sz="1400" dirty="0"/>
              <a:t>Alexey </a:t>
            </a:r>
            <a:r>
              <a:rPr lang="en-US" sz="1400" dirty="0" err="1"/>
              <a:t>Dosovitskiy</a:t>
            </a:r>
            <a:r>
              <a:rPr lang="en-US" sz="1400" dirty="0"/>
              <a:t> and </a:t>
            </a:r>
            <a:r>
              <a:rPr lang="en-US" sz="1400" dirty="0" err="1"/>
              <a:t>Vladlen</a:t>
            </a:r>
            <a:r>
              <a:rPr lang="en-US" sz="1400" dirty="0"/>
              <a:t> </a:t>
            </a:r>
            <a:r>
              <a:rPr lang="en-US" sz="1400" dirty="0" err="1" smtClean="0"/>
              <a:t>Koltun</a:t>
            </a:r>
            <a:r>
              <a:rPr lang="en-US" sz="1400" dirty="0" smtClean="0"/>
              <a:t>, ICLR 2017</a:t>
            </a:r>
            <a:endParaRPr lang="en-US" sz="1400" dirty="0"/>
          </a:p>
        </p:txBody>
      </p:sp>
      <p:pic>
        <p:nvPicPr>
          <p:cNvPr id="13314" name="Picture 2" descr="Learning to Act by Predicting the Fu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21499"/>
            <a:ext cx="7010400" cy="495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28044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6302696"/>
            <a:ext cx="7438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Lerrel</a:t>
            </a:r>
            <a:r>
              <a:rPr lang="en-US" sz="1400" dirty="0"/>
              <a:t> Pinto, </a:t>
            </a:r>
            <a:r>
              <a:rPr lang="en-US" sz="1400" dirty="0" err="1"/>
              <a:t>Dhiraj</a:t>
            </a:r>
            <a:r>
              <a:rPr lang="en-US" sz="1400" dirty="0"/>
              <a:t> Gandhi, </a:t>
            </a:r>
            <a:r>
              <a:rPr lang="en-US" sz="1400" dirty="0" err="1"/>
              <a:t>Yuanfeng</a:t>
            </a:r>
            <a:r>
              <a:rPr lang="en-US" sz="1400" dirty="0"/>
              <a:t> Han, Yong-</a:t>
            </a:r>
            <a:r>
              <a:rPr lang="en-US" sz="1400" dirty="0" err="1"/>
              <a:t>Lae</a:t>
            </a:r>
            <a:r>
              <a:rPr lang="en-US" sz="1400" dirty="0"/>
              <a:t> Park and </a:t>
            </a:r>
            <a:r>
              <a:rPr lang="en-US" sz="1400" dirty="0" err="1"/>
              <a:t>Abhinav</a:t>
            </a:r>
            <a:r>
              <a:rPr lang="en-US" sz="1400" dirty="0"/>
              <a:t> Gupta.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The </a:t>
            </a:r>
            <a:r>
              <a:rPr lang="en-US" sz="1400" dirty="0"/>
              <a:t>Curious Robot: Learning Visual Representations via Physical Interactions. ECCV 2016.</a:t>
            </a:r>
          </a:p>
        </p:txBody>
      </p:sp>
      <p:pic>
        <p:nvPicPr>
          <p:cNvPr id="5122" name="Picture 2" descr="curio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1366947"/>
            <a:ext cx="41529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48290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Consider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165123"/>
            <a:ext cx="11582400" cy="43576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Is </a:t>
            </a:r>
            <a:r>
              <a:rPr lang="en-US" dirty="0"/>
              <a:t>Supervised Learning </a:t>
            </a:r>
            <a:r>
              <a:rPr lang="en-US" dirty="0" smtClean="0"/>
              <a:t>Necessary?</a:t>
            </a:r>
          </a:p>
          <a:p>
            <a:pPr lvl="1"/>
            <a:r>
              <a:rPr lang="en-US" dirty="0" smtClean="0"/>
              <a:t>Is there a combination of unsupervised, self-supervised, and reinforcement </a:t>
            </a:r>
            <a:r>
              <a:rPr lang="en-US" dirty="0"/>
              <a:t>learning methods </a:t>
            </a:r>
            <a:r>
              <a:rPr lang="en-US" dirty="0" smtClean="0"/>
              <a:t>that will subsume the </a:t>
            </a:r>
            <a:r>
              <a:rPr lang="en-US" dirty="0"/>
              <a:t>need for </a:t>
            </a:r>
            <a:r>
              <a:rPr lang="en-US" dirty="0" smtClean="0"/>
              <a:t>supervised human </a:t>
            </a:r>
            <a:r>
              <a:rPr lang="en-US" dirty="0"/>
              <a:t>labels</a:t>
            </a:r>
            <a:r>
              <a:rPr lang="en-US" dirty="0" smtClean="0"/>
              <a:t>?</a:t>
            </a:r>
          </a:p>
          <a:p>
            <a:pPr lvl="1"/>
            <a:endParaRPr lang="en-US" dirty="0"/>
          </a:p>
          <a:p>
            <a:r>
              <a:rPr lang="en-US" dirty="0" smtClean="0"/>
              <a:t>What real-world constraints are useful for unsupervised learning?</a:t>
            </a:r>
          </a:p>
          <a:p>
            <a:pPr lvl="1"/>
            <a:r>
              <a:rPr lang="en-US" dirty="0" smtClean="0"/>
              <a:t>Multiple views, materials, lights, surfaces, occlusion, light transport, physics etc.</a:t>
            </a:r>
          </a:p>
          <a:p>
            <a:pPr lvl="1"/>
            <a:endParaRPr lang="en-US" dirty="0"/>
          </a:p>
          <a:p>
            <a:r>
              <a:rPr lang="en-US" dirty="0" smtClean="0"/>
              <a:t>Is physical interaction necessary to learn the best representations?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139386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Recent work on …</a:t>
            </a:r>
          </a:p>
          <a:p>
            <a:pPr lvl="1"/>
            <a:r>
              <a:rPr lang="en-US" dirty="0" smtClean="0"/>
              <a:t>Learning without full supervision</a:t>
            </a:r>
          </a:p>
          <a:p>
            <a:pPr lvl="2"/>
            <a:r>
              <a:rPr lang="en-US" dirty="0"/>
              <a:t>W</a:t>
            </a:r>
            <a:r>
              <a:rPr lang="en-US" dirty="0" smtClean="0"/>
              <a:t>eakly supervised, self-supervised, unsupervised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>
                <a:solidFill>
                  <a:srgbClr val="C00000"/>
                </a:solidFill>
              </a:rPr>
              <a:t>Learning </a:t>
            </a:r>
            <a:r>
              <a:rPr lang="en-US" dirty="0" smtClean="0">
                <a:solidFill>
                  <a:srgbClr val="C00000"/>
                </a:solidFill>
              </a:rPr>
              <a:t>3D representations of the world</a:t>
            </a:r>
            <a:endParaRPr lang="en-US" dirty="0">
              <a:solidFill>
                <a:srgbClr val="C00000"/>
              </a:solidFill>
            </a:endParaRP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Voxels, point clouds, surfaces</a:t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dirty="0" smtClean="0">
              <a:solidFill>
                <a:srgbClr val="C00000"/>
              </a:solidFill>
            </a:endParaRPr>
          </a:p>
          <a:p>
            <a:pPr lvl="1"/>
            <a:r>
              <a:rPr lang="en-US" dirty="0" smtClean="0"/>
              <a:t>Learning mappings between domains</a:t>
            </a:r>
          </a:p>
          <a:p>
            <a:pPr lvl="2"/>
            <a:r>
              <a:rPr lang="en-US" dirty="0" smtClean="0"/>
              <a:t>Text, RGB, depth, video, 3D shapes, etc.</a:t>
            </a:r>
          </a:p>
          <a:p>
            <a:pPr lvl="2"/>
            <a:r>
              <a:rPr lang="en-US" dirty="0" smtClean="0"/>
              <a:t>Synthetic data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Applications at the boundary of graphics and vision</a:t>
            </a:r>
          </a:p>
          <a:p>
            <a:pPr lvl="2"/>
            <a:r>
              <a:rPr lang="en-US" dirty="0" smtClean="0"/>
              <a:t>Synthesis, editing, etc.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6629400" y="2971800"/>
            <a:ext cx="1219200" cy="0"/>
          </a:xfrm>
          <a:prstGeom prst="straightConnector1">
            <a:avLst/>
          </a:prstGeom>
          <a:solidFill>
            <a:srgbClr val="F47A00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10955546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 Seminar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recent methods in deep learning for graphics and vision</a:t>
            </a:r>
          </a:p>
          <a:p>
            <a:r>
              <a:rPr lang="en-US" dirty="0" smtClean="0"/>
              <a:t>Survey the current state-of-the-art on learning visual representations</a:t>
            </a:r>
          </a:p>
          <a:p>
            <a:r>
              <a:rPr lang="en-US" dirty="0" smtClean="0"/>
              <a:t>Discuss research projects currently being done by students</a:t>
            </a:r>
          </a:p>
          <a:p>
            <a:r>
              <a:rPr lang="en-US" dirty="0" smtClean="0"/>
              <a:t>Brainstorm about future research directions</a:t>
            </a:r>
          </a:p>
        </p:txBody>
      </p:sp>
    </p:spTree>
    <p:extLst>
      <p:ext uri="{BB962C8B-B14F-4D97-AF65-F5344CB8AC3E}">
        <p14:creationId xmlns:p14="http://schemas.microsoft.com/office/powerpoint/2010/main" val="52238526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Discriminative Models of 3D Shape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6019800"/>
            <a:ext cx="6922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"</a:t>
            </a:r>
            <a:r>
              <a:rPr lang="en-US" sz="1400" dirty="0" err="1"/>
              <a:t>VoxNet</a:t>
            </a:r>
            <a:r>
              <a:rPr lang="en-US" sz="1400" dirty="0"/>
              <a:t>: A 3D Convolutional Neural Network for Real-Time </a:t>
            </a:r>
            <a:r>
              <a:rPr lang="en-US" sz="1400" dirty="0" smtClean="0"/>
              <a:t>Object Recognition</a:t>
            </a:r>
            <a:endParaRPr lang="en-US" sz="1400" dirty="0"/>
          </a:p>
          <a:p>
            <a:pPr algn="ctr"/>
            <a:r>
              <a:rPr lang="en-US" sz="1400" dirty="0"/>
              <a:t>Daniel </a:t>
            </a:r>
            <a:r>
              <a:rPr lang="en-US" sz="1400" dirty="0" err="1"/>
              <a:t>Maturana</a:t>
            </a:r>
            <a:r>
              <a:rPr lang="en-US" sz="1400" dirty="0"/>
              <a:t> and Sebastian </a:t>
            </a:r>
            <a:r>
              <a:rPr lang="en-US" sz="1400" dirty="0" smtClean="0"/>
              <a:t>Scherer, IROS 2015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612" y="1447800"/>
            <a:ext cx="330517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7549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Discriminative Models of 3D Shape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5943600"/>
            <a:ext cx="57470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"S. Song, F. Yu, A. Zeng, A. Chang, M. Savva, and T. </a:t>
            </a:r>
            <a:r>
              <a:rPr lang="en-US" sz="1400" dirty="0" err="1"/>
              <a:t>Funkhouser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dirty="0"/>
              <a:t>“Semantic Scene Completion from a Single Depth Image,” </a:t>
            </a:r>
            <a:r>
              <a:rPr lang="en-US" sz="1400" dirty="0" err="1" smtClean="0"/>
              <a:t>arXiv</a:t>
            </a:r>
            <a:r>
              <a:rPr lang="en-US" sz="1400" dirty="0" smtClean="0"/>
              <a:t> 2016 </a:t>
            </a:r>
            <a:endParaRPr lang="en-US" sz="1400" dirty="0"/>
          </a:p>
          <a:p>
            <a:pPr algn="ctr"/>
            <a:endParaRPr lang="en-US" sz="1400" dirty="0"/>
          </a:p>
        </p:txBody>
      </p:sp>
      <p:pic>
        <p:nvPicPr>
          <p:cNvPr id="7" name="cad_full.ply_000.png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4035" y="1320130"/>
            <a:ext cx="4602330" cy="3451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t.png"/>
          <p:cNvPicPr>
            <a:picLocks noChangeAspect="1"/>
          </p:cNvPicPr>
          <p:nvPr/>
        </p:nvPicPr>
        <p:blipFill>
          <a:blip r:embed="rId3">
            <a:extLst/>
          </a:blip>
          <a:srcRect t="10016" b="10016"/>
          <a:stretch>
            <a:fillRect/>
          </a:stretch>
        </p:blipFill>
        <p:spPr>
          <a:xfrm>
            <a:off x="8535971" y="1791961"/>
            <a:ext cx="3136434" cy="2508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obs.png"/>
          <p:cNvPicPr>
            <a:picLocks noChangeAspect="1"/>
          </p:cNvPicPr>
          <p:nvPr/>
        </p:nvPicPr>
        <p:blipFill>
          <a:blip r:embed="rId4">
            <a:extLst/>
          </a:blip>
          <a:srcRect l="9206" t="11188" b="15366"/>
          <a:stretch>
            <a:fillRect/>
          </a:stretch>
        </p:blipFill>
        <p:spPr>
          <a:xfrm>
            <a:off x="537063" y="1676400"/>
            <a:ext cx="3034976" cy="2455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35348" y="5435979"/>
            <a:ext cx="7934389" cy="27452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588373" y="430004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05400" y="451710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Labeled voxels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601200" y="449580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truth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7784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Models of 3D Shape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49434" y="5323544"/>
            <a:ext cx="76931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"</a:t>
            </a:r>
            <a:r>
              <a:rPr lang="en-US" sz="1400" dirty="0"/>
              <a:t>Learning a probabilistic latent space of object shapes via 3d generative-adversarial modeling,"</a:t>
            </a:r>
            <a:br>
              <a:rPr lang="en-US" sz="1400" dirty="0"/>
            </a:br>
            <a:r>
              <a:rPr lang="en-US" sz="1400" dirty="0"/>
              <a:t>Wu, </a:t>
            </a:r>
            <a:r>
              <a:rPr lang="en-US" sz="1400" dirty="0" err="1"/>
              <a:t>Jiajun</a:t>
            </a:r>
            <a:r>
              <a:rPr lang="en-US" sz="1400" dirty="0"/>
              <a:t>, Zhang, </a:t>
            </a:r>
            <a:r>
              <a:rPr lang="en-US" sz="1400" dirty="0" err="1"/>
              <a:t>Chengkai</a:t>
            </a:r>
            <a:r>
              <a:rPr lang="en-US" sz="1400" dirty="0"/>
              <a:t>, </a:t>
            </a:r>
            <a:r>
              <a:rPr lang="en-US" sz="1400" dirty="0" err="1"/>
              <a:t>Xue</a:t>
            </a:r>
            <a:r>
              <a:rPr lang="en-US" sz="1400" dirty="0"/>
              <a:t>, </a:t>
            </a:r>
            <a:r>
              <a:rPr lang="en-US" sz="1400" dirty="0" err="1"/>
              <a:t>Tianfan</a:t>
            </a:r>
            <a:r>
              <a:rPr lang="en-US" sz="1400" dirty="0"/>
              <a:t>, Freeman, Bill, </a:t>
            </a:r>
            <a:r>
              <a:rPr lang="en-US" sz="1400" dirty="0" err="1"/>
              <a:t>Tenenbaum</a:t>
            </a:r>
            <a:r>
              <a:rPr lang="en-US" sz="1400" dirty="0"/>
              <a:t>, Josh,</a:t>
            </a:r>
            <a:br>
              <a:rPr lang="en-US" sz="1400" dirty="0"/>
            </a:br>
            <a:r>
              <a:rPr lang="en-US" sz="1400" i="1" dirty="0" smtClean="0"/>
              <a:t>Advances </a:t>
            </a:r>
            <a:r>
              <a:rPr lang="en-US" sz="1400" i="1" dirty="0"/>
              <a:t>in Neural Information Processing Systems,</a:t>
            </a:r>
            <a:r>
              <a:rPr lang="en-US" sz="1400" dirty="0"/>
              <a:t> 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11460295" cy="297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5190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 of 3D Shape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9895" y="6019800"/>
            <a:ext cx="54922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"</a:t>
            </a:r>
            <a:r>
              <a:rPr lang="en-US" sz="1400" dirty="0" err="1"/>
              <a:t>Vconv-dae</a:t>
            </a:r>
            <a:r>
              <a:rPr lang="en-US" sz="1400" dirty="0"/>
              <a:t>: Deep volumetric shape learning without object labels</a:t>
            </a:r>
            <a:r>
              <a:rPr lang="en-US" sz="1400" dirty="0" smtClean="0"/>
              <a:t>,“</a:t>
            </a:r>
            <a:br>
              <a:rPr lang="en-US" sz="1400" dirty="0" smtClean="0"/>
            </a:br>
            <a:r>
              <a:rPr lang="en-US" sz="1400" dirty="0"/>
              <a:t>Sharma, Abhishek, </a:t>
            </a:r>
            <a:r>
              <a:rPr lang="en-US" sz="1400" dirty="0" err="1"/>
              <a:t>Grau</a:t>
            </a:r>
            <a:r>
              <a:rPr lang="en-US" sz="1400" dirty="0"/>
              <a:t>, Oliver, Fritz, Mario</a:t>
            </a:r>
            <a:r>
              <a:rPr lang="en-US" sz="1400" dirty="0" smtClean="0"/>
              <a:t>,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i="1" dirty="0"/>
              <a:t>Computer Vision-ECCV 2016 Workshops,</a:t>
            </a:r>
            <a:r>
              <a:rPr lang="en-US" sz="1400" dirty="0"/>
              <a:t> 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447" y="1174718"/>
            <a:ext cx="6175104" cy="484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641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Models of 3D Shape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6276975"/>
            <a:ext cx="774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"</a:t>
            </a:r>
            <a:r>
              <a:rPr lang="en-US" sz="1400" dirty="0"/>
              <a:t>Learning a probabilistic latent space of object shapes  </a:t>
            </a:r>
            <a:r>
              <a:rPr lang="en-US" sz="1400" dirty="0" smtClean="0"/>
              <a:t>via </a:t>
            </a:r>
            <a:r>
              <a:rPr lang="en-US" sz="1400" dirty="0"/>
              <a:t>3d generative-adversarial modeling,"</a:t>
            </a:r>
            <a:br>
              <a:rPr lang="en-US" sz="1400" dirty="0"/>
            </a:br>
            <a:r>
              <a:rPr lang="en-US" sz="1400" dirty="0"/>
              <a:t>Wu, </a:t>
            </a:r>
            <a:r>
              <a:rPr lang="en-US" sz="1400" dirty="0" err="1"/>
              <a:t>Jiajun</a:t>
            </a:r>
            <a:r>
              <a:rPr lang="en-US" sz="1400" dirty="0"/>
              <a:t>, Zhang, </a:t>
            </a:r>
            <a:r>
              <a:rPr lang="en-US" sz="1400" dirty="0" err="1"/>
              <a:t>Chengkai</a:t>
            </a:r>
            <a:r>
              <a:rPr lang="en-US" sz="1400" dirty="0"/>
              <a:t>, </a:t>
            </a:r>
            <a:r>
              <a:rPr lang="en-US" sz="1400" dirty="0" err="1"/>
              <a:t>Xue</a:t>
            </a:r>
            <a:r>
              <a:rPr lang="en-US" sz="1400" dirty="0"/>
              <a:t>, </a:t>
            </a:r>
            <a:r>
              <a:rPr lang="en-US" sz="1400" dirty="0" err="1"/>
              <a:t>Tianfan</a:t>
            </a:r>
            <a:r>
              <a:rPr lang="en-US" sz="1400" dirty="0"/>
              <a:t>, </a:t>
            </a:r>
            <a:r>
              <a:rPr lang="en-US" sz="1400" dirty="0" smtClean="0"/>
              <a:t>Freeman</a:t>
            </a:r>
            <a:r>
              <a:rPr lang="en-US" sz="1400" dirty="0"/>
              <a:t>, Bill, </a:t>
            </a:r>
            <a:r>
              <a:rPr lang="en-US" sz="1400" dirty="0" err="1"/>
              <a:t>Tenenbaum</a:t>
            </a:r>
            <a:r>
              <a:rPr lang="en-US" sz="1400" dirty="0"/>
              <a:t>, </a:t>
            </a:r>
            <a:r>
              <a:rPr lang="en-US" sz="1400" dirty="0" smtClean="0"/>
              <a:t>Josh, </a:t>
            </a:r>
            <a:r>
              <a:rPr lang="en-US" sz="1400" i="1" dirty="0" smtClean="0"/>
              <a:t>NIPS </a:t>
            </a:r>
            <a:r>
              <a:rPr lang="en-US" sz="1400" dirty="0" smtClean="0"/>
              <a:t>2016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153889"/>
            <a:ext cx="6019800" cy="49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5567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Consider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165123"/>
            <a:ext cx="11582400" cy="31136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parameterization is best for 3D shapes?</a:t>
            </a:r>
          </a:p>
          <a:p>
            <a:pPr lvl="1"/>
            <a:r>
              <a:rPr lang="en-US" dirty="0" smtClean="0"/>
              <a:t>Voxels, point cloud, surface fans, mapping to sphere, etc.?</a:t>
            </a:r>
          </a:p>
          <a:p>
            <a:pPr lvl="1"/>
            <a:endParaRPr lang="en-US" dirty="0" smtClean="0"/>
          </a:p>
          <a:p>
            <a:r>
              <a:rPr lang="en-US" dirty="0"/>
              <a:t>How </a:t>
            </a:r>
            <a:r>
              <a:rPr lang="en-US" dirty="0" smtClean="0"/>
              <a:t>should networks for 3D shapes be different than for natural images?</a:t>
            </a:r>
          </a:p>
          <a:p>
            <a:pPr lvl="1"/>
            <a:r>
              <a:rPr lang="en-US" dirty="0" smtClean="0"/>
              <a:t>How do networks, datasets, and training protocols have to be adapted </a:t>
            </a:r>
            <a:br>
              <a:rPr lang="en-US" dirty="0" smtClean="0"/>
            </a:br>
            <a:r>
              <a:rPr lang="en-US" dirty="0" smtClean="0"/>
              <a:t>to work effectively for 3D data?</a:t>
            </a:r>
          </a:p>
        </p:txBody>
      </p:sp>
    </p:spTree>
    <p:extLst>
      <p:ext uri="{BB962C8B-B14F-4D97-AF65-F5344CB8AC3E}">
        <p14:creationId xmlns:p14="http://schemas.microsoft.com/office/powerpoint/2010/main" val="48528418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Recent work on …</a:t>
            </a:r>
          </a:p>
          <a:p>
            <a:pPr lvl="1"/>
            <a:r>
              <a:rPr lang="en-US" dirty="0" smtClean="0"/>
              <a:t>Learning without full supervision</a:t>
            </a:r>
          </a:p>
          <a:p>
            <a:pPr lvl="2"/>
            <a:r>
              <a:rPr lang="en-US" dirty="0"/>
              <a:t>W</a:t>
            </a:r>
            <a:r>
              <a:rPr lang="en-US" dirty="0" smtClean="0"/>
              <a:t>eakly supervised, self-supervised, unsupervised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/>
              <a:t>Learning </a:t>
            </a:r>
            <a:r>
              <a:rPr lang="en-US" dirty="0" smtClean="0"/>
              <a:t>3D representations of the world</a:t>
            </a:r>
            <a:endParaRPr lang="en-US" dirty="0"/>
          </a:p>
          <a:p>
            <a:pPr lvl="2"/>
            <a:r>
              <a:rPr lang="en-US" dirty="0" smtClean="0"/>
              <a:t>Voxels, point clouds, surfaces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Learning mappings between domains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Text, RGB, depth, video, 3D shapes, etc.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Synthetic data</a:t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dirty="0" smtClean="0">
              <a:solidFill>
                <a:srgbClr val="C00000"/>
              </a:solidFill>
            </a:endParaRPr>
          </a:p>
          <a:p>
            <a:pPr lvl="1"/>
            <a:r>
              <a:rPr lang="en-US" dirty="0" smtClean="0"/>
              <a:t>Applications at the boundary of graphics and vision</a:t>
            </a:r>
          </a:p>
          <a:p>
            <a:pPr lvl="2"/>
            <a:r>
              <a:rPr lang="en-US" dirty="0" smtClean="0"/>
              <a:t>Synthesis, editing, etc.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6705600" y="4343400"/>
            <a:ext cx="1219200" cy="0"/>
          </a:xfrm>
          <a:prstGeom prst="straightConnector1">
            <a:avLst/>
          </a:prstGeom>
          <a:solidFill>
            <a:srgbClr val="F47A00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89814718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to 3D Shape Representation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3019" y="5323544"/>
            <a:ext cx="6565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Multi-view Convolutional Neural Networks for 3D Shape Recognition</a:t>
            </a:r>
          </a:p>
          <a:p>
            <a:pPr algn="ctr"/>
            <a:r>
              <a:rPr lang="en-US" sz="1400" dirty="0"/>
              <a:t>Hang Su </a:t>
            </a:r>
            <a:r>
              <a:rPr lang="en-US" sz="1400" dirty="0" err="1"/>
              <a:t>Subhransu</a:t>
            </a:r>
            <a:r>
              <a:rPr lang="en-US" sz="1400" dirty="0"/>
              <a:t> </a:t>
            </a:r>
            <a:r>
              <a:rPr lang="en-US" sz="1400" dirty="0" err="1"/>
              <a:t>Maji</a:t>
            </a:r>
            <a:r>
              <a:rPr lang="en-US" sz="1400" dirty="0"/>
              <a:t> </a:t>
            </a:r>
            <a:r>
              <a:rPr lang="en-US" sz="1400" dirty="0" err="1"/>
              <a:t>Evangelos</a:t>
            </a:r>
            <a:r>
              <a:rPr lang="en-US" sz="1400" dirty="0"/>
              <a:t> </a:t>
            </a:r>
            <a:r>
              <a:rPr lang="en-US" sz="1400" dirty="0" err="1"/>
              <a:t>Kalogerakis</a:t>
            </a:r>
            <a:r>
              <a:rPr lang="en-US" sz="1400" dirty="0"/>
              <a:t> Erik </a:t>
            </a:r>
            <a:r>
              <a:rPr lang="en-US" sz="1400" dirty="0" smtClean="0"/>
              <a:t>Learned-Miller, ICCV 2015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1771650"/>
            <a:ext cx="88582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486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and Depth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cs.stanford.edu/~jhoffman/figs/Hoffman_CVPR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42" y="1197207"/>
            <a:ext cx="6400800" cy="511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6316336"/>
            <a:ext cx="8894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Learning with Side Information through Modality </a:t>
            </a:r>
            <a:r>
              <a:rPr lang="en-US" sz="1400" dirty="0" smtClean="0"/>
              <a:t>Hallucination, Judy </a:t>
            </a:r>
            <a:r>
              <a:rPr lang="en-US" sz="1400" dirty="0"/>
              <a:t>Hoffman,  Saurabh Gupta,  Trevor Darrell </a:t>
            </a:r>
          </a:p>
          <a:p>
            <a:pPr algn="ctr"/>
            <a:r>
              <a:rPr lang="en-US" sz="1400" dirty="0"/>
              <a:t>In Proc. Computer Vision and Pattern Recognition (CVPR), 2016. </a:t>
            </a:r>
          </a:p>
        </p:txBody>
      </p:sp>
    </p:spTree>
    <p:extLst>
      <p:ext uri="{BB962C8B-B14F-4D97-AF65-F5344CB8AC3E}">
        <p14:creationId xmlns:p14="http://schemas.microsoft.com/office/powerpoint/2010/main" val="1199653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to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295400"/>
            <a:ext cx="5862638" cy="5352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705" y="5571620"/>
            <a:ext cx="43636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Generative Adversarial Text to Image Synthesis</a:t>
            </a:r>
          </a:p>
          <a:p>
            <a:r>
              <a:rPr lang="en-US" sz="1400" dirty="0"/>
              <a:t>Scott Reed, </a:t>
            </a:r>
            <a:r>
              <a:rPr lang="en-US" sz="1400" dirty="0" err="1"/>
              <a:t>Zeynep</a:t>
            </a:r>
            <a:r>
              <a:rPr lang="en-US" sz="1400" dirty="0"/>
              <a:t> </a:t>
            </a:r>
            <a:r>
              <a:rPr lang="en-US" sz="1400" dirty="0" err="1"/>
              <a:t>Akata</a:t>
            </a:r>
            <a:r>
              <a:rPr lang="en-US" sz="1400" dirty="0"/>
              <a:t>, </a:t>
            </a:r>
            <a:r>
              <a:rPr lang="en-US" sz="1400" dirty="0" err="1"/>
              <a:t>Xinchen</a:t>
            </a:r>
            <a:r>
              <a:rPr lang="en-US" sz="1400" dirty="0"/>
              <a:t> Yan,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Lajanugen</a:t>
            </a:r>
            <a:r>
              <a:rPr lang="en-US" sz="1400" dirty="0" smtClean="0"/>
              <a:t> </a:t>
            </a:r>
            <a:r>
              <a:rPr lang="en-US" sz="1400" dirty="0" err="1" smtClean="0"/>
              <a:t>Logeswaran</a:t>
            </a:r>
            <a:r>
              <a:rPr lang="en-US" sz="1400" dirty="0" smtClean="0"/>
              <a:t>, </a:t>
            </a:r>
            <a:r>
              <a:rPr lang="en-US" sz="1400" dirty="0" err="1" smtClean="0"/>
              <a:t>Honglak</a:t>
            </a:r>
            <a:r>
              <a:rPr lang="en-US" sz="1400" dirty="0" smtClean="0"/>
              <a:t> </a:t>
            </a:r>
            <a:r>
              <a:rPr lang="en-US" sz="1400" dirty="0"/>
              <a:t>Lee, </a:t>
            </a:r>
            <a:r>
              <a:rPr lang="en-US" sz="1400" dirty="0" err="1"/>
              <a:t>Bernt</a:t>
            </a:r>
            <a:r>
              <a:rPr lang="en-US" sz="1400" dirty="0"/>
              <a:t> Schiele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ICML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028312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Seminar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Somewhere between a group meeting and a reading group</a:t>
            </a:r>
          </a:p>
          <a:p>
            <a:pPr lvl="1"/>
            <a:r>
              <a:rPr lang="en-US" dirty="0" smtClean="0"/>
              <a:t>Mainly reading, presentation, and discussion</a:t>
            </a:r>
          </a:p>
          <a:p>
            <a:pPr lvl="1"/>
            <a:r>
              <a:rPr lang="en-US" dirty="0" smtClean="0"/>
              <a:t>Recent papers and ongoing research</a:t>
            </a:r>
          </a:p>
          <a:p>
            <a:r>
              <a:rPr lang="en-US" dirty="0" smtClean="0"/>
              <a:t>No formal assignments</a:t>
            </a:r>
          </a:p>
          <a:p>
            <a:pPr lvl="1"/>
            <a:r>
              <a:rPr lang="en-US" dirty="0" smtClean="0"/>
              <a:t>No exams, no programming assignments</a:t>
            </a:r>
          </a:p>
          <a:p>
            <a:pPr lvl="1"/>
            <a:r>
              <a:rPr lang="en-US" dirty="0" smtClean="0"/>
              <a:t>Cannot be taken for undergraduate credit</a:t>
            </a:r>
          </a:p>
        </p:txBody>
      </p:sp>
    </p:spTree>
    <p:extLst>
      <p:ext uri="{BB962C8B-B14F-4D97-AF65-F5344CB8AC3E}">
        <p14:creationId xmlns:p14="http://schemas.microsoft.com/office/powerpoint/2010/main" val="20622778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to 3D to Image</a:t>
            </a:r>
            <a:endParaRPr lang="en-US" dirty="0"/>
          </a:p>
        </p:txBody>
      </p:sp>
      <p:pic>
        <p:nvPicPr>
          <p:cNvPr id="5" name="Picture 2" descr="http://www.philkr.net/papers/2016-06-01-cvpr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599" y="1219200"/>
            <a:ext cx="802987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6182380"/>
            <a:ext cx="7780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Learning Dense Correspondence via 3D-guided Cycle Consistency</a:t>
            </a:r>
          </a:p>
          <a:p>
            <a:pPr algn="ctr"/>
            <a:r>
              <a:rPr lang="en-US" sz="1400" dirty="0" err="1"/>
              <a:t>Tinghui</a:t>
            </a:r>
            <a:r>
              <a:rPr lang="en-US" sz="1400" dirty="0"/>
              <a:t> Zhou, Philipp </a:t>
            </a:r>
            <a:r>
              <a:rPr lang="en-US" sz="1400" dirty="0" err="1"/>
              <a:t>Krähenbühl</a:t>
            </a:r>
            <a:r>
              <a:rPr lang="en-US" sz="1400" dirty="0"/>
              <a:t>, Mathieu </a:t>
            </a:r>
            <a:r>
              <a:rPr lang="en-US" sz="1400" dirty="0" err="1"/>
              <a:t>Aubry</a:t>
            </a:r>
            <a:r>
              <a:rPr lang="en-US" sz="1400" dirty="0"/>
              <a:t>, </a:t>
            </a:r>
            <a:r>
              <a:rPr lang="en-US" sz="1400" dirty="0" err="1"/>
              <a:t>Qixing</a:t>
            </a:r>
            <a:r>
              <a:rPr lang="en-US" sz="1400" dirty="0"/>
              <a:t> Huang and </a:t>
            </a:r>
            <a:r>
              <a:rPr lang="en-US" sz="1400" dirty="0" err="1"/>
              <a:t>Alyosha</a:t>
            </a:r>
            <a:r>
              <a:rPr lang="en-US" sz="1400" dirty="0"/>
              <a:t> </a:t>
            </a:r>
            <a:r>
              <a:rPr lang="en-US" sz="1400" dirty="0" err="1" smtClean="0"/>
              <a:t>Efros</a:t>
            </a:r>
            <a:r>
              <a:rPr lang="en-US" sz="1400" dirty="0" smtClean="0"/>
              <a:t>, CVPR </a:t>
            </a:r>
            <a:r>
              <a:rPr lang="en-US" sz="14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97021650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transfer representation learned in one domain to another?</a:t>
            </a:r>
          </a:p>
          <a:p>
            <a:r>
              <a:rPr lang="en-US" dirty="0" smtClean="0"/>
              <a:t>How to leverage information from multiple domains into a single representation?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473025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Recent work on …</a:t>
            </a:r>
          </a:p>
          <a:p>
            <a:pPr lvl="1"/>
            <a:r>
              <a:rPr lang="en-US" dirty="0" smtClean="0"/>
              <a:t>Learning without full supervision</a:t>
            </a:r>
          </a:p>
          <a:p>
            <a:pPr lvl="2"/>
            <a:r>
              <a:rPr lang="en-US" dirty="0"/>
              <a:t>W</a:t>
            </a:r>
            <a:r>
              <a:rPr lang="en-US" dirty="0" smtClean="0"/>
              <a:t>eakly supervised, self-supervised, unsupervised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/>
              <a:t>Learning </a:t>
            </a:r>
            <a:r>
              <a:rPr lang="en-US" dirty="0" smtClean="0"/>
              <a:t>3D representations of the world</a:t>
            </a:r>
            <a:endParaRPr lang="en-US" dirty="0"/>
          </a:p>
          <a:p>
            <a:pPr lvl="2"/>
            <a:r>
              <a:rPr lang="en-US" dirty="0" smtClean="0"/>
              <a:t>Voxels, point clouds, surfaces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Learning mappings between domains</a:t>
            </a:r>
          </a:p>
          <a:p>
            <a:pPr lvl="2"/>
            <a:r>
              <a:rPr lang="en-US" dirty="0" smtClean="0"/>
              <a:t>Text, RGB, depth, video, 3D shapes, etc.</a:t>
            </a:r>
          </a:p>
          <a:p>
            <a:pPr lvl="2"/>
            <a:r>
              <a:rPr lang="en-US" dirty="0" smtClean="0"/>
              <a:t>Synthetic data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Applications at the boundary of graphics and vision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Synthesis, editing, etc.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8382000" y="5638800"/>
            <a:ext cx="1219200" cy="0"/>
          </a:xfrm>
          <a:prstGeom prst="straightConnector1">
            <a:avLst/>
          </a:prstGeom>
          <a:solidFill>
            <a:srgbClr val="F47A00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61659359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Inverse Graphics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57600" y="6019800"/>
            <a:ext cx="59824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Deep Convolutional Inverse Graphics Network,</a:t>
            </a:r>
            <a:br>
              <a:rPr lang="en-US" sz="1400" dirty="0"/>
            </a:br>
            <a:r>
              <a:rPr lang="en-US" sz="1400" dirty="0" err="1"/>
              <a:t>Tejas</a:t>
            </a:r>
            <a:r>
              <a:rPr lang="en-US" sz="1400" dirty="0"/>
              <a:t> D. </a:t>
            </a:r>
            <a:r>
              <a:rPr lang="en-US" sz="1400" dirty="0" smtClean="0"/>
              <a:t>Kulkarni </a:t>
            </a:r>
            <a:r>
              <a:rPr lang="en-US" sz="1400" dirty="0"/>
              <a:t>, Will </a:t>
            </a:r>
            <a:r>
              <a:rPr lang="en-US" sz="1400" dirty="0" smtClean="0"/>
              <a:t>Whitney, </a:t>
            </a:r>
            <a:r>
              <a:rPr lang="en-US" sz="1400" dirty="0" err="1"/>
              <a:t>Pushmeet</a:t>
            </a:r>
            <a:r>
              <a:rPr lang="en-US" sz="1400" dirty="0"/>
              <a:t> </a:t>
            </a:r>
            <a:r>
              <a:rPr lang="en-US" sz="1400" dirty="0" err="1" smtClean="0"/>
              <a:t>Kohli</a:t>
            </a:r>
            <a:r>
              <a:rPr lang="en-US" sz="1400" dirty="0" smtClean="0"/>
              <a:t> </a:t>
            </a:r>
            <a:r>
              <a:rPr lang="en-US" sz="1400" dirty="0"/>
              <a:t>, Joshua B. </a:t>
            </a:r>
            <a:r>
              <a:rPr lang="en-US" sz="1400" dirty="0" err="1" smtClean="0"/>
              <a:t>Tenenbaum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 smtClean="0"/>
              <a:t>arXiv:1503.03167v4 </a:t>
            </a:r>
            <a:r>
              <a:rPr lang="en-US" sz="1400" dirty="0"/>
              <a:t>[cs.CV] 22 Jun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55" y="1295401"/>
            <a:ext cx="11310061" cy="454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868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Colorization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66647" y="6257442"/>
            <a:ext cx="4667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Colorful Image Colorization</a:t>
            </a:r>
          </a:p>
          <a:p>
            <a:pPr algn="ctr"/>
            <a:r>
              <a:rPr lang="en-US" sz="1400" dirty="0"/>
              <a:t>Richard </a:t>
            </a:r>
            <a:r>
              <a:rPr lang="en-US" sz="1400" dirty="0" smtClean="0"/>
              <a:t>Zhang, Phillip Isola, Alexei </a:t>
            </a:r>
            <a:r>
              <a:rPr lang="en-US" sz="1400" dirty="0"/>
              <a:t>A. </a:t>
            </a:r>
            <a:r>
              <a:rPr lang="en-US" sz="1400" dirty="0" err="1" smtClean="0"/>
              <a:t>Efros</a:t>
            </a:r>
            <a:r>
              <a:rPr lang="en-US" sz="1400" dirty="0" smtClean="0"/>
              <a:t>, ECCV 2016</a:t>
            </a:r>
            <a:endParaRPr lang="en-US" sz="1400" dirty="0"/>
          </a:p>
        </p:txBody>
      </p:sp>
      <p:pic>
        <p:nvPicPr>
          <p:cNvPr id="1026" name="Picture 2" descr="http://richzhang.github.io/colorization/resources/images/teaser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57706"/>
            <a:ext cx="7162800" cy="492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5656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Style </a:t>
            </a:r>
            <a:r>
              <a:rPr lang="en-US" dirty="0" smtClean="0"/>
              <a:t>Transfer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050790"/>
            <a:ext cx="7543800" cy="5062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6257442"/>
            <a:ext cx="5363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 Neural Algorithm of Artistic Style</a:t>
            </a:r>
          </a:p>
          <a:p>
            <a:pPr algn="ctr"/>
            <a:r>
              <a:rPr lang="en-US" sz="1400" dirty="0" smtClean="0"/>
              <a:t>Leon </a:t>
            </a:r>
            <a:r>
              <a:rPr lang="en-US" sz="1400" dirty="0"/>
              <a:t>A. </a:t>
            </a:r>
            <a:r>
              <a:rPr lang="en-US" sz="1400" dirty="0" err="1"/>
              <a:t>Gatys</a:t>
            </a:r>
            <a:r>
              <a:rPr lang="en-US" sz="1400" dirty="0"/>
              <a:t>, Alexander S. Ecker, Matthias </a:t>
            </a:r>
            <a:r>
              <a:rPr lang="en-US" sz="1400" dirty="0" err="1" smtClean="0"/>
              <a:t>Bethge</a:t>
            </a:r>
            <a:r>
              <a:rPr lang="en-US" sz="1400" dirty="0" smtClean="0"/>
              <a:t>, CVPR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577730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Editing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6257442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Neural Photo Editing with Introspective Adversarial Networks</a:t>
            </a:r>
            <a:br>
              <a:rPr lang="en-US" sz="1400" dirty="0"/>
            </a:br>
            <a:r>
              <a:rPr lang="en-US" sz="1400" dirty="0"/>
              <a:t>Andrew Brock, Theodore Lim, J.M. Ritchie, Nick </a:t>
            </a:r>
            <a:r>
              <a:rPr lang="en-US" sz="1400" dirty="0" smtClean="0"/>
              <a:t>Weston 2016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295400"/>
            <a:ext cx="10896600" cy="475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5884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GANs completely replace patch-based synthesis?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795462"/>
            <a:ext cx="12058650" cy="3267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538987"/>
            <a:ext cx="10509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Combining Markov Random Fields and Convolutional Neural Networks for Image </a:t>
            </a:r>
            <a:r>
              <a:rPr lang="en-US" sz="1400" dirty="0" smtClean="0"/>
              <a:t>Synthesis, </a:t>
            </a:r>
            <a:r>
              <a:rPr lang="en-US" sz="1400" dirty="0" err="1"/>
              <a:t>Chuan</a:t>
            </a:r>
            <a:r>
              <a:rPr lang="en-US" sz="1400" dirty="0"/>
              <a:t> </a:t>
            </a:r>
            <a:r>
              <a:rPr lang="en-US" sz="1400" dirty="0" smtClean="0"/>
              <a:t>Li, Michael Wand, CVPR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812379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Comments?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967462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the Rest of this Meeting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Break into small groups</a:t>
            </a:r>
          </a:p>
          <a:p>
            <a:r>
              <a:rPr lang="en-US" dirty="0" smtClean="0"/>
              <a:t>Discuss what are the most interesting and important topics</a:t>
            </a:r>
            <a:br>
              <a:rPr lang="en-US" dirty="0" smtClean="0"/>
            </a:br>
            <a:r>
              <a:rPr lang="en-US" dirty="0" smtClean="0"/>
              <a:t>to study in Deep Learning for Graphics and Vision</a:t>
            </a:r>
          </a:p>
          <a:p>
            <a:r>
              <a:rPr lang="en-US" dirty="0" smtClean="0"/>
              <a:t>Report back to the whole group</a:t>
            </a:r>
          </a:p>
          <a:p>
            <a:endParaRPr lang="en-US" dirty="0"/>
          </a:p>
          <a:p>
            <a:r>
              <a:rPr lang="en-US" dirty="0" smtClean="0"/>
              <a:t>Integrate suggestions into the class schedule</a:t>
            </a:r>
          </a:p>
        </p:txBody>
      </p:sp>
    </p:spTree>
    <p:extLst>
      <p:ext uri="{BB962C8B-B14F-4D97-AF65-F5344CB8AC3E}">
        <p14:creationId xmlns:p14="http://schemas.microsoft.com/office/powerpoint/2010/main" val="144782360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</a:t>
            </a:r>
            <a:r>
              <a:rPr lang="en-US" dirty="0"/>
              <a:t>and discuss research topics/questions</a:t>
            </a:r>
          </a:p>
          <a:p>
            <a:pPr lvl="1"/>
            <a:r>
              <a:rPr lang="en-US" dirty="0"/>
              <a:t>Make </a:t>
            </a:r>
            <a:r>
              <a:rPr lang="en-US" dirty="0" smtClean="0"/>
              <a:t>presentation(s) </a:t>
            </a:r>
            <a:r>
              <a:rPr lang="en-US" dirty="0"/>
              <a:t>describing the state of the field on a topic/question</a:t>
            </a:r>
            <a:br>
              <a:rPr lang="en-US" dirty="0"/>
            </a:br>
            <a:r>
              <a:rPr lang="en-US" dirty="0"/>
              <a:t>(30 minute talk, plus discussion afterwards)</a:t>
            </a:r>
          </a:p>
          <a:p>
            <a:r>
              <a:rPr lang="en-US" dirty="0" smtClean="0"/>
              <a:t>Read </a:t>
            </a:r>
            <a:r>
              <a:rPr lang="en-US" dirty="0"/>
              <a:t>and discuss research papers</a:t>
            </a:r>
          </a:p>
          <a:p>
            <a:pPr lvl="1"/>
            <a:r>
              <a:rPr lang="en-US" dirty="0"/>
              <a:t>Make a presentation describing at least one research paper in detail </a:t>
            </a:r>
            <a:br>
              <a:rPr lang="en-US" dirty="0"/>
            </a:br>
            <a:r>
              <a:rPr lang="en-US" dirty="0"/>
              <a:t>(20 minutes or so, plus discussion afterwards)</a:t>
            </a:r>
          </a:p>
          <a:p>
            <a:r>
              <a:rPr lang="en-US" dirty="0" smtClean="0"/>
              <a:t>Present ongoing research projects</a:t>
            </a:r>
          </a:p>
          <a:p>
            <a:pPr lvl="1"/>
            <a:r>
              <a:rPr lang="en-US" dirty="0" smtClean="0"/>
              <a:t>Make a presentation about your own research project related to the course</a:t>
            </a:r>
            <a:br>
              <a:rPr lang="en-US" dirty="0" smtClean="0"/>
            </a:br>
            <a:r>
              <a:rPr lang="en-US" dirty="0" smtClean="0"/>
              <a:t>(20 minute talk, plus discussion afterwards)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879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of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deep networks to learn representations of the real-world from images</a:t>
            </a:r>
            <a:br>
              <a:rPr lang="en-US" dirty="0" smtClean="0"/>
            </a:br>
            <a:r>
              <a:rPr lang="en-US" dirty="0" smtClean="0"/>
              <a:t>and leverage them in graphics/vision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2713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Not be Our Focus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on graphics and vision …</a:t>
            </a:r>
          </a:p>
          <a:p>
            <a:pPr lvl="1"/>
            <a:r>
              <a:rPr lang="en-US" dirty="0" smtClean="0"/>
              <a:t>Lighting, materials, cameras, optics, </a:t>
            </a:r>
            <a:r>
              <a:rPr lang="en-US" dirty="0"/>
              <a:t>geometry, </a:t>
            </a:r>
            <a:r>
              <a:rPr lang="en-US" dirty="0" smtClean="0"/>
              <a:t>light transport, etc.</a:t>
            </a:r>
          </a:p>
          <a:p>
            <a:pPr lvl="1"/>
            <a:r>
              <a:rPr lang="en-US" dirty="0" smtClean="0"/>
              <a:t>Stereo, flow, tracking, reconstruction, etc. </a:t>
            </a:r>
          </a:p>
          <a:p>
            <a:pPr lvl="1"/>
            <a:r>
              <a:rPr lang="en-US" dirty="0" smtClean="0"/>
              <a:t>Hand-tuned features</a:t>
            </a:r>
          </a:p>
          <a:p>
            <a:r>
              <a:rPr lang="en-US" dirty="0" smtClean="0"/>
              <a:t>Background on deep learning …</a:t>
            </a:r>
          </a:p>
          <a:p>
            <a:pPr lvl="1"/>
            <a:r>
              <a:rPr lang="en-US" dirty="0" smtClean="0"/>
              <a:t>Network types</a:t>
            </a:r>
          </a:p>
          <a:p>
            <a:pPr lvl="2"/>
            <a:r>
              <a:rPr lang="en-US" dirty="0" smtClean="0"/>
              <a:t>CNN, RNN, LSTM, …</a:t>
            </a:r>
          </a:p>
          <a:p>
            <a:pPr lvl="1"/>
            <a:r>
              <a:rPr lang="en-US" dirty="0" smtClean="0"/>
              <a:t>Network architectures</a:t>
            </a:r>
          </a:p>
          <a:p>
            <a:pPr lvl="2"/>
            <a:r>
              <a:rPr lang="en-US" dirty="0" smtClean="0"/>
              <a:t>Layers, connections, pooling, …</a:t>
            </a:r>
          </a:p>
          <a:p>
            <a:pPr lvl="1"/>
            <a:r>
              <a:rPr lang="en-US" dirty="0" smtClean="0"/>
              <a:t>Training </a:t>
            </a:r>
            <a:r>
              <a:rPr lang="en-US" dirty="0"/>
              <a:t>strategies</a:t>
            </a:r>
          </a:p>
          <a:p>
            <a:pPr lvl="2"/>
            <a:r>
              <a:rPr lang="en-US" dirty="0" smtClean="0"/>
              <a:t>Backpropagation, stochastic gradient descent</a:t>
            </a:r>
          </a:p>
          <a:p>
            <a:pPr lvl="2"/>
            <a:r>
              <a:rPr lang="en-US" dirty="0" smtClean="0"/>
              <a:t>Initialization, dropout, batch normalization</a:t>
            </a:r>
          </a:p>
          <a:p>
            <a:pPr marL="231775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93" y="4822812"/>
            <a:ext cx="4959707" cy="1651505"/>
          </a:xfrm>
          <a:prstGeom prst="rect">
            <a:avLst/>
          </a:prstGeom>
        </p:spPr>
      </p:pic>
      <p:pic>
        <p:nvPicPr>
          <p:cNvPr id="1026" name="Picture 2" descr="Image result for bundle adjust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438400"/>
            <a:ext cx="2971800" cy="19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r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04" y="2514600"/>
            <a:ext cx="2596396" cy="18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71135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Recent work on …</a:t>
            </a:r>
          </a:p>
          <a:p>
            <a:pPr lvl="1"/>
            <a:r>
              <a:rPr lang="en-US" dirty="0" smtClean="0"/>
              <a:t>Learning without full supervision</a:t>
            </a:r>
          </a:p>
          <a:p>
            <a:pPr lvl="2"/>
            <a:r>
              <a:rPr lang="en-US" dirty="0"/>
              <a:t>W</a:t>
            </a:r>
            <a:r>
              <a:rPr lang="en-US" dirty="0" smtClean="0"/>
              <a:t>eakly supervised, self-supervised, unsupervised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/>
              <a:t>Learning </a:t>
            </a:r>
            <a:r>
              <a:rPr lang="en-US" dirty="0" smtClean="0"/>
              <a:t>3D representations of the world</a:t>
            </a:r>
            <a:endParaRPr lang="en-US" dirty="0"/>
          </a:p>
          <a:p>
            <a:pPr lvl="2"/>
            <a:r>
              <a:rPr lang="en-US" dirty="0" smtClean="0"/>
              <a:t>Voxels, point clouds, surfaces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Learning mappings between domains</a:t>
            </a:r>
          </a:p>
          <a:p>
            <a:pPr lvl="2"/>
            <a:r>
              <a:rPr lang="en-US" dirty="0" smtClean="0"/>
              <a:t>Text, RGB, depth, video, 3D shapes, etc.</a:t>
            </a:r>
          </a:p>
          <a:p>
            <a:pPr lvl="2"/>
            <a:r>
              <a:rPr lang="en-US" dirty="0" smtClean="0"/>
              <a:t>Synthetic data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Applications at the boundary of graphics and vision</a:t>
            </a:r>
          </a:p>
          <a:p>
            <a:pPr lvl="2"/>
            <a:r>
              <a:rPr lang="en-US" dirty="0" smtClean="0"/>
              <a:t>Synthesis, editing, etc.</a:t>
            </a:r>
          </a:p>
        </p:txBody>
      </p:sp>
    </p:spTree>
    <p:extLst>
      <p:ext uri="{BB962C8B-B14F-4D97-AF65-F5344CB8AC3E}">
        <p14:creationId xmlns:p14="http://schemas.microsoft.com/office/powerpoint/2010/main" val="14401326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Recent work on …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Learning without full supervision</a:t>
            </a:r>
          </a:p>
          <a:p>
            <a:pPr lvl="2"/>
            <a:r>
              <a:rPr lang="en-US" dirty="0">
                <a:solidFill>
                  <a:srgbClr val="C00000"/>
                </a:solidFill>
              </a:rPr>
              <a:t>W</a:t>
            </a:r>
            <a:r>
              <a:rPr lang="en-US" dirty="0" smtClean="0">
                <a:solidFill>
                  <a:srgbClr val="C00000"/>
                </a:solidFill>
              </a:rPr>
              <a:t>eakly supervised, self-supervised, unsupervised</a:t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dirty="0" smtClean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rgbClr val="002060"/>
                </a:solidFill>
              </a:rPr>
              <a:t>Learning </a:t>
            </a:r>
            <a:r>
              <a:rPr lang="en-US" dirty="0" smtClean="0">
                <a:solidFill>
                  <a:srgbClr val="002060"/>
                </a:solidFill>
              </a:rPr>
              <a:t>3D representations of the world</a:t>
            </a:r>
            <a:endParaRPr lang="en-US" dirty="0">
              <a:solidFill>
                <a:srgbClr val="002060"/>
              </a:solidFill>
            </a:endParaRPr>
          </a:p>
          <a:p>
            <a:pPr lvl="2"/>
            <a:r>
              <a:rPr lang="en-US" dirty="0" smtClean="0"/>
              <a:t>Voxels, point clouds, surfaces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Learning mappings between domains</a:t>
            </a:r>
          </a:p>
          <a:p>
            <a:pPr lvl="2"/>
            <a:r>
              <a:rPr lang="en-US" dirty="0" smtClean="0"/>
              <a:t>Text, RGB, depth, video, 3D shapes, etc.</a:t>
            </a:r>
          </a:p>
          <a:p>
            <a:pPr lvl="2"/>
            <a:r>
              <a:rPr lang="en-US" dirty="0" smtClean="0"/>
              <a:t>Synthetic data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Applications at the boundary of graphics and vision</a:t>
            </a:r>
          </a:p>
          <a:p>
            <a:pPr lvl="2"/>
            <a:r>
              <a:rPr lang="en-US" dirty="0" smtClean="0"/>
              <a:t>Synthesis, editing, etc.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7772400" y="1981200"/>
            <a:ext cx="1219200" cy="0"/>
          </a:xfrm>
          <a:prstGeom prst="straightConnector1">
            <a:avLst/>
          </a:prstGeom>
          <a:solidFill>
            <a:srgbClr val="F47A00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408318916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997825" y="9800695"/>
            <a:ext cx="4291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Will </a:t>
            </a:r>
            <a:r>
              <a:rPr lang="en-US" dirty="0" smtClean="0"/>
              <a:t>unsupervised and self-supervised </a:t>
            </a:r>
            <a:r>
              <a:rPr lang="en-US" dirty="0"/>
              <a:t>learning methods remove the need for human labels?</a:t>
            </a:r>
          </a:p>
        </p:txBody>
      </p:sp>
      <p:pic>
        <p:nvPicPr>
          <p:cNvPr id="2054" name="Picture 6" descr="Image result for image category imagenet supervised learning deep net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54" y="2162893"/>
            <a:ext cx="10891483" cy="288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328760" y="6550223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Andrey </a:t>
            </a:r>
            <a:r>
              <a:rPr lang="en-US" sz="1400" dirty="0" err="1"/>
              <a:t>Kurenkov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909898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s426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47A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8BEAA"/>
      </a:accent5>
      <a:accent6>
        <a:srgbClr val="2D2D8A"/>
      </a:accent6>
      <a:hlink>
        <a:srgbClr val="009999"/>
      </a:hlink>
      <a:folHlink>
        <a:srgbClr val="99CC00"/>
      </a:folHlink>
    </a:clrScheme>
    <a:fontScheme name="cs426.pot">
      <a:majorFont>
        <a:latin typeface="Helvetica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err="1" smtClean="0">
            <a:solidFill>
              <a:srgbClr val="000000"/>
            </a:solidFill>
            <a:ea typeface="ヒラギノ明朝 ProN W3" charset="-128"/>
            <a:cs typeface="ヒラギノ明朝 ProN W3" charset="-128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47A00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-128"/>
            <a:cs typeface="ヒラギノ明朝 ProN W3" charset="-128"/>
            <a:sym typeface="Times New Roman" charset="0"/>
          </a:defRPr>
        </a:defPPr>
      </a:lstStyle>
    </a:lnDef>
  </a:objectDefaults>
  <a:extraClrSchemeLst>
    <a:extraClrScheme>
      <a:clrScheme name="cs426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character</Template>
  <TotalTime>7568</TotalTime>
  <Words>973</Words>
  <Application>Microsoft Office PowerPoint</Application>
  <PresentationFormat>Widescreen</PresentationFormat>
  <Paragraphs>222</Paragraphs>
  <Slides>39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Gill Sans</vt:lpstr>
      <vt:lpstr>Helvetica</vt:lpstr>
      <vt:lpstr>Wingdings</vt:lpstr>
      <vt:lpstr>ヒラギノ角ゴ ProN W3</vt:lpstr>
      <vt:lpstr>ヒラギノ角ゴ ProN W6</vt:lpstr>
      <vt:lpstr>cs426</vt:lpstr>
      <vt:lpstr> Deep Learning for Graphics and Vision</vt:lpstr>
      <vt:lpstr>Goals of the Seminar</vt:lpstr>
      <vt:lpstr>Seminar Organization</vt:lpstr>
      <vt:lpstr>Coursework</vt:lpstr>
      <vt:lpstr>Focus of Study</vt:lpstr>
      <vt:lpstr>What Will Not be Our Focus …</vt:lpstr>
      <vt:lpstr>Proposed Topics</vt:lpstr>
      <vt:lpstr>Proposed Topics</vt:lpstr>
      <vt:lpstr>Supervised Learning</vt:lpstr>
      <vt:lpstr>Supervised Learning</vt:lpstr>
      <vt:lpstr>Weakly Supervised Learning</vt:lpstr>
      <vt:lpstr>Self-Supervised Learning</vt:lpstr>
      <vt:lpstr>Self-Supervised Learning</vt:lpstr>
      <vt:lpstr>Unsupervised Learning</vt:lpstr>
      <vt:lpstr>Generative Adversarial Networks</vt:lpstr>
      <vt:lpstr>Reinforcement Learning</vt:lpstr>
      <vt:lpstr>Physical Interaction</vt:lpstr>
      <vt:lpstr>Questions to Consider</vt:lpstr>
      <vt:lpstr>Proposed Topics</vt:lpstr>
      <vt:lpstr>Discriminative Models of 3D Shape</vt:lpstr>
      <vt:lpstr>Discriminative Models of 3D Shape</vt:lpstr>
      <vt:lpstr>Generative Models of 3D Shape</vt:lpstr>
      <vt:lpstr>Generative Models of 3D Shape</vt:lpstr>
      <vt:lpstr>Generative Models of 3D Shape</vt:lpstr>
      <vt:lpstr>Questions to Consider</vt:lpstr>
      <vt:lpstr>Proposed Topics</vt:lpstr>
      <vt:lpstr>Image to 3D Shape Representation</vt:lpstr>
      <vt:lpstr>Image and Depth Together</vt:lpstr>
      <vt:lpstr>Text to Image</vt:lpstr>
      <vt:lpstr>Image to 3D to Image</vt:lpstr>
      <vt:lpstr>Questions to Consider</vt:lpstr>
      <vt:lpstr>Proposed Topics</vt:lpstr>
      <vt:lpstr>Inverse Graphics</vt:lpstr>
      <vt:lpstr>Image Colorization</vt:lpstr>
      <vt:lpstr>Image Style Transfer</vt:lpstr>
      <vt:lpstr>Image Editing</vt:lpstr>
      <vt:lpstr>Questions to Consider</vt:lpstr>
      <vt:lpstr>Questions? Comments?</vt:lpstr>
      <vt:lpstr>For the Rest of this Meeting 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Semantic Modeling of Urban Environments</dc:title>
  <dc:creator>funk</dc:creator>
  <cp:lastModifiedBy>funk</cp:lastModifiedBy>
  <cp:revision>1014</cp:revision>
  <dcterms:created xsi:type="dcterms:W3CDTF">2010-08-30T12:53:16Z</dcterms:created>
  <dcterms:modified xsi:type="dcterms:W3CDTF">2017-02-10T13:34:00Z</dcterms:modified>
</cp:coreProperties>
</file>