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8" r:id="rId4"/>
    <p:sldId id="258" r:id="rId5"/>
    <p:sldId id="265" r:id="rId6"/>
    <p:sldId id="259" r:id="rId7"/>
    <p:sldId id="266" r:id="rId8"/>
    <p:sldId id="260" r:id="rId9"/>
    <p:sldId id="261" r:id="rId10"/>
    <p:sldId id="267" r:id="rId11"/>
    <p:sldId id="262" r:id="rId12"/>
    <p:sldId id="269" r:id="rId13"/>
    <p:sldId id="271" r:id="rId14"/>
    <p:sldId id="270" r:id="rId15"/>
    <p:sldId id="263" r:id="rId16"/>
    <p:sldId id="264" r:id="rId17"/>
    <p:sldId id="272" r:id="rId18"/>
    <p:sldId id="273" r:id="rId19"/>
    <p:sldId id="274" r:id="rId20"/>
    <p:sldId id="275" r:id="rId21"/>
    <p:sldId id="276" r:id="rId22"/>
    <p:sldId id="282" r:id="rId23"/>
    <p:sldId id="278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April 19,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19,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59" y="1371600"/>
            <a:ext cx="8695765" cy="1927225"/>
          </a:xfrm>
        </p:spPr>
        <p:txBody>
          <a:bodyPr/>
          <a:lstStyle/>
          <a:p>
            <a:pPr algn="ctr"/>
            <a:r>
              <a:rPr lang="en-US" sz="3500" dirty="0" smtClean="0"/>
              <a:t>Learning Deep Generative Models</a:t>
            </a:r>
            <a:br>
              <a:rPr lang="en-US" sz="3500" dirty="0" smtClean="0"/>
            </a:b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latin typeface="Arial (Body)"/>
                <a:cs typeface="Arial (Body)"/>
              </a:rPr>
              <a:t>by </a:t>
            </a:r>
            <a:r>
              <a:rPr lang="en-US" sz="1700" dirty="0" err="1" smtClean="0">
                <a:latin typeface="Arial (Body)"/>
                <a:cs typeface="Arial (Body)"/>
              </a:rPr>
              <a:t>Ruslan</a:t>
            </a:r>
            <a:r>
              <a:rPr lang="en-US" sz="1700" dirty="0" smtClean="0">
                <a:latin typeface="Arial (Body)"/>
                <a:cs typeface="Arial (Body)"/>
              </a:rPr>
              <a:t> </a:t>
            </a:r>
            <a:r>
              <a:rPr lang="en-US" sz="1700" dirty="0" err="1" smtClean="0">
                <a:latin typeface="Arial (Body)"/>
                <a:cs typeface="Arial (Body)"/>
              </a:rPr>
              <a:t>Salakhutdinov</a:t>
            </a:r>
            <a:endParaRPr lang="en-US" sz="1700" dirty="0">
              <a:latin typeface="Arial (Body)"/>
              <a:cs typeface="Arial (Body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32940"/>
            <a:ext cx="7905376" cy="110415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Frank Jiang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COS 598E: 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0074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RBM –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computation of the model expectation requires time exponential in the number of variables.</a:t>
            </a:r>
          </a:p>
          <a:p>
            <a:r>
              <a:rPr lang="en-US" dirty="0" smtClean="0"/>
              <a:t>In 2002, Hinton came up with an algorithm called Contrastive Divergence, which approximates the model expectation with a sample from a Gibbs chain initialized from the data and run for T steps.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practice, setting T = 1 has yielded good results.</a:t>
            </a:r>
          </a:p>
          <a:p>
            <a:r>
              <a:rPr lang="en-US" dirty="0" smtClean="0"/>
              <a:t>Contrastive Divergence can be implemented using either expectations or sampling.</a:t>
            </a:r>
            <a:endParaRPr lang="en-US" dirty="0"/>
          </a:p>
        </p:txBody>
      </p:sp>
      <p:pic>
        <p:nvPicPr>
          <p:cNvPr id="5" name="Picture 4" descr="Screen Shot 2017-04-19 at 12.0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7" y="3969497"/>
            <a:ext cx="4577430" cy="7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uses the same alternating Gibbs sampling to generate samples of either the visible data or hidden variables.</a:t>
            </a:r>
            <a:endParaRPr lang="en-US" dirty="0"/>
          </a:p>
          <a:p>
            <a:pPr lvl="1"/>
            <a:r>
              <a:rPr lang="en-US" dirty="0"/>
              <a:t>Running the Gibbs sampler for one step with fixed visible variables yields the hidden variables corresponding to that visible data.</a:t>
            </a:r>
          </a:p>
          <a:p>
            <a:pPr lvl="1"/>
            <a:r>
              <a:rPr lang="en-US" dirty="0"/>
              <a:t>Running the Gibbs sampler for one step with fixed hidden variables yields a representation of what that set of hidden variables encodes.</a:t>
            </a:r>
          </a:p>
          <a:p>
            <a:endParaRPr lang="en-US" dirty="0" smtClean="0"/>
          </a:p>
          <a:p>
            <a:r>
              <a:rPr lang="en-US" dirty="0" smtClean="0"/>
              <a:t>Running the Gibbs sampler for a long time with random initial data yields a random sample from the joint distribution of the RBM.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75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Gaussian-Bernoulli RBMs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Extension of RBMs to model real-valued data.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conditional distributions are: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the conditional distribution of the visible data given the hidden variables is a Gaussian with mean shifted by a weighted sum of the hidden variables.</a:t>
            </a:r>
            <a:endParaRPr lang="en-US" dirty="0"/>
          </a:p>
        </p:txBody>
      </p:sp>
      <p:pic>
        <p:nvPicPr>
          <p:cNvPr id="5" name="Picture 4" descr="Screen Shot 2017-04-19 at 12.1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2" y="2332319"/>
            <a:ext cx="4800600" cy="800100"/>
          </a:xfrm>
          <a:prstGeom prst="rect">
            <a:avLst/>
          </a:prstGeom>
        </p:spPr>
      </p:pic>
      <p:pic>
        <p:nvPicPr>
          <p:cNvPr id="6" name="Picture 5" descr="Screen Shot 2017-04-19 at 12.1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54" y="2362201"/>
            <a:ext cx="3403600" cy="596900"/>
          </a:xfrm>
          <a:prstGeom prst="rect">
            <a:avLst/>
          </a:prstGeom>
        </p:spPr>
      </p:pic>
      <p:pic>
        <p:nvPicPr>
          <p:cNvPr id="7" name="Picture 6" descr="Screen Shot 2017-04-19 at 12.11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6" y="3681507"/>
            <a:ext cx="4876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Gaussian-Bernoulli RBMs</a:t>
            </a:r>
            <a:endParaRPr lang="en-US" dirty="0"/>
          </a:p>
        </p:txBody>
      </p:sp>
      <p:pic>
        <p:nvPicPr>
          <p:cNvPr id="4" name="Picture 3" descr="Screen Shot 2017-04-19 at 12.1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" y="1869889"/>
            <a:ext cx="83566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Replicated </a:t>
            </a:r>
            <a:r>
              <a:rPr lang="en-US" dirty="0" err="1" smtClean="0"/>
              <a:t>Softmax</a:t>
            </a:r>
            <a:r>
              <a:rPr lang="en-US" dirty="0" smtClean="0"/>
              <a:t> RBMs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Belief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DBN is a probabilistic generative model with an RBM in the top two layers and a directed sigmoid belief network in the lower layers.</a:t>
            </a:r>
            <a:endParaRPr lang="en-US" dirty="0"/>
          </a:p>
        </p:txBody>
      </p:sp>
      <p:pic>
        <p:nvPicPr>
          <p:cNvPr id="4" name="Picture 3" descr="Screen Shot 2017-04-19 at 12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1629"/>
            <a:ext cx="8382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4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Belief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joint distribution over the DBN can be decomposed into the top RBM and the directed sigmoid belief network: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Directed </a:t>
            </a:r>
            <a:r>
              <a:rPr lang="en-US" dirty="0" smtClean="0"/>
              <a:t>si</a:t>
            </a:r>
            <a:r>
              <a:rPr lang="en-US" dirty="0" smtClean="0"/>
              <a:t>gmoid </a:t>
            </a:r>
            <a:r>
              <a:rPr lang="en-US" dirty="0" smtClean="0"/>
              <a:t>belief network: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Top RBM:</a:t>
            </a:r>
          </a:p>
        </p:txBody>
      </p:sp>
      <p:pic>
        <p:nvPicPr>
          <p:cNvPr id="4" name="Picture 3" descr="Screen Shot 2017-04-19 at 12.2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64" y="5424768"/>
            <a:ext cx="4743697" cy="730996"/>
          </a:xfrm>
          <a:prstGeom prst="rect">
            <a:avLst/>
          </a:prstGeom>
        </p:spPr>
      </p:pic>
      <p:pic>
        <p:nvPicPr>
          <p:cNvPr id="5" name="Picture 4" descr="Screen Shot 2017-04-19 at 12.2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4" y="3780492"/>
            <a:ext cx="7009825" cy="1031688"/>
          </a:xfrm>
          <a:prstGeom prst="rect">
            <a:avLst/>
          </a:prstGeom>
        </p:spPr>
      </p:pic>
      <p:pic>
        <p:nvPicPr>
          <p:cNvPr id="6" name="Picture 5" descr="Screen Shot 2017-04-19 at 12.28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49" y="2668866"/>
            <a:ext cx="1974852" cy="435137"/>
          </a:xfrm>
          <a:prstGeom prst="rect">
            <a:avLst/>
          </a:prstGeom>
        </p:spPr>
      </p:pic>
      <p:pic>
        <p:nvPicPr>
          <p:cNvPr id="7" name="Picture 6" descr="Screen Shot 2017-04-19 at 12.27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5" y="2638984"/>
            <a:ext cx="5489390" cy="5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Belief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13"/>
            <a:ext cx="8229600" cy="4876800"/>
          </a:xfrm>
        </p:spPr>
        <p:txBody>
          <a:bodyPr/>
          <a:lstStyle/>
          <a:p>
            <a:r>
              <a:rPr lang="en-US" dirty="0" smtClean="0"/>
              <a:t>If we set W</a:t>
            </a:r>
            <a:r>
              <a:rPr lang="en-US" baseline="30000" dirty="0" smtClean="0"/>
              <a:t>(2)</a:t>
            </a:r>
            <a:r>
              <a:rPr lang="en-US" dirty="0" smtClean="0"/>
              <a:t> = W</a:t>
            </a:r>
            <a:r>
              <a:rPr lang="en-US" baseline="30000" dirty="0" smtClean="0"/>
              <a:t>(1)T</a:t>
            </a:r>
            <a:r>
              <a:rPr lang="en-US" dirty="0" smtClean="0"/>
              <a:t>, then the joint distribution over the visible and first hidden layer of the DBN is actually equal to the joint distribution of the RBM with weights W</a:t>
            </a:r>
            <a:r>
              <a:rPr lang="en-US" baseline="30000" dirty="0" smtClean="0"/>
              <a:t>(1)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that the marginal P(h</a:t>
            </a:r>
            <a:r>
              <a:rPr lang="en-US" baseline="30000" dirty="0" smtClean="0"/>
              <a:t>(1)</a:t>
            </a:r>
            <a:r>
              <a:rPr lang="en-US" dirty="0" smtClean="0"/>
              <a:t>) is the same for the RBM and the DBN, as is the conditional P(v | h</a:t>
            </a:r>
            <a:r>
              <a:rPr lang="en-US" baseline="30000" dirty="0" smtClean="0"/>
              <a:t>(1)</a:t>
            </a:r>
            <a:r>
              <a:rPr lang="en-US" dirty="0" smtClean="0"/>
              <a:t>).</a:t>
            </a:r>
            <a:endParaRPr lang="en-US" baseline="30000" dirty="0" smtClean="0"/>
          </a:p>
        </p:txBody>
      </p:sp>
      <p:pic>
        <p:nvPicPr>
          <p:cNvPr id="4" name="Picture 3" descr="Screen Shot 2017-04-19 at 12.4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518481"/>
            <a:ext cx="7480300" cy="33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DBNs –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647"/>
            <a:ext cx="8229600" cy="4876800"/>
          </a:xfrm>
        </p:spPr>
        <p:txBody>
          <a:bodyPr/>
          <a:lstStyle/>
          <a:p>
            <a:r>
              <a:rPr lang="en-US" dirty="0" smtClean="0"/>
              <a:t>Greedy layer-by-layer training approach where each pair of layers is trained as an RBM</a:t>
            </a:r>
            <a:endParaRPr lang="en-US" dirty="0"/>
          </a:p>
        </p:txBody>
      </p:sp>
      <p:pic>
        <p:nvPicPr>
          <p:cNvPr id="5" name="Picture 4" descr="Screen Shot 2017-04-19 at 12.4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7" y="2261091"/>
            <a:ext cx="6541247" cy="44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DBNs –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58"/>
            <a:ext cx="8229600" cy="555811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variational</a:t>
            </a:r>
            <a:r>
              <a:rPr lang="en-US" dirty="0" smtClean="0"/>
              <a:t> lower bound of the log-likelihood of the visible data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74320" lvl="2" indent="0">
              <a:buNone/>
            </a:pPr>
            <a:endParaRPr lang="en-US" dirty="0"/>
          </a:p>
          <a:p>
            <a:pPr marL="457200" lvl="2"/>
            <a:r>
              <a:rPr lang="en-US" dirty="0" smtClean="0"/>
              <a:t>We </a:t>
            </a:r>
            <a:r>
              <a:rPr lang="en-US" dirty="0"/>
              <a:t>set the approximating distribution Q to the corresponding conditional from the RBM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Hence to maximize this bound with fixed W</a:t>
            </a:r>
            <a:r>
              <a:rPr lang="en-US" baseline="30000" dirty="0" smtClean="0"/>
              <a:t>(1)</a:t>
            </a:r>
            <a:r>
              <a:rPr lang="en-US" dirty="0" smtClean="0"/>
              <a:t>, we maximize				, which is equivalent to </a:t>
            </a:r>
          </a:p>
          <a:p>
            <a:pPr marL="0" indent="0">
              <a:buNone/>
            </a:pPr>
            <a:r>
              <a:rPr lang="en-US" dirty="0" smtClean="0"/>
              <a:t>  maximum likelihood training of the second-layer RBM.</a:t>
            </a:r>
            <a:endParaRPr lang="en-US" baseline="30000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 descr="Screen Shot 2017-04-19 at 12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221006"/>
            <a:ext cx="6959600" cy="2654300"/>
          </a:xfrm>
          <a:prstGeom prst="rect">
            <a:avLst/>
          </a:prstGeom>
        </p:spPr>
      </p:pic>
      <p:pic>
        <p:nvPicPr>
          <p:cNvPr id="6" name="Picture 5" descr="Screen Shot 2017-04-19 at 12.43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 b="14149"/>
          <a:stretch/>
        </p:blipFill>
        <p:spPr>
          <a:xfrm>
            <a:off x="2032001" y="5842001"/>
            <a:ext cx="3003176" cy="537883"/>
          </a:xfrm>
          <a:prstGeom prst="rect">
            <a:avLst/>
          </a:prstGeom>
        </p:spPr>
      </p:pic>
      <p:pic>
        <p:nvPicPr>
          <p:cNvPr id="7" name="Picture 6" descr="Screen Shot 2017-04-19 at 12.45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16" y="5119363"/>
            <a:ext cx="2812677" cy="3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Deep, non-linear models can capture powerful, complex representations of the data.</a:t>
            </a:r>
          </a:p>
          <a:p>
            <a:pPr lvl="1"/>
            <a:r>
              <a:rPr lang="en-US" dirty="0" smtClean="0"/>
              <a:t>Non-linear distributed representations (</a:t>
            </a:r>
            <a:r>
              <a:rPr lang="en-US" dirty="0" err="1" smtClean="0"/>
              <a:t>vs</a:t>
            </a:r>
            <a:r>
              <a:rPr lang="en-US" dirty="0" smtClean="0"/>
              <a:t> mixture models)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However, they are hard to optimize due to non-convex loss functions with many poor local minima.</a:t>
            </a:r>
          </a:p>
          <a:p>
            <a:endParaRPr lang="en-US" dirty="0" smtClean="0"/>
          </a:p>
          <a:p>
            <a:r>
              <a:rPr lang="en-US" dirty="0" smtClean="0"/>
              <a:t>Small quantity of </a:t>
            </a:r>
            <a:r>
              <a:rPr lang="en-US" dirty="0" err="1" smtClean="0"/>
              <a:t>labelled</a:t>
            </a:r>
            <a:r>
              <a:rPr lang="en-US" dirty="0" smtClean="0"/>
              <a:t> data compared to large </a:t>
            </a:r>
            <a:r>
              <a:rPr lang="en-US" dirty="0" err="1" smtClean="0"/>
              <a:t>unlabelled</a:t>
            </a:r>
            <a:r>
              <a:rPr lang="en-US" dirty="0" smtClean="0"/>
              <a:t> </a:t>
            </a:r>
            <a:r>
              <a:rPr lang="en-US" dirty="0" err="1" smtClean="0"/>
              <a:t>dataesets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Want to learn structure from </a:t>
            </a:r>
            <a:r>
              <a:rPr lang="en-US" dirty="0" err="1" smtClean="0"/>
              <a:t>unlabelled</a:t>
            </a:r>
            <a:r>
              <a:rPr lang="en-US" dirty="0" smtClean="0"/>
              <a:t> data for use in discriminative tasks.</a:t>
            </a:r>
          </a:p>
        </p:txBody>
      </p:sp>
    </p:spTree>
    <p:extLst>
      <p:ext uri="{BB962C8B-B14F-4D97-AF65-F5344CB8AC3E}">
        <p14:creationId xmlns:p14="http://schemas.microsoft.com/office/powerpoint/2010/main" val="388695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DBN – Learning Procedure</a:t>
            </a:r>
            <a:endParaRPr lang="en-US" dirty="0"/>
          </a:p>
        </p:txBody>
      </p:sp>
      <p:pic>
        <p:nvPicPr>
          <p:cNvPr id="4" name="Picture 3" descr="Screen Shot 2017-04-19 at 12.5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561"/>
            <a:ext cx="9158941" cy="26920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855884"/>
            <a:ext cx="8229600" cy="186764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 err="1" smtClean="0"/>
              <a:t>variational</a:t>
            </a:r>
            <a:r>
              <a:rPr lang="en-US" dirty="0" smtClean="0"/>
              <a:t> bound is initially tight when training the second hidden layer, and so improving it strictly improves the log-likelihood of the data.</a:t>
            </a:r>
          </a:p>
          <a:p>
            <a:pPr lvl="1"/>
            <a:r>
              <a:rPr lang="en-US" dirty="0" smtClean="0"/>
              <a:t>However for deeper layers, it is not initially tight and so there is no guarantee, but in practice it does work.</a:t>
            </a:r>
          </a:p>
        </p:txBody>
      </p:sp>
    </p:spTree>
    <p:extLst>
      <p:ext uri="{BB962C8B-B14F-4D97-AF65-F5344CB8AC3E}">
        <p14:creationId xmlns:p14="http://schemas.microsoft.com/office/powerpoint/2010/main" val="222572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DBN – Inference</a:t>
            </a:r>
            <a:endParaRPr lang="en-US" dirty="0"/>
          </a:p>
        </p:txBody>
      </p:sp>
      <p:pic>
        <p:nvPicPr>
          <p:cNvPr id="5" name="Picture 4" descr="Screen Shot 2017-04-19 at 12.5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6" y="5303371"/>
            <a:ext cx="6223000" cy="1549400"/>
          </a:xfrm>
          <a:prstGeom prst="rect">
            <a:avLst/>
          </a:prstGeom>
        </p:spPr>
      </p:pic>
      <p:pic>
        <p:nvPicPr>
          <p:cNvPr id="8" name="Picture 7" descr="Screen Shot 2017-04-19 at 12.5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8" y="1524000"/>
            <a:ext cx="8229600" cy="3251200"/>
          </a:xfrm>
          <a:prstGeom prst="rect">
            <a:avLst/>
          </a:prstGeom>
        </p:spPr>
      </p:pic>
      <p:pic>
        <p:nvPicPr>
          <p:cNvPr id="9" name="Picture 8" descr="Screen Shot 2017-04-19 at 12.57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6" y="4775200"/>
            <a:ext cx="2984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DBN - Inference</a:t>
            </a:r>
            <a:endParaRPr lang="en-US" dirty="0"/>
          </a:p>
        </p:txBody>
      </p:sp>
      <p:pic>
        <p:nvPicPr>
          <p:cNvPr id="4" name="Picture 3" descr="Screen Shot 2017-04-19 at 1.1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0" y="1969688"/>
            <a:ext cx="7287559" cy="3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Boltzmann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083"/>
            <a:ext cx="8229600" cy="4876800"/>
          </a:xfrm>
        </p:spPr>
        <p:txBody>
          <a:bodyPr/>
          <a:lstStyle/>
          <a:p>
            <a:r>
              <a:rPr lang="en-US" dirty="0" smtClean="0"/>
              <a:t>DBMs are a more general form of DBNs where all of the edges are undirected.</a:t>
            </a:r>
            <a:endParaRPr lang="en-US" dirty="0"/>
          </a:p>
        </p:txBody>
      </p:sp>
      <p:pic>
        <p:nvPicPr>
          <p:cNvPr id="4" name="Picture 3" descr="Screen Shot 2017-04-19 at 1.1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2071595"/>
            <a:ext cx="8662248" cy="47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Discriminative DBNs and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DBNs/DBMs can easily be applied to discriminative tasks after pre-training on </a:t>
            </a:r>
            <a:r>
              <a:rPr lang="en-US" dirty="0" err="1" smtClean="0"/>
              <a:t>unlabelled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The stochastic binary variables of the DBN/DBM are converted to deterministic, real-valued variables.</a:t>
            </a:r>
          </a:p>
          <a:p>
            <a:r>
              <a:rPr lang="en-US" dirty="0"/>
              <a:t>A top layer is added to the network, which transforms the hidden variables into the desired output.</a:t>
            </a:r>
          </a:p>
          <a:p>
            <a:r>
              <a:rPr lang="en-US" dirty="0"/>
              <a:t>The standard </a:t>
            </a:r>
            <a:r>
              <a:rPr lang="en-US" dirty="0" err="1"/>
              <a:t>backpropagation</a:t>
            </a:r>
            <a:r>
              <a:rPr lang="en-US" dirty="0"/>
              <a:t> algorithm is then used to optimize the weights of this multilayer network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DBMs, an approximating distribution Q(h</a:t>
            </a:r>
            <a:r>
              <a:rPr lang="en-US" baseline="30000" dirty="0" smtClean="0"/>
              <a:t>(2) </a:t>
            </a:r>
            <a:r>
              <a:rPr lang="en-US" dirty="0" smtClean="0"/>
              <a:t>| v) is used to create an augmented input for the network, in addition to the actual input.</a:t>
            </a:r>
          </a:p>
        </p:txBody>
      </p:sp>
    </p:spTree>
    <p:extLst>
      <p:ext uri="{BB962C8B-B14F-4D97-AF65-F5344CB8AC3E}">
        <p14:creationId xmlns:p14="http://schemas.microsoft.com/office/powerpoint/2010/main" val="14688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Boltzmann Machines</a:t>
            </a:r>
            <a:endParaRPr lang="en-US" dirty="0"/>
          </a:p>
        </p:txBody>
      </p:sp>
      <p:pic>
        <p:nvPicPr>
          <p:cNvPr id="5" name="Picture 4" descr="Screen Shot 2017-04-19 at 1.1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037229"/>
            <a:ext cx="8001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2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 (with DBMs)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MNIST: 0.95% error rate on full MNIST test set with 2-layer RBM, compared to 1.4% by SVMs, 1.2% achieved by DBN.</a:t>
            </a:r>
            <a:endParaRPr lang="en-US" dirty="0"/>
          </a:p>
        </p:txBody>
      </p:sp>
      <p:pic>
        <p:nvPicPr>
          <p:cNvPr id="4" name="Picture 3" descr="Screen Shot 2017-04-19 at 1.1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6700"/>
            <a:ext cx="8610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 (with DBMs)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NORB: 10.8% error on full test set, compared to 11.6% by SVM, 22.5% by logistic regression, 18.4% by k-nearest-neighbours.</a:t>
            </a:r>
            <a:endParaRPr lang="en-US" dirty="0"/>
          </a:p>
        </p:txBody>
      </p:sp>
      <p:pic>
        <p:nvPicPr>
          <p:cNvPr id="5" name="Picture 4" descr="Screen Shot 2017-04-19 at 1.1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6" y="2716747"/>
            <a:ext cx="7287559" cy="3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2006, Hinton et al. introduced a fast, greedy learning algorithm for deep generative models called Deep Belief Networks.</a:t>
            </a:r>
          </a:p>
          <a:p>
            <a:pPr marL="457200" lvl="2"/>
            <a:r>
              <a:rPr lang="en-US" dirty="0" smtClean="0"/>
              <a:t>Based </a:t>
            </a:r>
            <a:r>
              <a:rPr lang="en-US" dirty="0"/>
              <a:t>on the idea of stacking Restricted Boltzmann Machines.</a:t>
            </a:r>
          </a:p>
          <a:p>
            <a:endParaRPr lang="en-US" dirty="0"/>
          </a:p>
          <a:p>
            <a:r>
              <a:rPr lang="en-US" dirty="0" smtClean="0"/>
              <a:t>In 2009, </a:t>
            </a:r>
            <a:r>
              <a:rPr lang="en-US" dirty="0" err="1" smtClean="0"/>
              <a:t>Salakhutdinov</a:t>
            </a:r>
            <a:r>
              <a:rPr lang="en-US" dirty="0" smtClean="0"/>
              <a:t> and Hinton introduced Deep Boltzmann Machines, which extend DBNs.</a:t>
            </a:r>
          </a:p>
        </p:txBody>
      </p:sp>
    </p:spTree>
    <p:extLst>
      <p:ext uri="{BB962C8B-B14F-4D97-AF65-F5344CB8AC3E}">
        <p14:creationId xmlns:p14="http://schemas.microsoft.com/office/powerpoint/2010/main" val="244246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a probability distribution through an energy function: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lower the energy, the higher the probability.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Want to optimize the energy manifold to create troughs around actual data, and peaks elsewhere.</a:t>
            </a:r>
          </a:p>
        </p:txBody>
      </p:sp>
      <p:pic>
        <p:nvPicPr>
          <p:cNvPr id="4" name="Picture 3" descr="Screen Shot 2017-04-19 at 11.09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526" b="1"/>
          <a:stretch/>
        </p:blipFill>
        <p:spPr>
          <a:xfrm>
            <a:off x="2112683" y="2064124"/>
            <a:ext cx="1727200" cy="787400"/>
          </a:xfrm>
          <a:prstGeom prst="rect">
            <a:avLst/>
          </a:prstGeom>
        </p:spPr>
      </p:pic>
      <p:pic>
        <p:nvPicPr>
          <p:cNvPr id="5" name="Picture 4" descr="Screen Shot 2017-04-19 at 11.0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1" y="2114924"/>
            <a:ext cx="1816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Restricted Boltzmann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5620"/>
            <a:ext cx="8229600" cy="2489200"/>
          </a:xfrm>
        </p:spPr>
        <p:txBody>
          <a:bodyPr/>
          <a:lstStyle/>
          <a:p>
            <a:r>
              <a:rPr lang="en-US" dirty="0" smtClean="0"/>
              <a:t>Markov random field with two-layer architecture: hidden and visible.</a:t>
            </a:r>
          </a:p>
          <a:p>
            <a:r>
              <a:rPr lang="en-US" dirty="0" smtClean="0"/>
              <a:t>Each layer consists of stochastic binary variables.</a:t>
            </a:r>
          </a:p>
          <a:p>
            <a:r>
              <a:rPr lang="en-US" dirty="0" smtClean="0"/>
              <a:t>Edges exist from every hidden node to every visible node, but not within a layer.</a:t>
            </a:r>
          </a:p>
          <a:p>
            <a:endParaRPr lang="en-US" dirty="0" smtClean="0"/>
          </a:p>
        </p:txBody>
      </p:sp>
      <p:pic>
        <p:nvPicPr>
          <p:cNvPr id="4" name="Picture 3" descr="Screen Shot 2017-04-19 at 11.2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598705"/>
            <a:ext cx="6578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2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Restricted Boltzmann Machines</a:t>
            </a:r>
            <a:endParaRPr lang="en-US" dirty="0"/>
          </a:p>
        </p:txBody>
      </p:sp>
      <p:pic>
        <p:nvPicPr>
          <p:cNvPr id="5" name="Picture 4" descr="Screen Shot 2017-04-19 at 11.2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35" y="4375523"/>
            <a:ext cx="3941482" cy="141779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RBMs are defined by the following energy function: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joint distribution over the hidden and visible layers is: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389529" y="307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Screen Shot 2017-04-19 at 11.23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18" y="2211952"/>
            <a:ext cx="5182206" cy="13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Restricted Boltzmann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marginal distribution over the visible layer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to the bipartite structure of the RBM, the hidden variables can be explicitly marginalized out:</a:t>
            </a:r>
            <a:endParaRPr lang="en-US" dirty="0"/>
          </a:p>
        </p:txBody>
      </p:sp>
      <p:pic>
        <p:nvPicPr>
          <p:cNvPr id="4" name="Picture 3" descr="Screen Shot 2017-04-19 at 11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34" y="4240305"/>
            <a:ext cx="5990099" cy="2378635"/>
          </a:xfrm>
          <a:prstGeom prst="rect">
            <a:avLst/>
          </a:prstGeom>
        </p:spPr>
      </p:pic>
      <p:pic>
        <p:nvPicPr>
          <p:cNvPr id="5" name="Picture 4" descr="Screen Shot 2017-04-19 at 11.21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3" y="2313641"/>
            <a:ext cx="3519494" cy="8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RBM – Conditional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764"/>
            <a:ext cx="8229600" cy="3115235"/>
          </a:xfrm>
        </p:spPr>
        <p:txBody>
          <a:bodyPr/>
          <a:lstStyle/>
          <a:p>
            <a:r>
              <a:rPr lang="en-US" dirty="0" smtClean="0"/>
              <a:t>These equations give us these important and very intuitive conditional distributions:</a:t>
            </a:r>
            <a:endParaRPr lang="en-US" dirty="0"/>
          </a:p>
        </p:txBody>
      </p:sp>
      <p:pic>
        <p:nvPicPr>
          <p:cNvPr id="5" name="Picture 4" descr="Screen Shot 2017-04-19 at 11.4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3" y="4146347"/>
            <a:ext cx="5556623" cy="2554769"/>
          </a:xfrm>
          <a:prstGeom prst="rect">
            <a:avLst/>
          </a:prstGeom>
        </p:spPr>
      </p:pic>
      <p:pic>
        <p:nvPicPr>
          <p:cNvPr id="6" name="Picture 5" descr="Screen Shot 2017-04-19 at 11.2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9" y="1394013"/>
            <a:ext cx="6578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RBM -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maximize the probability of our data given this probability model, so we perform maximum likelihood estimation on the marginal P(v).</a:t>
            </a:r>
          </a:p>
          <a:p>
            <a:r>
              <a:rPr lang="en-US" dirty="0" smtClean="0"/>
              <a:t>Given a set of observations {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  <a:r>
              <a:rPr lang="en-US" baseline="30000" dirty="0" smtClean="0"/>
              <a:t>N</a:t>
            </a:r>
            <a:r>
              <a:rPr lang="en-US" dirty="0" smtClean="0"/>
              <a:t>, </a:t>
            </a:r>
            <a:r>
              <a:rPr lang="en-US" dirty="0"/>
              <a:t>t</a:t>
            </a:r>
            <a:r>
              <a:rPr lang="en-US" dirty="0" smtClean="0"/>
              <a:t>he derivatives of the log-likelihood with respect to the model parameters are:</a:t>
            </a:r>
            <a:endParaRPr lang="en-US" dirty="0"/>
          </a:p>
        </p:txBody>
      </p:sp>
      <p:pic>
        <p:nvPicPr>
          <p:cNvPr id="4" name="Picture 3" descr="Screen Shot 2017-04-19 at 11.4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" y="3773395"/>
            <a:ext cx="5368365" cy="2608784"/>
          </a:xfrm>
          <a:prstGeom prst="rect">
            <a:avLst/>
          </a:prstGeom>
        </p:spPr>
      </p:pic>
      <p:pic>
        <p:nvPicPr>
          <p:cNvPr id="5" name="Picture 4" descr="Screen Shot 2017-04-19 at 11.52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65" y="5144034"/>
            <a:ext cx="1567329" cy="410142"/>
          </a:xfrm>
          <a:prstGeom prst="rect">
            <a:avLst/>
          </a:prstGeom>
        </p:spPr>
      </p:pic>
      <p:pic>
        <p:nvPicPr>
          <p:cNvPr id="6" name="Picture 5" descr="Screen Shot 2017-04-19 at 11.52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89" y="5232536"/>
            <a:ext cx="1621120" cy="306699"/>
          </a:xfrm>
          <a:prstGeom prst="rect">
            <a:avLst/>
          </a:prstGeom>
        </p:spPr>
      </p:pic>
      <p:pic>
        <p:nvPicPr>
          <p:cNvPr id="7" name="Picture 6" descr="Screen Shot 2017-04-19 at 11.52.4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3" y="5814537"/>
            <a:ext cx="2586317" cy="3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9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1060</TotalTime>
  <Words>1036</Words>
  <Application>Microsoft Macintosh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Learning Deep Generative Models  by Ruslan Salakhutdinov</vt:lpstr>
      <vt:lpstr>Motivation</vt:lpstr>
      <vt:lpstr>Solution</vt:lpstr>
      <vt:lpstr>Energy-Based Models</vt:lpstr>
      <vt:lpstr>Restricted Boltzmann Machines</vt:lpstr>
      <vt:lpstr>Restricted Boltzmann Machines</vt:lpstr>
      <vt:lpstr>Restricted Boltzmann Machines</vt:lpstr>
      <vt:lpstr>RBM – Conditional Distributions</vt:lpstr>
      <vt:lpstr>RBM - Learning Procedure</vt:lpstr>
      <vt:lpstr>RBM – Learning Procedure</vt:lpstr>
      <vt:lpstr>Inference</vt:lpstr>
      <vt:lpstr>Gaussian-Bernoulli RBMs</vt:lpstr>
      <vt:lpstr>Gaussian-Bernoulli RBMs</vt:lpstr>
      <vt:lpstr>Replicated Softmax RBMs</vt:lpstr>
      <vt:lpstr>Deep Belief Networks</vt:lpstr>
      <vt:lpstr>Deep Belief Networks</vt:lpstr>
      <vt:lpstr>Deep Belief Networks</vt:lpstr>
      <vt:lpstr>DBNs – Learning Procedure</vt:lpstr>
      <vt:lpstr>DBNs – Learning Procedure</vt:lpstr>
      <vt:lpstr>DBN – Learning Procedure</vt:lpstr>
      <vt:lpstr>DBN – Inference</vt:lpstr>
      <vt:lpstr>DBN - Inference</vt:lpstr>
      <vt:lpstr>Deep Boltzmann Machines</vt:lpstr>
      <vt:lpstr>Discriminative DBNs and DBMs</vt:lpstr>
      <vt:lpstr>Deep Boltzmann Machines</vt:lpstr>
      <vt:lpstr>Experimental Results (with DBMs)</vt:lpstr>
      <vt:lpstr>Experimental Results (with DBMs)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Deep Generative Models  by Ruslan Salakhutdinov)</dc:title>
  <dc:creator>Frank Jiang</dc:creator>
  <cp:lastModifiedBy>Frank Jiang</cp:lastModifiedBy>
  <cp:revision>20</cp:revision>
  <dcterms:created xsi:type="dcterms:W3CDTF">2017-04-19T00:26:27Z</dcterms:created>
  <dcterms:modified xsi:type="dcterms:W3CDTF">2017-04-19T18:32:20Z</dcterms:modified>
</cp:coreProperties>
</file>