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44"/>
  </p:notesMasterIdLst>
  <p:handoutMasterIdLst>
    <p:handoutMasterId r:id="rId45"/>
  </p:handoutMasterIdLst>
  <p:sldIdLst>
    <p:sldId id="257" r:id="rId2"/>
    <p:sldId id="507" r:id="rId3"/>
    <p:sldId id="508" r:id="rId4"/>
    <p:sldId id="484" r:id="rId5"/>
    <p:sldId id="489" r:id="rId6"/>
    <p:sldId id="509" r:id="rId7"/>
    <p:sldId id="510" r:id="rId8"/>
    <p:sldId id="490" r:id="rId9"/>
    <p:sldId id="492" r:id="rId10"/>
    <p:sldId id="497" r:id="rId11"/>
    <p:sldId id="498" r:id="rId12"/>
    <p:sldId id="500" r:id="rId13"/>
    <p:sldId id="501" r:id="rId14"/>
    <p:sldId id="503" r:id="rId15"/>
    <p:sldId id="505" r:id="rId16"/>
    <p:sldId id="506" r:id="rId17"/>
    <p:sldId id="511" r:id="rId18"/>
    <p:sldId id="512" r:id="rId19"/>
    <p:sldId id="513" r:id="rId20"/>
    <p:sldId id="516" r:id="rId21"/>
    <p:sldId id="517" r:id="rId22"/>
    <p:sldId id="518" r:id="rId23"/>
    <p:sldId id="519" r:id="rId24"/>
    <p:sldId id="520" r:id="rId25"/>
    <p:sldId id="521" r:id="rId26"/>
    <p:sldId id="522" r:id="rId27"/>
    <p:sldId id="523" r:id="rId28"/>
    <p:sldId id="524" r:id="rId29"/>
    <p:sldId id="525" r:id="rId30"/>
    <p:sldId id="526" r:id="rId31"/>
    <p:sldId id="527" r:id="rId32"/>
    <p:sldId id="528" r:id="rId33"/>
    <p:sldId id="529" r:id="rId34"/>
    <p:sldId id="530" r:id="rId35"/>
    <p:sldId id="531" r:id="rId36"/>
    <p:sldId id="532" r:id="rId37"/>
    <p:sldId id="533" r:id="rId38"/>
    <p:sldId id="534" r:id="rId39"/>
    <p:sldId id="535" r:id="rId40"/>
    <p:sldId id="542" r:id="rId41"/>
    <p:sldId id="540" r:id="rId42"/>
    <p:sldId id="544" r:id="rId43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899"/>
    <a:srgbClr val="FF6501"/>
    <a:srgbClr val="008F00"/>
    <a:srgbClr val="92D050"/>
    <a:srgbClr val="FF9300"/>
    <a:srgbClr val="C0504D"/>
    <a:srgbClr val="D5FED5"/>
    <a:srgbClr val="0000FF"/>
    <a:srgbClr val="CC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35" autoAdjust="0"/>
    <p:restoredTop sz="94617" autoAdjust="0"/>
  </p:normalViewPr>
  <p:slideViewPr>
    <p:cSldViewPr snapToGrid="0">
      <p:cViewPr>
        <p:scale>
          <a:sx n="78" d="100"/>
          <a:sy n="78" d="100"/>
        </p:scale>
        <p:origin x="728" y="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b="0" dirty="0" smtClean="0"/>
              <a:t>When do you release locks before commit?  Carefully – like when you are traversing</a:t>
            </a:r>
            <a:r>
              <a:rPr lang="en-US" sz="2400" b="0" baseline="0" dirty="0" smtClean="0"/>
              <a:t> a data </a:t>
            </a:r>
            <a:r>
              <a:rPr lang="en-US" sz="2400" b="0" baseline="0" smtClean="0"/>
              <a:t>structure but not actually using the data</a:t>
            </a:r>
            <a:endParaRPr lang="en-US" sz="2200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38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76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00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64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5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56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600" dirty="0" smtClean="0"/>
              <a:t>Leaders acquire local write locks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n-US" dirty="0" smtClean="0"/>
              <a:t>If non-coordinator: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Choose prepare </a:t>
            </a:r>
            <a:r>
              <a:rPr lang="en-US" sz="2600" dirty="0" err="1" smtClean="0"/>
              <a:t>ts</a:t>
            </a:r>
            <a:r>
              <a:rPr lang="en-US" sz="2600" dirty="0" smtClean="0"/>
              <a:t> &gt; previous local timestamps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Log prepare record through </a:t>
            </a:r>
            <a:r>
              <a:rPr lang="en-US" sz="2600" dirty="0" err="1" smtClean="0"/>
              <a:t>Paxos</a:t>
            </a:r>
            <a:endParaRPr lang="en-US" sz="2600" dirty="0" smtClean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Notify coordinator of prepare timestamp</a:t>
            </a:r>
          </a:p>
          <a:p>
            <a:pPr lvl="1">
              <a:lnSpc>
                <a:spcPct val="110000"/>
              </a:lnSpc>
              <a:spcBef>
                <a:spcPts val="1600"/>
              </a:spcBef>
              <a:spcAft>
                <a:spcPts val="400"/>
              </a:spcAft>
            </a:pPr>
            <a:r>
              <a:rPr lang="en-US" dirty="0" smtClean="0"/>
              <a:t>If coordinator: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Wait until hear from other participants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Choose commit timestamp  &gt;= prepare </a:t>
            </a:r>
            <a:r>
              <a:rPr lang="en-US" sz="2600" dirty="0" err="1" smtClean="0"/>
              <a:t>ts</a:t>
            </a:r>
            <a:r>
              <a:rPr lang="en-US" sz="2600" dirty="0" smtClean="0"/>
              <a:t>, &gt; local </a:t>
            </a:r>
            <a:r>
              <a:rPr lang="en-US" sz="2600" dirty="0" err="1" smtClean="0"/>
              <a:t>ts</a:t>
            </a:r>
            <a:endParaRPr lang="en-US" sz="2600" dirty="0" smtClean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Logs commit record through </a:t>
            </a:r>
            <a:r>
              <a:rPr lang="en-US" sz="2600" dirty="0" err="1" smtClean="0"/>
              <a:t>Paxos</a:t>
            </a:r>
            <a:endParaRPr lang="en-US" sz="2600" dirty="0" smtClean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Wait commit-wait period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Sends commit timestamp to replicas, other leaders, client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 smtClean="0"/>
              <a:t>All apply at commit timestamp and release locks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7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99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4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90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9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15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pitchFamily="-107" charset="-128"/>
              </a:rPr>
              <a:t>Write O by </a:t>
            </a:r>
            <a:r>
              <a:rPr lang="en-US" sz="2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pitchFamily="-107" charset="-128"/>
              </a:rPr>
              <a:t>txn</a:t>
            </a:r>
            <a:r>
              <a:rPr lang="en-US" sz="2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pitchFamily="-107" charset="-128"/>
              </a:rPr>
              <a:t> T, find serializable write or abort:  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dirty="0" smtClean="0">
                <a:latin typeface="Times New Roman" charset="0"/>
                <a:ea typeface="ＭＳ Ｐゴシック" charset="-128"/>
              </a:rPr>
              <a:t>Find  OV  </a:t>
            </a:r>
            <a:r>
              <a:rPr lang="en-US" sz="2200" dirty="0" err="1" smtClean="0">
                <a:latin typeface="Times New Roman" charset="0"/>
                <a:ea typeface="ＭＳ Ｐゴシック" charset="-128"/>
              </a:rPr>
              <a:t>s.t.</a:t>
            </a:r>
            <a:r>
              <a:rPr lang="en-US" sz="2200" dirty="0" smtClean="0">
                <a:latin typeface="Times New Roman" charset="0"/>
                <a:ea typeface="ＭＳ Ｐゴシック" charset="-128"/>
              </a:rPr>
              <a:t> max { </a:t>
            </a:r>
            <a:r>
              <a:rPr lang="en-US" sz="2200" dirty="0" err="1" smtClean="0">
                <a:latin typeface="Times New Roman" charset="0"/>
                <a:ea typeface="ＭＳ Ｐゴシック" charset="-128"/>
              </a:rPr>
              <a:t>WriteTS</a:t>
            </a:r>
            <a:r>
              <a:rPr lang="en-US" sz="2200" dirty="0" smtClean="0">
                <a:latin typeface="Times New Roman" charset="0"/>
                <a:ea typeface="ＭＳ Ｐゴシック" charset="-128"/>
              </a:rPr>
              <a:t>(OV) | </a:t>
            </a:r>
            <a:r>
              <a:rPr lang="en-US" sz="2200" dirty="0" err="1" smtClean="0">
                <a:latin typeface="Times New Roman" charset="0"/>
                <a:ea typeface="ＭＳ Ｐゴシック" charset="-128"/>
              </a:rPr>
              <a:t>WriteTS</a:t>
            </a:r>
            <a:r>
              <a:rPr lang="en-US" sz="2200" dirty="0" smtClean="0">
                <a:latin typeface="Times New Roman" charset="0"/>
                <a:ea typeface="ＭＳ Ｐゴシック" charset="-128"/>
              </a:rPr>
              <a:t>(OV) &lt;= TS(T) }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dirty="0" smtClean="0">
                <a:latin typeface="Times New Roman" charset="0"/>
                <a:ea typeface="ＭＳ Ｐゴシック" charset="-128"/>
              </a:rPr>
              <a:t>If  </a:t>
            </a:r>
            <a:r>
              <a:rPr lang="en-US" sz="2200" dirty="0" err="1" smtClean="0">
                <a:latin typeface="Times New Roman" charset="0"/>
                <a:ea typeface="ＭＳ Ｐゴシック" charset="-128"/>
              </a:rPr>
              <a:t>ReadTS</a:t>
            </a:r>
            <a:r>
              <a:rPr lang="en-US" sz="2200" dirty="0" smtClean="0">
                <a:latin typeface="Times New Roman" charset="0"/>
                <a:ea typeface="ＭＳ Ｐゴシック" charset="-128"/>
              </a:rPr>
              <a:t>(OV) &gt; TS(T)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dirty="0" smtClean="0">
                <a:latin typeface="Times New Roman" charset="0"/>
                <a:ea typeface="ＭＳ Ｐゴシック" charset="-128"/>
              </a:rPr>
              <a:t>Abort and roll-back T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dirty="0" smtClean="0">
                <a:latin typeface="Times New Roman" charset="0"/>
                <a:ea typeface="ＭＳ Ｐゴシック" charset="-128"/>
              </a:rPr>
              <a:t>Else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dirty="0" smtClean="0">
                <a:latin typeface="Times New Roman" charset="0"/>
                <a:ea typeface="ＭＳ Ｐゴシック" charset="-128"/>
              </a:rPr>
              <a:t>Create new version OW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dirty="0" err="1" smtClean="0">
                <a:latin typeface="Times New Roman" charset="0"/>
                <a:ea typeface="ＭＳ Ｐゴシック" charset="-128"/>
              </a:rPr>
              <a:t>ReadTS</a:t>
            </a:r>
            <a:r>
              <a:rPr lang="en-US" sz="2200" dirty="0" smtClean="0">
                <a:latin typeface="Times New Roman" charset="0"/>
                <a:ea typeface="ＭＳ Ｐゴシック" charset="-128"/>
              </a:rPr>
              <a:t>(Ow) = </a:t>
            </a:r>
            <a:r>
              <a:rPr lang="en-US" sz="2200" dirty="0" err="1" smtClean="0">
                <a:latin typeface="Times New Roman" charset="0"/>
                <a:ea typeface="ＭＳ Ｐゴシック" charset="-128"/>
              </a:rPr>
              <a:t>WriteTS</a:t>
            </a:r>
            <a:r>
              <a:rPr lang="en-US" sz="2200" dirty="0" smtClean="0">
                <a:latin typeface="Times New Roman" charset="0"/>
                <a:ea typeface="ＭＳ Ｐゴシック" charset="-128"/>
              </a:rPr>
              <a:t>(Ow) = TS(T)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60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b="0" dirty="0" smtClean="0"/>
              <a:t>Read O by </a:t>
            </a:r>
            <a:r>
              <a:rPr lang="en-US" sz="2400" b="0" dirty="0" err="1" smtClean="0"/>
              <a:t>txn</a:t>
            </a:r>
            <a:r>
              <a:rPr lang="en-US" sz="2400" b="0" dirty="0" smtClean="0"/>
              <a:t> T, find version to read (never rejected):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b="0" dirty="0" smtClean="0"/>
              <a:t>Find O</a:t>
            </a:r>
            <a:r>
              <a:rPr lang="en-US" sz="2200" b="0" baseline="-25000" dirty="0" smtClean="0"/>
              <a:t>V  </a:t>
            </a:r>
            <a:r>
              <a:rPr lang="en-US" sz="2200" b="0" dirty="0" err="1" smtClean="0"/>
              <a:t>s.t.</a:t>
            </a:r>
            <a:r>
              <a:rPr lang="en-US" sz="2200" b="0" dirty="0" smtClean="0"/>
              <a:t> max { </a:t>
            </a:r>
            <a:r>
              <a:rPr lang="en-US" sz="2200" b="0" dirty="0" err="1" smtClean="0"/>
              <a:t>WriteTS</a:t>
            </a:r>
            <a:r>
              <a:rPr lang="en-US" sz="2200" b="0" dirty="0" smtClean="0"/>
              <a:t>(O</a:t>
            </a:r>
            <a:r>
              <a:rPr lang="en-US" sz="2200" b="0" baseline="-25000" dirty="0" smtClean="0"/>
              <a:t>V</a:t>
            </a:r>
            <a:r>
              <a:rPr lang="en-US" sz="2200" b="0" dirty="0" smtClean="0"/>
              <a:t>) | </a:t>
            </a:r>
            <a:r>
              <a:rPr lang="en-US" sz="2200" b="0" dirty="0" err="1" smtClean="0"/>
              <a:t>WriteTS</a:t>
            </a:r>
            <a:r>
              <a:rPr lang="en-US" sz="2200" b="0" dirty="0" smtClean="0"/>
              <a:t>(O</a:t>
            </a:r>
            <a:r>
              <a:rPr lang="en-US" sz="2200" b="0" baseline="-25000" dirty="0" smtClean="0"/>
              <a:t>V</a:t>
            </a:r>
            <a:r>
              <a:rPr lang="en-US" sz="2200" b="0" dirty="0" smtClean="0"/>
              <a:t>) &lt;= TS(T) }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b="0" dirty="0" err="1" smtClean="0"/>
              <a:t>ReadTS</a:t>
            </a:r>
            <a:r>
              <a:rPr lang="en-US" sz="2200" b="0" dirty="0" smtClean="0"/>
              <a:t>(O</a:t>
            </a:r>
            <a:r>
              <a:rPr lang="en-US" sz="2200" b="0" baseline="-25000" dirty="0" smtClean="0"/>
              <a:t>V</a:t>
            </a:r>
            <a:r>
              <a:rPr lang="en-US" sz="2200" b="0" dirty="0" smtClean="0"/>
              <a:t>) = max(TS(T), </a:t>
            </a:r>
            <a:r>
              <a:rPr lang="en-US" sz="2200" b="0" dirty="0" err="1" smtClean="0"/>
              <a:t>ReadTS</a:t>
            </a:r>
            <a:r>
              <a:rPr lang="en-US" sz="2200" b="0" dirty="0" smtClean="0"/>
              <a:t>(O</a:t>
            </a:r>
            <a:r>
              <a:rPr lang="en-US" sz="2200" b="0" baseline="-25000" dirty="0" smtClean="0"/>
              <a:t>V</a:t>
            </a:r>
            <a:r>
              <a:rPr lang="en-US" sz="2200" b="0" dirty="0" smtClean="0"/>
              <a:t>))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b="0" dirty="0" smtClean="0"/>
              <a:t>Return O</a:t>
            </a:r>
            <a:r>
              <a:rPr lang="en-US" sz="2200" b="0" baseline="-25000" dirty="0" smtClean="0"/>
              <a:t>V</a:t>
            </a:r>
            <a:r>
              <a:rPr lang="en-US" sz="2200" b="0" dirty="0" smtClean="0"/>
              <a:t> to 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18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b="0" dirty="0" smtClean="0"/>
              <a:t>Read O by </a:t>
            </a:r>
            <a:r>
              <a:rPr lang="en-US" sz="2400" b="0" dirty="0" err="1" smtClean="0"/>
              <a:t>txn</a:t>
            </a:r>
            <a:r>
              <a:rPr lang="en-US" sz="2400" b="0" dirty="0" smtClean="0"/>
              <a:t> T, find version to read (never rejected):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b="0" dirty="0" smtClean="0"/>
              <a:t>Find O</a:t>
            </a:r>
            <a:r>
              <a:rPr lang="en-US" sz="2200" b="0" baseline="-25000" dirty="0" smtClean="0"/>
              <a:t>V  </a:t>
            </a:r>
            <a:r>
              <a:rPr lang="en-US" sz="2200" b="0" dirty="0" err="1" smtClean="0"/>
              <a:t>s.t.</a:t>
            </a:r>
            <a:r>
              <a:rPr lang="en-US" sz="2200" b="0" dirty="0" smtClean="0"/>
              <a:t> max { </a:t>
            </a:r>
            <a:r>
              <a:rPr lang="en-US" sz="2200" b="0" dirty="0" err="1" smtClean="0"/>
              <a:t>WriteTS</a:t>
            </a:r>
            <a:r>
              <a:rPr lang="en-US" sz="2200" b="0" dirty="0" smtClean="0"/>
              <a:t>(O</a:t>
            </a:r>
            <a:r>
              <a:rPr lang="en-US" sz="2200" b="0" baseline="-25000" dirty="0" smtClean="0"/>
              <a:t>V</a:t>
            </a:r>
            <a:r>
              <a:rPr lang="en-US" sz="2200" b="0" dirty="0" smtClean="0"/>
              <a:t>) | </a:t>
            </a:r>
            <a:r>
              <a:rPr lang="en-US" sz="2200" b="0" dirty="0" err="1" smtClean="0"/>
              <a:t>WriteTS</a:t>
            </a:r>
            <a:r>
              <a:rPr lang="en-US" sz="2200" b="0" dirty="0" smtClean="0"/>
              <a:t>(O</a:t>
            </a:r>
            <a:r>
              <a:rPr lang="en-US" sz="2200" b="0" baseline="-25000" dirty="0" smtClean="0"/>
              <a:t>V</a:t>
            </a:r>
            <a:r>
              <a:rPr lang="en-US" sz="2200" b="0" dirty="0" smtClean="0"/>
              <a:t>) &lt;= TS(T) }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b="0" dirty="0" err="1" smtClean="0"/>
              <a:t>ReadTS</a:t>
            </a:r>
            <a:r>
              <a:rPr lang="en-US" sz="2200" b="0" dirty="0" smtClean="0"/>
              <a:t>(O</a:t>
            </a:r>
            <a:r>
              <a:rPr lang="en-US" sz="2200" b="0" baseline="-25000" dirty="0" smtClean="0"/>
              <a:t>V</a:t>
            </a:r>
            <a:r>
              <a:rPr lang="en-US" sz="2200" b="0" dirty="0" smtClean="0"/>
              <a:t>) = max(TS(T), </a:t>
            </a:r>
            <a:r>
              <a:rPr lang="en-US" sz="2200" b="0" dirty="0" err="1" smtClean="0"/>
              <a:t>ReadTS</a:t>
            </a:r>
            <a:r>
              <a:rPr lang="en-US" sz="2200" b="0" dirty="0" smtClean="0"/>
              <a:t>(O</a:t>
            </a:r>
            <a:r>
              <a:rPr lang="en-US" sz="2200" b="0" baseline="-25000" dirty="0" smtClean="0"/>
              <a:t>V</a:t>
            </a:r>
            <a:r>
              <a:rPr lang="en-US" sz="2200" b="0" dirty="0" smtClean="0"/>
              <a:t>))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b="0" dirty="0" smtClean="0"/>
              <a:t>Return O</a:t>
            </a:r>
            <a:r>
              <a:rPr lang="en-US" sz="2200" b="0" baseline="-25000" dirty="0" smtClean="0"/>
              <a:t>V</a:t>
            </a:r>
            <a:r>
              <a:rPr lang="en-US" sz="2200" b="0" dirty="0" smtClean="0"/>
              <a:t> to 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41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b="0" dirty="0" smtClean="0"/>
              <a:t>Read O by </a:t>
            </a:r>
            <a:r>
              <a:rPr lang="en-US" sz="2400" b="0" dirty="0" err="1" smtClean="0"/>
              <a:t>txn</a:t>
            </a:r>
            <a:r>
              <a:rPr lang="en-US" sz="2400" b="0" dirty="0" smtClean="0"/>
              <a:t> T, find version to read (never rejected):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b="0" dirty="0" smtClean="0"/>
              <a:t>Find O</a:t>
            </a:r>
            <a:r>
              <a:rPr lang="en-US" sz="2200" b="0" baseline="-25000" dirty="0" smtClean="0"/>
              <a:t>V  </a:t>
            </a:r>
            <a:r>
              <a:rPr lang="en-US" sz="2200" b="0" dirty="0" err="1" smtClean="0"/>
              <a:t>s.t.</a:t>
            </a:r>
            <a:r>
              <a:rPr lang="en-US" sz="2200" b="0" dirty="0" smtClean="0"/>
              <a:t> max { </a:t>
            </a:r>
            <a:r>
              <a:rPr lang="en-US" sz="2200" b="0" dirty="0" err="1" smtClean="0"/>
              <a:t>WriteTS</a:t>
            </a:r>
            <a:r>
              <a:rPr lang="en-US" sz="2200" b="0" dirty="0" smtClean="0"/>
              <a:t>(O</a:t>
            </a:r>
            <a:r>
              <a:rPr lang="en-US" sz="2200" b="0" baseline="-25000" dirty="0" smtClean="0"/>
              <a:t>V</a:t>
            </a:r>
            <a:r>
              <a:rPr lang="en-US" sz="2200" b="0" dirty="0" smtClean="0"/>
              <a:t>) | </a:t>
            </a:r>
            <a:r>
              <a:rPr lang="en-US" sz="2200" b="0" dirty="0" err="1" smtClean="0"/>
              <a:t>WriteTS</a:t>
            </a:r>
            <a:r>
              <a:rPr lang="en-US" sz="2200" b="0" dirty="0" smtClean="0"/>
              <a:t>(O</a:t>
            </a:r>
            <a:r>
              <a:rPr lang="en-US" sz="2200" b="0" baseline="-25000" dirty="0" smtClean="0"/>
              <a:t>V</a:t>
            </a:r>
            <a:r>
              <a:rPr lang="en-US" sz="2200" b="0" dirty="0" smtClean="0"/>
              <a:t>) &lt;= TS(T) }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b="0" dirty="0" err="1" smtClean="0"/>
              <a:t>ReadTS</a:t>
            </a:r>
            <a:r>
              <a:rPr lang="en-US" sz="2200" b="0" dirty="0" smtClean="0"/>
              <a:t>(O</a:t>
            </a:r>
            <a:r>
              <a:rPr lang="en-US" sz="2200" b="0" baseline="-25000" dirty="0" smtClean="0"/>
              <a:t>V</a:t>
            </a:r>
            <a:r>
              <a:rPr lang="en-US" sz="2200" b="0" dirty="0" smtClean="0"/>
              <a:t>) = max(TS(T), </a:t>
            </a:r>
            <a:r>
              <a:rPr lang="en-US" sz="2200" b="0" dirty="0" err="1" smtClean="0"/>
              <a:t>ReadTS</a:t>
            </a:r>
            <a:r>
              <a:rPr lang="en-US" sz="2200" b="0" dirty="0" smtClean="0"/>
              <a:t>(O</a:t>
            </a:r>
            <a:r>
              <a:rPr lang="en-US" sz="2200" b="0" baseline="-25000" dirty="0" smtClean="0"/>
              <a:t>V</a:t>
            </a:r>
            <a:r>
              <a:rPr lang="en-US" sz="2200" b="0" dirty="0" smtClean="0"/>
              <a:t>))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b="0" dirty="0" smtClean="0"/>
              <a:t>Return O</a:t>
            </a:r>
            <a:r>
              <a:rPr lang="en-US" sz="2200" b="0" baseline="-25000" dirty="0" smtClean="0"/>
              <a:t>V</a:t>
            </a:r>
            <a:r>
              <a:rPr lang="en-US" sz="2200" b="0" dirty="0" smtClean="0"/>
              <a:t> to 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28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b="0" dirty="0" smtClean="0"/>
              <a:t>Read O by </a:t>
            </a:r>
            <a:r>
              <a:rPr lang="en-US" sz="2400" b="0" dirty="0" err="1" smtClean="0"/>
              <a:t>txn</a:t>
            </a:r>
            <a:r>
              <a:rPr lang="en-US" sz="2400" b="0" dirty="0" smtClean="0"/>
              <a:t> T, find version to read (never rejected):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b="0" dirty="0" smtClean="0"/>
              <a:t>Find O</a:t>
            </a:r>
            <a:r>
              <a:rPr lang="en-US" sz="2200" b="0" baseline="-25000" dirty="0" smtClean="0"/>
              <a:t>V  </a:t>
            </a:r>
            <a:r>
              <a:rPr lang="en-US" sz="2200" b="0" dirty="0" err="1" smtClean="0"/>
              <a:t>s.t.</a:t>
            </a:r>
            <a:r>
              <a:rPr lang="en-US" sz="2200" b="0" dirty="0" smtClean="0"/>
              <a:t> max { </a:t>
            </a:r>
            <a:r>
              <a:rPr lang="en-US" sz="2200" b="0" dirty="0" err="1" smtClean="0"/>
              <a:t>WriteTS</a:t>
            </a:r>
            <a:r>
              <a:rPr lang="en-US" sz="2200" b="0" dirty="0" smtClean="0"/>
              <a:t>(O</a:t>
            </a:r>
            <a:r>
              <a:rPr lang="en-US" sz="2200" b="0" baseline="-25000" dirty="0" smtClean="0"/>
              <a:t>V</a:t>
            </a:r>
            <a:r>
              <a:rPr lang="en-US" sz="2200" b="0" dirty="0" smtClean="0"/>
              <a:t>) | </a:t>
            </a:r>
            <a:r>
              <a:rPr lang="en-US" sz="2200" b="0" dirty="0" err="1" smtClean="0"/>
              <a:t>WriteTS</a:t>
            </a:r>
            <a:r>
              <a:rPr lang="en-US" sz="2200" b="0" dirty="0" smtClean="0"/>
              <a:t>(O</a:t>
            </a:r>
            <a:r>
              <a:rPr lang="en-US" sz="2200" b="0" baseline="-25000" dirty="0" smtClean="0"/>
              <a:t>V</a:t>
            </a:r>
            <a:r>
              <a:rPr lang="en-US" sz="2200" b="0" dirty="0" smtClean="0"/>
              <a:t>) &lt;= TS(T) }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b="0" dirty="0" err="1" smtClean="0"/>
              <a:t>ReadTS</a:t>
            </a:r>
            <a:r>
              <a:rPr lang="en-US" sz="2200" b="0" dirty="0" smtClean="0"/>
              <a:t>(O</a:t>
            </a:r>
            <a:r>
              <a:rPr lang="en-US" sz="2200" b="0" baseline="-25000" dirty="0" smtClean="0"/>
              <a:t>V</a:t>
            </a:r>
            <a:r>
              <a:rPr lang="en-US" sz="2200" b="0" dirty="0" smtClean="0"/>
              <a:t>) = max(TS(T), </a:t>
            </a:r>
            <a:r>
              <a:rPr lang="en-US" sz="2200" b="0" dirty="0" err="1" smtClean="0"/>
              <a:t>ReadTS</a:t>
            </a:r>
            <a:r>
              <a:rPr lang="en-US" sz="2200" b="0" dirty="0" smtClean="0"/>
              <a:t>(O</a:t>
            </a:r>
            <a:r>
              <a:rPr lang="en-US" sz="2200" b="0" baseline="-25000" dirty="0" smtClean="0"/>
              <a:t>V</a:t>
            </a:r>
            <a:r>
              <a:rPr lang="en-US" sz="2200" b="0" dirty="0" smtClean="0"/>
              <a:t>))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b="0" dirty="0" smtClean="0"/>
              <a:t>Return O</a:t>
            </a:r>
            <a:r>
              <a:rPr lang="en-US" sz="2200" b="0" baseline="-25000" dirty="0" smtClean="0"/>
              <a:t>V</a:t>
            </a:r>
            <a:r>
              <a:rPr lang="en-US" sz="2200" b="0" dirty="0" smtClean="0"/>
              <a:t> to 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56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b="0" dirty="0" smtClean="0"/>
              <a:t>When do you release locks before commit?  Carefully – like when you are traversing</a:t>
            </a:r>
            <a:r>
              <a:rPr lang="en-US" sz="2400" b="0" baseline="0" dirty="0" smtClean="0"/>
              <a:t> a data structure but not actually using the data</a:t>
            </a:r>
            <a:endParaRPr lang="en-US" sz="2200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95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b="0" dirty="0" smtClean="0"/>
              <a:t>When do you release locks before commit?  Carefully – like when you are traversing</a:t>
            </a:r>
            <a:r>
              <a:rPr lang="en-US" sz="2400" b="0" baseline="0" dirty="0" smtClean="0"/>
              <a:t> a data </a:t>
            </a:r>
            <a:r>
              <a:rPr lang="en-US" sz="2400" b="0" baseline="0" smtClean="0"/>
              <a:t>structure but not actually using the data</a:t>
            </a:r>
            <a:endParaRPr lang="en-US" sz="2200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 and more text and more text</a:t>
            </a:r>
          </a:p>
          <a:p>
            <a:pPr lvl="1"/>
            <a:r>
              <a:rPr lang="en-US" dirty="0" smtClean="0"/>
              <a:t>Second level test test test test test test test test test test test test test test test test test test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Second main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eecs.berkeley.edu/~rcs/research/interactive_latency.html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st.github.com/jboner/284183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85800"/>
            <a:ext cx="9144000" cy="1905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800" b="0" dirty="0" smtClean="0"/>
              <a:t>Spanner</a:t>
            </a:r>
            <a:br>
              <a:rPr lang="en-US" sz="3800" b="0" dirty="0" smtClean="0"/>
            </a:br>
            <a:r>
              <a:rPr lang="en-US" sz="3800" b="0" dirty="0" smtClean="0"/>
              <a:t>Storage insights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5747"/>
            <a:ext cx="9144000" cy="238225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COS </a:t>
            </a:r>
            <a:r>
              <a:rPr lang="en-US" sz="3000" dirty="0" smtClean="0"/>
              <a:t>518</a:t>
            </a:r>
            <a:r>
              <a:rPr lang="en-US" sz="3000" dirty="0" smtClean="0"/>
              <a:t>: </a:t>
            </a:r>
            <a:r>
              <a:rPr lang="en-US" sz="3000" i="1" dirty="0" smtClean="0"/>
              <a:t>Advanced Computer Systems</a:t>
            </a:r>
          </a:p>
          <a:p>
            <a:r>
              <a:rPr lang="en-US" sz="3000" dirty="0" smtClean="0"/>
              <a:t>Lecture </a:t>
            </a:r>
            <a:r>
              <a:rPr lang="en-US" sz="3000" dirty="0"/>
              <a:t>6</a:t>
            </a:r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Michael Freedman</a:t>
            </a:r>
          </a:p>
          <a:p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226521" y="3999326"/>
            <a:ext cx="1175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write(O)</a:t>
            </a:r>
          </a:p>
          <a:p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by TS=3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z="1200" smtClean="0"/>
              <a:pPr>
                <a:defRPr/>
              </a:pPr>
              <a:t>10</a:t>
            </a:fld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Digging deeper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20289" y="4896308"/>
            <a:ext cx="7032567" cy="16625"/>
          </a:xfrm>
          <a:prstGeom prst="straightConnector1">
            <a:avLst/>
          </a:prstGeom>
          <a:ln>
            <a:prstDash val="solid"/>
            <a:headEnd type="none"/>
            <a:tailEnd type="stealth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6850" y="4723837"/>
            <a:ext cx="383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O</a:t>
            </a:r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36850" y="1972054"/>
            <a:ext cx="946093" cy="1267191"/>
            <a:chOff x="1052843" y="4680786"/>
            <a:chExt cx="946093" cy="1267191"/>
          </a:xfrm>
        </p:grpSpPr>
        <p:sp>
          <p:nvSpPr>
            <p:cNvPr id="18" name="TextBox 17"/>
            <p:cNvSpPr txBox="1"/>
            <p:nvPr/>
          </p:nvSpPr>
          <p:spPr>
            <a:xfrm>
              <a:off x="1052843" y="5547867"/>
              <a:ext cx="946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TS = 3</a:t>
              </a:r>
            </a:p>
          </p:txBody>
        </p:sp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1091603" y="4680786"/>
              <a:ext cx="868572" cy="653464"/>
              <a:chOff x="1164" y="1706"/>
              <a:chExt cx="814" cy="590"/>
            </a:xfrm>
          </p:grpSpPr>
          <p:sp>
            <p:nvSpPr>
              <p:cNvPr id="23" name="Oval 4"/>
              <p:cNvSpPr>
                <a:spLocks noChangeArrowheads="1"/>
              </p:cNvSpPr>
              <p:nvPr/>
            </p:nvSpPr>
            <p:spPr bwMode="auto">
              <a:xfrm>
                <a:off x="1338" y="1706"/>
                <a:ext cx="448" cy="5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1164" y="1824"/>
                <a:ext cx="81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en-GB" altLang="en-US" dirty="0" err="1" smtClean="0">
                    <a:latin typeface="Arial" charset="0"/>
                    <a:ea typeface="Arial" charset="0"/>
                    <a:cs typeface="Arial" charset="0"/>
                  </a:rPr>
                  <a:t>txn</a:t>
                </a:r>
                <a:endParaRPr lang="en-US" alt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1911470" y="1972054"/>
            <a:ext cx="946093" cy="1267191"/>
            <a:chOff x="2240066" y="4680786"/>
            <a:chExt cx="946093" cy="1267191"/>
          </a:xfrm>
        </p:grpSpPr>
        <p:grpSp>
          <p:nvGrpSpPr>
            <p:cNvPr id="28" name="Group 6"/>
            <p:cNvGrpSpPr>
              <a:grpSpLocks/>
            </p:cNvGrpSpPr>
            <p:nvPr/>
          </p:nvGrpSpPr>
          <p:grpSpPr bwMode="auto">
            <a:xfrm>
              <a:off x="2278826" y="4680786"/>
              <a:ext cx="868572" cy="653464"/>
              <a:chOff x="1164" y="1706"/>
              <a:chExt cx="814" cy="590"/>
            </a:xfrm>
          </p:grpSpPr>
          <p:sp>
            <p:nvSpPr>
              <p:cNvPr id="29" name="Oval 4"/>
              <p:cNvSpPr>
                <a:spLocks noChangeArrowheads="1"/>
              </p:cNvSpPr>
              <p:nvPr/>
            </p:nvSpPr>
            <p:spPr bwMode="auto">
              <a:xfrm>
                <a:off x="1338" y="1706"/>
                <a:ext cx="448" cy="5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0" name="Text Box 5"/>
              <p:cNvSpPr txBox="1">
                <a:spLocks noChangeArrowheads="1"/>
              </p:cNvSpPr>
              <p:nvPr/>
            </p:nvSpPr>
            <p:spPr bwMode="auto">
              <a:xfrm>
                <a:off x="1164" y="1824"/>
                <a:ext cx="81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en-GB" altLang="en-US" dirty="0" err="1" smtClean="0">
                    <a:latin typeface="Arial" charset="0"/>
                    <a:ea typeface="Arial" charset="0"/>
                    <a:cs typeface="Arial" charset="0"/>
                  </a:rPr>
                  <a:t>txn</a:t>
                </a:r>
                <a:endParaRPr lang="en-US" alt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240066" y="5547867"/>
              <a:ext cx="946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TS =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4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86091" y="1972054"/>
            <a:ext cx="946093" cy="1267191"/>
            <a:chOff x="3784467" y="4680786"/>
            <a:chExt cx="946093" cy="1267191"/>
          </a:xfrm>
        </p:grpSpPr>
        <p:grpSp>
          <p:nvGrpSpPr>
            <p:cNvPr id="25" name="Group 6"/>
            <p:cNvGrpSpPr>
              <a:grpSpLocks/>
            </p:cNvGrpSpPr>
            <p:nvPr/>
          </p:nvGrpSpPr>
          <p:grpSpPr bwMode="auto">
            <a:xfrm>
              <a:off x="3861988" y="4680786"/>
              <a:ext cx="868572" cy="653464"/>
              <a:chOff x="1164" y="1706"/>
              <a:chExt cx="814" cy="590"/>
            </a:xfrm>
          </p:grpSpPr>
          <p:sp>
            <p:nvSpPr>
              <p:cNvPr id="26" name="Oval 4"/>
              <p:cNvSpPr>
                <a:spLocks noChangeArrowheads="1"/>
              </p:cNvSpPr>
              <p:nvPr/>
            </p:nvSpPr>
            <p:spPr bwMode="auto">
              <a:xfrm>
                <a:off x="1338" y="1706"/>
                <a:ext cx="448" cy="5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7" name="Text Box 5"/>
              <p:cNvSpPr txBox="1">
                <a:spLocks noChangeArrowheads="1"/>
              </p:cNvSpPr>
              <p:nvPr/>
            </p:nvSpPr>
            <p:spPr bwMode="auto">
              <a:xfrm>
                <a:off x="1164" y="1824"/>
                <a:ext cx="81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en-GB" altLang="en-US" dirty="0" err="1" smtClean="0">
                    <a:latin typeface="Arial" charset="0"/>
                    <a:ea typeface="Arial" charset="0"/>
                    <a:cs typeface="Arial" charset="0"/>
                  </a:rPr>
                  <a:t>txn</a:t>
                </a:r>
                <a:endParaRPr lang="en-US" alt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3784467" y="5547867"/>
              <a:ext cx="946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TS = 5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012977" y="1481429"/>
            <a:ext cx="4716548" cy="204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Notation</a:t>
            </a:r>
          </a:p>
          <a:p>
            <a:pPr algn="l"/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/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       W(1) = 3:	Write creates version 1 </a:t>
            </a:r>
          </a:p>
          <a:p>
            <a:pPr algn="l"/>
            <a:r>
              <a:rPr lang="en-US" b="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	with 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WriteTS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= 3</a:t>
            </a:r>
          </a:p>
          <a:p>
            <a:pPr algn="l">
              <a:spcBef>
                <a:spcPts val="800"/>
              </a:spcBef>
            </a:pP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        R(1) = 3:  	Read of version 1 </a:t>
            </a:r>
          </a:p>
          <a:p>
            <a:pPr algn="l"/>
            <a:r>
              <a:rPr lang="en-US" b="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	returns timestamp 3</a:t>
            </a:r>
          </a:p>
        </p:txBody>
      </p:sp>
    </p:spTree>
    <p:extLst>
      <p:ext uri="{BB962C8B-B14F-4D97-AF65-F5344CB8AC3E}">
        <p14:creationId xmlns:p14="http://schemas.microsoft.com/office/powerpoint/2010/main" val="188213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3833686" y="3983734"/>
            <a:ext cx="1175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write(O)</a:t>
            </a:r>
          </a:p>
          <a:p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by TS=5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z="1200" smtClean="0"/>
              <a:pPr>
                <a:defRPr/>
              </a:pPr>
              <a:t>11</a:t>
            </a:fld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Digging deeper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20289" y="4896308"/>
            <a:ext cx="7032567" cy="16625"/>
          </a:xfrm>
          <a:prstGeom prst="straightConnector1">
            <a:avLst/>
          </a:prstGeom>
          <a:ln>
            <a:prstDash val="solid"/>
            <a:headEnd type="none"/>
            <a:tailEnd type="stealth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6850" y="4723837"/>
            <a:ext cx="383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O</a:t>
            </a:r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36850" y="1972054"/>
            <a:ext cx="946093" cy="1267191"/>
            <a:chOff x="1052843" y="4680786"/>
            <a:chExt cx="946093" cy="1267191"/>
          </a:xfrm>
        </p:grpSpPr>
        <p:sp>
          <p:nvSpPr>
            <p:cNvPr id="18" name="TextBox 17"/>
            <p:cNvSpPr txBox="1"/>
            <p:nvPr/>
          </p:nvSpPr>
          <p:spPr>
            <a:xfrm>
              <a:off x="1052843" y="5547867"/>
              <a:ext cx="946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TS = 3</a:t>
              </a:r>
            </a:p>
          </p:txBody>
        </p:sp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1091603" y="4680786"/>
              <a:ext cx="868572" cy="653464"/>
              <a:chOff x="1164" y="1706"/>
              <a:chExt cx="814" cy="590"/>
            </a:xfrm>
          </p:grpSpPr>
          <p:sp>
            <p:nvSpPr>
              <p:cNvPr id="23" name="Oval 4"/>
              <p:cNvSpPr>
                <a:spLocks noChangeArrowheads="1"/>
              </p:cNvSpPr>
              <p:nvPr/>
            </p:nvSpPr>
            <p:spPr bwMode="auto">
              <a:xfrm>
                <a:off x="1338" y="1706"/>
                <a:ext cx="448" cy="5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1164" y="1824"/>
                <a:ext cx="81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en-GB" altLang="en-US" dirty="0" err="1" smtClean="0">
                    <a:latin typeface="Arial" charset="0"/>
                    <a:ea typeface="Arial" charset="0"/>
                    <a:cs typeface="Arial" charset="0"/>
                  </a:rPr>
                  <a:t>txn</a:t>
                </a:r>
                <a:endParaRPr lang="en-US" alt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1911470" y="1972054"/>
            <a:ext cx="946093" cy="1267191"/>
            <a:chOff x="2240066" y="4680786"/>
            <a:chExt cx="946093" cy="1267191"/>
          </a:xfrm>
        </p:grpSpPr>
        <p:grpSp>
          <p:nvGrpSpPr>
            <p:cNvPr id="28" name="Group 6"/>
            <p:cNvGrpSpPr>
              <a:grpSpLocks/>
            </p:cNvGrpSpPr>
            <p:nvPr/>
          </p:nvGrpSpPr>
          <p:grpSpPr bwMode="auto">
            <a:xfrm>
              <a:off x="2278826" y="4680786"/>
              <a:ext cx="868572" cy="653464"/>
              <a:chOff x="1164" y="1706"/>
              <a:chExt cx="814" cy="590"/>
            </a:xfrm>
          </p:grpSpPr>
          <p:sp>
            <p:nvSpPr>
              <p:cNvPr id="29" name="Oval 4"/>
              <p:cNvSpPr>
                <a:spLocks noChangeArrowheads="1"/>
              </p:cNvSpPr>
              <p:nvPr/>
            </p:nvSpPr>
            <p:spPr bwMode="auto">
              <a:xfrm>
                <a:off x="1338" y="1706"/>
                <a:ext cx="448" cy="5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0" name="Text Box 5"/>
              <p:cNvSpPr txBox="1">
                <a:spLocks noChangeArrowheads="1"/>
              </p:cNvSpPr>
              <p:nvPr/>
            </p:nvSpPr>
            <p:spPr bwMode="auto">
              <a:xfrm>
                <a:off x="1164" y="1824"/>
                <a:ext cx="81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en-GB" altLang="en-US" dirty="0" err="1" smtClean="0">
                    <a:latin typeface="Arial" charset="0"/>
                    <a:ea typeface="Arial" charset="0"/>
                    <a:cs typeface="Arial" charset="0"/>
                  </a:rPr>
                  <a:t>txn</a:t>
                </a:r>
                <a:endParaRPr lang="en-US" alt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240066" y="5547867"/>
              <a:ext cx="946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TS =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4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86091" y="1972054"/>
            <a:ext cx="946093" cy="1267191"/>
            <a:chOff x="3784467" y="4680786"/>
            <a:chExt cx="946093" cy="1267191"/>
          </a:xfrm>
        </p:grpSpPr>
        <p:grpSp>
          <p:nvGrpSpPr>
            <p:cNvPr id="25" name="Group 6"/>
            <p:cNvGrpSpPr>
              <a:grpSpLocks/>
            </p:cNvGrpSpPr>
            <p:nvPr/>
          </p:nvGrpSpPr>
          <p:grpSpPr bwMode="auto">
            <a:xfrm>
              <a:off x="3861988" y="4680786"/>
              <a:ext cx="868572" cy="653464"/>
              <a:chOff x="1164" y="1706"/>
              <a:chExt cx="814" cy="590"/>
            </a:xfrm>
          </p:grpSpPr>
          <p:sp>
            <p:nvSpPr>
              <p:cNvPr id="26" name="Oval 4"/>
              <p:cNvSpPr>
                <a:spLocks noChangeArrowheads="1"/>
              </p:cNvSpPr>
              <p:nvPr/>
            </p:nvSpPr>
            <p:spPr bwMode="auto">
              <a:xfrm>
                <a:off x="1338" y="1706"/>
                <a:ext cx="448" cy="5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7" name="Text Box 5"/>
              <p:cNvSpPr txBox="1">
                <a:spLocks noChangeArrowheads="1"/>
              </p:cNvSpPr>
              <p:nvPr/>
            </p:nvSpPr>
            <p:spPr bwMode="auto">
              <a:xfrm>
                <a:off x="1164" y="1824"/>
                <a:ext cx="81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en-GB" altLang="en-US" dirty="0" err="1" smtClean="0">
                    <a:latin typeface="Arial" charset="0"/>
                    <a:ea typeface="Arial" charset="0"/>
                    <a:cs typeface="Arial" charset="0"/>
                  </a:rPr>
                  <a:t>txn</a:t>
                </a:r>
                <a:endParaRPr lang="en-US" alt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3784467" y="5547867"/>
              <a:ext cx="946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TS = 5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012977" y="1481429"/>
            <a:ext cx="4716548" cy="204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Notation</a:t>
            </a:r>
          </a:p>
          <a:p>
            <a:pPr algn="l"/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/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       W(1) = 3:	Write creates version 1 </a:t>
            </a:r>
          </a:p>
          <a:p>
            <a:pPr algn="l"/>
            <a:r>
              <a:rPr lang="en-US" b="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	with 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WriteTS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= 3</a:t>
            </a:r>
          </a:p>
          <a:p>
            <a:pPr algn="l">
              <a:spcBef>
                <a:spcPts val="800"/>
              </a:spcBef>
            </a:pP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        R(1) = 3:  	Read of version 1 </a:t>
            </a:r>
          </a:p>
          <a:p>
            <a:pPr algn="l"/>
            <a:r>
              <a:rPr lang="en-US" b="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	returns timestamp 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62513" y="3989204"/>
            <a:ext cx="117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W(1) = 3</a:t>
            </a:r>
          </a:p>
          <a:p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R(1) = 3</a:t>
            </a:r>
          </a:p>
        </p:txBody>
      </p:sp>
    </p:spTree>
    <p:extLst>
      <p:ext uri="{BB962C8B-B14F-4D97-AF65-F5344CB8AC3E}">
        <p14:creationId xmlns:p14="http://schemas.microsoft.com/office/powerpoint/2010/main" val="129966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z="1200" smtClean="0"/>
              <a:pPr>
                <a:defRPr/>
              </a:pPr>
              <a:t>12</a:t>
            </a:fld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Digging deeper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20289" y="4896308"/>
            <a:ext cx="7032567" cy="16625"/>
          </a:xfrm>
          <a:prstGeom prst="straightConnector1">
            <a:avLst/>
          </a:prstGeom>
          <a:ln>
            <a:prstDash val="solid"/>
            <a:headEnd type="none"/>
            <a:tailEnd type="stealth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6850" y="4723837"/>
            <a:ext cx="383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O</a:t>
            </a:r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36892" y="3989204"/>
            <a:ext cx="117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W(2) </a:t>
            </a:r>
            <a:r>
              <a:rPr lang="en-US" dirty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  <a:p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R(2) = 5</a:t>
            </a:r>
            <a:endParaRPr lang="en-US" dirty="0">
              <a:solidFill>
                <a:srgbClr val="008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36850" y="1972054"/>
            <a:ext cx="946093" cy="1267191"/>
            <a:chOff x="1052843" y="4680786"/>
            <a:chExt cx="946093" cy="1267191"/>
          </a:xfrm>
        </p:grpSpPr>
        <p:sp>
          <p:nvSpPr>
            <p:cNvPr id="18" name="TextBox 17"/>
            <p:cNvSpPr txBox="1"/>
            <p:nvPr/>
          </p:nvSpPr>
          <p:spPr>
            <a:xfrm>
              <a:off x="1052843" y="5547867"/>
              <a:ext cx="946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TS = 3</a:t>
              </a:r>
            </a:p>
          </p:txBody>
        </p:sp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1091603" y="4680786"/>
              <a:ext cx="868572" cy="653464"/>
              <a:chOff x="1164" y="1706"/>
              <a:chExt cx="814" cy="590"/>
            </a:xfrm>
          </p:grpSpPr>
          <p:sp>
            <p:nvSpPr>
              <p:cNvPr id="23" name="Oval 4"/>
              <p:cNvSpPr>
                <a:spLocks noChangeArrowheads="1"/>
              </p:cNvSpPr>
              <p:nvPr/>
            </p:nvSpPr>
            <p:spPr bwMode="auto">
              <a:xfrm>
                <a:off x="1338" y="1706"/>
                <a:ext cx="448" cy="5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1164" y="1824"/>
                <a:ext cx="81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en-GB" altLang="en-US" dirty="0" err="1" smtClean="0">
                    <a:latin typeface="Arial" charset="0"/>
                    <a:ea typeface="Arial" charset="0"/>
                    <a:cs typeface="Arial" charset="0"/>
                  </a:rPr>
                  <a:t>txn</a:t>
                </a:r>
                <a:endParaRPr lang="en-US" alt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1911470" y="1972054"/>
            <a:ext cx="946093" cy="1267191"/>
            <a:chOff x="2240066" y="4680786"/>
            <a:chExt cx="946093" cy="1267191"/>
          </a:xfrm>
        </p:grpSpPr>
        <p:grpSp>
          <p:nvGrpSpPr>
            <p:cNvPr id="28" name="Group 6"/>
            <p:cNvGrpSpPr>
              <a:grpSpLocks/>
            </p:cNvGrpSpPr>
            <p:nvPr/>
          </p:nvGrpSpPr>
          <p:grpSpPr bwMode="auto">
            <a:xfrm>
              <a:off x="2278826" y="4680786"/>
              <a:ext cx="868572" cy="653464"/>
              <a:chOff x="1164" y="1706"/>
              <a:chExt cx="814" cy="590"/>
            </a:xfrm>
          </p:grpSpPr>
          <p:sp>
            <p:nvSpPr>
              <p:cNvPr id="29" name="Oval 4"/>
              <p:cNvSpPr>
                <a:spLocks noChangeArrowheads="1"/>
              </p:cNvSpPr>
              <p:nvPr/>
            </p:nvSpPr>
            <p:spPr bwMode="auto">
              <a:xfrm>
                <a:off x="1338" y="1706"/>
                <a:ext cx="448" cy="5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0" name="Text Box 5"/>
              <p:cNvSpPr txBox="1">
                <a:spLocks noChangeArrowheads="1"/>
              </p:cNvSpPr>
              <p:nvPr/>
            </p:nvSpPr>
            <p:spPr bwMode="auto">
              <a:xfrm>
                <a:off x="1164" y="1824"/>
                <a:ext cx="81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en-GB" altLang="en-US" dirty="0" err="1" smtClean="0">
                    <a:latin typeface="Arial" charset="0"/>
                    <a:ea typeface="Arial" charset="0"/>
                    <a:cs typeface="Arial" charset="0"/>
                  </a:rPr>
                  <a:t>txn</a:t>
                </a:r>
                <a:endParaRPr lang="en-US" alt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240066" y="5547867"/>
              <a:ext cx="946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TS =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4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86091" y="1972054"/>
            <a:ext cx="946093" cy="1267191"/>
            <a:chOff x="3784467" y="4680786"/>
            <a:chExt cx="946093" cy="1267191"/>
          </a:xfrm>
        </p:grpSpPr>
        <p:grpSp>
          <p:nvGrpSpPr>
            <p:cNvPr id="25" name="Group 6"/>
            <p:cNvGrpSpPr>
              <a:grpSpLocks/>
            </p:cNvGrpSpPr>
            <p:nvPr/>
          </p:nvGrpSpPr>
          <p:grpSpPr bwMode="auto">
            <a:xfrm>
              <a:off x="3861988" y="4680786"/>
              <a:ext cx="868572" cy="653464"/>
              <a:chOff x="1164" y="1706"/>
              <a:chExt cx="814" cy="590"/>
            </a:xfrm>
          </p:grpSpPr>
          <p:sp>
            <p:nvSpPr>
              <p:cNvPr id="26" name="Oval 4"/>
              <p:cNvSpPr>
                <a:spLocks noChangeArrowheads="1"/>
              </p:cNvSpPr>
              <p:nvPr/>
            </p:nvSpPr>
            <p:spPr bwMode="auto">
              <a:xfrm>
                <a:off x="1338" y="1706"/>
                <a:ext cx="448" cy="5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7" name="Text Box 5"/>
              <p:cNvSpPr txBox="1">
                <a:spLocks noChangeArrowheads="1"/>
              </p:cNvSpPr>
              <p:nvPr/>
            </p:nvSpPr>
            <p:spPr bwMode="auto">
              <a:xfrm>
                <a:off x="1164" y="1824"/>
                <a:ext cx="81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en-GB" altLang="en-US" dirty="0" err="1" smtClean="0">
                    <a:latin typeface="Arial" charset="0"/>
                    <a:ea typeface="Arial" charset="0"/>
                    <a:cs typeface="Arial" charset="0"/>
                  </a:rPr>
                  <a:t>txn</a:t>
                </a:r>
                <a:endParaRPr lang="en-US" alt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3784467" y="5547867"/>
              <a:ext cx="946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TS = 5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640975" y="5119402"/>
            <a:ext cx="5208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Find v such that max </a:t>
            </a:r>
            <a:r>
              <a:rPr lang="en-US" b="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WriteTS</a:t>
            </a:r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(v) &lt;= (TS = 4</a:t>
            </a:r>
            <a:r>
              <a:rPr lang="en-US" b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b="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800100" lvl="1" indent="-342900" algn="l">
              <a:buFont typeface="Symbol" charset="2"/>
              <a:buChar char="Þ"/>
            </a:pPr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v = 1 has (</a:t>
            </a:r>
            <a:r>
              <a:rPr lang="en-US" b="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WriteTS</a:t>
            </a:r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= 3) &lt;= 4</a:t>
            </a:r>
          </a:p>
          <a:p>
            <a:pPr algn="l"/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If </a:t>
            </a:r>
            <a:r>
              <a:rPr lang="en-US" b="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ReadTS</a:t>
            </a:r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(1) &gt; </a:t>
            </a:r>
            <a:r>
              <a:rPr lang="en-US" b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4, </a:t>
            </a:r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abort</a:t>
            </a:r>
          </a:p>
          <a:p>
            <a:pPr marL="800100" lvl="1" indent="-342900" algn="l">
              <a:buFont typeface="Symbol" charset="2"/>
              <a:buChar char="Þ"/>
            </a:pPr>
            <a:r>
              <a:rPr lang="en-US" b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3 </a:t>
            </a:r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&gt; 4</a:t>
            </a:r>
            <a:r>
              <a:rPr lang="en-US" b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:  </a:t>
            </a:r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false  </a:t>
            </a:r>
          </a:p>
          <a:p>
            <a:pPr algn="l"/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Otherwise, write </a:t>
            </a:r>
            <a:r>
              <a:rPr lang="en-US" b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object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7934" y="5545797"/>
            <a:ext cx="3153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write(O)</a:t>
            </a:r>
          </a:p>
          <a:p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by TS = 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12977" y="1481429"/>
            <a:ext cx="4716548" cy="204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Notation</a:t>
            </a:r>
          </a:p>
          <a:p>
            <a:pPr algn="l"/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/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       W(1) = 3:	Write creates version 1 </a:t>
            </a:r>
          </a:p>
          <a:p>
            <a:pPr algn="l"/>
            <a:r>
              <a:rPr lang="en-US" b="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	with 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WriteTS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= 3</a:t>
            </a:r>
          </a:p>
          <a:p>
            <a:pPr algn="l">
              <a:spcBef>
                <a:spcPts val="800"/>
              </a:spcBef>
            </a:pP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        R(1) = 3:  	Read of version 1 </a:t>
            </a:r>
          </a:p>
          <a:p>
            <a:pPr algn="l"/>
            <a:r>
              <a:rPr lang="en-US" b="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	returns timestamp 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62513" y="3989204"/>
            <a:ext cx="117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W(1) = 3</a:t>
            </a:r>
          </a:p>
          <a:p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R(1) = 3</a:t>
            </a:r>
          </a:p>
        </p:txBody>
      </p:sp>
    </p:spTree>
    <p:extLst>
      <p:ext uri="{BB962C8B-B14F-4D97-AF65-F5344CB8AC3E}">
        <p14:creationId xmlns:p14="http://schemas.microsoft.com/office/powerpoint/2010/main" val="81143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z="1200" smtClean="0"/>
              <a:pPr>
                <a:defRPr/>
              </a:pPr>
              <a:t>13</a:t>
            </a:fld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Digging deeper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20289" y="4896308"/>
            <a:ext cx="7032567" cy="16625"/>
          </a:xfrm>
          <a:prstGeom prst="straightConnector1">
            <a:avLst/>
          </a:prstGeom>
          <a:ln>
            <a:prstDash val="solid"/>
            <a:headEnd type="none"/>
            <a:tailEnd type="stealth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6850" y="4723837"/>
            <a:ext cx="383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O</a:t>
            </a:r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36892" y="3989204"/>
            <a:ext cx="117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W(2) </a:t>
            </a:r>
            <a:r>
              <a:rPr lang="en-US" dirty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  <a:p>
            <a:r>
              <a:rPr lang="en-US" dirty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(2) = 5</a:t>
            </a:r>
            <a:endParaRPr lang="en-US" dirty="0">
              <a:solidFill>
                <a:srgbClr val="008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36850" y="1972054"/>
            <a:ext cx="946093" cy="1267191"/>
            <a:chOff x="1052843" y="4680786"/>
            <a:chExt cx="946093" cy="1267191"/>
          </a:xfrm>
        </p:grpSpPr>
        <p:sp>
          <p:nvSpPr>
            <p:cNvPr id="18" name="TextBox 17"/>
            <p:cNvSpPr txBox="1"/>
            <p:nvPr/>
          </p:nvSpPr>
          <p:spPr>
            <a:xfrm>
              <a:off x="1052843" y="5547867"/>
              <a:ext cx="946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TS = 3</a:t>
              </a:r>
            </a:p>
          </p:txBody>
        </p:sp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1091603" y="4680786"/>
              <a:ext cx="868572" cy="653464"/>
              <a:chOff x="1164" y="1706"/>
              <a:chExt cx="814" cy="590"/>
            </a:xfrm>
          </p:grpSpPr>
          <p:sp>
            <p:nvSpPr>
              <p:cNvPr id="23" name="Oval 4"/>
              <p:cNvSpPr>
                <a:spLocks noChangeArrowheads="1"/>
              </p:cNvSpPr>
              <p:nvPr/>
            </p:nvSpPr>
            <p:spPr bwMode="auto">
              <a:xfrm>
                <a:off x="1338" y="1706"/>
                <a:ext cx="448" cy="5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1164" y="1824"/>
                <a:ext cx="81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en-GB" altLang="en-US" dirty="0" err="1" smtClean="0">
                    <a:latin typeface="Arial" charset="0"/>
                    <a:ea typeface="Arial" charset="0"/>
                    <a:cs typeface="Arial" charset="0"/>
                  </a:rPr>
                  <a:t>txn</a:t>
                </a:r>
                <a:endParaRPr lang="en-US" alt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1911470" y="1972054"/>
            <a:ext cx="946093" cy="1267191"/>
            <a:chOff x="2240066" y="4680786"/>
            <a:chExt cx="946093" cy="1267191"/>
          </a:xfrm>
        </p:grpSpPr>
        <p:grpSp>
          <p:nvGrpSpPr>
            <p:cNvPr id="28" name="Group 6"/>
            <p:cNvGrpSpPr>
              <a:grpSpLocks/>
            </p:cNvGrpSpPr>
            <p:nvPr/>
          </p:nvGrpSpPr>
          <p:grpSpPr bwMode="auto">
            <a:xfrm>
              <a:off x="2278826" y="4680786"/>
              <a:ext cx="868572" cy="653464"/>
              <a:chOff x="1164" y="1706"/>
              <a:chExt cx="814" cy="590"/>
            </a:xfrm>
          </p:grpSpPr>
          <p:sp>
            <p:nvSpPr>
              <p:cNvPr id="29" name="Oval 4"/>
              <p:cNvSpPr>
                <a:spLocks noChangeArrowheads="1"/>
              </p:cNvSpPr>
              <p:nvPr/>
            </p:nvSpPr>
            <p:spPr bwMode="auto">
              <a:xfrm>
                <a:off x="1338" y="1706"/>
                <a:ext cx="448" cy="5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0" name="Text Box 5"/>
              <p:cNvSpPr txBox="1">
                <a:spLocks noChangeArrowheads="1"/>
              </p:cNvSpPr>
              <p:nvPr/>
            </p:nvSpPr>
            <p:spPr bwMode="auto">
              <a:xfrm>
                <a:off x="1164" y="1824"/>
                <a:ext cx="81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en-GB" altLang="en-US" dirty="0" err="1" smtClean="0">
                    <a:latin typeface="Arial" charset="0"/>
                    <a:ea typeface="Arial" charset="0"/>
                    <a:cs typeface="Arial" charset="0"/>
                  </a:rPr>
                  <a:t>txn</a:t>
                </a:r>
                <a:endParaRPr lang="en-US" alt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240066" y="5547867"/>
              <a:ext cx="946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TS =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4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86091" y="1972054"/>
            <a:ext cx="946093" cy="1267191"/>
            <a:chOff x="3784467" y="4680786"/>
            <a:chExt cx="946093" cy="1267191"/>
          </a:xfrm>
        </p:grpSpPr>
        <p:grpSp>
          <p:nvGrpSpPr>
            <p:cNvPr id="25" name="Group 6"/>
            <p:cNvGrpSpPr>
              <a:grpSpLocks/>
            </p:cNvGrpSpPr>
            <p:nvPr/>
          </p:nvGrpSpPr>
          <p:grpSpPr bwMode="auto">
            <a:xfrm>
              <a:off x="3861988" y="4680786"/>
              <a:ext cx="868572" cy="653464"/>
              <a:chOff x="1164" y="1706"/>
              <a:chExt cx="814" cy="590"/>
            </a:xfrm>
          </p:grpSpPr>
          <p:sp>
            <p:nvSpPr>
              <p:cNvPr id="26" name="Oval 4"/>
              <p:cNvSpPr>
                <a:spLocks noChangeArrowheads="1"/>
              </p:cNvSpPr>
              <p:nvPr/>
            </p:nvSpPr>
            <p:spPr bwMode="auto">
              <a:xfrm>
                <a:off x="1338" y="1706"/>
                <a:ext cx="448" cy="5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7" name="Text Box 5"/>
              <p:cNvSpPr txBox="1">
                <a:spLocks noChangeArrowheads="1"/>
              </p:cNvSpPr>
              <p:nvPr/>
            </p:nvSpPr>
            <p:spPr bwMode="auto">
              <a:xfrm>
                <a:off x="1164" y="1824"/>
                <a:ext cx="81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en-GB" altLang="en-US" dirty="0" err="1" smtClean="0">
                    <a:latin typeface="Arial" charset="0"/>
                    <a:ea typeface="Arial" charset="0"/>
                    <a:cs typeface="Arial" charset="0"/>
                  </a:rPr>
                  <a:t>txn</a:t>
                </a:r>
                <a:endParaRPr lang="en-US" alt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3784467" y="5547867"/>
              <a:ext cx="946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TS = 5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551005" y="3989204"/>
            <a:ext cx="117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W(3) = 4</a:t>
            </a:r>
          </a:p>
          <a:p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R(3) = 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40975" y="5119402"/>
            <a:ext cx="5208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Find v such that max </a:t>
            </a:r>
            <a:r>
              <a:rPr lang="en-US" b="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WriteTS</a:t>
            </a:r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(v) &lt;= (TS = 4</a:t>
            </a:r>
            <a:r>
              <a:rPr lang="en-US" b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b="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800100" lvl="1" indent="-342900" algn="l">
              <a:buFont typeface="Symbol" charset="2"/>
              <a:buChar char="Þ"/>
            </a:pPr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v = 1 has (</a:t>
            </a:r>
            <a:r>
              <a:rPr lang="en-US" b="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WriteTS</a:t>
            </a:r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= 3) &lt;= 4</a:t>
            </a:r>
          </a:p>
          <a:p>
            <a:pPr algn="l"/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If </a:t>
            </a:r>
            <a:r>
              <a:rPr lang="en-US" b="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ReadTS</a:t>
            </a:r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(1) &gt; </a:t>
            </a:r>
            <a:r>
              <a:rPr lang="en-US" b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4, </a:t>
            </a:r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abort</a:t>
            </a:r>
          </a:p>
          <a:p>
            <a:pPr marL="800100" lvl="1" indent="-342900" algn="l">
              <a:buFont typeface="Symbol" charset="2"/>
              <a:buChar char="Þ"/>
            </a:pPr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b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&gt; 4</a:t>
            </a:r>
            <a:r>
              <a:rPr lang="en-US" b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:  </a:t>
            </a:r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false  </a:t>
            </a:r>
          </a:p>
          <a:p>
            <a:pPr algn="l"/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Otherwise, write </a:t>
            </a:r>
            <a:r>
              <a:rPr lang="en-US" b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object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12977" y="1481429"/>
            <a:ext cx="4716548" cy="204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Notation</a:t>
            </a:r>
          </a:p>
          <a:p>
            <a:pPr algn="l"/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/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       W(1) = 3:	Write creates version 1 </a:t>
            </a:r>
          </a:p>
          <a:p>
            <a:pPr algn="l"/>
            <a:r>
              <a:rPr lang="en-US" b="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	with 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WriteTS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= 3</a:t>
            </a:r>
          </a:p>
          <a:p>
            <a:pPr algn="l">
              <a:spcBef>
                <a:spcPts val="800"/>
              </a:spcBef>
            </a:pP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        R(1) = 3:  	Read of version 1 </a:t>
            </a:r>
          </a:p>
          <a:p>
            <a:pPr algn="l"/>
            <a:r>
              <a:rPr lang="en-US" b="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	returns timestamp 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62513" y="3989204"/>
            <a:ext cx="117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W(1) = 3</a:t>
            </a:r>
          </a:p>
          <a:p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R(1) = 3</a:t>
            </a:r>
          </a:p>
        </p:txBody>
      </p:sp>
    </p:spTree>
    <p:extLst>
      <p:ext uri="{BB962C8B-B14F-4D97-AF65-F5344CB8AC3E}">
        <p14:creationId xmlns:p14="http://schemas.microsoft.com/office/powerpoint/2010/main" val="827187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z="1200" smtClean="0"/>
              <a:pPr>
                <a:defRPr/>
              </a:pPr>
              <a:t>14</a:t>
            </a:fld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Digging deeper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20289" y="4896308"/>
            <a:ext cx="7032567" cy="16625"/>
          </a:xfrm>
          <a:prstGeom prst="straightConnector1">
            <a:avLst/>
          </a:prstGeom>
          <a:ln>
            <a:prstDash val="solid"/>
            <a:headEnd type="none"/>
            <a:tailEnd type="stealth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6850" y="4723837"/>
            <a:ext cx="383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O</a:t>
            </a:r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36850" y="1972054"/>
            <a:ext cx="946093" cy="1267191"/>
            <a:chOff x="1052843" y="4680786"/>
            <a:chExt cx="946093" cy="1267191"/>
          </a:xfrm>
        </p:grpSpPr>
        <p:sp>
          <p:nvSpPr>
            <p:cNvPr id="18" name="TextBox 17"/>
            <p:cNvSpPr txBox="1"/>
            <p:nvPr/>
          </p:nvSpPr>
          <p:spPr>
            <a:xfrm>
              <a:off x="1052843" y="5547867"/>
              <a:ext cx="946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TS = 3</a:t>
              </a:r>
            </a:p>
          </p:txBody>
        </p:sp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1091603" y="4680786"/>
              <a:ext cx="868572" cy="653464"/>
              <a:chOff x="1164" y="1706"/>
              <a:chExt cx="814" cy="590"/>
            </a:xfrm>
          </p:grpSpPr>
          <p:sp>
            <p:nvSpPr>
              <p:cNvPr id="23" name="Oval 4"/>
              <p:cNvSpPr>
                <a:spLocks noChangeArrowheads="1"/>
              </p:cNvSpPr>
              <p:nvPr/>
            </p:nvSpPr>
            <p:spPr bwMode="auto">
              <a:xfrm>
                <a:off x="1338" y="1706"/>
                <a:ext cx="448" cy="5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1164" y="1824"/>
                <a:ext cx="81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en-GB" altLang="en-US" dirty="0" err="1" smtClean="0">
                    <a:latin typeface="Arial" charset="0"/>
                    <a:ea typeface="Arial" charset="0"/>
                    <a:cs typeface="Arial" charset="0"/>
                  </a:rPr>
                  <a:t>txn</a:t>
                </a:r>
                <a:endParaRPr lang="en-US" alt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1911470" y="1972054"/>
            <a:ext cx="946093" cy="1267191"/>
            <a:chOff x="2240066" y="4680786"/>
            <a:chExt cx="946093" cy="1267191"/>
          </a:xfrm>
        </p:grpSpPr>
        <p:grpSp>
          <p:nvGrpSpPr>
            <p:cNvPr id="28" name="Group 6"/>
            <p:cNvGrpSpPr>
              <a:grpSpLocks/>
            </p:cNvGrpSpPr>
            <p:nvPr/>
          </p:nvGrpSpPr>
          <p:grpSpPr bwMode="auto">
            <a:xfrm>
              <a:off x="2278826" y="4680786"/>
              <a:ext cx="868572" cy="653464"/>
              <a:chOff x="1164" y="1706"/>
              <a:chExt cx="814" cy="590"/>
            </a:xfrm>
          </p:grpSpPr>
          <p:sp>
            <p:nvSpPr>
              <p:cNvPr id="29" name="Oval 4"/>
              <p:cNvSpPr>
                <a:spLocks noChangeArrowheads="1"/>
              </p:cNvSpPr>
              <p:nvPr/>
            </p:nvSpPr>
            <p:spPr bwMode="auto">
              <a:xfrm>
                <a:off x="1338" y="1706"/>
                <a:ext cx="448" cy="5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0" name="Text Box 5"/>
              <p:cNvSpPr txBox="1">
                <a:spLocks noChangeArrowheads="1"/>
              </p:cNvSpPr>
              <p:nvPr/>
            </p:nvSpPr>
            <p:spPr bwMode="auto">
              <a:xfrm>
                <a:off x="1164" y="1824"/>
                <a:ext cx="81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en-GB" altLang="en-US" dirty="0" err="1" smtClean="0">
                    <a:latin typeface="Arial" charset="0"/>
                    <a:ea typeface="Arial" charset="0"/>
                    <a:cs typeface="Arial" charset="0"/>
                  </a:rPr>
                  <a:t>txn</a:t>
                </a:r>
                <a:endParaRPr lang="en-US" alt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240066" y="5547867"/>
              <a:ext cx="946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TS =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4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86091" y="1972054"/>
            <a:ext cx="946093" cy="1267191"/>
            <a:chOff x="3784467" y="4680786"/>
            <a:chExt cx="946093" cy="1267191"/>
          </a:xfrm>
        </p:grpSpPr>
        <p:grpSp>
          <p:nvGrpSpPr>
            <p:cNvPr id="25" name="Group 6"/>
            <p:cNvGrpSpPr>
              <a:grpSpLocks/>
            </p:cNvGrpSpPr>
            <p:nvPr/>
          </p:nvGrpSpPr>
          <p:grpSpPr bwMode="auto">
            <a:xfrm>
              <a:off x="3861988" y="4680786"/>
              <a:ext cx="868572" cy="653464"/>
              <a:chOff x="1164" y="1706"/>
              <a:chExt cx="814" cy="590"/>
            </a:xfrm>
          </p:grpSpPr>
          <p:sp>
            <p:nvSpPr>
              <p:cNvPr id="26" name="Oval 4"/>
              <p:cNvSpPr>
                <a:spLocks noChangeArrowheads="1"/>
              </p:cNvSpPr>
              <p:nvPr/>
            </p:nvSpPr>
            <p:spPr bwMode="auto">
              <a:xfrm>
                <a:off x="1338" y="1706"/>
                <a:ext cx="448" cy="5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7" name="Text Box 5"/>
              <p:cNvSpPr txBox="1">
                <a:spLocks noChangeArrowheads="1"/>
              </p:cNvSpPr>
              <p:nvPr/>
            </p:nvSpPr>
            <p:spPr bwMode="auto">
              <a:xfrm>
                <a:off x="1164" y="1824"/>
                <a:ext cx="81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en-GB" altLang="en-US" dirty="0" err="1" smtClean="0">
                    <a:latin typeface="Arial" charset="0"/>
                    <a:ea typeface="Arial" charset="0"/>
                    <a:cs typeface="Arial" charset="0"/>
                  </a:rPr>
                  <a:t>txn</a:t>
                </a:r>
                <a:endParaRPr lang="en-US" alt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3784467" y="5547867"/>
              <a:ext cx="946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TS = 5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7934" y="5296418"/>
            <a:ext cx="3153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BEGIN Transaction</a:t>
            </a:r>
          </a:p>
          <a:p>
            <a:pPr lvl="1" algn="l"/>
            <a:r>
              <a:rPr lang="en-US" dirty="0" err="1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 err="1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mp</a:t>
            </a:r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 = READ(O)</a:t>
            </a:r>
          </a:p>
          <a:p>
            <a:pPr lvl="1" algn="l"/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WRITE (O, </a:t>
            </a:r>
            <a:r>
              <a:rPr lang="en-US" dirty="0" err="1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tmp</a:t>
            </a:r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 + 1)</a:t>
            </a:r>
          </a:p>
          <a:p>
            <a:pPr algn="l"/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END Transaction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40975" y="5450306"/>
            <a:ext cx="5208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Find v such that max </a:t>
            </a:r>
            <a:r>
              <a:rPr lang="en-US" b="0" dirty="0" err="1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WriteTS</a:t>
            </a:r>
            <a:r>
              <a:rPr lang="en-US" b="0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(v) &lt;= (TS = 5)</a:t>
            </a:r>
          </a:p>
          <a:p>
            <a:pPr marL="800100" lvl="1" indent="-342900" algn="l">
              <a:buFont typeface="Symbol" charset="2"/>
              <a:buChar char="Þ"/>
            </a:pPr>
            <a:r>
              <a:rPr lang="en-US" b="0" dirty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en-US" b="0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 = 1 has (</a:t>
            </a:r>
            <a:r>
              <a:rPr lang="en-US" b="0" dirty="0" err="1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WriteTS</a:t>
            </a:r>
            <a:r>
              <a:rPr lang="en-US" b="0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 = 3) &lt;= 5</a:t>
            </a:r>
          </a:p>
          <a:p>
            <a:pPr algn="l"/>
            <a:r>
              <a:rPr lang="en-US" b="0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Set R(1) = max(5, R(1)) = 5</a:t>
            </a:r>
            <a:endParaRPr lang="en-US" b="0" dirty="0">
              <a:solidFill>
                <a:srgbClr val="008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12977" y="1481429"/>
            <a:ext cx="4716548" cy="204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Notation</a:t>
            </a:r>
          </a:p>
          <a:p>
            <a:pPr algn="l"/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/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       W(1) = 3:	Write creates version 1 </a:t>
            </a:r>
          </a:p>
          <a:p>
            <a:pPr algn="l"/>
            <a:r>
              <a:rPr lang="en-US" b="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	with 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WriteTS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= 3</a:t>
            </a:r>
          </a:p>
          <a:p>
            <a:pPr algn="l">
              <a:spcBef>
                <a:spcPts val="800"/>
              </a:spcBef>
            </a:pP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        R(1) = 3:  	Read of version 1 </a:t>
            </a:r>
          </a:p>
          <a:p>
            <a:pPr algn="l"/>
            <a:r>
              <a:rPr lang="en-US" b="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	returns timestamp 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62513" y="3989204"/>
            <a:ext cx="117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W(1) = 3</a:t>
            </a:r>
          </a:p>
          <a:p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R(1) = 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90566" y="4299206"/>
            <a:ext cx="11160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R(1) = 5</a:t>
            </a:r>
            <a:endParaRPr lang="en-US" dirty="0">
              <a:solidFill>
                <a:srgbClr val="008F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98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z="1200" smtClean="0"/>
              <a:pPr>
                <a:defRPr/>
              </a:pPr>
              <a:t>15</a:t>
            </a:fld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Digging deeper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20289" y="4896308"/>
            <a:ext cx="7032567" cy="16625"/>
          </a:xfrm>
          <a:prstGeom prst="straightConnector1">
            <a:avLst/>
          </a:prstGeom>
          <a:ln>
            <a:prstDash val="solid"/>
            <a:headEnd type="none"/>
            <a:tailEnd type="stealth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6850" y="4723837"/>
            <a:ext cx="383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O</a:t>
            </a:r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36850" y="1972054"/>
            <a:ext cx="946093" cy="1267191"/>
            <a:chOff x="1052843" y="4680786"/>
            <a:chExt cx="946093" cy="1267191"/>
          </a:xfrm>
        </p:grpSpPr>
        <p:sp>
          <p:nvSpPr>
            <p:cNvPr id="18" name="TextBox 17"/>
            <p:cNvSpPr txBox="1"/>
            <p:nvPr/>
          </p:nvSpPr>
          <p:spPr>
            <a:xfrm>
              <a:off x="1052843" y="5547867"/>
              <a:ext cx="946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TS = 3</a:t>
              </a:r>
            </a:p>
          </p:txBody>
        </p:sp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1091603" y="4680786"/>
              <a:ext cx="868572" cy="653464"/>
              <a:chOff x="1164" y="1706"/>
              <a:chExt cx="814" cy="590"/>
            </a:xfrm>
          </p:grpSpPr>
          <p:sp>
            <p:nvSpPr>
              <p:cNvPr id="23" name="Oval 4"/>
              <p:cNvSpPr>
                <a:spLocks noChangeArrowheads="1"/>
              </p:cNvSpPr>
              <p:nvPr/>
            </p:nvSpPr>
            <p:spPr bwMode="auto">
              <a:xfrm>
                <a:off x="1338" y="1706"/>
                <a:ext cx="448" cy="5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1164" y="1824"/>
                <a:ext cx="81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en-GB" altLang="en-US" dirty="0" err="1" smtClean="0">
                    <a:latin typeface="Arial" charset="0"/>
                    <a:ea typeface="Arial" charset="0"/>
                    <a:cs typeface="Arial" charset="0"/>
                  </a:rPr>
                  <a:t>txn</a:t>
                </a:r>
                <a:endParaRPr lang="en-US" alt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1911470" y="1972054"/>
            <a:ext cx="946093" cy="1267191"/>
            <a:chOff x="2240066" y="4680786"/>
            <a:chExt cx="946093" cy="1267191"/>
          </a:xfrm>
        </p:grpSpPr>
        <p:grpSp>
          <p:nvGrpSpPr>
            <p:cNvPr id="28" name="Group 6"/>
            <p:cNvGrpSpPr>
              <a:grpSpLocks/>
            </p:cNvGrpSpPr>
            <p:nvPr/>
          </p:nvGrpSpPr>
          <p:grpSpPr bwMode="auto">
            <a:xfrm>
              <a:off x="2278826" y="4680786"/>
              <a:ext cx="868572" cy="653464"/>
              <a:chOff x="1164" y="1706"/>
              <a:chExt cx="814" cy="590"/>
            </a:xfrm>
          </p:grpSpPr>
          <p:sp>
            <p:nvSpPr>
              <p:cNvPr id="29" name="Oval 4"/>
              <p:cNvSpPr>
                <a:spLocks noChangeArrowheads="1"/>
              </p:cNvSpPr>
              <p:nvPr/>
            </p:nvSpPr>
            <p:spPr bwMode="auto">
              <a:xfrm>
                <a:off x="1338" y="1706"/>
                <a:ext cx="448" cy="5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0" name="Text Box 5"/>
              <p:cNvSpPr txBox="1">
                <a:spLocks noChangeArrowheads="1"/>
              </p:cNvSpPr>
              <p:nvPr/>
            </p:nvSpPr>
            <p:spPr bwMode="auto">
              <a:xfrm>
                <a:off x="1164" y="1824"/>
                <a:ext cx="81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en-GB" altLang="en-US" dirty="0" err="1" smtClean="0">
                    <a:latin typeface="Arial" charset="0"/>
                    <a:ea typeface="Arial" charset="0"/>
                    <a:cs typeface="Arial" charset="0"/>
                  </a:rPr>
                  <a:t>txn</a:t>
                </a:r>
                <a:endParaRPr lang="en-US" alt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240066" y="5547867"/>
              <a:ext cx="946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TS =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4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86091" y="1972054"/>
            <a:ext cx="946093" cy="1267191"/>
            <a:chOff x="3784467" y="4680786"/>
            <a:chExt cx="946093" cy="1267191"/>
          </a:xfrm>
        </p:grpSpPr>
        <p:grpSp>
          <p:nvGrpSpPr>
            <p:cNvPr id="25" name="Group 6"/>
            <p:cNvGrpSpPr>
              <a:grpSpLocks/>
            </p:cNvGrpSpPr>
            <p:nvPr/>
          </p:nvGrpSpPr>
          <p:grpSpPr bwMode="auto">
            <a:xfrm>
              <a:off x="3861988" y="4680786"/>
              <a:ext cx="868572" cy="653464"/>
              <a:chOff x="1164" y="1706"/>
              <a:chExt cx="814" cy="590"/>
            </a:xfrm>
          </p:grpSpPr>
          <p:sp>
            <p:nvSpPr>
              <p:cNvPr id="26" name="Oval 4"/>
              <p:cNvSpPr>
                <a:spLocks noChangeArrowheads="1"/>
              </p:cNvSpPr>
              <p:nvPr/>
            </p:nvSpPr>
            <p:spPr bwMode="auto">
              <a:xfrm>
                <a:off x="1338" y="1706"/>
                <a:ext cx="448" cy="5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7" name="Text Box 5"/>
              <p:cNvSpPr txBox="1">
                <a:spLocks noChangeArrowheads="1"/>
              </p:cNvSpPr>
              <p:nvPr/>
            </p:nvSpPr>
            <p:spPr bwMode="auto">
              <a:xfrm>
                <a:off x="1164" y="1824"/>
                <a:ext cx="81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en-GB" altLang="en-US" dirty="0" err="1" smtClean="0">
                    <a:latin typeface="Arial" charset="0"/>
                    <a:ea typeface="Arial" charset="0"/>
                    <a:cs typeface="Arial" charset="0"/>
                  </a:rPr>
                  <a:t>txn</a:t>
                </a:r>
                <a:endParaRPr lang="en-US" alt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3784467" y="5547867"/>
              <a:ext cx="946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TS = 5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640975" y="5119402"/>
            <a:ext cx="5208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Find v such that max </a:t>
            </a:r>
            <a:r>
              <a:rPr lang="en-US" b="0" dirty="0" err="1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WriteTS</a:t>
            </a:r>
            <a:r>
              <a:rPr lang="en-US" b="0" dirty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(v) &lt;= (TS = </a:t>
            </a:r>
            <a:r>
              <a:rPr lang="en-US" b="0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5)</a:t>
            </a:r>
            <a:endParaRPr lang="en-US" b="0" dirty="0">
              <a:solidFill>
                <a:srgbClr val="008F00"/>
              </a:solidFill>
              <a:latin typeface="Arial" charset="0"/>
              <a:ea typeface="Arial" charset="0"/>
              <a:cs typeface="Arial" charset="0"/>
            </a:endParaRPr>
          </a:p>
          <a:p>
            <a:pPr marL="800100" lvl="1" indent="-342900" algn="l">
              <a:buFont typeface="Symbol" charset="2"/>
              <a:buChar char="Þ"/>
            </a:pPr>
            <a:r>
              <a:rPr lang="en-US" b="0" dirty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v = 1 has (</a:t>
            </a:r>
            <a:r>
              <a:rPr lang="en-US" b="0" dirty="0" err="1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WriteTS</a:t>
            </a:r>
            <a:r>
              <a:rPr lang="en-US" b="0" dirty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 = 3) &lt;= </a:t>
            </a:r>
            <a:r>
              <a:rPr lang="en-US" b="0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en-US" b="0" dirty="0">
              <a:solidFill>
                <a:srgbClr val="008F00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b="0" dirty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If </a:t>
            </a:r>
            <a:r>
              <a:rPr lang="en-US" b="0" dirty="0" err="1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ReadTS</a:t>
            </a:r>
            <a:r>
              <a:rPr lang="en-US" b="0" dirty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(1) &gt; 5</a:t>
            </a:r>
            <a:r>
              <a:rPr lang="en-US" b="0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b="0" dirty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abort</a:t>
            </a:r>
          </a:p>
          <a:p>
            <a:pPr marL="800100" lvl="1" indent="-342900" algn="l">
              <a:buFont typeface="Symbol" charset="2"/>
              <a:buChar char="Þ"/>
            </a:pPr>
            <a:r>
              <a:rPr lang="en-US" b="0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en-US" b="0" dirty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en-US" b="0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5:  </a:t>
            </a:r>
            <a:r>
              <a:rPr lang="en-US" b="0" dirty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false  </a:t>
            </a:r>
          </a:p>
          <a:p>
            <a:pPr algn="l"/>
            <a:r>
              <a:rPr lang="en-US" b="0" dirty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Otherwise, write </a:t>
            </a:r>
            <a:r>
              <a:rPr lang="en-US" b="0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object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7934" y="5296418"/>
            <a:ext cx="3153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BEGIN Transaction</a:t>
            </a:r>
          </a:p>
          <a:p>
            <a:pPr lvl="1" algn="l"/>
            <a:r>
              <a:rPr lang="en-US" dirty="0" err="1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 err="1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mp</a:t>
            </a:r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 = READ(O)</a:t>
            </a:r>
          </a:p>
          <a:p>
            <a:pPr lvl="1" algn="l"/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WRITE (O, </a:t>
            </a:r>
            <a:r>
              <a:rPr lang="en-US" dirty="0" err="1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tmp</a:t>
            </a:r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 + 1)</a:t>
            </a:r>
          </a:p>
          <a:p>
            <a:pPr algn="l"/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END Transaction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36892" y="3989204"/>
            <a:ext cx="117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W(2) </a:t>
            </a:r>
            <a:r>
              <a:rPr lang="en-US" dirty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  <a:p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R(2) = 5</a:t>
            </a:r>
            <a:endParaRPr lang="en-US" dirty="0">
              <a:solidFill>
                <a:srgbClr val="008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12977" y="1481429"/>
            <a:ext cx="4716548" cy="204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Notation</a:t>
            </a:r>
          </a:p>
          <a:p>
            <a:pPr algn="l"/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/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       W(1) = 3:	Write creates version 1 </a:t>
            </a:r>
          </a:p>
          <a:p>
            <a:pPr algn="l"/>
            <a:r>
              <a:rPr lang="en-US" b="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	with 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WriteTS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= 3</a:t>
            </a:r>
          </a:p>
          <a:p>
            <a:pPr algn="l">
              <a:spcBef>
                <a:spcPts val="800"/>
              </a:spcBef>
            </a:pP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        R(1) = 3:  	Read of version 1 </a:t>
            </a:r>
          </a:p>
          <a:p>
            <a:pPr algn="l"/>
            <a:r>
              <a:rPr lang="en-US" b="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	returns timestamp 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62513" y="3989204"/>
            <a:ext cx="117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W(1) = 3</a:t>
            </a:r>
          </a:p>
          <a:p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R(1) = 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90566" y="4299206"/>
            <a:ext cx="11160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R(1) = 5</a:t>
            </a:r>
            <a:endParaRPr lang="en-US" dirty="0">
              <a:solidFill>
                <a:srgbClr val="008F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4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z="1200" smtClean="0"/>
              <a:pPr>
                <a:defRPr/>
              </a:pPr>
              <a:t>16</a:t>
            </a:fld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Digging deeper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20289" y="4896308"/>
            <a:ext cx="7032567" cy="16625"/>
          </a:xfrm>
          <a:prstGeom prst="straightConnector1">
            <a:avLst/>
          </a:prstGeom>
          <a:ln>
            <a:prstDash val="solid"/>
            <a:headEnd type="none"/>
            <a:tailEnd type="stealth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6850" y="4723837"/>
            <a:ext cx="383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O</a:t>
            </a:r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36850" y="1972054"/>
            <a:ext cx="946093" cy="1267191"/>
            <a:chOff x="1052843" y="4680786"/>
            <a:chExt cx="946093" cy="1267191"/>
          </a:xfrm>
        </p:grpSpPr>
        <p:sp>
          <p:nvSpPr>
            <p:cNvPr id="18" name="TextBox 17"/>
            <p:cNvSpPr txBox="1"/>
            <p:nvPr/>
          </p:nvSpPr>
          <p:spPr>
            <a:xfrm>
              <a:off x="1052843" y="5547867"/>
              <a:ext cx="946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TS = 3</a:t>
              </a:r>
            </a:p>
          </p:txBody>
        </p:sp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1091603" y="4680786"/>
              <a:ext cx="868572" cy="653464"/>
              <a:chOff x="1164" y="1706"/>
              <a:chExt cx="814" cy="590"/>
            </a:xfrm>
          </p:grpSpPr>
          <p:sp>
            <p:nvSpPr>
              <p:cNvPr id="23" name="Oval 4"/>
              <p:cNvSpPr>
                <a:spLocks noChangeArrowheads="1"/>
              </p:cNvSpPr>
              <p:nvPr/>
            </p:nvSpPr>
            <p:spPr bwMode="auto">
              <a:xfrm>
                <a:off x="1338" y="1706"/>
                <a:ext cx="448" cy="5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1164" y="1824"/>
                <a:ext cx="81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en-GB" altLang="en-US" dirty="0" err="1" smtClean="0">
                    <a:latin typeface="Arial" charset="0"/>
                    <a:ea typeface="Arial" charset="0"/>
                    <a:cs typeface="Arial" charset="0"/>
                  </a:rPr>
                  <a:t>txn</a:t>
                </a:r>
                <a:endParaRPr lang="en-US" alt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1911470" y="1972054"/>
            <a:ext cx="946093" cy="1267191"/>
            <a:chOff x="2240066" y="4680786"/>
            <a:chExt cx="946093" cy="1267191"/>
          </a:xfrm>
        </p:grpSpPr>
        <p:grpSp>
          <p:nvGrpSpPr>
            <p:cNvPr id="28" name="Group 6"/>
            <p:cNvGrpSpPr>
              <a:grpSpLocks/>
            </p:cNvGrpSpPr>
            <p:nvPr/>
          </p:nvGrpSpPr>
          <p:grpSpPr bwMode="auto">
            <a:xfrm>
              <a:off x="2278826" y="4680786"/>
              <a:ext cx="868572" cy="653464"/>
              <a:chOff x="1164" y="1706"/>
              <a:chExt cx="814" cy="590"/>
            </a:xfrm>
          </p:grpSpPr>
          <p:sp>
            <p:nvSpPr>
              <p:cNvPr id="29" name="Oval 4"/>
              <p:cNvSpPr>
                <a:spLocks noChangeArrowheads="1"/>
              </p:cNvSpPr>
              <p:nvPr/>
            </p:nvSpPr>
            <p:spPr bwMode="auto">
              <a:xfrm>
                <a:off x="1338" y="1706"/>
                <a:ext cx="448" cy="5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0" name="Text Box 5"/>
              <p:cNvSpPr txBox="1">
                <a:spLocks noChangeArrowheads="1"/>
              </p:cNvSpPr>
              <p:nvPr/>
            </p:nvSpPr>
            <p:spPr bwMode="auto">
              <a:xfrm>
                <a:off x="1164" y="1824"/>
                <a:ext cx="81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en-GB" altLang="en-US" dirty="0" err="1" smtClean="0">
                    <a:latin typeface="Arial" charset="0"/>
                    <a:ea typeface="Arial" charset="0"/>
                    <a:cs typeface="Arial" charset="0"/>
                  </a:rPr>
                  <a:t>txn</a:t>
                </a:r>
                <a:endParaRPr lang="en-US" alt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240066" y="5547867"/>
              <a:ext cx="946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TS =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4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86091" y="1972054"/>
            <a:ext cx="946093" cy="1267191"/>
            <a:chOff x="3784467" y="4680786"/>
            <a:chExt cx="946093" cy="1267191"/>
          </a:xfrm>
        </p:grpSpPr>
        <p:grpSp>
          <p:nvGrpSpPr>
            <p:cNvPr id="25" name="Group 6"/>
            <p:cNvGrpSpPr>
              <a:grpSpLocks/>
            </p:cNvGrpSpPr>
            <p:nvPr/>
          </p:nvGrpSpPr>
          <p:grpSpPr bwMode="auto">
            <a:xfrm>
              <a:off x="3861988" y="4680786"/>
              <a:ext cx="868572" cy="653464"/>
              <a:chOff x="1164" y="1706"/>
              <a:chExt cx="814" cy="590"/>
            </a:xfrm>
          </p:grpSpPr>
          <p:sp>
            <p:nvSpPr>
              <p:cNvPr id="26" name="Oval 4"/>
              <p:cNvSpPr>
                <a:spLocks noChangeArrowheads="1"/>
              </p:cNvSpPr>
              <p:nvPr/>
            </p:nvSpPr>
            <p:spPr bwMode="auto">
              <a:xfrm>
                <a:off x="1338" y="1706"/>
                <a:ext cx="448" cy="5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7" name="Text Box 5"/>
              <p:cNvSpPr txBox="1">
                <a:spLocks noChangeArrowheads="1"/>
              </p:cNvSpPr>
              <p:nvPr/>
            </p:nvSpPr>
            <p:spPr bwMode="auto">
              <a:xfrm>
                <a:off x="1164" y="1824"/>
                <a:ext cx="81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en-GB" altLang="en-US" dirty="0" err="1" smtClean="0">
                    <a:latin typeface="Arial" charset="0"/>
                    <a:ea typeface="Arial" charset="0"/>
                    <a:cs typeface="Arial" charset="0"/>
                  </a:rPr>
                  <a:t>txn</a:t>
                </a:r>
                <a:endParaRPr lang="en-US" alt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3784467" y="5547867"/>
              <a:ext cx="946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TS = 5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836892" y="3989204"/>
            <a:ext cx="117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W(2) </a:t>
            </a:r>
            <a:r>
              <a:rPr lang="en-US" dirty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  <a:p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R(2) = 5</a:t>
            </a:r>
            <a:endParaRPr lang="en-US" dirty="0">
              <a:solidFill>
                <a:srgbClr val="008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40975" y="5119402"/>
            <a:ext cx="52086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Find v such that max </a:t>
            </a:r>
            <a:r>
              <a:rPr lang="en-US" b="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WriteTS</a:t>
            </a:r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(v) &lt;= (TS = 4</a:t>
            </a:r>
            <a:r>
              <a:rPr lang="en-US" b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b="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800100" lvl="1" indent="-342900" algn="l">
              <a:buFont typeface="Symbol" charset="2"/>
              <a:buChar char="Þ"/>
            </a:pPr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v = 1 has (</a:t>
            </a:r>
            <a:r>
              <a:rPr lang="en-US" b="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WriteTS</a:t>
            </a:r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= 3) &lt;= 4</a:t>
            </a:r>
          </a:p>
          <a:p>
            <a:pPr algn="l"/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If </a:t>
            </a:r>
            <a:r>
              <a:rPr lang="en-US" b="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ReadTS</a:t>
            </a:r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(1) &gt; </a:t>
            </a:r>
            <a:r>
              <a:rPr lang="en-US" b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4, </a:t>
            </a:r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abort</a:t>
            </a:r>
          </a:p>
          <a:p>
            <a:pPr marL="800100" lvl="1" indent="-342900" algn="l">
              <a:buFont typeface="Symbol" charset="2"/>
              <a:buChar char="Þ"/>
            </a:pPr>
            <a:r>
              <a:rPr lang="en-US" b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&gt; 4</a:t>
            </a:r>
            <a:r>
              <a:rPr lang="en-US" b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:  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true</a:t>
            </a:r>
            <a:endParaRPr lang="en-US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7934" y="5545797"/>
            <a:ext cx="3153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write(O)</a:t>
            </a:r>
          </a:p>
          <a:p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by TS = 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62513" y="3989204"/>
            <a:ext cx="117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W(1) = 3</a:t>
            </a:r>
          </a:p>
          <a:p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R(1) = 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12977" y="1481429"/>
            <a:ext cx="4716548" cy="204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Notation</a:t>
            </a:r>
          </a:p>
          <a:p>
            <a:pPr algn="l"/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/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       W(1) = 3:	Write creates version 1 </a:t>
            </a:r>
          </a:p>
          <a:p>
            <a:pPr algn="l"/>
            <a:r>
              <a:rPr lang="en-US" b="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	with 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WriteTS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= 3</a:t>
            </a:r>
          </a:p>
          <a:p>
            <a:pPr algn="l">
              <a:spcBef>
                <a:spcPts val="800"/>
              </a:spcBef>
            </a:pP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        R(1) = 3:  	Read of version 1 </a:t>
            </a:r>
          </a:p>
          <a:p>
            <a:pPr algn="l"/>
            <a:r>
              <a:rPr lang="en-US" b="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	returns timestamp 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90566" y="4299206"/>
            <a:ext cx="11160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R(1) = 5</a:t>
            </a:r>
            <a:endParaRPr lang="en-US" dirty="0">
              <a:solidFill>
                <a:srgbClr val="008F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z="1200" smtClean="0"/>
              <a:pPr>
                <a:defRPr/>
              </a:pPr>
              <a:t>17</a:t>
            </a:fld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Digging deeper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20289" y="4896308"/>
            <a:ext cx="7032567" cy="16625"/>
          </a:xfrm>
          <a:prstGeom prst="straightConnector1">
            <a:avLst/>
          </a:prstGeom>
          <a:ln>
            <a:prstDash val="solid"/>
            <a:headEnd type="none"/>
            <a:tailEnd type="stealth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6850" y="4723837"/>
            <a:ext cx="383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O</a:t>
            </a:r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36850" y="1972054"/>
            <a:ext cx="946093" cy="1267191"/>
            <a:chOff x="1052843" y="4680786"/>
            <a:chExt cx="946093" cy="1267191"/>
          </a:xfrm>
        </p:grpSpPr>
        <p:sp>
          <p:nvSpPr>
            <p:cNvPr id="18" name="TextBox 17"/>
            <p:cNvSpPr txBox="1"/>
            <p:nvPr/>
          </p:nvSpPr>
          <p:spPr>
            <a:xfrm>
              <a:off x="1052843" y="5547867"/>
              <a:ext cx="946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TS = 3</a:t>
              </a:r>
            </a:p>
          </p:txBody>
        </p:sp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1091603" y="4680786"/>
              <a:ext cx="868572" cy="653464"/>
              <a:chOff x="1164" y="1706"/>
              <a:chExt cx="814" cy="590"/>
            </a:xfrm>
          </p:grpSpPr>
          <p:sp>
            <p:nvSpPr>
              <p:cNvPr id="23" name="Oval 4"/>
              <p:cNvSpPr>
                <a:spLocks noChangeArrowheads="1"/>
              </p:cNvSpPr>
              <p:nvPr/>
            </p:nvSpPr>
            <p:spPr bwMode="auto">
              <a:xfrm>
                <a:off x="1338" y="1706"/>
                <a:ext cx="448" cy="5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1164" y="1824"/>
                <a:ext cx="81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en-GB" altLang="en-US" dirty="0" err="1" smtClean="0">
                    <a:latin typeface="Arial" charset="0"/>
                    <a:ea typeface="Arial" charset="0"/>
                    <a:cs typeface="Arial" charset="0"/>
                  </a:rPr>
                  <a:t>txn</a:t>
                </a:r>
                <a:endParaRPr lang="en-US" alt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1911470" y="1972054"/>
            <a:ext cx="946093" cy="1267191"/>
            <a:chOff x="2240066" y="4680786"/>
            <a:chExt cx="946093" cy="1267191"/>
          </a:xfrm>
        </p:grpSpPr>
        <p:grpSp>
          <p:nvGrpSpPr>
            <p:cNvPr id="28" name="Group 6"/>
            <p:cNvGrpSpPr>
              <a:grpSpLocks/>
            </p:cNvGrpSpPr>
            <p:nvPr/>
          </p:nvGrpSpPr>
          <p:grpSpPr bwMode="auto">
            <a:xfrm>
              <a:off x="2278826" y="4680786"/>
              <a:ext cx="868572" cy="653464"/>
              <a:chOff x="1164" y="1706"/>
              <a:chExt cx="814" cy="590"/>
            </a:xfrm>
          </p:grpSpPr>
          <p:sp>
            <p:nvSpPr>
              <p:cNvPr id="29" name="Oval 4"/>
              <p:cNvSpPr>
                <a:spLocks noChangeArrowheads="1"/>
              </p:cNvSpPr>
              <p:nvPr/>
            </p:nvSpPr>
            <p:spPr bwMode="auto">
              <a:xfrm>
                <a:off x="1338" y="1706"/>
                <a:ext cx="448" cy="5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0" name="Text Box 5"/>
              <p:cNvSpPr txBox="1">
                <a:spLocks noChangeArrowheads="1"/>
              </p:cNvSpPr>
              <p:nvPr/>
            </p:nvSpPr>
            <p:spPr bwMode="auto">
              <a:xfrm>
                <a:off x="1164" y="1824"/>
                <a:ext cx="81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en-GB" altLang="en-US" dirty="0" err="1" smtClean="0">
                    <a:latin typeface="Arial" charset="0"/>
                    <a:ea typeface="Arial" charset="0"/>
                    <a:cs typeface="Arial" charset="0"/>
                  </a:rPr>
                  <a:t>txn</a:t>
                </a:r>
                <a:endParaRPr lang="en-US" alt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240066" y="5547867"/>
              <a:ext cx="946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TS =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4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86091" y="1972054"/>
            <a:ext cx="946093" cy="1267191"/>
            <a:chOff x="3784467" y="4680786"/>
            <a:chExt cx="946093" cy="1267191"/>
          </a:xfrm>
        </p:grpSpPr>
        <p:grpSp>
          <p:nvGrpSpPr>
            <p:cNvPr id="25" name="Group 6"/>
            <p:cNvGrpSpPr>
              <a:grpSpLocks/>
            </p:cNvGrpSpPr>
            <p:nvPr/>
          </p:nvGrpSpPr>
          <p:grpSpPr bwMode="auto">
            <a:xfrm>
              <a:off x="3861988" y="4680786"/>
              <a:ext cx="868572" cy="653464"/>
              <a:chOff x="1164" y="1706"/>
              <a:chExt cx="814" cy="590"/>
            </a:xfrm>
          </p:grpSpPr>
          <p:sp>
            <p:nvSpPr>
              <p:cNvPr id="26" name="Oval 4"/>
              <p:cNvSpPr>
                <a:spLocks noChangeArrowheads="1"/>
              </p:cNvSpPr>
              <p:nvPr/>
            </p:nvSpPr>
            <p:spPr bwMode="auto">
              <a:xfrm>
                <a:off x="1338" y="1706"/>
                <a:ext cx="448" cy="5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7" name="Text Box 5"/>
              <p:cNvSpPr txBox="1">
                <a:spLocks noChangeArrowheads="1"/>
              </p:cNvSpPr>
              <p:nvPr/>
            </p:nvSpPr>
            <p:spPr bwMode="auto">
              <a:xfrm>
                <a:off x="1164" y="1824"/>
                <a:ext cx="81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en-GB" altLang="en-US" dirty="0" err="1" smtClean="0">
                    <a:latin typeface="Arial" charset="0"/>
                    <a:ea typeface="Arial" charset="0"/>
                    <a:cs typeface="Arial" charset="0"/>
                  </a:rPr>
                  <a:t>txn</a:t>
                </a:r>
                <a:endParaRPr lang="en-US" alt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3784467" y="5547867"/>
              <a:ext cx="946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TS = 5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836892" y="3989204"/>
            <a:ext cx="117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W(2) </a:t>
            </a:r>
            <a:r>
              <a:rPr lang="en-US" dirty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  <a:p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R(2) = 5</a:t>
            </a:r>
            <a:endParaRPr lang="en-US" dirty="0">
              <a:solidFill>
                <a:srgbClr val="008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62513" y="3989204"/>
            <a:ext cx="117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W(1) = 3</a:t>
            </a:r>
          </a:p>
          <a:p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R(1) = 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12977" y="1481429"/>
            <a:ext cx="4716548" cy="204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Notation</a:t>
            </a:r>
          </a:p>
          <a:p>
            <a:pPr algn="l"/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/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       W(1) = 3:	Write creates version 1 </a:t>
            </a:r>
          </a:p>
          <a:p>
            <a:pPr algn="l"/>
            <a:r>
              <a:rPr lang="en-US" b="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	with 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WriteTS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= 3</a:t>
            </a:r>
          </a:p>
          <a:p>
            <a:pPr algn="l">
              <a:spcBef>
                <a:spcPts val="800"/>
              </a:spcBef>
            </a:pP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         R(1) = 3:  	Read of version 1 </a:t>
            </a:r>
          </a:p>
          <a:p>
            <a:pPr algn="l"/>
            <a:r>
              <a:rPr lang="en-US" b="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	returns timestamp 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7934" y="5296418"/>
            <a:ext cx="3153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BEGIN Transaction</a:t>
            </a:r>
          </a:p>
          <a:p>
            <a:pPr lvl="1" algn="l"/>
            <a:r>
              <a:rPr lang="en-US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 err="1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mp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= READ(O)</a:t>
            </a:r>
          </a:p>
          <a:p>
            <a:pPr lvl="1" algn="l"/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WRITE (P, </a:t>
            </a:r>
            <a:r>
              <a:rPr lang="en-US" dirty="0" err="1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tmp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+ 1)</a:t>
            </a:r>
          </a:p>
          <a:p>
            <a:pPr algn="l"/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END Transaction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40975" y="5117800"/>
            <a:ext cx="5208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Find v such that max </a:t>
            </a:r>
            <a:r>
              <a:rPr lang="en-US" b="0" dirty="0" err="1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WriteTS</a:t>
            </a:r>
            <a:r>
              <a:rPr lang="en-US" b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(v) &lt;= (TS = 4)</a:t>
            </a:r>
          </a:p>
          <a:p>
            <a:pPr marL="800100" lvl="1" indent="-342900" algn="l">
              <a:buFont typeface="Symbol" charset="2"/>
              <a:buChar char="Þ"/>
            </a:pPr>
            <a:r>
              <a:rPr lang="en-US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en-US" b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= 1 has (</a:t>
            </a:r>
            <a:r>
              <a:rPr lang="en-US" b="0" dirty="0" err="1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WriteTS</a:t>
            </a:r>
            <a:r>
              <a:rPr lang="en-US" b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= 3) &lt;= 4</a:t>
            </a:r>
          </a:p>
          <a:p>
            <a:pPr algn="l"/>
            <a:r>
              <a:rPr lang="en-US" b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Set R(1) = max(4, R(1)) = 5</a:t>
            </a:r>
            <a:endParaRPr lang="en-US" b="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90566" y="4299206"/>
            <a:ext cx="11160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R(1) = 5</a:t>
            </a:r>
            <a:endParaRPr lang="en-US" dirty="0">
              <a:solidFill>
                <a:srgbClr val="008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90566" y="4299206"/>
            <a:ext cx="11160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R(1) = 5</a:t>
            </a:r>
            <a:endParaRPr lang="en-US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40975" y="6252997"/>
            <a:ext cx="3985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Then write on </a:t>
            </a:r>
            <a:r>
              <a:rPr lang="en-US" b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 succeeds as well</a:t>
            </a:r>
            <a:endParaRPr lang="en-US" b="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0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Transactions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018157" y="1422204"/>
            <a:ext cx="418368" cy="192212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z="1200" smtClean="0"/>
              <a:pPr>
                <a:defRPr/>
              </a:pPr>
              <a:t>19</a:t>
            </a:fld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Consider partitioned data over servers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697878" y="1672285"/>
            <a:ext cx="5869839" cy="400110"/>
            <a:chOff x="2532400" y="1639034"/>
            <a:chExt cx="5869839" cy="40011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532400" y="1639034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  <a:endParaRPr lang="en-US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97878" y="2324876"/>
            <a:ext cx="5869839" cy="400110"/>
            <a:chOff x="2532400" y="2125579"/>
            <a:chExt cx="5869839" cy="400110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532400" y="2125579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97878" y="2977466"/>
            <a:ext cx="5869839" cy="400110"/>
            <a:chOff x="2532400" y="3404989"/>
            <a:chExt cx="5869839" cy="40011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532400" y="3404989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sp>
        <p:nvSpPr>
          <p:cNvPr id="51" name="Content Placeholder 1"/>
          <p:cNvSpPr>
            <a:spLocks noGrp="1"/>
          </p:cNvSpPr>
          <p:nvPr>
            <p:ph idx="1"/>
          </p:nvPr>
        </p:nvSpPr>
        <p:spPr>
          <a:xfrm>
            <a:off x="548640" y="3749040"/>
            <a:ext cx="7934498" cy="24273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not just use 2PL?</a:t>
            </a:r>
          </a:p>
          <a:p>
            <a:pPr lvl="1"/>
            <a:r>
              <a:rPr lang="en-US" sz="2400" dirty="0" smtClean="0"/>
              <a:t>Grab locks over entire read and write set</a:t>
            </a:r>
          </a:p>
          <a:p>
            <a:pPr lvl="1"/>
            <a:r>
              <a:rPr lang="en-US" sz="2400" dirty="0" smtClean="0"/>
              <a:t>Perform writes</a:t>
            </a:r>
          </a:p>
          <a:p>
            <a:pPr lvl="1"/>
            <a:r>
              <a:rPr lang="en-US" sz="2400" dirty="0" smtClean="0"/>
              <a:t>Release locks (at commit time)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580243" y="1483564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1898732" y="2102903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457030" y="2766880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290597" y="1514822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</a:t>
            </a:r>
            <a:r>
              <a:rPr lang="en-US" dirty="0" smtClean="0"/>
              <a:t>U 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290597" y="2134161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</a:t>
            </a:r>
            <a:r>
              <a:rPr lang="en-US" dirty="0" smtClean="0"/>
              <a:t>U 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290597" y="2798138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</a:t>
            </a:r>
            <a:r>
              <a:rPr lang="en-US" dirty="0" smtClean="0"/>
              <a:t>U 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2014897" y="1469365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</a:t>
            </a:r>
            <a:r>
              <a:rPr lang="en-US" dirty="0" smtClean="0"/>
              <a:t>R 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2836486" y="2105704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	</a:t>
            </a:r>
            <a:r>
              <a:rPr lang="en-US" smtClean="0"/>
              <a:t>R   W 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2839289" y="2756864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</a:t>
            </a:r>
            <a:r>
              <a:rPr lang="en-US" dirty="0" smtClean="0"/>
              <a:t>   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8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Provides semantics as if only one transaction was running on DB at time, in serial order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dirty="0" smtClean="0"/>
              <a:t>   + Real-time guarantees</a:t>
            </a:r>
          </a:p>
          <a:p>
            <a:endParaRPr lang="en-US" dirty="0"/>
          </a:p>
          <a:p>
            <a:r>
              <a:rPr lang="en-US" dirty="0" smtClean="0"/>
              <a:t>2PL:  Pessimistically get all the locks first</a:t>
            </a:r>
          </a:p>
          <a:p>
            <a:r>
              <a:rPr lang="en-US" dirty="0" smtClean="0"/>
              <a:t>OCC:  Optimistically create copies, but then recheck all read + written items before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2PL &amp; OCC = strict serialization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018157" y="1422204"/>
            <a:ext cx="418368" cy="192212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z="1200" smtClean="0"/>
              <a:pPr>
                <a:defRPr/>
              </a:pPr>
              <a:t>20</a:t>
            </a:fld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Consider partitioned data over servers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7878" y="1672285"/>
            <a:ext cx="5869839" cy="400110"/>
            <a:chOff x="2532400" y="1639034"/>
            <a:chExt cx="5869839" cy="40011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532400" y="1639034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  <a:endParaRPr lang="en-US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97878" y="2324876"/>
            <a:ext cx="5869839" cy="400110"/>
            <a:chOff x="2532400" y="2125579"/>
            <a:chExt cx="5869839" cy="400110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532400" y="2125579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97878" y="2977466"/>
            <a:ext cx="5869839" cy="400110"/>
            <a:chOff x="2532400" y="3404989"/>
            <a:chExt cx="5869839" cy="40011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532400" y="3404989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sp>
        <p:nvSpPr>
          <p:cNvPr id="51" name="Content Placeholder 1"/>
          <p:cNvSpPr>
            <a:spLocks noGrp="1"/>
          </p:cNvSpPr>
          <p:nvPr>
            <p:ph idx="1"/>
          </p:nvPr>
        </p:nvSpPr>
        <p:spPr>
          <a:xfrm>
            <a:off x="548640" y="3699165"/>
            <a:ext cx="7256417" cy="29819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 you get </a:t>
            </a:r>
            <a:r>
              <a:rPr lang="en-US" sz="2800" dirty="0" err="1" smtClean="0"/>
              <a:t>serializability</a:t>
            </a:r>
            <a:r>
              <a:rPr lang="en-US" sz="2800" dirty="0" smtClean="0"/>
              <a:t>?</a:t>
            </a:r>
          </a:p>
          <a:p>
            <a:pPr lvl="1">
              <a:spcBef>
                <a:spcPts val="1600"/>
              </a:spcBef>
            </a:pPr>
            <a:r>
              <a:rPr lang="en-US" sz="2200" dirty="0" smtClean="0"/>
              <a:t>On single machine, single COMMIT op in the WAL</a:t>
            </a:r>
          </a:p>
          <a:p>
            <a:pPr lvl="1">
              <a:spcBef>
                <a:spcPts val="1600"/>
              </a:spcBef>
            </a:pPr>
            <a:r>
              <a:rPr lang="en-US" sz="2200" dirty="0" smtClean="0"/>
              <a:t>In distributed setting, assign global timestamp to </a:t>
            </a:r>
            <a:r>
              <a:rPr lang="en-US" sz="2200" dirty="0" err="1" smtClean="0"/>
              <a:t>txn</a:t>
            </a:r>
            <a:r>
              <a:rPr lang="en-US" sz="2200" dirty="0" smtClean="0"/>
              <a:t> (at sometime after lock acquisition and before commit)</a:t>
            </a:r>
            <a:endParaRPr lang="en-US" sz="1800" dirty="0" smtClean="0"/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2200" dirty="0" smtClean="0"/>
              <a:t>Centralized </a:t>
            </a:r>
            <a:r>
              <a:rPr lang="en-US" sz="2200" dirty="0" err="1" smtClean="0"/>
              <a:t>txn</a:t>
            </a:r>
            <a:r>
              <a:rPr lang="en-US" sz="2200" dirty="0" smtClean="0"/>
              <a:t> manager 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2200" dirty="0" smtClean="0"/>
              <a:t>Distributed consensus on timestamp (not all ops)</a:t>
            </a:r>
          </a:p>
          <a:p>
            <a:pPr lvl="3"/>
            <a:endParaRPr lang="en-US" dirty="0" smtClean="0"/>
          </a:p>
          <a:p>
            <a:pPr lvl="1"/>
            <a:endParaRPr lang="en-US" sz="2200" dirty="0"/>
          </a:p>
        </p:txBody>
      </p:sp>
      <p:sp>
        <p:nvSpPr>
          <p:cNvPr id="11" name="Rectangle 10"/>
          <p:cNvSpPr/>
          <p:nvPr/>
        </p:nvSpPr>
        <p:spPr>
          <a:xfrm>
            <a:off x="1580243" y="1483564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1898732" y="2102903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457030" y="2766880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290597" y="1514822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</a:t>
            </a:r>
            <a:r>
              <a:rPr lang="en-US" dirty="0" smtClean="0"/>
              <a:t>U 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290597" y="2134161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</a:t>
            </a:r>
            <a:r>
              <a:rPr lang="en-US" dirty="0" smtClean="0"/>
              <a:t>U 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290597" y="2798138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</a:t>
            </a:r>
            <a:r>
              <a:rPr lang="en-US" dirty="0" smtClean="0"/>
              <a:t>U 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2014897" y="1469365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</a:t>
            </a:r>
            <a:r>
              <a:rPr lang="en-US" dirty="0" smtClean="0"/>
              <a:t>R 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2836486" y="2105704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	</a:t>
            </a:r>
            <a:r>
              <a:rPr lang="en-US" smtClean="0"/>
              <a:t>R   W 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2839289" y="2756864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</a:t>
            </a:r>
            <a:r>
              <a:rPr lang="en-US" dirty="0" smtClean="0"/>
              <a:t>   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5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018157" y="1422204"/>
            <a:ext cx="418368" cy="192212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z="1200" smtClean="0"/>
              <a:pPr>
                <a:defRPr/>
              </a:pPr>
              <a:t>21</a:t>
            </a:fld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Strawman:  Consensus per </a:t>
            </a:r>
            <a:r>
              <a:rPr lang="en-US" sz="3600" dirty="0" err="1" smtClean="0"/>
              <a:t>txn</a:t>
            </a:r>
            <a:r>
              <a:rPr lang="en-US" sz="3600" dirty="0" smtClean="0"/>
              <a:t> group?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697878" y="1672285"/>
            <a:ext cx="5869839" cy="400110"/>
            <a:chOff x="2532400" y="1639034"/>
            <a:chExt cx="5869839" cy="40011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532400" y="1639034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  <a:endParaRPr lang="en-US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97878" y="2324876"/>
            <a:ext cx="5869839" cy="400110"/>
            <a:chOff x="2532400" y="2125579"/>
            <a:chExt cx="5869839" cy="400110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532400" y="2125579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97878" y="2977466"/>
            <a:ext cx="5869839" cy="400110"/>
            <a:chOff x="2532400" y="3404989"/>
            <a:chExt cx="5869839" cy="40011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532400" y="3404989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580243" y="1483564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1898732" y="2102903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457030" y="2766880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290597" y="1514822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</a:t>
            </a:r>
            <a:r>
              <a:rPr lang="en-US" dirty="0" smtClean="0"/>
              <a:t>U 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290597" y="2134161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</a:t>
            </a:r>
            <a:r>
              <a:rPr lang="en-US" dirty="0" smtClean="0"/>
              <a:t>U 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290597" y="2798138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</a:t>
            </a:r>
            <a:r>
              <a:rPr lang="en-US" dirty="0" smtClean="0"/>
              <a:t>U 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2014897" y="1469365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</a:t>
            </a:r>
            <a:r>
              <a:rPr lang="en-US" dirty="0" smtClean="0"/>
              <a:t>R 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2836486" y="2105704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	</a:t>
            </a:r>
            <a:r>
              <a:rPr lang="en-US" smtClean="0"/>
              <a:t>R   W 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2839289" y="2756864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</a:t>
            </a:r>
            <a:r>
              <a:rPr lang="en-US" dirty="0" smtClean="0"/>
              <a:t>   W 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690664" y="3728130"/>
            <a:ext cx="5877053" cy="400110"/>
            <a:chOff x="2525186" y="2125579"/>
            <a:chExt cx="5877053" cy="40011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525186" y="2125579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R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711503" y="4380720"/>
            <a:ext cx="5856214" cy="400110"/>
            <a:chOff x="2546025" y="3404989"/>
            <a:chExt cx="5856214" cy="400110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546025" y="3404989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S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314086" y="2956165"/>
            <a:ext cx="418368" cy="192212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46261" y="2296576"/>
            <a:ext cx="418368" cy="192212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Content Placeholder 1"/>
          <p:cNvSpPr>
            <a:spLocks noGrp="1"/>
          </p:cNvSpPr>
          <p:nvPr>
            <p:ph idx="1"/>
          </p:nvPr>
        </p:nvSpPr>
        <p:spPr>
          <a:xfrm>
            <a:off x="548640" y="5222458"/>
            <a:ext cx="8366760" cy="143970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Single </a:t>
            </a:r>
            <a:r>
              <a:rPr lang="en-US" sz="2800" dirty="0" err="1" smtClean="0"/>
              <a:t>Lamport</a:t>
            </a:r>
            <a:r>
              <a:rPr lang="en-US" sz="2800" dirty="0" smtClean="0"/>
              <a:t> clock, consensus per group?</a:t>
            </a:r>
          </a:p>
          <a:p>
            <a:pPr lvl="1"/>
            <a:r>
              <a:rPr lang="en-US" sz="2600" dirty="0" err="1" smtClean="0">
                <a:solidFill>
                  <a:srgbClr val="1E4899"/>
                </a:solidFill>
              </a:rPr>
              <a:t>Linearizability</a:t>
            </a:r>
            <a:r>
              <a:rPr lang="en-US" sz="2600" dirty="0" smtClean="0">
                <a:solidFill>
                  <a:srgbClr val="1E4899"/>
                </a:solidFill>
              </a:rPr>
              <a:t> composes!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But doesn’t solve concurrent, non-overlapping </a:t>
            </a:r>
            <a:r>
              <a:rPr lang="en-US" sz="2600" dirty="0" err="1" smtClean="0">
                <a:solidFill>
                  <a:srgbClr val="C00000"/>
                </a:solidFill>
              </a:rPr>
              <a:t>txn</a:t>
            </a:r>
            <a:r>
              <a:rPr lang="en-US" sz="2600" dirty="0" smtClean="0">
                <a:solidFill>
                  <a:srgbClr val="C00000"/>
                </a:solidFill>
              </a:rPr>
              <a:t> problem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473278" y="1587723"/>
            <a:ext cx="418368" cy="117915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73278" y="3584861"/>
            <a:ext cx="418368" cy="117915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703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animBg="1"/>
      <p:bldP spid="3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Spanner: </a:t>
            </a:r>
            <a:r>
              <a:rPr lang="en-US" dirty="0" smtClean="0"/>
              <a:t>Google’s </a:t>
            </a:r>
            <a:r>
              <a:rPr lang="en-US" dirty="0"/>
              <a:t>Globally-Distributed </a:t>
            </a:r>
            <a:r>
              <a:rPr lang="en-US" dirty="0" smtClean="0"/>
              <a:t>Database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OSDI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679171"/>
            <a:ext cx="8565204" cy="4778374"/>
          </a:xfrm>
        </p:spPr>
        <p:txBody>
          <a:bodyPr/>
          <a:lstStyle/>
          <a:p>
            <a:r>
              <a:rPr lang="en-US" dirty="0" smtClean="0"/>
              <a:t>Dozens of zones (datacenters)</a:t>
            </a:r>
          </a:p>
          <a:p>
            <a:r>
              <a:rPr lang="en-US" dirty="0" smtClean="0"/>
              <a:t>Per zone, 100-1000s of servers</a:t>
            </a:r>
          </a:p>
          <a:p>
            <a:r>
              <a:rPr lang="en-US" dirty="0" smtClean="0"/>
              <a:t>Per server, 100-1000 partitions (tablets)</a:t>
            </a:r>
          </a:p>
          <a:p>
            <a:r>
              <a:rPr lang="en-US" dirty="0" smtClean="0"/>
              <a:t>Every tablet replicated for fault-tolerance (e.g., 5x)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Scale-out vs. fault tolerance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73961" y="1563304"/>
            <a:ext cx="5869839" cy="400110"/>
            <a:chOff x="2532400" y="1639034"/>
            <a:chExt cx="5869839" cy="40011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532400" y="1639034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  <a:endParaRPr lang="en-US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73961" y="2418535"/>
            <a:ext cx="5869839" cy="400110"/>
            <a:chOff x="2532400" y="2125579"/>
            <a:chExt cx="5869839" cy="40011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532400" y="2125579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73961" y="3273766"/>
            <a:ext cx="5869839" cy="400110"/>
            <a:chOff x="2532400" y="3404989"/>
            <a:chExt cx="5869839" cy="40011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532400" y="3404989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6361" y="3426166"/>
            <a:ext cx="5869839" cy="400110"/>
            <a:chOff x="2532400" y="3404989"/>
            <a:chExt cx="5869839" cy="40011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532400" y="3404989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8761" y="3578566"/>
            <a:ext cx="5869839" cy="400110"/>
            <a:chOff x="2532400" y="3404989"/>
            <a:chExt cx="5869839" cy="40011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32400" y="3404989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26361" y="2570935"/>
            <a:ext cx="5869839" cy="400110"/>
            <a:chOff x="2532400" y="2125579"/>
            <a:chExt cx="5869839" cy="40011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532400" y="2125579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78761" y="2723335"/>
            <a:ext cx="5869839" cy="400110"/>
            <a:chOff x="2532400" y="2125579"/>
            <a:chExt cx="5869839" cy="40011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532400" y="2125579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26361" y="1715704"/>
            <a:ext cx="5869839" cy="400110"/>
            <a:chOff x="2532400" y="1639034"/>
            <a:chExt cx="5869839" cy="40011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532400" y="1639034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  <a:endParaRPr lang="en-US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78761" y="1868104"/>
            <a:ext cx="5869839" cy="400110"/>
            <a:chOff x="2532400" y="1639034"/>
            <a:chExt cx="5869839" cy="400110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532400" y="1639034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  <a:endParaRPr lang="en-US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981964" y="4246275"/>
            <a:ext cx="7763026" cy="267822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Every tablet replicated via </a:t>
            </a:r>
            <a:r>
              <a:rPr lang="en-US" sz="2400" dirty="0" err="1" smtClean="0"/>
              <a:t>Paxos</a:t>
            </a:r>
            <a:r>
              <a:rPr lang="en-US" sz="2400" dirty="0" smtClean="0"/>
              <a:t>  (with leader election)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So every “operation” within transactions across tablets actually a replicated  operation within </a:t>
            </a:r>
            <a:r>
              <a:rPr lang="en-US" sz="2400" dirty="0" err="1" smtClean="0"/>
              <a:t>Paxos</a:t>
            </a:r>
            <a:r>
              <a:rPr lang="en-US" sz="2400" dirty="0" smtClean="0"/>
              <a:t> RSM</a:t>
            </a:r>
          </a:p>
          <a:p>
            <a:pPr>
              <a:spcBef>
                <a:spcPts val="1200"/>
              </a:spcBef>
            </a:pPr>
            <a:r>
              <a:rPr lang="en-US" sz="2400" dirty="0" err="1"/>
              <a:t>Paxos</a:t>
            </a:r>
            <a:r>
              <a:rPr lang="en-US" sz="2400" dirty="0"/>
              <a:t> groups can stretch across datacenters</a:t>
            </a:r>
            <a:r>
              <a:rPr lang="en-US" sz="2400" dirty="0" smtClean="0"/>
              <a:t>!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200" dirty="0" smtClean="0"/>
              <a:t>(COPS took same approach </a:t>
            </a:r>
            <a:r>
              <a:rPr lang="en-US" sz="2200" i="1" dirty="0" smtClean="0"/>
              <a:t>within </a:t>
            </a:r>
            <a:r>
              <a:rPr lang="en-US" sz="2200" dirty="0" smtClean="0"/>
              <a:t>datacenter)</a:t>
            </a:r>
          </a:p>
        </p:txBody>
      </p:sp>
    </p:spTree>
    <p:extLst>
      <p:ext uri="{BB962C8B-B14F-4D97-AF65-F5344CB8AC3E}">
        <p14:creationId xmlns:p14="http://schemas.microsoft.com/office/powerpoint/2010/main" val="24417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80742"/>
            <a:ext cx="9144000" cy="2574137"/>
          </a:xfrm>
        </p:spPr>
        <p:txBody>
          <a:bodyPr/>
          <a:lstStyle/>
          <a:p>
            <a:r>
              <a:rPr lang="en-US" sz="3600" dirty="0" smtClean="0"/>
              <a:t>Disruptive idea: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400" b="0" dirty="0" smtClean="0"/>
              <a:t>Do clocks </a:t>
            </a:r>
            <a:r>
              <a:rPr lang="en-US" sz="3400" dirty="0" smtClean="0"/>
              <a:t>really</a:t>
            </a:r>
            <a:r>
              <a:rPr lang="en-US" sz="3400" b="0" dirty="0" smtClean="0"/>
              <a:t> need to be                arbitrarily unsynchronized?</a:t>
            </a:r>
            <a:br>
              <a:rPr lang="en-US" sz="3400" b="0" dirty="0" smtClean="0"/>
            </a:br>
            <a:r>
              <a:rPr lang="en-US" sz="3400" b="0" dirty="0" smtClean="0"/>
              <a:t/>
            </a:r>
            <a:br>
              <a:rPr lang="en-US" sz="3400" b="0" dirty="0" smtClean="0"/>
            </a:br>
            <a:r>
              <a:rPr lang="en-US" sz="3400" b="0" dirty="0" smtClean="0"/>
              <a:t>Can you engineer some max divergence?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12318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“Global wall-clock time” with bounded uncertainty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35339" y="2956191"/>
            <a:ext cx="3581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63947" y="272165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time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Left Bracket 7"/>
          <p:cNvSpPr/>
          <p:nvPr/>
        </p:nvSpPr>
        <p:spPr>
          <a:xfrm>
            <a:off x="2734796" y="2498991"/>
            <a:ext cx="73152" cy="914400"/>
          </a:xfrm>
          <a:prstGeom prst="leftBracke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ight Bracket 8"/>
          <p:cNvSpPr/>
          <p:nvPr/>
        </p:nvSpPr>
        <p:spPr>
          <a:xfrm>
            <a:off x="4839948" y="2498991"/>
            <a:ext cx="73152" cy="914400"/>
          </a:xfrm>
          <a:prstGeom prst="rightBracke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9630" y="3413450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earliest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81838" y="3413450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latest</a:t>
            </a:r>
            <a:endParaRPr lang="en-US" sz="2400" dirty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4462" y="2506262"/>
            <a:ext cx="143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TT.now()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34796" y="4034250"/>
            <a:ext cx="2178304" cy="0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12806" y="4199350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2*ε</a:t>
            </a:r>
            <a:endParaRPr lang="en-US" sz="2400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/>
              <a:t>26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TrueTime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71500" y="5060039"/>
            <a:ext cx="8229600" cy="10314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1" algn="l">
              <a:spcBef>
                <a:spcPct val="20000"/>
              </a:spcBef>
              <a:defRPr/>
            </a:pPr>
            <a:r>
              <a:rPr lang="en-US" sz="2600" b="0" dirty="0" smtClean="0">
                <a:latin typeface="Arial" charset="0"/>
                <a:ea typeface="Arial" charset="0"/>
                <a:cs typeface="Arial" charset="0"/>
              </a:rPr>
              <a:t>Consider event </a:t>
            </a:r>
            <a:r>
              <a:rPr lang="en-US" sz="2600" b="0" dirty="0" err="1" smtClean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2600" b="0" baseline="-25000" dirty="0" err="1" smtClean="0">
                <a:latin typeface="Arial" charset="0"/>
                <a:ea typeface="Arial" charset="0"/>
                <a:cs typeface="Arial" charset="0"/>
              </a:rPr>
              <a:t>now</a:t>
            </a:r>
            <a:r>
              <a:rPr lang="en-US" sz="2600" b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b="0" dirty="0" smtClean="0">
                <a:latin typeface="Arial" charset="0"/>
                <a:ea typeface="Arial" charset="0"/>
                <a:cs typeface="Arial" charset="0"/>
              </a:rPr>
              <a:t>which invoked </a:t>
            </a:r>
            <a:r>
              <a:rPr lang="en-US" sz="2600" b="0" dirty="0" err="1" smtClean="0">
                <a:latin typeface="Arial" charset="0"/>
                <a:ea typeface="Arial" charset="0"/>
                <a:cs typeface="Arial" charset="0"/>
              </a:rPr>
              <a:t>tt</a:t>
            </a:r>
            <a:r>
              <a:rPr lang="en-US" sz="2600" b="0" dirty="0" smtClean="0">
                <a:latin typeface="Arial" charset="0"/>
                <a:ea typeface="Arial" charset="0"/>
                <a:cs typeface="Arial" charset="0"/>
              </a:rPr>
              <a:t> = </a:t>
            </a:r>
            <a:r>
              <a:rPr lang="en-US" sz="2600" b="0" dirty="0" err="1" smtClean="0">
                <a:latin typeface="Arial" charset="0"/>
                <a:ea typeface="Arial" charset="0"/>
                <a:cs typeface="Arial" charset="0"/>
              </a:rPr>
              <a:t>TT.new</a:t>
            </a:r>
            <a:r>
              <a:rPr lang="en-US" sz="2600" b="0" dirty="0" smtClean="0">
                <a:latin typeface="Arial" charset="0"/>
                <a:ea typeface="Arial" charset="0"/>
                <a:cs typeface="Arial" charset="0"/>
              </a:rPr>
              <a:t>():</a:t>
            </a:r>
            <a:endParaRPr lang="en-US" sz="2600" b="0" baseline="-25000" dirty="0" smtClean="0">
              <a:latin typeface="Arial" charset="0"/>
              <a:ea typeface="Arial" charset="0"/>
              <a:cs typeface="Arial" charset="0"/>
            </a:endParaRPr>
          </a:p>
          <a:p>
            <a:pPr lvl="1" algn="l">
              <a:spcBef>
                <a:spcPct val="20000"/>
              </a:spcBef>
              <a:defRPr/>
            </a:pPr>
            <a:r>
              <a:rPr lang="en-US" sz="2600" b="0" dirty="0" smtClean="0">
                <a:latin typeface="Arial" charset="0"/>
                <a:ea typeface="Arial" charset="0"/>
                <a:cs typeface="Arial" charset="0"/>
              </a:rPr>
              <a:t>	Guarantee:  </a:t>
            </a:r>
            <a:r>
              <a:rPr lang="en-US" sz="2600" b="0" dirty="0" err="1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tt.earliest</a:t>
            </a:r>
            <a:r>
              <a:rPr lang="en-US" sz="2600" b="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&lt;= t</a:t>
            </a:r>
            <a:r>
              <a:rPr lang="en-US" sz="2600" b="0" baseline="-250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abs</a:t>
            </a:r>
            <a:r>
              <a:rPr lang="en-US" sz="2600" b="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(e</a:t>
            </a:r>
            <a:r>
              <a:rPr lang="en-US" sz="2600" b="0" baseline="-250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now</a:t>
            </a:r>
            <a:r>
              <a:rPr lang="en-US" sz="2600" b="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) &lt;= tt.latest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654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Timestamps and TrueTime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43100" y="2654300"/>
            <a:ext cx="4419600" cy="393700"/>
            <a:chOff x="2197100" y="3829050"/>
            <a:chExt cx="1562100" cy="3937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509979" y="2666484"/>
            <a:ext cx="40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endParaRPr lang="en-US" dirty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38450" y="2914650"/>
            <a:ext cx="0" cy="46355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21690" y="3404632"/>
            <a:ext cx="299376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79646"/>
                </a:solidFill>
                <a:latin typeface="Arial" charset="0"/>
                <a:ea typeface="Arial" charset="0"/>
                <a:cs typeface="Arial" charset="0"/>
              </a:rPr>
              <a:t>Pick </a:t>
            </a:r>
            <a:r>
              <a:rPr lang="en-US" i="1" dirty="0" smtClean="0">
                <a:solidFill>
                  <a:srgbClr val="F79646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solidFill>
                  <a:srgbClr val="F7964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F79646"/>
                </a:solidFill>
                <a:latin typeface="Arial" charset="0"/>
                <a:ea typeface="Arial" charset="0"/>
                <a:cs typeface="Arial" charset="0"/>
              </a:rPr>
              <a:t>&gt;</a:t>
            </a:r>
            <a:r>
              <a:rPr lang="en-US" dirty="0" smtClean="0">
                <a:solidFill>
                  <a:srgbClr val="F79646"/>
                </a:solidFill>
                <a:latin typeface="Arial" charset="0"/>
                <a:ea typeface="Arial" charset="0"/>
                <a:cs typeface="Arial" charset="0"/>
              </a:rPr>
              <a:t> TT.now().latest</a:t>
            </a:r>
            <a:endParaRPr lang="en-US" dirty="0">
              <a:solidFill>
                <a:srgbClr val="F7964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8730" y="2153575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Acquired locks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97150" y="2533650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91855" y="2533650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61166" y="2158893"/>
            <a:ext cx="1880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Release locks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895600" y="4368800"/>
            <a:ext cx="2895600" cy="0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67453" y="3404632"/>
            <a:ext cx="383547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79646"/>
                </a:solidFill>
                <a:latin typeface="Arial" charset="0"/>
                <a:ea typeface="Arial" charset="0"/>
                <a:cs typeface="Arial" charset="0"/>
              </a:rPr>
              <a:t>Wait until TT.now().earliest &gt; </a:t>
            </a:r>
            <a:r>
              <a:rPr lang="en-US" i="1" dirty="0" smtClean="0">
                <a:solidFill>
                  <a:srgbClr val="F79646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endParaRPr lang="en-US" i="1" dirty="0">
              <a:solidFill>
                <a:srgbClr val="F7964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540250" y="2914650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76583" y="3404632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79646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endParaRPr lang="en-US" dirty="0">
              <a:solidFill>
                <a:srgbClr val="F7964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791200" y="2914650"/>
            <a:ext cx="0" cy="47676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180040" y="4654034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average ε</a:t>
            </a:r>
            <a:endParaRPr lang="en-US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72438" y="3938032"/>
            <a:ext cx="170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79646"/>
                </a:solidFill>
                <a:latin typeface="Arial" charset="0"/>
                <a:ea typeface="Arial" charset="0"/>
                <a:cs typeface="Arial" charset="0"/>
              </a:rPr>
              <a:t>Commit wait</a:t>
            </a:r>
            <a:endParaRPr lang="en-US" dirty="0">
              <a:solidFill>
                <a:srgbClr val="F7964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67099" y="4654034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average ε</a:t>
            </a:r>
            <a:endParaRPr lang="en-US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4496991" y="4508500"/>
            <a:ext cx="0" cy="660400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/>
              <a:t>27</a:t>
            </a:fld>
            <a:endParaRPr lang="en-US" dirty="0"/>
          </a:p>
        </p:txBody>
      </p:sp>
      <p:sp>
        <p:nvSpPr>
          <p:cNvPr id="25" name="Can 24"/>
          <p:cNvSpPr/>
          <p:nvPr/>
        </p:nvSpPr>
        <p:spPr>
          <a:xfrm>
            <a:off x="167242" y="2604784"/>
            <a:ext cx="912259" cy="492732"/>
          </a:xfrm>
          <a:prstGeom prst="can">
            <a:avLst/>
          </a:prstGeom>
          <a:solidFill>
            <a:schemeClr val="accent3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7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13"/>
    </mc:Choice>
    <mc:Fallback xmlns="">
      <p:transition xmlns:p14="http://schemas.microsoft.com/office/powerpoint/2010/main" spd="slow" advTm="98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6" grpId="0"/>
      <p:bldP spid="23" grpId="0"/>
      <p:bldP spid="28" grpId="0"/>
      <p:bldP spid="30" grpId="0"/>
      <p:bldP spid="31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 Wait and Replication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14600" y="3006060"/>
            <a:ext cx="4419600" cy="393700"/>
            <a:chOff x="2197100" y="3829050"/>
            <a:chExt cx="1562100" cy="3937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081479" y="3018244"/>
            <a:ext cx="40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endParaRPr lang="en-US" dirty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0230" y="2559050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Acquired locks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81350" y="2889250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63355" y="2889250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13855" y="2254250"/>
            <a:ext cx="0" cy="91440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568005" y="2266950"/>
            <a:ext cx="0" cy="90170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17663" y="1496466"/>
            <a:ext cx="152638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Start </a:t>
            </a:r>
          </a:p>
          <a:p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consensus</a:t>
            </a:r>
            <a:endParaRPr lang="en-US" dirty="0">
              <a:solidFill>
                <a:srgbClr val="1E4899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720355" y="2254250"/>
            <a:ext cx="0" cy="91440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46980" y="1496466"/>
            <a:ext cx="130837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Notify </a:t>
            </a:r>
          </a:p>
          <a:p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followers</a:t>
            </a:r>
            <a:endParaRPr lang="en-US" dirty="0">
              <a:solidFill>
                <a:srgbClr val="1E4899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362700" y="3295650"/>
            <a:ext cx="0" cy="47676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72198" y="3759716"/>
            <a:ext cx="239039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Commit wait done</a:t>
            </a:r>
            <a:endParaRPr lang="en-US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409950" y="3270250"/>
            <a:ext cx="0" cy="46355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50476" y="3759716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79646"/>
                </a:solidFill>
                <a:latin typeface="Arial" charset="0"/>
                <a:ea typeface="Arial" charset="0"/>
                <a:cs typeface="Arial" charset="0"/>
              </a:rPr>
              <a:t>Pick </a:t>
            </a:r>
            <a:r>
              <a:rPr lang="en-US" i="1" dirty="0" smtClean="0">
                <a:solidFill>
                  <a:srgbClr val="F79646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endParaRPr lang="en-US" dirty="0">
              <a:solidFill>
                <a:srgbClr val="F7964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/>
              <a:t>28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10545" y="1496466"/>
            <a:ext cx="152638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Achieve </a:t>
            </a:r>
          </a:p>
          <a:p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consensus</a:t>
            </a:r>
            <a:endParaRPr lang="en-US" dirty="0">
              <a:solidFill>
                <a:srgbClr val="1E489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Can 28"/>
          <p:cNvSpPr/>
          <p:nvPr/>
        </p:nvSpPr>
        <p:spPr>
          <a:xfrm>
            <a:off x="814942" y="2985784"/>
            <a:ext cx="912259" cy="492732"/>
          </a:xfrm>
          <a:prstGeom prst="can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Can 32"/>
          <p:cNvSpPr/>
          <p:nvPr/>
        </p:nvSpPr>
        <p:spPr>
          <a:xfrm>
            <a:off x="814942" y="4021098"/>
            <a:ext cx="912259" cy="492732"/>
          </a:xfrm>
          <a:prstGeom prst="can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Can 33"/>
          <p:cNvSpPr/>
          <p:nvPr/>
        </p:nvSpPr>
        <p:spPr>
          <a:xfrm>
            <a:off x="814942" y="1944384"/>
            <a:ext cx="912259" cy="492732"/>
          </a:xfrm>
          <a:prstGeom prst="can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29466" y="2564368"/>
            <a:ext cx="1880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Release locks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3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88"/>
    </mc:Choice>
    <mc:Fallback xmlns="">
      <p:transition xmlns:p14="http://schemas.microsoft.com/office/powerpoint/2010/main" spd="slow" advTm="71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2" grpId="0"/>
      <p:bldP spid="36" grpId="0"/>
      <p:bldP spid="23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793804" cy="5408579"/>
          </a:xfrm>
        </p:spPr>
        <p:txBody>
          <a:bodyPr>
            <a:norm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-US" sz="2600" dirty="0" smtClean="0"/>
              <a:t>Client: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sz="2600" dirty="0"/>
              <a:t>I</a:t>
            </a:r>
            <a:r>
              <a:rPr lang="en-US" sz="2600" dirty="0" smtClean="0"/>
              <a:t>ssues reads to leader of each tablet group,                     which acquires read locks and returns most recent data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sz="2600" dirty="0" smtClean="0"/>
              <a:t>Locally performs writes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sz="2600" dirty="0"/>
              <a:t>C</a:t>
            </a:r>
            <a:r>
              <a:rPr lang="en-US" sz="2600" dirty="0" smtClean="0"/>
              <a:t>hooses coordinator from set of leaders, initiates commit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sz="2600" dirty="0"/>
              <a:t>S</a:t>
            </a:r>
            <a:r>
              <a:rPr lang="en-US" sz="2600" dirty="0" smtClean="0"/>
              <a:t>ends commit message to each leader,                         include identify of coordinator and buffered writes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sz="2600" dirty="0" smtClean="0"/>
              <a:t>Waits for commit from coordinator</a:t>
            </a:r>
          </a:p>
          <a:p>
            <a:pPr>
              <a:spcBef>
                <a:spcPts val="1600"/>
              </a:spcBef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Client-driven transactions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4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257931"/>
            <a:ext cx="7772400" cy="1166478"/>
          </a:xfrm>
        </p:spPr>
        <p:txBody>
          <a:bodyPr/>
          <a:lstStyle/>
          <a:p>
            <a:r>
              <a:rPr lang="en-US" dirty="0" smtClean="0"/>
              <a:t>Multi-version            concurrency control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13" y="3706459"/>
            <a:ext cx="9123574" cy="988430"/>
          </a:xfrm>
        </p:spPr>
        <p:txBody>
          <a:bodyPr/>
          <a:lstStyle/>
          <a:p>
            <a:r>
              <a:rPr lang="en-US" dirty="0" smtClean="0"/>
              <a:t>Generalize use of multiple versions of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399545"/>
            <a:ext cx="8793804" cy="556652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600" dirty="0" smtClean="0"/>
              <a:t>On commit </a:t>
            </a:r>
            <a:r>
              <a:rPr lang="en-US" sz="2600" dirty="0" err="1" smtClean="0"/>
              <a:t>msg</a:t>
            </a:r>
            <a:r>
              <a:rPr lang="en-US" sz="2600" dirty="0" smtClean="0"/>
              <a:t> from client, leaders acquire local write locks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n-US" dirty="0" smtClean="0"/>
              <a:t>If non-coordinator: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Choose prepare </a:t>
            </a:r>
            <a:r>
              <a:rPr lang="en-US" sz="2600" dirty="0" err="1" smtClean="0"/>
              <a:t>ts</a:t>
            </a:r>
            <a:r>
              <a:rPr lang="en-US" sz="2600" dirty="0" smtClean="0"/>
              <a:t> &gt; previous local timestamps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Log prepare record through </a:t>
            </a:r>
            <a:r>
              <a:rPr lang="en-US" sz="2600" dirty="0" err="1" smtClean="0"/>
              <a:t>Paxos</a:t>
            </a:r>
            <a:endParaRPr lang="en-US" sz="2600" dirty="0" smtClean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Notify coordinator of prepare timestamp</a:t>
            </a:r>
          </a:p>
          <a:p>
            <a:pPr lvl="1">
              <a:lnSpc>
                <a:spcPct val="110000"/>
              </a:lnSpc>
              <a:spcBef>
                <a:spcPts val="1600"/>
              </a:spcBef>
              <a:spcAft>
                <a:spcPts val="400"/>
              </a:spcAft>
            </a:pPr>
            <a:r>
              <a:rPr lang="en-US" dirty="0" smtClean="0"/>
              <a:t>If coordinator: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W</a:t>
            </a:r>
            <a:r>
              <a:rPr lang="en-US" sz="2600" dirty="0" smtClean="0"/>
              <a:t>ait until hear from other participants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Choose commit timestamp  &gt;= prepare </a:t>
            </a:r>
            <a:r>
              <a:rPr lang="en-US" sz="2600" dirty="0" err="1" smtClean="0"/>
              <a:t>ts</a:t>
            </a:r>
            <a:r>
              <a:rPr lang="en-US" sz="2600" dirty="0" smtClean="0"/>
              <a:t>, &gt; local </a:t>
            </a:r>
            <a:r>
              <a:rPr lang="en-US" sz="2600" dirty="0" err="1" smtClean="0"/>
              <a:t>ts</a:t>
            </a:r>
            <a:endParaRPr lang="en-US" sz="2600" dirty="0" smtClean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Logs commit record through </a:t>
            </a:r>
            <a:r>
              <a:rPr lang="en-US" sz="2600" dirty="0" err="1" smtClean="0"/>
              <a:t>Paxos</a:t>
            </a:r>
            <a:endParaRPr lang="en-US" sz="2600" dirty="0" smtClean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Wait commit-wait period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Sends commit timestamp to replicas, other leaders, client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 smtClean="0"/>
              <a:t>All apply at commit timestamp and release locks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Wait and 2-Phase Commit</a:t>
            </a:r>
          </a:p>
        </p:txBody>
      </p:sp>
    </p:spTree>
    <p:extLst>
      <p:ext uri="{BB962C8B-B14F-4D97-AF65-F5344CB8AC3E}">
        <p14:creationId xmlns:p14="http://schemas.microsoft.com/office/powerpoint/2010/main" val="139800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 Wait and 2-Phase Commit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43100" y="2297416"/>
            <a:ext cx="4419600" cy="393700"/>
            <a:chOff x="2197100" y="3829050"/>
            <a:chExt cx="1562100" cy="3937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358901" y="2309600"/>
            <a:ext cx="55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aseline="-25000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endParaRPr lang="en-US" baseline="-25000" dirty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2427" y="1873250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Acquired locks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97150" y="2203450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58530" y="2203450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311400" y="3265442"/>
            <a:ext cx="4889500" cy="393700"/>
            <a:chOff x="2197100" y="3829050"/>
            <a:chExt cx="1562100" cy="3937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701801" y="3277626"/>
            <a:ext cx="55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aseline="-25000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P1</a:t>
            </a:r>
            <a:endParaRPr lang="en-US" baseline="-25000" dirty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219450" y="3155950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780855" y="3155950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1879600" y="4236734"/>
            <a:ext cx="5842000" cy="393700"/>
            <a:chOff x="2197100" y="3829050"/>
            <a:chExt cx="1562100" cy="3937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1270001" y="4248918"/>
            <a:ext cx="55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aseline="-25000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P2</a:t>
            </a:r>
            <a:endParaRPr lang="en-US" baseline="-25000" dirty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444750" y="4133850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728205" y="4095750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301055" y="3479800"/>
            <a:ext cx="0" cy="1409700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071390" y="2527300"/>
            <a:ext cx="519910" cy="908050"/>
          </a:xfrm>
          <a:prstGeom prst="straightConnector1">
            <a:avLst/>
          </a:prstGeom>
          <a:ln cap="rnd"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068710" y="2527300"/>
            <a:ext cx="433690" cy="184785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5876925" y="2584450"/>
            <a:ext cx="0" cy="230505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/>
              <a:t>31</a:t>
            </a:fld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638730" y="1395968"/>
            <a:ext cx="176522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Start logging</a:t>
            </a:r>
            <a:endParaRPr lang="en-US" dirty="0">
              <a:solidFill>
                <a:srgbClr val="1E489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29146" y="1395968"/>
            <a:ext cx="182453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Done logging</a:t>
            </a:r>
            <a:endParaRPr lang="en-US" dirty="0">
              <a:solidFill>
                <a:srgbClr val="1E4899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821755" y="1765300"/>
            <a:ext cx="0" cy="167005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977455" y="1765300"/>
            <a:ext cx="0" cy="167005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799655" y="1771650"/>
            <a:ext cx="0" cy="260350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012426" y="1771650"/>
            <a:ext cx="0" cy="260350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5141610" y="2584450"/>
            <a:ext cx="121595" cy="85725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141610" y="2584450"/>
            <a:ext cx="255890" cy="179070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288694" y="4393684"/>
            <a:ext cx="129715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Prepared</a:t>
            </a:r>
            <a:endParaRPr lang="en-US" dirty="0">
              <a:solidFill>
                <a:srgbClr val="1E4899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2805755" y="2584450"/>
            <a:ext cx="0" cy="2305050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552700" y="4433584"/>
            <a:ext cx="0" cy="455916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5544340" y="2584450"/>
            <a:ext cx="0" cy="2926080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Can 74"/>
          <p:cNvSpPr/>
          <p:nvPr/>
        </p:nvSpPr>
        <p:spPr>
          <a:xfrm>
            <a:off x="167242" y="2247900"/>
            <a:ext cx="912259" cy="492732"/>
          </a:xfrm>
          <a:prstGeom prst="can">
            <a:avLst/>
          </a:prstGeom>
          <a:solidFill>
            <a:schemeClr val="accent3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Can 75"/>
          <p:cNvSpPr/>
          <p:nvPr/>
        </p:nvSpPr>
        <p:spPr>
          <a:xfrm>
            <a:off x="167242" y="4187218"/>
            <a:ext cx="912259" cy="492732"/>
          </a:xfrm>
          <a:prstGeom prst="can">
            <a:avLst>
              <a:gd name="adj" fmla="val 1469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Can 76"/>
          <p:cNvSpPr/>
          <p:nvPr/>
        </p:nvSpPr>
        <p:spPr>
          <a:xfrm>
            <a:off x="167242" y="3215926"/>
            <a:ext cx="912259" cy="492732"/>
          </a:xfrm>
          <a:prstGeom prst="ca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1166" y="1878568"/>
            <a:ext cx="1880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Release locks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3996" y="2825750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Acquired locks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43878" y="2831068"/>
            <a:ext cx="1880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Release locks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41627" y="3803650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Acquired locks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88234" y="3770868"/>
            <a:ext cx="1880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Release locks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10625" y="2584450"/>
            <a:ext cx="274145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Notify </a:t>
            </a:r>
            <a:r>
              <a:rPr lang="en-US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participants </a:t>
            </a:r>
            <a:r>
              <a:rPr lang="en-US" i="1" dirty="0" err="1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i="1" baseline="-25000" dirty="0" err="1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endParaRPr lang="en-US" baseline="-25000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75404" y="4877316"/>
            <a:ext cx="239039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Commit wait done</a:t>
            </a:r>
            <a:endParaRPr lang="en-US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69866" y="4864616"/>
            <a:ext cx="273504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Compute </a:t>
            </a:r>
            <a:r>
              <a:rPr lang="en-US" i="1" dirty="0" err="1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i="1" baseline="-25000" dirty="0" err="1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 for each</a:t>
            </a:r>
            <a:endParaRPr lang="en-US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74664" y="5521953"/>
            <a:ext cx="250100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Compute overall </a:t>
            </a:r>
            <a:r>
              <a:rPr lang="en-US" i="1" dirty="0" err="1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i="1" baseline="-25000" dirty="0" err="1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endParaRPr lang="en-US" i="1" baseline="-25000" dirty="0" smtClean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07595" y="2321784"/>
            <a:ext cx="152317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Committed</a:t>
            </a:r>
            <a:endParaRPr lang="en-US" dirty="0">
              <a:solidFill>
                <a:srgbClr val="1E489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300428" y="4638909"/>
            <a:ext cx="113043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Send </a:t>
            </a:r>
            <a:r>
              <a:rPr lang="en-US" i="1" dirty="0" err="1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i="1" baseline="-25000" dirty="0" err="1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endParaRPr lang="en-US" baseline="-25000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462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27"/>
    </mc:Choice>
    <mc:Fallback xmlns="">
      <p:transition xmlns:p14="http://schemas.microsoft.com/office/powerpoint/2010/main" spd="slow" advTm="97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64" grpId="0"/>
      <p:bldP spid="17" grpId="0"/>
      <p:bldP spid="37" grpId="0"/>
      <p:bldP spid="48" grpId="0"/>
      <p:bldP spid="52" grpId="0"/>
      <p:bldP spid="56" grpId="0"/>
      <p:bldP spid="57" grpId="0"/>
      <p:bldP spid="71" grpId="0"/>
      <p:bldP spid="68" grpId="0"/>
      <p:bldP spid="6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93811" y="3463922"/>
            <a:ext cx="4822889" cy="393700"/>
            <a:chOff x="2197100" y="3829050"/>
            <a:chExt cx="1562100" cy="3937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334444" y="3476106"/>
            <a:ext cx="55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aseline="-25000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endParaRPr lang="en-US" baseline="-25000" dirty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41621" y="1446908"/>
            <a:ext cx="202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Remove X </a:t>
            </a:r>
            <a:r>
              <a:rPr lang="en-US" smtClean="0">
                <a:latin typeface="Arial" charset="0"/>
                <a:ea typeface="Arial" charset="0"/>
                <a:cs typeface="Arial" charset="0"/>
              </a:rPr>
              <a:t>from friend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list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20073" y="2904351"/>
            <a:ext cx="2406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Remove myself from X’s friend list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0452" y="2440672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i="1" baseline="-25000" dirty="0" err="1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i="1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en-US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70082" y="3797042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i="1" baseline="-25000" dirty="0" err="1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i="1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en-US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647817" y="2270576"/>
            <a:ext cx="304800" cy="1384303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934475" y="244067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i="1" baseline="-25000" dirty="0" err="1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= 8</a:t>
            </a:r>
            <a:endParaRPr lang="en-US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712864" y="2254247"/>
            <a:ext cx="1070479" cy="1384303"/>
          </a:xfrm>
          <a:prstGeom prst="straightConnector1">
            <a:avLst/>
          </a:prstGeom>
          <a:ln cap="rnd"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319156" y="2440672"/>
            <a:ext cx="1156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s </a:t>
            </a:r>
            <a:r>
              <a:rPr lang="en-US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= 15</a:t>
            </a:r>
            <a:endParaRPr lang="en-US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73054" y="1609902"/>
            <a:ext cx="1723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Risky post 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Can 69"/>
          <p:cNvSpPr/>
          <p:nvPr/>
        </p:nvSpPr>
        <p:spPr>
          <a:xfrm>
            <a:off x="167242" y="2036840"/>
            <a:ext cx="912259" cy="492732"/>
          </a:xfrm>
          <a:prstGeom prst="can">
            <a:avLst/>
          </a:prstGeom>
          <a:solidFill>
            <a:schemeClr val="accent3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Can 70"/>
          <p:cNvSpPr/>
          <p:nvPr/>
        </p:nvSpPr>
        <p:spPr>
          <a:xfrm>
            <a:off x="178273" y="3454394"/>
            <a:ext cx="912259" cy="492732"/>
          </a:xfrm>
          <a:prstGeom prst="can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671778" y="379704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i="1" baseline="-25000" dirty="0" err="1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= 8</a:t>
            </a:r>
            <a:endParaRPr lang="en-US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33462" y="4809782"/>
            <a:ext cx="777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Time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Can 77"/>
          <p:cNvSpPr/>
          <p:nvPr/>
        </p:nvSpPr>
        <p:spPr>
          <a:xfrm>
            <a:off x="2097456" y="5332433"/>
            <a:ext cx="530868" cy="222046"/>
          </a:xfrm>
          <a:prstGeom prst="can">
            <a:avLst/>
          </a:prstGeom>
          <a:solidFill>
            <a:schemeClr val="accent3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737035" y="4809782"/>
            <a:ext cx="476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&lt;8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712189" y="5251017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[X]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612803" y="5927034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[me]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179672" y="4809782"/>
            <a:ext cx="470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15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2820763" y="5217214"/>
            <a:ext cx="42281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216819" y="4809782"/>
            <a:ext cx="0" cy="1592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278265" y="3428997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9501" y="2069581"/>
            <a:ext cx="55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aseline="-25000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endParaRPr lang="en-US" baseline="-25000" dirty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0" y="2057397"/>
            <a:ext cx="3619500" cy="393700"/>
            <a:chOff x="2197100" y="3829050"/>
            <a:chExt cx="1562100" cy="3937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6273800" y="2057397"/>
            <a:ext cx="2222500" cy="393700"/>
            <a:chOff x="2197100" y="3829050"/>
            <a:chExt cx="1562100" cy="39370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5880100" y="2069581"/>
            <a:ext cx="459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aseline="-25000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2278265" y="2022472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4606903" y="2022472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984421" y="3428997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6673850" y="2022472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8147050" y="2022472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147744" y="5593917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[P]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Can 66"/>
          <p:cNvSpPr/>
          <p:nvPr/>
        </p:nvSpPr>
        <p:spPr>
          <a:xfrm>
            <a:off x="2097456" y="5686061"/>
            <a:ext cx="530868" cy="222046"/>
          </a:xfrm>
          <a:prstGeom prst="can">
            <a:avLst/>
          </a:prstGeom>
          <a:solidFill>
            <a:schemeClr val="accent3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Can 67"/>
          <p:cNvSpPr/>
          <p:nvPr/>
        </p:nvSpPr>
        <p:spPr>
          <a:xfrm>
            <a:off x="2097456" y="6039688"/>
            <a:ext cx="530868" cy="222046"/>
          </a:xfrm>
          <a:prstGeom prst="can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9368" y="5258911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My friends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783828" y="5601811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My posts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746894" y="5932011"/>
            <a:ext cx="1484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X’s friends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592292" y="48097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8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576244" y="5251017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[]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588126" y="5927034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[]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90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0"/>
    </mc:Choice>
    <mc:Fallback xmlns="">
      <p:transition xmlns:p14="http://schemas.microsoft.com/office/powerpoint/2010/main" spd="slow" advTm="13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  <p:bldP spid="40" grpId="0"/>
      <p:bldP spid="62" grpId="0"/>
      <p:bldP spid="7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global timestamp, can implement read-only transactions lock-free (snapshot isolation)</a:t>
            </a:r>
          </a:p>
          <a:p>
            <a:r>
              <a:rPr lang="en-US" dirty="0" smtClean="0"/>
              <a:t>Step 1:  Choose timestamp </a:t>
            </a:r>
            <a:r>
              <a:rPr lang="en-US" dirty="0" err="1" smtClean="0"/>
              <a:t>s</a:t>
            </a:r>
            <a:r>
              <a:rPr lang="en-US" sz="2800" baseline="-25000" dirty="0" err="1" smtClean="0"/>
              <a:t>read</a:t>
            </a:r>
            <a:r>
              <a:rPr lang="en-US" dirty="0" smtClean="0"/>
              <a:t> = </a:t>
            </a:r>
            <a:r>
              <a:rPr lang="en-US" dirty="0" err="1" smtClean="0"/>
              <a:t>TT.now.latest</a:t>
            </a:r>
            <a:r>
              <a:rPr lang="en-US" dirty="0" smtClean="0"/>
              <a:t>()</a:t>
            </a:r>
          </a:p>
          <a:p>
            <a:r>
              <a:rPr lang="en-US" dirty="0" smtClean="0"/>
              <a:t>Step 2: Snapshot read (at </a:t>
            </a:r>
            <a:r>
              <a:rPr lang="en-US" dirty="0" err="1"/>
              <a:t>s</a:t>
            </a:r>
            <a:r>
              <a:rPr lang="en-US" sz="3200" baseline="-25000" dirty="0" err="1"/>
              <a:t>read</a:t>
            </a:r>
            <a:r>
              <a:rPr lang="en-US" dirty="0" smtClean="0"/>
              <a:t>) to each tablet</a:t>
            </a:r>
          </a:p>
          <a:p>
            <a:pPr lvl="1"/>
            <a:r>
              <a:rPr lang="en-US" dirty="0" smtClean="0"/>
              <a:t>Can be served by any up-to-date replica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Read-only optimizations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7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80742"/>
            <a:ext cx="9144000" cy="2574137"/>
          </a:xfrm>
        </p:spPr>
        <p:txBody>
          <a:bodyPr/>
          <a:lstStyle/>
          <a:p>
            <a:r>
              <a:rPr lang="en-US" sz="3600" dirty="0" smtClean="0"/>
              <a:t>Disruptive idea: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400" b="0" dirty="0" smtClean="0"/>
              <a:t>Do clocks </a:t>
            </a:r>
            <a:r>
              <a:rPr lang="en-US" sz="3400" dirty="0" smtClean="0"/>
              <a:t>really</a:t>
            </a:r>
            <a:r>
              <a:rPr lang="en-US" sz="3400" b="0" dirty="0" smtClean="0"/>
              <a:t> need to be                arbitrarily unsynchronized?</a:t>
            </a:r>
            <a:br>
              <a:rPr lang="en-US" sz="3400" b="0" dirty="0" smtClean="0"/>
            </a:br>
            <a:r>
              <a:rPr lang="en-US" sz="3400" b="0" dirty="0" smtClean="0"/>
              <a:t/>
            </a:r>
            <a:br>
              <a:rPr lang="en-US" sz="3400" b="0" dirty="0" smtClean="0"/>
            </a:br>
            <a:r>
              <a:rPr lang="en-US" sz="3400" dirty="0" smtClean="0">
                <a:solidFill>
                  <a:srgbClr val="FFFF00"/>
                </a:solidFill>
              </a:rPr>
              <a:t>Can you engineer some max divergence?</a:t>
            </a:r>
            <a:endParaRPr lang="en-US" sz="34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TrueTime Architecture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73033" y="454073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Datacenter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4560" y="4540739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Datacenter 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2175" y="4540739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799" y="454073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Datacenter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79157" y="1454150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GPS timemaster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05923" y="1454150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GPS timemaster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97898" y="1454150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GPS timemaster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05923" y="2441575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Atomic-clock timemaster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97898" y="2441575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GPS timemaster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79157" y="3759200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800000"/>
                </a:solidFill>
              </a:rPr>
              <a:t>Client</a:t>
            </a:r>
            <a:endParaRPr lang="en-US" sz="1800" dirty="0">
              <a:solidFill>
                <a:srgbClr val="8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50900" y="3479800"/>
            <a:ext cx="6858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/>
              <a:t>35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3089275"/>
            <a:ext cx="1016000" cy="669925"/>
          </a:xfrm>
          <a:prstGeom prst="line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3"/>
          </p:cNvCxnSpPr>
          <p:nvPr/>
        </p:nvCxnSpPr>
        <p:spPr>
          <a:xfrm flipV="1">
            <a:off x="2790457" y="2101851"/>
            <a:ext cx="3635743" cy="1981199"/>
          </a:xfrm>
          <a:prstGeom prst="line">
            <a:avLst/>
          </a:prstGeom>
          <a:ln>
            <a:solidFill>
              <a:srgbClr val="F7964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8" idx="0"/>
            <a:endCxn id="12" idx="2"/>
          </p:cNvCxnSpPr>
          <p:nvPr/>
        </p:nvCxnSpPr>
        <p:spPr>
          <a:xfrm flipV="1">
            <a:off x="2034807" y="3089275"/>
            <a:ext cx="0" cy="669925"/>
          </a:xfrm>
          <a:prstGeom prst="line">
            <a:avLst/>
          </a:prstGeom>
          <a:ln>
            <a:solidFill>
              <a:srgbClr val="F7964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603007" y="2101851"/>
            <a:ext cx="0" cy="1657349"/>
          </a:xfrm>
          <a:prstGeom prst="line">
            <a:avLst/>
          </a:prstGeom>
          <a:ln>
            <a:solidFill>
              <a:srgbClr val="F7964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79157" y="2441575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GPS timemaster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5586973"/>
            <a:ext cx="7292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Compute reference [earliest, latest</a:t>
            </a:r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]   =   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now </a:t>
            </a:r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 ± 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7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7"/>
    </mc:Choice>
    <mc:Fallback xmlns="">
      <p:transition xmlns:p14="http://schemas.microsoft.com/office/powerpoint/2010/main" spd="slow" advTm="11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 flipV="1">
            <a:off x="2752746" y="3397618"/>
            <a:ext cx="1198769" cy="137022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759910" y="3139476"/>
            <a:ext cx="5669573" cy="2381238"/>
            <a:chOff x="1759910" y="3139476"/>
            <a:chExt cx="5669573" cy="2381238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2745015" y="5083092"/>
              <a:ext cx="3860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719031" y="4898426"/>
              <a:ext cx="7104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time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2751364" y="3604407"/>
              <a:ext cx="0" cy="14723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2598118" y="3139476"/>
              <a:ext cx="3064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ε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87778" y="5120604"/>
              <a:ext cx="7553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0sec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96703" y="5120604"/>
              <a:ext cx="8980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30sec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35458" y="5120604"/>
              <a:ext cx="8980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60sec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74214" y="5120604"/>
              <a:ext cx="8980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9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0sec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59910" y="3490107"/>
              <a:ext cx="8467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+6ms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 flipV="1">
            <a:off x="3849915" y="3345008"/>
            <a:ext cx="1198769" cy="137022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985184" y="3382672"/>
            <a:ext cx="1198769" cy="137022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913592" y="1446456"/>
            <a:ext cx="7685984" cy="158772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now 	=  reference now	+ local-clock offset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ε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	=  reference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ε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	+ worst-case local-clock drift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	=  1ms 			+  200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μs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/sec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/>
              <a:t>36</a:t>
            </a:fld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TrueTime implementation</a:t>
            </a:r>
            <a:endParaRPr lang="en-US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739559" y="5761118"/>
            <a:ext cx="8229600" cy="95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b="0" dirty="0" smtClean="0"/>
              <a:t>What about faulty clocks? 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400" b="0" dirty="0" smtClean="0"/>
              <a:t>Bad CPUs 6x more likely in 1 year of empirical data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88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2"/>
    </mc:Choice>
    <mc:Fallback xmlns="">
      <p:transition xmlns:p14="http://schemas.microsoft.com/office/powerpoint/2010/main" spd="slow" advTm="8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80742"/>
            <a:ext cx="9144000" cy="2574137"/>
          </a:xfrm>
        </p:spPr>
        <p:txBody>
          <a:bodyPr/>
          <a:lstStyle/>
          <a:p>
            <a:r>
              <a:rPr lang="en-US" sz="3200" dirty="0" smtClean="0"/>
              <a:t>Known unknowns &gt; unknown unknowns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Rethink algorithms to reason about uncertainty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8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80742"/>
            <a:ext cx="9144000" cy="2574137"/>
          </a:xfrm>
        </p:spPr>
        <p:txBody>
          <a:bodyPr/>
          <a:lstStyle/>
          <a:p>
            <a:r>
              <a:rPr lang="en-US" b="0" dirty="0" smtClean="0"/>
              <a:t>The case for log storage:</a:t>
            </a:r>
            <a:br>
              <a:rPr lang="en-US" b="0" dirty="0" smtClean="0"/>
            </a:br>
            <a:r>
              <a:rPr lang="en-US" sz="3600" b="0" dirty="0" smtClean="0"/>
              <a:t>Hardware tech affecting software design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50379" y="6134548"/>
            <a:ext cx="6360848" cy="65001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From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  <a:hlinkClick r:id="rId2"/>
              </a:rPr>
              <a:t>https</a:t>
            </a:r>
            <a:r>
              <a:rPr lang="en-US" sz="1800" dirty="0">
                <a:latin typeface="Arial" charset="0"/>
                <a:ea typeface="Arial" charset="0"/>
                <a:cs typeface="Arial" charset="0"/>
                <a:hlinkClick r:id="rId2"/>
              </a:rPr>
              <a:t>://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  <a:hlinkClick r:id="rId2"/>
              </a:rPr>
              <a:t>gist.github.com/jboner/2841832</a:t>
            </a: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See also 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3"/>
              </a:rPr>
              <a:t>https://people.eecs.berkeley.edu/~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3"/>
              </a:rPr>
              <a:t>rcs/research/interactive_latency.html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959" y="16215"/>
            <a:ext cx="8840082" cy="1066800"/>
          </a:xfrm>
        </p:spPr>
        <p:txBody>
          <a:bodyPr/>
          <a:lstStyle/>
          <a:p>
            <a:r>
              <a:rPr lang="en-US" sz="3200" b="0" dirty="0"/>
              <a:t>Latency Numbers Every Programmer Should Know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25168"/>
          <a:stretch/>
        </p:blipFill>
        <p:spPr>
          <a:xfrm>
            <a:off x="917706" y="1357886"/>
            <a:ext cx="7426194" cy="4678688"/>
          </a:xfrm>
          <a:prstGeom prst="rect">
            <a:avLst/>
          </a:prstGeom>
          <a:effectLst>
            <a:outerShdw blurRad="63500" sx="101000" sy="101000" algn="ctr" rotWithShape="0">
              <a:srgbClr val="FF6501">
                <a:alpha val="4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629072" y="1566983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June 7</a:t>
            </a:r>
            <a:r>
              <a:rPr lang="en-US" sz="1600" dirty="0"/>
              <a:t>, </a:t>
            </a:r>
            <a:r>
              <a:rPr lang="en-US" sz="1600" dirty="0" smtClean="0"/>
              <a:t>2012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7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311666" cy="50081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Maintain multiple versions of objects, each with own timestamp.  Allocate correct version to reads.</a:t>
            </a:r>
          </a:p>
          <a:p>
            <a:r>
              <a:rPr lang="en-US" sz="2800" dirty="0" smtClean="0"/>
              <a:t>Prior example of MVCC: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Multi-version concurrency control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4796" y="3573030"/>
            <a:ext cx="8949503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2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181" y="54163"/>
            <a:ext cx="1836015" cy="104153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173331"/>
              </p:ext>
            </p:extLst>
          </p:nvPr>
        </p:nvGraphicFramePr>
        <p:xfrm>
          <a:off x="489856" y="2122708"/>
          <a:ext cx="5617030" cy="4063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830"/>
                <a:gridCol w="2743200"/>
              </a:tblGrid>
              <a:tr h="118446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Operation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HDD Performance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Sequential Read 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176 MB/s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Sequential Write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190 MB/s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Random Read 4KiB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0.495 MB/s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121 IOPS</a:t>
                      </a:r>
                    </a:p>
                  </a:txBody>
                  <a:tcPr/>
                </a:tc>
              </a:tr>
              <a:tr h="772114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Random Write 4KiB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0.919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224 IOPS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DQ Random Read 4KiB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1.198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292 IOPS</a:t>
                      </a:r>
                      <a:endParaRPr lang="en-US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DQ Random Write 4KiB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0.929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227 IOPS</a:t>
                      </a:r>
                      <a:endParaRPr lang="en-US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92928" y="1075473"/>
            <a:ext cx="2882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Seagate ($50) 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1TB HDD 7200RPM</a:t>
            </a:r>
          </a:p>
          <a:p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Model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STD1000DM003-1SB10C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9857" y="6168888"/>
            <a:ext cx="83202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sz="1400" b="0" dirty="0" err="1">
                <a:latin typeface="Arial" charset="0"/>
                <a:ea typeface="Arial" charset="0"/>
                <a:cs typeface="Arial" charset="0"/>
              </a:rPr>
              <a:t>www.tomshardware.com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/answers/id-3201572/good-normal-read-write-speed-</a:t>
            </a:r>
            <a:r>
              <a:rPr lang="en-US" sz="1400" b="0" dirty="0" err="1">
                <a:latin typeface="Arial" charset="0"/>
                <a:ea typeface="Arial" charset="0"/>
                <a:cs typeface="Arial" charset="0"/>
              </a:rPr>
              <a:t>hdd.html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1505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~2016</a:t>
            </a:r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023" y="173733"/>
            <a:ext cx="1992086" cy="798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181" y="54163"/>
            <a:ext cx="1836015" cy="104153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274435"/>
              </p:ext>
            </p:extLst>
          </p:nvPr>
        </p:nvGraphicFramePr>
        <p:xfrm>
          <a:off x="489856" y="2122708"/>
          <a:ext cx="8294912" cy="4063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830"/>
                <a:gridCol w="2743200"/>
                <a:gridCol w="2677882"/>
              </a:tblGrid>
              <a:tr h="118446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Operation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HDD Performance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SSD Performance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Sequential Read 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176 MB/s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2268 MB/s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Sequential Write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190 MB/s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1696 MB/s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Random Read 4KiB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0.495 MB/s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121 IOPS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44.9 MB/s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10,962</a:t>
                      </a:r>
                      <a:r>
                        <a:rPr lang="en-US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IOPS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772114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Random Write 4KiB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0.919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224 IOPS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151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36,865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IOPS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DQ Random Read 4KiB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1.198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292 IOPS</a:t>
                      </a:r>
                      <a:endParaRPr lang="en-US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348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84961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IOPS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DQ Random Write 4KiB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0.929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227 IOPS</a:t>
                      </a:r>
                      <a:endParaRPr lang="en-US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399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97,412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IOPS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92928" y="1075473"/>
            <a:ext cx="2882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Seagate ($50) 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1TB HDD 7200RPM</a:t>
            </a:r>
          </a:p>
          <a:p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Model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STD1000DM003-1SB10C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4680" y="1091802"/>
            <a:ext cx="36947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Samsung  ($330)</a:t>
            </a:r>
          </a:p>
          <a:p>
            <a:r>
              <a:rPr lang="en-US" sz="1800" b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512 GB </a:t>
            </a:r>
            <a:r>
              <a:rPr lang="en-US" sz="1400" b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960 </a:t>
            </a:r>
            <a:r>
              <a:rPr lang="en-US" sz="14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 </a:t>
            </a:r>
            <a:r>
              <a:rPr lang="en-US" sz="1400" b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NVMe</a:t>
            </a:r>
            <a:r>
              <a:rPr lang="en-US" sz="1400" b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b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PCIe</a:t>
            </a:r>
            <a:r>
              <a:rPr lang="en-US" sz="1400" b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M.2 </a:t>
            </a:r>
            <a:endParaRPr lang="en-US" sz="1400" b="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b="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Model: MZ-V6P512BW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086" y="6454251"/>
            <a:ext cx="8075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sz="1400" b="0" dirty="0" err="1">
                <a:latin typeface="Arial" charset="0"/>
                <a:ea typeface="Arial" charset="0"/>
                <a:cs typeface="Arial" charset="0"/>
              </a:rPr>
              <a:t>ssd.userbenchmark.com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400" b="0" dirty="0" err="1">
                <a:latin typeface="Arial" charset="0"/>
                <a:ea typeface="Arial" charset="0"/>
                <a:cs typeface="Arial" charset="0"/>
              </a:rPr>
              <a:t>SpeedTest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/182182/Samsung-SSD-960-PRO-512GB</a:t>
            </a:r>
          </a:p>
        </p:txBody>
      </p:sp>
      <p:sp>
        <p:nvSpPr>
          <p:cNvPr id="9" name="Rectangle 8"/>
          <p:cNvSpPr/>
          <p:nvPr/>
        </p:nvSpPr>
        <p:spPr>
          <a:xfrm>
            <a:off x="489857" y="6168888"/>
            <a:ext cx="83202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sz="1400" b="0" dirty="0" err="1">
                <a:latin typeface="Arial" charset="0"/>
                <a:ea typeface="Arial" charset="0"/>
                <a:cs typeface="Arial" charset="0"/>
              </a:rPr>
              <a:t>www.tomshardware.com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/answers/id-3201572/good-normal-read-write-speed-</a:t>
            </a:r>
            <a:r>
              <a:rPr lang="en-US" sz="1400" b="0" dirty="0" err="1">
                <a:latin typeface="Arial" charset="0"/>
                <a:ea typeface="Arial" charset="0"/>
                <a:cs typeface="Arial" charset="0"/>
              </a:rPr>
              <a:t>hdd.html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1505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~2016</a:t>
            </a:r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8380"/>
          <a:stretch/>
        </p:blipFill>
        <p:spPr>
          <a:xfrm>
            <a:off x="0" y="93133"/>
            <a:ext cx="9144000" cy="1355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" y="3881224"/>
            <a:ext cx="8864600" cy="215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914" y="1629317"/>
            <a:ext cx="88500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l">
              <a:lnSpc>
                <a:spcPts val="2400"/>
              </a:lnSpc>
              <a:spcBef>
                <a:spcPts val="8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Idea: 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Traditionally disks laid out with spatial locality due to cost of seeks</a:t>
            </a:r>
          </a:p>
          <a:p>
            <a:pPr marL="274320" indent="-274320" algn="l">
              <a:lnSpc>
                <a:spcPts val="2400"/>
              </a:lnSpc>
              <a:spcBef>
                <a:spcPts val="8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Observation: 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main memory getting bigger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  <a:sym typeface="Wingdings"/>
              </a:rPr>
              <a:t>→ most reads from memory</a:t>
            </a:r>
            <a:endParaRPr lang="en-US" b="0" dirty="0" smtClean="0">
              <a:latin typeface="Arial" charset="0"/>
              <a:ea typeface="Arial" charset="0"/>
              <a:cs typeface="Arial" charset="0"/>
            </a:endParaRPr>
          </a:p>
          <a:p>
            <a:pPr marL="274320" indent="-274320" algn="l">
              <a:lnSpc>
                <a:spcPts val="2400"/>
              </a:lnSpc>
              <a:spcBef>
                <a:spcPts val="8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Implication: 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Disk w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orkloads now write-heavy →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avoid seeks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→ write log</a:t>
            </a:r>
            <a:endParaRPr lang="en-US" b="0" dirty="0" smtClean="0">
              <a:latin typeface="Arial" charset="0"/>
              <a:ea typeface="Arial" charset="0"/>
              <a:cs typeface="Arial" charset="0"/>
            </a:endParaRPr>
          </a:p>
          <a:p>
            <a:pPr marL="274320" indent="-274320" algn="l">
              <a:lnSpc>
                <a:spcPts val="2400"/>
              </a:lnSpc>
              <a:spcBef>
                <a:spcPts val="8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New problem: 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Many seeks to read, need to occasionally defragment</a:t>
            </a:r>
          </a:p>
          <a:p>
            <a:pPr marL="274320" indent="-274320" algn="l">
              <a:lnSpc>
                <a:spcPts val="2400"/>
              </a:lnSpc>
              <a:spcBef>
                <a:spcPts val="8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New tech solution: 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SSDs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→ seeks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cheap, erase blocks change defrag</a:t>
            </a:r>
            <a:endParaRPr lang="en-US" b="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99" y="6223606"/>
            <a:ext cx="3645077" cy="63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8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394793" cy="5008124"/>
          </a:xfrm>
        </p:spPr>
        <p:txBody>
          <a:bodyPr>
            <a:normAutofit/>
          </a:bodyPr>
          <a:lstStyle/>
          <a:p>
            <a:r>
              <a:rPr lang="en-US" sz="2800" dirty="0"/>
              <a:t>Maintain multiple versions of objects, each with own timestamp.  Allocate correct version to reads.</a:t>
            </a:r>
          </a:p>
          <a:p>
            <a:r>
              <a:rPr lang="en-US" sz="2800" dirty="0" smtClean="0"/>
              <a:t>Unlike 2PL/OCC, reads never rejected</a:t>
            </a:r>
          </a:p>
          <a:p>
            <a:r>
              <a:rPr lang="en-US" sz="2800" dirty="0" smtClean="0"/>
              <a:t>Occasionally run garbage collection to clean 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Multi-version concurrency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transaction into read set and write set</a:t>
            </a:r>
          </a:p>
          <a:p>
            <a:pPr lvl="1"/>
            <a:r>
              <a:rPr lang="en-US" dirty="0" smtClean="0"/>
              <a:t>All reads execute as if one “snapshot”</a:t>
            </a:r>
          </a:p>
          <a:p>
            <a:pPr lvl="1"/>
            <a:r>
              <a:rPr lang="en-US" dirty="0" smtClean="0"/>
              <a:t>All writes execute as if one later “snapshot”</a:t>
            </a:r>
          </a:p>
          <a:p>
            <a:pPr lvl="1"/>
            <a:endParaRPr lang="en-US" dirty="0"/>
          </a:p>
          <a:p>
            <a:r>
              <a:rPr lang="en-US" dirty="0" smtClean="0"/>
              <a:t>Yields snapshot isolation  &lt;  </a:t>
            </a:r>
            <a:r>
              <a:rPr lang="en-US" dirty="0" err="1" smtClean="0"/>
              <a:t>serializability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MVCC Intuition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53165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Intuition:  Bag of marbles:  ½ white, </a:t>
            </a:r>
            <a:r>
              <a:rPr lang="en-US" dirty="0"/>
              <a:t>½ </a:t>
            </a:r>
            <a:r>
              <a:rPr lang="en-US" dirty="0" smtClean="0"/>
              <a:t>black</a:t>
            </a:r>
          </a:p>
          <a:p>
            <a:r>
              <a:rPr lang="en-US" dirty="0" smtClean="0"/>
              <a:t>Transactions:</a:t>
            </a:r>
          </a:p>
          <a:p>
            <a:pPr lvl="1"/>
            <a:r>
              <a:rPr lang="en-US" dirty="0" smtClean="0"/>
              <a:t>T1:  Change all white marbles to black marbles</a:t>
            </a:r>
          </a:p>
          <a:p>
            <a:pPr lvl="1"/>
            <a:r>
              <a:rPr lang="en-US" dirty="0" smtClean="0"/>
              <a:t>T2:  Change all black marbles to white marbles</a:t>
            </a:r>
            <a:endParaRPr lang="en-US" dirty="0"/>
          </a:p>
          <a:p>
            <a:r>
              <a:rPr lang="en-US" dirty="0" err="1" smtClean="0"/>
              <a:t>Serializability</a:t>
            </a:r>
            <a:r>
              <a:rPr lang="en-US" dirty="0"/>
              <a:t> </a:t>
            </a:r>
            <a:r>
              <a:rPr lang="en-US" dirty="0" smtClean="0"/>
              <a:t>(2PL, OCC) </a:t>
            </a:r>
          </a:p>
          <a:p>
            <a:pPr lvl="1"/>
            <a:r>
              <a:rPr lang="en-US" dirty="0" smtClean="0"/>
              <a:t>T1 → T2   or   T2 → T1</a:t>
            </a:r>
          </a:p>
          <a:p>
            <a:pPr lvl="1"/>
            <a:r>
              <a:rPr lang="en-US" dirty="0" smtClean="0"/>
              <a:t>In either case, bag is either ALL white or ALL black</a:t>
            </a:r>
          </a:p>
          <a:p>
            <a:r>
              <a:rPr lang="en-US" dirty="0" smtClean="0"/>
              <a:t>Snapshot isolation (MVCC)</a:t>
            </a:r>
          </a:p>
          <a:p>
            <a:pPr lvl="1"/>
            <a:r>
              <a:rPr lang="en-US" dirty="0"/>
              <a:t>T1 → T2 </a:t>
            </a:r>
            <a:r>
              <a:rPr lang="en-US" dirty="0" smtClean="0"/>
              <a:t>  or   </a:t>
            </a:r>
            <a:r>
              <a:rPr lang="en-US" dirty="0"/>
              <a:t>T2 → </a:t>
            </a:r>
            <a:r>
              <a:rPr lang="en-US" dirty="0" smtClean="0"/>
              <a:t>T1    or    T1 || T2</a:t>
            </a:r>
          </a:p>
          <a:p>
            <a:pPr lvl="1"/>
            <a:r>
              <a:rPr lang="en-US" dirty="0" smtClean="0"/>
              <a:t>Bag is ALL white, ALL black, or </a:t>
            </a:r>
            <a:r>
              <a:rPr lang="en-US" dirty="0"/>
              <a:t>½ </a:t>
            </a:r>
            <a:r>
              <a:rPr lang="en-US" dirty="0" smtClean="0"/>
              <a:t>white </a:t>
            </a:r>
            <a:r>
              <a:rPr lang="en-US" dirty="0"/>
              <a:t>½ </a:t>
            </a:r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Serializability</a:t>
            </a:r>
            <a:r>
              <a:rPr lang="en-US" dirty="0" smtClean="0"/>
              <a:t> vs. Snapshot isolation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394793" cy="50081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Transactions</a:t>
            </a:r>
            <a:r>
              <a:rPr lang="en-US" sz="2800" baseline="-25000" dirty="0"/>
              <a:t> </a:t>
            </a:r>
            <a:r>
              <a:rPr lang="en-US" sz="2800" dirty="0" smtClean="0"/>
              <a:t>are assigned timestamps, which may get assigned to objects those </a:t>
            </a:r>
            <a:r>
              <a:rPr lang="en-US" sz="2800" dirty="0" err="1" smtClean="0"/>
              <a:t>txns</a:t>
            </a:r>
            <a:r>
              <a:rPr lang="en-US" sz="2800" dirty="0" smtClean="0"/>
              <a:t> read/write</a:t>
            </a:r>
          </a:p>
          <a:p>
            <a:r>
              <a:rPr lang="en-US" sz="2800" dirty="0" smtClean="0"/>
              <a:t>Every object version O</a:t>
            </a:r>
            <a:r>
              <a:rPr lang="en-US" sz="2800" baseline="-25000" dirty="0" smtClean="0"/>
              <a:t>V</a:t>
            </a:r>
            <a:r>
              <a:rPr lang="en-US" sz="2800" dirty="0" smtClean="0"/>
              <a:t> has both read and write TS</a:t>
            </a:r>
          </a:p>
          <a:p>
            <a:pPr lvl="1"/>
            <a:r>
              <a:rPr lang="en-US" sz="2600" dirty="0" err="1" smtClean="0"/>
              <a:t>ReadTS</a:t>
            </a:r>
            <a:r>
              <a:rPr lang="en-US" sz="2600" dirty="0" smtClean="0"/>
              <a:t>:  Largest timestamp of </a:t>
            </a:r>
            <a:r>
              <a:rPr lang="en-US" sz="2600" dirty="0" err="1" smtClean="0"/>
              <a:t>txn</a:t>
            </a:r>
            <a:r>
              <a:rPr lang="en-US" sz="2600" dirty="0" smtClean="0"/>
              <a:t> that reads </a:t>
            </a:r>
            <a:r>
              <a:rPr lang="en-US" sz="2400" dirty="0"/>
              <a:t>O</a:t>
            </a:r>
            <a:r>
              <a:rPr lang="en-US" sz="2400" baseline="-25000" dirty="0"/>
              <a:t>V</a:t>
            </a:r>
            <a:endParaRPr lang="en-US" sz="2600" dirty="0" smtClean="0"/>
          </a:p>
          <a:p>
            <a:pPr lvl="1"/>
            <a:r>
              <a:rPr lang="en-US" sz="2600" dirty="0" err="1" smtClean="0"/>
              <a:t>WriteTS</a:t>
            </a:r>
            <a:r>
              <a:rPr lang="en-US" sz="2600" dirty="0" smtClean="0"/>
              <a:t>:  Timestamp of </a:t>
            </a:r>
            <a:r>
              <a:rPr lang="en-US" sz="2600" dirty="0" err="1" smtClean="0"/>
              <a:t>txn</a:t>
            </a:r>
            <a:r>
              <a:rPr lang="en-US" sz="2600" dirty="0" smtClean="0"/>
              <a:t> that wrote 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Timestamps in MVCC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5401" y="3552541"/>
            <a:ext cx="8394793" cy="3305459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Perform write of object O or abort if conflicting: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Find  O</a:t>
            </a:r>
            <a:r>
              <a:rPr lang="en-US" sz="2200" baseline="-25000" dirty="0">
                <a:latin typeface="Arial" charset="0"/>
                <a:ea typeface="Arial" charset="0"/>
                <a:cs typeface="Arial" charset="0"/>
              </a:rPr>
              <a:t>V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s.t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max {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WriteTS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(O</a:t>
            </a:r>
            <a:r>
              <a:rPr lang="en-US" sz="2200" baseline="-25000" dirty="0">
                <a:latin typeface="Arial" charset="0"/>
                <a:ea typeface="Arial" charset="0"/>
                <a:cs typeface="Arial" charset="0"/>
              </a:rPr>
              <a:t>V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) |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WriteTS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2200" baseline="-25000" dirty="0">
                <a:latin typeface="Arial" charset="0"/>
                <a:ea typeface="Arial" charset="0"/>
                <a:cs typeface="Arial" charset="0"/>
              </a:rPr>
              <a:t>V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&lt;= TS(T)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}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# Abort if another T’ exists and has read O after </a:t>
            </a:r>
            <a:r>
              <a:rPr lang="en-US" sz="2400" dirty="0" smtClean="0"/>
              <a:t>T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If 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ReadTS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2200" baseline="-25000" dirty="0">
                <a:latin typeface="Arial" charset="0"/>
                <a:ea typeface="Arial" charset="0"/>
                <a:cs typeface="Arial" charset="0"/>
              </a:rPr>
              <a:t>V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&gt; TS(T)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Abort and roll-back T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Else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Create new version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2200" baseline="-25000" dirty="0" smtClean="0">
                <a:latin typeface="Arial" charset="0"/>
                <a:ea typeface="Arial" charset="0"/>
                <a:cs typeface="Arial" charset="0"/>
              </a:rPr>
              <a:t>W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Set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ReadTS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(O</a:t>
            </a:r>
            <a:r>
              <a:rPr lang="en-US" sz="2200" baseline="-25000" dirty="0" smtClean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WriteTS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(O</a:t>
            </a:r>
            <a:r>
              <a:rPr lang="en-US" sz="2200" baseline="-25000" dirty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= TS(T)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z="1200" smtClean="0"/>
              <a:pPr>
                <a:defRPr/>
              </a:pPr>
              <a:t>9</a:t>
            </a:fld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Executing </a:t>
            </a:r>
            <a:r>
              <a:rPr lang="en-US" sz="3600" dirty="0" smtClean="0"/>
              <a:t>transaction T in </a:t>
            </a:r>
            <a:r>
              <a:rPr lang="en-US" sz="3600" dirty="0"/>
              <a:t>MVCC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35401" y="1404383"/>
            <a:ext cx="8394793" cy="203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0" dirty="0" smtClean="0"/>
              <a:t>Find version of object O to read: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b="0" dirty="0" smtClean="0"/>
              <a:t># Determine the last version written before read snapshot time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b="0" dirty="0" smtClean="0"/>
              <a:t>Find O</a:t>
            </a:r>
            <a:r>
              <a:rPr lang="en-US" sz="2200" b="0" baseline="-25000" dirty="0" smtClean="0"/>
              <a:t>V  </a:t>
            </a:r>
            <a:r>
              <a:rPr lang="en-US" sz="2200" b="0" dirty="0" err="1"/>
              <a:t>s.t.</a:t>
            </a:r>
            <a:r>
              <a:rPr lang="en-US" sz="2200" b="0" dirty="0"/>
              <a:t> max { </a:t>
            </a:r>
            <a:r>
              <a:rPr lang="en-US" sz="2200" b="0" dirty="0" err="1"/>
              <a:t>WriteTS</a:t>
            </a:r>
            <a:r>
              <a:rPr lang="en-US" sz="2200" b="0" dirty="0"/>
              <a:t>(O</a:t>
            </a:r>
            <a:r>
              <a:rPr lang="en-US" sz="2200" b="0" baseline="-25000" dirty="0"/>
              <a:t>V</a:t>
            </a:r>
            <a:r>
              <a:rPr lang="en-US" sz="2200" b="0" dirty="0"/>
              <a:t>) | </a:t>
            </a:r>
            <a:r>
              <a:rPr lang="en-US" sz="2200" b="0" dirty="0" err="1"/>
              <a:t>WriteTS</a:t>
            </a:r>
            <a:r>
              <a:rPr lang="en-US" sz="2200" b="0" dirty="0"/>
              <a:t>(O</a:t>
            </a:r>
            <a:r>
              <a:rPr lang="en-US" sz="2200" b="0" baseline="-25000" dirty="0"/>
              <a:t>V</a:t>
            </a:r>
            <a:r>
              <a:rPr lang="en-US" sz="2200" b="0" dirty="0"/>
              <a:t>) &lt;= TS(T) }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b="0" dirty="0" err="1" smtClean="0"/>
              <a:t>ReadTS</a:t>
            </a:r>
            <a:r>
              <a:rPr lang="en-US" sz="2200" b="0" dirty="0" smtClean="0"/>
              <a:t>(O</a:t>
            </a:r>
            <a:r>
              <a:rPr lang="en-US" sz="2200" b="0" baseline="-25000" dirty="0" smtClean="0"/>
              <a:t>V</a:t>
            </a:r>
            <a:r>
              <a:rPr lang="en-US" sz="2200" b="0" dirty="0"/>
              <a:t>) = max(TS(T), </a:t>
            </a:r>
            <a:r>
              <a:rPr lang="en-US" sz="2200" b="0" dirty="0" err="1"/>
              <a:t>ReadTS</a:t>
            </a:r>
            <a:r>
              <a:rPr lang="en-US" sz="2200" b="0" dirty="0"/>
              <a:t>(O</a:t>
            </a:r>
            <a:r>
              <a:rPr lang="en-US" sz="2200" b="0" baseline="-25000" dirty="0"/>
              <a:t>V</a:t>
            </a:r>
            <a:r>
              <a:rPr lang="en-US" sz="2200" b="0" dirty="0"/>
              <a:t>))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b="0" dirty="0" smtClean="0"/>
              <a:t>Return O</a:t>
            </a:r>
            <a:r>
              <a:rPr lang="en-US" sz="2200" b="0" baseline="-25000" dirty="0" smtClean="0"/>
              <a:t>V</a:t>
            </a:r>
            <a:r>
              <a:rPr lang="en-US" sz="2200" b="0" dirty="0" smtClean="0"/>
              <a:t> to T</a:t>
            </a:r>
          </a:p>
        </p:txBody>
      </p:sp>
    </p:spTree>
    <p:extLst>
      <p:ext uri="{BB962C8B-B14F-4D97-AF65-F5344CB8AC3E}">
        <p14:creationId xmlns:p14="http://schemas.microsoft.com/office/powerpoint/2010/main" val="56170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2|15.3|24.2|7.8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6|4.9|8.2|3.5|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|2.9|1.9|14.4|3.1|9.3|4.7|2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6|0.9|0.5|1.3|0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44186</TotalTime>
  <Words>2298</Words>
  <Application>Microsoft Macintosh PowerPoint</Application>
  <PresentationFormat>On-screen Show (4:3)</PresentationFormat>
  <Paragraphs>619</Paragraphs>
  <Slides>42</Slides>
  <Notes>20</Notes>
  <HiddenSlides>10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Calibri</vt:lpstr>
      <vt:lpstr>Courier</vt:lpstr>
      <vt:lpstr>Courier New</vt:lpstr>
      <vt:lpstr>ＭＳ Ｐゴシック</vt:lpstr>
      <vt:lpstr>Symbol</vt:lpstr>
      <vt:lpstr>Times New Roman</vt:lpstr>
      <vt:lpstr>Wingdings</vt:lpstr>
      <vt:lpstr>Arial</vt:lpstr>
      <vt:lpstr>1_Office Theme</vt:lpstr>
      <vt:lpstr>Spanner Storage insights</vt:lpstr>
      <vt:lpstr>2PL &amp; OCC = strict serialization</vt:lpstr>
      <vt:lpstr>Multi-version            concurrency control</vt:lpstr>
      <vt:lpstr>Multi-version concurrency control</vt:lpstr>
      <vt:lpstr>Multi-version concurrency control</vt:lpstr>
      <vt:lpstr>MVCC Intuition</vt:lpstr>
      <vt:lpstr>Serializability vs. Snapshot isolation</vt:lpstr>
      <vt:lpstr>Timestamps in MVCC</vt:lpstr>
      <vt:lpstr>Executing transaction T in MVCC</vt:lpstr>
      <vt:lpstr>Digging deeper</vt:lpstr>
      <vt:lpstr>Digging deeper</vt:lpstr>
      <vt:lpstr>Digging deeper</vt:lpstr>
      <vt:lpstr>Digging deeper</vt:lpstr>
      <vt:lpstr>Digging deeper</vt:lpstr>
      <vt:lpstr>Digging deeper</vt:lpstr>
      <vt:lpstr>Digging deeper</vt:lpstr>
      <vt:lpstr>Digging deeper</vt:lpstr>
      <vt:lpstr>Distributed Transactions</vt:lpstr>
      <vt:lpstr>Consider partitioned data over servers</vt:lpstr>
      <vt:lpstr>Consider partitioned data over servers</vt:lpstr>
      <vt:lpstr>Strawman:  Consensus per txn group?</vt:lpstr>
      <vt:lpstr>Spanner: Google’s Globally-Distributed Database  OSDI 2012</vt:lpstr>
      <vt:lpstr>Google’s Setting</vt:lpstr>
      <vt:lpstr>Scale-out vs. fault tolerance</vt:lpstr>
      <vt:lpstr>Disruptive idea:  Do clocks really need to be                arbitrarily unsynchronized?  Can you engineer some max divergence?</vt:lpstr>
      <vt:lpstr>TrueTime </vt:lpstr>
      <vt:lpstr>Timestamps and TrueTime</vt:lpstr>
      <vt:lpstr>Commit Wait and Replication</vt:lpstr>
      <vt:lpstr>Client-driven transactions</vt:lpstr>
      <vt:lpstr>Commit Wait and 2-Phase Commit</vt:lpstr>
      <vt:lpstr>Commit Wait and 2-Phase Commit</vt:lpstr>
      <vt:lpstr>Example</vt:lpstr>
      <vt:lpstr>Read-only optimizations</vt:lpstr>
      <vt:lpstr>Disruptive idea:  Do clocks really need to be                arbitrarily unsynchronized?  Can you engineer some max divergence?</vt:lpstr>
      <vt:lpstr>TrueTime Architecture</vt:lpstr>
      <vt:lpstr>TrueTime implementation</vt:lpstr>
      <vt:lpstr>Known unknowns &gt; unknown unknowns  Rethink algorithms to reason about uncertainty</vt:lpstr>
      <vt:lpstr>The case for log storage: Hardware tech affecting software design </vt:lpstr>
      <vt:lpstr>Latency Numbers Every Programmer Should Know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1720</cp:revision>
  <cp:lastPrinted>2016-10-05T13:43:34Z</cp:lastPrinted>
  <dcterms:created xsi:type="dcterms:W3CDTF">2013-10-08T01:49:25Z</dcterms:created>
  <dcterms:modified xsi:type="dcterms:W3CDTF">2017-02-22T06:03:20Z</dcterms:modified>
</cp:coreProperties>
</file>