
<file path=[Content_Types].xml><?xml version="1.0" encoding="utf-8"?>
<Types xmlns="http://schemas.openxmlformats.org/package/2006/content-types">
  <Default Extension="xml" ContentType="application/xml"/>
  <Default Extension="wmf" ContentType="image/x-wmf"/>
  <Default Extension="bin" ContentType="application/vnd.openxmlformats-officedocument.oleObject"/>
  <Default Extension="vml" ContentType="application/vnd.openxmlformats-officedocument.vmlDrawing"/>
  <Default Extension="rels" ContentType="application/vnd.openxmlformats-package.relationships+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3" r:id="rId1"/>
  </p:sldMasterIdLst>
  <p:notesMasterIdLst>
    <p:notesMasterId r:id="rId44"/>
  </p:notesMasterIdLst>
  <p:handoutMasterIdLst>
    <p:handoutMasterId r:id="rId45"/>
  </p:handout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5" r:id="rId9"/>
    <p:sldId id="266" r:id="rId10"/>
    <p:sldId id="280" r:id="rId11"/>
    <p:sldId id="268" r:id="rId12"/>
    <p:sldId id="269" r:id="rId13"/>
    <p:sldId id="270" r:id="rId14"/>
    <p:sldId id="271" r:id="rId15"/>
    <p:sldId id="281" r:id="rId16"/>
    <p:sldId id="278" r:id="rId17"/>
    <p:sldId id="283" r:id="rId18"/>
    <p:sldId id="284" r:id="rId19"/>
    <p:sldId id="276" r:id="rId20"/>
    <p:sldId id="294" r:id="rId21"/>
    <p:sldId id="286" r:id="rId22"/>
    <p:sldId id="287" r:id="rId23"/>
    <p:sldId id="289" r:id="rId24"/>
    <p:sldId id="290" r:id="rId25"/>
    <p:sldId id="288" r:id="rId26"/>
    <p:sldId id="291" r:id="rId27"/>
    <p:sldId id="292" r:id="rId28"/>
    <p:sldId id="295" r:id="rId29"/>
    <p:sldId id="296" r:id="rId30"/>
    <p:sldId id="298" r:id="rId31"/>
    <p:sldId id="299" r:id="rId32"/>
    <p:sldId id="300" r:id="rId33"/>
    <p:sldId id="301" r:id="rId34"/>
    <p:sldId id="302" r:id="rId35"/>
    <p:sldId id="303" r:id="rId36"/>
    <p:sldId id="304" r:id="rId37"/>
    <p:sldId id="305" r:id="rId38"/>
    <p:sldId id="306" r:id="rId39"/>
    <p:sldId id="307" r:id="rId40"/>
    <p:sldId id="308" r:id="rId41"/>
    <p:sldId id="313" r:id="rId42"/>
    <p:sldId id="316" r:id="rId43"/>
  </p:sldIdLst>
  <p:sldSz cx="9144000" cy="6858000" type="screen4x3"/>
  <p:notesSz cx="9601200" cy="73152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5pPr>
    <a:lvl6pPr marL="2286000" algn="l" defTabSz="457200" rtl="0" eaLnBrk="1" latinLnBrk="0" hangingPunct="1"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6pPr>
    <a:lvl7pPr marL="2743200" algn="l" defTabSz="457200" rtl="0" eaLnBrk="1" latinLnBrk="0" hangingPunct="1"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7pPr>
    <a:lvl8pPr marL="3200400" algn="l" defTabSz="457200" rtl="0" eaLnBrk="1" latinLnBrk="0" hangingPunct="1"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8pPr>
    <a:lvl9pPr marL="3657600" algn="l" defTabSz="457200" rtl="0" eaLnBrk="1" latinLnBrk="0" hangingPunct="1"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0BCFF"/>
    <a:srgbClr val="FFCC99"/>
    <a:srgbClr val="F56204"/>
    <a:srgbClr val="FFFF99"/>
    <a:srgbClr val="0000FF"/>
    <a:srgbClr val="92D050"/>
    <a:srgbClr val="CCFFFF"/>
    <a:srgbClr val="FF3300"/>
    <a:srgbClr val="FFCC00"/>
    <a:srgbClr val="00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40340" autoAdjust="0"/>
    <p:restoredTop sz="83860" autoAdjust="0"/>
  </p:normalViewPr>
  <p:slideViewPr>
    <p:cSldViewPr snapToGrid="0">
      <p:cViewPr>
        <p:scale>
          <a:sx n="67" d="100"/>
          <a:sy n="67" d="100"/>
        </p:scale>
        <p:origin x="248" y="100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3848"/>
    </p:cViewPr>
  </p:outlineViewPr>
  <p:notesTextViewPr>
    <p:cViewPr>
      <p:scale>
        <a:sx n="66" d="100"/>
        <a:sy n="66" d="100"/>
      </p:scale>
      <p:origin x="0" y="0"/>
    </p:cViewPr>
  </p:notesTextViewPr>
  <p:sorterViewPr>
    <p:cViewPr>
      <p:scale>
        <a:sx n="120" d="100"/>
        <a:sy n="120" d="100"/>
      </p:scale>
      <p:origin x="0" y="0"/>
    </p:cViewPr>
  </p:sorterViewPr>
  <p:gridSpacing cx="38405" cy="38405"/>
</p:viewPr>
</file>

<file path=ppt/_rels/presentation.xml.rels><?xml version="1.0" encoding="UTF-8" standalone="yes"?>
<Relationships xmlns="http://schemas.openxmlformats.org/package/2006/relationships"><Relationship Id="rId46" Type="http://schemas.openxmlformats.org/officeDocument/2006/relationships/presProps" Target="presProps.xml"/><Relationship Id="rId47" Type="http://schemas.openxmlformats.org/officeDocument/2006/relationships/viewProps" Target="viewProps.xml"/><Relationship Id="rId48" Type="http://schemas.openxmlformats.org/officeDocument/2006/relationships/theme" Target="theme/theme1.xml"/><Relationship Id="rId49" Type="http://schemas.openxmlformats.org/officeDocument/2006/relationships/tableStyles" Target="tableStyles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notesMaster" Target="notesMasters/notesMaster1.xml"/><Relationship Id="rId45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160937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5" tIns="48322" rIns="96645" bIns="48322" numCol="1" anchor="t" anchorCtr="0" compatLnSpc="1">
            <a:prstTxWarp prst="textNoShape">
              <a:avLst/>
            </a:prstTxWarp>
          </a:bodyPr>
          <a:lstStyle>
            <a:lvl1pPr algn="l" defTabSz="966788">
              <a:defRPr sz="1300">
                <a:latin typeface="Courier New" pitchFamily="-107" charset="0"/>
              </a:defRPr>
            </a:lvl1pPr>
          </a:lstStyle>
          <a:p>
            <a:pPr>
              <a:defRPr/>
            </a:pPr>
            <a:endParaRPr lang="en-US" dirty="0">
              <a:latin typeface="Arial" charset="0"/>
            </a:endParaRPr>
          </a:p>
        </p:txBody>
      </p:sp>
      <p:sp>
        <p:nvSpPr>
          <p:cNvPr id="1064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440265" y="0"/>
            <a:ext cx="4160936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5" tIns="48322" rIns="96645" bIns="48322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latin typeface="Courier New" pitchFamily="-107" charset="0"/>
              </a:defRPr>
            </a:lvl1pPr>
          </a:lstStyle>
          <a:p>
            <a:pPr>
              <a:defRPr/>
            </a:pPr>
            <a:endParaRPr lang="en-US" dirty="0">
              <a:latin typeface="Arial" charset="0"/>
            </a:endParaRPr>
          </a:p>
        </p:txBody>
      </p:sp>
      <p:sp>
        <p:nvSpPr>
          <p:cNvPr id="1065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949924"/>
            <a:ext cx="4160937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5" tIns="48322" rIns="96645" bIns="48322" numCol="1" anchor="b" anchorCtr="0" compatLnSpc="1">
            <a:prstTxWarp prst="textNoShape">
              <a:avLst/>
            </a:prstTxWarp>
          </a:bodyPr>
          <a:lstStyle>
            <a:lvl1pPr algn="l" defTabSz="966788">
              <a:defRPr sz="1300">
                <a:latin typeface="Courier New" pitchFamily="-107" charset="0"/>
              </a:defRPr>
            </a:lvl1pPr>
          </a:lstStyle>
          <a:p>
            <a:pPr>
              <a:defRPr/>
            </a:pPr>
            <a:endParaRPr lang="en-US" dirty="0">
              <a:latin typeface="Arial" charset="0"/>
            </a:endParaRPr>
          </a:p>
        </p:txBody>
      </p:sp>
      <p:sp>
        <p:nvSpPr>
          <p:cNvPr id="1065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440265" y="6949924"/>
            <a:ext cx="4160936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5" tIns="48322" rIns="96645" bIns="48322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latin typeface="Courier New" pitchFamily="-107" charset="0"/>
              </a:defRPr>
            </a:lvl1pPr>
          </a:lstStyle>
          <a:p>
            <a:pPr>
              <a:defRPr/>
            </a:pPr>
            <a:fld id="{227F3E45-4A14-2D47-8F04-4BB42089EFB5}" type="slidenum">
              <a:rPr lang="en-US">
                <a:latin typeface="Arial" charset="0"/>
              </a:rPr>
              <a:pPr>
                <a:defRPr/>
              </a:pPr>
              <a:t>‹#›</a:t>
            </a:fld>
            <a:endParaRPr lang="en-US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957064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160937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38" tIns="47869" rIns="95738" bIns="47869" numCol="1" anchor="t" anchorCtr="0" compatLnSpc="1">
            <a:prstTxWarp prst="textNoShape">
              <a:avLst/>
            </a:prstTxWarp>
          </a:bodyPr>
          <a:lstStyle>
            <a:lvl1pPr algn="l" defTabSz="957263">
              <a:defRPr sz="1300" b="0">
                <a:latin typeface="Times New Roman" pitchFamily="-107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613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438180" y="0"/>
            <a:ext cx="4160937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38" tIns="47869" rIns="95738" bIns="47869" numCol="1" anchor="t" anchorCtr="0" compatLnSpc="1">
            <a:prstTxWarp prst="textNoShape">
              <a:avLst/>
            </a:prstTxWarp>
          </a:bodyPr>
          <a:lstStyle>
            <a:lvl1pPr algn="r" defTabSz="957263">
              <a:defRPr sz="1300" b="0">
                <a:latin typeface="Times New Roman" pitchFamily="-107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971800" y="549275"/>
            <a:ext cx="3657600" cy="2743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613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60538" y="3474963"/>
            <a:ext cx="7680127" cy="32911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38" tIns="47869" rIns="95738" bIns="4786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7613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948715"/>
            <a:ext cx="4160937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38" tIns="47869" rIns="95738" bIns="47869" numCol="1" anchor="b" anchorCtr="0" compatLnSpc="1">
            <a:prstTxWarp prst="textNoShape">
              <a:avLst/>
            </a:prstTxWarp>
          </a:bodyPr>
          <a:lstStyle>
            <a:lvl1pPr algn="l" defTabSz="957263">
              <a:defRPr sz="1300" b="0">
                <a:latin typeface="Times New Roman" pitchFamily="-107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613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438180" y="6948715"/>
            <a:ext cx="4160937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38" tIns="47869" rIns="95738" bIns="47869" numCol="1" anchor="b" anchorCtr="0" compatLnSpc="1">
            <a:prstTxWarp prst="textNoShape">
              <a:avLst/>
            </a:prstTxWarp>
          </a:bodyPr>
          <a:lstStyle>
            <a:lvl1pPr algn="r" defTabSz="957263">
              <a:defRPr sz="1300" b="0">
                <a:latin typeface="Times New Roman" pitchFamily="-107" charset="0"/>
              </a:defRPr>
            </a:lvl1pPr>
          </a:lstStyle>
          <a:p>
            <a:pPr>
              <a:defRPr/>
            </a:pPr>
            <a:fld id="{B069701C-02A1-CE43-ADB4-E98A80C283F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515055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pitchFamily="-107" charset="-128"/>
        <a:cs typeface="ＭＳ Ｐゴシック" pitchFamily="-107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4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6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7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9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0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69701C-02A1-CE43-ADB4-E98A80C283F2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6731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7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3884839" y="8685611"/>
            <a:ext cx="2972027" cy="456406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fld id="{8A280710-B661-4847-8464-48A42009DE77}" type="slidenum">
              <a:rPr lang="en-US"/>
              <a:pPr/>
              <a:t>21</a:t>
            </a:fld>
            <a:endParaRPr lang="en-US"/>
          </a:p>
        </p:txBody>
      </p:sp>
      <p:sp>
        <p:nvSpPr>
          <p:cNvPr id="17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>
              <a:latin typeface="Comic Sans MS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1107432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Rectangle 7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3884839" y="8685611"/>
            <a:ext cx="2972027" cy="456406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fld id="{BB4F6896-7F3E-3F48-9B61-62B5A851840C}" type="slidenum">
              <a:rPr lang="en-US"/>
              <a:pPr/>
              <a:t>23</a:t>
            </a:fld>
            <a:endParaRPr lang="en-US"/>
          </a:p>
        </p:txBody>
      </p:sp>
      <p:sp>
        <p:nvSpPr>
          <p:cNvPr id="593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>
              <a:latin typeface="Comic Sans MS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5303331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Rectangle 7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3884839" y="8685611"/>
            <a:ext cx="2972027" cy="456406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fld id="{DF740AF9-BE19-F746-93F1-0DBCB0C8484F}" type="slidenum">
              <a:rPr lang="en-US"/>
              <a:pPr/>
              <a:t>24</a:t>
            </a:fld>
            <a:endParaRPr lang="en-US"/>
          </a:p>
        </p:txBody>
      </p:sp>
      <p:sp>
        <p:nvSpPr>
          <p:cNvPr id="614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>
              <a:latin typeface="Comic Sans MS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5524663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1" name="Rectangle 7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3884839" y="8685611"/>
            <a:ext cx="2972027" cy="456406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fld id="{79ED4B65-E141-E346-992E-9D5CB862E210}" type="slidenum">
              <a:rPr lang="en-US"/>
              <a:pPr/>
              <a:t>26</a:t>
            </a:fld>
            <a:endParaRPr lang="en-US"/>
          </a:p>
        </p:txBody>
      </p:sp>
      <p:sp>
        <p:nvSpPr>
          <p:cNvPr id="716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>
              <a:latin typeface="Comic Sans MS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920361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29" name="Rectangle 7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3884839" y="8685611"/>
            <a:ext cx="2972027" cy="456406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fld id="{46309ED7-677E-7B42-923B-A3A34D09868E}" type="slidenum">
              <a:rPr lang="en-US"/>
              <a:pPr/>
              <a:t>27</a:t>
            </a:fld>
            <a:endParaRPr lang="en-US"/>
          </a:p>
        </p:txBody>
      </p:sp>
      <p:sp>
        <p:nvSpPr>
          <p:cNvPr id="737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1100" y="712788"/>
            <a:ext cx="4498975" cy="3375025"/>
          </a:xfrm>
          <a:ln/>
        </p:spPr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081" y="4343798"/>
            <a:ext cx="5027839" cy="4113609"/>
          </a:xfrm>
          <a:noFill/>
          <a:ln w="9525"/>
        </p:spPr>
        <p:txBody>
          <a:bodyPr/>
          <a:lstStyle/>
          <a:p>
            <a:endParaRPr lang="en-US">
              <a:latin typeface="Comic Sans MS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9123698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r>
              <a:rPr lang="en-US" dirty="0" smtClean="0"/>
              <a:t>QUESTION:</a:t>
            </a:r>
            <a:r>
              <a:rPr lang="en-US" baseline="0" dirty="0" smtClean="0"/>
              <a:t> how is it different from parallelism?</a:t>
            </a:r>
          </a:p>
          <a:p>
            <a:pPr marL="171450" indent="-171450">
              <a:buFontTx/>
              <a:buChar char="-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69701C-02A1-CE43-ADB4-E98A80C283F2}" type="slidenum">
              <a:rPr lang="en-US" smtClean="0"/>
              <a:pPr>
                <a:defRPr/>
              </a:pPr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459906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NOTE:</a:t>
            </a:r>
            <a:r>
              <a:rPr lang="en-US" baseline="0" dirty="0" smtClean="0"/>
              <a:t> can be violated in finite execution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69701C-02A1-CE43-ADB4-E98A80C283F2}" type="slidenum">
              <a:rPr lang="en-US" smtClean="0"/>
              <a:pPr>
                <a:defRPr/>
              </a:pPr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956493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NOTE:</a:t>
            </a:r>
            <a:r>
              <a:rPr lang="en-US" baseline="0" dirty="0" smtClean="0"/>
              <a:t> might not be violated in finite execution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69701C-02A1-CE43-ADB4-E98A80C283F2}" type="slidenum">
              <a:rPr lang="en-US" smtClean="0"/>
              <a:pPr>
                <a:defRPr/>
              </a:pPr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045107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r>
              <a:rPr lang="en-US" dirty="0" smtClean="0"/>
              <a:t>QUESTION:</a:t>
            </a:r>
            <a:r>
              <a:rPr lang="en-US" baseline="0" dirty="0" smtClean="0"/>
              <a:t> how is it different from parallelism?</a:t>
            </a:r>
          </a:p>
          <a:p>
            <a:pPr marL="171450" indent="-171450">
              <a:buFontTx/>
              <a:buChar char="-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69701C-02A1-CE43-ADB4-E98A80C283F2}" type="slidenum">
              <a:rPr lang="en-US" smtClean="0"/>
              <a:pPr>
                <a:defRPr/>
              </a:pPr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505517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  <a:p>
            <a:pPr marL="0" marR="0" lvl="2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SEGUE: Bayou has the most sophisticated reconciliation story.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69701C-02A1-CE43-ADB4-E98A80C283F2}" type="slidenum">
              <a:rPr lang="en-US" smtClean="0"/>
              <a:pPr>
                <a:defRPr/>
              </a:pPr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46996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9FDBF0-4DBA-C948-951D-677A5AF04C39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35809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F22190C-B17F-3146-8DCE-7D776BCF6962}" type="slidenum">
              <a:rPr lang="en-US">
                <a:latin typeface="Times New Roman" pitchFamily="-1" charset="0"/>
              </a:rPr>
              <a:pPr/>
              <a:t>8</a:t>
            </a:fld>
            <a:endParaRPr lang="en-US">
              <a:latin typeface="Times New Roman" pitchFamily="-1" charset="0"/>
            </a:endParaRPr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8988479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9C0CE7E-C084-D447-9076-1F4946221273}" type="slidenum">
              <a:rPr lang="en-US">
                <a:latin typeface="Times New Roman" pitchFamily="-1" charset="0"/>
              </a:rPr>
              <a:pPr/>
              <a:t>9</a:t>
            </a:fld>
            <a:endParaRPr lang="en-US">
              <a:latin typeface="Times New Roman" pitchFamily="-1" charset="0"/>
            </a:endParaRPr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9819597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AD7A99B-3E70-614B-8347-C7E7C7773F46}" type="slidenum">
              <a:rPr lang="en-US">
                <a:latin typeface="Times New Roman" pitchFamily="-1" charset="0"/>
              </a:rPr>
              <a:pPr/>
              <a:t>11</a:t>
            </a:fld>
            <a:endParaRPr lang="en-US">
              <a:latin typeface="Times New Roman" pitchFamily="-1" charset="0"/>
            </a:endParaRPr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4778825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CF11072-8652-D44A-92C2-2410C06A8AAE}" type="slidenum">
              <a:rPr lang="en-US">
                <a:latin typeface="Times New Roman" pitchFamily="-1" charset="0"/>
              </a:rPr>
              <a:pPr/>
              <a:t>12</a:t>
            </a:fld>
            <a:endParaRPr lang="en-US">
              <a:latin typeface="Times New Roman" pitchFamily="-1" charset="0"/>
            </a:endParaRPr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461068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9B4B617-DF21-504B-BACA-6CFCE5C1B69F}" type="slidenum">
              <a:rPr lang="en-US">
                <a:latin typeface="Times New Roman" pitchFamily="-1" charset="0"/>
              </a:rPr>
              <a:pPr/>
              <a:t>13</a:t>
            </a:fld>
            <a:endParaRPr lang="en-US">
              <a:latin typeface="Times New Roman" pitchFamily="-1" charset="0"/>
            </a:endParaRPr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38238" y="674688"/>
            <a:ext cx="4583112" cy="3438525"/>
          </a:xfrm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84039" y="4346727"/>
            <a:ext cx="5089922" cy="4127500"/>
          </a:xfrm>
          <a:noFill/>
          <a:ln/>
        </p:spPr>
        <p:txBody>
          <a:bodyPr/>
          <a:lstStyle/>
          <a:p>
            <a:endParaRPr lang="fr-FR">
              <a:latin typeface="Times New Roman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1819187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2C8DA52-6B78-9B49-8C0F-D539EBB7E74E}" type="slidenum">
              <a:rPr lang="en-US">
                <a:latin typeface="Times New Roman" pitchFamily="-1" charset="0"/>
              </a:rPr>
              <a:pPr/>
              <a:t>14</a:t>
            </a:fld>
            <a:endParaRPr lang="en-US">
              <a:latin typeface="Times New Roman" pitchFamily="-1" charset="0"/>
            </a:endParaRPr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667482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F2D6A85-EABF-574E-B6A2-64F21E9486F1}" type="slidenum">
              <a:rPr lang="en-US">
                <a:latin typeface="Times New Roman" pitchFamily="-1" charset="0"/>
              </a:rPr>
              <a:pPr/>
              <a:t>19</a:t>
            </a:fld>
            <a:endParaRPr lang="en-US">
              <a:latin typeface="Times New Roman" pitchFamily="-1" charset="0"/>
            </a:endParaRPr>
          </a:p>
        </p:txBody>
      </p:sp>
      <p:sp>
        <p:nvSpPr>
          <p:cNvPr id="624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199773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tiff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tiff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tiff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tiff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tiff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685800"/>
            <a:ext cx="8382000" cy="1905000"/>
          </a:xfrm>
          <a:prstGeom prst="rect">
            <a:avLst/>
          </a:prstGeom>
        </p:spPr>
        <p:txBody>
          <a:bodyPr anchor="b"/>
          <a:lstStyle>
            <a:lvl1pPr algn="ctr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495800"/>
            <a:ext cx="6400800" cy="1752600"/>
          </a:xfrm>
        </p:spPr>
        <p:txBody>
          <a:bodyPr/>
          <a:lstStyle>
            <a:lvl1pPr marL="0" indent="0" algn="ctr">
              <a:buNone/>
              <a:defRPr sz="2800">
                <a:solidFill>
                  <a:srgbClr val="00000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pic>
        <p:nvPicPr>
          <p:cNvPr id="7" name="Picture 6" descr="Princeton_shield.tif"/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169050" y="2971800"/>
            <a:ext cx="805900" cy="1018171"/>
          </a:xfrm>
          <a:prstGeom prst="rect">
            <a:avLst/>
          </a:prstGeom>
        </p:spPr>
      </p:pic>
      <p:cxnSp>
        <p:nvCxnSpPr>
          <p:cNvPr id="8" name="Straight Connector 7"/>
          <p:cNvCxnSpPr/>
          <p:nvPr userDrawn="1"/>
        </p:nvCxnSpPr>
        <p:spPr>
          <a:xfrm>
            <a:off x="152400" y="4343400"/>
            <a:ext cx="8763000" cy="0"/>
          </a:xfrm>
          <a:prstGeom prst="line">
            <a:avLst/>
          </a:prstGeom>
          <a:ln>
            <a:solidFill>
              <a:srgbClr val="FF66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393944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E0B851-7313-6B4B-90F0-D21AC23BC8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8784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B8A700-9ACA-CA49-8640-C2576E344D5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Title Placeholder 1"/>
          <p:cNvSpPr>
            <a:spLocks noGrp="1"/>
          </p:cNvSpPr>
          <p:nvPr>
            <p:ph type="title"/>
          </p:nvPr>
        </p:nvSpPr>
        <p:spPr bwMode="auto">
          <a:xfrm>
            <a:off x="152400" y="152400"/>
            <a:ext cx="8001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pic>
        <p:nvPicPr>
          <p:cNvPr id="8" name="Picture 7" descr="Princeton_shield.tif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229600" y="457200"/>
            <a:ext cx="685800" cy="763628"/>
          </a:xfrm>
          <a:prstGeom prst="rect">
            <a:avLst/>
          </a:prstGeom>
        </p:spPr>
      </p:pic>
      <p:cxnSp>
        <p:nvCxnSpPr>
          <p:cNvPr id="9" name="Straight Connector 8"/>
          <p:cNvCxnSpPr/>
          <p:nvPr userDrawn="1"/>
        </p:nvCxnSpPr>
        <p:spPr>
          <a:xfrm>
            <a:off x="152400" y="1295400"/>
            <a:ext cx="8763000" cy="0"/>
          </a:xfrm>
          <a:prstGeom prst="line">
            <a:avLst/>
          </a:prstGeom>
          <a:ln>
            <a:solidFill>
              <a:srgbClr val="FF66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5676946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1C1C3E-524C-584F-BE26-32C52DE4BA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38589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0196" y="1447800"/>
            <a:ext cx="8565204" cy="5029200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spcBef>
                <a:spcPts val="1400"/>
              </a:spcBef>
              <a:defRPr sz="3000">
                <a:solidFill>
                  <a:schemeClr val="tx2"/>
                </a:solidFill>
                <a:latin typeface="Calibri" charset="0"/>
                <a:ea typeface="Calibri" charset="0"/>
                <a:cs typeface="Calibri" charset="0"/>
              </a:defRPr>
            </a:lvl1pPr>
            <a:lvl2pPr>
              <a:lnSpc>
                <a:spcPct val="90000"/>
              </a:lnSpc>
              <a:spcBef>
                <a:spcPts val="800"/>
              </a:spcBef>
              <a:spcAft>
                <a:spcPts val="200"/>
              </a:spcAft>
              <a:defRPr sz="2600">
                <a:latin typeface="Calibri" charset="0"/>
                <a:ea typeface="Calibri" charset="0"/>
                <a:cs typeface="Calibri" charset="0"/>
              </a:defRPr>
            </a:lvl2pPr>
            <a:lvl3pPr>
              <a:lnSpc>
                <a:spcPct val="90000"/>
              </a:lnSpc>
              <a:spcBef>
                <a:spcPts val="600"/>
              </a:spcBef>
              <a:defRPr sz="2400">
                <a:latin typeface="Calibri" charset="0"/>
                <a:ea typeface="Calibri" charset="0"/>
                <a:cs typeface="Calibri" charset="0"/>
              </a:defRPr>
            </a:lvl3pPr>
            <a:lvl4pPr>
              <a:spcBef>
                <a:spcPts val="800"/>
              </a:spcBef>
              <a:defRPr sz="2200">
                <a:latin typeface="Calibri" charset="0"/>
                <a:ea typeface="Calibri" charset="0"/>
                <a:cs typeface="Calibri" charset="0"/>
              </a:defRPr>
            </a:lvl4pPr>
            <a:lvl5pPr>
              <a:spcBef>
                <a:spcPts val="800"/>
              </a:spcBef>
              <a:defRPr sz="2200">
                <a:latin typeface="Calibri" charset="0"/>
                <a:ea typeface="Calibri" charset="0"/>
                <a:cs typeface="Calibri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0"/>
            <a:r>
              <a:rPr lang="en-US" dirty="0" smtClean="0"/>
              <a:t>Second main line</a:t>
            </a:r>
          </a:p>
          <a:p>
            <a:pPr lvl="1"/>
            <a:r>
              <a:rPr lang="en-US" dirty="0" smtClean="0"/>
              <a:t>Second level</a:t>
            </a:r>
          </a:p>
          <a:p>
            <a:pPr lvl="0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9111C5-E04E-4942-8174-12BB645D56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Title Placeholder 1"/>
          <p:cNvSpPr>
            <a:spLocks noGrp="1"/>
          </p:cNvSpPr>
          <p:nvPr>
            <p:ph type="title"/>
          </p:nvPr>
        </p:nvSpPr>
        <p:spPr bwMode="auto">
          <a:xfrm>
            <a:off x="350196" y="76201"/>
            <a:ext cx="8565204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lnSpc>
                <a:spcPct val="80000"/>
              </a:lnSpc>
              <a:defRPr sz="4000" spc="-100">
                <a:latin typeface="Calibri" charset="0"/>
                <a:ea typeface="Calibri" charset="0"/>
                <a:cs typeface="Calibri" charset="0"/>
              </a:defRPr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152400" y="1275945"/>
            <a:ext cx="8763000" cy="0"/>
          </a:xfrm>
          <a:prstGeom prst="line">
            <a:avLst/>
          </a:prstGeom>
          <a:ln>
            <a:solidFill>
              <a:srgbClr val="FF66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166502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2373" y="2845761"/>
            <a:ext cx="7772400" cy="1166478"/>
          </a:xfrm>
          <a:prstGeom prst="rect">
            <a:avLst/>
          </a:prstGeom>
        </p:spPr>
        <p:txBody>
          <a:bodyPr anchor="ctr"/>
          <a:lstStyle>
            <a:lvl1pPr algn="ctr">
              <a:defRPr sz="4000" b="1" cap="none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2373" y="4069954"/>
            <a:ext cx="7772400" cy="988430"/>
          </a:xfrm>
        </p:spPr>
        <p:txBody>
          <a:bodyPr anchor="ctr">
            <a:normAutofit/>
          </a:bodyPr>
          <a:lstStyle>
            <a:lvl1pPr marL="0" indent="0" algn="ctr">
              <a:buNone/>
              <a:defRPr sz="3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559B53-AEC7-9D43-BD4D-FB123296CD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68762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2_Section Header">
    <p:bg>
      <p:bgPr>
        <a:solidFill>
          <a:schemeClr val="tx1">
            <a:lumMod val="85000"/>
            <a:lumOff val="1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2373" y="2845761"/>
            <a:ext cx="7772400" cy="1166478"/>
          </a:xfrm>
          <a:prstGeom prst="rect">
            <a:avLst/>
          </a:prstGeom>
        </p:spPr>
        <p:txBody>
          <a:bodyPr anchor="ctr"/>
          <a:lstStyle>
            <a:lvl1pPr algn="ctr">
              <a:defRPr sz="4000" b="1" cap="none" baseline="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2373" y="4069954"/>
            <a:ext cx="7772400" cy="988430"/>
          </a:xfrm>
        </p:spPr>
        <p:txBody>
          <a:bodyPr anchor="ctr">
            <a:normAutofit/>
          </a:bodyPr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559B53-AEC7-9D43-BD4D-FB123296CD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60813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5425" y="1470346"/>
            <a:ext cx="4340375" cy="4877434"/>
          </a:xfrm>
        </p:spPr>
        <p:txBody>
          <a:bodyPr>
            <a:normAutofit/>
          </a:bodyPr>
          <a:lstStyle>
            <a:lvl1pPr>
              <a:defRPr sz="2600"/>
            </a:lvl1pPr>
            <a:lvl2pPr>
              <a:defRPr sz="2600"/>
            </a:lvl2pPr>
            <a:lvl3pPr>
              <a:defRPr sz="2600"/>
            </a:lvl3pPr>
            <a:lvl4pPr>
              <a:defRPr sz="2600"/>
            </a:lvl4pPr>
            <a:lvl5pPr>
              <a:defRPr sz="2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199" y="1470346"/>
            <a:ext cx="4263565" cy="4877434"/>
          </a:xfrm>
        </p:spPr>
        <p:txBody>
          <a:bodyPr>
            <a:normAutofit/>
          </a:bodyPr>
          <a:lstStyle>
            <a:lvl1pPr>
              <a:defRPr sz="2600"/>
            </a:lvl1pPr>
            <a:lvl2pPr>
              <a:defRPr sz="2600"/>
            </a:lvl2pPr>
            <a:lvl3pPr>
              <a:defRPr sz="2600"/>
            </a:lvl3pPr>
            <a:lvl4pPr>
              <a:defRPr sz="2600"/>
            </a:lvl4pPr>
            <a:lvl5pPr>
              <a:defRPr sz="2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200562-6296-9E41-94C7-4DAE5BF4E44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Title Placeholder 1"/>
          <p:cNvSpPr>
            <a:spLocks noGrp="1"/>
          </p:cNvSpPr>
          <p:nvPr>
            <p:ph type="title"/>
          </p:nvPr>
        </p:nvSpPr>
        <p:spPr bwMode="auto">
          <a:xfrm>
            <a:off x="152400" y="152400"/>
            <a:ext cx="8001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lnSpc>
                <a:spcPct val="80000"/>
              </a:lnSpc>
              <a:defRPr spc="-100"/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pic>
        <p:nvPicPr>
          <p:cNvPr id="9" name="Picture 8" descr="Princeton_shield.tif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229600" y="457200"/>
            <a:ext cx="685800" cy="763628"/>
          </a:xfrm>
          <a:prstGeom prst="rect">
            <a:avLst/>
          </a:prstGeom>
        </p:spPr>
      </p:pic>
      <p:cxnSp>
        <p:nvCxnSpPr>
          <p:cNvPr id="10" name="Straight Connector 9"/>
          <p:cNvCxnSpPr/>
          <p:nvPr userDrawn="1"/>
        </p:nvCxnSpPr>
        <p:spPr>
          <a:xfrm>
            <a:off x="152400" y="1295400"/>
            <a:ext cx="8763000" cy="0"/>
          </a:xfrm>
          <a:prstGeom prst="line">
            <a:avLst/>
          </a:prstGeom>
          <a:ln>
            <a:solidFill>
              <a:srgbClr val="FF66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375731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4929D7-7AD0-024D-8F69-58F7A677FF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152400" y="152400"/>
            <a:ext cx="8001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lnSpc>
                <a:spcPct val="80000"/>
              </a:lnSpc>
              <a:defRPr/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pic>
        <p:nvPicPr>
          <p:cNvPr id="11" name="Picture 10" descr="Princeton_shield.tif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229600" y="457200"/>
            <a:ext cx="685800" cy="763628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>
            <a:off x="152400" y="1295400"/>
            <a:ext cx="8763000" cy="0"/>
          </a:xfrm>
          <a:prstGeom prst="line">
            <a:avLst/>
          </a:prstGeom>
          <a:ln>
            <a:solidFill>
              <a:srgbClr val="FF66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135789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934AC4-E5A6-0446-ADDB-6CB25A5DDD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Title Placeholder 1"/>
          <p:cNvSpPr>
            <a:spLocks noGrp="1"/>
          </p:cNvSpPr>
          <p:nvPr>
            <p:ph type="title"/>
          </p:nvPr>
        </p:nvSpPr>
        <p:spPr bwMode="auto">
          <a:xfrm>
            <a:off x="152400" y="152400"/>
            <a:ext cx="8001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lnSpc>
                <a:spcPct val="80000"/>
              </a:lnSpc>
              <a:defRPr spc="-100"/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pic>
        <p:nvPicPr>
          <p:cNvPr id="7" name="Picture 6" descr="Princeton_shield.tif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229600" y="457200"/>
            <a:ext cx="685800" cy="763628"/>
          </a:xfrm>
          <a:prstGeom prst="rect">
            <a:avLst/>
          </a:prstGeom>
        </p:spPr>
      </p:pic>
      <p:cxnSp>
        <p:nvCxnSpPr>
          <p:cNvPr id="8" name="Straight Connector 7"/>
          <p:cNvCxnSpPr/>
          <p:nvPr userDrawn="1"/>
        </p:nvCxnSpPr>
        <p:spPr>
          <a:xfrm>
            <a:off x="152400" y="1295400"/>
            <a:ext cx="8763000" cy="0"/>
          </a:xfrm>
          <a:prstGeom prst="line">
            <a:avLst/>
          </a:prstGeom>
          <a:ln>
            <a:solidFill>
              <a:srgbClr val="FF66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137229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025072-9793-DD45-A50B-C84D5FD44B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10875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1BDEDE-40D3-1C4C-B3CB-CF078D2D5C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40661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52400" y="1447800"/>
            <a:ext cx="8763000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36000" tIns="36000" rIns="36000" bIns="3600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52400" y="6553200"/>
            <a:ext cx="21336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553200"/>
            <a:ext cx="28956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81800" y="6553200"/>
            <a:ext cx="2133600" cy="212725"/>
          </a:xfrm>
          <a:prstGeom prst="rect">
            <a:avLst/>
          </a:prstGeom>
        </p:spPr>
        <p:txBody>
          <a:bodyPr vert="horz" lIns="36000" tIns="36000" rIns="36000" bIns="36000" rtlCol="0" anchor="ctr"/>
          <a:lstStyle>
            <a:lvl1pPr algn="r">
              <a:defRPr sz="1400" b="1">
                <a:solidFill>
                  <a:srgbClr val="FF6600"/>
                </a:solidFill>
                <a:latin typeface="+mn-lt"/>
              </a:defRPr>
            </a:lvl1pPr>
          </a:lstStyle>
          <a:p>
            <a:pPr>
              <a:defRPr/>
            </a:pPr>
            <a:fld id="{62406363-7E77-DB4B-97E5-317AD9418D5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72131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85" r:id="rId3"/>
    <p:sldLayoutId id="214748368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hf hdr="0" ftr="0" dt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3600" b="1" kern="1200">
          <a:solidFill>
            <a:schemeClr val="tx1"/>
          </a:solidFill>
          <a:latin typeface="+mj-lt"/>
          <a:ea typeface="ＭＳ Ｐゴシック" pitchFamily="-1" charset="-128"/>
          <a:cs typeface="ＭＳ Ｐゴシック" pitchFamily="-1" charset="-128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0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0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0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0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9pPr>
    </p:titleStyle>
    <p:bodyStyle>
      <a:lvl1pPr marL="342900" indent="-342900" algn="l" defTabSz="457200" rtl="0" eaLnBrk="0" fontAlgn="base" hangingPunct="0">
        <a:lnSpc>
          <a:spcPct val="80000"/>
        </a:lnSpc>
        <a:spcBef>
          <a:spcPct val="20000"/>
        </a:spcBef>
        <a:spcAft>
          <a:spcPct val="0"/>
        </a:spcAft>
        <a:buFont typeface="Arial" pitchFamily="-1" charset="0"/>
        <a:buChar char="•"/>
        <a:defRPr sz="2400" kern="1200" spc="-50">
          <a:solidFill>
            <a:schemeClr val="tx1"/>
          </a:solidFill>
          <a:latin typeface="+mn-lt"/>
          <a:ea typeface="ＭＳ Ｐゴシック" pitchFamily="-1" charset="-128"/>
          <a:cs typeface="ＭＳ Ｐゴシック" pitchFamily="-1" charset="-128"/>
        </a:defRPr>
      </a:lvl1pPr>
      <a:lvl2pPr marL="742950" indent="-285750" algn="l" defTabSz="457200" rtl="0" eaLnBrk="0" fontAlgn="base" hangingPunct="0">
        <a:lnSpc>
          <a:spcPct val="80000"/>
        </a:lnSpc>
        <a:spcBef>
          <a:spcPct val="20000"/>
        </a:spcBef>
        <a:spcAft>
          <a:spcPct val="0"/>
        </a:spcAft>
        <a:buFont typeface="Arial" pitchFamily="-1" charset="0"/>
        <a:buChar char="–"/>
        <a:defRPr sz="2400" kern="1200" spc="-50">
          <a:solidFill>
            <a:schemeClr val="tx1"/>
          </a:solidFill>
          <a:latin typeface="+mn-lt"/>
          <a:ea typeface="ＭＳ Ｐゴシック" pitchFamily="-1" charset="-128"/>
          <a:cs typeface="+mn-cs"/>
        </a:defRPr>
      </a:lvl2pPr>
      <a:lvl3pPr marL="1143000" indent="-228600" algn="l" defTabSz="457200" rtl="0" eaLnBrk="0" fontAlgn="base" hangingPunct="0">
        <a:lnSpc>
          <a:spcPct val="80000"/>
        </a:lnSpc>
        <a:spcBef>
          <a:spcPct val="20000"/>
        </a:spcBef>
        <a:spcAft>
          <a:spcPct val="0"/>
        </a:spcAft>
        <a:buFont typeface="Arial" pitchFamily="-1" charset="0"/>
        <a:buChar char="•"/>
        <a:defRPr sz="2400" kern="1200" spc="-50">
          <a:solidFill>
            <a:schemeClr val="tx1"/>
          </a:solidFill>
          <a:latin typeface="+mn-lt"/>
          <a:ea typeface="ＭＳ Ｐゴシック" pitchFamily="-1" charset="-128"/>
          <a:cs typeface="+mn-cs"/>
        </a:defRPr>
      </a:lvl3pPr>
      <a:lvl4pPr marL="1600200" indent="-228600" algn="l" defTabSz="457200" rtl="0" eaLnBrk="0" fontAlgn="base" hangingPunct="0">
        <a:lnSpc>
          <a:spcPct val="80000"/>
        </a:lnSpc>
        <a:spcBef>
          <a:spcPct val="20000"/>
        </a:spcBef>
        <a:spcAft>
          <a:spcPct val="0"/>
        </a:spcAft>
        <a:buFont typeface="Arial" pitchFamily="-1" charset="0"/>
        <a:buChar char="–"/>
        <a:defRPr sz="2400" kern="1200" spc="-50">
          <a:solidFill>
            <a:schemeClr val="tx1"/>
          </a:solidFill>
          <a:latin typeface="+mn-lt"/>
          <a:ea typeface="ＭＳ Ｐゴシック" pitchFamily="-1" charset="-128"/>
          <a:cs typeface="+mn-cs"/>
        </a:defRPr>
      </a:lvl4pPr>
      <a:lvl5pPr marL="2057400" indent="-228600" algn="l" defTabSz="457200" rtl="0" eaLnBrk="0" fontAlgn="base" hangingPunct="0">
        <a:lnSpc>
          <a:spcPct val="80000"/>
        </a:lnSpc>
        <a:spcBef>
          <a:spcPct val="20000"/>
        </a:spcBef>
        <a:spcAft>
          <a:spcPct val="0"/>
        </a:spcAft>
        <a:buFont typeface="Arial" pitchFamily="-1" charset="0"/>
        <a:buChar char="»"/>
        <a:defRPr sz="2400" kern="1200" spc="-50">
          <a:solidFill>
            <a:schemeClr val="tx1"/>
          </a:solidFill>
          <a:latin typeface="+mn-lt"/>
          <a:ea typeface="ＭＳ Ｐゴシック" pitchFamily="-1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4" Type="http://schemas.openxmlformats.org/officeDocument/2006/relationships/image" Target="../media/image3.wmf"/><Relationship Id="rId5" Type="http://schemas.openxmlformats.org/officeDocument/2006/relationships/oleObject" Target="../embeddings/oleObject2.bin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4" Type="http://schemas.openxmlformats.org/officeDocument/2006/relationships/image" Target="../media/image3.wmf"/><Relationship Id="rId5" Type="http://schemas.openxmlformats.org/officeDocument/2006/relationships/oleObject" Target="../embeddings/oleObject4.bin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5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 smtClean="0"/>
              <a:t>Naming and layering</a:t>
            </a:r>
            <a:br>
              <a:rPr lang="en-US" dirty="0" smtClean="0"/>
            </a:br>
            <a:r>
              <a:rPr lang="en-US" dirty="0" smtClean="0"/>
              <a:t>Replicated storage</a:t>
            </a:r>
            <a:r>
              <a:rPr lang="en-US" dirty="0" smtClean="0"/>
              <a:t>, consistency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COS 518: </a:t>
            </a:r>
            <a:r>
              <a:rPr lang="en-US" i="1" dirty="0" smtClean="0"/>
              <a:t>Advanced Computer Systems</a:t>
            </a:r>
          </a:p>
          <a:p>
            <a:r>
              <a:rPr lang="en-US" dirty="0" smtClean="0"/>
              <a:t>Lecture 2</a:t>
            </a:r>
          </a:p>
          <a:p>
            <a:endParaRPr lang="en-US" dirty="0" smtClean="0"/>
          </a:p>
          <a:p>
            <a:r>
              <a:rPr lang="en-US" dirty="0" smtClean="0"/>
              <a:t>Mike Freedman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2373" y="1733550"/>
            <a:ext cx="7772400" cy="2278689"/>
          </a:xfrm>
        </p:spPr>
        <p:txBody>
          <a:bodyPr/>
          <a:lstStyle/>
          <a:p>
            <a:r>
              <a:rPr lang="en-US" dirty="0"/>
              <a:t>Case Study:</a:t>
            </a:r>
            <a:br>
              <a:rPr lang="en-US" dirty="0"/>
            </a:br>
            <a:r>
              <a:rPr lang="en-US" dirty="0"/>
              <a:t>Domain Name System (DNS)</a:t>
            </a:r>
            <a:br>
              <a:rPr lang="en-US" dirty="0"/>
            </a:b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2372" y="4012238"/>
            <a:ext cx="8143027" cy="2217111"/>
          </a:xfrm>
        </p:spPr>
        <p:txBody>
          <a:bodyPr>
            <a:normAutofit fontScale="92500"/>
          </a:bodyPr>
          <a:lstStyle/>
          <a:p>
            <a:pPr algn="l" eaLnBrk="1" hangingPunct="1">
              <a:lnSpc>
                <a:spcPct val="90000"/>
              </a:lnSpc>
              <a:spcAft>
                <a:spcPts val="600"/>
              </a:spcAft>
              <a:defRPr/>
            </a:pPr>
            <a:r>
              <a:rPr lang="en-US" sz="3000" dirty="0"/>
              <a:t>Computer science concepts underlying DNS</a:t>
            </a:r>
          </a:p>
          <a:p>
            <a:pPr lvl="1" eaLnBrk="1" hangingPunct="1">
              <a:lnSpc>
                <a:spcPct val="90000"/>
              </a:lnSpc>
              <a:spcAft>
                <a:spcPts val="600"/>
              </a:spcAft>
              <a:buFont typeface="Arial"/>
              <a:buChar char="•"/>
              <a:defRPr/>
            </a:pPr>
            <a:r>
              <a:rPr lang="en-US" sz="2600" dirty="0">
                <a:solidFill>
                  <a:srgbClr val="FFCC99"/>
                </a:solidFill>
              </a:rPr>
              <a:t> Indirection:  </a:t>
            </a:r>
            <a:r>
              <a:rPr lang="en-US" sz="2600" dirty="0">
                <a:solidFill>
                  <a:schemeClr val="bg1"/>
                </a:solidFill>
              </a:rPr>
              <a:t>names in place of addresses</a:t>
            </a:r>
          </a:p>
          <a:p>
            <a:pPr lvl="1" eaLnBrk="1" hangingPunct="1">
              <a:lnSpc>
                <a:spcPct val="90000"/>
              </a:lnSpc>
              <a:spcAft>
                <a:spcPts val="600"/>
              </a:spcAft>
              <a:buFont typeface="Arial"/>
              <a:buChar char="•"/>
              <a:defRPr/>
            </a:pPr>
            <a:r>
              <a:rPr lang="en-US" sz="2600" dirty="0">
                <a:solidFill>
                  <a:srgbClr val="FFCC99"/>
                </a:solidFill>
              </a:rPr>
              <a:t> Hierarchy:  </a:t>
            </a:r>
            <a:r>
              <a:rPr lang="en-US" sz="2600" dirty="0">
                <a:solidFill>
                  <a:schemeClr val="bg1"/>
                </a:solidFill>
              </a:rPr>
              <a:t>in names, addresses, and servers</a:t>
            </a:r>
          </a:p>
          <a:p>
            <a:pPr lvl="1" eaLnBrk="1" hangingPunct="1">
              <a:lnSpc>
                <a:spcPct val="90000"/>
              </a:lnSpc>
              <a:spcAft>
                <a:spcPts val="600"/>
              </a:spcAft>
              <a:buFont typeface="Arial"/>
              <a:buChar char="•"/>
              <a:defRPr/>
            </a:pPr>
            <a:r>
              <a:rPr lang="en-US" sz="2600" dirty="0">
                <a:solidFill>
                  <a:srgbClr val="FFCC99"/>
                </a:solidFill>
              </a:rPr>
              <a:t> Caching:  </a:t>
            </a:r>
            <a:r>
              <a:rPr lang="en-US" sz="2600" dirty="0">
                <a:solidFill>
                  <a:schemeClr val="bg1"/>
                </a:solidFill>
              </a:rPr>
              <a:t>of mappings from names to/from addresses</a:t>
            </a:r>
          </a:p>
          <a:p>
            <a:pPr algn="l">
              <a:spcAft>
                <a:spcPts val="600"/>
              </a:spcAft>
              <a:buFont typeface="Arial"/>
              <a:buChar char="•"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5559B53-AEC7-9D43-BD4D-FB123296CDE3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7020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800" dirty="0">
                <a:ea typeface="ＭＳ Ｐゴシック" pitchFamily="-1" charset="-128"/>
                <a:cs typeface="ＭＳ Ｐゴシック" pitchFamily="-1" charset="-128"/>
              </a:rPr>
              <a:t>Strawman Solution #1: Local File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dirty="0">
                <a:ea typeface="ＭＳ Ｐゴシック" pitchFamily="-1" charset="-128"/>
                <a:cs typeface="ＭＳ Ｐゴシック" pitchFamily="-1" charset="-128"/>
              </a:rPr>
              <a:t>Original name to address mapping</a:t>
            </a:r>
          </a:p>
          <a:p>
            <a:pPr lvl="1" eaLnBrk="1" hangingPunct="1"/>
            <a:r>
              <a:rPr lang="en-US" sz="2600" dirty="0"/>
              <a:t>Flat namespace</a:t>
            </a:r>
          </a:p>
          <a:p>
            <a:pPr lvl="1" eaLnBrk="1" hangingPunct="1"/>
            <a:r>
              <a:rPr lang="en-US" sz="2600" dirty="0"/>
              <a:t>/</a:t>
            </a:r>
            <a:r>
              <a:rPr lang="en-US" sz="2600" dirty="0" err="1"/>
              <a:t>etc</a:t>
            </a:r>
            <a:r>
              <a:rPr lang="en-US" sz="2600" dirty="0"/>
              <a:t>/hosts </a:t>
            </a:r>
          </a:p>
          <a:p>
            <a:pPr lvl="1" eaLnBrk="1" hangingPunct="1"/>
            <a:r>
              <a:rPr lang="en-US" sz="2600" dirty="0"/>
              <a:t>SRI kept main copy</a:t>
            </a:r>
          </a:p>
          <a:p>
            <a:pPr lvl="1" eaLnBrk="1" hangingPunct="1">
              <a:spcAft>
                <a:spcPts val="2400"/>
              </a:spcAft>
            </a:pPr>
            <a:r>
              <a:rPr lang="en-US" sz="2600" dirty="0"/>
              <a:t>Downloaded regularly</a:t>
            </a:r>
          </a:p>
          <a:p>
            <a:pPr eaLnBrk="1" hangingPunct="1"/>
            <a:r>
              <a:rPr lang="en-US" dirty="0">
                <a:ea typeface="ＭＳ Ｐゴシック" pitchFamily="-1" charset="-128"/>
                <a:cs typeface="ＭＳ Ｐゴシック" pitchFamily="-1" charset="-128"/>
              </a:rPr>
              <a:t>Count of hosts was increasing: moving from a machine per domain to </a:t>
            </a:r>
            <a:r>
              <a:rPr lang="en-US" dirty="0">
                <a:ea typeface="ＭＳ Ｐゴシック" pitchFamily="-1" charset="-128"/>
                <a:cs typeface="ＭＳ Ｐゴシック" pitchFamily="-1" charset="-128"/>
                <a:sym typeface="Wingdings" pitchFamily="-1" charset="2"/>
              </a:rPr>
              <a:t>machine per user</a:t>
            </a:r>
          </a:p>
          <a:p>
            <a:pPr lvl="1" eaLnBrk="1" hangingPunct="1"/>
            <a:r>
              <a:rPr lang="en-US" sz="2600" dirty="0"/>
              <a:t>Many more downloads</a:t>
            </a:r>
          </a:p>
          <a:p>
            <a:pPr lvl="1" eaLnBrk="1" hangingPunct="1"/>
            <a:r>
              <a:rPr lang="en-US" sz="2600" dirty="0"/>
              <a:t>Many more updates</a:t>
            </a:r>
          </a:p>
          <a:p>
            <a:pPr eaLnBrk="1" hangingPunct="1"/>
            <a:endParaRPr lang="en-US" dirty="0"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39940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DF519BFD-01DF-C349-B5E0-125B06283278}" type="slidenum">
              <a:rPr lang="en-US">
                <a:latin typeface="Courier New" pitchFamily="-1" charset="0"/>
              </a:rPr>
              <a:pPr/>
              <a:t>11</a:t>
            </a:fld>
            <a:endParaRPr lang="en-US">
              <a:latin typeface="Courier New" pitchFamily="-1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71049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800" dirty="0" smtClean="0">
                <a:ea typeface="ＭＳ Ｐゴシック" pitchFamily="-1" charset="-128"/>
                <a:cs typeface="ＭＳ Ｐゴシック" pitchFamily="-1" charset="-128"/>
              </a:rPr>
              <a:t>Strawman Solution #2: Central Server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dirty="0">
                <a:ea typeface="ＭＳ Ｐゴシック" pitchFamily="-1" charset="-128"/>
                <a:cs typeface="ＭＳ Ｐゴシック" pitchFamily="-1" charset="-128"/>
              </a:rPr>
              <a:t>Central server</a:t>
            </a:r>
          </a:p>
          <a:p>
            <a:pPr lvl="1" eaLnBrk="1" hangingPunct="1"/>
            <a:r>
              <a:rPr lang="en-US" sz="2600" dirty="0"/>
              <a:t>One place where all mappings are stored</a:t>
            </a:r>
          </a:p>
          <a:p>
            <a:pPr lvl="1" eaLnBrk="1" hangingPunct="1">
              <a:spcAft>
                <a:spcPts val="600"/>
              </a:spcAft>
            </a:pPr>
            <a:r>
              <a:rPr lang="en-US" sz="2600" dirty="0"/>
              <a:t>All queries go to the central server</a:t>
            </a:r>
          </a:p>
          <a:p>
            <a:pPr eaLnBrk="1" hangingPunct="1"/>
            <a:r>
              <a:rPr lang="en-US" dirty="0">
                <a:ea typeface="ＭＳ Ｐゴシック" pitchFamily="-1" charset="-128"/>
                <a:cs typeface="ＭＳ Ｐゴシック" pitchFamily="-1" charset="-128"/>
              </a:rPr>
              <a:t>Many practical problems</a:t>
            </a:r>
          </a:p>
          <a:p>
            <a:pPr lvl="1" eaLnBrk="1" hangingPunct="1"/>
            <a:r>
              <a:rPr lang="en-US" sz="2600" dirty="0"/>
              <a:t>Single point of failure</a:t>
            </a:r>
          </a:p>
          <a:p>
            <a:pPr lvl="1" eaLnBrk="1" hangingPunct="1"/>
            <a:r>
              <a:rPr lang="en-US" sz="2600" dirty="0"/>
              <a:t>High traffic volume</a:t>
            </a:r>
          </a:p>
          <a:p>
            <a:pPr lvl="1" eaLnBrk="1" hangingPunct="1"/>
            <a:r>
              <a:rPr lang="en-US" sz="2600" dirty="0"/>
              <a:t>Distant centralized database</a:t>
            </a:r>
          </a:p>
          <a:p>
            <a:pPr lvl="1" eaLnBrk="1" hangingPunct="1"/>
            <a:r>
              <a:rPr lang="en-US" sz="2600" dirty="0"/>
              <a:t>Single point of update</a:t>
            </a:r>
          </a:p>
          <a:p>
            <a:pPr lvl="1" eaLnBrk="1" hangingPunct="1"/>
            <a:r>
              <a:rPr lang="en-US" sz="2600" dirty="0"/>
              <a:t>Does not scale</a:t>
            </a:r>
          </a:p>
        </p:txBody>
      </p:sp>
      <p:sp>
        <p:nvSpPr>
          <p:cNvPr id="1173508" name="Text Box 4"/>
          <p:cNvSpPr txBox="1">
            <a:spLocks noChangeArrowheads="1"/>
          </p:cNvSpPr>
          <p:nvPr/>
        </p:nvSpPr>
        <p:spPr bwMode="auto">
          <a:xfrm>
            <a:off x="381000" y="6096000"/>
            <a:ext cx="8486775" cy="49212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600" dirty="0">
                <a:solidFill>
                  <a:srgbClr val="CC0000"/>
                </a:solidFill>
                <a:latin typeface="Arial" charset="0"/>
                <a:ea typeface="Arial" charset="0"/>
                <a:cs typeface="Arial" charset="0"/>
              </a:rPr>
              <a:t>Need a distributed, hierarchical collection of servers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619932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3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73508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ea typeface="ＭＳ Ｐゴシック" pitchFamily="-1" charset="-128"/>
                <a:cs typeface="ＭＳ Ｐゴシック" pitchFamily="-1" charset="-128"/>
              </a:rPr>
              <a:t>Domain Name System (DNS)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ea typeface="ＭＳ Ｐゴシック" pitchFamily="-1" charset="-128"/>
                <a:cs typeface="ＭＳ Ｐゴシック" pitchFamily="-1" charset="-128"/>
              </a:rPr>
              <a:t>Properties of DNS</a:t>
            </a:r>
          </a:p>
          <a:p>
            <a:pPr lvl="1"/>
            <a:r>
              <a:rPr lang="en-US" dirty="0"/>
              <a:t>Hierarchical name space divided into zones</a:t>
            </a:r>
          </a:p>
          <a:p>
            <a:pPr lvl="1">
              <a:spcAft>
                <a:spcPts val="1200"/>
              </a:spcAft>
            </a:pPr>
            <a:r>
              <a:rPr lang="en-US" dirty="0"/>
              <a:t>Distributed over a collection of DNS servers</a:t>
            </a:r>
          </a:p>
          <a:p>
            <a:r>
              <a:rPr lang="en-US" dirty="0">
                <a:ea typeface="ＭＳ Ｐゴシック" pitchFamily="-1" charset="-128"/>
                <a:cs typeface="ＭＳ Ｐゴシック" pitchFamily="-1" charset="-128"/>
              </a:rPr>
              <a:t>Hierarchy of DNS servers</a:t>
            </a:r>
          </a:p>
          <a:p>
            <a:pPr lvl="1"/>
            <a:r>
              <a:rPr lang="en-US" dirty="0"/>
              <a:t>Root servers</a:t>
            </a:r>
          </a:p>
          <a:p>
            <a:pPr lvl="1"/>
            <a:r>
              <a:rPr lang="en-US" dirty="0"/>
              <a:t>Top-level domain (TLD) servers</a:t>
            </a:r>
          </a:p>
          <a:p>
            <a:pPr lvl="1">
              <a:spcAft>
                <a:spcPts val="1200"/>
              </a:spcAft>
            </a:pPr>
            <a:r>
              <a:rPr lang="en-US" dirty="0"/>
              <a:t>Authoritative DNS servers</a:t>
            </a:r>
          </a:p>
          <a:p>
            <a:r>
              <a:rPr lang="en-US" dirty="0">
                <a:ea typeface="ＭＳ Ｐゴシック" pitchFamily="-1" charset="-128"/>
                <a:cs typeface="ＭＳ Ｐゴシック" pitchFamily="-1" charset="-128"/>
              </a:rPr>
              <a:t>Performing the translations</a:t>
            </a:r>
          </a:p>
          <a:p>
            <a:pPr lvl="1"/>
            <a:r>
              <a:rPr lang="en-US" dirty="0"/>
              <a:t>Local DNS servers and client resolvers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3302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ea typeface="ＭＳ Ｐゴシック" pitchFamily="-1" charset="-128"/>
                <a:cs typeface="ＭＳ Ｐゴシック" pitchFamily="-1" charset="-128"/>
              </a:rPr>
              <a:t>Reliability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466850"/>
            <a:ext cx="8534400" cy="5391150"/>
          </a:xfrm>
        </p:spPr>
        <p:txBody>
          <a:bodyPr/>
          <a:lstStyle/>
          <a:p>
            <a:pPr eaLnBrk="1" hangingPunct="1"/>
            <a:r>
              <a:rPr lang="en-US" dirty="0">
                <a:ea typeface="ＭＳ Ｐゴシック" pitchFamily="-1" charset="-128"/>
                <a:cs typeface="ＭＳ Ｐゴシック" pitchFamily="-1" charset="-128"/>
              </a:rPr>
              <a:t>DNS servers are replicated</a:t>
            </a:r>
          </a:p>
          <a:p>
            <a:pPr lvl="1" eaLnBrk="1" hangingPunct="1"/>
            <a:r>
              <a:rPr lang="en-US" dirty="0"/>
              <a:t>Name service available if </a:t>
            </a:r>
            <a:r>
              <a:rPr lang="en-US" dirty="0">
                <a:sym typeface="Math B" pitchFamily="2" charset="2"/>
              </a:rPr>
              <a:t>at least one</a:t>
            </a:r>
            <a:r>
              <a:rPr lang="en-US" dirty="0"/>
              <a:t> replica is up</a:t>
            </a:r>
          </a:p>
          <a:p>
            <a:pPr lvl="1" eaLnBrk="1" hangingPunct="1">
              <a:spcAft>
                <a:spcPts val="600"/>
              </a:spcAft>
            </a:pPr>
            <a:r>
              <a:rPr lang="en-US" dirty="0"/>
              <a:t>Queries can be load balanced between replicas</a:t>
            </a:r>
          </a:p>
          <a:p>
            <a:pPr eaLnBrk="1" hangingPunct="1"/>
            <a:r>
              <a:rPr lang="en-US" dirty="0">
                <a:ea typeface="ＭＳ Ｐゴシック" pitchFamily="-1" charset="-128"/>
                <a:cs typeface="ＭＳ Ｐゴシック" pitchFamily="-1" charset="-128"/>
              </a:rPr>
              <a:t>UDP used for queries</a:t>
            </a:r>
          </a:p>
          <a:p>
            <a:pPr lvl="1" eaLnBrk="1" hangingPunct="1">
              <a:spcAft>
                <a:spcPts val="600"/>
              </a:spcAft>
            </a:pPr>
            <a:r>
              <a:rPr lang="en-US" dirty="0"/>
              <a:t>Need reliability: </a:t>
            </a:r>
            <a:r>
              <a:rPr lang="en-US" dirty="0">
                <a:sym typeface="Wingdings" pitchFamily="-1" charset="2"/>
              </a:rPr>
              <a:t>must implement this on top of UDP</a:t>
            </a:r>
            <a:endParaRPr lang="en-US" dirty="0"/>
          </a:p>
          <a:p>
            <a:pPr eaLnBrk="1" hangingPunct="1"/>
            <a:r>
              <a:rPr lang="en-US" dirty="0">
                <a:ea typeface="ＭＳ Ｐゴシック" pitchFamily="-1" charset="-128"/>
                <a:cs typeface="ＭＳ Ｐゴシック" pitchFamily="-1" charset="-128"/>
              </a:rPr>
              <a:t>Try alternate servers on timeout</a:t>
            </a:r>
          </a:p>
          <a:p>
            <a:pPr lvl="1" eaLnBrk="1" hangingPunct="1">
              <a:spcAft>
                <a:spcPts val="600"/>
              </a:spcAft>
            </a:pPr>
            <a:r>
              <a:rPr lang="en-US" dirty="0"/>
              <a:t>Exponential </a:t>
            </a:r>
            <a:r>
              <a:rPr lang="en-US" dirty="0" err="1"/>
              <a:t>backoff</a:t>
            </a:r>
            <a:r>
              <a:rPr lang="en-US" dirty="0"/>
              <a:t> when retrying same server</a:t>
            </a:r>
          </a:p>
          <a:p>
            <a:pPr eaLnBrk="1" hangingPunct="1"/>
            <a:r>
              <a:rPr lang="en-US" dirty="0">
                <a:ea typeface="ＭＳ Ｐゴシック" pitchFamily="-1" charset="-128"/>
                <a:cs typeface="ＭＳ Ｐゴシック" pitchFamily="-1" charset="-128"/>
              </a:rPr>
              <a:t>Same identifier for all queries</a:t>
            </a:r>
          </a:p>
          <a:p>
            <a:pPr lvl="1" eaLnBrk="1" hangingPunct="1"/>
            <a:r>
              <a:rPr lang="en-US" dirty="0"/>
              <a:t>Don’t care which server responds</a:t>
            </a:r>
          </a:p>
        </p:txBody>
      </p:sp>
      <p:sp>
        <p:nvSpPr>
          <p:cNvPr id="48132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9B23962E-3F39-1E48-943B-43DB576602D3}" type="slidenum">
              <a:rPr lang="en-US">
                <a:latin typeface="Courier New" pitchFamily="-1" charset="0"/>
              </a:rPr>
              <a:pPr/>
              <a:t>14</a:t>
            </a:fld>
            <a:endParaRPr lang="en-US">
              <a:latin typeface="Courier New" pitchFamily="-1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31186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131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Distributed Hierarchical Database</a:t>
            </a:r>
            <a:endParaRPr lang="en-US" dirty="0"/>
          </a:p>
        </p:txBody>
      </p:sp>
      <p:sp>
        <p:nvSpPr>
          <p:cNvPr id="5" name="Oval 3"/>
          <p:cNvSpPr>
            <a:spLocks noChangeArrowheads="1"/>
          </p:cNvSpPr>
          <p:nvPr/>
        </p:nvSpPr>
        <p:spPr bwMode="auto">
          <a:xfrm>
            <a:off x="485465" y="2149810"/>
            <a:ext cx="563563" cy="576263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463240" y="2221248"/>
            <a:ext cx="635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 eaLnBrk="0" hangingPunct="0"/>
            <a:r>
              <a:rPr lang="en-US">
                <a:latin typeface="Times New Roman" pitchFamily="-1" charset="0"/>
              </a:rPr>
              <a:t>com</a:t>
            </a:r>
          </a:p>
        </p:txBody>
      </p:sp>
      <p:sp>
        <p:nvSpPr>
          <p:cNvPr id="7" name="Oval 5"/>
          <p:cNvSpPr>
            <a:spLocks noChangeArrowheads="1"/>
          </p:cNvSpPr>
          <p:nvPr/>
        </p:nvSpPr>
        <p:spPr bwMode="auto">
          <a:xfrm>
            <a:off x="1269690" y="2149810"/>
            <a:ext cx="563563" cy="576263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1279215" y="2221248"/>
            <a:ext cx="5794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 eaLnBrk="0" hangingPunct="0"/>
            <a:r>
              <a:rPr lang="en-US">
                <a:solidFill>
                  <a:srgbClr val="FF0000"/>
                </a:solidFill>
                <a:latin typeface="Times New Roman" pitchFamily="-1" charset="0"/>
              </a:rPr>
              <a:t>edu</a:t>
            </a:r>
          </a:p>
        </p:txBody>
      </p:sp>
      <p:grpSp>
        <p:nvGrpSpPr>
          <p:cNvPr id="9" name="Group 7"/>
          <p:cNvGrpSpPr>
            <a:grpSpLocks/>
          </p:cNvGrpSpPr>
          <p:nvPr/>
        </p:nvGrpSpPr>
        <p:grpSpPr bwMode="auto">
          <a:xfrm>
            <a:off x="2160278" y="2392698"/>
            <a:ext cx="522287" cy="88900"/>
            <a:chOff x="1347" y="1706"/>
            <a:chExt cx="329" cy="56"/>
          </a:xfrm>
        </p:grpSpPr>
        <p:sp>
          <p:nvSpPr>
            <p:cNvPr id="10" name="Oval 8"/>
            <p:cNvSpPr>
              <a:spLocks noChangeArrowheads="1"/>
            </p:cNvSpPr>
            <p:nvPr/>
          </p:nvSpPr>
          <p:spPr bwMode="auto">
            <a:xfrm>
              <a:off x="1347" y="1706"/>
              <a:ext cx="56" cy="5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Oval 9"/>
            <p:cNvSpPr>
              <a:spLocks noChangeArrowheads="1"/>
            </p:cNvSpPr>
            <p:nvPr/>
          </p:nvSpPr>
          <p:spPr bwMode="auto">
            <a:xfrm>
              <a:off x="1483" y="1706"/>
              <a:ext cx="56" cy="5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Oval 10"/>
            <p:cNvSpPr>
              <a:spLocks noChangeArrowheads="1"/>
            </p:cNvSpPr>
            <p:nvPr/>
          </p:nvSpPr>
          <p:spPr bwMode="auto">
            <a:xfrm>
              <a:off x="1620" y="1706"/>
              <a:ext cx="56" cy="5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3" name="Oval 11"/>
          <p:cNvSpPr>
            <a:spLocks noChangeArrowheads="1"/>
          </p:cNvSpPr>
          <p:nvPr/>
        </p:nvSpPr>
        <p:spPr bwMode="auto">
          <a:xfrm>
            <a:off x="3068328" y="2149810"/>
            <a:ext cx="563562" cy="576263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" name="Text Box 12"/>
          <p:cNvSpPr txBox="1">
            <a:spLocks noChangeArrowheads="1"/>
          </p:cNvSpPr>
          <p:nvPr/>
        </p:nvSpPr>
        <p:spPr bwMode="auto">
          <a:xfrm>
            <a:off x="3108015" y="2221248"/>
            <a:ext cx="5508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 eaLnBrk="0" hangingPunct="0"/>
            <a:r>
              <a:rPr lang="en-US">
                <a:latin typeface="Times New Roman" pitchFamily="-1" charset="0"/>
              </a:rPr>
              <a:t>org</a:t>
            </a:r>
          </a:p>
        </p:txBody>
      </p:sp>
      <p:sp>
        <p:nvSpPr>
          <p:cNvPr id="15" name="Rectangle 13"/>
          <p:cNvSpPr>
            <a:spLocks noChangeArrowheads="1"/>
          </p:cNvSpPr>
          <p:nvPr/>
        </p:nvSpPr>
        <p:spPr bwMode="auto">
          <a:xfrm>
            <a:off x="387040" y="2075198"/>
            <a:ext cx="3405188" cy="7588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Oval 14"/>
          <p:cNvSpPr>
            <a:spLocks noChangeArrowheads="1"/>
          </p:cNvSpPr>
          <p:nvPr/>
        </p:nvSpPr>
        <p:spPr bwMode="auto">
          <a:xfrm>
            <a:off x="4225615" y="2149810"/>
            <a:ext cx="563563" cy="576263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" name="Text Box 15"/>
          <p:cNvSpPr txBox="1">
            <a:spLocks noChangeArrowheads="1"/>
          </p:cNvSpPr>
          <p:nvPr/>
        </p:nvSpPr>
        <p:spPr bwMode="auto">
          <a:xfrm>
            <a:off x="4324040" y="2221248"/>
            <a:ext cx="4238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 eaLnBrk="0" hangingPunct="0"/>
            <a:r>
              <a:rPr lang="en-US">
                <a:latin typeface="Times New Roman" pitchFamily="-1" charset="0"/>
              </a:rPr>
              <a:t>ac</a:t>
            </a:r>
          </a:p>
        </p:txBody>
      </p:sp>
      <p:sp>
        <p:nvSpPr>
          <p:cNvPr id="18" name="Oval 16"/>
          <p:cNvSpPr>
            <a:spLocks noChangeArrowheads="1"/>
          </p:cNvSpPr>
          <p:nvPr/>
        </p:nvSpPr>
        <p:spPr bwMode="auto">
          <a:xfrm>
            <a:off x="6063940" y="2149810"/>
            <a:ext cx="563563" cy="576263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" name="Text Box 17"/>
          <p:cNvSpPr txBox="1">
            <a:spLocks noChangeArrowheads="1"/>
          </p:cNvSpPr>
          <p:nvPr/>
        </p:nvSpPr>
        <p:spPr bwMode="auto">
          <a:xfrm>
            <a:off x="6111565" y="2219660"/>
            <a:ext cx="4667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 eaLnBrk="0" hangingPunct="0"/>
            <a:r>
              <a:rPr lang="en-US">
                <a:solidFill>
                  <a:srgbClr val="0066FF"/>
                </a:solidFill>
                <a:latin typeface="Times New Roman" pitchFamily="-1" charset="0"/>
              </a:rPr>
              <a:t>uk</a:t>
            </a:r>
          </a:p>
        </p:txBody>
      </p:sp>
      <p:grpSp>
        <p:nvGrpSpPr>
          <p:cNvPr id="20" name="Group 18"/>
          <p:cNvGrpSpPr>
            <a:grpSpLocks/>
          </p:cNvGrpSpPr>
          <p:nvPr/>
        </p:nvGrpSpPr>
        <p:grpSpPr bwMode="auto">
          <a:xfrm>
            <a:off x="5140015" y="2421273"/>
            <a:ext cx="522288" cy="88900"/>
            <a:chOff x="3703" y="1706"/>
            <a:chExt cx="329" cy="56"/>
          </a:xfrm>
        </p:grpSpPr>
        <p:sp>
          <p:nvSpPr>
            <p:cNvPr id="21" name="Oval 19"/>
            <p:cNvSpPr>
              <a:spLocks noChangeArrowheads="1"/>
            </p:cNvSpPr>
            <p:nvPr/>
          </p:nvSpPr>
          <p:spPr bwMode="auto">
            <a:xfrm>
              <a:off x="3703" y="1706"/>
              <a:ext cx="56" cy="5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" name="Oval 20"/>
            <p:cNvSpPr>
              <a:spLocks noChangeArrowheads="1"/>
            </p:cNvSpPr>
            <p:nvPr/>
          </p:nvSpPr>
          <p:spPr bwMode="auto">
            <a:xfrm>
              <a:off x="3839" y="1706"/>
              <a:ext cx="56" cy="5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" name="Oval 21"/>
            <p:cNvSpPr>
              <a:spLocks noChangeArrowheads="1"/>
            </p:cNvSpPr>
            <p:nvPr/>
          </p:nvSpPr>
          <p:spPr bwMode="auto">
            <a:xfrm>
              <a:off x="3976" y="1706"/>
              <a:ext cx="56" cy="5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4" name="Oval 22"/>
          <p:cNvSpPr>
            <a:spLocks noChangeArrowheads="1"/>
          </p:cNvSpPr>
          <p:nvPr/>
        </p:nvSpPr>
        <p:spPr bwMode="auto">
          <a:xfrm>
            <a:off x="6808478" y="2149810"/>
            <a:ext cx="563562" cy="576263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5" name="Text Box 23"/>
          <p:cNvSpPr txBox="1">
            <a:spLocks noChangeArrowheads="1"/>
          </p:cNvSpPr>
          <p:nvPr/>
        </p:nvSpPr>
        <p:spPr bwMode="auto">
          <a:xfrm>
            <a:off x="6876740" y="2206960"/>
            <a:ext cx="4810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 eaLnBrk="0" hangingPunct="0"/>
            <a:r>
              <a:rPr lang="en-US">
                <a:latin typeface="Times New Roman" pitchFamily="-1" charset="0"/>
              </a:rPr>
              <a:t>zw</a:t>
            </a:r>
          </a:p>
        </p:txBody>
      </p:sp>
      <p:sp>
        <p:nvSpPr>
          <p:cNvPr id="26" name="Rectangle 24"/>
          <p:cNvSpPr>
            <a:spLocks noChangeArrowheads="1"/>
          </p:cNvSpPr>
          <p:nvPr/>
        </p:nvSpPr>
        <p:spPr bwMode="auto">
          <a:xfrm>
            <a:off x="4127190" y="2075198"/>
            <a:ext cx="3405188" cy="7588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" name="Oval 25"/>
          <p:cNvSpPr>
            <a:spLocks noChangeArrowheads="1"/>
          </p:cNvSpPr>
          <p:nvPr/>
        </p:nvSpPr>
        <p:spPr bwMode="auto">
          <a:xfrm>
            <a:off x="8149915" y="2149810"/>
            <a:ext cx="563563" cy="576263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" name="Text Box 26"/>
          <p:cNvSpPr txBox="1">
            <a:spLocks noChangeArrowheads="1"/>
          </p:cNvSpPr>
          <p:nvPr/>
        </p:nvSpPr>
        <p:spPr bwMode="auto">
          <a:xfrm>
            <a:off x="8103878" y="2208548"/>
            <a:ext cx="692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 eaLnBrk="0" hangingPunct="0"/>
            <a:r>
              <a:rPr lang="en-US">
                <a:solidFill>
                  <a:schemeClr val="tx2"/>
                </a:solidFill>
                <a:latin typeface="Times New Roman" pitchFamily="-1" charset="0"/>
              </a:rPr>
              <a:t>arpa</a:t>
            </a:r>
          </a:p>
        </p:txBody>
      </p:sp>
      <p:sp>
        <p:nvSpPr>
          <p:cNvPr id="29" name="Oval 27"/>
          <p:cNvSpPr>
            <a:spLocks noChangeArrowheads="1"/>
          </p:cNvSpPr>
          <p:nvPr/>
        </p:nvSpPr>
        <p:spPr bwMode="auto">
          <a:xfrm>
            <a:off x="4465328" y="1354473"/>
            <a:ext cx="563562" cy="428625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" name="Text Box 28"/>
          <p:cNvSpPr txBox="1">
            <a:spLocks noChangeArrowheads="1"/>
          </p:cNvSpPr>
          <p:nvPr/>
        </p:nvSpPr>
        <p:spPr bwMode="auto">
          <a:xfrm>
            <a:off x="5225740" y="1276685"/>
            <a:ext cx="15859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 eaLnBrk="0" hangingPunct="0"/>
            <a:r>
              <a:rPr lang="en-US" b="0">
                <a:latin typeface="Times New Roman" pitchFamily="-1" charset="0"/>
              </a:rPr>
              <a:t>unnamed root</a:t>
            </a:r>
          </a:p>
        </p:txBody>
      </p:sp>
      <p:sp>
        <p:nvSpPr>
          <p:cNvPr id="31" name="Line 29"/>
          <p:cNvSpPr>
            <a:spLocks noChangeShapeType="1"/>
          </p:cNvSpPr>
          <p:nvPr/>
        </p:nvSpPr>
        <p:spPr bwMode="auto">
          <a:xfrm flipH="1">
            <a:off x="744228" y="1554498"/>
            <a:ext cx="374015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2" name="Line 30"/>
          <p:cNvSpPr>
            <a:spLocks noChangeShapeType="1"/>
          </p:cNvSpPr>
          <p:nvPr/>
        </p:nvSpPr>
        <p:spPr bwMode="auto">
          <a:xfrm flipH="1">
            <a:off x="1574490" y="1651335"/>
            <a:ext cx="2951163" cy="5127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" name="Line 31"/>
          <p:cNvSpPr>
            <a:spLocks noChangeShapeType="1"/>
          </p:cNvSpPr>
          <p:nvPr/>
        </p:nvSpPr>
        <p:spPr bwMode="auto">
          <a:xfrm flipH="1">
            <a:off x="3349315" y="1721185"/>
            <a:ext cx="1204913" cy="4429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4" name="Line 32"/>
          <p:cNvSpPr>
            <a:spLocks noChangeShapeType="1"/>
          </p:cNvSpPr>
          <p:nvPr/>
        </p:nvSpPr>
        <p:spPr bwMode="auto">
          <a:xfrm flipH="1">
            <a:off x="4512953" y="1775160"/>
            <a:ext cx="234950" cy="3746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5" name="Line 33"/>
          <p:cNvSpPr>
            <a:spLocks noChangeShapeType="1"/>
          </p:cNvSpPr>
          <p:nvPr/>
        </p:nvSpPr>
        <p:spPr bwMode="auto">
          <a:xfrm>
            <a:off x="5011428" y="1540210"/>
            <a:ext cx="3324225" cy="6238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" name="Line 34"/>
          <p:cNvSpPr>
            <a:spLocks noChangeShapeType="1"/>
          </p:cNvSpPr>
          <p:nvPr/>
        </p:nvSpPr>
        <p:spPr bwMode="auto">
          <a:xfrm>
            <a:off x="4970153" y="1651335"/>
            <a:ext cx="2119312" cy="5127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7" name="Line 35"/>
          <p:cNvSpPr>
            <a:spLocks noChangeShapeType="1"/>
          </p:cNvSpPr>
          <p:nvPr/>
        </p:nvSpPr>
        <p:spPr bwMode="auto">
          <a:xfrm>
            <a:off x="4914590" y="1735473"/>
            <a:ext cx="1344613" cy="4429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8" name="Oval 36"/>
          <p:cNvSpPr>
            <a:spLocks noChangeArrowheads="1"/>
          </p:cNvSpPr>
          <p:nvPr/>
        </p:nvSpPr>
        <p:spPr bwMode="auto">
          <a:xfrm>
            <a:off x="1280803" y="3099135"/>
            <a:ext cx="563562" cy="576263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9" name="Oval 37"/>
          <p:cNvSpPr>
            <a:spLocks noChangeArrowheads="1"/>
          </p:cNvSpPr>
          <p:nvPr/>
        </p:nvSpPr>
        <p:spPr bwMode="auto">
          <a:xfrm>
            <a:off x="823603" y="4077035"/>
            <a:ext cx="563562" cy="576263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0" name="Oval 38"/>
          <p:cNvSpPr>
            <a:spLocks noChangeArrowheads="1"/>
          </p:cNvSpPr>
          <p:nvPr/>
        </p:nvSpPr>
        <p:spPr bwMode="auto">
          <a:xfrm>
            <a:off x="1834840" y="4075448"/>
            <a:ext cx="563563" cy="576262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1" name="Oval 39"/>
          <p:cNvSpPr>
            <a:spLocks noChangeArrowheads="1"/>
          </p:cNvSpPr>
          <p:nvPr/>
        </p:nvSpPr>
        <p:spPr bwMode="auto">
          <a:xfrm>
            <a:off x="6063940" y="3113423"/>
            <a:ext cx="563563" cy="576262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2" name="Oval 40"/>
          <p:cNvSpPr>
            <a:spLocks noChangeArrowheads="1"/>
          </p:cNvSpPr>
          <p:nvPr/>
        </p:nvSpPr>
        <p:spPr bwMode="auto">
          <a:xfrm>
            <a:off x="6063940" y="4089735"/>
            <a:ext cx="563563" cy="576263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3" name="Oval 41"/>
          <p:cNvSpPr>
            <a:spLocks noChangeArrowheads="1"/>
          </p:cNvSpPr>
          <p:nvPr/>
        </p:nvSpPr>
        <p:spPr bwMode="auto">
          <a:xfrm>
            <a:off x="6063940" y="5053348"/>
            <a:ext cx="563563" cy="576262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4" name="Oval 42"/>
          <p:cNvSpPr>
            <a:spLocks noChangeArrowheads="1"/>
          </p:cNvSpPr>
          <p:nvPr/>
        </p:nvSpPr>
        <p:spPr bwMode="auto">
          <a:xfrm>
            <a:off x="1877703" y="5039060"/>
            <a:ext cx="563562" cy="576263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5" name="Oval 43"/>
          <p:cNvSpPr>
            <a:spLocks noChangeArrowheads="1"/>
          </p:cNvSpPr>
          <p:nvPr/>
        </p:nvSpPr>
        <p:spPr bwMode="auto">
          <a:xfrm>
            <a:off x="823603" y="5039060"/>
            <a:ext cx="563562" cy="576263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6" name="Oval 44"/>
          <p:cNvSpPr>
            <a:spLocks noChangeArrowheads="1"/>
          </p:cNvSpPr>
          <p:nvPr/>
        </p:nvSpPr>
        <p:spPr bwMode="auto">
          <a:xfrm>
            <a:off x="8149915" y="3099135"/>
            <a:ext cx="563563" cy="576263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7" name="Oval 45"/>
          <p:cNvSpPr>
            <a:spLocks noChangeArrowheads="1"/>
          </p:cNvSpPr>
          <p:nvPr/>
        </p:nvSpPr>
        <p:spPr bwMode="auto">
          <a:xfrm>
            <a:off x="8149915" y="4077035"/>
            <a:ext cx="563563" cy="576263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8" name="Oval 46"/>
          <p:cNvSpPr>
            <a:spLocks noChangeArrowheads="1"/>
          </p:cNvSpPr>
          <p:nvPr/>
        </p:nvSpPr>
        <p:spPr bwMode="auto">
          <a:xfrm>
            <a:off x="8149915" y="5039060"/>
            <a:ext cx="563563" cy="576263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9" name="Text Box 47"/>
          <p:cNvSpPr txBox="1">
            <a:spLocks noChangeArrowheads="1"/>
          </p:cNvSpPr>
          <p:nvPr/>
        </p:nvSpPr>
        <p:spPr bwMode="auto">
          <a:xfrm>
            <a:off x="1295090" y="3162635"/>
            <a:ext cx="565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 eaLnBrk="0" hangingPunct="0"/>
            <a:r>
              <a:rPr lang="en-US">
                <a:solidFill>
                  <a:srgbClr val="FF0000"/>
                </a:solidFill>
                <a:latin typeface="Times New Roman" pitchFamily="-1" charset="0"/>
              </a:rPr>
              <a:t>bar</a:t>
            </a:r>
          </a:p>
        </p:txBody>
      </p:sp>
      <p:sp>
        <p:nvSpPr>
          <p:cNvPr id="50" name="Text Box 48"/>
          <p:cNvSpPr txBox="1">
            <a:spLocks noChangeArrowheads="1"/>
          </p:cNvSpPr>
          <p:nvPr/>
        </p:nvSpPr>
        <p:spPr bwMode="auto">
          <a:xfrm>
            <a:off x="780740" y="4159585"/>
            <a:ext cx="6635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 eaLnBrk="0" hangingPunct="0"/>
            <a:r>
              <a:rPr lang="en-US">
                <a:latin typeface="Times New Roman" pitchFamily="-1" charset="0"/>
              </a:rPr>
              <a:t>west</a:t>
            </a:r>
          </a:p>
        </p:txBody>
      </p:sp>
      <p:sp>
        <p:nvSpPr>
          <p:cNvPr id="51" name="Text Box 49"/>
          <p:cNvSpPr txBox="1">
            <a:spLocks noChangeArrowheads="1"/>
          </p:cNvSpPr>
          <p:nvPr/>
        </p:nvSpPr>
        <p:spPr bwMode="auto">
          <a:xfrm>
            <a:off x="1801503" y="4159585"/>
            <a:ext cx="6064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 eaLnBrk="0" hangingPunct="0"/>
            <a:r>
              <a:rPr lang="en-US">
                <a:solidFill>
                  <a:srgbClr val="FF0000"/>
                </a:solidFill>
                <a:latin typeface="Times New Roman" pitchFamily="-1" charset="0"/>
              </a:rPr>
              <a:t>east</a:t>
            </a:r>
          </a:p>
        </p:txBody>
      </p:sp>
      <p:sp>
        <p:nvSpPr>
          <p:cNvPr id="52" name="Text Box 50"/>
          <p:cNvSpPr txBox="1">
            <a:spLocks noChangeArrowheads="1"/>
          </p:cNvSpPr>
          <p:nvPr/>
        </p:nvSpPr>
        <p:spPr bwMode="auto">
          <a:xfrm>
            <a:off x="864878" y="5088273"/>
            <a:ext cx="52228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 eaLnBrk="0" hangingPunct="0"/>
            <a:r>
              <a:rPr lang="en-US">
                <a:latin typeface="Times New Roman" pitchFamily="-1" charset="0"/>
              </a:rPr>
              <a:t>foo</a:t>
            </a:r>
          </a:p>
        </p:txBody>
      </p:sp>
      <p:sp>
        <p:nvSpPr>
          <p:cNvPr id="53" name="Text Box 51"/>
          <p:cNvSpPr txBox="1">
            <a:spLocks noChangeArrowheads="1"/>
          </p:cNvSpPr>
          <p:nvPr/>
        </p:nvSpPr>
        <p:spPr bwMode="auto">
          <a:xfrm>
            <a:off x="1918978" y="5088273"/>
            <a:ext cx="52228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 eaLnBrk="0" hangingPunct="0"/>
            <a:r>
              <a:rPr lang="en-US">
                <a:solidFill>
                  <a:srgbClr val="FF0000"/>
                </a:solidFill>
                <a:latin typeface="Times New Roman" pitchFamily="-1" charset="0"/>
              </a:rPr>
              <a:t>my</a:t>
            </a:r>
          </a:p>
        </p:txBody>
      </p:sp>
      <p:sp>
        <p:nvSpPr>
          <p:cNvPr id="54" name="Line 52"/>
          <p:cNvSpPr>
            <a:spLocks noChangeShapeType="1"/>
          </p:cNvSpPr>
          <p:nvPr/>
        </p:nvSpPr>
        <p:spPr bwMode="auto">
          <a:xfrm>
            <a:off x="1574490" y="2726073"/>
            <a:ext cx="1588" cy="3730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5" name="Line 53"/>
          <p:cNvSpPr>
            <a:spLocks noChangeShapeType="1"/>
          </p:cNvSpPr>
          <p:nvPr/>
        </p:nvSpPr>
        <p:spPr bwMode="auto">
          <a:xfrm flipH="1">
            <a:off x="1083953" y="3675398"/>
            <a:ext cx="360362" cy="4016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6" name="Line 54"/>
          <p:cNvSpPr>
            <a:spLocks noChangeShapeType="1"/>
          </p:cNvSpPr>
          <p:nvPr/>
        </p:nvSpPr>
        <p:spPr bwMode="auto">
          <a:xfrm>
            <a:off x="1658628" y="3661110"/>
            <a:ext cx="415925" cy="4286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7" name="Line 55"/>
          <p:cNvSpPr>
            <a:spLocks noChangeShapeType="1"/>
          </p:cNvSpPr>
          <p:nvPr/>
        </p:nvSpPr>
        <p:spPr bwMode="auto">
          <a:xfrm>
            <a:off x="1104590" y="4658060"/>
            <a:ext cx="1588" cy="3873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8" name="Line 56"/>
          <p:cNvSpPr>
            <a:spLocks noChangeShapeType="1"/>
          </p:cNvSpPr>
          <p:nvPr/>
        </p:nvSpPr>
        <p:spPr bwMode="auto">
          <a:xfrm>
            <a:off x="2130115" y="4643773"/>
            <a:ext cx="1588" cy="4016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9" name="Line 57"/>
          <p:cNvSpPr>
            <a:spLocks noChangeShapeType="1"/>
          </p:cNvSpPr>
          <p:nvPr/>
        </p:nvSpPr>
        <p:spPr bwMode="auto">
          <a:xfrm>
            <a:off x="6344928" y="2746710"/>
            <a:ext cx="1587" cy="3667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0" name="Line 58"/>
          <p:cNvSpPr>
            <a:spLocks noChangeShapeType="1"/>
          </p:cNvSpPr>
          <p:nvPr/>
        </p:nvSpPr>
        <p:spPr bwMode="auto">
          <a:xfrm>
            <a:off x="6346515" y="3675398"/>
            <a:ext cx="1588" cy="4286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1" name="Line 59"/>
          <p:cNvSpPr>
            <a:spLocks noChangeShapeType="1"/>
          </p:cNvSpPr>
          <p:nvPr/>
        </p:nvSpPr>
        <p:spPr bwMode="auto">
          <a:xfrm>
            <a:off x="6346515" y="4686635"/>
            <a:ext cx="1588" cy="3873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2" name="Oval 60"/>
          <p:cNvSpPr>
            <a:spLocks noChangeArrowheads="1"/>
          </p:cNvSpPr>
          <p:nvPr/>
        </p:nvSpPr>
        <p:spPr bwMode="auto">
          <a:xfrm>
            <a:off x="8149915" y="5966160"/>
            <a:ext cx="563563" cy="576263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3" name="Line 61"/>
          <p:cNvSpPr>
            <a:spLocks noChangeShapeType="1"/>
          </p:cNvSpPr>
          <p:nvPr/>
        </p:nvSpPr>
        <p:spPr bwMode="auto">
          <a:xfrm>
            <a:off x="8461065" y="2718135"/>
            <a:ext cx="1588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4" name="Line 62"/>
          <p:cNvSpPr>
            <a:spLocks noChangeShapeType="1"/>
          </p:cNvSpPr>
          <p:nvPr/>
        </p:nvSpPr>
        <p:spPr bwMode="auto">
          <a:xfrm>
            <a:off x="8432490" y="3661110"/>
            <a:ext cx="1588" cy="4095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5" name="Line 63"/>
          <p:cNvSpPr>
            <a:spLocks noChangeShapeType="1"/>
          </p:cNvSpPr>
          <p:nvPr/>
        </p:nvSpPr>
        <p:spPr bwMode="auto">
          <a:xfrm>
            <a:off x="8432490" y="4629485"/>
            <a:ext cx="1588" cy="4095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6" name="Line 64"/>
          <p:cNvSpPr>
            <a:spLocks noChangeShapeType="1"/>
          </p:cNvSpPr>
          <p:nvPr/>
        </p:nvSpPr>
        <p:spPr bwMode="auto">
          <a:xfrm>
            <a:off x="8432490" y="5599448"/>
            <a:ext cx="1588" cy="3825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7" name="Text Box 65"/>
          <p:cNvSpPr txBox="1">
            <a:spLocks noChangeArrowheads="1"/>
          </p:cNvSpPr>
          <p:nvPr/>
        </p:nvSpPr>
        <p:spPr bwMode="auto">
          <a:xfrm>
            <a:off x="6133790" y="3162635"/>
            <a:ext cx="4238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 eaLnBrk="0" hangingPunct="0"/>
            <a:r>
              <a:rPr lang="en-US">
                <a:solidFill>
                  <a:srgbClr val="0066FF"/>
                </a:solidFill>
                <a:latin typeface="Times New Roman" pitchFamily="-1" charset="0"/>
              </a:rPr>
              <a:t>ac</a:t>
            </a:r>
          </a:p>
        </p:txBody>
      </p:sp>
      <p:sp>
        <p:nvSpPr>
          <p:cNvPr id="68" name="Text Box 66"/>
          <p:cNvSpPr txBox="1">
            <a:spLocks noChangeArrowheads="1"/>
          </p:cNvSpPr>
          <p:nvPr/>
        </p:nvSpPr>
        <p:spPr bwMode="auto">
          <a:xfrm>
            <a:off x="6029015" y="4173873"/>
            <a:ext cx="635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 eaLnBrk="0" hangingPunct="0"/>
            <a:r>
              <a:rPr lang="en-US">
                <a:solidFill>
                  <a:srgbClr val="0066FF"/>
                </a:solidFill>
                <a:latin typeface="Times New Roman" pitchFamily="-1" charset="0"/>
              </a:rPr>
              <a:t>cam</a:t>
            </a:r>
          </a:p>
        </p:txBody>
      </p:sp>
      <p:sp>
        <p:nvSpPr>
          <p:cNvPr id="69" name="Text Box 67"/>
          <p:cNvSpPr txBox="1">
            <a:spLocks noChangeArrowheads="1"/>
          </p:cNvSpPr>
          <p:nvPr/>
        </p:nvSpPr>
        <p:spPr bwMode="auto">
          <a:xfrm>
            <a:off x="6078228" y="5129548"/>
            <a:ext cx="5365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 eaLnBrk="0" hangingPunct="0"/>
            <a:r>
              <a:rPr lang="en-US">
                <a:solidFill>
                  <a:srgbClr val="0066FF"/>
                </a:solidFill>
                <a:latin typeface="Times New Roman" pitchFamily="-1" charset="0"/>
              </a:rPr>
              <a:t>usr</a:t>
            </a:r>
          </a:p>
        </p:txBody>
      </p:sp>
      <p:sp>
        <p:nvSpPr>
          <p:cNvPr id="70" name="Text Box 68"/>
          <p:cNvSpPr txBox="1">
            <a:spLocks noChangeArrowheads="1"/>
          </p:cNvSpPr>
          <p:nvPr/>
        </p:nvSpPr>
        <p:spPr bwMode="auto">
          <a:xfrm>
            <a:off x="8180078" y="3148348"/>
            <a:ext cx="549275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>
              <a:lnSpc>
                <a:spcPct val="80000"/>
              </a:lnSpc>
            </a:pPr>
            <a:r>
              <a:rPr lang="en-US" sz="1400">
                <a:solidFill>
                  <a:schemeClr val="tx2"/>
                </a:solidFill>
                <a:latin typeface="Times New Roman" pitchFamily="-1" charset="0"/>
              </a:rPr>
              <a:t>in-</a:t>
            </a:r>
          </a:p>
          <a:p>
            <a:pPr eaLnBrk="0" hangingPunct="0">
              <a:lnSpc>
                <a:spcPct val="80000"/>
              </a:lnSpc>
            </a:pPr>
            <a:r>
              <a:rPr lang="en-US" sz="1400">
                <a:solidFill>
                  <a:schemeClr val="tx2"/>
                </a:solidFill>
                <a:latin typeface="Times New Roman" pitchFamily="-1" charset="0"/>
              </a:rPr>
              <a:t>addr</a:t>
            </a:r>
          </a:p>
        </p:txBody>
      </p:sp>
      <p:sp>
        <p:nvSpPr>
          <p:cNvPr id="71" name="Text Box 69"/>
          <p:cNvSpPr txBox="1">
            <a:spLocks noChangeArrowheads="1"/>
          </p:cNvSpPr>
          <p:nvPr/>
        </p:nvSpPr>
        <p:spPr bwMode="auto">
          <a:xfrm>
            <a:off x="8243578" y="4159585"/>
            <a:ext cx="438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 eaLnBrk="0" hangingPunct="0"/>
            <a:r>
              <a:rPr lang="en-US">
                <a:solidFill>
                  <a:schemeClr val="tx2"/>
                </a:solidFill>
                <a:latin typeface="Times New Roman" pitchFamily="-1" charset="0"/>
              </a:rPr>
              <a:t>12</a:t>
            </a:r>
          </a:p>
        </p:txBody>
      </p:sp>
      <p:sp>
        <p:nvSpPr>
          <p:cNvPr id="72" name="Text Box 70"/>
          <p:cNvSpPr txBox="1">
            <a:spLocks noChangeArrowheads="1"/>
          </p:cNvSpPr>
          <p:nvPr/>
        </p:nvSpPr>
        <p:spPr bwMode="auto">
          <a:xfrm>
            <a:off x="8241990" y="5115260"/>
            <a:ext cx="438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 eaLnBrk="0" hangingPunct="0"/>
            <a:r>
              <a:rPr lang="en-US">
                <a:solidFill>
                  <a:schemeClr val="tx2"/>
                </a:solidFill>
                <a:latin typeface="Times New Roman" pitchFamily="-1" charset="0"/>
              </a:rPr>
              <a:t>34</a:t>
            </a:r>
          </a:p>
        </p:txBody>
      </p:sp>
      <p:sp>
        <p:nvSpPr>
          <p:cNvPr id="73" name="Text Box 71"/>
          <p:cNvSpPr txBox="1">
            <a:spLocks noChangeArrowheads="1"/>
          </p:cNvSpPr>
          <p:nvPr/>
        </p:nvSpPr>
        <p:spPr bwMode="auto">
          <a:xfrm>
            <a:off x="8241990" y="6016960"/>
            <a:ext cx="438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 eaLnBrk="0" hangingPunct="0"/>
            <a:r>
              <a:rPr lang="en-US" dirty="0">
                <a:solidFill>
                  <a:schemeClr val="tx2"/>
                </a:solidFill>
                <a:latin typeface="Times New Roman" pitchFamily="-1" charset="0"/>
              </a:rPr>
              <a:t>56</a:t>
            </a:r>
          </a:p>
        </p:txBody>
      </p:sp>
      <p:sp>
        <p:nvSpPr>
          <p:cNvPr id="74" name="Text Box 72"/>
          <p:cNvSpPr txBox="1">
            <a:spLocks noChangeArrowheads="1"/>
          </p:cNvSpPr>
          <p:nvPr/>
        </p:nvSpPr>
        <p:spPr bwMode="auto">
          <a:xfrm>
            <a:off x="1982478" y="2808623"/>
            <a:ext cx="185261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 eaLnBrk="0" hangingPunct="0"/>
            <a:r>
              <a:rPr lang="en-US" b="0">
                <a:latin typeface="Times New Roman" pitchFamily="-1" charset="0"/>
              </a:rPr>
              <a:t>generic domains</a:t>
            </a:r>
          </a:p>
        </p:txBody>
      </p:sp>
      <p:sp>
        <p:nvSpPr>
          <p:cNvPr id="75" name="Text Box 73"/>
          <p:cNvSpPr txBox="1">
            <a:spLocks noChangeArrowheads="1"/>
          </p:cNvSpPr>
          <p:nvPr/>
        </p:nvSpPr>
        <p:spPr bwMode="auto">
          <a:xfrm>
            <a:off x="4182753" y="2808623"/>
            <a:ext cx="188118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 eaLnBrk="0" hangingPunct="0"/>
            <a:r>
              <a:rPr lang="en-US" b="0">
                <a:latin typeface="Times New Roman" pitchFamily="-1" charset="0"/>
              </a:rPr>
              <a:t>country domains</a:t>
            </a:r>
          </a:p>
        </p:txBody>
      </p:sp>
      <p:sp>
        <p:nvSpPr>
          <p:cNvPr id="76" name="Text Box 74"/>
          <p:cNvSpPr txBox="1">
            <a:spLocks noChangeArrowheads="1"/>
          </p:cNvSpPr>
          <p:nvPr/>
        </p:nvSpPr>
        <p:spPr bwMode="auto">
          <a:xfrm>
            <a:off x="1295090" y="5585160"/>
            <a:ext cx="19113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 eaLnBrk="0" hangingPunct="0"/>
            <a:r>
              <a:rPr lang="en-US">
                <a:solidFill>
                  <a:srgbClr val="FF0000"/>
                </a:solidFill>
                <a:latin typeface="Times New Roman" pitchFamily="-1" charset="0"/>
              </a:rPr>
              <a:t>my.east.bar.edu</a:t>
            </a:r>
          </a:p>
        </p:txBody>
      </p:sp>
      <p:sp>
        <p:nvSpPr>
          <p:cNvPr id="77" name="Text Box 75"/>
          <p:cNvSpPr txBox="1">
            <a:spLocks noChangeArrowheads="1"/>
          </p:cNvSpPr>
          <p:nvPr/>
        </p:nvSpPr>
        <p:spPr bwMode="auto">
          <a:xfrm>
            <a:off x="5573403" y="5599448"/>
            <a:ext cx="170021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 eaLnBrk="0" hangingPunct="0"/>
            <a:r>
              <a:rPr lang="en-US">
                <a:solidFill>
                  <a:srgbClr val="0066FF"/>
                </a:solidFill>
                <a:latin typeface="Times New Roman" pitchFamily="-1" charset="0"/>
              </a:rPr>
              <a:t>usr.cam.ac.uk</a:t>
            </a:r>
          </a:p>
        </p:txBody>
      </p:sp>
    </p:spTree>
    <p:extLst>
      <p:ext uri="{BB962C8B-B14F-4D97-AF65-F5344CB8AC3E}">
        <p14:creationId xmlns:p14="http://schemas.microsoft.com/office/powerpoint/2010/main" val="1919425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DNS </a:t>
            </a:r>
            <a:r>
              <a:rPr lang="en-US" dirty="0" smtClean="0"/>
              <a:t>Queries and </a:t>
            </a:r>
            <a:r>
              <a:rPr lang="en-US" dirty="0"/>
              <a:t>Caching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5559B53-AEC7-9D43-BD4D-FB123296CDE3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4743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Calibri" pitchFamily="-1" charset="0"/>
                <a:cs typeface="Calibri" pitchFamily="-1" charset="0"/>
              </a:rPr>
              <a:t>DNS </a:t>
            </a:r>
            <a:r>
              <a:rPr lang="en-US" dirty="0" smtClean="0">
                <a:ea typeface="Calibri" pitchFamily="-1" charset="0"/>
                <a:cs typeface="Calibri" pitchFamily="-1" charset="0"/>
              </a:rPr>
              <a:t>Queries</a:t>
            </a:r>
            <a:endParaRPr lang="en-US" dirty="0"/>
          </a:p>
        </p:txBody>
      </p:sp>
      <p:graphicFrame>
        <p:nvGraphicFramePr>
          <p:cNvPr id="85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93083868"/>
              </p:ext>
            </p:extLst>
          </p:nvPr>
        </p:nvGraphicFramePr>
        <p:xfrm>
          <a:off x="4462463" y="5381625"/>
          <a:ext cx="833437" cy="638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0" name="Clip" r:id="rId3" imgW="1305000" imgH="1085760" progId="MS_ClipArt_Gallery.2">
                  <p:embed/>
                </p:oleObj>
              </mc:Choice>
              <mc:Fallback>
                <p:oleObj name="Clip" r:id="rId3" imgW="1305000" imgH="1085760" progId="MS_ClipArt_Gallery.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62463" y="5381625"/>
                        <a:ext cx="833437" cy="6381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6" name="Text Box 3"/>
          <p:cNvSpPr txBox="1">
            <a:spLocks noChangeArrowheads="1"/>
          </p:cNvSpPr>
          <p:nvPr/>
        </p:nvSpPr>
        <p:spPr bwMode="auto">
          <a:xfrm>
            <a:off x="3853687" y="6078538"/>
            <a:ext cx="2160528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b="0">
                <a:latin typeface="Calibri" charset="0"/>
                <a:ea typeface="Calibri" charset="0"/>
                <a:cs typeface="Calibri" charset="0"/>
              </a:rPr>
              <a:t>requesting host</a:t>
            </a:r>
          </a:p>
          <a:p>
            <a:pPr eaLnBrk="0" hangingPunct="0"/>
            <a:r>
              <a:rPr lang="en-US" dirty="0" err="1">
                <a:latin typeface="Calibri" charset="0"/>
                <a:ea typeface="Calibri" charset="0"/>
                <a:cs typeface="Calibri" charset="0"/>
              </a:rPr>
              <a:t>a.cs.princeton.edu</a:t>
            </a:r>
            <a:endParaRPr lang="en-US" b="0" dirty="0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87" name="Text Box 4"/>
          <p:cNvSpPr txBox="1">
            <a:spLocks noChangeArrowheads="1"/>
          </p:cNvSpPr>
          <p:nvPr/>
        </p:nvSpPr>
        <p:spPr bwMode="auto">
          <a:xfrm>
            <a:off x="6841730" y="6190066"/>
            <a:ext cx="196611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>
                <a:latin typeface="Calibri" charset="0"/>
                <a:ea typeface="Calibri" charset="0"/>
                <a:cs typeface="Calibri" charset="0"/>
              </a:rPr>
              <a:t>www.umass.edu</a:t>
            </a:r>
            <a:endParaRPr lang="en-US" b="0" dirty="0">
              <a:latin typeface="Calibri" charset="0"/>
              <a:ea typeface="Calibri" charset="0"/>
              <a:cs typeface="Calibri" charset="0"/>
            </a:endParaRPr>
          </a:p>
        </p:txBody>
      </p:sp>
      <p:graphicFrame>
        <p:nvGraphicFramePr>
          <p:cNvPr id="88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4458680"/>
              </p:ext>
            </p:extLst>
          </p:nvPr>
        </p:nvGraphicFramePr>
        <p:xfrm>
          <a:off x="7477125" y="5562600"/>
          <a:ext cx="833438" cy="638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1" name="Clip" r:id="rId5" imgW="1305000" imgH="1085760" progId="MS_ClipArt_Gallery.2">
                  <p:embed/>
                </p:oleObj>
              </mc:Choice>
              <mc:Fallback>
                <p:oleObj name="Clip" r:id="rId5" imgW="1305000" imgH="1085760" progId="MS_ClipArt_Gallery.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77125" y="5562600"/>
                        <a:ext cx="833438" cy="6381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89" name="Group 6"/>
          <p:cNvGrpSpPr>
            <a:grpSpLocks/>
          </p:cNvGrpSpPr>
          <p:nvPr/>
        </p:nvGrpSpPr>
        <p:grpSpPr bwMode="auto">
          <a:xfrm>
            <a:off x="5984875" y="2125663"/>
            <a:ext cx="369888" cy="657225"/>
            <a:chOff x="4180" y="783"/>
            <a:chExt cx="150" cy="307"/>
          </a:xfrm>
        </p:grpSpPr>
        <p:sp>
          <p:nvSpPr>
            <p:cNvPr id="90" name="AutoShape 7"/>
            <p:cNvSpPr>
              <a:spLocks noChangeArrowheads="1"/>
            </p:cNvSpPr>
            <p:nvPr/>
          </p:nvSpPr>
          <p:spPr bwMode="auto">
            <a:xfrm>
              <a:off x="4180" y="1019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latin typeface="Calibri" pitchFamily="-1" charset="0"/>
                <a:ea typeface="Calibri" pitchFamily="-1" charset="0"/>
                <a:cs typeface="Calibri" pitchFamily="-1" charset="0"/>
              </a:endParaRPr>
            </a:p>
          </p:txBody>
        </p:sp>
        <p:sp>
          <p:nvSpPr>
            <p:cNvPr id="91" name="Rectangle 8"/>
            <p:cNvSpPr>
              <a:spLocks noChangeArrowheads="1"/>
            </p:cNvSpPr>
            <p:nvPr/>
          </p:nvSpPr>
          <p:spPr bwMode="auto">
            <a:xfrm>
              <a:off x="4256" y="785"/>
              <a:ext cx="69" cy="236"/>
            </a:xfrm>
            <a:prstGeom prst="rect">
              <a:avLst/>
            </a:prstGeom>
            <a:solidFill>
              <a:srgbClr val="33CCCC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latin typeface="Calibri" pitchFamily="-1" charset="0"/>
                <a:ea typeface="Calibri" pitchFamily="-1" charset="0"/>
                <a:cs typeface="Calibri" pitchFamily="-1" charset="0"/>
              </a:endParaRPr>
            </a:p>
          </p:txBody>
        </p:sp>
        <p:sp>
          <p:nvSpPr>
            <p:cNvPr id="92" name="Rectangle 9"/>
            <p:cNvSpPr>
              <a:spLocks noChangeArrowheads="1"/>
            </p:cNvSpPr>
            <p:nvPr/>
          </p:nvSpPr>
          <p:spPr bwMode="auto">
            <a:xfrm>
              <a:off x="4181" y="852"/>
              <a:ext cx="95" cy="236"/>
            </a:xfrm>
            <a:prstGeom prst="rect">
              <a:avLst/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latin typeface="Calibri" pitchFamily="-1" charset="0"/>
                <a:ea typeface="Calibri" pitchFamily="-1" charset="0"/>
                <a:cs typeface="Calibri" pitchFamily="-1" charset="0"/>
              </a:endParaRPr>
            </a:p>
          </p:txBody>
        </p:sp>
        <p:sp>
          <p:nvSpPr>
            <p:cNvPr id="93" name="AutoShape 10"/>
            <p:cNvSpPr>
              <a:spLocks noChangeArrowheads="1"/>
            </p:cNvSpPr>
            <p:nvPr/>
          </p:nvSpPr>
          <p:spPr bwMode="auto">
            <a:xfrm>
              <a:off x="4180" y="783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latin typeface="Calibri" pitchFamily="-1" charset="0"/>
                <a:ea typeface="Calibri" pitchFamily="-1" charset="0"/>
                <a:cs typeface="Calibri" pitchFamily="-1" charset="0"/>
              </a:endParaRPr>
            </a:p>
          </p:txBody>
        </p:sp>
        <p:sp>
          <p:nvSpPr>
            <p:cNvPr id="94" name="Line 11"/>
            <p:cNvSpPr>
              <a:spLocks noChangeShapeType="1"/>
            </p:cNvSpPr>
            <p:nvPr/>
          </p:nvSpPr>
          <p:spPr bwMode="auto">
            <a:xfrm>
              <a:off x="4330" y="788"/>
              <a:ext cx="0" cy="23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5" name="Line 12"/>
            <p:cNvSpPr>
              <a:spLocks noChangeShapeType="1"/>
            </p:cNvSpPr>
            <p:nvPr/>
          </p:nvSpPr>
          <p:spPr bwMode="auto">
            <a:xfrm flipH="1">
              <a:off x="4276" y="1019"/>
              <a:ext cx="54" cy="6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6" name="Rectangle 13"/>
            <p:cNvSpPr>
              <a:spLocks noChangeArrowheads="1"/>
            </p:cNvSpPr>
            <p:nvPr/>
          </p:nvSpPr>
          <p:spPr bwMode="auto">
            <a:xfrm>
              <a:off x="4193" y="883"/>
              <a:ext cx="63" cy="136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latin typeface="Calibri" pitchFamily="-1" charset="0"/>
                <a:ea typeface="Calibri" pitchFamily="-1" charset="0"/>
                <a:cs typeface="Calibri" pitchFamily="-1" charset="0"/>
              </a:endParaRPr>
            </a:p>
          </p:txBody>
        </p:sp>
        <p:sp>
          <p:nvSpPr>
            <p:cNvPr id="97" name="Rectangle 14"/>
            <p:cNvSpPr>
              <a:spLocks noChangeArrowheads="1"/>
            </p:cNvSpPr>
            <p:nvPr/>
          </p:nvSpPr>
          <p:spPr bwMode="auto">
            <a:xfrm>
              <a:off x="4202" y="924"/>
              <a:ext cx="48" cy="48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latin typeface="Calibri" pitchFamily="-1" charset="0"/>
                <a:ea typeface="Calibri" pitchFamily="-1" charset="0"/>
                <a:cs typeface="Calibri" pitchFamily="-1" charset="0"/>
              </a:endParaRPr>
            </a:p>
          </p:txBody>
        </p:sp>
      </p:grpSp>
      <p:sp>
        <p:nvSpPr>
          <p:cNvPr id="98" name="Text Box 15"/>
          <p:cNvSpPr txBox="1">
            <a:spLocks noChangeArrowheads="1"/>
          </p:cNvSpPr>
          <p:nvPr/>
        </p:nvSpPr>
        <p:spPr bwMode="auto">
          <a:xfrm>
            <a:off x="6569075" y="304800"/>
            <a:ext cx="2697163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b="0">
                <a:latin typeface="Calibri" charset="0"/>
                <a:ea typeface="Calibri" charset="0"/>
                <a:cs typeface="Calibri" charset="0"/>
              </a:rPr>
              <a:t>root DNS server for .</a:t>
            </a:r>
          </a:p>
        </p:txBody>
      </p:sp>
      <p:sp>
        <p:nvSpPr>
          <p:cNvPr id="99" name="Line 16"/>
          <p:cNvSpPr>
            <a:spLocks noChangeShapeType="1"/>
          </p:cNvSpPr>
          <p:nvPr/>
        </p:nvSpPr>
        <p:spPr bwMode="auto">
          <a:xfrm flipV="1">
            <a:off x="5532438" y="2895600"/>
            <a:ext cx="381000" cy="83820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 type="stealth" w="lg" len="lg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0" name="Line 17"/>
          <p:cNvSpPr>
            <a:spLocks noChangeShapeType="1"/>
          </p:cNvSpPr>
          <p:nvPr/>
        </p:nvSpPr>
        <p:spPr bwMode="auto">
          <a:xfrm flipV="1">
            <a:off x="6148388" y="1117600"/>
            <a:ext cx="914400" cy="97155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stealth" w="lg" len="lg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" name="Line 18"/>
          <p:cNvSpPr>
            <a:spLocks noChangeShapeType="1"/>
          </p:cNvSpPr>
          <p:nvPr/>
        </p:nvSpPr>
        <p:spPr bwMode="auto">
          <a:xfrm flipV="1">
            <a:off x="6434138" y="2279650"/>
            <a:ext cx="1485900" cy="9525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stealth" w="lg" len="lg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" name="Line 19"/>
          <p:cNvSpPr>
            <a:spLocks noChangeShapeType="1"/>
          </p:cNvSpPr>
          <p:nvPr/>
        </p:nvSpPr>
        <p:spPr bwMode="auto">
          <a:xfrm flipH="1" flipV="1">
            <a:off x="6434138" y="2451100"/>
            <a:ext cx="1419225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stealth" w="lg" len="lg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" name="Line 20"/>
          <p:cNvSpPr>
            <a:spLocks noChangeShapeType="1"/>
          </p:cNvSpPr>
          <p:nvPr/>
        </p:nvSpPr>
        <p:spPr bwMode="auto">
          <a:xfrm flipH="1">
            <a:off x="6357938" y="1346200"/>
            <a:ext cx="733425" cy="7620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stealth" w="lg" len="lg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104" name="Group 22"/>
          <p:cNvGrpSpPr>
            <a:grpSpLocks/>
          </p:cNvGrpSpPr>
          <p:nvPr/>
        </p:nvGrpSpPr>
        <p:grpSpPr bwMode="auto">
          <a:xfrm>
            <a:off x="3806826" y="2057405"/>
            <a:ext cx="2133601" cy="708026"/>
            <a:chOff x="2757" y="2132"/>
            <a:chExt cx="1344" cy="446"/>
          </a:xfrm>
          <a:noFill/>
        </p:grpSpPr>
        <p:sp>
          <p:nvSpPr>
            <p:cNvPr id="105" name="Rectangle 23"/>
            <p:cNvSpPr>
              <a:spLocks noChangeArrowheads="1"/>
            </p:cNvSpPr>
            <p:nvPr/>
          </p:nvSpPr>
          <p:spPr bwMode="auto">
            <a:xfrm>
              <a:off x="2838" y="2178"/>
              <a:ext cx="1182" cy="30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r"/>
              <a:endParaRPr lang="en-US"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106" name="Text Box 24"/>
            <p:cNvSpPr txBox="1">
              <a:spLocks noChangeArrowheads="1"/>
            </p:cNvSpPr>
            <p:nvPr/>
          </p:nvSpPr>
          <p:spPr bwMode="auto">
            <a:xfrm>
              <a:off x="2757" y="2132"/>
              <a:ext cx="1344" cy="446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r" eaLnBrk="0" hangingPunct="0"/>
              <a:r>
                <a:rPr lang="en-US" b="0" dirty="0">
                  <a:latin typeface="Calibri" charset="0"/>
                  <a:ea typeface="Calibri" charset="0"/>
                  <a:cs typeface="Calibri" charset="0"/>
                </a:rPr>
                <a:t>local DNS server</a:t>
              </a:r>
            </a:p>
            <a:p>
              <a:pPr algn="r" eaLnBrk="0" hangingPunct="0"/>
              <a:r>
                <a:rPr lang="en-US" dirty="0" err="1">
                  <a:latin typeface="Calibri" charset="0"/>
                  <a:ea typeface="Calibri" charset="0"/>
                  <a:cs typeface="Calibri" charset="0"/>
                </a:rPr>
                <a:t>dns.princeton.edu</a:t>
              </a:r>
              <a:endParaRPr lang="en-US" b="0" dirty="0">
                <a:latin typeface="Calibri" charset="0"/>
                <a:ea typeface="Calibri" charset="0"/>
                <a:cs typeface="Calibri" charset="0"/>
              </a:endParaRPr>
            </a:p>
          </p:txBody>
        </p:sp>
      </p:grpSp>
      <p:sp>
        <p:nvSpPr>
          <p:cNvPr id="107" name="Text Box 26"/>
          <p:cNvSpPr txBox="1">
            <a:spLocks noChangeArrowheads="1"/>
          </p:cNvSpPr>
          <p:nvPr/>
        </p:nvSpPr>
        <p:spPr bwMode="auto">
          <a:xfrm>
            <a:off x="6142038" y="1219200"/>
            <a:ext cx="341312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2400" b="0">
                <a:solidFill>
                  <a:srgbClr val="FF0000"/>
                </a:solidFill>
                <a:latin typeface="Calibri" pitchFamily="-1" charset="0"/>
                <a:ea typeface="Calibri" pitchFamily="-1" charset="0"/>
                <a:cs typeface="Calibri" pitchFamily="-1" charset="0"/>
              </a:rPr>
              <a:t>3</a:t>
            </a:r>
            <a:endParaRPr lang="en-US" sz="2400" b="0">
              <a:latin typeface="Calibri" pitchFamily="-1" charset="0"/>
              <a:ea typeface="Calibri" pitchFamily="-1" charset="0"/>
              <a:cs typeface="Calibri" pitchFamily="-1" charset="0"/>
            </a:endParaRPr>
          </a:p>
        </p:txBody>
      </p:sp>
      <p:grpSp>
        <p:nvGrpSpPr>
          <p:cNvPr id="108" name="Group 31"/>
          <p:cNvGrpSpPr>
            <a:grpSpLocks/>
          </p:cNvGrpSpPr>
          <p:nvPr/>
        </p:nvGrpSpPr>
        <p:grpSpPr bwMode="auto">
          <a:xfrm>
            <a:off x="7099300" y="706438"/>
            <a:ext cx="369888" cy="657225"/>
            <a:chOff x="4180" y="783"/>
            <a:chExt cx="150" cy="307"/>
          </a:xfrm>
        </p:grpSpPr>
        <p:sp>
          <p:nvSpPr>
            <p:cNvPr id="109" name="AutoShape 32"/>
            <p:cNvSpPr>
              <a:spLocks noChangeArrowheads="1"/>
            </p:cNvSpPr>
            <p:nvPr/>
          </p:nvSpPr>
          <p:spPr bwMode="auto">
            <a:xfrm>
              <a:off x="4180" y="1019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latin typeface="Calibri" pitchFamily="-1" charset="0"/>
                <a:ea typeface="Calibri" pitchFamily="-1" charset="0"/>
                <a:cs typeface="Calibri" pitchFamily="-1" charset="0"/>
              </a:endParaRPr>
            </a:p>
          </p:txBody>
        </p:sp>
        <p:sp>
          <p:nvSpPr>
            <p:cNvPr id="110" name="Rectangle 33"/>
            <p:cNvSpPr>
              <a:spLocks noChangeArrowheads="1"/>
            </p:cNvSpPr>
            <p:nvPr/>
          </p:nvSpPr>
          <p:spPr bwMode="auto">
            <a:xfrm>
              <a:off x="4256" y="785"/>
              <a:ext cx="69" cy="236"/>
            </a:xfrm>
            <a:prstGeom prst="rect">
              <a:avLst/>
            </a:prstGeom>
            <a:solidFill>
              <a:srgbClr val="33CCCC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latin typeface="Calibri" pitchFamily="-1" charset="0"/>
                <a:ea typeface="Calibri" pitchFamily="-1" charset="0"/>
                <a:cs typeface="Calibri" pitchFamily="-1" charset="0"/>
              </a:endParaRPr>
            </a:p>
          </p:txBody>
        </p:sp>
        <p:sp>
          <p:nvSpPr>
            <p:cNvPr id="111" name="Rectangle 34"/>
            <p:cNvSpPr>
              <a:spLocks noChangeArrowheads="1"/>
            </p:cNvSpPr>
            <p:nvPr/>
          </p:nvSpPr>
          <p:spPr bwMode="auto">
            <a:xfrm>
              <a:off x="4181" y="852"/>
              <a:ext cx="95" cy="236"/>
            </a:xfrm>
            <a:prstGeom prst="rect">
              <a:avLst/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latin typeface="Calibri" pitchFamily="-1" charset="0"/>
                <a:ea typeface="Calibri" pitchFamily="-1" charset="0"/>
                <a:cs typeface="Calibri" pitchFamily="-1" charset="0"/>
              </a:endParaRPr>
            </a:p>
          </p:txBody>
        </p:sp>
        <p:sp>
          <p:nvSpPr>
            <p:cNvPr id="112" name="AutoShape 35"/>
            <p:cNvSpPr>
              <a:spLocks noChangeArrowheads="1"/>
            </p:cNvSpPr>
            <p:nvPr/>
          </p:nvSpPr>
          <p:spPr bwMode="auto">
            <a:xfrm>
              <a:off x="4180" y="783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latin typeface="Calibri" pitchFamily="-1" charset="0"/>
                <a:ea typeface="Calibri" pitchFamily="-1" charset="0"/>
                <a:cs typeface="Calibri" pitchFamily="-1" charset="0"/>
              </a:endParaRPr>
            </a:p>
          </p:txBody>
        </p:sp>
        <p:sp>
          <p:nvSpPr>
            <p:cNvPr id="113" name="Line 36"/>
            <p:cNvSpPr>
              <a:spLocks noChangeShapeType="1"/>
            </p:cNvSpPr>
            <p:nvPr/>
          </p:nvSpPr>
          <p:spPr bwMode="auto">
            <a:xfrm>
              <a:off x="4330" y="788"/>
              <a:ext cx="0" cy="23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" name="Line 37"/>
            <p:cNvSpPr>
              <a:spLocks noChangeShapeType="1"/>
            </p:cNvSpPr>
            <p:nvPr/>
          </p:nvSpPr>
          <p:spPr bwMode="auto">
            <a:xfrm flipH="1">
              <a:off x="4276" y="1019"/>
              <a:ext cx="54" cy="6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5" name="Rectangle 38"/>
            <p:cNvSpPr>
              <a:spLocks noChangeArrowheads="1"/>
            </p:cNvSpPr>
            <p:nvPr/>
          </p:nvSpPr>
          <p:spPr bwMode="auto">
            <a:xfrm>
              <a:off x="4193" y="883"/>
              <a:ext cx="63" cy="136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latin typeface="Calibri" pitchFamily="-1" charset="0"/>
                <a:ea typeface="Calibri" pitchFamily="-1" charset="0"/>
                <a:cs typeface="Calibri" pitchFamily="-1" charset="0"/>
              </a:endParaRPr>
            </a:p>
          </p:txBody>
        </p:sp>
        <p:sp>
          <p:nvSpPr>
            <p:cNvPr id="116" name="Rectangle 39"/>
            <p:cNvSpPr>
              <a:spLocks noChangeArrowheads="1"/>
            </p:cNvSpPr>
            <p:nvPr/>
          </p:nvSpPr>
          <p:spPr bwMode="auto">
            <a:xfrm>
              <a:off x="4202" y="924"/>
              <a:ext cx="48" cy="48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latin typeface="Calibri" pitchFamily="-1" charset="0"/>
                <a:ea typeface="Calibri" pitchFamily="-1" charset="0"/>
                <a:cs typeface="Calibri" pitchFamily="-1" charset="0"/>
              </a:endParaRPr>
            </a:p>
          </p:txBody>
        </p:sp>
      </p:grpSp>
      <p:grpSp>
        <p:nvGrpSpPr>
          <p:cNvPr id="117" name="Group 40"/>
          <p:cNvGrpSpPr>
            <a:grpSpLocks/>
          </p:cNvGrpSpPr>
          <p:nvPr/>
        </p:nvGrpSpPr>
        <p:grpSpPr bwMode="auto">
          <a:xfrm>
            <a:off x="7927975" y="2135188"/>
            <a:ext cx="369888" cy="657225"/>
            <a:chOff x="4180" y="783"/>
            <a:chExt cx="150" cy="307"/>
          </a:xfrm>
        </p:grpSpPr>
        <p:sp>
          <p:nvSpPr>
            <p:cNvPr id="118" name="AutoShape 41"/>
            <p:cNvSpPr>
              <a:spLocks noChangeArrowheads="1"/>
            </p:cNvSpPr>
            <p:nvPr/>
          </p:nvSpPr>
          <p:spPr bwMode="auto">
            <a:xfrm>
              <a:off x="4180" y="1019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latin typeface="Calibri" pitchFamily="-1" charset="0"/>
                <a:ea typeface="Calibri" pitchFamily="-1" charset="0"/>
                <a:cs typeface="Calibri" pitchFamily="-1" charset="0"/>
              </a:endParaRPr>
            </a:p>
          </p:txBody>
        </p:sp>
        <p:sp>
          <p:nvSpPr>
            <p:cNvPr id="119" name="Rectangle 42"/>
            <p:cNvSpPr>
              <a:spLocks noChangeArrowheads="1"/>
            </p:cNvSpPr>
            <p:nvPr/>
          </p:nvSpPr>
          <p:spPr bwMode="auto">
            <a:xfrm>
              <a:off x="4256" y="785"/>
              <a:ext cx="69" cy="236"/>
            </a:xfrm>
            <a:prstGeom prst="rect">
              <a:avLst/>
            </a:prstGeom>
            <a:solidFill>
              <a:srgbClr val="33CCCC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latin typeface="Calibri" pitchFamily="-1" charset="0"/>
                <a:ea typeface="Calibri" pitchFamily="-1" charset="0"/>
                <a:cs typeface="Calibri" pitchFamily="-1" charset="0"/>
              </a:endParaRPr>
            </a:p>
          </p:txBody>
        </p:sp>
        <p:sp>
          <p:nvSpPr>
            <p:cNvPr id="120" name="Rectangle 43"/>
            <p:cNvSpPr>
              <a:spLocks noChangeArrowheads="1"/>
            </p:cNvSpPr>
            <p:nvPr/>
          </p:nvSpPr>
          <p:spPr bwMode="auto">
            <a:xfrm>
              <a:off x="4181" y="852"/>
              <a:ext cx="95" cy="236"/>
            </a:xfrm>
            <a:prstGeom prst="rect">
              <a:avLst/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latin typeface="Calibri" pitchFamily="-1" charset="0"/>
                <a:ea typeface="Calibri" pitchFamily="-1" charset="0"/>
                <a:cs typeface="Calibri" pitchFamily="-1" charset="0"/>
              </a:endParaRPr>
            </a:p>
          </p:txBody>
        </p:sp>
        <p:sp>
          <p:nvSpPr>
            <p:cNvPr id="121" name="AutoShape 44"/>
            <p:cNvSpPr>
              <a:spLocks noChangeArrowheads="1"/>
            </p:cNvSpPr>
            <p:nvPr/>
          </p:nvSpPr>
          <p:spPr bwMode="auto">
            <a:xfrm>
              <a:off x="4180" y="783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latin typeface="Calibri" pitchFamily="-1" charset="0"/>
                <a:ea typeface="Calibri" pitchFamily="-1" charset="0"/>
                <a:cs typeface="Calibri" pitchFamily="-1" charset="0"/>
              </a:endParaRPr>
            </a:p>
          </p:txBody>
        </p:sp>
        <p:sp>
          <p:nvSpPr>
            <p:cNvPr id="122" name="Line 45"/>
            <p:cNvSpPr>
              <a:spLocks noChangeShapeType="1"/>
            </p:cNvSpPr>
            <p:nvPr/>
          </p:nvSpPr>
          <p:spPr bwMode="auto">
            <a:xfrm>
              <a:off x="4330" y="788"/>
              <a:ext cx="0" cy="23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3" name="Line 46"/>
            <p:cNvSpPr>
              <a:spLocks noChangeShapeType="1"/>
            </p:cNvSpPr>
            <p:nvPr/>
          </p:nvSpPr>
          <p:spPr bwMode="auto">
            <a:xfrm flipH="1">
              <a:off x="4276" y="1019"/>
              <a:ext cx="54" cy="6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4" name="Rectangle 47"/>
            <p:cNvSpPr>
              <a:spLocks noChangeArrowheads="1"/>
            </p:cNvSpPr>
            <p:nvPr/>
          </p:nvSpPr>
          <p:spPr bwMode="auto">
            <a:xfrm>
              <a:off x="4193" y="883"/>
              <a:ext cx="63" cy="136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latin typeface="Calibri" pitchFamily="-1" charset="0"/>
                <a:ea typeface="Calibri" pitchFamily="-1" charset="0"/>
                <a:cs typeface="Calibri" pitchFamily="-1" charset="0"/>
              </a:endParaRPr>
            </a:p>
          </p:txBody>
        </p:sp>
        <p:sp>
          <p:nvSpPr>
            <p:cNvPr id="125" name="Rectangle 48"/>
            <p:cNvSpPr>
              <a:spLocks noChangeArrowheads="1"/>
            </p:cNvSpPr>
            <p:nvPr/>
          </p:nvSpPr>
          <p:spPr bwMode="auto">
            <a:xfrm>
              <a:off x="4202" y="924"/>
              <a:ext cx="48" cy="48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latin typeface="Calibri" pitchFamily="-1" charset="0"/>
                <a:ea typeface="Calibri" pitchFamily="-1" charset="0"/>
                <a:cs typeface="Calibri" pitchFamily="-1" charset="0"/>
              </a:endParaRPr>
            </a:p>
          </p:txBody>
        </p:sp>
      </p:grpSp>
      <p:grpSp>
        <p:nvGrpSpPr>
          <p:cNvPr id="126" name="Group 49"/>
          <p:cNvGrpSpPr>
            <a:grpSpLocks/>
          </p:cNvGrpSpPr>
          <p:nvPr/>
        </p:nvGrpSpPr>
        <p:grpSpPr bwMode="auto">
          <a:xfrm>
            <a:off x="7908925" y="3754438"/>
            <a:ext cx="369888" cy="657225"/>
            <a:chOff x="4180" y="783"/>
            <a:chExt cx="150" cy="307"/>
          </a:xfrm>
        </p:grpSpPr>
        <p:sp>
          <p:nvSpPr>
            <p:cNvPr id="127" name="AutoShape 50"/>
            <p:cNvSpPr>
              <a:spLocks noChangeArrowheads="1"/>
            </p:cNvSpPr>
            <p:nvPr/>
          </p:nvSpPr>
          <p:spPr bwMode="auto">
            <a:xfrm>
              <a:off x="4180" y="1019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latin typeface="Calibri" pitchFamily="-1" charset="0"/>
                <a:ea typeface="Calibri" pitchFamily="-1" charset="0"/>
                <a:cs typeface="Calibri" pitchFamily="-1" charset="0"/>
              </a:endParaRPr>
            </a:p>
          </p:txBody>
        </p:sp>
        <p:sp>
          <p:nvSpPr>
            <p:cNvPr id="128" name="Rectangle 51"/>
            <p:cNvSpPr>
              <a:spLocks noChangeArrowheads="1"/>
            </p:cNvSpPr>
            <p:nvPr/>
          </p:nvSpPr>
          <p:spPr bwMode="auto">
            <a:xfrm>
              <a:off x="4256" y="785"/>
              <a:ext cx="69" cy="236"/>
            </a:xfrm>
            <a:prstGeom prst="rect">
              <a:avLst/>
            </a:prstGeom>
            <a:solidFill>
              <a:srgbClr val="33CCCC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latin typeface="Calibri" pitchFamily="-1" charset="0"/>
                <a:ea typeface="Calibri" pitchFamily="-1" charset="0"/>
                <a:cs typeface="Calibri" pitchFamily="-1" charset="0"/>
              </a:endParaRPr>
            </a:p>
          </p:txBody>
        </p:sp>
        <p:sp>
          <p:nvSpPr>
            <p:cNvPr id="129" name="Rectangle 52"/>
            <p:cNvSpPr>
              <a:spLocks noChangeArrowheads="1"/>
            </p:cNvSpPr>
            <p:nvPr/>
          </p:nvSpPr>
          <p:spPr bwMode="auto">
            <a:xfrm>
              <a:off x="4181" y="852"/>
              <a:ext cx="95" cy="236"/>
            </a:xfrm>
            <a:prstGeom prst="rect">
              <a:avLst/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latin typeface="Calibri" pitchFamily="-1" charset="0"/>
                <a:ea typeface="Calibri" pitchFamily="-1" charset="0"/>
                <a:cs typeface="Calibri" pitchFamily="-1" charset="0"/>
              </a:endParaRPr>
            </a:p>
          </p:txBody>
        </p:sp>
        <p:sp>
          <p:nvSpPr>
            <p:cNvPr id="130" name="AutoShape 53"/>
            <p:cNvSpPr>
              <a:spLocks noChangeArrowheads="1"/>
            </p:cNvSpPr>
            <p:nvPr/>
          </p:nvSpPr>
          <p:spPr bwMode="auto">
            <a:xfrm>
              <a:off x="4180" y="783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latin typeface="Calibri" pitchFamily="-1" charset="0"/>
                <a:ea typeface="Calibri" pitchFamily="-1" charset="0"/>
                <a:cs typeface="Calibri" pitchFamily="-1" charset="0"/>
              </a:endParaRPr>
            </a:p>
          </p:txBody>
        </p:sp>
        <p:sp>
          <p:nvSpPr>
            <p:cNvPr id="131" name="Line 54"/>
            <p:cNvSpPr>
              <a:spLocks noChangeShapeType="1"/>
            </p:cNvSpPr>
            <p:nvPr/>
          </p:nvSpPr>
          <p:spPr bwMode="auto">
            <a:xfrm>
              <a:off x="4330" y="788"/>
              <a:ext cx="0" cy="23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2" name="Line 55"/>
            <p:cNvSpPr>
              <a:spLocks noChangeShapeType="1"/>
            </p:cNvSpPr>
            <p:nvPr/>
          </p:nvSpPr>
          <p:spPr bwMode="auto">
            <a:xfrm flipH="1">
              <a:off x="4276" y="1019"/>
              <a:ext cx="54" cy="6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3" name="Rectangle 56"/>
            <p:cNvSpPr>
              <a:spLocks noChangeArrowheads="1"/>
            </p:cNvSpPr>
            <p:nvPr/>
          </p:nvSpPr>
          <p:spPr bwMode="auto">
            <a:xfrm>
              <a:off x="4193" y="883"/>
              <a:ext cx="63" cy="136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latin typeface="Calibri" pitchFamily="-1" charset="0"/>
                <a:ea typeface="Calibri" pitchFamily="-1" charset="0"/>
                <a:cs typeface="Calibri" pitchFamily="-1" charset="0"/>
              </a:endParaRPr>
            </a:p>
          </p:txBody>
        </p:sp>
        <p:sp>
          <p:nvSpPr>
            <p:cNvPr id="134" name="Rectangle 57"/>
            <p:cNvSpPr>
              <a:spLocks noChangeArrowheads="1"/>
            </p:cNvSpPr>
            <p:nvPr/>
          </p:nvSpPr>
          <p:spPr bwMode="auto">
            <a:xfrm>
              <a:off x="4202" y="924"/>
              <a:ext cx="48" cy="48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latin typeface="Calibri" pitchFamily="-1" charset="0"/>
                <a:ea typeface="Calibri" pitchFamily="-1" charset="0"/>
                <a:cs typeface="Calibri" pitchFamily="-1" charset="0"/>
              </a:endParaRPr>
            </a:p>
          </p:txBody>
        </p:sp>
      </p:grpSp>
      <p:sp>
        <p:nvSpPr>
          <p:cNvPr id="135" name="Text Box 58"/>
          <p:cNvSpPr txBox="1">
            <a:spLocks noChangeArrowheads="1"/>
          </p:cNvSpPr>
          <p:nvPr/>
        </p:nvSpPr>
        <p:spPr bwMode="auto">
          <a:xfrm>
            <a:off x="6401480" y="4419600"/>
            <a:ext cx="2748188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b="0" dirty="0">
                <a:latin typeface="Calibri" charset="0"/>
                <a:ea typeface="Calibri" charset="0"/>
                <a:cs typeface="Calibri" charset="0"/>
              </a:rPr>
              <a:t>authoritative DNS server</a:t>
            </a:r>
          </a:p>
          <a:p>
            <a:pPr eaLnBrk="0" hangingPunct="0"/>
            <a:r>
              <a:rPr lang="en-US" b="0" dirty="0">
                <a:latin typeface="Calibri" charset="0"/>
                <a:ea typeface="Calibri" charset="0"/>
                <a:cs typeface="Calibri" charset="0"/>
              </a:rPr>
              <a:t>for </a:t>
            </a:r>
            <a:r>
              <a:rPr lang="en-US" b="0" dirty="0" err="1">
                <a:latin typeface="Calibri" charset="0"/>
                <a:ea typeface="Calibri" charset="0"/>
                <a:cs typeface="Calibri" charset="0"/>
              </a:rPr>
              <a:t>umass.edu</a:t>
            </a:r>
            <a:endParaRPr lang="en-US" b="0" dirty="0">
              <a:latin typeface="Calibri" charset="0"/>
              <a:ea typeface="Calibri" charset="0"/>
              <a:cs typeface="Calibri" charset="0"/>
            </a:endParaRPr>
          </a:p>
          <a:p>
            <a:pPr eaLnBrk="0" hangingPunct="0"/>
            <a:r>
              <a:rPr lang="en-US" dirty="0" err="1">
                <a:latin typeface="Calibri" charset="0"/>
                <a:ea typeface="Calibri" charset="0"/>
                <a:cs typeface="Calibri" charset="0"/>
              </a:rPr>
              <a:t>dns.umass.edu</a:t>
            </a:r>
            <a:endParaRPr lang="en-US" b="0" dirty="0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136" name="Line 61"/>
          <p:cNvSpPr>
            <a:spLocks noChangeShapeType="1"/>
          </p:cNvSpPr>
          <p:nvPr/>
        </p:nvSpPr>
        <p:spPr bwMode="auto">
          <a:xfrm>
            <a:off x="6367463" y="2611438"/>
            <a:ext cx="1493837" cy="131445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stealth" w="lg" len="lg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7" name="Line 62"/>
          <p:cNvSpPr>
            <a:spLocks noChangeShapeType="1"/>
          </p:cNvSpPr>
          <p:nvPr/>
        </p:nvSpPr>
        <p:spPr bwMode="auto">
          <a:xfrm flipH="1" flipV="1">
            <a:off x="6294438" y="2813050"/>
            <a:ext cx="1493837" cy="130175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stealth" w="lg" len="lg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8" name="Text Box 63"/>
          <p:cNvSpPr txBox="1">
            <a:spLocks noChangeArrowheads="1"/>
          </p:cNvSpPr>
          <p:nvPr/>
        </p:nvSpPr>
        <p:spPr bwMode="auto">
          <a:xfrm>
            <a:off x="7277100" y="1425575"/>
            <a:ext cx="2011363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b="0">
                <a:latin typeface="Calibri" charset="0"/>
                <a:ea typeface="Calibri" charset="0"/>
                <a:cs typeface="Calibri" charset="0"/>
              </a:rPr>
              <a:t>TLD DNS server for .edu</a:t>
            </a:r>
          </a:p>
        </p:txBody>
      </p:sp>
      <p:sp>
        <p:nvSpPr>
          <p:cNvPr id="140" name="Rectangle 65"/>
          <p:cNvSpPr txBox="1">
            <a:spLocks noChangeArrowheads="1"/>
          </p:cNvSpPr>
          <p:nvPr/>
        </p:nvSpPr>
        <p:spPr bwMode="auto">
          <a:xfrm>
            <a:off x="187326" y="2133600"/>
            <a:ext cx="4267200" cy="3944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36000" tIns="36000" rIns="36000" bIns="36000" numCol="1" anchor="t" anchorCtr="0" compatLnSpc="1">
            <a:prstTxWarp prst="textNoShape">
              <a:avLst/>
            </a:prstTxWarp>
            <a:normAutofit/>
          </a:bodyPr>
          <a:lstStyle>
            <a:lvl1pPr marL="342900" indent="-342900" algn="l" defTabSz="457200" rtl="0" eaLnBrk="0" fontAlgn="base" hangingPunct="0">
              <a:lnSpc>
                <a:spcPct val="100000"/>
              </a:lnSpc>
              <a:spcBef>
                <a:spcPts val="1400"/>
              </a:spcBef>
              <a:spcAft>
                <a:spcPct val="0"/>
              </a:spcAft>
              <a:buFont typeface="Arial" pitchFamily="-1" charset="0"/>
              <a:buChar char="•"/>
              <a:defRPr sz="3000" kern="1200" spc="-50">
                <a:solidFill>
                  <a:schemeClr val="tx2"/>
                </a:solidFill>
                <a:latin typeface="+mn-lt"/>
                <a:ea typeface="ＭＳ Ｐゴシック" pitchFamily="-1" charset="-128"/>
                <a:cs typeface="ＭＳ Ｐゴシック" pitchFamily="-1" charset="-128"/>
              </a:defRPr>
            </a:lvl1pPr>
            <a:lvl2pPr marL="742950" indent="-285750" algn="l" defTabSz="457200" rtl="0" eaLnBrk="0" fontAlgn="base" hangingPunct="0">
              <a:lnSpc>
                <a:spcPct val="90000"/>
              </a:lnSpc>
              <a:spcBef>
                <a:spcPts val="800"/>
              </a:spcBef>
              <a:spcAft>
                <a:spcPts val="200"/>
              </a:spcAft>
              <a:buFont typeface="Arial" pitchFamily="-1" charset="0"/>
              <a:buChar char="–"/>
              <a:defRPr sz="2600" kern="1200" spc="-50">
                <a:solidFill>
                  <a:schemeClr val="tx1"/>
                </a:solidFill>
                <a:latin typeface="+mn-lt"/>
                <a:ea typeface="ＭＳ Ｐゴシック" pitchFamily="-1" charset="-128"/>
                <a:cs typeface="+mn-cs"/>
              </a:defRPr>
            </a:lvl2pPr>
            <a:lvl3pPr marL="1143000" indent="-228600" algn="l" defTabSz="457200" rtl="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Font typeface="Arial" pitchFamily="-1" charset="0"/>
              <a:buChar char="•"/>
              <a:defRPr sz="2400" kern="1200" spc="-50">
                <a:solidFill>
                  <a:schemeClr val="tx1"/>
                </a:solidFill>
                <a:latin typeface="+mn-lt"/>
                <a:ea typeface="ＭＳ Ｐゴシック" pitchFamily="-1" charset="-128"/>
                <a:cs typeface="+mn-cs"/>
              </a:defRPr>
            </a:lvl3pPr>
            <a:lvl4pPr marL="1600200" indent="-228600" algn="l" defTabSz="457200" rtl="0" eaLnBrk="0" fontAlgn="base" hangingPunct="0">
              <a:lnSpc>
                <a:spcPct val="80000"/>
              </a:lnSpc>
              <a:spcBef>
                <a:spcPts val="800"/>
              </a:spcBef>
              <a:spcAft>
                <a:spcPct val="0"/>
              </a:spcAft>
              <a:buFont typeface="Arial" pitchFamily="-1" charset="0"/>
              <a:buChar char="–"/>
              <a:defRPr sz="2200" kern="1200" spc="-50">
                <a:solidFill>
                  <a:schemeClr val="tx1"/>
                </a:solidFill>
                <a:latin typeface="+mn-lt"/>
                <a:ea typeface="ＭＳ Ｐゴシック" pitchFamily="-1" charset="-128"/>
                <a:cs typeface="+mn-cs"/>
              </a:defRPr>
            </a:lvl4pPr>
            <a:lvl5pPr marL="2057400" indent="-228600" algn="l" defTabSz="457200" rtl="0" eaLnBrk="0" fontAlgn="base" hangingPunct="0">
              <a:lnSpc>
                <a:spcPct val="80000"/>
              </a:lnSpc>
              <a:spcBef>
                <a:spcPts val="800"/>
              </a:spcBef>
              <a:spcAft>
                <a:spcPct val="0"/>
              </a:spcAft>
              <a:buFont typeface="Arial" pitchFamily="-1" charset="0"/>
              <a:buChar char="»"/>
              <a:defRPr sz="2200" kern="1200" spc="-50">
                <a:solidFill>
                  <a:schemeClr val="tx1"/>
                </a:solidFill>
                <a:latin typeface="+mn-lt"/>
                <a:ea typeface="ＭＳ Ｐゴシック" pitchFamily="-1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800"/>
              </a:spcBef>
              <a:buFontTx/>
              <a:buNone/>
            </a:pPr>
            <a:r>
              <a:rPr lang="en-US" sz="2200" dirty="0" err="1" smtClean="0">
                <a:solidFill>
                  <a:srgbClr val="000000"/>
                </a:solidFill>
                <a:latin typeface="Calibri" charset="0"/>
                <a:ea typeface="Calibri" charset="0"/>
                <a:cs typeface="Calibri" charset="0"/>
              </a:rPr>
              <a:t>a.cs.princeton.edu</a:t>
            </a:r>
            <a:endParaRPr lang="en-US" sz="2200" dirty="0">
              <a:solidFill>
                <a:srgbClr val="000000"/>
              </a:solidFill>
              <a:latin typeface="Calibri" charset="0"/>
              <a:ea typeface="Calibri" charset="0"/>
              <a:cs typeface="Calibri" charset="0"/>
            </a:endParaRPr>
          </a:p>
          <a:p>
            <a:pPr>
              <a:spcBef>
                <a:spcPts val="800"/>
              </a:spcBef>
              <a:buFontTx/>
              <a:buNone/>
            </a:pPr>
            <a:r>
              <a:rPr lang="en-US" sz="2600" b="0" dirty="0" smtClean="0">
                <a:solidFill>
                  <a:srgbClr val="000000"/>
                </a:solidFill>
                <a:latin typeface="Calibri" charset="0"/>
                <a:ea typeface="Calibri" charset="0"/>
                <a:cs typeface="Calibri" charset="0"/>
              </a:rPr>
              <a:t>wants IP address for</a:t>
            </a:r>
          </a:p>
          <a:p>
            <a:pPr>
              <a:spcBef>
                <a:spcPts val="800"/>
              </a:spcBef>
              <a:buFontTx/>
              <a:buNone/>
            </a:pPr>
            <a:r>
              <a:rPr lang="en-US" sz="2200" dirty="0" err="1" smtClean="0">
                <a:solidFill>
                  <a:srgbClr val="000000"/>
                </a:solidFill>
                <a:latin typeface="Calibri" charset="0"/>
                <a:ea typeface="Calibri" charset="0"/>
                <a:cs typeface="Calibri" charset="0"/>
              </a:rPr>
              <a:t>www.umass.edu</a:t>
            </a:r>
            <a:endParaRPr lang="en-US" sz="2200" dirty="0" smtClean="0">
              <a:solidFill>
                <a:srgbClr val="000000"/>
              </a:solidFill>
              <a:latin typeface="Calibri" charset="0"/>
              <a:ea typeface="Calibri" charset="0"/>
              <a:cs typeface="Calibri" charset="0"/>
            </a:endParaRPr>
          </a:p>
          <a:p>
            <a:pPr>
              <a:spcBef>
                <a:spcPts val="800"/>
              </a:spcBef>
              <a:buFontTx/>
              <a:buNone/>
            </a:pPr>
            <a:endParaRPr lang="en-US" sz="2600" b="0" dirty="0" smtClean="0">
              <a:solidFill>
                <a:srgbClr val="000000"/>
              </a:solidFill>
              <a:latin typeface="Calibri" charset="0"/>
              <a:ea typeface="Calibri" charset="0"/>
              <a:cs typeface="Calibri" charset="0"/>
            </a:endParaRPr>
          </a:p>
          <a:p>
            <a:pPr>
              <a:spcBef>
                <a:spcPts val="800"/>
              </a:spcBef>
              <a:buFontTx/>
              <a:buNone/>
            </a:pPr>
            <a:endParaRPr lang="en-US" sz="2600" b="0" dirty="0" smtClean="0">
              <a:solidFill>
                <a:srgbClr val="000000"/>
              </a:solidFill>
              <a:latin typeface="Calibri" charset="0"/>
              <a:ea typeface="Calibri" charset="0"/>
              <a:cs typeface="Calibri" charset="0"/>
            </a:endParaRPr>
          </a:p>
          <a:p>
            <a:pPr>
              <a:spcBef>
                <a:spcPts val="800"/>
              </a:spcBef>
              <a:buFontTx/>
              <a:buNone/>
            </a:pPr>
            <a:endParaRPr lang="en-US" sz="2600" b="0" dirty="0" smtClean="0">
              <a:solidFill>
                <a:srgbClr val="000000"/>
              </a:solidFill>
              <a:latin typeface="Calibri" charset="0"/>
              <a:ea typeface="Calibri" charset="0"/>
              <a:cs typeface="Calibri" charset="0"/>
            </a:endParaRPr>
          </a:p>
          <a:p>
            <a:pPr>
              <a:spcBef>
                <a:spcPts val="800"/>
              </a:spcBef>
              <a:buFontTx/>
              <a:buNone/>
            </a:pPr>
            <a:r>
              <a:rPr lang="en-US" sz="2400" b="0" dirty="0" smtClean="0">
                <a:solidFill>
                  <a:srgbClr val="0000FF"/>
                </a:solidFill>
                <a:latin typeface="Calibri" charset="0"/>
                <a:ea typeface="Calibri" charset="0"/>
                <a:cs typeface="Calibri" charset="0"/>
              </a:rPr>
              <a:t>Recursive </a:t>
            </a:r>
            <a:r>
              <a:rPr lang="en-US" sz="2400" b="0" dirty="0" smtClean="0">
                <a:solidFill>
                  <a:srgbClr val="000000"/>
                </a:solidFill>
                <a:latin typeface="Calibri" charset="0"/>
                <a:ea typeface="Calibri" charset="0"/>
                <a:cs typeface="Calibri" charset="0"/>
              </a:rPr>
              <a:t>vs. </a:t>
            </a:r>
            <a:r>
              <a:rPr lang="en-US" sz="2400" b="0" dirty="0" smtClean="0">
                <a:solidFill>
                  <a:srgbClr val="FF0000"/>
                </a:solidFill>
                <a:latin typeface="Calibri" charset="0"/>
                <a:ea typeface="Calibri" charset="0"/>
                <a:cs typeface="Calibri" charset="0"/>
              </a:rPr>
              <a:t>Iterative </a:t>
            </a:r>
            <a:r>
              <a:rPr lang="en-US" sz="2400" b="0" dirty="0" smtClean="0">
                <a:solidFill>
                  <a:srgbClr val="000000"/>
                </a:solidFill>
                <a:latin typeface="Calibri" charset="0"/>
                <a:ea typeface="Calibri" charset="0"/>
                <a:cs typeface="Calibri" charset="0"/>
              </a:rPr>
              <a:t>Queries</a:t>
            </a:r>
            <a:endParaRPr lang="en-US" sz="2400" b="0" dirty="0">
              <a:solidFill>
                <a:srgbClr val="000000"/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grpSp>
        <p:nvGrpSpPr>
          <p:cNvPr id="141" name="Group 140"/>
          <p:cNvGrpSpPr>
            <a:grpSpLocks/>
          </p:cNvGrpSpPr>
          <p:nvPr/>
        </p:nvGrpSpPr>
        <p:grpSpPr bwMode="auto">
          <a:xfrm>
            <a:off x="5314950" y="3838575"/>
            <a:ext cx="369888" cy="657225"/>
            <a:chOff x="4180" y="783"/>
            <a:chExt cx="150" cy="307"/>
          </a:xfrm>
        </p:grpSpPr>
        <p:sp>
          <p:nvSpPr>
            <p:cNvPr id="142" name="AutoShape 7"/>
            <p:cNvSpPr>
              <a:spLocks noChangeArrowheads="1"/>
            </p:cNvSpPr>
            <p:nvPr/>
          </p:nvSpPr>
          <p:spPr bwMode="auto">
            <a:xfrm>
              <a:off x="4180" y="1019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latin typeface="Calibri" pitchFamily="-1" charset="0"/>
                <a:ea typeface="Calibri" pitchFamily="-1" charset="0"/>
                <a:cs typeface="Calibri" pitchFamily="-1" charset="0"/>
              </a:endParaRPr>
            </a:p>
          </p:txBody>
        </p:sp>
        <p:sp>
          <p:nvSpPr>
            <p:cNvPr id="143" name="Rectangle 8"/>
            <p:cNvSpPr>
              <a:spLocks noChangeArrowheads="1"/>
            </p:cNvSpPr>
            <p:nvPr/>
          </p:nvSpPr>
          <p:spPr bwMode="auto">
            <a:xfrm>
              <a:off x="4256" y="785"/>
              <a:ext cx="69" cy="236"/>
            </a:xfrm>
            <a:prstGeom prst="rect">
              <a:avLst/>
            </a:prstGeom>
            <a:solidFill>
              <a:srgbClr val="33CCCC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latin typeface="Calibri" pitchFamily="-1" charset="0"/>
                <a:ea typeface="Calibri" pitchFamily="-1" charset="0"/>
                <a:cs typeface="Calibri" pitchFamily="-1" charset="0"/>
              </a:endParaRPr>
            </a:p>
          </p:txBody>
        </p:sp>
        <p:sp>
          <p:nvSpPr>
            <p:cNvPr id="144" name="Rectangle 9"/>
            <p:cNvSpPr>
              <a:spLocks noChangeArrowheads="1"/>
            </p:cNvSpPr>
            <p:nvPr/>
          </p:nvSpPr>
          <p:spPr bwMode="auto">
            <a:xfrm>
              <a:off x="4181" y="852"/>
              <a:ext cx="95" cy="236"/>
            </a:xfrm>
            <a:prstGeom prst="rect">
              <a:avLst/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latin typeface="Calibri" pitchFamily="-1" charset="0"/>
                <a:ea typeface="Calibri" pitchFamily="-1" charset="0"/>
                <a:cs typeface="Calibri" pitchFamily="-1" charset="0"/>
              </a:endParaRPr>
            </a:p>
          </p:txBody>
        </p:sp>
        <p:sp>
          <p:nvSpPr>
            <p:cNvPr id="145" name="AutoShape 10"/>
            <p:cNvSpPr>
              <a:spLocks noChangeArrowheads="1"/>
            </p:cNvSpPr>
            <p:nvPr/>
          </p:nvSpPr>
          <p:spPr bwMode="auto">
            <a:xfrm>
              <a:off x="4180" y="783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latin typeface="Calibri" pitchFamily="-1" charset="0"/>
                <a:ea typeface="Calibri" pitchFamily="-1" charset="0"/>
                <a:cs typeface="Calibri" pitchFamily="-1" charset="0"/>
              </a:endParaRPr>
            </a:p>
          </p:txBody>
        </p:sp>
        <p:sp>
          <p:nvSpPr>
            <p:cNvPr id="146" name="Line 11"/>
            <p:cNvSpPr>
              <a:spLocks noChangeShapeType="1"/>
            </p:cNvSpPr>
            <p:nvPr/>
          </p:nvSpPr>
          <p:spPr bwMode="auto">
            <a:xfrm>
              <a:off x="4330" y="788"/>
              <a:ext cx="0" cy="23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7" name="Line 12"/>
            <p:cNvSpPr>
              <a:spLocks noChangeShapeType="1"/>
            </p:cNvSpPr>
            <p:nvPr/>
          </p:nvSpPr>
          <p:spPr bwMode="auto">
            <a:xfrm flipH="1">
              <a:off x="4276" y="1019"/>
              <a:ext cx="54" cy="6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8" name="Rectangle 13"/>
            <p:cNvSpPr>
              <a:spLocks noChangeArrowheads="1"/>
            </p:cNvSpPr>
            <p:nvPr/>
          </p:nvSpPr>
          <p:spPr bwMode="auto">
            <a:xfrm>
              <a:off x="4193" y="883"/>
              <a:ext cx="63" cy="136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latin typeface="Calibri" pitchFamily="-1" charset="0"/>
                <a:ea typeface="Calibri" pitchFamily="-1" charset="0"/>
                <a:cs typeface="Calibri" pitchFamily="-1" charset="0"/>
              </a:endParaRPr>
            </a:p>
          </p:txBody>
        </p:sp>
        <p:sp>
          <p:nvSpPr>
            <p:cNvPr id="149" name="Rectangle 14"/>
            <p:cNvSpPr>
              <a:spLocks noChangeArrowheads="1"/>
            </p:cNvSpPr>
            <p:nvPr/>
          </p:nvSpPr>
          <p:spPr bwMode="auto">
            <a:xfrm>
              <a:off x="4202" y="924"/>
              <a:ext cx="48" cy="48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latin typeface="Calibri" pitchFamily="-1" charset="0"/>
                <a:ea typeface="Calibri" pitchFamily="-1" charset="0"/>
                <a:cs typeface="Calibri" pitchFamily="-1" charset="0"/>
              </a:endParaRPr>
            </a:p>
          </p:txBody>
        </p:sp>
      </p:grpSp>
      <p:grpSp>
        <p:nvGrpSpPr>
          <p:cNvPr id="150" name="Group 22"/>
          <p:cNvGrpSpPr>
            <a:grpSpLocks/>
          </p:cNvGrpSpPr>
          <p:nvPr/>
        </p:nvGrpSpPr>
        <p:grpSpPr bwMode="auto">
          <a:xfrm>
            <a:off x="2816225" y="3635380"/>
            <a:ext cx="2411413" cy="708026"/>
            <a:chOff x="2669" y="2132"/>
            <a:chExt cx="1519" cy="446"/>
          </a:xfrm>
          <a:noFill/>
        </p:grpSpPr>
        <p:sp>
          <p:nvSpPr>
            <p:cNvPr id="151" name="Rectangle 23"/>
            <p:cNvSpPr>
              <a:spLocks noChangeArrowheads="1"/>
            </p:cNvSpPr>
            <p:nvPr/>
          </p:nvSpPr>
          <p:spPr bwMode="auto">
            <a:xfrm>
              <a:off x="2838" y="2178"/>
              <a:ext cx="1182" cy="30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r"/>
              <a:endParaRPr lang="en-US"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152" name="Text Box 24"/>
            <p:cNvSpPr txBox="1">
              <a:spLocks noChangeArrowheads="1"/>
            </p:cNvSpPr>
            <p:nvPr/>
          </p:nvSpPr>
          <p:spPr bwMode="auto">
            <a:xfrm>
              <a:off x="2669" y="2132"/>
              <a:ext cx="1519" cy="446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r" eaLnBrk="0" hangingPunct="0"/>
              <a:r>
                <a:rPr lang="en-US" b="0" dirty="0">
                  <a:latin typeface="Calibri" charset="0"/>
                  <a:ea typeface="Calibri" charset="0"/>
                  <a:cs typeface="Calibri" charset="0"/>
                </a:rPr>
                <a:t>local DNS server</a:t>
              </a:r>
            </a:p>
            <a:p>
              <a:pPr algn="r" eaLnBrk="0" hangingPunct="0"/>
              <a:r>
                <a:rPr lang="en-US" dirty="0" err="1">
                  <a:latin typeface="Calibri" charset="0"/>
                  <a:ea typeface="Calibri" charset="0"/>
                  <a:cs typeface="Calibri" charset="0"/>
                </a:rPr>
                <a:t>dns.cs.princeton.edu</a:t>
              </a:r>
              <a:endParaRPr lang="en-US" b="0" dirty="0">
                <a:latin typeface="Calibri" charset="0"/>
                <a:ea typeface="Calibri" charset="0"/>
                <a:cs typeface="Calibri" charset="0"/>
              </a:endParaRPr>
            </a:p>
          </p:txBody>
        </p:sp>
      </p:grpSp>
      <p:sp>
        <p:nvSpPr>
          <p:cNvPr id="153" name="Line 16"/>
          <p:cNvSpPr>
            <a:spLocks noChangeShapeType="1"/>
          </p:cNvSpPr>
          <p:nvPr/>
        </p:nvSpPr>
        <p:spPr bwMode="auto">
          <a:xfrm flipV="1">
            <a:off x="4846638" y="4457700"/>
            <a:ext cx="381000" cy="83820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 type="stealth" w="lg" len="lg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4" name="Line 20"/>
          <p:cNvSpPr>
            <a:spLocks noChangeShapeType="1"/>
          </p:cNvSpPr>
          <p:nvPr/>
        </p:nvSpPr>
        <p:spPr bwMode="auto">
          <a:xfrm flipH="1">
            <a:off x="5761038" y="2895600"/>
            <a:ext cx="381000" cy="83820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 type="stealth" w="lg" len="lg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5" name="Line 20"/>
          <p:cNvSpPr>
            <a:spLocks noChangeShapeType="1"/>
          </p:cNvSpPr>
          <p:nvPr/>
        </p:nvSpPr>
        <p:spPr bwMode="auto">
          <a:xfrm flipH="1">
            <a:off x="5075238" y="4610100"/>
            <a:ext cx="304800" cy="68580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 type="stealth" w="lg" len="lg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6" name="Text Box 26"/>
          <p:cNvSpPr txBox="1">
            <a:spLocks noChangeArrowheads="1"/>
          </p:cNvSpPr>
          <p:nvPr/>
        </p:nvSpPr>
        <p:spPr bwMode="auto">
          <a:xfrm>
            <a:off x="4618038" y="4495800"/>
            <a:ext cx="341312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2400" b="0">
                <a:solidFill>
                  <a:srgbClr val="0000FF"/>
                </a:solidFill>
                <a:latin typeface="Calibri" pitchFamily="-1" charset="0"/>
                <a:ea typeface="Calibri" pitchFamily="-1" charset="0"/>
                <a:cs typeface="Calibri" pitchFamily="-1" charset="0"/>
              </a:rPr>
              <a:t>1</a:t>
            </a:r>
          </a:p>
        </p:txBody>
      </p:sp>
      <p:sp>
        <p:nvSpPr>
          <p:cNvPr id="157" name="Text Box 26"/>
          <p:cNvSpPr txBox="1">
            <a:spLocks noChangeArrowheads="1"/>
          </p:cNvSpPr>
          <p:nvPr/>
        </p:nvSpPr>
        <p:spPr bwMode="auto">
          <a:xfrm>
            <a:off x="5303838" y="2971800"/>
            <a:ext cx="341312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2400" b="0">
                <a:solidFill>
                  <a:srgbClr val="0000FF"/>
                </a:solidFill>
                <a:latin typeface="Calibri" pitchFamily="-1" charset="0"/>
                <a:ea typeface="Calibri" pitchFamily="-1" charset="0"/>
                <a:cs typeface="Calibri" pitchFamily="-1" charset="0"/>
              </a:rPr>
              <a:t>2</a:t>
            </a:r>
          </a:p>
        </p:txBody>
      </p:sp>
      <p:sp>
        <p:nvSpPr>
          <p:cNvPr id="158" name="Text Box 26"/>
          <p:cNvSpPr txBox="1">
            <a:spLocks noChangeArrowheads="1"/>
          </p:cNvSpPr>
          <p:nvPr/>
        </p:nvSpPr>
        <p:spPr bwMode="auto">
          <a:xfrm>
            <a:off x="6791325" y="1600200"/>
            <a:ext cx="3413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2400" b="0">
                <a:solidFill>
                  <a:srgbClr val="FF0000"/>
                </a:solidFill>
                <a:latin typeface="Calibri" pitchFamily="-1" charset="0"/>
                <a:ea typeface="Calibri" pitchFamily="-1" charset="0"/>
                <a:cs typeface="Calibri" pitchFamily="-1" charset="0"/>
              </a:rPr>
              <a:t>4</a:t>
            </a:r>
            <a:endParaRPr lang="en-US" sz="2400" b="0">
              <a:latin typeface="Calibri" pitchFamily="-1" charset="0"/>
              <a:ea typeface="Calibri" pitchFamily="-1" charset="0"/>
              <a:cs typeface="Calibri" pitchFamily="-1" charset="0"/>
            </a:endParaRPr>
          </a:p>
        </p:txBody>
      </p:sp>
      <p:sp>
        <p:nvSpPr>
          <p:cNvPr id="159" name="Text Box 26"/>
          <p:cNvSpPr txBox="1">
            <a:spLocks noChangeArrowheads="1"/>
          </p:cNvSpPr>
          <p:nvPr/>
        </p:nvSpPr>
        <p:spPr bwMode="auto">
          <a:xfrm>
            <a:off x="7208838" y="1828800"/>
            <a:ext cx="341312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2400" b="0">
                <a:solidFill>
                  <a:srgbClr val="FF0000"/>
                </a:solidFill>
                <a:latin typeface="Calibri" pitchFamily="-1" charset="0"/>
                <a:ea typeface="Calibri" pitchFamily="-1" charset="0"/>
                <a:cs typeface="Calibri" pitchFamily="-1" charset="0"/>
              </a:rPr>
              <a:t>5</a:t>
            </a:r>
            <a:endParaRPr lang="en-US" sz="2400" b="0">
              <a:latin typeface="Calibri" pitchFamily="-1" charset="0"/>
              <a:ea typeface="Calibri" pitchFamily="-1" charset="0"/>
              <a:cs typeface="Calibri" pitchFamily="-1" charset="0"/>
            </a:endParaRPr>
          </a:p>
        </p:txBody>
      </p:sp>
      <p:sp>
        <p:nvSpPr>
          <p:cNvPr id="160" name="Text Box 26"/>
          <p:cNvSpPr txBox="1">
            <a:spLocks noChangeArrowheads="1"/>
          </p:cNvSpPr>
          <p:nvPr/>
        </p:nvSpPr>
        <p:spPr bwMode="auto">
          <a:xfrm>
            <a:off x="7248525" y="2433638"/>
            <a:ext cx="341313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2400" b="0">
                <a:solidFill>
                  <a:srgbClr val="FF0000"/>
                </a:solidFill>
                <a:latin typeface="Calibri" pitchFamily="-1" charset="0"/>
                <a:ea typeface="Calibri" pitchFamily="-1" charset="0"/>
                <a:cs typeface="Calibri" pitchFamily="-1" charset="0"/>
              </a:rPr>
              <a:t>6</a:t>
            </a:r>
            <a:endParaRPr lang="en-US" sz="2400" b="0">
              <a:latin typeface="Calibri" pitchFamily="-1" charset="0"/>
              <a:ea typeface="Calibri" pitchFamily="-1" charset="0"/>
              <a:cs typeface="Calibri" pitchFamily="-1" charset="0"/>
            </a:endParaRPr>
          </a:p>
        </p:txBody>
      </p:sp>
      <p:sp>
        <p:nvSpPr>
          <p:cNvPr id="161" name="Text Box 26"/>
          <p:cNvSpPr txBox="1">
            <a:spLocks noChangeArrowheads="1"/>
          </p:cNvSpPr>
          <p:nvPr/>
        </p:nvSpPr>
        <p:spPr bwMode="auto">
          <a:xfrm>
            <a:off x="7361238" y="3048000"/>
            <a:ext cx="341312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2400" b="0">
                <a:solidFill>
                  <a:srgbClr val="FF0000"/>
                </a:solidFill>
                <a:latin typeface="Calibri" pitchFamily="-1" charset="0"/>
                <a:ea typeface="Calibri" pitchFamily="-1" charset="0"/>
                <a:cs typeface="Calibri" pitchFamily="-1" charset="0"/>
              </a:rPr>
              <a:t>7</a:t>
            </a:r>
            <a:endParaRPr lang="en-US" sz="2400" b="0">
              <a:latin typeface="Calibri" pitchFamily="-1" charset="0"/>
              <a:ea typeface="Calibri" pitchFamily="-1" charset="0"/>
              <a:cs typeface="Calibri" pitchFamily="-1" charset="0"/>
            </a:endParaRPr>
          </a:p>
        </p:txBody>
      </p:sp>
      <p:sp>
        <p:nvSpPr>
          <p:cNvPr id="162" name="Text Box 26"/>
          <p:cNvSpPr txBox="1">
            <a:spLocks noChangeArrowheads="1"/>
          </p:cNvSpPr>
          <p:nvPr/>
        </p:nvSpPr>
        <p:spPr bwMode="auto">
          <a:xfrm>
            <a:off x="6827838" y="3505200"/>
            <a:ext cx="341312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2400" b="0">
                <a:solidFill>
                  <a:srgbClr val="FF0000"/>
                </a:solidFill>
                <a:latin typeface="Calibri" pitchFamily="-1" charset="0"/>
                <a:ea typeface="Calibri" pitchFamily="-1" charset="0"/>
                <a:cs typeface="Calibri" pitchFamily="-1" charset="0"/>
              </a:rPr>
              <a:t>8</a:t>
            </a:r>
            <a:endParaRPr lang="en-US" sz="2400" b="0">
              <a:latin typeface="Calibri" pitchFamily="-1" charset="0"/>
              <a:ea typeface="Calibri" pitchFamily="-1" charset="0"/>
              <a:cs typeface="Calibri" pitchFamily="-1" charset="0"/>
            </a:endParaRPr>
          </a:p>
        </p:txBody>
      </p:sp>
      <p:sp>
        <p:nvSpPr>
          <p:cNvPr id="163" name="Text Box 26"/>
          <p:cNvSpPr txBox="1">
            <a:spLocks noChangeArrowheads="1"/>
          </p:cNvSpPr>
          <p:nvPr/>
        </p:nvSpPr>
        <p:spPr bwMode="auto">
          <a:xfrm>
            <a:off x="5913438" y="3200400"/>
            <a:ext cx="341312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2400" b="0">
                <a:solidFill>
                  <a:srgbClr val="0000FF"/>
                </a:solidFill>
                <a:latin typeface="Calibri" pitchFamily="-1" charset="0"/>
                <a:ea typeface="Calibri" pitchFamily="-1" charset="0"/>
                <a:cs typeface="Calibri" pitchFamily="-1" charset="0"/>
              </a:rPr>
              <a:t>9</a:t>
            </a:r>
          </a:p>
        </p:txBody>
      </p:sp>
      <p:sp>
        <p:nvSpPr>
          <p:cNvPr id="164" name="Text Box 26"/>
          <p:cNvSpPr txBox="1">
            <a:spLocks noChangeArrowheads="1"/>
          </p:cNvSpPr>
          <p:nvPr/>
        </p:nvSpPr>
        <p:spPr bwMode="auto">
          <a:xfrm>
            <a:off x="5340350" y="4719638"/>
            <a:ext cx="496888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2400" b="0">
                <a:solidFill>
                  <a:srgbClr val="0000FF"/>
                </a:solidFill>
                <a:latin typeface="Calibri" pitchFamily="-1" charset="0"/>
                <a:ea typeface="Calibri" pitchFamily="-1" charset="0"/>
                <a:cs typeface="Calibri" pitchFamily="-1" charset="0"/>
              </a:rPr>
              <a:t>10</a:t>
            </a:r>
          </a:p>
        </p:txBody>
      </p:sp>
    </p:spTree>
    <p:extLst>
      <p:ext uri="{BB962C8B-B14F-4D97-AF65-F5344CB8AC3E}">
        <p14:creationId xmlns:p14="http://schemas.microsoft.com/office/powerpoint/2010/main" val="9668275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7" grpId="0"/>
      <p:bldP spid="98" grpId="0"/>
      <p:bldP spid="107" grpId="0"/>
      <p:bldP spid="135" grpId="0"/>
      <p:bldP spid="138" grpId="0"/>
      <p:bldP spid="140" grpId="0" build="p"/>
      <p:bldP spid="156" grpId="0"/>
      <p:bldP spid="157" grpId="0"/>
      <p:bldP spid="158" grpId="0"/>
      <p:bldP spid="159" grpId="0"/>
      <p:bldP spid="160" grpId="0"/>
      <p:bldP spid="161" grpId="0"/>
      <p:bldP spid="162" grpId="0"/>
      <p:bldP spid="163" grpId="0"/>
      <p:bldP spid="164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Calibri" pitchFamily="-1" charset="0"/>
                <a:cs typeface="Calibri" pitchFamily="-1" charset="0"/>
              </a:rPr>
              <a:t>DNS </a:t>
            </a:r>
            <a:r>
              <a:rPr lang="en-US" dirty="0" smtClean="0">
                <a:ea typeface="Calibri" pitchFamily="-1" charset="0"/>
                <a:cs typeface="Calibri" pitchFamily="-1" charset="0"/>
              </a:rPr>
              <a:t>Queries</a:t>
            </a:r>
            <a:endParaRPr lang="en-US" dirty="0"/>
          </a:p>
        </p:txBody>
      </p:sp>
      <p:graphicFrame>
        <p:nvGraphicFramePr>
          <p:cNvPr id="85" name="Object 2"/>
          <p:cNvGraphicFramePr>
            <a:graphicFrameLocks noChangeAspect="1"/>
          </p:cNvGraphicFramePr>
          <p:nvPr/>
        </p:nvGraphicFramePr>
        <p:xfrm>
          <a:off x="4462463" y="5381625"/>
          <a:ext cx="833437" cy="638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0" name="Clip" r:id="rId3" imgW="1305000" imgH="1085760" progId="MS_ClipArt_Gallery.2">
                  <p:embed/>
                </p:oleObj>
              </mc:Choice>
              <mc:Fallback>
                <p:oleObj name="Clip" r:id="rId3" imgW="1305000" imgH="1085760" progId="MS_ClipArt_Gallery.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62463" y="5381625"/>
                        <a:ext cx="833437" cy="6381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6" name="Text Box 3"/>
          <p:cNvSpPr txBox="1">
            <a:spLocks noChangeArrowheads="1"/>
          </p:cNvSpPr>
          <p:nvPr/>
        </p:nvSpPr>
        <p:spPr bwMode="auto">
          <a:xfrm>
            <a:off x="3853687" y="6078538"/>
            <a:ext cx="2160528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b="0">
                <a:latin typeface="Calibri" charset="0"/>
                <a:ea typeface="Calibri" charset="0"/>
                <a:cs typeface="Calibri" charset="0"/>
              </a:rPr>
              <a:t>requesting host</a:t>
            </a:r>
          </a:p>
          <a:p>
            <a:pPr eaLnBrk="0" hangingPunct="0"/>
            <a:r>
              <a:rPr lang="en-US" dirty="0" err="1">
                <a:latin typeface="Calibri" charset="0"/>
                <a:ea typeface="Calibri" charset="0"/>
                <a:cs typeface="Calibri" charset="0"/>
              </a:rPr>
              <a:t>a.cs.princeton.edu</a:t>
            </a:r>
            <a:endParaRPr lang="en-US" b="0" dirty="0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87" name="Text Box 4"/>
          <p:cNvSpPr txBox="1">
            <a:spLocks noChangeArrowheads="1"/>
          </p:cNvSpPr>
          <p:nvPr/>
        </p:nvSpPr>
        <p:spPr bwMode="auto">
          <a:xfrm>
            <a:off x="6841730" y="6190066"/>
            <a:ext cx="196611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>
                <a:latin typeface="Calibri" charset="0"/>
                <a:ea typeface="Calibri" charset="0"/>
                <a:cs typeface="Calibri" charset="0"/>
              </a:rPr>
              <a:t>www.umass.edu</a:t>
            </a:r>
            <a:endParaRPr lang="en-US" b="0" dirty="0">
              <a:latin typeface="Calibri" charset="0"/>
              <a:ea typeface="Calibri" charset="0"/>
              <a:cs typeface="Calibri" charset="0"/>
            </a:endParaRPr>
          </a:p>
        </p:txBody>
      </p:sp>
      <p:graphicFrame>
        <p:nvGraphicFramePr>
          <p:cNvPr id="88" name="Object 3"/>
          <p:cNvGraphicFramePr>
            <a:graphicFrameLocks noChangeAspect="1"/>
          </p:cNvGraphicFramePr>
          <p:nvPr/>
        </p:nvGraphicFramePr>
        <p:xfrm>
          <a:off x="7477125" y="5562600"/>
          <a:ext cx="833438" cy="638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1" name="Clip" r:id="rId5" imgW="1305000" imgH="1085760" progId="MS_ClipArt_Gallery.2">
                  <p:embed/>
                </p:oleObj>
              </mc:Choice>
              <mc:Fallback>
                <p:oleObj name="Clip" r:id="rId5" imgW="1305000" imgH="1085760" progId="MS_ClipArt_Gallery.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77125" y="5562600"/>
                        <a:ext cx="833438" cy="6381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89" name="Group 6"/>
          <p:cNvGrpSpPr>
            <a:grpSpLocks/>
          </p:cNvGrpSpPr>
          <p:nvPr/>
        </p:nvGrpSpPr>
        <p:grpSpPr bwMode="auto">
          <a:xfrm>
            <a:off x="5984875" y="2125663"/>
            <a:ext cx="369888" cy="657225"/>
            <a:chOff x="4180" y="783"/>
            <a:chExt cx="150" cy="307"/>
          </a:xfrm>
        </p:grpSpPr>
        <p:sp>
          <p:nvSpPr>
            <p:cNvPr id="90" name="AutoShape 7"/>
            <p:cNvSpPr>
              <a:spLocks noChangeArrowheads="1"/>
            </p:cNvSpPr>
            <p:nvPr/>
          </p:nvSpPr>
          <p:spPr bwMode="auto">
            <a:xfrm>
              <a:off x="4180" y="1019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latin typeface="Calibri" pitchFamily="-1" charset="0"/>
                <a:ea typeface="Calibri" pitchFamily="-1" charset="0"/>
                <a:cs typeface="Calibri" pitchFamily="-1" charset="0"/>
              </a:endParaRPr>
            </a:p>
          </p:txBody>
        </p:sp>
        <p:sp>
          <p:nvSpPr>
            <p:cNvPr id="91" name="Rectangle 8"/>
            <p:cNvSpPr>
              <a:spLocks noChangeArrowheads="1"/>
            </p:cNvSpPr>
            <p:nvPr/>
          </p:nvSpPr>
          <p:spPr bwMode="auto">
            <a:xfrm>
              <a:off x="4256" y="785"/>
              <a:ext cx="69" cy="236"/>
            </a:xfrm>
            <a:prstGeom prst="rect">
              <a:avLst/>
            </a:prstGeom>
            <a:solidFill>
              <a:srgbClr val="33CCCC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latin typeface="Calibri" pitchFamily="-1" charset="0"/>
                <a:ea typeface="Calibri" pitchFamily="-1" charset="0"/>
                <a:cs typeface="Calibri" pitchFamily="-1" charset="0"/>
              </a:endParaRPr>
            </a:p>
          </p:txBody>
        </p:sp>
        <p:sp>
          <p:nvSpPr>
            <p:cNvPr id="92" name="Rectangle 9"/>
            <p:cNvSpPr>
              <a:spLocks noChangeArrowheads="1"/>
            </p:cNvSpPr>
            <p:nvPr/>
          </p:nvSpPr>
          <p:spPr bwMode="auto">
            <a:xfrm>
              <a:off x="4181" y="852"/>
              <a:ext cx="95" cy="236"/>
            </a:xfrm>
            <a:prstGeom prst="rect">
              <a:avLst/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latin typeface="Calibri" pitchFamily="-1" charset="0"/>
                <a:ea typeface="Calibri" pitchFamily="-1" charset="0"/>
                <a:cs typeface="Calibri" pitchFamily="-1" charset="0"/>
              </a:endParaRPr>
            </a:p>
          </p:txBody>
        </p:sp>
        <p:sp>
          <p:nvSpPr>
            <p:cNvPr id="93" name="AutoShape 10"/>
            <p:cNvSpPr>
              <a:spLocks noChangeArrowheads="1"/>
            </p:cNvSpPr>
            <p:nvPr/>
          </p:nvSpPr>
          <p:spPr bwMode="auto">
            <a:xfrm>
              <a:off x="4180" y="783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latin typeface="Calibri" pitchFamily="-1" charset="0"/>
                <a:ea typeface="Calibri" pitchFamily="-1" charset="0"/>
                <a:cs typeface="Calibri" pitchFamily="-1" charset="0"/>
              </a:endParaRPr>
            </a:p>
          </p:txBody>
        </p:sp>
        <p:sp>
          <p:nvSpPr>
            <p:cNvPr id="94" name="Line 11"/>
            <p:cNvSpPr>
              <a:spLocks noChangeShapeType="1"/>
            </p:cNvSpPr>
            <p:nvPr/>
          </p:nvSpPr>
          <p:spPr bwMode="auto">
            <a:xfrm>
              <a:off x="4330" y="788"/>
              <a:ext cx="0" cy="23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5" name="Line 12"/>
            <p:cNvSpPr>
              <a:spLocks noChangeShapeType="1"/>
            </p:cNvSpPr>
            <p:nvPr/>
          </p:nvSpPr>
          <p:spPr bwMode="auto">
            <a:xfrm flipH="1">
              <a:off x="4276" y="1019"/>
              <a:ext cx="54" cy="6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6" name="Rectangle 13"/>
            <p:cNvSpPr>
              <a:spLocks noChangeArrowheads="1"/>
            </p:cNvSpPr>
            <p:nvPr/>
          </p:nvSpPr>
          <p:spPr bwMode="auto">
            <a:xfrm>
              <a:off x="4193" y="883"/>
              <a:ext cx="63" cy="136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latin typeface="Calibri" pitchFamily="-1" charset="0"/>
                <a:ea typeface="Calibri" pitchFamily="-1" charset="0"/>
                <a:cs typeface="Calibri" pitchFamily="-1" charset="0"/>
              </a:endParaRPr>
            </a:p>
          </p:txBody>
        </p:sp>
        <p:sp>
          <p:nvSpPr>
            <p:cNvPr id="97" name="Rectangle 14"/>
            <p:cNvSpPr>
              <a:spLocks noChangeArrowheads="1"/>
            </p:cNvSpPr>
            <p:nvPr/>
          </p:nvSpPr>
          <p:spPr bwMode="auto">
            <a:xfrm>
              <a:off x="4202" y="924"/>
              <a:ext cx="48" cy="48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latin typeface="Calibri" pitchFamily="-1" charset="0"/>
                <a:ea typeface="Calibri" pitchFamily="-1" charset="0"/>
                <a:cs typeface="Calibri" pitchFamily="-1" charset="0"/>
              </a:endParaRPr>
            </a:p>
          </p:txBody>
        </p:sp>
      </p:grpSp>
      <p:sp>
        <p:nvSpPr>
          <p:cNvPr id="98" name="Text Box 15"/>
          <p:cNvSpPr txBox="1">
            <a:spLocks noChangeArrowheads="1"/>
          </p:cNvSpPr>
          <p:nvPr/>
        </p:nvSpPr>
        <p:spPr bwMode="auto">
          <a:xfrm>
            <a:off x="6569075" y="304800"/>
            <a:ext cx="2697163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b="0">
                <a:latin typeface="Calibri" charset="0"/>
                <a:ea typeface="Calibri" charset="0"/>
                <a:cs typeface="Calibri" charset="0"/>
              </a:rPr>
              <a:t>root DNS server for .</a:t>
            </a:r>
          </a:p>
        </p:txBody>
      </p:sp>
      <p:sp>
        <p:nvSpPr>
          <p:cNvPr id="99" name="Line 16"/>
          <p:cNvSpPr>
            <a:spLocks noChangeShapeType="1"/>
          </p:cNvSpPr>
          <p:nvPr/>
        </p:nvSpPr>
        <p:spPr bwMode="auto">
          <a:xfrm flipV="1">
            <a:off x="5532438" y="2895600"/>
            <a:ext cx="381000" cy="83820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 type="stealth" w="lg" len="lg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0" name="Line 17"/>
          <p:cNvSpPr>
            <a:spLocks noChangeShapeType="1"/>
          </p:cNvSpPr>
          <p:nvPr/>
        </p:nvSpPr>
        <p:spPr bwMode="auto">
          <a:xfrm flipV="1">
            <a:off x="6148388" y="1117600"/>
            <a:ext cx="914400" cy="97155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stealth" w="lg" len="lg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" name="Line 18"/>
          <p:cNvSpPr>
            <a:spLocks noChangeShapeType="1"/>
          </p:cNvSpPr>
          <p:nvPr/>
        </p:nvSpPr>
        <p:spPr bwMode="auto">
          <a:xfrm flipV="1">
            <a:off x="6434138" y="2279650"/>
            <a:ext cx="1485900" cy="9525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stealth" w="lg" len="lg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" name="Line 19"/>
          <p:cNvSpPr>
            <a:spLocks noChangeShapeType="1"/>
          </p:cNvSpPr>
          <p:nvPr/>
        </p:nvSpPr>
        <p:spPr bwMode="auto">
          <a:xfrm flipH="1" flipV="1">
            <a:off x="6434138" y="2451100"/>
            <a:ext cx="1419225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stealth" w="lg" len="lg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" name="Line 20"/>
          <p:cNvSpPr>
            <a:spLocks noChangeShapeType="1"/>
          </p:cNvSpPr>
          <p:nvPr/>
        </p:nvSpPr>
        <p:spPr bwMode="auto">
          <a:xfrm flipH="1">
            <a:off x="6357938" y="1346200"/>
            <a:ext cx="733425" cy="7620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stealth" w="lg" len="lg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7" name="Text Box 26"/>
          <p:cNvSpPr txBox="1">
            <a:spLocks noChangeArrowheads="1"/>
          </p:cNvSpPr>
          <p:nvPr/>
        </p:nvSpPr>
        <p:spPr bwMode="auto">
          <a:xfrm>
            <a:off x="6142038" y="1219200"/>
            <a:ext cx="341312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2400" b="0">
                <a:solidFill>
                  <a:srgbClr val="FF0000"/>
                </a:solidFill>
                <a:latin typeface="Calibri" pitchFamily="-1" charset="0"/>
                <a:ea typeface="Calibri" pitchFamily="-1" charset="0"/>
                <a:cs typeface="Calibri" pitchFamily="-1" charset="0"/>
              </a:rPr>
              <a:t>3</a:t>
            </a:r>
            <a:endParaRPr lang="en-US" sz="2400" b="0">
              <a:latin typeface="Calibri" pitchFamily="-1" charset="0"/>
              <a:ea typeface="Calibri" pitchFamily="-1" charset="0"/>
              <a:cs typeface="Calibri" pitchFamily="-1" charset="0"/>
            </a:endParaRPr>
          </a:p>
        </p:txBody>
      </p:sp>
      <p:grpSp>
        <p:nvGrpSpPr>
          <p:cNvPr id="108" name="Group 31"/>
          <p:cNvGrpSpPr>
            <a:grpSpLocks/>
          </p:cNvGrpSpPr>
          <p:nvPr/>
        </p:nvGrpSpPr>
        <p:grpSpPr bwMode="auto">
          <a:xfrm>
            <a:off x="7099300" y="706438"/>
            <a:ext cx="369888" cy="657225"/>
            <a:chOff x="4180" y="783"/>
            <a:chExt cx="150" cy="307"/>
          </a:xfrm>
        </p:grpSpPr>
        <p:sp>
          <p:nvSpPr>
            <p:cNvPr id="109" name="AutoShape 32"/>
            <p:cNvSpPr>
              <a:spLocks noChangeArrowheads="1"/>
            </p:cNvSpPr>
            <p:nvPr/>
          </p:nvSpPr>
          <p:spPr bwMode="auto">
            <a:xfrm>
              <a:off x="4180" y="1019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latin typeface="Calibri" pitchFamily="-1" charset="0"/>
                <a:ea typeface="Calibri" pitchFamily="-1" charset="0"/>
                <a:cs typeface="Calibri" pitchFamily="-1" charset="0"/>
              </a:endParaRPr>
            </a:p>
          </p:txBody>
        </p:sp>
        <p:sp>
          <p:nvSpPr>
            <p:cNvPr id="110" name="Rectangle 33"/>
            <p:cNvSpPr>
              <a:spLocks noChangeArrowheads="1"/>
            </p:cNvSpPr>
            <p:nvPr/>
          </p:nvSpPr>
          <p:spPr bwMode="auto">
            <a:xfrm>
              <a:off x="4256" y="785"/>
              <a:ext cx="69" cy="236"/>
            </a:xfrm>
            <a:prstGeom prst="rect">
              <a:avLst/>
            </a:prstGeom>
            <a:solidFill>
              <a:srgbClr val="33CCCC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latin typeface="Calibri" pitchFamily="-1" charset="0"/>
                <a:ea typeface="Calibri" pitchFamily="-1" charset="0"/>
                <a:cs typeface="Calibri" pitchFamily="-1" charset="0"/>
              </a:endParaRPr>
            </a:p>
          </p:txBody>
        </p:sp>
        <p:sp>
          <p:nvSpPr>
            <p:cNvPr id="111" name="Rectangle 34"/>
            <p:cNvSpPr>
              <a:spLocks noChangeArrowheads="1"/>
            </p:cNvSpPr>
            <p:nvPr/>
          </p:nvSpPr>
          <p:spPr bwMode="auto">
            <a:xfrm>
              <a:off x="4181" y="852"/>
              <a:ext cx="95" cy="236"/>
            </a:xfrm>
            <a:prstGeom prst="rect">
              <a:avLst/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latin typeface="Calibri" pitchFamily="-1" charset="0"/>
                <a:ea typeface="Calibri" pitchFamily="-1" charset="0"/>
                <a:cs typeface="Calibri" pitchFamily="-1" charset="0"/>
              </a:endParaRPr>
            </a:p>
          </p:txBody>
        </p:sp>
        <p:sp>
          <p:nvSpPr>
            <p:cNvPr id="112" name="AutoShape 35"/>
            <p:cNvSpPr>
              <a:spLocks noChangeArrowheads="1"/>
            </p:cNvSpPr>
            <p:nvPr/>
          </p:nvSpPr>
          <p:spPr bwMode="auto">
            <a:xfrm>
              <a:off x="4180" y="783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latin typeface="Calibri" pitchFamily="-1" charset="0"/>
                <a:ea typeface="Calibri" pitchFamily="-1" charset="0"/>
                <a:cs typeface="Calibri" pitchFamily="-1" charset="0"/>
              </a:endParaRPr>
            </a:p>
          </p:txBody>
        </p:sp>
        <p:sp>
          <p:nvSpPr>
            <p:cNvPr id="113" name="Line 36"/>
            <p:cNvSpPr>
              <a:spLocks noChangeShapeType="1"/>
            </p:cNvSpPr>
            <p:nvPr/>
          </p:nvSpPr>
          <p:spPr bwMode="auto">
            <a:xfrm>
              <a:off x="4330" y="788"/>
              <a:ext cx="0" cy="23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" name="Line 37"/>
            <p:cNvSpPr>
              <a:spLocks noChangeShapeType="1"/>
            </p:cNvSpPr>
            <p:nvPr/>
          </p:nvSpPr>
          <p:spPr bwMode="auto">
            <a:xfrm flipH="1">
              <a:off x="4276" y="1019"/>
              <a:ext cx="54" cy="6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5" name="Rectangle 38"/>
            <p:cNvSpPr>
              <a:spLocks noChangeArrowheads="1"/>
            </p:cNvSpPr>
            <p:nvPr/>
          </p:nvSpPr>
          <p:spPr bwMode="auto">
            <a:xfrm>
              <a:off x="4193" y="883"/>
              <a:ext cx="63" cy="136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latin typeface="Calibri" pitchFamily="-1" charset="0"/>
                <a:ea typeface="Calibri" pitchFamily="-1" charset="0"/>
                <a:cs typeface="Calibri" pitchFamily="-1" charset="0"/>
              </a:endParaRPr>
            </a:p>
          </p:txBody>
        </p:sp>
        <p:sp>
          <p:nvSpPr>
            <p:cNvPr id="116" name="Rectangle 39"/>
            <p:cNvSpPr>
              <a:spLocks noChangeArrowheads="1"/>
            </p:cNvSpPr>
            <p:nvPr/>
          </p:nvSpPr>
          <p:spPr bwMode="auto">
            <a:xfrm>
              <a:off x="4202" y="924"/>
              <a:ext cx="48" cy="48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latin typeface="Calibri" pitchFamily="-1" charset="0"/>
                <a:ea typeface="Calibri" pitchFamily="-1" charset="0"/>
                <a:cs typeface="Calibri" pitchFamily="-1" charset="0"/>
              </a:endParaRPr>
            </a:p>
          </p:txBody>
        </p:sp>
      </p:grpSp>
      <p:grpSp>
        <p:nvGrpSpPr>
          <p:cNvPr id="117" name="Group 40"/>
          <p:cNvGrpSpPr>
            <a:grpSpLocks/>
          </p:cNvGrpSpPr>
          <p:nvPr/>
        </p:nvGrpSpPr>
        <p:grpSpPr bwMode="auto">
          <a:xfrm>
            <a:off x="7927975" y="2135188"/>
            <a:ext cx="369888" cy="657225"/>
            <a:chOff x="4180" y="783"/>
            <a:chExt cx="150" cy="307"/>
          </a:xfrm>
        </p:grpSpPr>
        <p:sp>
          <p:nvSpPr>
            <p:cNvPr id="118" name="AutoShape 41"/>
            <p:cNvSpPr>
              <a:spLocks noChangeArrowheads="1"/>
            </p:cNvSpPr>
            <p:nvPr/>
          </p:nvSpPr>
          <p:spPr bwMode="auto">
            <a:xfrm>
              <a:off x="4180" y="1019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latin typeface="Calibri" pitchFamily="-1" charset="0"/>
                <a:ea typeface="Calibri" pitchFamily="-1" charset="0"/>
                <a:cs typeface="Calibri" pitchFamily="-1" charset="0"/>
              </a:endParaRPr>
            </a:p>
          </p:txBody>
        </p:sp>
        <p:sp>
          <p:nvSpPr>
            <p:cNvPr id="119" name="Rectangle 42"/>
            <p:cNvSpPr>
              <a:spLocks noChangeArrowheads="1"/>
            </p:cNvSpPr>
            <p:nvPr/>
          </p:nvSpPr>
          <p:spPr bwMode="auto">
            <a:xfrm>
              <a:off x="4256" y="785"/>
              <a:ext cx="69" cy="236"/>
            </a:xfrm>
            <a:prstGeom prst="rect">
              <a:avLst/>
            </a:prstGeom>
            <a:solidFill>
              <a:srgbClr val="33CCCC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latin typeface="Calibri" pitchFamily="-1" charset="0"/>
                <a:ea typeface="Calibri" pitchFamily="-1" charset="0"/>
                <a:cs typeface="Calibri" pitchFamily="-1" charset="0"/>
              </a:endParaRPr>
            </a:p>
          </p:txBody>
        </p:sp>
        <p:sp>
          <p:nvSpPr>
            <p:cNvPr id="120" name="Rectangle 43"/>
            <p:cNvSpPr>
              <a:spLocks noChangeArrowheads="1"/>
            </p:cNvSpPr>
            <p:nvPr/>
          </p:nvSpPr>
          <p:spPr bwMode="auto">
            <a:xfrm>
              <a:off x="4181" y="852"/>
              <a:ext cx="95" cy="236"/>
            </a:xfrm>
            <a:prstGeom prst="rect">
              <a:avLst/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latin typeface="Calibri" pitchFamily="-1" charset="0"/>
                <a:ea typeface="Calibri" pitchFamily="-1" charset="0"/>
                <a:cs typeface="Calibri" pitchFamily="-1" charset="0"/>
              </a:endParaRPr>
            </a:p>
          </p:txBody>
        </p:sp>
        <p:sp>
          <p:nvSpPr>
            <p:cNvPr id="121" name="AutoShape 44"/>
            <p:cNvSpPr>
              <a:spLocks noChangeArrowheads="1"/>
            </p:cNvSpPr>
            <p:nvPr/>
          </p:nvSpPr>
          <p:spPr bwMode="auto">
            <a:xfrm>
              <a:off x="4180" y="783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latin typeface="Calibri" pitchFamily="-1" charset="0"/>
                <a:ea typeface="Calibri" pitchFamily="-1" charset="0"/>
                <a:cs typeface="Calibri" pitchFamily="-1" charset="0"/>
              </a:endParaRPr>
            </a:p>
          </p:txBody>
        </p:sp>
        <p:sp>
          <p:nvSpPr>
            <p:cNvPr id="122" name="Line 45"/>
            <p:cNvSpPr>
              <a:spLocks noChangeShapeType="1"/>
            </p:cNvSpPr>
            <p:nvPr/>
          </p:nvSpPr>
          <p:spPr bwMode="auto">
            <a:xfrm>
              <a:off x="4330" y="788"/>
              <a:ext cx="0" cy="23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3" name="Line 46"/>
            <p:cNvSpPr>
              <a:spLocks noChangeShapeType="1"/>
            </p:cNvSpPr>
            <p:nvPr/>
          </p:nvSpPr>
          <p:spPr bwMode="auto">
            <a:xfrm flipH="1">
              <a:off x="4276" y="1019"/>
              <a:ext cx="54" cy="6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4" name="Rectangle 47"/>
            <p:cNvSpPr>
              <a:spLocks noChangeArrowheads="1"/>
            </p:cNvSpPr>
            <p:nvPr/>
          </p:nvSpPr>
          <p:spPr bwMode="auto">
            <a:xfrm>
              <a:off x="4193" y="883"/>
              <a:ext cx="63" cy="136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latin typeface="Calibri" pitchFamily="-1" charset="0"/>
                <a:ea typeface="Calibri" pitchFamily="-1" charset="0"/>
                <a:cs typeface="Calibri" pitchFamily="-1" charset="0"/>
              </a:endParaRPr>
            </a:p>
          </p:txBody>
        </p:sp>
        <p:sp>
          <p:nvSpPr>
            <p:cNvPr id="125" name="Rectangle 48"/>
            <p:cNvSpPr>
              <a:spLocks noChangeArrowheads="1"/>
            </p:cNvSpPr>
            <p:nvPr/>
          </p:nvSpPr>
          <p:spPr bwMode="auto">
            <a:xfrm>
              <a:off x="4202" y="924"/>
              <a:ext cx="48" cy="48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latin typeface="Calibri" pitchFamily="-1" charset="0"/>
                <a:ea typeface="Calibri" pitchFamily="-1" charset="0"/>
                <a:cs typeface="Calibri" pitchFamily="-1" charset="0"/>
              </a:endParaRPr>
            </a:p>
          </p:txBody>
        </p:sp>
      </p:grpSp>
      <p:grpSp>
        <p:nvGrpSpPr>
          <p:cNvPr id="126" name="Group 49"/>
          <p:cNvGrpSpPr>
            <a:grpSpLocks/>
          </p:cNvGrpSpPr>
          <p:nvPr/>
        </p:nvGrpSpPr>
        <p:grpSpPr bwMode="auto">
          <a:xfrm>
            <a:off x="7908925" y="3754438"/>
            <a:ext cx="369888" cy="657225"/>
            <a:chOff x="4180" y="783"/>
            <a:chExt cx="150" cy="307"/>
          </a:xfrm>
        </p:grpSpPr>
        <p:sp>
          <p:nvSpPr>
            <p:cNvPr id="127" name="AutoShape 50"/>
            <p:cNvSpPr>
              <a:spLocks noChangeArrowheads="1"/>
            </p:cNvSpPr>
            <p:nvPr/>
          </p:nvSpPr>
          <p:spPr bwMode="auto">
            <a:xfrm>
              <a:off x="4180" y="1019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latin typeface="Calibri" pitchFamily="-1" charset="0"/>
                <a:ea typeface="Calibri" pitchFamily="-1" charset="0"/>
                <a:cs typeface="Calibri" pitchFamily="-1" charset="0"/>
              </a:endParaRPr>
            </a:p>
          </p:txBody>
        </p:sp>
        <p:sp>
          <p:nvSpPr>
            <p:cNvPr id="128" name="Rectangle 51"/>
            <p:cNvSpPr>
              <a:spLocks noChangeArrowheads="1"/>
            </p:cNvSpPr>
            <p:nvPr/>
          </p:nvSpPr>
          <p:spPr bwMode="auto">
            <a:xfrm>
              <a:off x="4256" y="785"/>
              <a:ext cx="69" cy="236"/>
            </a:xfrm>
            <a:prstGeom prst="rect">
              <a:avLst/>
            </a:prstGeom>
            <a:solidFill>
              <a:srgbClr val="33CCCC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latin typeface="Calibri" pitchFamily="-1" charset="0"/>
                <a:ea typeface="Calibri" pitchFamily="-1" charset="0"/>
                <a:cs typeface="Calibri" pitchFamily="-1" charset="0"/>
              </a:endParaRPr>
            </a:p>
          </p:txBody>
        </p:sp>
        <p:sp>
          <p:nvSpPr>
            <p:cNvPr id="129" name="Rectangle 52"/>
            <p:cNvSpPr>
              <a:spLocks noChangeArrowheads="1"/>
            </p:cNvSpPr>
            <p:nvPr/>
          </p:nvSpPr>
          <p:spPr bwMode="auto">
            <a:xfrm>
              <a:off x="4181" y="852"/>
              <a:ext cx="95" cy="236"/>
            </a:xfrm>
            <a:prstGeom prst="rect">
              <a:avLst/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latin typeface="Calibri" pitchFamily="-1" charset="0"/>
                <a:ea typeface="Calibri" pitchFamily="-1" charset="0"/>
                <a:cs typeface="Calibri" pitchFamily="-1" charset="0"/>
              </a:endParaRPr>
            </a:p>
          </p:txBody>
        </p:sp>
        <p:sp>
          <p:nvSpPr>
            <p:cNvPr id="130" name="AutoShape 53"/>
            <p:cNvSpPr>
              <a:spLocks noChangeArrowheads="1"/>
            </p:cNvSpPr>
            <p:nvPr/>
          </p:nvSpPr>
          <p:spPr bwMode="auto">
            <a:xfrm>
              <a:off x="4180" y="783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latin typeface="Calibri" pitchFamily="-1" charset="0"/>
                <a:ea typeface="Calibri" pitchFamily="-1" charset="0"/>
                <a:cs typeface="Calibri" pitchFamily="-1" charset="0"/>
              </a:endParaRPr>
            </a:p>
          </p:txBody>
        </p:sp>
        <p:sp>
          <p:nvSpPr>
            <p:cNvPr id="131" name="Line 54"/>
            <p:cNvSpPr>
              <a:spLocks noChangeShapeType="1"/>
            </p:cNvSpPr>
            <p:nvPr/>
          </p:nvSpPr>
          <p:spPr bwMode="auto">
            <a:xfrm>
              <a:off x="4330" y="788"/>
              <a:ext cx="0" cy="23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2" name="Line 55"/>
            <p:cNvSpPr>
              <a:spLocks noChangeShapeType="1"/>
            </p:cNvSpPr>
            <p:nvPr/>
          </p:nvSpPr>
          <p:spPr bwMode="auto">
            <a:xfrm flipH="1">
              <a:off x="4276" y="1019"/>
              <a:ext cx="54" cy="6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3" name="Rectangle 56"/>
            <p:cNvSpPr>
              <a:spLocks noChangeArrowheads="1"/>
            </p:cNvSpPr>
            <p:nvPr/>
          </p:nvSpPr>
          <p:spPr bwMode="auto">
            <a:xfrm>
              <a:off x="4193" y="883"/>
              <a:ext cx="63" cy="136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latin typeface="Calibri" pitchFamily="-1" charset="0"/>
                <a:ea typeface="Calibri" pitchFamily="-1" charset="0"/>
                <a:cs typeface="Calibri" pitchFamily="-1" charset="0"/>
              </a:endParaRPr>
            </a:p>
          </p:txBody>
        </p:sp>
        <p:sp>
          <p:nvSpPr>
            <p:cNvPr id="134" name="Rectangle 57"/>
            <p:cNvSpPr>
              <a:spLocks noChangeArrowheads="1"/>
            </p:cNvSpPr>
            <p:nvPr/>
          </p:nvSpPr>
          <p:spPr bwMode="auto">
            <a:xfrm>
              <a:off x="4202" y="924"/>
              <a:ext cx="48" cy="48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latin typeface="Calibri" pitchFamily="-1" charset="0"/>
                <a:ea typeface="Calibri" pitchFamily="-1" charset="0"/>
                <a:cs typeface="Calibri" pitchFamily="-1" charset="0"/>
              </a:endParaRPr>
            </a:p>
          </p:txBody>
        </p:sp>
      </p:grpSp>
      <p:sp>
        <p:nvSpPr>
          <p:cNvPr id="135" name="Text Box 58"/>
          <p:cNvSpPr txBox="1">
            <a:spLocks noChangeArrowheads="1"/>
          </p:cNvSpPr>
          <p:nvPr/>
        </p:nvSpPr>
        <p:spPr bwMode="auto">
          <a:xfrm>
            <a:off x="6401481" y="4419600"/>
            <a:ext cx="2748188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b="0" dirty="0">
                <a:latin typeface="Calibri" charset="0"/>
                <a:ea typeface="Calibri" charset="0"/>
                <a:cs typeface="Calibri" charset="0"/>
              </a:rPr>
              <a:t>authoritative DNS server</a:t>
            </a:r>
          </a:p>
          <a:p>
            <a:pPr eaLnBrk="0" hangingPunct="0"/>
            <a:r>
              <a:rPr lang="en-US" b="0" dirty="0">
                <a:latin typeface="Calibri" charset="0"/>
                <a:ea typeface="Calibri" charset="0"/>
                <a:cs typeface="Calibri" charset="0"/>
              </a:rPr>
              <a:t>for </a:t>
            </a:r>
            <a:r>
              <a:rPr lang="en-US" b="0" dirty="0" err="1">
                <a:latin typeface="Calibri" charset="0"/>
                <a:ea typeface="Calibri" charset="0"/>
                <a:cs typeface="Calibri" charset="0"/>
              </a:rPr>
              <a:t>umass.edu</a:t>
            </a:r>
            <a:endParaRPr lang="en-US" b="0" dirty="0">
              <a:latin typeface="Calibri" charset="0"/>
              <a:ea typeface="Calibri" charset="0"/>
              <a:cs typeface="Calibri" charset="0"/>
            </a:endParaRPr>
          </a:p>
          <a:p>
            <a:pPr eaLnBrk="0" hangingPunct="0"/>
            <a:r>
              <a:rPr lang="en-US" dirty="0" err="1">
                <a:latin typeface="Calibri" charset="0"/>
                <a:ea typeface="Calibri" charset="0"/>
                <a:cs typeface="Calibri" charset="0"/>
              </a:rPr>
              <a:t>dns.umass.edu</a:t>
            </a:r>
            <a:endParaRPr lang="en-US" b="0" dirty="0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136" name="Line 61"/>
          <p:cNvSpPr>
            <a:spLocks noChangeShapeType="1"/>
          </p:cNvSpPr>
          <p:nvPr/>
        </p:nvSpPr>
        <p:spPr bwMode="auto">
          <a:xfrm>
            <a:off x="6367463" y="2611438"/>
            <a:ext cx="1493837" cy="131445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stealth" w="lg" len="lg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7" name="Line 62"/>
          <p:cNvSpPr>
            <a:spLocks noChangeShapeType="1"/>
          </p:cNvSpPr>
          <p:nvPr/>
        </p:nvSpPr>
        <p:spPr bwMode="auto">
          <a:xfrm flipH="1" flipV="1">
            <a:off x="6294438" y="2813050"/>
            <a:ext cx="1493837" cy="130175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stealth" w="lg" len="lg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8" name="Text Box 63"/>
          <p:cNvSpPr txBox="1">
            <a:spLocks noChangeArrowheads="1"/>
          </p:cNvSpPr>
          <p:nvPr/>
        </p:nvSpPr>
        <p:spPr bwMode="auto">
          <a:xfrm>
            <a:off x="7277100" y="1425575"/>
            <a:ext cx="2011363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b="0">
                <a:latin typeface="Calibri" charset="0"/>
                <a:ea typeface="Calibri" charset="0"/>
                <a:cs typeface="Calibri" charset="0"/>
              </a:rPr>
              <a:t>TLD DNS server for .edu</a:t>
            </a:r>
          </a:p>
        </p:txBody>
      </p:sp>
      <p:sp>
        <p:nvSpPr>
          <p:cNvPr id="140" name="Rectangle 65"/>
          <p:cNvSpPr txBox="1">
            <a:spLocks noChangeArrowheads="1"/>
          </p:cNvSpPr>
          <p:nvPr/>
        </p:nvSpPr>
        <p:spPr bwMode="auto">
          <a:xfrm>
            <a:off x="394345" y="1632914"/>
            <a:ext cx="4442690" cy="50437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36000" tIns="36000" rIns="36000" bIns="36000" numCol="1" anchor="t" anchorCtr="0" compatLnSpc="1">
            <a:prstTxWarp prst="textNoShape">
              <a:avLst/>
            </a:prstTxWarp>
            <a:normAutofit fontScale="92500" lnSpcReduction="20000"/>
          </a:bodyPr>
          <a:lstStyle>
            <a:lvl1pPr marL="342900" indent="-342900" algn="l" defTabSz="457200" rtl="0" eaLnBrk="0" fontAlgn="base" hangingPunct="0">
              <a:lnSpc>
                <a:spcPct val="100000"/>
              </a:lnSpc>
              <a:spcBef>
                <a:spcPts val="1400"/>
              </a:spcBef>
              <a:spcAft>
                <a:spcPct val="0"/>
              </a:spcAft>
              <a:buFont typeface="Arial" pitchFamily="-1" charset="0"/>
              <a:buChar char="•"/>
              <a:defRPr sz="3000" kern="1200" spc="-50">
                <a:solidFill>
                  <a:schemeClr val="tx2"/>
                </a:solidFill>
                <a:latin typeface="+mn-lt"/>
                <a:ea typeface="ＭＳ Ｐゴシック" pitchFamily="-1" charset="-128"/>
                <a:cs typeface="ＭＳ Ｐゴシック" pitchFamily="-1" charset="-128"/>
              </a:defRPr>
            </a:lvl1pPr>
            <a:lvl2pPr marL="742950" indent="-285750" algn="l" defTabSz="457200" rtl="0" eaLnBrk="0" fontAlgn="base" hangingPunct="0">
              <a:lnSpc>
                <a:spcPct val="90000"/>
              </a:lnSpc>
              <a:spcBef>
                <a:spcPts val="800"/>
              </a:spcBef>
              <a:spcAft>
                <a:spcPts val="200"/>
              </a:spcAft>
              <a:buFont typeface="Arial" pitchFamily="-1" charset="0"/>
              <a:buChar char="–"/>
              <a:defRPr sz="2600" kern="1200" spc="-50">
                <a:solidFill>
                  <a:schemeClr val="tx1"/>
                </a:solidFill>
                <a:latin typeface="+mn-lt"/>
                <a:ea typeface="ＭＳ Ｐゴシック" pitchFamily="-1" charset="-128"/>
                <a:cs typeface="+mn-cs"/>
              </a:defRPr>
            </a:lvl2pPr>
            <a:lvl3pPr marL="1143000" indent="-228600" algn="l" defTabSz="457200" rtl="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Font typeface="Arial" pitchFamily="-1" charset="0"/>
              <a:buChar char="•"/>
              <a:defRPr sz="2400" kern="1200" spc="-50">
                <a:solidFill>
                  <a:schemeClr val="tx1"/>
                </a:solidFill>
                <a:latin typeface="+mn-lt"/>
                <a:ea typeface="ＭＳ Ｐゴシック" pitchFamily="-1" charset="-128"/>
                <a:cs typeface="+mn-cs"/>
              </a:defRPr>
            </a:lvl3pPr>
            <a:lvl4pPr marL="1600200" indent="-228600" algn="l" defTabSz="457200" rtl="0" eaLnBrk="0" fontAlgn="base" hangingPunct="0">
              <a:lnSpc>
                <a:spcPct val="80000"/>
              </a:lnSpc>
              <a:spcBef>
                <a:spcPts val="800"/>
              </a:spcBef>
              <a:spcAft>
                <a:spcPct val="0"/>
              </a:spcAft>
              <a:buFont typeface="Arial" pitchFamily="-1" charset="0"/>
              <a:buChar char="–"/>
              <a:defRPr sz="2200" kern="1200" spc="-50">
                <a:solidFill>
                  <a:schemeClr val="tx1"/>
                </a:solidFill>
                <a:latin typeface="+mn-lt"/>
                <a:ea typeface="ＭＳ Ｐゴシック" pitchFamily="-1" charset="-128"/>
                <a:cs typeface="+mn-cs"/>
              </a:defRPr>
            </a:lvl4pPr>
            <a:lvl5pPr marL="2057400" indent="-228600" algn="l" defTabSz="457200" rtl="0" eaLnBrk="0" fontAlgn="base" hangingPunct="0">
              <a:lnSpc>
                <a:spcPct val="80000"/>
              </a:lnSpc>
              <a:spcBef>
                <a:spcPts val="800"/>
              </a:spcBef>
              <a:spcAft>
                <a:spcPct val="0"/>
              </a:spcAft>
              <a:buFont typeface="Arial" pitchFamily="-1" charset="0"/>
              <a:buChar char="»"/>
              <a:defRPr sz="2200" kern="1200" spc="-50">
                <a:solidFill>
                  <a:schemeClr val="tx1"/>
                </a:solidFill>
                <a:latin typeface="+mn-lt"/>
                <a:ea typeface="ＭＳ Ｐゴシック" pitchFamily="-1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10000"/>
              </a:lnSpc>
            </a:pPr>
            <a:r>
              <a:rPr lang="en-US" b="0" dirty="0">
                <a:latin typeface="Calibri" charset="0"/>
                <a:ea typeface="Calibri" charset="0"/>
                <a:cs typeface="Calibri" charset="0"/>
              </a:rPr>
              <a:t>DNS query </a:t>
            </a:r>
            <a:r>
              <a:rPr lang="en-US" b="0" dirty="0" smtClean="0">
                <a:latin typeface="Calibri" charset="0"/>
                <a:ea typeface="Calibri" charset="0"/>
                <a:cs typeface="Calibri" charset="0"/>
              </a:rPr>
              <a:t>latency:</a:t>
            </a:r>
          </a:p>
          <a:p>
            <a:pPr lvl="1">
              <a:lnSpc>
                <a:spcPct val="110000"/>
              </a:lnSpc>
            </a:pPr>
            <a:r>
              <a:rPr lang="en-US" b="0" dirty="0" smtClean="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</a:rPr>
              <a:t>e.g., 1 second</a:t>
            </a:r>
            <a:endParaRPr lang="en-US" b="0" dirty="0" smtClean="0">
              <a:latin typeface="Calibri" charset="0"/>
              <a:ea typeface="Calibri" charset="0"/>
              <a:cs typeface="Calibri" charset="0"/>
            </a:endParaRPr>
          </a:p>
          <a:p>
            <a:pPr>
              <a:lnSpc>
                <a:spcPct val="110000"/>
              </a:lnSpc>
              <a:spcBef>
                <a:spcPts val="2000"/>
              </a:spcBef>
            </a:pPr>
            <a:r>
              <a:rPr lang="en-US" b="0" dirty="0" smtClean="0">
                <a:latin typeface="Calibri" charset="0"/>
                <a:ea typeface="Calibri" charset="0"/>
                <a:cs typeface="Calibri" charset="0"/>
              </a:rPr>
              <a:t>Caching </a:t>
            </a:r>
            <a:r>
              <a:rPr lang="en-US" b="0" dirty="0">
                <a:latin typeface="Calibri" charset="0"/>
                <a:ea typeface="Calibri" charset="0"/>
                <a:cs typeface="Calibri" charset="0"/>
              </a:rPr>
              <a:t>to reduce overhead and delay</a:t>
            </a:r>
          </a:p>
          <a:p>
            <a:pPr lvl="1">
              <a:lnSpc>
                <a:spcPct val="110000"/>
              </a:lnSpc>
            </a:pPr>
            <a:r>
              <a:rPr lang="en-US" b="0" dirty="0">
                <a:latin typeface="Calibri" charset="0"/>
                <a:ea typeface="Calibri" charset="0"/>
                <a:cs typeface="Calibri" charset="0"/>
              </a:rPr>
              <a:t>Small # of top-level servers, that change rarely</a:t>
            </a:r>
          </a:p>
          <a:p>
            <a:pPr lvl="1">
              <a:lnSpc>
                <a:spcPct val="110000"/>
              </a:lnSpc>
              <a:spcAft>
                <a:spcPts val="1200"/>
              </a:spcAft>
            </a:pPr>
            <a:r>
              <a:rPr lang="en-US" b="0" dirty="0">
                <a:latin typeface="Calibri" charset="0"/>
                <a:ea typeface="Calibri" charset="0"/>
                <a:cs typeface="Calibri" charset="0"/>
              </a:rPr>
              <a:t>Popular sites visited often</a:t>
            </a:r>
          </a:p>
          <a:p>
            <a:pPr>
              <a:lnSpc>
                <a:spcPct val="110000"/>
              </a:lnSpc>
            </a:pPr>
            <a:r>
              <a:rPr lang="en-US" b="0" dirty="0">
                <a:latin typeface="Calibri" charset="0"/>
                <a:ea typeface="Calibri" charset="0"/>
                <a:cs typeface="Calibri" charset="0"/>
              </a:rPr>
              <a:t>Where to cache?</a:t>
            </a:r>
          </a:p>
          <a:p>
            <a:pPr lvl="1">
              <a:lnSpc>
                <a:spcPct val="110000"/>
              </a:lnSpc>
            </a:pPr>
            <a:r>
              <a:rPr lang="en-US" b="0" dirty="0">
                <a:latin typeface="Calibri" charset="0"/>
                <a:ea typeface="Calibri" charset="0"/>
                <a:cs typeface="Calibri" charset="0"/>
              </a:rPr>
              <a:t>Local DNS server</a:t>
            </a:r>
          </a:p>
          <a:p>
            <a:pPr lvl="1">
              <a:lnSpc>
                <a:spcPct val="110000"/>
              </a:lnSpc>
            </a:pPr>
            <a:r>
              <a:rPr lang="en-US" b="0" dirty="0">
                <a:latin typeface="Calibri" charset="0"/>
                <a:ea typeface="Calibri" charset="0"/>
                <a:cs typeface="Calibri" charset="0"/>
              </a:rPr>
              <a:t>Browser</a:t>
            </a:r>
          </a:p>
          <a:p>
            <a:pPr>
              <a:lnSpc>
                <a:spcPct val="110000"/>
              </a:lnSpc>
            </a:pPr>
            <a:endParaRPr lang="en-US" b="0" dirty="0">
              <a:latin typeface="Calibri" charset="0"/>
              <a:ea typeface="Calibri" charset="0"/>
              <a:cs typeface="Calibri" charset="0"/>
            </a:endParaRPr>
          </a:p>
        </p:txBody>
      </p:sp>
      <p:grpSp>
        <p:nvGrpSpPr>
          <p:cNvPr id="141" name="Group 140"/>
          <p:cNvGrpSpPr>
            <a:grpSpLocks/>
          </p:cNvGrpSpPr>
          <p:nvPr/>
        </p:nvGrpSpPr>
        <p:grpSpPr bwMode="auto">
          <a:xfrm>
            <a:off x="5314950" y="3838575"/>
            <a:ext cx="369888" cy="657225"/>
            <a:chOff x="4180" y="783"/>
            <a:chExt cx="150" cy="307"/>
          </a:xfrm>
        </p:grpSpPr>
        <p:sp>
          <p:nvSpPr>
            <p:cNvPr id="142" name="AutoShape 7"/>
            <p:cNvSpPr>
              <a:spLocks noChangeArrowheads="1"/>
            </p:cNvSpPr>
            <p:nvPr/>
          </p:nvSpPr>
          <p:spPr bwMode="auto">
            <a:xfrm>
              <a:off x="4180" y="1019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latin typeface="Calibri" pitchFamily="-1" charset="0"/>
                <a:ea typeface="Calibri" pitchFamily="-1" charset="0"/>
                <a:cs typeface="Calibri" pitchFamily="-1" charset="0"/>
              </a:endParaRPr>
            </a:p>
          </p:txBody>
        </p:sp>
        <p:sp>
          <p:nvSpPr>
            <p:cNvPr id="143" name="Rectangle 8"/>
            <p:cNvSpPr>
              <a:spLocks noChangeArrowheads="1"/>
            </p:cNvSpPr>
            <p:nvPr/>
          </p:nvSpPr>
          <p:spPr bwMode="auto">
            <a:xfrm>
              <a:off x="4256" y="785"/>
              <a:ext cx="69" cy="236"/>
            </a:xfrm>
            <a:prstGeom prst="rect">
              <a:avLst/>
            </a:prstGeom>
            <a:solidFill>
              <a:srgbClr val="33CCCC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latin typeface="Calibri" pitchFamily="-1" charset="0"/>
                <a:ea typeface="Calibri" pitchFamily="-1" charset="0"/>
                <a:cs typeface="Calibri" pitchFamily="-1" charset="0"/>
              </a:endParaRPr>
            </a:p>
          </p:txBody>
        </p:sp>
        <p:sp>
          <p:nvSpPr>
            <p:cNvPr id="144" name="Rectangle 9"/>
            <p:cNvSpPr>
              <a:spLocks noChangeArrowheads="1"/>
            </p:cNvSpPr>
            <p:nvPr/>
          </p:nvSpPr>
          <p:spPr bwMode="auto">
            <a:xfrm>
              <a:off x="4181" y="852"/>
              <a:ext cx="95" cy="236"/>
            </a:xfrm>
            <a:prstGeom prst="rect">
              <a:avLst/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latin typeface="Calibri" pitchFamily="-1" charset="0"/>
                <a:ea typeface="Calibri" pitchFamily="-1" charset="0"/>
                <a:cs typeface="Calibri" pitchFamily="-1" charset="0"/>
              </a:endParaRPr>
            </a:p>
          </p:txBody>
        </p:sp>
        <p:sp>
          <p:nvSpPr>
            <p:cNvPr id="145" name="AutoShape 10"/>
            <p:cNvSpPr>
              <a:spLocks noChangeArrowheads="1"/>
            </p:cNvSpPr>
            <p:nvPr/>
          </p:nvSpPr>
          <p:spPr bwMode="auto">
            <a:xfrm>
              <a:off x="4180" y="783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latin typeface="Calibri" pitchFamily="-1" charset="0"/>
                <a:ea typeface="Calibri" pitchFamily="-1" charset="0"/>
                <a:cs typeface="Calibri" pitchFamily="-1" charset="0"/>
              </a:endParaRPr>
            </a:p>
          </p:txBody>
        </p:sp>
        <p:sp>
          <p:nvSpPr>
            <p:cNvPr id="146" name="Line 11"/>
            <p:cNvSpPr>
              <a:spLocks noChangeShapeType="1"/>
            </p:cNvSpPr>
            <p:nvPr/>
          </p:nvSpPr>
          <p:spPr bwMode="auto">
            <a:xfrm>
              <a:off x="4330" y="788"/>
              <a:ext cx="0" cy="23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7" name="Line 12"/>
            <p:cNvSpPr>
              <a:spLocks noChangeShapeType="1"/>
            </p:cNvSpPr>
            <p:nvPr/>
          </p:nvSpPr>
          <p:spPr bwMode="auto">
            <a:xfrm flipH="1">
              <a:off x="4276" y="1019"/>
              <a:ext cx="54" cy="6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8" name="Rectangle 13"/>
            <p:cNvSpPr>
              <a:spLocks noChangeArrowheads="1"/>
            </p:cNvSpPr>
            <p:nvPr/>
          </p:nvSpPr>
          <p:spPr bwMode="auto">
            <a:xfrm>
              <a:off x="4193" y="883"/>
              <a:ext cx="63" cy="136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latin typeface="Calibri" pitchFamily="-1" charset="0"/>
                <a:ea typeface="Calibri" pitchFamily="-1" charset="0"/>
                <a:cs typeface="Calibri" pitchFamily="-1" charset="0"/>
              </a:endParaRPr>
            </a:p>
          </p:txBody>
        </p:sp>
        <p:sp>
          <p:nvSpPr>
            <p:cNvPr id="149" name="Rectangle 14"/>
            <p:cNvSpPr>
              <a:spLocks noChangeArrowheads="1"/>
            </p:cNvSpPr>
            <p:nvPr/>
          </p:nvSpPr>
          <p:spPr bwMode="auto">
            <a:xfrm>
              <a:off x="4202" y="924"/>
              <a:ext cx="48" cy="48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latin typeface="Calibri" pitchFamily="-1" charset="0"/>
                <a:ea typeface="Calibri" pitchFamily="-1" charset="0"/>
                <a:cs typeface="Calibri" pitchFamily="-1" charset="0"/>
              </a:endParaRPr>
            </a:p>
          </p:txBody>
        </p:sp>
      </p:grpSp>
      <p:sp>
        <p:nvSpPr>
          <p:cNvPr id="153" name="Line 16"/>
          <p:cNvSpPr>
            <a:spLocks noChangeShapeType="1"/>
          </p:cNvSpPr>
          <p:nvPr/>
        </p:nvSpPr>
        <p:spPr bwMode="auto">
          <a:xfrm flipV="1">
            <a:off x="4846638" y="4457700"/>
            <a:ext cx="381000" cy="83820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 type="stealth" w="lg" len="lg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4" name="Line 20"/>
          <p:cNvSpPr>
            <a:spLocks noChangeShapeType="1"/>
          </p:cNvSpPr>
          <p:nvPr/>
        </p:nvSpPr>
        <p:spPr bwMode="auto">
          <a:xfrm flipH="1">
            <a:off x="5761038" y="2895600"/>
            <a:ext cx="381000" cy="83820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 type="stealth" w="lg" len="lg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5" name="Line 20"/>
          <p:cNvSpPr>
            <a:spLocks noChangeShapeType="1"/>
          </p:cNvSpPr>
          <p:nvPr/>
        </p:nvSpPr>
        <p:spPr bwMode="auto">
          <a:xfrm flipH="1">
            <a:off x="5075238" y="4610100"/>
            <a:ext cx="304800" cy="68580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 type="stealth" w="lg" len="lg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6" name="Text Box 26"/>
          <p:cNvSpPr txBox="1">
            <a:spLocks noChangeArrowheads="1"/>
          </p:cNvSpPr>
          <p:nvPr/>
        </p:nvSpPr>
        <p:spPr bwMode="auto">
          <a:xfrm>
            <a:off x="4618038" y="4495800"/>
            <a:ext cx="341312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2400" b="0">
                <a:solidFill>
                  <a:srgbClr val="0000FF"/>
                </a:solidFill>
                <a:latin typeface="Calibri" pitchFamily="-1" charset="0"/>
                <a:ea typeface="Calibri" pitchFamily="-1" charset="0"/>
                <a:cs typeface="Calibri" pitchFamily="-1" charset="0"/>
              </a:rPr>
              <a:t>1</a:t>
            </a:r>
          </a:p>
        </p:txBody>
      </p:sp>
      <p:sp>
        <p:nvSpPr>
          <p:cNvPr id="157" name="Text Box 26"/>
          <p:cNvSpPr txBox="1">
            <a:spLocks noChangeArrowheads="1"/>
          </p:cNvSpPr>
          <p:nvPr/>
        </p:nvSpPr>
        <p:spPr bwMode="auto">
          <a:xfrm>
            <a:off x="5303838" y="2971800"/>
            <a:ext cx="341312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2400" b="0">
                <a:solidFill>
                  <a:srgbClr val="0000FF"/>
                </a:solidFill>
                <a:latin typeface="Calibri" pitchFamily="-1" charset="0"/>
                <a:ea typeface="Calibri" pitchFamily="-1" charset="0"/>
                <a:cs typeface="Calibri" pitchFamily="-1" charset="0"/>
              </a:rPr>
              <a:t>2</a:t>
            </a:r>
          </a:p>
        </p:txBody>
      </p:sp>
      <p:sp>
        <p:nvSpPr>
          <p:cNvPr id="158" name="Text Box 26"/>
          <p:cNvSpPr txBox="1">
            <a:spLocks noChangeArrowheads="1"/>
          </p:cNvSpPr>
          <p:nvPr/>
        </p:nvSpPr>
        <p:spPr bwMode="auto">
          <a:xfrm>
            <a:off x="6791325" y="1600200"/>
            <a:ext cx="3413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2400" b="0">
                <a:solidFill>
                  <a:srgbClr val="FF0000"/>
                </a:solidFill>
                <a:latin typeface="Calibri" pitchFamily="-1" charset="0"/>
                <a:ea typeface="Calibri" pitchFamily="-1" charset="0"/>
                <a:cs typeface="Calibri" pitchFamily="-1" charset="0"/>
              </a:rPr>
              <a:t>4</a:t>
            </a:r>
            <a:endParaRPr lang="en-US" sz="2400" b="0">
              <a:latin typeface="Calibri" pitchFamily="-1" charset="0"/>
              <a:ea typeface="Calibri" pitchFamily="-1" charset="0"/>
              <a:cs typeface="Calibri" pitchFamily="-1" charset="0"/>
            </a:endParaRPr>
          </a:p>
        </p:txBody>
      </p:sp>
      <p:sp>
        <p:nvSpPr>
          <p:cNvPr id="159" name="Text Box 26"/>
          <p:cNvSpPr txBox="1">
            <a:spLocks noChangeArrowheads="1"/>
          </p:cNvSpPr>
          <p:nvPr/>
        </p:nvSpPr>
        <p:spPr bwMode="auto">
          <a:xfrm>
            <a:off x="7208838" y="1828800"/>
            <a:ext cx="341312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2400" b="0">
                <a:solidFill>
                  <a:srgbClr val="FF0000"/>
                </a:solidFill>
                <a:latin typeface="Calibri" pitchFamily="-1" charset="0"/>
                <a:ea typeface="Calibri" pitchFamily="-1" charset="0"/>
                <a:cs typeface="Calibri" pitchFamily="-1" charset="0"/>
              </a:rPr>
              <a:t>5</a:t>
            </a:r>
            <a:endParaRPr lang="en-US" sz="2400" b="0">
              <a:latin typeface="Calibri" pitchFamily="-1" charset="0"/>
              <a:ea typeface="Calibri" pitchFamily="-1" charset="0"/>
              <a:cs typeface="Calibri" pitchFamily="-1" charset="0"/>
            </a:endParaRPr>
          </a:p>
        </p:txBody>
      </p:sp>
      <p:sp>
        <p:nvSpPr>
          <p:cNvPr id="160" name="Text Box 26"/>
          <p:cNvSpPr txBox="1">
            <a:spLocks noChangeArrowheads="1"/>
          </p:cNvSpPr>
          <p:nvPr/>
        </p:nvSpPr>
        <p:spPr bwMode="auto">
          <a:xfrm>
            <a:off x="7248525" y="2433638"/>
            <a:ext cx="341313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2400" b="0">
                <a:solidFill>
                  <a:srgbClr val="FF0000"/>
                </a:solidFill>
                <a:latin typeface="Calibri" pitchFamily="-1" charset="0"/>
                <a:ea typeface="Calibri" pitchFamily="-1" charset="0"/>
                <a:cs typeface="Calibri" pitchFamily="-1" charset="0"/>
              </a:rPr>
              <a:t>6</a:t>
            </a:r>
            <a:endParaRPr lang="en-US" sz="2400" b="0">
              <a:latin typeface="Calibri" pitchFamily="-1" charset="0"/>
              <a:ea typeface="Calibri" pitchFamily="-1" charset="0"/>
              <a:cs typeface="Calibri" pitchFamily="-1" charset="0"/>
            </a:endParaRPr>
          </a:p>
        </p:txBody>
      </p:sp>
      <p:sp>
        <p:nvSpPr>
          <p:cNvPr id="161" name="Text Box 26"/>
          <p:cNvSpPr txBox="1">
            <a:spLocks noChangeArrowheads="1"/>
          </p:cNvSpPr>
          <p:nvPr/>
        </p:nvSpPr>
        <p:spPr bwMode="auto">
          <a:xfrm>
            <a:off x="7361238" y="3048000"/>
            <a:ext cx="341312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2400" b="0">
                <a:solidFill>
                  <a:srgbClr val="FF0000"/>
                </a:solidFill>
                <a:latin typeface="Calibri" pitchFamily="-1" charset="0"/>
                <a:ea typeface="Calibri" pitchFamily="-1" charset="0"/>
                <a:cs typeface="Calibri" pitchFamily="-1" charset="0"/>
              </a:rPr>
              <a:t>7</a:t>
            </a:r>
            <a:endParaRPr lang="en-US" sz="2400" b="0">
              <a:latin typeface="Calibri" pitchFamily="-1" charset="0"/>
              <a:ea typeface="Calibri" pitchFamily="-1" charset="0"/>
              <a:cs typeface="Calibri" pitchFamily="-1" charset="0"/>
            </a:endParaRPr>
          </a:p>
        </p:txBody>
      </p:sp>
      <p:sp>
        <p:nvSpPr>
          <p:cNvPr id="162" name="Text Box 26"/>
          <p:cNvSpPr txBox="1">
            <a:spLocks noChangeArrowheads="1"/>
          </p:cNvSpPr>
          <p:nvPr/>
        </p:nvSpPr>
        <p:spPr bwMode="auto">
          <a:xfrm>
            <a:off x="6827838" y="3505200"/>
            <a:ext cx="341312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2400" b="0">
                <a:solidFill>
                  <a:srgbClr val="FF0000"/>
                </a:solidFill>
                <a:latin typeface="Calibri" pitchFamily="-1" charset="0"/>
                <a:ea typeface="Calibri" pitchFamily="-1" charset="0"/>
                <a:cs typeface="Calibri" pitchFamily="-1" charset="0"/>
              </a:rPr>
              <a:t>8</a:t>
            </a:r>
            <a:endParaRPr lang="en-US" sz="2400" b="0">
              <a:latin typeface="Calibri" pitchFamily="-1" charset="0"/>
              <a:ea typeface="Calibri" pitchFamily="-1" charset="0"/>
              <a:cs typeface="Calibri" pitchFamily="-1" charset="0"/>
            </a:endParaRPr>
          </a:p>
        </p:txBody>
      </p:sp>
      <p:sp>
        <p:nvSpPr>
          <p:cNvPr id="163" name="Text Box 26"/>
          <p:cNvSpPr txBox="1">
            <a:spLocks noChangeArrowheads="1"/>
          </p:cNvSpPr>
          <p:nvPr/>
        </p:nvSpPr>
        <p:spPr bwMode="auto">
          <a:xfrm>
            <a:off x="5913438" y="3200400"/>
            <a:ext cx="341312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2400" b="0">
                <a:solidFill>
                  <a:srgbClr val="0000FF"/>
                </a:solidFill>
                <a:latin typeface="Calibri" pitchFamily="-1" charset="0"/>
                <a:ea typeface="Calibri" pitchFamily="-1" charset="0"/>
                <a:cs typeface="Calibri" pitchFamily="-1" charset="0"/>
              </a:rPr>
              <a:t>9</a:t>
            </a:r>
          </a:p>
        </p:txBody>
      </p:sp>
      <p:sp>
        <p:nvSpPr>
          <p:cNvPr id="164" name="Text Box 26"/>
          <p:cNvSpPr txBox="1">
            <a:spLocks noChangeArrowheads="1"/>
          </p:cNvSpPr>
          <p:nvPr/>
        </p:nvSpPr>
        <p:spPr bwMode="auto">
          <a:xfrm>
            <a:off x="5340350" y="4719638"/>
            <a:ext cx="496888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2400" b="0">
                <a:solidFill>
                  <a:srgbClr val="0000FF"/>
                </a:solidFill>
                <a:latin typeface="Calibri" pitchFamily="-1" charset="0"/>
                <a:ea typeface="Calibri" pitchFamily="-1" charset="0"/>
                <a:cs typeface="Calibri" pitchFamily="-1" charset="0"/>
              </a:rPr>
              <a:t>10</a:t>
            </a:r>
          </a:p>
        </p:txBody>
      </p:sp>
    </p:spTree>
    <p:extLst>
      <p:ext uri="{BB962C8B-B14F-4D97-AF65-F5344CB8AC3E}">
        <p14:creationId xmlns:p14="http://schemas.microsoft.com/office/powerpoint/2010/main" val="305449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pitchFamily="-1" charset="-128"/>
                <a:cs typeface="ＭＳ Ｐゴシック" pitchFamily="-1" charset="-128"/>
              </a:rPr>
              <a:t>DNS Cache Consistency</a:t>
            </a:r>
          </a:p>
        </p:txBody>
      </p:sp>
      <p:sp>
        <p:nvSpPr>
          <p:cNvPr id="1189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85900"/>
            <a:ext cx="8534400" cy="5372100"/>
          </a:xfrm>
        </p:spPr>
        <p:txBody>
          <a:bodyPr>
            <a:normAutofit lnSpcReduction="10000"/>
          </a:bodyPr>
          <a:lstStyle/>
          <a:p>
            <a:pPr>
              <a:spcAft>
                <a:spcPts val="1200"/>
              </a:spcAft>
            </a:pPr>
            <a:r>
              <a:rPr lang="en-US" sz="2800" dirty="0" smtClean="0">
                <a:ea typeface="ＭＳ Ｐゴシック" pitchFamily="-1" charset="-128"/>
                <a:cs typeface="ＭＳ Ｐゴシック" pitchFamily="-1" charset="-128"/>
              </a:rPr>
              <a:t>Goal:  Ensuring cached data is up to date</a:t>
            </a:r>
          </a:p>
          <a:p>
            <a:r>
              <a:rPr lang="en-US" sz="2800" dirty="0" smtClean="0">
                <a:ea typeface="ＭＳ Ｐゴシック" pitchFamily="-1" charset="-128"/>
                <a:cs typeface="ＭＳ Ｐゴシック" pitchFamily="-1" charset="-128"/>
              </a:rPr>
              <a:t>DNS design considerations</a:t>
            </a:r>
          </a:p>
          <a:p>
            <a:pPr lvl="1"/>
            <a:r>
              <a:rPr lang="en-US" sz="2400" dirty="0" smtClean="0"/>
              <a:t>Cached data is “read only”</a:t>
            </a:r>
          </a:p>
          <a:p>
            <a:pPr lvl="1"/>
            <a:r>
              <a:rPr lang="en-US" sz="2400" dirty="0" smtClean="0"/>
              <a:t>Explicit invalidation would be expensive</a:t>
            </a:r>
          </a:p>
          <a:p>
            <a:pPr lvl="2">
              <a:spcAft>
                <a:spcPts val="1200"/>
              </a:spcAft>
            </a:pPr>
            <a:r>
              <a:rPr lang="en-US" sz="2300" dirty="0" smtClean="0">
                <a:ea typeface="ＭＳ Ｐゴシック" pitchFamily="-1" charset="-128"/>
              </a:rPr>
              <a:t>Server would need to keep track of all resolvers caching</a:t>
            </a:r>
          </a:p>
          <a:p>
            <a:r>
              <a:rPr lang="en-US" sz="2800" dirty="0" smtClean="0">
                <a:ea typeface="ＭＳ Ｐゴシック" pitchFamily="-1" charset="-128"/>
                <a:cs typeface="ＭＳ Ｐゴシック" pitchFamily="-1" charset="-128"/>
              </a:rPr>
              <a:t>Avoiding stale information</a:t>
            </a:r>
          </a:p>
          <a:p>
            <a:pPr lvl="1"/>
            <a:r>
              <a:rPr lang="en-US" sz="2400" dirty="0" smtClean="0"/>
              <a:t>Responses include a “time to live” (TTL) field</a:t>
            </a:r>
          </a:p>
          <a:p>
            <a:pPr lvl="1">
              <a:spcAft>
                <a:spcPts val="1200"/>
              </a:spcAft>
            </a:pPr>
            <a:r>
              <a:rPr lang="en-US" sz="2400" dirty="0" smtClean="0"/>
              <a:t>Delete the cached entry after TTL expires</a:t>
            </a:r>
          </a:p>
          <a:p>
            <a:r>
              <a:rPr lang="en-US" sz="2800" dirty="0" smtClean="0">
                <a:ea typeface="ＭＳ Ｐゴシック" pitchFamily="-1" charset="-128"/>
                <a:cs typeface="ＭＳ Ｐゴシック" pitchFamily="-1" charset="-128"/>
              </a:rPr>
              <a:t>Perform negative caching (for dead links, misspellings)</a:t>
            </a:r>
          </a:p>
          <a:p>
            <a:pPr lvl="1"/>
            <a:r>
              <a:rPr lang="en-US" sz="2400" dirty="0" smtClean="0"/>
              <a:t>So failures quick and don’t overload </a:t>
            </a:r>
            <a:r>
              <a:rPr lang="en-US" sz="2400" dirty="0" err="1" smtClean="0"/>
              <a:t>gTLD</a:t>
            </a:r>
            <a:r>
              <a:rPr lang="en-US" sz="2400" dirty="0" smtClean="0"/>
              <a:t> servers</a:t>
            </a:r>
          </a:p>
        </p:txBody>
      </p:sp>
      <p:sp>
        <p:nvSpPr>
          <p:cNvPr id="61444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85ABC4FB-99D4-4140-BE5C-00538615C5AF}" type="slidenum">
              <a:rPr lang="en-US" smtClean="0">
                <a:latin typeface="Courier New" pitchFamily="-1" charset="0"/>
              </a:rPr>
              <a:pPr/>
              <a:t>19</a:t>
            </a:fld>
            <a:endParaRPr lang="en-US" smtClean="0">
              <a:latin typeface="Courier New" pitchFamily="-1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61632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9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9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9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9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98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98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98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98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98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989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89891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Naming and system components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776293"/>
            <a:ext cx="8686800" cy="2910257"/>
          </a:xfrm>
        </p:spPr>
        <p:txBody>
          <a:bodyPr>
            <a:normAutofit/>
          </a:bodyPr>
          <a:lstStyle/>
          <a:p>
            <a:r>
              <a:rPr lang="en-US" dirty="0" smtClean="0"/>
              <a:t>How to design interface between components?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Many interactions involve naming things</a:t>
            </a:r>
          </a:p>
          <a:p>
            <a:pPr lvl="1">
              <a:lnSpc>
                <a:spcPct val="100000"/>
              </a:lnSpc>
            </a:pPr>
            <a:r>
              <a:rPr lang="en-US" sz="2600" dirty="0" smtClean="0"/>
              <a:t>Naming objects that caller asks </a:t>
            </a:r>
            <a:r>
              <a:rPr lang="en-US" sz="2600" dirty="0" err="1" smtClean="0"/>
              <a:t>callee</a:t>
            </a:r>
            <a:r>
              <a:rPr lang="en-US" sz="2600" dirty="0" smtClean="0"/>
              <a:t> to manipulate</a:t>
            </a:r>
          </a:p>
          <a:p>
            <a:pPr lvl="1"/>
            <a:r>
              <a:rPr lang="en-US" sz="2600" dirty="0" smtClean="0"/>
              <a:t>Naming caller and </a:t>
            </a:r>
            <a:r>
              <a:rPr lang="en-US" sz="2600" dirty="0" err="1" smtClean="0"/>
              <a:t>callee</a:t>
            </a:r>
            <a:r>
              <a:rPr lang="en-US" sz="2600" dirty="0" smtClean="0"/>
              <a:t> together</a:t>
            </a:r>
            <a:endParaRPr lang="en-US" sz="2600" dirty="0"/>
          </a:p>
        </p:txBody>
      </p:sp>
      <p:sp>
        <p:nvSpPr>
          <p:cNvPr id="4" name="Rectangle 3"/>
          <p:cNvSpPr/>
          <p:nvPr/>
        </p:nvSpPr>
        <p:spPr>
          <a:xfrm>
            <a:off x="2029795" y="1882237"/>
            <a:ext cx="914400" cy="9144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6217451" y="1882237"/>
            <a:ext cx="914400" cy="9144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2029177" y="2963763"/>
            <a:ext cx="91563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alibri" charset="0"/>
                <a:ea typeface="Calibri" charset="0"/>
                <a:cs typeface="Calibri" charset="0"/>
              </a:rPr>
              <a:t>Caller</a:t>
            </a:r>
            <a:endParaRPr lang="en-US" sz="2400" dirty="0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193590" y="2963763"/>
            <a:ext cx="96212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latin typeface="Calibri" charset="0"/>
                <a:ea typeface="Calibri" charset="0"/>
                <a:cs typeface="Calibri" charset="0"/>
              </a:rPr>
              <a:t>Callee</a:t>
            </a:r>
            <a:endParaRPr lang="en-US" sz="2400" dirty="0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8" name="Right Arrow 7"/>
          <p:cNvSpPr/>
          <p:nvPr/>
        </p:nvSpPr>
        <p:spPr>
          <a:xfrm>
            <a:off x="3385424" y="2214695"/>
            <a:ext cx="2376128" cy="249485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2834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Layering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5559B53-AEC7-9D43-BD4D-FB123296CDE3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0420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Calibri"/>
                <a:ea typeface="ＭＳ Ｐゴシック" pitchFamily="-1" charset="-128"/>
                <a:cs typeface="Calibri"/>
              </a:rPr>
              <a:t>Layering</a:t>
            </a:r>
          </a:p>
        </p:txBody>
      </p:sp>
      <p:sp>
        <p:nvSpPr>
          <p:cNvPr id="12707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19100" y="1524000"/>
            <a:ext cx="8229600" cy="4049922"/>
          </a:xfrm>
        </p:spPr>
        <p:txBody>
          <a:bodyPr>
            <a:normAutofit/>
          </a:bodyPr>
          <a:lstStyle/>
          <a:p>
            <a:r>
              <a:rPr lang="en-US" smtClean="0">
                <a:latin typeface="Calibri"/>
                <a:ea typeface="ＭＳ Ｐゴシック" pitchFamily="-1" charset="-128"/>
                <a:cs typeface="Calibri"/>
              </a:rPr>
              <a:t>Partition </a:t>
            </a:r>
            <a:r>
              <a:rPr lang="en-US" dirty="0">
                <a:latin typeface="Calibri"/>
                <a:ea typeface="ＭＳ Ｐゴシック" pitchFamily="-1" charset="-128"/>
                <a:cs typeface="Calibri"/>
              </a:rPr>
              <a:t>the system</a:t>
            </a:r>
          </a:p>
          <a:p>
            <a:pPr lvl="1"/>
            <a:r>
              <a:rPr lang="en-US" dirty="0">
                <a:latin typeface="Calibri"/>
                <a:cs typeface="Calibri"/>
              </a:rPr>
              <a:t>Each layer </a:t>
            </a:r>
            <a:r>
              <a:rPr lang="en-US" dirty="0">
                <a:solidFill>
                  <a:srgbClr val="FF0000"/>
                </a:solidFill>
                <a:latin typeface="Calibri"/>
                <a:cs typeface="Calibri"/>
              </a:rPr>
              <a:t>solely</a:t>
            </a:r>
            <a:r>
              <a:rPr lang="en-US" dirty="0">
                <a:latin typeface="Calibri"/>
                <a:cs typeface="Calibri"/>
              </a:rPr>
              <a:t> relies on services from layer below </a:t>
            </a:r>
          </a:p>
          <a:p>
            <a:pPr lvl="1"/>
            <a:r>
              <a:rPr lang="en-US" dirty="0">
                <a:latin typeface="Calibri"/>
                <a:cs typeface="Calibri"/>
              </a:rPr>
              <a:t>Each layer </a:t>
            </a:r>
            <a:r>
              <a:rPr lang="en-US" dirty="0">
                <a:solidFill>
                  <a:srgbClr val="FF0000"/>
                </a:solidFill>
                <a:latin typeface="Calibri"/>
                <a:cs typeface="Calibri"/>
              </a:rPr>
              <a:t>solely</a:t>
            </a:r>
            <a:r>
              <a:rPr lang="en-US" dirty="0">
                <a:latin typeface="Calibri"/>
                <a:cs typeface="Calibri"/>
              </a:rPr>
              <a:t> exports services to layer above</a:t>
            </a:r>
          </a:p>
          <a:p>
            <a:endParaRPr lang="en-US" dirty="0">
              <a:latin typeface="Calibri"/>
              <a:ea typeface="ＭＳ Ｐゴシック" pitchFamily="-1" charset="-128"/>
              <a:cs typeface="Calibri"/>
            </a:endParaRPr>
          </a:p>
          <a:p>
            <a:r>
              <a:rPr lang="en-US" dirty="0">
                <a:latin typeface="Calibri"/>
                <a:ea typeface="ＭＳ Ｐゴシック" pitchFamily="-1" charset="-128"/>
                <a:cs typeface="Calibri"/>
              </a:rPr>
              <a:t>Interface between layers defines interaction</a:t>
            </a:r>
          </a:p>
          <a:p>
            <a:pPr lvl="1"/>
            <a:r>
              <a:rPr lang="en-US" dirty="0">
                <a:latin typeface="Calibri"/>
                <a:cs typeface="Calibri"/>
              </a:rPr>
              <a:t>Hides implementation details</a:t>
            </a:r>
          </a:p>
          <a:p>
            <a:pPr lvl="1"/>
            <a:r>
              <a:rPr lang="en-US" dirty="0">
                <a:latin typeface="Calibri"/>
                <a:cs typeface="Calibri"/>
              </a:rPr>
              <a:t>Layers can change without disturbing other layers</a:t>
            </a:r>
            <a:endParaRPr lang="en-US" sz="2800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088372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Content Placeholder 2"/>
          <p:cNvSpPr>
            <a:spLocks noGrp="1"/>
          </p:cNvSpPr>
          <p:nvPr>
            <p:ph idx="1"/>
          </p:nvPr>
        </p:nvSpPr>
        <p:spPr>
          <a:xfrm>
            <a:off x="404769" y="1516514"/>
            <a:ext cx="6400800" cy="5018772"/>
          </a:xfrm>
        </p:spPr>
        <p:txBody>
          <a:bodyPr>
            <a:normAutofit/>
          </a:bodyPr>
          <a:lstStyle/>
          <a:p>
            <a:r>
              <a:rPr lang="en-US" dirty="0">
                <a:latin typeface="Calibri"/>
                <a:ea typeface="ＭＳ Ｐゴシック" pitchFamily="-1" charset="-128"/>
                <a:cs typeface="Calibri"/>
              </a:rPr>
              <a:t>Open Systems Interconnection (OSI</a:t>
            </a:r>
            <a:r>
              <a:rPr lang="en-US" dirty="0" smtClean="0">
                <a:latin typeface="Calibri"/>
                <a:ea typeface="ＭＳ Ｐゴシック" pitchFamily="-1" charset="-128"/>
                <a:cs typeface="Calibri"/>
              </a:rPr>
              <a:t>)</a:t>
            </a:r>
          </a:p>
          <a:p>
            <a:pPr lvl="1"/>
            <a:r>
              <a:rPr lang="en-US" dirty="0">
                <a:latin typeface="Calibri"/>
                <a:cs typeface="Calibri"/>
              </a:rPr>
              <a:t>Developed by International Organization for Standardization (OSI) in 1984</a:t>
            </a:r>
          </a:p>
          <a:p>
            <a:pPr lvl="1"/>
            <a:r>
              <a:rPr lang="en-US" b="1" dirty="0">
                <a:latin typeface="Calibri"/>
                <a:cs typeface="Calibri"/>
              </a:rPr>
              <a:t>Seven </a:t>
            </a:r>
            <a:r>
              <a:rPr lang="en-US" dirty="0">
                <a:latin typeface="Calibri"/>
                <a:cs typeface="Calibri"/>
              </a:rPr>
              <a:t>layers </a:t>
            </a:r>
            <a:endParaRPr lang="en-US" dirty="0">
              <a:latin typeface="Calibri"/>
              <a:ea typeface="ＭＳ Ｐゴシック" pitchFamily="-1" charset="-128"/>
              <a:cs typeface="Calibri"/>
            </a:endParaRPr>
          </a:p>
          <a:p>
            <a:pPr>
              <a:spcBef>
                <a:spcPts val="3200"/>
              </a:spcBef>
            </a:pPr>
            <a:r>
              <a:rPr lang="en-US" dirty="0">
                <a:latin typeface="Calibri"/>
                <a:ea typeface="ＭＳ Ｐゴシック" pitchFamily="-1" charset="-128"/>
                <a:cs typeface="Calibri"/>
              </a:rPr>
              <a:t>Internet Protocol (IP)</a:t>
            </a:r>
          </a:p>
          <a:p>
            <a:pPr lvl="1"/>
            <a:r>
              <a:rPr lang="en-US" dirty="0">
                <a:latin typeface="Calibri"/>
                <a:cs typeface="Calibri"/>
              </a:rPr>
              <a:t>Only </a:t>
            </a:r>
            <a:r>
              <a:rPr lang="en-US" b="1" dirty="0">
                <a:latin typeface="Calibri"/>
                <a:cs typeface="Calibri"/>
              </a:rPr>
              <a:t>five</a:t>
            </a:r>
            <a:r>
              <a:rPr lang="en-US" dirty="0">
                <a:latin typeface="Calibri"/>
                <a:cs typeface="Calibri"/>
              </a:rPr>
              <a:t> layers</a:t>
            </a:r>
          </a:p>
          <a:p>
            <a:pPr lvl="1"/>
            <a:r>
              <a:rPr lang="en-US" dirty="0">
                <a:latin typeface="Calibri"/>
                <a:cs typeface="Calibri"/>
              </a:rPr>
              <a:t>The functionalities of the missing layers (i.e., Presentation and Session) are provided by the Application layer</a:t>
            </a:r>
          </a:p>
        </p:txBody>
      </p:sp>
      <p:sp>
        <p:nvSpPr>
          <p:cNvPr id="20483" name="Rectangle 14"/>
          <p:cNvSpPr>
            <a:spLocks noChangeArrowheads="1"/>
          </p:cNvSpPr>
          <p:nvPr/>
        </p:nvSpPr>
        <p:spPr bwMode="auto">
          <a:xfrm>
            <a:off x="6852593" y="3365128"/>
            <a:ext cx="1931987" cy="574675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latin typeface="Helvetica" pitchFamily="-1" charset="0"/>
                <a:ea typeface="Helvetica" pitchFamily="-1" charset="0"/>
                <a:cs typeface="Helvetica" pitchFamily="-1" charset="0"/>
              </a:rPr>
              <a:t>Transport</a:t>
            </a:r>
          </a:p>
        </p:txBody>
      </p:sp>
      <p:sp>
        <p:nvSpPr>
          <p:cNvPr id="20484" name="Rectangle 15"/>
          <p:cNvSpPr>
            <a:spLocks noChangeArrowheads="1"/>
          </p:cNvSpPr>
          <p:nvPr/>
        </p:nvSpPr>
        <p:spPr bwMode="auto">
          <a:xfrm>
            <a:off x="6852593" y="3939803"/>
            <a:ext cx="1931987" cy="576262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latin typeface="Helvetica" pitchFamily="-1" charset="0"/>
                <a:ea typeface="Helvetica" pitchFamily="-1" charset="0"/>
                <a:cs typeface="Helvetica" pitchFamily="-1" charset="0"/>
              </a:rPr>
              <a:t>Network</a:t>
            </a:r>
          </a:p>
        </p:txBody>
      </p:sp>
      <p:sp>
        <p:nvSpPr>
          <p:cNvPr id="20485" name="Rectangle 16"/>
          <p:cNvSpPr>
            <a:spLocks noChangeArrowheads="1"/>
          </p:cNvSpPr>
          <p:nvPr/>
        </p:nvSpPr>
        <p:spPr bwMode="auto">
          <a:xfrm>
            <a:off x="6852593" y="4516065"/>
            <a:ext cx="1931987" cy="57785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latin typeface="Helvetica" pitchFamily="-1" charset="0"/>
                <a:ea typeface="Helvetica" pitchFamily="-1" charset="0"/>
                <a:cs typeface="Helvetica" pitchFamily="-1" charset="0"/>
              </a:rPr>
              <a:t>Datalink</a:t>
            </a:r>
          </a:p>
        </p:txBody>
      </p:sp>
      <p:sp>
        <p:nvSpPr>
          <p:cNvPr id="20486" name="Rectangle 18"/>
          <p:cNvSpPr>
            <a:spLocks noChangeArrowheads="1"/>
          </p:cNvSpPr>
          <p:nvPr/>
        </p:nvSpPr>
        <p:spPr bwMode="auto">
          <a:xfrm>
            <a:off x="6852593" y="2788865"/>
            <a:ext cx="1931987" cy="576263"/>
          </a:xfrm>
          <a:prstGeom prst="rect">
            <a:avLst/>
          </a:prstGeom>
          <a:noFill/>
          <a:ln w="25400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solidFill>
                  <a:schemeClr val="folHlink"/>
                </a:solidFill>
                <a:latin typeface="Helvetica" pitchFamily="-1" charset="0"/>
                <a:ea typeface="Helvetica" pitchFamily="-1" charset="0"/>
                <a:cs typeface="Helvetica" pitchFamily="-1" charset="0"/>
              </a:rPr>
              <a:t>Session</a:t>
            </a:r>
          </a:p>
        </p:txBody>
      </p:sp>
      <p:sp>
        <p:nvSpPr>
          <p:cNvPr id="20487" name="Rectangle 19"/>
          <p:cNvSpPr>
            <a:spLocks noChangeArrowheads="1"/>
          </p:cNvSpPr>
          <p:nvPr/>
        </p:nvSpPr>
        <p:spPr bwMode="auto">
          <a:xfrm>
            <a:off x="6852593" y="2211015"/>
            <a:ext cx="1931987" cy="577850"/>
          </a:xfrm>
          <a:prstGeom prst="rect">
            <a:avLst/>
          </a:prstGeom>
          <a:noFill/>
          <a:ln w="25400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solidFill>
                  <a:schemeClr val="folHlink"/>
                </a:solidFill>
                <a:latin typeface="Helvetica" pitchFamily="-1" charset="0"/>
                <a:ea typeface="Helvetica" pitchFamily="-1" charset="0"/>
                <a:cs typeface="Helvetica" pitchFamily="-1" charset="0"/>
              </a:rPr>
              <a:t>Presentation</a:t>
            </a:r>
          </a:p>
        </p:txBody>
      </p:sp>
      <p:sp>
        <p:nvSpPr>
          <p:cNvPr id="20488" name="Rectangle 20"/>
          <p:cNvSpPr>
            <a:spLocks noChangeArrowheads="1"/>
          </p:cNvSpPr>
          <p:nvPr/>
        </p:nvSpPr>
        <p:spPr bwMode="auto">
          <a:xfrm>
            <a:off x="6852593" y="1633165"/>
            <a:ext cx="1931987" cy="57785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latin typeface="Helvetica" pitchFamily="-1" charset="0"/>
                <a:ea typeface="Helvetica" pitchFamily="-1" charset="0"/>
                <a:cs typeface="Helvetica" pitchFamily="-1" charset="0"/>
              </a:rPr>
              <a:t>Application</a:t>
            </a:r>
          </a:p>
        </p:txBody>
      </p:sp>
      <p:sp>
        <p:nvSpPr>
          <p:cNvPr id="20489" name="Rectangle 16"/>
          <p:cNvSpPr>
            <a:spLocks noChangeArrowheads="1"/>
          </p:cNvSpPr>
          <p:nvPr/>
        </p:nvSpPr>
        <p:spPr bwMode="auto">
          <a:xfrm>
            <a:off x="6852593" y="5093915"/>
            <a:ext cx="1931987" cy="57785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latin typeface="Helvetica" pitchFamily="-1" charset="0"/>
                <a:ea typeface="Helvetica" pitchFamily="-1" charset="0"/>
                <a:cs typeface="Helvetica" pitchFamily="-1" charset="0"/>
              </a:rPr>
              <a:t>Physical</a:t>
            </a:r>
          </a:p>
        </p:txBody>
      </p:sp>
      <p:sp>
        <p:nvSpPr>
          <p:cNvPr id="1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alibri"/>
                <a:ea typeface="ＭＳ Ｐゴシック" pitchFamily="-1" charset="-128"/>
                <a:cs typeface="Calibri"/>
              </a:rPr>
              <a:t>OSI Layering Model</a:t>
            </a:r>
          </a:p>
        </p:txBody>
      </p:sp>
    </p:spTree>
    <p:extLst>
      <p:ext uri="{BB962C8B-B14F-4D97-AF65-F5344CB8AC3E}">
        <p14:creationId xmlns:p14="http://schemas.microsoft.com/office/powerpoint/2010/main" val="164752318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66850"/>
            <a:ext cx="7981950" cy="1676400"/>
          </a:xfrm>
        </p:spPr>
        <p:txBody>
          <a:bodyPr>
            <a:noAutofit/>
          </a:bodyPr>
          <a:lstStyle/>
          <a:p>
            <a:pPr>
              <a:spcBef>
                <a:spcPts val="1800"/>
              </a:spcBef>
            </a:pPr>
            <a:r>
              <a:rPr lang="en-US" sz="2600" dirty="0">
                <a:latin typeface="Calibri"/>
                <a:ea typeface="ＭＳ Ｐゴシック" pitchFamily="-1" charset="-128"/>
                <a:cs typeface="Calibri"/>
              </a:rPr>
              <a:t>Lower three layers implemented everywhere</a:t>
            </a:r>
          </a:p>
          <a:p>
            <a:pPr>
              <a:spcBef>
                <a:spcPts val="1800"/>
              </a:spcBef>
            </a:pPr>
            <a:r>
              <a:rPr lang="en-US" sz="2600" dirty="0">
                <a:latin typeface="Calibri"/>
                <a:ea typeface="ＭＳ Ｐゴシック" pitchFamily="-1" charset="-128"/>
                <a:cs typeface="Calibri"/>
              </a:rPr>
              <a:t>Top two layers implemented only at hosts</a:t>
            </a:r>
          </a:p>
          <a:p>
            <a:pPr>
              <a:spcBef>
                <a:spcPts val="1800"/>
              </a:spcBef>
            </a:pPr>
            <a:r>
              <a:rPr lang="en-US" sz="2600" dirty="0">
                <a:latin typeface="Calibri"/>
                <a:ea typeface="ＭＳ Ｐゴシック" pitchFamily="-1" charset="-128"/>
                <a:cs typeface="Calibri"/>
              </a:rPr>
              <a:t>Logically, layers interacts with </a:t>
            </a:r>
            <a:r>
              <a:rPr lang="en-US" sz="2600" dirty="0" smtClean="0">
                <a:latin typeface="Calibri"/>
                <a:ea typeface="ＭＳ Ｐゴシック" pitchFamily="-1" charset="-128"/>
                <a:cs typeface="Calibri"/>
              </a:rPr>
              <a:t>peer’</a:t>
            </a:r>
            <a:r>
              <a:rPr lang="en-US" altLang="ja-JP" sz="2600" dirty="0" smtClean="0">
                <a:latin typeface="Calibri"/>
                <a:ea typeface="ＭＳ Ｐゴシック" pitchFamily="-1" charset="-128"/>
                <a:cs typeface="Calibri"/>
              </a:rPr>
              <a:t>s </a:t>
            </a:r>
            <a:r>
              <a:rPr lang="en-US" altLang="ja-JP" sz="2600" dirty="0">
                <a:latin typeface="Calibri"/>
                <a:ea typeface="ＭＳ Ｐゴシック" pitchFamily="-1" charset="-128"/>
                <a:cs typeface="Calibri"/>
              </a:rPr>
              <a:t>corresponding layer</a:t>
            </a:r>
          </a:p>
          <a:p>
            <a:pPr>
              <a:spcBef>
                <a:spcPts val="1800"/>
              </a:spcBef>
            </a:pPr>
            <a:endParaRPr lang="en-US" sz="2600" dirty="0">
              <a:latin typeface="Calibri"/>
              <a:ea typeface="ＭＳ Ｐゴシック" pitchFamily="-1" charset="-128"/>
              <a:cs typeface="Calibri"/>
            </a:endParaRPr>
          </a:p>
        </p:txBody>
      </p:sp>
      <p:sp>
        <p:nvSpPr>
          <p:cNvPr id="58371" name="Rectangle 4"/>
          <p:cNvSpPr>
            <a:spLocks noChangeArrowheads="1"/>
          </p:cNvSpPr>
          <p:nvPr/>
        </p:nvSpPr>
        <p:spPr bwMode="auto">
          <a:xfrm>
            <a:off x="1066800" y="4051400"/>
            <a:ext cx="1703388" cy="381000"/>
          </a:xfrm>
          <a:prstGeom prst="rect">
            <a:avLst/>
          </a:prstGeom>
          <a:solidFill>
            <a:srgbClr val="FFFFCC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Helvetica" pitchFamily="-1" charset="0"/>
              <a:ea typeface="Helvetica" pitchFamily="-1" charset="0"/>
              <a:cs typeface="Helvetica" pitchFamily="-1" charset="0"/>
            </a:endParaRPr>
          </a:p>
        </p:txBody>
      </p:sp>
      <p:sp>
        <p:nvSpPr>
          <p:cNvPr id="58372" name="Text Box 5"/>
          <p:cNvSpPr txBox="1">
            <a:spLocks noChangeArrowheads="1"/>
          </p:cNvSpPr>
          <p:nvPr/>
        </p:nvSpPr>
        <p:spPr bwMode="auto">
          <a:xfrm>
            <a:off x="1233488" y="4035525"/>
            <a:ext cx="1370012" cy="3968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1430" tIns="45716" rIns="91430" bIns="45716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2000">
                <a:latin typeface="Helvetica" pitchFamily="-1" charset="0"/>
                <a:ea typeface="Helvetica" pitchFamily="-1" charset="0"/>
                <a:cs typeface="Helvetica" pitchFamily="-1" charset="0"/>
              </a:rPr>
              <a:t>Transport</a:t>
            </a:r>
          </a:p>
        </p:txBody>
      </p:sp>
      <p:sp>
        <p:nvSpPr>
          <p:cNvPr id="58373" name="Rectangle 6"/>
          <p:cNvSpPr>
            <a:spLocks noChangeArrowheads="1"/>
          </p:cNvSpPr>
          <p:nvPr/>
        </p:nvSpPr>
        <p:spPr bwMode="auto">
          <a:xfrm>
            <a:off x="1066800" y="4432400"/>
            <a:ext cx="1703388" cy="381000"/>
          </a:xfrm>
          <a:prstGeom prst="rect">
            <a:avLst/>
          </a:prstGeom>
          <a:solidFill>
            <a:srgbClr val="99CCF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Helvetica" pitchFamily="-1" charset="0"/>
              <a:ea typeface="Helvetica" pitchFamily="-1" charset="0"/>
              <a:cs typeface="Helvetica" pitchFamily="-1" charset="0"/>
            </a:endParaRPr>
          </a:p>
        </p:txBody>
      </p:sp>
      <p:sp>
        <p:nvSpPr>
          <p:cNvPr id="58374" name="Text Box 7"/>
          <p:cNvSpPr txBox="1">
            <a:spLocks noChangeArrowheads="1"/>
          </p:cNvSpPr>
          <p:nvPr/>
        </p:nvSpPr>
        <p:spPr bwMode="auto">
          <a:xfrm>
            <a:off x="1325563" y="4416525"/>
            <a:ext cx="1185862" cy="3968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1430" tIns="45716" rIns="91430" bIns="45716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2000">
                <a:latin typeface="Helvetica" pitchFamily="-1" charset="0"/>
                <a:ea typeface="Helvetica" pitchFamily="-1" charset="0"/>
                <a:cs typeface="Helvetica" pitchFamily="-1" charset="0"/>
              </a:rPr>
              <a:t>Network</a:t>
            </a:r>
          </a:p>
        </p:txBody>
      </p:sp>
      <p:sp>
        <p:nvSpPr>
          <p:cNvPr id="58375" name="Rectangle 8"/>
          <p:cNvSpPr>
            <a:spLocks noChangeArrowheads="1"/>
          </p:cNvSpPr>
          <p:nvPr/>
        </p:nvSpPr>
        <p:spPr bwMode="auto">
          <a:xfrm>
            <a:off x="1066800" y="4813400"/>
            <a:ext cx="1703388" cy="381000"/>
          </a:xfrm>
          <a:prstGeom prst="rect">
            <a:avLst/>
          </a:prstGeom>
          <a:solidFill>
            <a:srgbClr val="99CCF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Helvetica" pitchFamily="-1" charset="0"/>
              <a:ea typeface="Helvetica" pitchFamily="-1" charset="0"/>
              <a:cs typeface="Helvetica" pitchFamily="-1" charset="0"/>
            </a:endParaRPr>
          </a:p>
        </p:txBody>
      </p:sp>
      <p:sp>
        <p:nvSpPr>
          <p:cNvPr id="58376" name="Text Box 9"/>
          <p:cNvSpPr txBox="1">
            <a:spLocks noChangeArrowheads="1"/>
          </p:cNvSpPr>
          <p:nvPr/>
        </p:nvSpPr>
        <p:spPr bwMode="auto">
          <a:xfrm>
            <a:off x="1331913" y="4797525"/>
            <a:ext cx="1171575" cy="3968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1430" tIns="45716" rIns="91430" bIns="45716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2000">
                <a:latin typeface="Helvetica" pitchFamily="-1" charset="0"/>
                <a:ea typeface="Helvetica" pitchFamily="-1" charset="0"/>
                <a:cs typeface="Helvetica" pitchFamily="-1" charset="0"/>
              </a:rPr>
              <a:t>Datalink</a:t>
            </a:r>
          </a:p>
        </p:txBody>
      </p:sp>
      <p:sp>
        <p:nvSpPr>
          <p:cNvPr id="58377" name="Rectangle 10"/>
          <p:cNvSpPr>
            <a:spLocks noChangeArrowheads="1"/>
          </p:cNvSpPr>
          <p:nvPr/>
        </p:nvSpPr>
        <p:spPr bwMode="auto">
          <a:xfrm>
            <a:off x="1066800" y="5194400"/>
            <a:ext cx="1703388" cy="381000"/>
          </a:xfrm>
          <a:prstGeom prst="rect">
            <a:avLst/>
          </a:prstGeom>
          <a:solidFill>
            <a:srgbClr val="99CCF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Helvetica" pitchFamily="-1" charset="0"/>
              <a:ea typeface="Helvetica" pitchFamily="-1" charset="0"/>
              <a:cs typeface="Helvetica" pitchFamily="-1" charset="0"/>
            </a:endParaRPr>
          </a:p>
        </p:txBody>
      </p:sp>
      <p:sp>
        <p:nvSpPr>
          <p:cNvPr id="58378" name="Text Box 11"/>
          <p:cNvSpPr txBox="1">
            <a:spLocks noChangeArrowheads="1"/>
          </p:cNvSpPr>
          <p:nvPr/>
        </p:nvSpPr>
        <p:spPr bwMode="auto">
          <a:xfrm>
            <a:off x="1311275" y="5178525"/>
            <a:ext cx="1214438" cy="3968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1430" tIns="45716" rIns="91430" bIns="45716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2000">
                <a:latin typeface="Helvetica" pitchFamily="-1" charset="0"/>
                <a:ea typeface="Helvetica" pitchFamily="-1" charset="0"/>
                <a:cs typeface="Helvetica" pitchFamily="-1" charset="0"/>
              </a:rPr>
              <a:t>Physical</a:t>
            </a:r>
          </a:p>
        </p:txBody>
      </p:sp>
      <p:sp>
        <p:nvSpPr>
          <p:cNvPr id="58379" name="Rectangle 12"/>
          <p:cNvSpPr>
            <a:spLocks noChangeArrowheads="1"/>
          </p:cNvSpPr>
          <p:nvPr/>
        </p:nvSpPr>
        <p:spPr bwMode="auto">
          <a:xfrm>
            <a:off x="6477000" y="4051400"/>
            <a:ext cx="1703388" cy="381000"/>
          </a:xfrm>
          <a:prstGeom prst="rect">
            <a:avLst/>
          </a:prstGeom>
          <a:solidFill>
            <a:srgbClr val="FFFFCC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Helvetica" pitchFamily="-1" charset="0"/>
              <a:ea typeface="Helvetica" pitchFamily="-1" charset="0"/>
              <a:cs typeface="Helvetica" pitchFamily="-1" charset="0"/>
            </a:endParaRPr>
          </a:p>
        </p:txBody>
      </p:sp>
      <p:sp>
        <p:nvSpPr>
          <p:cNvPr id="58380" name="Text Box 13"/>
          <p:cNvSpPr txBox="1">
            <a:spLocks noChangeArrowheads="1"/>
          </p:cNvSpPr>
          <p:nvPr/>
        </p:nvSpPr>
        <p:spPr bwMode="auto">
          <a:xfrm>
            <a:off x="6643688" y="4035525"/>
            <a:ext cx="1370012" cy="3968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1430" tIns="45716" rIns="91430" bIns="45716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2000">
                <a:latin typeface="Helvetica" pitchFamily="-1" charset="0"/>
                <a:ea typeface="Helvetica" pitchFamily="-1" charset="0"/>
                <a:cs typeface="Helvetica" pitchFamily="-1" charset="0"/>
              </a:rPr>
              <a:t>Transport</a:t>
            </a:r>
          </a:p>
        </p:txBody>
      </p:sp>
      <p:sp>
        <p:nvSpPr>
          <p:cNvPr id="58381" name="Rectangle 14"/>
          <p:cNvSpPr>
            <a:spLocks noChangeArrowheads="1"/>
          </p:cNvSpPr>
          <p:nvPr/>
        </p:nvSpPr>
        <p:spPr bwMode="auto">
          <a:xfrm>
            <a:off x="6477000" y="4432400"/>
            <a:ext cx="1703388" cy="381000"/>
          </a:xfrm>
          <a:prstGeom prst="rect">
            <a:avLst/>
          </a:prstGeom>
          <a:solidFill>
            <a:srgbClr val="99CCF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Helvetica" pitchFamily="-1" charset="0"/>
              <a:ea typeface="Helvetica" pitchFamily="-1" charset="0"/>
              <a:cs typeface="Helvetica" pitchFamily="-1" charset="0"/>
            </a:endParaRPr>
          </a:p>
        </p:txBody>
      </p:sp>
      <p:sp>
        <p:nvSpPr>
          <p:cNvPr id="58382" name="Text Box 15"/>
          <p:cNvSpPr txBox="1">
            <a:spLocks noChangeArrowheads="1"/>
          </p:cNvSpPr>
          <p:nvPr/>
        </p:nvSpPr>
        <p:spPr bwMode="auto">
          <a:xfrm>
            <a:off x="6735763" y="4416525"/>
            <a:ext cx="1185862" cy="3968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1430" tIns="45716" rIns="91430" bIns="45716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2000">
                <a:latin typeface="Helvetica" pitchFamily="-1" charset="0"/>
                <a:ea typeface="Helvetica" pitchFamily="-1" charset="0"/>
                <a:cs typeface="Helvetica" pitchFamily="-1" charset="0"/>
              </a:rPr>
              <a:t>Network</a:t>
            </a:r>
          </a:p>
        </p:txBody>
      </p:sp>
      <p:sp>
        <p:nvSpPr>
          <p:cNvPr id="58383" name="Rectangle 16"/>
          <p:cNvSpPr>
            <a:spLocks noChangeArrowheads="1"/>
          </p:cNvSpPr>
          <p:nvPr/>
        </p:nvSpPr>
        <p:spPr bwMode="auto">
          <a:xfrm>
            <a:off x="6477000" y="4813400"/>
            <a:ext cx="1703388" cy="381000"/>
          </a:xfrm>
          <a:prstGeom prst="rect">
            <a:avLst/>
          </a:prstGeom>
          <a:solidFill>
            <a:srgbClr val="99CCF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Helvetica" pitchFamily="-1" charset="0"/>
              <a:ea typeface="Helvetica" pitchFamily="-1" charset="0"/>
              <a:cs typeface="Helvetica" pitchFamily="-1" charset="0"/>
            </a:endParaRPr>
          </a:p>
        </p:txBody>
      </p:sp>
      <p:sp>
        <p:nvSpPr>
          <p:cNvPr id="58384" name="Text Box 17"/>
          <p:cNvSpPr txBox="1">
            <a:spLocks noChangeArrowheads="1"/>
          </p:cNvSpPr>
          <p:nvPr/>
        </p:nvSpPr>
        <p:spPr bwMode="auto">
          <a:xfrm>
            <a:off x="6742113" y="4797525"/>
            <a:ext cx="1171575" cy="3968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1430" tIns="45716" rIns="91430" bIns="45716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2000">
                <a:latin typeface="Helvetica" pitchFamily="-1" charset="0"/>
                <a:ea typeface="Helvetica" pitchFamily="-1" charset="0"/>
                <a:cs typeface="Helvetica" pitchFamily="-1" charset="0"/>
              </a:rPr>
              <a:t>Datalink</a:t>
            </a:r>
          </a:p>
        </p:txBody>
      </p:sp>
      <p:sp>
        <p:nvSpPr>
          <p:cNvPr id="58385" name="Rectangle 18"/>
          <p:cNvSpPr>
            <a:spLocks noChangeArrowheads="1"/>
          </p:cNvSpPr>
          <p:nvPr/>
        </p:nvSpPr>
        <p:spPr bwMode="auto">
          <a:xfrm>
            <a:off x="6477000" y="5194400"/>
            <a:ext cx="1703388" cy="381000"/>
          </a:xfrm>
          <a:prstGeom prst="rect">
            <a:avLst/>
          </a:prstGeom>
          <a:solidFill>
            <a:srgbClr val="99CCF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Helvetica" pitchFamily="-1" charset="0"/>
              <a:ea typeface="Helvetica" pitchFamily="-1" charset="0"/>
              <a:cs typeface="Helvetica" pitchFamily="-1" charset="0"/>
            </a:endParaRPr>
          </a:p>
        </p:txBody>
      </p:sp>
      <p:sp>
        <p:nvSpPr>
          <p:cNvPr id="58386" name="Text Box 19"/>
          <p:cNvSpPr txBox="1">
            <a:spLocks noChangeArrowheads="1"/>
          </p:cNvSpPr>
          <p:nvPr/>
        </p:nvSpPr>
        <p:spPr bwMode="auto">
          <a:xfrm>
            <a:off x="6721475" y="5178525"/>
            <a:ext cx="1214438" cy="3968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1430" tIns="45716" rIns="91430" bIns="45716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2000">
                <a:latin typeface="Helvetica" pitchFamily="-1" charset="0"/>
                <a:ea typeface="Helvetica" pitchFamily="-1" charset="0"/>
                <a:cs typeface="Helvetica" pitchFamily="-1" charset="0"/>
              </a:rPr>
              <a:t>Physical</a:t>
            </a:r>
          </a:p>
        </p:txBody>
      </p:sp>
      <p:sp>
        <p:nvSpPr>
          <p:cNvPr id="58387" name="Rectangle 20"/>
          <p:cNvSpPr>
            <a:spLocks noChangeArrowheads="1"/>
          </p:cNvSpPr>
          <p:nvPr/>
        </p:nvSpPr>
        <p:spPr bwMode="auto">
          <a:xfrm>
            <a:off x="3783013" y="4432400"/>
            <a:ext cx="1703387" cy="381000"/>
          </a:xfrm>
          <a:prstGeom prst="rect">
            <a:avLst/>
          </a:prstGeom>
          <a:solidFill>
            <a:srgbClr val="99CCF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Helvetica" pitchFamily="-1" charset="0"/>
              <a:ea typeface="Helvetica" pitchFamily="-1" charset="0"/>
              <a:cs typeface="Helvetica" pitchFamily="-1" charset="0"/>
            </a:endParaRPr>
          </a:p>
        </p:txBody>
      </p:sp>
      <p:sp>
        <p:nvSpPr>
          <p:cNvPr id="58388" name="Text Box 21"/>
          <p:cNvSpPr txBox="1">
            <a:spLocks noChangeArrowheads="1"/>
          </p:cNvSpPr>
          <p:nvPr/>
        </p:nvSpPr>
        <p:spPr bwMode="auto">
          <a:xfrm>
            <a:off x="4041775" y="4416525"/>
            <a:ext cx="1185863" cy="3968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1430" tIns="45716" rIns="91430" bIns="45716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2000">
                <a:latin typeface="Helvetica" pitchFamily="-1" charset="0"/>
                <a:ea typeface="Helvetica" pitchFamily="-1" charset="0"/>
                <a:cs typeface="Helvetica" pitchFamily="-1" charset="0"/>
              </a:rPr>
              <a:t>Network</a:t>
            </a:r>
          </a:p>
        </p:txBody>
      </p:sp>
      <p:sp>
        <p:nvSpPr>
          <p:cNvPr id="58389" name="Rectangle 22"/>
          <p:cNvSpPr>
            <a:spLocks noChangeArrowheads="1"/>
          </p:cNvSpPr>
          <p:nvPr/>
        </p:nvSpPr>
        <p:spPr bwMode="auto">
          <a:xfrm>
            <a:off x="3783013" y="4813400"/>
            <a:ext cx="1703387" cy="381000"/>
          </a:xfrm>
          <a:prstGeom prst="rect">
            <a:avLst/>
          </a:prstGeom>
          <a:solidFill>
            <a:srgbClr val="99CCF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Helvetica" pitchFamily="-1" charset="0"/>
              <a:ea typeface="Helvetica" pitchFamily="-1" charset="0"/>
              <a:cs typeface="Helvetica" pitchFamily="-1" charset="0"/>
            </a:endParaRPr>
          </a:p>
        </p:txBody>
      </p:sp>
      <p:sp>
        <p:nvSpPr>
          <p:cNvPr id="58390" name="Text Box 23"/>
          <p:cNvSpPr txBox="1">
            <a:spLocks noChangeArrowheads="1"/>
          </p:cNvSpPr>
          <p:nvPr/>
        </p:nvSpPr>
        <p:spPr bwMode="auto">
          <a:xfrm>
            <a:off x="4048125" y="4797525"/>
            <a:ext cx="1171575" cy="3968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1430" tIns="45716" rIns="91430" bIns="45716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2000">
                <a:latin typeface="Helvetica" pitchFamily="-1" charset="0"/>
                <a:ea typeface="Helvetica" pitchFamily="-1" charset="0"/>
                <a:cs typeface="Helvetica" pitchFamily="-1" charset="0"/>
              </a:rPr>
              <a:t>Datalink</a:t>
            </a:r>
          </a:p>
        </p:txBody>
      </p:sp>
      <p:sp>
        <p:nvSpPr>
          <p:cNvPr id="58391" name="Rectangle 24"/>
          <p:cNvSpPr>
            <a:spLocks noChangeArrowheads="1"/>
          </p:cNvSpPr>
          <p:nvPr/>
        </p:nvSpPr>
        <p:spPr bwMode="auto">
          <a:xfrm>
            <a:off x="3783013" y="5194400"/>
            <a:ext cx="1703387" cy="381000"/>
          </a:xfrm>
          <a:prstGeom prst="rect">
            <a:avLst/>
          </a:prstGeom>
          <a:solidFill>
            <a:srgbClr val="99CCF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Helvetica" pitchFamily="-1" charset="0"/>
              <a:ea typeface="Helvetica" pitchFamily="-1" charset="0"/>
              <a:cs typeface="Helvetica" pitchFamily="-1" charset="0"/>
            </a:endParaRPr>
          </a:p>
        </p:txBody>
      </p:sp>
      <p:sp>
        <p:nvSpPr>
          <p:cNvPr id="58392" name="Text Box 25"/>
          <p:cNvSpPr txBox="1">
            <a:spLocks noChangeArrowheads="1"/>
          </p:cNvSpPr>
          <p:nvPr/>
        </p:nvSpPr>
        <p:spPr bwMode="auto">
          <a:xfrm>
            <a:off x="4027488" y="5178525"/>
            <a:ext cx="1214437" cy="3968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1430" tIns="45716" rIns="91430" bIns="45716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2000">
                <a:latin typeface="Helvetica" pitchFamily="-1" charset="0"/>
                <a:ea typeface="Helvetica" pitchFamily="-1" charset="0"/>
                <a:cs typeface="Helvetica" pitchFamily="-1" charset="0"/>
              </a:rPr>
              <a:t>Physical</a:t>
            </a:r>
          </a:p>
        </p:txBody>
      </p:sp>
      <p:cxnSp>
        <p:nvCxnSpPr>
          <p:cNvPr id="58393" name="AutoShape 26"/>
          <p:cNvCxnSpPr>
            <a:cxnSpLocks noChangeShapeType="1"/>
            <a:stCxn id="58377" idx="3"/>
            <a:endCxn id="58391" idx="1"/>
          </p:cNvCxnSpPr>
          <p:nvPr/>
        </p:nvCxnSpPr>
        <p:spPr bwMode="auto">
          <a:xfrm>
            <a:off x="2770188" y="5384900"/>
            <a:ext cx="1012825" cy="0"/>
          </a:xfrm>
          <a:prstGeom prst="straightConnector1">
            <a:avLst/>
          </a:prstGeom>
          <a:noFill/>
          <a:ln w="19050">
            <a:solidFill>
              <a:schemeClr val="tx1"/>
            </a:solidFill>
            <a:prstDash val="sysDot"/>
            <a:round/>
            <a:headEnd type="triangle" w="med" len="med"/>
            <a:tailEnd type="triangle" w="med" len="med"/>
          </a:ln>
        </p:spPr>
      </p:cxnSp>
      <p:cxnSp>
        <p:nvCxnSpPr>
          <p:cNvPr id="58394" name="AutoShape 27"/>
          <p:cNvCxnSpPr>
            <a:cxnSpLocks noChangeShapeType="1"/>
            <a:stCxn id="58375" idx="3"/>
            <a:endCxn id="58389" idx="1"/>
          </p:cNvCxnSpPr>
          <p:nvPr/>
        </p:nvCxnSpPr>
        <p:spPr bwMode="auto">
          <a:xfrm>
            <a:off x="2770188" y="5003900"/>
            <a:ext cx="1012825" cy="0"/>
          </a:xfrm>
          <a:prstGeom prst="straightConnector1">
            <a:avLst/>
          </a:prstGeom>
          <a:noFill/>
          <a:ln w="19050">
            <a:solidFill>
              <a:schemeClr val="tx1"/>
            </a:solidFill>
            <a:prstDash val="sysDot"/>
            <a:round/>
            <a:headEnd type="triangle" w="med" len="med"/>
            <a:tailEnd type="triangle" w="med" len="med"/>
          </a:ln>
        </p:spPr>
      </p:cxnSp>
      <p:cxnSp>
        <p:nvCxnSpPr>
          <p:cNvPr id="58395" name="AutoShape 28"/>
          <p:cNvCxnSpPr>
            <a:cxnSpLocks noChangeShapeType="1"/>
            <a:stCxn id="58373" idx="3"/>
            <a:endCxn id="58387" idx="1"/>
          </p:cNvCxnSpPr>
          <p:nvPr/>
        </p:nvCxnSpPr>
        <p:spPr bwMode="auto">
          <a:xfrm>
            <a:off x="2770188" y="4622900"/>
            <a:ext cx="1012825" cy="0"/>
          </a:xfrm>
          <a:prstGeom prst="straightConnector1">
            <a:avLst/>
          </a:prstGeom>
          <a:noFill/>
          <a:ln w="19050">
            <a:solidFill>
              <a:schemeClr val="tx1"/>
            </a:solidFill>
            <a:prstDash val="sysDot"/>
            <a:round/>
            <a:headEnd type="triangle" w="med" len="med"/>
            <a:tailEnd type="triangle" w="med" len="med"/>
          </a:ln>
        </p:spPr>
      </p:cxnSp>
      <p:cxnSp>
        <p:nvCxnSpPr>
          <p:cNvPr id="58396" name="AutoShape 29"/>
          <p:cNvCxnSpPr>
            <a:cxnSpLocks noChangeShapeType="1"/>
            <a:stCxn id="58391" idx="3"/>
            <a:endCxn id="58385" idx="1"/>
          </p:cNvCxnSpPr>
          <p:nvPr/>
        </p:nvCxnSpPr>
        <p:spPr bwMode="auto">
          <a:xfrm>
            <a:off x="5486400" y="5384900"/>
            <a:ext cx="990600" cy="0"/>
          </a:xfrm>
          <a:prstGeom prst="straightConnector1">
            <a:avLst/>
          </a:prstGeom>
          <a:noFill/>
          <a:ln w="19050">
            <a:solidFill>
              <a:schemeClr val="tx1"/>
            </a:solidFill>
            <a:prstDash val="sysDot"/>
            <a:round/>
            <a:headEnd type="triangle" w="med" len="med"/>
            <a:tailEnd type="triangle" w="med" len="med"/>
          </a:ln>
        </p:spPr>
      </p:cxnSp>
      <p:cxnSp>
        <p:nvCxnSpPr>
          <p:cNvPr id="58397" name="AutoShape 30"/>
          <p:cNvCxnSpPr>
            <a:cxnSpLocks noChangeShapeType="1"/>
            <a:stCxn id="58389" idx="3"/>
            <a:endCxn id="58383" idx="1"/>
          </p:cNvCxnSpPr>
          <p:nvPr/>
        </p:nvCxnSpPr>
        <p:spPr bwMode="auto">
          <a:xfrm>
            <a:off x="5486400" y="5003900"/>
            <a:ext cx="990600" cy="0"/>
          </a:xfrm>
          <a:prstGeom prst="straightConnector1">
            <a:avLst/>
          </a:prstGeom>
          <a:noFill/>
          <a:ln w="19050">
            <a:solidFill>
              <a:schemeClr val="tx1"/>
            </a:solidFill>
            <a:prstDash val="sysDot"/>
            <a:round/>
            <a:headEnd type="triangle" w="med" len="med"/>
            <a:tailEnd type="triangle" w="med" len="med"/>
          </a:ln>
        </p:spPr>
      </p:cxnSp>
      <p:cxnSp>
        <p:nvCxnSpPr>
          <p:cNvPr id="58398" name="AutoShape 31"/>
          <p:cNvCxnSpPr>
            <a:cxnSpLocks noChangeShapeType="1"/>
            <a:stCxn id="58387" idx="3"/>
            <a:endCxn id="58381" idx="1"/>
          </p:cNvCxnSpPr>
          <p:nvPr/>
        </p:nvCxnSpPr>
        <p:spPr bwMode="auto">
          <a:xfrm>
            <a:off x="5486400" y="4622900"/>
            <a:ext cx="990600" cy="0"/>
          </a:xfrm>
          <a:prstGeom prst="straightConnector1">
            <a:avLst/>
          </a:prstGeom>
          <a:noFill/>
          <a:ln w="19050">
            <a:solidFill>
              <a:schemeClr val="tx1"/>
            </a:solidFill>
            <a:prstDash val="sysDot"/>
            <a:round/>
            <a:headEnd type="triangle" w="med" len="med"/>
            <a:tailEnd type="triangle" w="med" len="med"/>
          </a:ln>
        </p:spPr>
      </p:cxnSp>
      <p:cxnSp>
        <p:nvCxnSpPr>
          <p:cNvPr id="58399" name="AutoShape 32"/>
          <p:cNvCxnSpPr>
            <a:cxnSpLocks noChangeShapeType="1"/>
            <a:stCxn id="58371" idx="3"/>
            <a:endCxn id="58379" idx="1"/>
          </p:cNvCxnSpPr>
          <p:nvPr/>
        </p:nvCxnSpPr>
        <p:spPr bwMode="auto">
          <a:xfrm>
            <a:off x="2782888" y="4241900"/>
            <a:ext cx="3681412" cy="0"/>
          </a:xfrm>
          <a:prstGeom prst="straightConnector1">
            <a:avLst/>
          </a:prstGeom>
          <a:noFill/>
          <a:ln w="19050">
            <a:solidFill>
              <a:schemeClr val="tx1"/>
            </a:solidFill>
            <a:prstDash val="sysDot"/>
            <a:round/>
            <a:headEnd type="triangle" w="med" len="med"/>
            <a:tailEnd type="triangle" w="med" len="med"/>
          </a:ln>
        </p:spPr>
      </p:cxnSp>
      <p:grpSp>
        <p:nvGrpSpPr>
          <p:cNvPr id="2" name="Group 33"/>
          <p:cNvGrpSpPr>
            <a:grpSpLocks/>
          </p:cNvGrpSpPr>
          <p:nvPr/>
        </p:nvGrpSpPr>
        <p:grpSpPr bwMode="auto">
          <a:xfrm>
            <a:off x="1066800" y="3670400"/>
            <a:ext cx="7113588" cy="396875"/>
            <a:chOff x="647" y="2280"/>
            <a:chExt cx="4481" cy="250"/>
          </a:xfrm>
        </p:grpSpPr>
        <p:sp>
          <p:nvSpPr>
            <p:cNvPr id="58404" name="Rectangle 34"/>
            <p:cNvSpPr>
              <a:spLocks noChangeArrowheads="1"/>
            </p:cNvSpPr>
            <p:nvPr/>
          </p:nvSpPr>
          <p:spPr bwMode="auto">
            <a:xfrm>
              <a:off x="647" y="2280"/>
              <a:ext cx="1073" cy="240"/>
            </a:xfrm>
            <a:prstGeom prst="rect">
              <a:avLst/>
            </a:prstGeom>
            <a:solidFill>
              <a:srgbClr val="FFFFCC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latin typeface="Helvetica" pitchFamily="-1" charset="0"/>
                <a:ea typeface="Helvetica" pitchFamily="-1" charset="0"/>
                <a:cs typeface="Helvetica" pitchFamily="-1" charset="0"/>
              </a:endParaRPr>
            </a:p>
          </p:txBody>
        </p:sp>
        <p:sp>
          <p:nvSpPr>
            <p:cNvPr id="58405" name="Text Box 35"/>
            <p:cNvSpPr txBox="1">
              <a:spLocks noChangeArrowheads="1"/>
            </p:cNvSpPr>
            <p:nvPr/>
          </p:nvSpPr>
          <p:spPr bwMode="auto">
            <a:xfrm>
              <a:off x="695" y="2280"/>
              <a:ext cx="987" cy="25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1430" tIns="45716" rIns="91430" bIns="45716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2000">
                  <a:latin typeface="Helvetica" pitchFamily="-1" charset="0"/>
                  <a:ea typeface="Helvetica" pitchFamily="-1" charset="0"/>
                  <a:cs typeface="Helvetica" pitchFamily="-1" charset="0"/>
                </a:rPr>
                <a:t>Application</a:t>
              </a:r>
            </a:p>
          </p:txBody>
        </p:sp>
        <p:sp>
          <p:nvSpPr>
            <p:cNvPr id="58406" name="Rectangle 36"/>
            <p:cNvSpPr>
              <a:spLocks noChangeArrowheads="1"/>
            </p:cNvSpPr>
            <p:nvPr/>
          </p:nvSpPr>
          <p:spPr bwMode="auto">
            <a:xfrm>
              <a:off x="4055" y="2280"/>
              <a:ext cx="1073" cy="240"/>
            </a:xfrm>
            <a:prstGeom prst="rect">
              <a:avLst/>
            </a:prstGeom>
            <a:solidFill>
              <a:srgbClr val="FFFFCC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latin typeface="Helvetica" pitchFamily="-1" charset="0"/>
                <a:ea typeface="Helvetica" pitchFamily="-1" charset="0"/>
                <a:cs typeface="Helvetica" pitchFamily="-1" charset="0"/>
              </a:endParaRPr>
            </a:p>
          </p:txBody>
        </p:sp>
        <p:sp>
          <p:nvSpPr>
            <p:cNvPr id="58407" name="Text Box 37"/>
            <p:cNvSpPr txBox="1">
              <a:spLocks noChangeArrowheads="1"/>
            </p:cNvSpPr>
            <p:nvPr/>
          </p:nvSpPr>
          <p:spPr bwMode="auto">
            <a:xfrm>
              <a:off x="4076" y="2280"/>
              <a:ext cx="987" cy="25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1430" tIns="45716" rIns="91430" bIns="45716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2000">
                  <a:latin typeface="Helvetica" pitchFamily="-1" charset="0"/>
                  <a:ea typeface="Helvetica" pitchFamily="-1" charset="0"/>
                  <a:cs typeface="Helvetica" pitchFamily="-1" charset="0"/>
                </a:rPr>
                <a:t>Application</a:t>
              </a:r>
            </a:p>
          </p:txBody>
        </p:sp>
        <p:cxnSp>
          <p:nvCxnSpPr>
            <p:cNvPr id="58408" name="AutoShape 38"/>
            <p:cNvCxnSpPr>
              <a:cxnSpLocks noChangeShapeType="1"/>
              <a:stCxn id="58404" idx="3"/>
              <a:endCxn id="58407" idx="1"/>
            </p:cNvCxnSpPr>
            <p:nvPr/>
          </p:nvCxnSpPr>
          <p:spPr bwMode="auto">
            <a:xfrm>
              <a:off x="1728" y="2400"/>
              <a:ext cx="2348" cy="5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prstDash val="sysDot"/>
              <a:round/>
              <a:headEnd type="triangle" w="med" len="med"/>
              <a:tailEnd type="triangle" w="med" len="med"/>
            </a:ln>
          </p:spPr>
        </p:cxnSp>
      </p:grpSp>
      <p:sp>
        <p:nvSpPr>
          <p:cNvPr id="58401" name="Text Box 39"/>
          <p:cNvSpPr txBox="1">
            <a:spLocks noChangeArrowheads="1"/>
          </p:cNvSpPr>
          <p:nvPr/>
        </p:nvSpPr>
        <p:spPr bwMode="auto">
          <a:xfrm>
            <a:off x="1416050" y="5727800"/>
            <a:ext cx="1003300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343" tIns="44379" rIns="90343" bIns="44379">
            <a:prstTxWarp prst="textNoShape">
              <a:avLst/>
            </a:prstTxWarp>
            <a:spAutoFit/>
          </a:bodyPr>
          <a:lstStyle/>
          <a:p>
            <a:pPr algn="ctr" defTabSz="912813" eaLnBrk="0" hangingPunct="0"/>
            <a:r>
              <a:rPr lang="en-US" sz="2000">
                <a:solidFill>
                  <a:srgbClr val="FF3300"/>
                </a:solidFill>
                <a:latin typeface="Helvetica" pitchFamily="-1" charset="0"/>
                <a:ea typeface="Helvetica" pitchFamily="-1" charset="0"/>
                <a:cs typeface="Helvetica" pitchFamily="-1" charset="0"/>
              </a:rPr>
              <a:t>Host A</a:t>
            </a:r>
          </a:p>
        </p:txBody>
      </p:sp>
      <p:sp>
        <p:nvSpPr>
          <p:cNvPr id="58402" name="Text Box 40"/>
          <p:cNvSpPr txBox="1">
            <a:spLocks noChangeArrowheads="1"/>
          </p:cNvSpPr>
          <p:nvPr/>
        </p:nvSpPr>
        <p:spPr bwMode="auto">
          <a:xfrm>
            <a:off x="6824663" y="5727800"/>
            <a:ext cx="1009650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343" tIns="44379" rIns="90343" bIns="44379">
            <a:prstTxWarp prst="textNoShape">
              <a:avLst/>
            </a:prstTxWarp>
            <a:spAutoFit/>
          </a:bodyPr>
          <a:lstStyle/>
          <a:p>
            <a:pPr algn="ctr" defTabSz="912813" eaLnBrk="0" hangingPunct="0"/>
            <a:r>
              <a:rPr lang="en-US" sz="2000">
                <a:solidFill>
                  <a:srgbClr val="FF3300"/>
                </a:solidFill>
                <a:latin typeface="Helvetica" pitchFamily="-1" charset="0"/>
                <a:ea typeface="Helvetica" pitchFamily="-1" charset="0"/>
                <a:cs typeface="Helvetica" pitchFamily="-1" charset="0"/>
              </a:rPr>
              <a:t>Host B</a:t>
            </a:r>
          </a:p>
        </p:txBody>
      </p:sp>
      <p:sp>
        <p:nvSpPr>
          <p:cNvPr id="58403" name="Text Box 41"/>
          <p:cNvSpPr txBox="1">
            <a:spLocks noChangeArrowheads="1"/>
          </p:cNvSpPr>
          <p:nvPr/>
        </p:nvSpPr>
        <p:spPr bwMode="auto">
          <a:xfrm>
            <a:off x="4110038" y="5727800"/>
            <a:ext cx="1009650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343" tIns="44379" rIns="90343" bIns="44379">
            <a:prstTxWarp prst="textNoShape">
              <a:avLst/>
            </a:prstTxWarp>
            <a:spAutoFit/>
          </a:bodyPr>
          <a:lstStyle/>
          <a:p>
            <a:pPr algn="ctr" defTabSz="912813" eaLnBrk="0" hangingPunct="0"/>
            <a:r>
              <a:rPr lang="en-US" sz="2000">
                <a:solidFill>
                  <a:srgbClr val="FF3300"/>
                </a:solidFill>
                <a:latin typeface="Helvetica" pitchFamily="-1" charset="0"/>
                <a:ea typeface="Helvetica" pitchFamily="-1" charset="0"/>
                <a:cs typeface="Helvetica" pitchFamily="-1" charset="0"/>
              </a:rPr>
              <a:t>Router</a:t>
            </a:r>
          </a:p>
        </p:txBody>
      </p:sp>
      <p:sp>
        <p:nvSpPr>
          <p:cNvPr id="4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alibri"/>
                <a:ea typeface="ＭＳ Ｐゴシック" pitchFamily="-1" charset="-128"/>
                <a:cs typeface="Calibri"/>
              </a:rPr>
              <a:t>Five Layers Summary</a:t>
            </a:r>
          </a:p>
        </p:txBody>
      </p:sp>
    </p:spTree>
    <p:extLst>
      <p:ext uri="{BB962C8B-B14F-4D97-AF65-F5344CB8AC3E}">
        <p14:creationId xmlns:p14="http://schemas.microsoft.com/office/powerpoint/2010/main" val="200265747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9450" y="1466850"/>
            <a:ext cx="7562850" cy="1899270"/>
          </a:xfrm>
        </p:spPr>
        <p:txBody>
          <a:bodyPr>
            <a:normAutofit/>
          </a:bodyPr>
          <a:lstStyle/>
          <a:p>
            <a:pPr>
              <a:spcBef>
                <a:spcPts val="1800"/>
              </a:spcBef>
              <a:spcAft>
                <a:spcPts val="0"/>
              </a:spcAft>
            </a:pPr>
            <a:r>
              <a:rPr lang="en-US" sz="2600" dirty="0">
                <a:latin typeface="Calibri"/>
                <a:ea typeface="ＭＳ Ｐゴシック" pitchFamily="-1" charset="-128"/>
                <a:cs typeface="Calibri"/>
              </a:rPr>
              <a:t>Communication goes down to physical network</a:t>
            </a:r>
          </a:p>
          <a:p>
            <a:pPr>
              <a:spcBef>
                <a:spcPts val="1800"/>
              </a:spcBef>
              <a:spcAft>
                <a:spcPts val="0"/>
              </a:spcAft>
            </a:pPr>
            <a:r>
              <a:rPr lang="en-US" sz="2600" dirty="0">
                <a:latin typeface="Calibri"/>
                <a:ea typeface="ＭＳ Ｐゴシック" pitchFamily="-1" charset="-128"/>
                <a:cs typeface="Calibri"/>
              </a:rPr>
              <a:t>Then from network peer to peer</a:t>
            </a:r>
          </a:p>
          <a:p>
            <a:pPr>
              <a:spcBef>
                <a:spcPts val="1800"/>
              </a:spcBef>
              <a:spcAft>
                <a:spcPts val="0"/>
              </a:spcAft>
            </a:pPr>
            <a:r>
              <a:rPr lang="en-US" sz="2600" dirty="0">
                <a:latin typeface="Calibri"/>
                <a:ea typeface="ＭＳ Ｐゴシック" pitchFamily="-1" charset="-128"/>
                <a:cs typeface="Calibri"/>
              </a:rPr>
              <a:t>Then up to relevant layer</a:t>
            </a:r>
          </a:p>
        </p:txBody>
      </p:sp>
      <p:sp>
        <p:nvSpPr>
          <p:cNvPr id="60419" name="Rectangle 4"/>
          <p:cNvSpPr>
            <a:spLocks noChangeArrowheads="1"/>
          </p:cNvSpPr>
          <p:nvPr/>
        </p:nvSpPr>
        <p:spPr bwMode="auto">
          <a:xfrm>
            <a:off x="1066800" y="4051400"/>
            <a:ext cx="1703388" cy="381000"/>
          </a:xfrm>
          <a:prstGeom prst="rect">
            <a:avLst/>
          </a:prstGeom>
          <a:solidFill>
            <a:srgbClr val="FFFFCC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Helvetica" pitchFamily="-1" charset="0"/>
              <a:ea typeface="Helvetica" pitchFamily="-1" charset="0"/>
              <a:cs typeface="Helvetica" pitchFamily="-1" charset="0"/>
            </a:endParaRPr>
          </a:p>
        </p:txBody>
      </p:sp>
      <p:sp>
        <p:nvSpPr>
          <p:cNvPr id="60420" name="Text Box 5"/>
          <p:cNvSpPr txBox="1">
            <a:spLocks noChangeArrowheads="1"/>
          </p:cNvSpPr>
          <p:nvPr/>
        </p:nvSpPr>
        <p:spPr bwMode="auto">
          <a:xfrm>
            <a:off x="1233488" y="4035525"/>
            <a:ext cx="1370012" cy="3968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1430" tIns="45716" rIns="91430" bIns="45716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2000">
                <a:latin typeface="Helvetica" pitchFamily="-1" charset="0"/>
                <a:ea typeface="Helvetica" pitchFamily="-1" charset="0"/>
                <a:cs typeface="Helvetica" pitchFamily="-1" charset="0"/>
              </a:rPr>
              <a:t>Transport</a:t>
            </a:r>
          </a:p>
        </p:txBody>
      </p:sp>
      <p:sp>
        <p:nvSpPr>
          <p:cNvPr id="60421" name="Rectangle 6"/>
          <p:cNvSpPr>
            <a:spLocks noChangeArrowheads="1"/>
          </p:cNvSpPr>
          <p:nvPr/>
        </p:nvSpPr>
        <p:spPr bwMode="auto">
          <a:xfrm>
            <a:off x="1066800" y="4432400"/>
            <a:ext cx="1703388" cy="381000"/>
          </a:xfrm>
          <a:prstGeom prst="rect">
            <a:avLst/>
          </a:prstGeom>
          <a:solidFill>
            <a:srgbClr val="99CCF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Helvetica" pitchFamily="-1" charset="0"/>
              <a:ea typeface="Helvetica" pitchFamily="-1" charset="0"/>
              <a:cs typeface="Helvetica" pitchFamily="-1" charset="0"/>
            </a:endParaRPr>
          </a:p>
        </p:txBody>
      </p:sp>
      <p:sp>
        <p:nvSpPr>
          <p:cNvPr id="60422" name="Text Box 7"/>
          <p:cNvSpPr txBox="1">
            <a:spLocks noChangeArrowheads="1"/>
          </p:cNvSpPr>
          <p:nvPr/>
        </p:nvSpPr>
        <p:spPr bwMode="auto">
          <a:xfrm>
            <a:off x="1325563" y="4416525"/>
            <a:ext cx="1185862" cy="3968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1430" tIns="45716" rIns="91430" bIns="45716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2000">
                <a:latin typeface="Helvetica" pitchFamily="-1" charset="0"/>
                <a:ea typeface="Helvetica" pitchFamily="-1" charset="0"/>
                <a:cs typeface="Helvetica" pitchFamily="-1" charset="0"/>
              </a:rPr>
              <a:t>Network</a:t>
            </a:r>
          </a:p>
        </p:txBody>
      </p:sp>
      <p:sp>
        <p:nvSpPr>
          <p:cNvPr id="60423" name="Rectangle 8"/>
          <p:cNvSpPr>
            <a:spLocks noChangeArrowheads="1"/>
          </p:cNvSpPr>
          <p:nvPr/>
        </p:nvSpPr>
        <p:spPr bwMode="auto">
          <a:xfrm>
            <a:off x="1066800" y="4813400"/>
            <a:ext cx="1703388" cy="381000"/>
          </a:xfrm>
          <a:prstGeom prst="rect">
            <a:avLst/>
          </a:prstGeom>
          <a:solidFill>
            <a:srgbClr val="99CCF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Helvetica" pitchFamily="-1" charset="0"/>
              <a:ea typeface="Helvetica" pitchFamily="-1" charset="0"/>
              <a:cs typeface="Helvetica" pitchFamily="-1" charset="0"/>
            </a:endParaRPr>
          </a:p>
        </p:txBody>
      </p:sp>
      <p:sp>
        <p:nvSpPr>
          <p:cNvPr id="60424" name="Text Box 9"/>
          <p:cNvSpPr txBox="1">
            <a:spLocks noChangeArrowheads="1"/>
          </p:cNvSpPr>
          <p:nvPr/>
        </p:nvSpPr>
        <p:spPr bwMode="auto">
          <a:xfrm>
            <a:off x="1331913" y="4797525"/>
            <a:ext cx="1171575" cy="3968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1430" tIns="45716" rIns="91430" bIns="45716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2000">
                <a:latin typeface="Helvetica" pitchFamily="-1" charset="0"/>
                <a:ea typeface="Helvetica" pitchFamily="-1" charset="0"/>
                <a:cs typeface="Helvetica" pitchFamily="-1" charset="0"/>
              </a:rPr>
              <a:t>Datalink</a:t>
            </a:r>
          </a:p>
        </p:txBody>
      </p:sp>
      <p:sp>
        <p:nvSpPr>
          <p:cNvPr id="60425" name="Rectangle 10"/>
          <p:cNvSpPr>
            <a:spLocks noChangeArrowheads="1"/>
          </p:cNvSpPr>
          <p:nvPr/>
        </p:nvSpPr>
        <p:spPr bwMode="auto">
          <a:xfrm>
            <a:off x="1066800" y="5194400"/>
            <a:ext cx="1703388" cy="381000"/>
          </a:xfrm>
          <a:prstGeom prst="rect">
            <a:avLst/>
          </a:prstGeom>
          <a:solidFill>
            <a:srgbClr val="99CCF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Helvetica" pitchFamily="-1" charset="0"/>
              <a:ea typeface="Helvetica" pitchFamily="-1" charset="0"/>
              <a:cs typeface="Helvetica" pitchFamily="-1" charset="0"/>
            </a:endParaRPr>
          </a:p>
        </p:txBody>
      </p:sp>
      <p:sp>
        <p:nvSpPr>
          <p:cNvPr id="60426" name="Text Box 11"/>
          <p:cNvSpPr txBox="1">
            <a:spLocks noChangeArrowheads="1"/>
          </p:cNvSpPr>
          <p:nvPr/>
        </p:nvSpPr>
        <p:spPr bwMode="auto">
          <a:xfrm>
            <a:off x="1311275" y="5178525"/>
            <a:ext cx="1214438" cy="3968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1430" tIns="45716" rIns="91430" bIns="45716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2000">
                <a:latin typeface="Helvetica" pitchFamily="-1" charset="0"/>
                <a:ea typeface="Helvetica" pitchFamily="-1" charset="0"/>
                <a:cs typeface="Helvetica" pitchFamily="-1" charset="0"/>
              </a:rPr>
              <a:t>Physical</a:t>
            </a:r>
          </a:p>
        </p:txBody>
      </p:sp>
      <p:sp>
        <p:nvSpPr>
          <p:cNvPr id="60427" name="Rectangle 12"/>
          <p:cNvSpPr>
            <a:spLocks noChangeArrowheads="1"/>
          </p:cNvSpPr>
          <p:nvPr/>
        </p:nvSpPr>
        <p:spPr bwMode="auto">
          <a:xfrm>
            <a:off x="6477000" y="4051400"/>
            <a:ext cx="1703388" cy="381000"/>
          </a:xfrm>
          <a:prstGeom prst="rect">
            <a:avLst/>
          </a:prstGeom>
          <a:solidFill>
            <a:srgbClr val="FFFFCC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Helvetica" pitchFamily="-1" charset="0"/>
              <a:ea typeface="Helvetica" pitchFamily="-1" charset="0"/>
              <a:cs typeface="Helvetica" pitchFamily="-1" charset="0"/>
            </a:endParaRPr>
          </a:p>
        </p:txBody>
      </p:sp>
      <p:sp>
        <p:nvSpPr>
          <p:cNvPr id="60428" name="Text Box 13"/>
          <p:cNvSpPr txBox="1">
            <a:spLocks noChangeArrowheads="1"/>
          </p:cNvSpPr>
          <p:nvPr/>
        </p:nvSpPr>
        <p:spPr bwMode="auto">
          <a:xfrm>
            <a:off x="6643688" y="4035525"/>
            <a:ext cx="1370012" cy="3968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1430" tIns="45716" rIns="91430" bIns="45716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2000">
                <a:latin typeface="Helvetica" pitchFamily="-1" charset="0"/>
                <a:ea typeface="Helvetica" pitchFamily="-1" charset="0"/>
                <a:cs typeface="Helvetica" pitchFamily="-1" charset="0"/>
              </a:rPr>
              <a:t>Transport</a:t>
            </a:r>
          </a:p>
        </p:txBody>
      </p:sp>
      <p:sp>
        <p:nvSpPr>
          <p:cNvPr id="60429" name="Rectangle 14"/>
          <p:cNvSpPr>
            <a:spLocks noChangeArrowheads="1"/>
          </p:cNvSpPr>
          <p:nvPr/>
        </p:nvSpPr>
        <p:spPr bwMode="auto">
          <a:xfrm>
            <a:off x="6477000" y="4432400"/>
            <a:ext cx="1703388" cy="381000"/>
          </a:xfrm>
          <a:prstGeom prst="rect">
            <a:avLst/>
          </a:prstGeom>
          <a:solidFill>
            <a:srgbClr val="99CCF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Helvetica" pitchFamily="-1" charset="0"/>
              <a:ea typeface="Helvetica" pitchFamily="-1" charset="0"/>
              <a:cs typeface="Helvetica" pitchFamily="-1" charset="0"/>
            </a:endParaRPr>
          </a:p>
        </p:txBody>
      </p:sp>
      <p:sp>
        <p:nvSpPr>
          <p:cNvPr id="60430" name="Text Box 15"/>
          <p:cNvSpPr txBox="1">
            <a:spLocks noChangeArrowheads="1"/>
          </p:cNvSpPr>
          <p:nvPr/>
        </p:nvSpPr>
        <p:spPr bwMode="auto">
          <a:xfrm>
            <a:off x="6735763" y="4416525"/>
            <a:ext cx="1185862" cy="3968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1430" tIns="45716" rIns="91430" bIns="45716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2000">
                <a:latin typeface="Helvetica" pitchFamily="-1" charset="0"/>
                <a:ea typeface="Helvetica" pitchFamily="-1" charset="0"/>
                <a:cs typeface="Helvetica" pitchFamily="-1" charset="0"/>
              </a:rPr>
              <a:t>Network</a:t>
            </a:r>
          </a:p>
        </p:txBody>
      </p:sp>
      <p:sp>
        <p:nvSpPr>
          <p:cNvPr id="60431" name="Rectangle 16"/>
          <p:cNvSpPr>
            <a:spLocks noChangeArrowheads="1"/>
          </p:cNvSpPr>
          <p:nvPr/>
        </p:nvSpPr>
        <p:spPr bwMode="auto">
          <a:xfrm>
            <a:off x="6477000" y="4813400"/>
            <a:ext cx="1703388" cy="381000"/>
          </a:xfrm>
          <a:prstGeom prst="rect">
            <a:avLst/>
          </a:prstGeom>
          <a:solidFill>
            <a:srgbClr val="99CCF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Helvetica" pitchFamily="-1" charset="0"/>
              <a:ea typeface="Helvetica" pitchFamily="-1" charset="0"/>
              <a:cs typeface="Helvetica" pitchFamily="-1" charset="0"/>
            </a:endParaRPr>
          </a:p>
        </p:txBody>
      </p:sp>
      <p:sp>
        <p:nvSpPr>
          <p:cNvPr id="60432" name="Text Box 17"/>
          <p:cNvSpPr txBox="1">
            <a:spLocks noChangeArrowheads="1"/>
          </p:cNvSpPr>
          <p:nvPr/>
        </p:nvSpPr>
        <p:spPr bwMode="auto">
          <a:xfrm>
            <a:off x="6742113" y="4797525"/>
            <a:ext cx="1171575" cy="3968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1430" tIns="45716" rIns="91430" bIns="45716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2000">
                <a:latin typeface="Helvetica" pitchFamily="-1" charset="0"/>
                <a:ea typeface="Helvetica" pitchFamily="-1" charset="0"/>
                <a:cs typeface="Helvetica" pitchFamily="-1" charset="0"/>
              </a:rPr>
              <a:t>Datalink</a:t>
            </a:r>
          </a:p>
        </p:txBody>
      </p:sp>
      <p:sp>
        <p:nvSpPr>
          <p:cNvPr id="60433" name="Rectangle 18"/>
          <p:cNvSpPr>
            <a:spLocks noChangeArrowheads="1"/>
          </p:cNvSpPr>
          <p:nvPr/>
        </p:nvSpPr>
        <p:spPr bwMode="auto">
          <a:xfrm>
            <a:off x="6477000" y="5194400"/>
            <a:ext cx="1703388" cy="381000"/>
          </a:xfrm>
          <a:prstGeom prst="rect">
            <a:avLst/>
          </a:prstGeom>
          <a:solidFill>
            <a:srgbClr val="99CCF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Helvetica" pitchFamily="-1" charset="0"/>
              <a:ea typeface="Helvetica" pitchFamily="-1" charset="0"/>
              <a:cs typeface="Helvetica" pitchFamily="-1" charset="0"/>
            </a:endParaRPr>
          </a:p>
        </p:txBody>
      </p:sp>
      <p:sp>
        <p:nvSpPr>
          <p:cNvPr id="60434" name="Text Box 19"/>
          <p:cNvSpPr txBox="1">
            <a:spLocks noChangeArrowheads="1"/>
          </p:cNvSpPr>
          <p:nvPr/>
        </p:nvSpPr>
        <p:spPr bwMode="auto">
          <a:xfrm>
            <a:off x="6721475" y="5178525"/>
            <a:ext cx="1214438" cy="3968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1430" tIns="45716" rIns="91430" bIns="45716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2000">
                <a:latin typeface="Helvetica" pitchFamily="-1" charset="0"/>
                <a:ea typeface="Helvetica" pitchFamily="-1" charset="0"/>
                <a:cs typeface="Helvetica" pitchFamily="-1" charset="0"/>
              </a:rPr>
              <a:t>Physical</a:t>
            </a:r>
          </a:p>
        </p:txBody>
      </p:sp>
      <p:sp>
        <p:nvSpPr>
          <p:cNvPr id="60435" name="Rectangle 20"/>
          <p:cNvSpPr>
            <a:spLocks noChangeArrowheads="1"/>
          </p:cNvSpPr>
          <p:nvPr/>
        </p:nvSpPr>
        <p:spPr bwMode="auto">
          <a:xfrm>
            <a:off x="3778250" y="4432400"/>
            <a:ext cx="1703388" cy="381000"/>
          </a:xfrm>
          <a:prstGeom prst="rect">
            <a:avLst/>
          </a:prstGeom>
          <a:solidFill>
            <a:srgbClr val="99CCF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Helvetica" pitchFamily="-1" charset="0"/>
              <a:ea typeface="Helvetica" pitchFamily="-1" charset="0"/>
              <a:cs typeface="Helvetica" pitchFamily="-1" charset="0"/>
            </a:endParaRPr>
          </a:p>
        </p:txBody>
      </p:sp>
      <p:sp>
        <p:nvSpPr>
          <p:cNvPr id="60436" name="Text Box 21"/>
          <p:cNvSpPr txBox="1">
            <a:spLocks noChangeArrowheads="1"/>
          </p:cNvSpPr>
          <p:nvPr/>
        </p:nvSpPr>
        <p:spPr bwMode="auto">
          <a:xfrm>
            <a:off x="4037013" y="4416525"/>
            <a:ext cx="1185862" cy="3968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1430" tIns="45716" rIns="91430" bIns="45716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2000">
                <a:latin typeface="Helvetica" pitchFamily="-1" charset="0"/>
                <a:ea typeface="Helvetica" pitchFamily="-1" charset="0"/>
                <a:cs typeface="Helvetica" pitchFamily="-1" charset="0"/>
              </a:rPr>
              <a:t>Network</a:t>
            </a:r>
          </a:p>
        </p:txBody>
      </p:sp>
      <p:sp>
        <p:nvSpPr>
          <p:cNvPr id="60437" name="Rectangle 22"/>
          <p:cNvSpPr>
            <a:spLocks noChangeArrowheads="1"/>
          </p:cNvSpPr>
          <p:nvPr/>
        </p:nvSpPr>
        <p:spPr bwMode="auto">
          <a:xfrm>
            <a:off x="3778250" y="4813400"/>
            <a:ext cx="1703388" cy="381000"/>
          </a:xfrm>
          <a:prstGeom prst="rect">
            <a:avLst/>
          </a:prstGeom>
          <a:solidFill>
            <a:srgbClr val="99CCF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Helvetica" pitchFamily="-1" charset="0"/>
              <a:ea typeface="Helvetica" pitchFamily="-1" charset="0"/>
              <a:cs typeface="Helvetica" pitchFamily="-1" charset="0"/>
            </a:endParaRPr>
          </a:p>
        </p:txBody>
      </p:sp>
      <p:sp>
        <p:nvSpPr>
          <p:cNvPr id="60438" name="Text Box 23"/>
          <p:cNvSpPr txBox="1">
            <a:spLocks noChangeArrowheads="1"/>
          </p:cNvSpPr>
          <p:nvPr/>
        </p:nvSpPr>
        <p:spPr bwMode="auto">
          <a:xfrm>
            <a:off x="4044950" y="4797525"/>
            <a:ext cx="1171575" cy="3968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1430" tIns="45716" rIns="91430" bIns="45716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2000">
                <a:latin typeface="Helvetica" pitchFamily="-1" charset="0"/>
                <a:ea typeface="Helvetica" pitchFamily="-1" charset="0"/>
                <a:cs typeface="Helvetica" pitchFamily="-1" charset="0"/>
              </a:rPr>
              <a:t>Datalink</a:t>
            </a:r>
          </a:p>
        </p:txBody>
      </p:sp>
      <p:sp>
        <p:nvSpPr>
          <p:cNvPr id="60439" name="Rectangle 24"/>
          <p:cNvSpPr>
            <a:spLocks noChangeArrowheads="1"/>
          </p:cNvSpPr>
          <p:nvPr/>
        </p:nvSpPr>
        <p:spPr bwMode="auto">
          <a:xfrm>
            <a:off x="3778250" y="5194400"/>
            <a:ext cx="1703388" cy="381000"/>
          </a:xfrm>
          <a:prstGeom prst="rect">
            <a:avLst/>
          </a:prstGeom>
          <a:solidFill>
            <a:srgbClr val="99CCF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Helvetica" pitchFamily="-1" charset="0"/>
              <a:ea typeface="Helvetica" pitchFamily="-1" charset="0"/>
              <a:cs typeface="Helvetica" pitchFamily="-1" charset="0"/>
            </a:endParaRPr>
          </a:p>
        </p:txBody>
      </p:sp>
      <p:sp>
        <p:nvSpPr>
          <p:cNvPr id="60440" name="Text Box 25"/>
          <p:cNvSpPr txBox="1">
            <a:spLocks noChangeArrowheads="1"/>
          </p:cNvSpPr>
          <p:nvPr/>
        </p:nvSpPr>
        <p:spPr bwMode="auto">
          <a:xfrm>
            <a:off x="4022725" y="5178525"/>
            <a:ext cx="1214438" cy="3968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1430" tIns="45716" rIns="91430" bIns="45716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2000">
                <a:latin typeface="Helvetica" pitchFamily="-1" charset="0"/>
                <a:ea typeface="Helvetica" pitchFamily="-1" charset="0"/>
                <a:cs typeface="Helvetica" pitchFamily="-1" charset="0"/>
              </a:rPr>
              <a:t>Physical</a:t>
            </a:r>
          </a:p>
        </p:txBody>
      </p:sp>
      <p:cxnSp>
        <p:nvCxnSpPr>
          <p:cNvPr id="60441" name="AutoShape 26"/>
          <p:cNvCxnSpPr>
            <a:cxnSpLocks noChangeShapeType="1"/>
            <a:stCxn id="60425" idx="3"/>
            <a:endCxn id="60439" idx="1"/>
          </p:cNvCxnSpPr>
          <p:nvPr/>
        </p:nvCxnSpPr>
        <p:spPr bwMode="auto">
          <a:xfrm>
            <a:off x="2770188" y="5384900"/>
            <a:ext cx="1008062" cy="0"/>
          </a:xfrm>
          <a:prstGeom prst="straightConnector1">
            <a:avLst/>
          </a:prstGeom>
          <a:noFill/>
          <a:ln w="19050">
            <a:solidFill>
              <a:schemeClr val="tx1"/>
            </a:solidFill>
            <a:prstDash val="sysDot"/>
            <a:round/>
            <a:headEnd type="triangle" w="med" len="med"/>
            <a:tailEnd type="triangle" w="med" len="med"/>
          </a:ln>
        </p:spPr>
      </p:cxnSp>
      <p:cxnSp>
        <p:nvCxnSpPr>
          <p:cNvPr id="60442" name="AutoShape 27"/>
          <p:cNvCxnSpPr>
            <a:cxnSpLocks noChangeShapeType="1"/>
            <a:stCxn id="60423" idx="3"/>
            <a:endCxn id="60437" idx="1"/>
          </p:cNvCxnSpPr>
          <p:nvPr/>
        </p:nvCxnSpPr>
        <p:spPr bwMode="auto">
          <a:xfrm>
            <a:off x="2770188" y="5003900"/>
            <a:ext cx="1008062" cy="0"/>
          </a:xfrm>
          <a:prstGeom prst="straightConnector1">
            <a:avLst/>
          </a:prstGeom>
          <a:noFill/>
          <a:ln w="19050">
            <a:solidFill>
              <a:schemeClr val="tx1"/>
            </a:solidFill>
            <a:prstDash val="sysDot"/>
            <a:round/>
            <a:headEnd type="triangle" w="med" len="med"/>
            <a:tailEnd type="triangle" w="med" len="med"/>
          </a:ln>
        </p:spPr>
      </p:cxnSp>
      <p:cxnSp>
        <p:nvCxnSpPr>
          <p:cNvPr id="60443" name="AutoShape 28"/>
          <p:cNvCxnSpPr>
            <a:cxnSpLocks noChangeShapeType="1"/>
            <a:stCxn id="60421" idx="3"/>
            <a:endCxn id="60435" idx="1"/>
          </p:cNvCxnSpPr>
          <p:nvPr/>
        </p:nvCxnSpPr>
        <p:spPr bwMode="auto">
          <a:xfrm>
            <a:off x="2770188" y="4622900"/>
            <a:ext cx="1008062" cy="0"/>
          </a:xfrm>
          <a:prstGeom prst="straightConnector1">
            <a:avLst/>
          </a:prstGeom>
          <a:noFill/>
          <a:ln w="19050">
            <a:solidFill>
              <a:schemeClr val="tx1"/>
            </a:solidFill>
            <a:prstDash val="sysDot"/>
            <a:round/>
            <a:headEnd type="triangle" w="med" len="med"/>
            <a:tailEnd type="triangle" w="med" len="med"/>
          </a:ln>
        </p:spPr>
      </p:cxnSp>
      <p:cxnSp>
        <p:nvCxnSpPr>
          <p:cNvPr id="60444" name="AutoShape 29"/>
          <p:cNvCxnSpPr>
            <a:cxnSpLocks noChangeShapeType="1"/>
            <a:stCxn id="60439" idx="3"/>
            <a:endCxn id="60433" idx="1"/>
          </p:cNvCxnSpPr>
          <p:nvPr/>
        </p:nvCxnSpPr>
        <p:spPr bwMode="auto">
          <a:xfrm>
            <a:off x="5481638" y="5384900"/>
            <a:ext cx="995362" cy="0"/>
          </a:xfrm>
          <a:prstGeom prst="straightConnector1">
            <a:avLst/>
          </a:prstGeom>
          <a:noFill/>
          <a:ln w="19050">
            <a:solidFill>
              <a:schemeClr val="tx1"/>
            </a:solidFill>
            <a:prstDash val="sysDot"/>
            <a:round/>
            <a:headEnd type="triangle" w="med" len="med"/>
            <a:tailEnd type="triangle" w="med" len="med"/>
          </a:ln>
        </p:spPr>
      </p:cxnSp>
      <p:cxnSp>
        <p:nvCxnSpPr>
          <p:cNvPr id="60445" name="AutoShape 30"/>
          <p:cNvCxnSpPr>
            <a:cxnSpLocks noChangeShapeType="1"/>
            <a:stCxn id="60437" idx="3"/>
            <a:endCxn id="60431" idx="1"/>
          </p:cNvCxnSpPr>
          <p:nvPr/>
        </p:nvCxnSpPr>
        <p:spPr bwMode="auto">
          <a:xfrm>
            <a:off x="5481638" y="5003900"/>
            <a:ext cx="995362" cy="0"/>
          </a:xfrm>
          <a:prstGeom prst="straightConnector1">
            <a:avLst/>
          </a:prstGeom>
          <a:noFill/>
          <a:ln w="19050">
            <a:solidFill>
              <a:schemeClr val="tx1"/>
            </a:solidFill>
            <a:prstDash val="sysDot"/>
            <a:round/>
            <a:headEnd type="triangle" w="med" len="med"/>
            <a:tailEnd type="triangle" w="med" len="med"/>
          </a:ln>
        </p:spPr>
      </p:cxnSp>
      <p:cxnSp>
        <p:nvCxnSpPr>
          <p:cNvPr id="60446" name="AutoShape 31"/>
          <p:cNvCxnSpPr>
            <a:cxnSpLocks noChangeShapeType="1"/>
            <a:stCxn id="60435" idx="3"/>
            <a:endCxn id="60429" idx="1"/>
          </p:cNvCxnSpPr>
          <p:nvPr/>
        </p:nvCxnSpPr>
        <p:spPr bwMode="auto">
          <a:xfrm>
            <a:off x="5481638" y="4622900"/>
            <a:ext cx="995362" cy="0"/>
          </a:xfrm>
          <a:prstGeom prst="straightConnector1">
            <a:avLst/>
          </a:prstGeom>
          <a:noFill/>
          <a:ln w="19050">
            <a:solidFill>
              <a:schemeClr val="tx1"/>
            </a:solidFill>
            <a:prstDash val="sysDot"/>
            <a:round/>
            <a:headEnd type="triangle" w="med" len="med"/>
            <a:tailEnd type="triangle" w="med" len="med"/>
          </a:ln>
        </p:spPr>
      </p:cxnSp>
      <p:cxnSp>
        <p:nvCxnSpPr>
          <p:cNvPr id="60447" name="AutoShape 32"/>
          <p:cNvCxnSpPr>
            <a:cxnSpLocks noChangeShapeType="1"/>
            <a:stCxn id="60419" idx="3"/>
            <a:endCxn id="60427" idx="1"/>
          </p:cNvCxnSpPr>
          <p:nvPr/>
        </p:nvCxnSpPr>
        <p:spPr bwMode="auto">
          <a:xfrm>
            <a:off x="2782888" y="4241900"/>
            <a:ext cx="3681412" cy="0"/>
          </a:xfrm>
          <a:prstGeom prst="straightConnector1">
            <a:avLst/>
          </a:prstGeom>
          <a:noFill/>
          <a:ln w="19050">
            <a:solidFill>
              <a:schemeClr val="tx1"/>
            </a:solidFill>
            <a:prstDash val="sysDot"/>
            <a:round/>
            <a:headEnd type="triangle" w="med" len="med"/>
            <a:tailEnd type="triangle" w="med" len="med"/>
          </a:ln>
        </p:spPr>
      </p:cxnSp>
      <p:grpSp>
        <p:nvGrpSpPr>
          <p:cNvPr id="2" name="Group 33"/>
          <p:cNvGrpSpPr>
            <a:grpSpLocks/>
          </p:cNvGrpSpPr>
          <p:nvPr/>
        </p:nvGrpSpPr>
        <p:grpSpPr bwMode="auto">
          <a:xfrm>
            <a:off x="1066800" y="3670400"/>
            <a:ext cx="7113588" cy="396875"/>
            <a:chOff x="647" y="2280"/>
            <a:chExt cx="4481" cy="250"/>
          </a:xfrm>
        </p:grpSpPr>
        <p:sp>
          <p:nvSpPr>
            <p:cNvPr id="60453" name="Rectangle 34"/>
            <p:cNvSpPr>
              <a:spLocks noChangeArrowheads="1"/>
            </p:cNvSpPr>
            <p:nvPr/>
          </p:nvSpPr>
          <p:spPr bwMode="auto">
            <a:xfrm>
              <a:off x="647" y="2280"/>
              <a:ext cx="1073" cy="240"/>
            </a:xfrm>
            <a:prstGeom prst="rect">
              <a:avLst/>
            </a:prstGeom>
            <a:solidFill>
              <a:srgbClr val="FFFFCC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latin typeface="Helvetica" pitchFamily="-1" charset="0"/>
                <a:ea typeface="Helvetica" pitchFamily="-1" charset="0"/>
                <a:cs typeface="Helvetica" pitchFamily="-1" charset="0"/>
              </a:endParaRPr>
            </a:p>
          </p:txBody>
        </p:sp>
        <p:sp>
          <p:nvSpPr>
            <p:cNvPr id="60454" name="Text Box 35"/>
            <p:cNvSpPr txBox="1">
              <a:spLocks noChangeArrowheads="1"/>
            </p:cNvSpPr>
            <p:nvPr/>
          </p:nvSpPr>
          <p:spPr bwMode="auto">
            <a:xfrm>
              <a:off x="695" y="2280"/>
              <a:ext cx="987" cy="25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1430" tIns="45716" rIns="91430" bIns="45716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2000">
                  <a:latin typeface="Helvetica" pitchFamily="-1" charset="0"/>
                  <a:ea typeface="Helvetica" pitchFamily="-1" charset="0"/>
                  <a:cs typeface="Helvetica" pitchFamily="-1" charset="0"/>
                </a:rPr>
                <a:t>Application</a:t>
              </a:r>
            </a:p>
          </p:txBody>
        </p:sp>
        <p:sp>
          <p:nvSpPr>
            <p:cNvPr id="60455" name="Rectangle 36"/>
            <p:cNvSpPr>
              <a:spLocks noChangeArrowheads="1"/>
            </p:cNvSpPr>
            <p:nvPr/>
          </p:nvSpPr>
          <p:spPr bwMode="auto">
            <a:xfrm>
              <a:off x="4055" y="2280"/>
              <a:ext cx="1073" cy="240"/>
            </a:xfrm>
            <a:prstGeom prst="rect">
              <a:avLst/>
            </a:prstGeom>
            <a:solidFill>
              <a:srgbClr val="FFFFCC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latin typeface="Helvetica" pitchFamily="-1" charset="0"/>
                <a:ea typeface="Helvetica" pitchFamily="-1" charset="0"/>
                <a:cs typeface="Helvetica" pitchFamily="-1" charset="0"/>
              </a:endParaRPr>
            </a:p>
          </p:txBody>
        </p:sp>
        <p:sp>
          <p:nvSpPr>
            <p:cNvPr id="60456" name="Text Box 37"/>
            <p:cNvSpPr txBox="1">
              <a:spLocks noChangeArrowheads="1"/>
            </p:cNvSpPr>
            <p:nvPr/>
          </p:nvSpPr>
          <p:spPr bwMode="auto">
            <a:xfrm>
              <a:off x="4076" y="2280"/>
              <a:ext cx="987" cy="25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1430" tIns="45716" rIns="91430" bIns="45716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2000">
                  <a:latin typeface="Helvetica" pitchFamily="-1" charset="0"/>
                  <a:ea typeface="Helvetica" pitchFamily="-1" charset="0"/>
                  <a:cs typeface="Helvetica" pitchFamily="-1" charset="0"/>
                </a:rPr>
                <a:t>Application</a:t>
              </a:r>
            </a:p>
          </p:txBody>
        </p:sp>
        <p:cxnSp>
          <p:nvCxnSpPr>
            <p:cNvPr id="60457" name="AutoShape 38"/>
            <p:cNvCxnSpPr>
              <a:cxnSpLocks noChangeShapeType="1"/>
              <a:stCxn id="60453" idx="3"/>
              <a:endCxn id="60456" idx="1"/>
            </p:cNvCxnSpPr>
            <p:nvPr/>
          </p:nvCxnSpPr>
          <p:spPr bwMode="auto">
            <a:xfrm>
              <a:off x="1728" y="2400"/>
              <a:ext cx="2348" cy="5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prstDash val="sysDot"/>
              <a:round/>
              <a:headEnd type="triangle" w="med" len="med"/>
              <a:tailEnd type="triangle" w="med" len="med"/>
            </a:ln>
          </p:spPr>
        </p:cxnSp>
      </p:grpSp>
      <p:sp>
        <p:nvSpPr>
          <p:cNvPr id="60449" name="Text Box 39"/>
          <p:cNvSpPr txBox="1">
            <a:spLocks noChangeArrowheads="1"/>
          </p:cNvSpPr>
          <p:nvPr/>
        </p:nvSpPr>
        <p:spPr bwMode="auto">
          <a:xfrm>
            <a:off x="1416050" y="5727800"/>
            <a:ext cx="1003300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343" tIns="44379" rIns="90343" bIns="44379">
            <a:prstTxWarp prst="textNoShape">
              <a:avLst/>
            </a:prstTxWarp>
            <a:spAutoFit/>
          </a:bodyPr>
          <a:lstStyle/>
          <a:p>
            <a:pPr algn="ctr" defTabSz="912813" eaLnBrk="0" hangingPunct="0"/>
            <a:r>
              <a:rPr lang="en-US" sz="2000">
                <a:solidFill>
                  <a:srgbClr val="FF3300"/>
                </a:solidFill>
                <a:latin typeface="Helvetica" pitchFamily="-1" charset="0"/>
                <a:ea typeface="Helvetica" pitchFamily="-1" charset="0"/>
                <a:cs typeface="Helvetica" pitchFamily="-1" charset="0"/>
              </a:rPr>
              <a:t>Host A</a:t>
            </a:r>
          </a:p>
        </p:txBody>
      </p:sp>
      <p:sp>
        <p:nvSpPr>
          <p:cNvPr id="60450" name="Text Box 40"/>
          <p:cNvSpPr txBox="1">
            <a:spLocks noChangeArrowheads="1"/>
          </p:cNvSpPr>
          <p:nvPr/>
        </p:nvSpPr>
        <p:spPr bwMode="auto">
          <a:xfrm>
            <a:off x="6824663" y="5727800"/>
            <a:ext cx="1009650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343" tIns="44379" rIns="90343" bIns="44379">
            <a:prstTxWarp prst="textNoShape">
              <a:avLst/>
            </a:prstTxWarp>
            <a:spAutoFit/>
          </a:bodyPr>
          <a:lstStyle/>
          <a:p>
            <a:pPr algn="ctr" defTabSz="912813" eaLnBrk="0" hangingPunct="0"/>
            <a:r>
              <a:rPr lang="en-US" sz="2000">
                <a:solidFill>
                  <a:srgbClr val="FF3300"/>
                </a:solidFill>
                <a:latin typeface="Helvetica" pitchFamily="-1" charset="0"/>
                <a:ea typeface="Helvetica" pitchFamily="-1" charset="0"/>
                <a:cs typeface="Helvetica" pitchFamily="-1" charset="0"/>
              </a:rPr>
              <a:t>Host B</a:t>
            </a:r>
          </a:p>
        </p:txBody>
      </p:sp>
      <p:sp>
        <p:nvSpPr>
          <p:cNvPr id="60451" name="Text Box 41"/>
          <p:cNvSpPr txBox="1">
            <a:spLocks noChangeArrowheads="1"/>
          </p:cNvSpPr>
          <p:nvPr/>
        </p:nvSpPr>
        <p:spPr bwMode="auto">
          <a:xfrm>
            <a:off x="4110038" y="5727800"/>
            <a:ext cx="1009650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343" tIns="44379" rIns="90343" bIns="44379">
            <a:prstTxWarp prst="textNoShape">
              <a:avLst/>
            </a:prstTxWarp>
            <a:spAutoFit/>
          </a:bodyPr>
          <a:lstStyle/>
          <a:p>
            <a:pPr algn="ctr" defTabSz="912813" eaLnBrk="0" hangingPunct="0"/>
            <a:r>
              <a:rPr lang="en-US" sz="2000">
                <a:solidFill>
                  <a:srgbClr val="FF3300"/>
                </a:solidFill>
                <a:latin typeface="Helvetica" pitchFamily="-1" charset="0"/>
                <a:ea typeface="Helvetica" pitchFamily="-1" charset="0"/>
                <a:cs typeface="Helvetica" pitchFamily="-1" charset="0"/>
              </a:rPr>
              <a:t>Router</a:t>
            </a:r>
          </a:p>
        </p:txBody>
      </p:sp>
      <p:sp>
        <p:nvSpPr>
          <p:cNvPr id="60452" name="Freeform 42"/>
          <p:cNvSpPr>
            <a:spLocks/>
          </p:cNvSpPr>
          <p:nvPr/>
        </p:nvSpPr>
        <p:spPr bwMode="auto">
          <a:xfrm>
            <a:off x="2438400" y="3670400"/>
            <a:ext cx="4422775" cy="1670050"/>
          </a:xfrm>
          <a:custGeom>
            <a:avLst/>
            <a:gdLst>
              <a:gd name="T0" fmla="*/ 0 w 2352"/>
              <a:gd name="T1" fmla="*/ 0 h 1968"/>
              <a:gd name="T2" fmla="*/ 0 w 2352"/>
              <a:gd name="T3" fmla="*/ 2147483647 h 1968"/>
              <a:gd name="T4" fmla="*/ 2147483647 w 2352"/>
              <a:gd name="T5" fmla="*/ 2147483647 h 1968"/>
              <a:gd name="T6" fmla="*/ 2147483647 w 2352"/>
              <a:gd name="T7" fmla="*/ 2147483647 h 1968"/>
              <a:gd name="T8" fmla="*/ 2147483647 w 2352"/>
              <a:gd name="T9" fmla="*/ 2147483647 h 1968"/>
              <a:gd name="T10" fmla="*/ 2147483647 w 2352"/>
              <a:gd name="T11" fmla="*/ 2147483647 h 1968"/>
              <a:gd name="T12" fmla="*/ 2147483647 w 2352"/>
              <a:gd name="T13" fmla="*/ 2147483647 h 1968"/>
              <a:gd name="T14" fmla="*/ 2147483647 w 2352"/>
              <a:gd name="T15" fmla="*/ 2147483647 h 1968"/>
              <a:gd name="T16" fmla="*/ 2147483647 w 2352"/>
              <a:gd name="T17" fmla="*/ 2147483647 h 1968"/>
              <a:gd name="T18" fmla="*/ 2147483647 w 2352"/>
              <a:gd name="T19" fmla="*/ 0 h 1968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2352"/>
              <a:gd name="T31" fmla="*/ 0 h 1968"/>
              <a:gd name="T32" fmla="*/ 2352 w 2352"/>
              <a:gd name="T33" fmla="*/ 1968 h 1968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2352" h="1968">
                <a:moveTo>
                  <a:pt x="0" y="0"/>
                </a:moveTo>
                <a:lnTo>
                  <a:pt x="0" y="1824"/>
                </a:lnTo>
                <a:lnTo>
                  <a:pt x="96" y="1968"/>
                </a:lnTo>
                <a:lnTo>
                  <a:pt x="864" y="1968"/>
                </a:lnTo>
                <a:lnTo>
                  <a:pt x="864" y="1200"/>
                </a:lnTo>
                <a:lnTo>
                  <a:pt x="1488" y="1200"/>
                </a:lnTo>
                <a:lnTo>
                  <a:pt x="1488" y="1968"/>
                </a:lnTo>
                <a:lnTo>
                  <a:pt x="2256" y="1968"/>
                </a:lnTo>
                <a:lnTo>
                  <a:pt x="2352" y="1824"/>
                </a:lnTo>
                <a:lnTo>
                  <a:pt x="2352" y="0"/>
                </a:lnTo>
              </a:path>
            </a:pathLst>
          </a:custGeom>
          <a:noFill/>
          <a:ln w="50800">
            <a:solidFill>
              <a:srgbClr val="FF0000"/>
            </a:solidFill>
            <a:round/>
            <a:headEnd/>
            <a:tailEnd type="triangle" w="med" len="med"/>
          </a:ln>
        </p:spPr>
        <p:txBody>
          <a:bodyPr lIns="90488" tIns="44450" rIns="90488" bIns="44450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alibri"/>
                <a:ea typeface="ＭＳ Ｐゴシック" pitchFamily="-1" charset="-128"/>
                <a:cs typeface="Calibri"/>
              </a:rPr>
              <a:t>Physical Communication</a:t>
            </a:r>
          </a:p>
        </p:txBody>
      </p:sp>
    </p:spTree>
    <p:extLst>
      <p:ext uri="{BB962C8B-B14F-4D97-AF65-F5344CB8AC3E}">
        <p14:creationId xmlns:p14="http://schemas.microsoft.com/office/powerpoint/2010/main" val="13849467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Rectangle 45"/>
          <p:cNvSpPr/>
          <p:nvPr/>
        </p:nvSpPr>
        <p:spPr bwMode="auto">
          <a:xfrm>
            <a:off x="1504950" y="6091610"/>
            <a:ext cx="2743200" cy="533400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600" b="0" dirty="0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47" name="TextBox 2"/>
          <p:cNvSpPr txBox="1">
            <a:spLocks noChangeArrowheads="1"/>
          </p:cNvSpPr>
          <p:nvPr/>
        </p:nvSpPr>
        <p:spPr bwMode="auto">
          <a:xfrm>
            <a:off x="1593403" y="6167810"/>
            <a:ext cx="2521844" cy="400110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eaLnBrk="0" hangingPunct="0"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eaLnBrk="0" hangingPunct="0"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eaLnBrk="0" hangingPunct="0"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US" sz="2000" b="0" smtClean="0">
                <a:latin typeface="Calibri" charset="0"/>
                <a:ea typeface="Calibri" charset="0"/>
                <a:cs typeface="Calibri" charset="0"/>
              </a:rPr>
              <a:t>101010100110101110</a:t>
            </a:r>
          </a:p>
        </p:txBody>
      </p:sp>
      <p:sp>
        <p:nvSpPr>
          <p:cNvPr id="48" name="Rectangle 47"/>
          <p:cNvSpPr/>
          <p:nvPr/>
        </p:nvSpPr>
        <p:spPr bwMode="auto">
          <a:xfrm>
            <a:off x="57150" y="2510210"/>
            <a:ext cx="1295400" cy="762000"/>
          </a:xfrm>
          <a:prstGeom prst="rect">
            <a:avLst/>
          </a:prstGeom>
          <a:solidFill>
            <a:srgbClr val="CCFFCC"/>
          </a:solidFill>
          <a:ln w="2540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>
            <a:outerShdw blurRad="50800" dist="38100" dir="2700000">
              <a:srgbClr val="000000">
                <a:alpha val="43000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r>
              <a:rPr lang="en-US" sz="2000" b="0" dirty="0">
                <a:latin typeface="Calibri" charset="0"/>
                <a:ea typeface="Calibri" charset="0"/>
                <a:cs typeface="Calibri" charset="0"/>
              </a:rPr>
              <a:t>Transport Layer </a:t>
            </a:r>
          </a:p>
        </p:txBody>
      </p:sp>
      <p:sp>
        <p:nvSpPr>
          <p:cNvPr id="57349" name="Rectangle 45"/>
          <p:cNvSpPr>
            <a:spLocks noChangeArrowheads="1"/>
          </p:cNvSpPr>
          <p:nvPr/>
        </p:nvSpPr>
        <p:spPr bwMode="auto">
          <a:xfrm>
            <a:off x="2876550" y="2586410"/>
            <a:ext cx="685800" cy="609600"/>
          </a:xfrm>
          <a:prstGeom prst="rect">
            <a:avLst/>
          </a:prstGeom>
          <a:solidFill>
            <a:srgbClr val="CCFFCC"/>
          </a:solidFill>
          <a:ln w="25400">
            <a:solidFill>
              <a:schemeClr val="tx1"/>
            </a:solidFill>
            <a:round/>
            <a:headEnd type="triangle" w="med" len="med"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pPr algn="ctr"/>
            <a:r>
              <a:rPr lang="en-US" sz="1600" b="0">
                <a:latin typeface="Calibri" charset="0"/>
                <a:ea typeface="Calibri" charset="0"/>
                <a:cs typeface="Calibri" charset="0"/>
              </a:rPr>
              <a:t>Trans.</a:t>
            </a:r>
          </a:p>
          <a:p>
            <a:pPr algn="ctr"/>
            <a:r>
              <a:rPr lang="en-US" sz="1600" b="0">
                <a:latin typeface="Calibri" charset="0"/>
                <a:ea typeface="Calibri" charset="0"/>
                <a:cs typeface="Calibri" charset="0"/>
              </a:rPr>
              <a:t>Hdr.</a:t>
            </a:r>
          </a:p>
        </p:txBody>
      </p:sp>
      <p:sp>
        <p:nvSpPr>
          <p:cNvPr id="51" name="Rectangle 50"/>
          <p:cNvSpPr/>
          <p:nvPr/>
        </p:nvSpPr>
        <p:spPr bwMode="auto">
          <a:xfrm>
            <a:off x="7734300" y="2510210"/>
            <a:ext cx="1295400" cy="762000"/>
          </a:xfrm>
          <a:prstGeom prst="rect">
            <a:avLst/>
          </a:prstGeom>
          <a:solidFill>
            <a:srgbClr val="CCFFCC"/>
          </a:solidFill>
          <a:ln w="2540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>
            <a:outerShdw blurRad="50800" dist="38100" dir="2700000">
              <a:srgbClr val="000000">
                <a:alpha val="43000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r>
              <a:rPr lang="en-US" sz="2000" b="0" dirty="0">
                <a:latin typeface="Calibri" charset="0"/>
                <a:ea typeface="Calibri" charset="0"/>
                <a:cs typeface="Calibri" charset="0"/>
              </a:rPr>
              <a:t>Transport Layer </a:t>
            </a:r>
          </a:p>
        </p:txBody>
      </p:sp>
      <p:sp>
        <p:nvSpPr>
          <p:cNvPr id="57351" name="Rectangle 55"/>
          <p:cNvSpPr>
            <a:spLocks noChangeArrowheads="1"/>
          </p:cNvSpPr>
          <p:nvPr/>
        </p:nvSpPr>
        <p:spPr bwMode="auto">
          <a:xfrm>
            <a:off x="6210300" y="2586410"/>
            <a:ext cx="685800" cy="609600"/>
          </a:xfrm>
          <a:prstGeom prst="rect">
            <a:avLst/>
          </a:prstGeom>
          <a:solidFill>
            <a:srgbClr val="CCFFCC"/>
          </a:solidFill>
          <a:ln w="25400">
            <a:solidFill>
              <a:schemeClr val="tx1"/>
            </a:solidFill>
            <a:round/>
            <a:headEnd type="triangle" w="med" len="med"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pPr algn="ctr"/>
            <a:r>
              <a:rPr lang="en-US" sz="1600" b="0">
                <a:latin typeface="Calibri" charset="0"/>
                <a:ea typeface="Calibri" charset="0"/>
                <a:cs typeface="Calibri" charset="0"/>
              </a:rPr>
              <a:t>Trans.</a:t>
            </a:r>
          </a:p>
          <a:p>
            <a:pPr algn="ctr"/>
            <a:r>
              <a:rPr lang="en-US" sz="1600" b="0">
                <a:latin typeface="Calibri" charset="0"/>
                <a:ea typeface="Calibri" charset="0"/>
                <a:cs typeface="Calibri" charset="0"/>
              </a:rPr>
              <a:t>Hdr.</a:t>
            </a:r>
          </a:p>
        </p:txBody>
      </p:sp>
      <p:sp>
        <p:nvSpPr>
          <p:cNvPr id="53" name="Rectangle 52"/>
          <p:cNvSpPr/>
          <p:nvPr/>
        </p:nvSpPr>
        <p:spPr bwMode="auto">
          <a:xfrm>
            <a:off x="57150" y="3653210"/>
            <a:ext cx="1295400" cy="762000"/>
          </a:xfrm>
          <a:prstGeom prst="rect">
            <a:avLst/>
          </a:prstGeom>
          <a:solidFill>
            <a:srgbClr val="A0BCFE"/>
          </a:solidFill>
          <a:ln w="2540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>
            <a:outerShdw blurRad="50800" dist="38100" dir="2700000">
              <a:srgbClr val="000000">
                <a:alpha val="43000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r>
              <a:rPr lang="en-US" sz="2000" b="0" dirty="0">
                <a:latin typeface="Calibri" charset="0"/>
                <a:ea typeface="Calibri" charset="0"/>
                <a:cs typeface="Calibri" charset="0"/>
              </a:rPr>
              <a:t>Network Layer </a:t>
            </a:r>
          </a:p>
        </p:txBody>
      </p:sp>
      <p:sp>
        <p:nvSpPr>
          <p:cNvPr id="57353" name="Rectangle 60"/>
          <p:cNvSpPr>
            <a:spLocks noChangeArrowheads="1"/>
          </p:cNvSpPr>
          <p:nvPr/>
        </p:nvSpPr>
        <p:spPr bwMode="auto">
          <a:xfrm>
            <a:off x="2876550" y="3729410"/>
            <a:ext cx="685800" cy="609600"/>
          </a:xfrm>
          <a:prstGeom prst="rect">
            <a:avLst/>
          </a:prstGeom>
          <a:solidFill>
            <a:srgbClr val="CCFFCC"/>
          </a:solidFill>
          <a:ln w="25400">
            <a:solidFill>
              <a:schemeClr val="tx1"/>
            </a:solidFill>
            <a:round/>
            <a:headEnd type="triangle" w="med" len="med"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pPr algn="ctr"/>
            <a:r>
              <a:rPr lang="en-US" sz="1600" b="0">
                <a:latin typeface="Calibri" charset="0"/>
                <a:ea typeface="Calibri" charset="0"/>
                <a:cs typeface="Calibri" charset="0"/>
              </a:rPr>
              <a:t>Trans.</a:t>
            </a:r>
          </a:p>
          <a:p>
            <a:pPr algn="ctr"/>
            <a:r>
              <a:rPr lang="en-US" sz="1600" b="0">
                <a:latin typeface="Calibri" charset="0"/>
                <a:ea typeface="Calibri" charset="0"/>
                <a:cs typeface="Calibri" charset="0"/>
              </a:rPr>
              <a:t>Hdr.</a:t>
            </a:r>
          </a:p>
        </p:txBody>
      </p:sp>
      <p:sp>
        <p:nvSpPr>
          <p:cNvPr id="55" name="Rectangle 54"/>
          <p:cNvSpPr/>
          <p:nvPr/>
        </p:nvSpPr>
        <p:spPr bwMode="auto">
          <a:xfrm>
            <a:off x="2190750" y="3729410"/>
            <a:ext cx="685800" cy="609600"/>
          </a:xfrm>
          <a:prstGeom prst="rect">
            <a:avLst/>
          </a:prstGeom>
          <a:solidFill>
            <a:srgbClr val="A0BCFF"/>
          </a:solidFill>
          <a:ln w="2540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sz="1600" b="0" dirty="0">
                <a:latin typeface="Calibri" charset="0"/>
                <a:ea typeface="Calibri" charset="0"/>
                <a:cs typeface="Calibri" charset="0"/>
              </a:rPr>
              <a:t>Net.</a:t>
            </a:r>
          </a:p>
          <a:p>
            <a:pPr algn="ctr">
              <a:defRPr/>
            </a:pPr>
            <a:r>
              <a:rPr lang="en-US" sz="1600" b="0" dirty="0" err="1">
                <a:latin typeface="Calibri" charset="0"/>
                <a:ea typeface="Calibri" charset="0"/>
                <a:cs typeface="Calibri" charset="0"/>
              </a:rPr>
              <a:t>Hdr</a:t>
            </a:r>
            <a:r>
              <a:rPr lang="en-US" sz="1600" b="0" dirty="0">
                <a:latin typeface="Calibri" charset="0"/>
                <a:ea typeface="Calibri" charset="0"/>
                <a:cs typeface="Calibri" charset="0"/>
              </a:rPr>
              <a:t>.</a:t>
            </a:r>
          </a:p>
        </p:txBody>
      </p:sp>
      <p:sp>
        <p:nvSpPr>
          <p:cNvPr id="56" name="Rectangle 55"/>
          <p:cNvSpPr/>
          <p:nvPr/>
        </p:nvSpPr>
        <p:spPr bwMode="auto">
          <a:xfrm>
            <a:off x="7734300" y="3653210"/>
            <a:ext cx="1295400" cy="762000"/>
          </a:xfrm>
          <a:prstGeom prst="rect">
            <a:avLst/>
          </a:prstGeom>
          <a:solidFill>
            <a:srgbClr val="A0BCFE"/>
          </a:solidFill>
          <a:ln w="2540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>
            <a:outerShdw blurRad="50800" dist="38100" dir="2700000">
              <a:srgbClr val="000000">
                <a:alpha val="43000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r>
              <a:rPr lang="en-US" sz="2000" b="0" dirty="0">
                <a:latin typeface="Calibri" charset="0"/>
                <a:ea typeface="Calibri" charset="0"/>
                <a:cs typeface="Calibri" charset="0"/>
              </a:rPr>
              <a:t>Network Layer </a:t>
            </a:r>
          </a:p>
        </p:txBody>
      </p:sp>
      <p:sp>
        <p:nvSpPr>
          <p:cNvPr id="57356" name="Rectangle 65"/>
          <p:cNvSpPr>
            <a:spLocks noChangeArrowheads="1"/>
          </p:cNvSpPr>
          <p:nvPr/>
        </p:nvSpPr>
        <p:spPr bwMode="auto">
          <a:xfrm>
            <a:off x="6210300" y="3729410"/>
            <a:ext cx="685800" cy="609600"/>
          </a:xfrm>
          <a:prstGeom prst="rect">
            <a:avLst/>
          </a:prstGeom>
          <a:solidFill>
            <a:srgbClr val="CCFFCC"/>
          </a:solidFill>
          <a:ln w="25400">
            <a:solidFill>
              <a:schemeClr val="tx1"/>
            </a:solidFill>
            <a:round/>
            <a:headEnd type="triangle" w="med" len="med"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pPr algn="ctr"/>
            <a:r>
              <a:rPr lang="en-US" sz="1600" b="0">
                <a:latin typeface="Calibri" charset="0"/>
                <a:ea typeface="Calibri" charset="0"/>
                <a:cs typeface="Calibri" charset="0"/>
              </a:rPr>
              <a:t>Trans.</a:t>
            </a:r>
          </a:p>
          <a:p>
            <a:pPr algn="ctr"/>
            <a:r>
              <a:rPr lang="en-US" sz="1600" b="0">
                <a:latin typeface="Calibri" charset="0"/>
                <a:ea typeface="Calibri" charset="0"/>
                <a:cs typeface="Calibri" charset="0"/>
              </a:rPr>
              <a:t>Hdr.</a:t>
            </a:r>
          </a:p>
        </p:txBody>
      </p:sp>
      <p:sp>
        <p:nvSpPr>
          <p:cNvPr id="57357" name="Rectangle 67"/>
          <p:cNvSpPr>
            <a:spLocks noChangeArrowheads="1"/>
          </p:cNvSpPr>
          <p:nvPr/>
        </p:nvSpPr>
        <p:spPr bwMode="auto">
          <a:xfrm>
            <a:off x="5524500" y="3729410"/>
            <a:ext cx="685800" cy="609600"/>
          </a:xfrm>
          <a:prstGeom prst="rect">
            <a:avLst/>
          </a:prstGeom>
          <a:solidFill>
            <a:srgbClr val="A0BCFE"/>
          </a:solidFill>
          <a:ln w="25400">
            <a:solidFill>
              <a:schemeClr val="tx1"/>
            </a:solidFill>
            <a:round/>
            <a:headEnd type="triangle" w="med" len="med"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pPr algn="ctr"/>
            <a:r>
              <a:rPr lang="en-US" sz="1600" b="0">
                <a:latin typeface="Calibri" charset="0"/>
                <a:ea typeface="Calibri" charset="0"/>
                <a:cs typeface="Calibri" charset="0"/>
              </a:rPr>
              <a:t>Net.</a:t>
            </a:r>
          </a:p>
          <a:p>
            <a:pPr algn="ctr"/>
            <a:r>
              <a:rPr lang="en-US" sz="1600" b="0">
                <a:latin typeface="Calibri" charset="0"/>
                <a:ea typeface="Calibri" charset="0"/>
                <a:cs typeface="Calibri" charset="0"/>
              </a:rPr>
              <a:t>Hdr.</a:t>
            </a:r>
          </a:p>
        </p:txBody>
      </p:sp>
      <p:sp>
        <p:nvSpPr>
          <p:cNvPr id="59" name="Rectangle 58"/>
          <p:cNvSpPr/>
          <p:nvPr/>
        </p:nvSpPr>
        <p:spPr bwMode="auto">
          <a:xfrm>
            <a:off x="57150" y="4796210"/>
            <a:ext cx="1295400" cy="762000"/>
          </a:xfrm>
          <a:prstGeom prst="rect">
            <a:avLst/>
          </a:prstGeom>
          <a:solidFill>
            <a:srgbClr val="FECF59"/>
          </a:solidFill>
          <a:ln w="2540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>
            <a:outerShdw blurRad="50800" dist="38100" dir="2700000">
              <a:srgbClr val="000000">
                <a:alpha val="43000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r>
              <a:rPr lang="en-US" sz="2000" b="0" dirty="0" err="1">
                <a:latin typeface="Calibri" charset="0"/>
                <a:ea typeface="Calibri" charset="0"/>
                <a:cs typeface="Calibri" charset="0"/>
              </a:rPr>
              <a:t>Datalink</a:t>
            </a:r>
            <a:r>
              <a:rPr lang="en-US" sz="2000" b="0" dirty="0">
                <a:latin typeface="Calibri" charset="0"/>
                <a:ea typeface="Calibri" charset="0"/>
                <a:cs typeface="Calibri" charset="0"/>
              </a:rPr>
              <a:t> Layer </a:t>
            </a:r>
          </a:p>
        </p:txBody>
      </p:sp>
      <p:sp>
        <p:nvSpPr>
          <p:cNvPr id="57359" name="Rectangle 70"/>
          <p:cNvSpPr>
            <a:spLocks noChangeArrowheads="1"/>
          </p:cNvSpPr>
          <p:nvPr/>
        </p:nvSpPr>
        <p:spPr bwMode="auto">
          <a:xfrm>
            <a:off x="2876550" y="4872410"/>
            <a:ext cx="685800" cy="609600"/>
          </a:xfrm>
          <a:prstGeom prst="rect">
            <a:avLst/>
          </a:prstGeom>
          <a:solidFill>
            <a:srgbClr val="CCFFCC"/>
          </a:solidFill>
          <a:ln w="25400">
            <a:solidFill>
              <a:schemeClr val="tx1"/>
            </a:solidFill>
            <a:round/>
            <a:headEnd type="triangle" w="med" len="med"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pPr algn="ctr"/>
            <a:r>
              <a:rPr lang="en-US" sz="1600" b="0">
                <a:latin typeface="Calibri" charset="0"/>
                <a:ea typeface="Calibri" charset="0"/>
                <a:cs typeface="Calibri" charset="0"/>
              </a:rPr>
              <a:t>Trans.</a:t>
            </a:r>
          </a:p>
          <a:p>
            <a:pPr algn="ctr"/>
            <a:r>
              <a:rPr lang="en-US" sz="1600" b="0">
                <a:latin typeface="Calibri" charset="0"/>
                <a:ea typeface="Calibri" charset="0"/>
                <a:cs typeface="Calibri" charset="0"/>
              </a:rPr>
              <a:t>Hdr.</a:t>
            </a:r>
          </a:p>
        </p:txBody>
      </p:sp>
      <p:sp>
        <p:nvSpPr>
          <p:cNvPr id="62" name="Rectangle 61"/>
          <p:cNvSpPr/>
          <p:nvPr/>
        </p:nvSpPr>
        <p:spPr bwMode="auto">
          <a:xfrm>
            <a:off x="2190750" y="4872410"/>
            <a:ext cx="685800" cy="609600"/>
          </a:xfrm>
          <a:prstGeom prst="rect">
            <a:avLst/>
          </a:prstGeom>
          <a:solidFill>
            <a:srgbClr val="A0BCFF"/>
          </a:solidFill>
          <a:ln w="2540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sz="1600" b="0" dirty="0">
                <a:latin typeface="Calibri" charset="0"/>
                <a:ea typeface="Calibri" charset="0"/>
                <a:cs typeface="Calibri" charset="0"/>
              </a:rPr>
              <a:t>Net.</a:t>
            </a:r>
          </a:p>
          <a:p>
            <a:pPr algn="ctr">
              <a:defRPr/>
            </a:pPr>
            <a:r>
              <a:rPr lang="en-US" sz="1600" b="0" dirty="0" err="1">
                <a:latin typeface="Calibri" charset="0"/>
                <a:ea typeface="Calibri" charset="0"/>
                <a:cs typeface="Calibri" charset="0"/>
              </a:rPr>
              <a:t>Hdr</a:t>
            </a:r>
            <a:r>
              <a:rPr lang="en-US" sz="1600" b="0" dirty="0">
                <a:latin typeface="Calibri" charset="0"/>
                <a:ea typeface="Calibri" charset="0"/>
                <a:cs typeface="Calibri" charset="0"/>
              </a:rPr>
              <a:t>.</a:t>
            </a:r>
          </a:p>
        </p:txBody>
      </p:sp>
      <p:sp>
        <p:nvSpPr>
          <p:cNvPr id="57361" name="Rectangle 73"/>
          <p:cNvSpPr>
            <a:spLocks noChangeArrowheads="1"/>
          </p:cNvSpPr>
          <p:nvPr/>
        </p:nvSpPr>
        <p:spPr bwMode="auto">
          <a:xfrm>
            <a:off x="1504950" y="4872410"/>
            <a:ext cx="685800" cy="609600"/>
          </a:xfrm>
          <a:prstGeom prst="rect">
            <a:avLst/>
          </a:prstGeom>
          <a:solidFill>
            <a:srgbClr val="FECF59"/>
          </a:solidFill>
          <a:ln w="25400">
            <a:solidFill>
              <a:schemeClr val="tx1"/>
            </a:solidFill>
            <a:round/>
            <a:headEnd type="triangle" w="med" len="med"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pPr algn="ctr"/>
            <a:r>
              <a:rPr lang="en-US" sz="1500" b="0">
                <a:latin typeface="Calibri" charset="0"/>
                <a:ea typeface="Calibri" charset="0"/>
                <a:cs typeface="Calibri" charset="0"/>
              </a:rPr>
              <a:t>Frame</a:t>
            </a:r>
          </a:p>
          <a:p>
            <a:pPr algn="ctr"/>
            <a:r>
              <a:rPr lang="en-US" sz="1500" b="0">
                <a:latin typeface="Calibri" charset="0"/>
                <a:ea typeface="Calibri" charset="0"/>
                <a:cs typeface="Calibri" charset="0"/>
              </a:rPr>
              <a:t>Hdr.</a:t>
            </a:r>
          </a:p>
        </p:txBody>
      </p:sp>
      <p:sp>
        <p:nvSpPr>
          <p:cNvPr id="66" name="Rectangle 65"/>
          <p:cNvSpPr/>
          <p:nvPr/>
        </p:nvSpPr>
        <p:spPr bwMode="auto">
          <a:xfrm>
            <a:off x="7734300" y="4796210"/>
            <a:ext cx="1295400" cy="762000"/>
          </a:xfrm>
          <a:prstGeom prst="rect">
            <a:avLst/>
          </a:prstGeom>
          <a:solidFill>
            <a:srgbClr val="FECF59"/>
          </a:solidFill>
          <a:ln w="2540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>
            <a:outerShdw blurRad="50800" dist="38100" dir="2700000">
              <a:srgbClr val="000000">
                <a:alpha val="43000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r>
              <a:rPr lang="en-US" sz="2000" b="0" dirty="0" err="1">
                <a:latin typeface="Calibri" charset="0"/>
                <a:ea typeface="Calibri" charset="0"/>
                <a:cs typeface="Calibri" charset="0"/>
              </a:rPr>
              <a:t>Datalink</a:t>
            </a:r>
            <a:r>
              <a:rPr lang="en-US" sz="2000" b="0" dirty="0">
                <a:latin typeface="Calibri" charset="0"/>
                <a:ea typeface="Calibri" charset="0"/>
                <a:cs typeface="Calibri" charset="0"/>
              </a:rPr>
              <a:t> Layer </a:t>
            </a:r>
          </a:p>
        </p:txBody>
      </p:sp>
      <p:sp>
        <p:nvSpPr>
          <p:cNvPr id="57363" name="Rectangle 75"/>
          <p:cNvSpPr>
            <a:spLocks noChangeArrowheads="1"/>
          </p:cNvSpPr>
          <p:nvPr/>
        </p:nvSpPr>
        <p:spPr bwMode="auto">
          <a:xfrm>
            <a:off x="6210300" y="4872410"/>
            <a:ext cx="685800" cy="609600"/>
          </a:xfrm>
          <a:prstGeom prst="rect">
            <a:avLst/>
          </a:prstGeom>
          <a:solidFill>
            <a:srgbClr val="CCFFCC"/>
          </a:solidFill>
          <a:ln w="25400">
            <a:solidFill>
              <a:schemeClr val="tx1"/>
            </a:solidFill>
            <a:round/>
            <a:headEnd type="triangle" w="med" len="med"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pPr algn="ctr"/>
            <a:r>
              <a:rPr lang="en-US" sz="1600" b="0">
                <a:latin typeface="Calibri" charset="0"/>
                <a:ea typeface="Calibri" charset="0"/>
                <a:cs typeface="Calibri" charset="0"/>
              </a:rPr>
              <a:t>Trans.</a:t>
            </a:r>
          </a:p>
          <a:p>
            <a:pPr algn="ctr"/>
            <a:r>
              <a:rPr lang="en-US" sz="1600" b="0">
                <a:latin typeface="Calibri" charset="0"/>
                <a:ea typeface="Calibri" charset="0"/>
                <a:cs typeface="Calibri" charset="0"/>
              </a:rPr>
              <a:t>Hdr.</a:t>
            </a:r>
          </a:p>
        </p:txBody>
      </p:sp>
      <p:sp>
        <p:nvSpPr>
          <p:cNvPr id="57364" name="Rectangle 77"/>
          <p:cNvSpPr>
            <a:spLocks noChangeArrowheads="1"/>
          </p:cNvSpPr>
          <p:nvPr/>
        </p:nvSpPr>
        <p:spPr bwMode="auto">
          <a:xfrm>
            <a:off x="5524500" y="4872410"/>
            <a:ext cx="685800" cy="609600"/>
          </a:xfrm>
          <a:prstGeom prst="rect">
            <a:avLst/>
          </a:prstGeom>
          <a:solidFill>
            <a:srgbClr val="A0BCFE"/>
          </a:solidFill>
          <a:ln w="25400">
            <a:solidFill>
              <a:schemeClr val="tx1"/>
            </a:solidFill>
            <a:round/>
            <a:headEnd type="triangle" w="med" len="med"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pPr algn="ctr"/>
            <a:r>
              <a:rPr lang="en-US" sz="1600" b="0">
                <a:latin typeface="Calibri" charset="0"/>
                <a:ea typeface="Calibri" charset="0"/>
                <a:cs typeface="Calibri" charset="0"/>
              </a:rPr>
              <a:t>Net.</a:t>
            </a:r>
          </a:p>
          <a:p>
            <a:pPr algn="ctr"/>
            <a:r>
              <a:rPr lang="en-US" sz="1600" b="0">
                <a:latin typeface="Calibri" charset="0"/>
                <a:ea typeface="Calibri" charset="0"/>
                <a:cs typeface="Calibri" charset="0"/>
              </a:rPr>
              <a:t>Hdr.</a:t>
            </a:r>
          </a:p>
        </p:txBody>
      </p:sp>
      <p:sp>
        <p:nvSpPr>
          <p:cNvPr id="57365" name="Rectangle 78"/>
          <p:cNvSpPr>
            <a:spLocks noChangeArrowheads="1"/>
          </p:cNvSpPr>
          <p:nvPr/>
        </p:nvSpPr>
        <p:spPr bwMode="auto">
          <a:xfrm>
            <a:off x="4838700" y="4872410"/>
            <a:ext cx="685800" cy="609600"/>
          </a:xfrm>
          <a:prstGeom prst="rect">
            <a:avLst/>
          </a:prstGeom>
          <a:solidFill>
            <a:srgbClr val="FECF59"/>
          </a:solidFill>
          <a:ln w="25400">
            <a:solidFill>
              <a:schemeClr val="tx1"/>
            </a:solidFill>
            <a:round/>
            <a:headEnd type="triangle" w="med" len="med"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pPr algn="ctr"/>
            <a:r>
              <a:rPr lang="en-US" sz="1500" b="0" dirty="0">
                <a:latin typeface="Calibri" charset="0"/>
                <a:ea typeface="Calibri" charset="0"/>
                <a:cs typeface="Calibri" charset="0"/>
              </a:rPr>
              <a:t>Frame</a:t>
            </a:r>
          </a:p>
          <a:p>
            <a:pPr algn="ctr"/>
            <a:r>
              <a:rPr lang="en-US" sz="1500" b="0" dirty="0" err="1">
                <a:latin typeface="Calibri" charset="0"/>
                <a:ea typeface="Calibri" charset="0"/>
                <a:cs typeface="Calibri" charset="0"/>
              </a:rPr>
              <a:t>Hdr</a:t>
            </a:r>
            <a:r>
              <a:rPr lang="en-US" sz="1500" b="0" dirty="0">
                <a:latin typeface="Calibri" charset="0"/>
                <a:ea typeface="Calibri" charset="0"/>
                <a:cs typeface="Calibri" charset="0"/>
              </a:rPr>
              <a:t>.</a:t>
            </a:r>
          </a:p>
        </p:txBody>
      </p:sp>
      <p:sp>
        <p:nvSpPr>
          <p:cNvPr id="71" name="Rectangle 70"/>
          <p:cNvSpPr/>
          <p:nvPr/>
        </p:nvSpPr>
        <p:spPr bwMode="auto">
          <a:xfrm>
            <a:off x="57150" y="5939210"/>
            <a:ext cx="1295400" cy="762000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>
            <a:outerShdw blurRad="50800" dist="38100" dir="2700000">
              <a:srgbClr val="000000">
                <a:alpha val="43000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r>
              <a:rPr lang="en-US" sz="2000" b="0" dirty="0">
                <a:latin typeface="Calibri" charset="0"/>
                <a:ea typeface="Calibri" charset="0"/>
                <a:cs typeface="Calibri" charset="0"/>
              </a:rPr>
              <a:t>Physical Layer </a:t>
            </a:r>
          </a:p>
        </p:txBody>
      </p:sp>
      <p:sp>
        <p:nvSpPr>
          <p:cNvPr id="72" name="Rectangle 71"/>
          <p:cNvSpPr/>
          <p:nvPr/>
        </p:nvSpPr>
        <p:spPr bwMode="auto">
          <a:xfrm>
            <a:off x="7734300" y="5939210"/>
            <a:ext cx="1295400" cy="762000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>
            <a:outerShdw blurRad="50800" dist="38100" dir="2700000">
              <a:srgbClr val="000000">
                <a:alpha val="43000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r>
              <a:rPr lang="en-US" sz="2000" b="0" dirty="0">
                <a:latin typeface="Calibri" charset="0"/>
                <a:ea typeface="Calibri" charset="0"/>
                <a:cs typeface="Calibri" charset="0"/>
              </a:rPr>
              <a:t>Physical Layer </a:t>
            </a:r>
          </a:p>
        </p:txBody>
      </p:sp>
      <p:sp>
        <p:nvSpPr>
          <p:cNvPr id="74" name="Rectangle 73"/>
          <p:cNvSpPr/>
          <p:nvPr/>
        </p:nvSpPr>
        <p:spPr bwMode="auto">
          <a:xfrm>
            <a:off x="4838700" y="6091610"/>
            <a:ext cx="2743200" cy="533400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600" b="0" dirty="0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76" name="TextBox 2"/>
          <p:cNvSpPr txBox="1">
            <a:spLocks noChangeArrowheads="1"/>
          </p:cNvSpPr>
          <p:nvPr/>
        </p:nvSpPr>
        <p:spPr bwMode="auto">
          <a:xfrm>
            <a:off x="4927153" y="6167810"/>
            <a:ext cx="2521844" cy="400110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eaLnBrk="0" hangingPunct="0"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eaLnBrk="0" hangingPunct="0"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eaLnBrk="0" hangingPunct="0"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US" sz="2000" b="0" smtClean="0">
                <a:latin typeface="Calibri" charset="0"/>
                <a:ea typeface="Calibri" charset="0"/>
                <a:cs typeface="Calibri" charset="0"/>
              </a:rPr>
              <a:t>101010100110101110</a:t>
            </a:r>
          </a:p>
        </p:txBody>
      </p:sp>
      <p:sp>
        <p:nvSpPr>
          <p:cNvPr id="57370" name="Rectangle 96"/>
          <p:cNvSpPr>
            <a:spLocks noChangeArrowheads="1"/>
          </p:cNvSpPr>
          <p:nvPr/>
        </p:nvSpPr>
        <p:spPr bwMode="auto">
          <a:xfrm>
            <a:off x="3562350" y="2586410"/>
            <a:ext cx="685800" cy="609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round/>
            <a:headEnd type="triangle" w="med" len="med"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pPr algn="ctr"/>
            <a:r>
              <a:rPr lang="en-US" sz="1600" b="0" dirty="0">
                <a:latin typeface="Calibri" charset="0"/>
                <a:ea typeface="Calibri" charset="0"/>
                <a:cs typeface="Calibri" charset="0"/>
              </a:rPr>
              <a:t>Data</a:t>
            </a:r>
          </a:p>
        </p:txBody>
      </p:sp>
      <p:sp>
        <p:nvSpPr>
          <p:cNvPr id="57371" name="Rectangle 97"/>
          <p:cNvSpPr>
            <a:spLocks noChangeArrowheads="1"/>
          </p:cNvSpPr>
          <p:nvPr/>
        </p:nvSpPr>
        <p:spPr bwMode="auto">
          <a:xfrm>
            <a:off x="3562350" y="3729410"/>
            <a:ext cx="685800" cy="609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round/>
            <a:headEnd type="triangle" w="med" len="med"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pPr algn="ctr"/>
            <a:r>
              <a:rPr lang="en-US" sz="1600" b="0">
                <a:latin typeface="Calibri" charset="0"/>
                <a:ea typeface="Calibri" charset="0"/>
                <a:cs typeface="Calibri" charset="0"/>
              </a:rPr>
              <a:t>Data</a:t>
            </a:r>
          </a:p>
        </p:txBody>
      </p:sp>
      <p:sp>
        <p:nvSpPr>
          <p:cNvPr id="57372" name="Rectangle 98"/>
          <p:cNvSpPr>
            <a:spLocks noChangeArrowheads="1"/>
          </p:cNvSpPr>
          <p:nvPr/>
        </p:nvSpPr>
        <p:spPr bwMode="auto">
          <a:xfrm>
            <a:off x="3562350" y="4872410"/>
            <a:ext cx="685800" cy="609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round/>
            <a:headEnd type="triangle" w="med" len="med"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pPr algn="ctr"/>
            <a:r>
              <a:rPr lang="en-US" sz="1600" b="0">
                <a:latin typeface="Calibri" charset="0"/>
                <a:ea typeface="Calibri" charset="0"/>
                <a:cs typeface="Calibri" charset="0"/>
              </a:rPr>
              <a:t>Data</a:t>
            </a:r>
          </a:p>
        </p:txBody>
      </p:sp>
      <p:sp>
        <p:nvSpPr>
          <p:cNvPr id="57373" name="Rectangle 100"/>
          <p:cNvSpPr>
            <a:spLocks noChangeArrowheads="1"/>
          </p:cNvSpPr>
          <p:nvPr/>
        </p:nvSpPr>
        <p:spPr bwMode="auto">
          <a:xfrm>
            <a:off x="6896100" y="2586410"/>
            <a:ext cx="685800" cy="609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round/>
            <a:headEnd type="triangle" w="med" len="med"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pPr algn="ctr"/>
            <a:r>
              <a:rPr lang="en-US" sz="1600" b="0">
                <a:latin typeface="Calibri" charset="0"/>
                <a:ea typeface="Calibri" charset="0"/>
                <a:cs typeface="Calibri" charset="0"/>
              </a:rPr>
              <a:t>Data</a:t>
            </a:r>
          </a:p>
        </p:txBody>
      </p:sp>
      <p:sp>
        <p:nvSpPr>
          <p:cNvPr id="57374" name="Rectangle 101"/>
          <p:cNvSpPr>
            <a:spLocks noChangeArrowheads="1"/>
          </p:cNvSpPr>
          <p:nvPr/>
        </p:nvSpPr>
        <p:spPr bwMode="auto">
          <a:xfrm>
            <a:off x="6896100" y="3729410"/>
            <a:ext cx="685800" cy="609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round/>
            <a:headEnd type="triangle" w="med" len="med"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pPr algn="ctr"/>
            <a:r>
              <a:rPr lang="en-US" sz="1600" b="0">
                <a:latin typeface="Calibri" charset="0"/>
                <a:ea typeface="Calibri" charset="0"/>
                <a:cs typeface="Calibri" charset="0"/>
              </a:rPr>
              <a:t>Data</a:t>
            </a:r>
          </a:p>
        </p:txBody>
      </p:sp>
      <p:sp>
        <p:nvSpPr>
          <p:cNvPr id="57375" name="Rectangle 102"/>
          <p:cNvSpPr>
            <a:spLocks noChangeArrowheads="1"/>
          </p:cNvSpPr>
          <p:nvPr/>
        </p:nvSpPr>
        <p:spPr bwMode="auto">
          <a:xfrm>
            <a:off x="6896100" y="4872410"/>
            <a:ext cx="685800" cy="609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round/>
            <a:headEnd type="triangle" w="med" len="med"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pPr algn="ctr"/>
            <a:r>
              <a:rPr lang="en-US" sz="1600" b="0">
                <a:latin typeface="Calibri" charset="0"/>
                <a:ea typeface="Calibri" charset="0"/>
                <a:cs typeface="Calibri" charset="0"/>
              </a:rPr>
              <a:t>Data</a:t>
            </a:r>
          </a:p>
        </p:txBody>
      </p:sp>
      <p:cxnSp>
        <p:nvCxnSpPr>
          <p:cNvPr id="57376" name="Straight Arrow Connector 29"/>
          <p:cNvCxnSpPr>
            <a:cxnSpLocks noChangeShapeType="1"/>
            <a:stCxn id="57372" idx="3"/>
            <a:endCxn id="57365" idx="1"/>
          </p:cNvCxnSpPr>
          <p:nvPr/>
        </p:nvCxnSpPr>
        <p:spPr bwMode="auto">
          <a:xfrm>
            <a:off x="4248150" y="5177210"/>
            <a:ext cx="590550" cy="0"/>
          </a:xfrm>
          <a:prstGeom prst="straightConnector1">
            <a:avLst/>
          </a:prstGeom>
          <a:noFill/>
          <a:ln w="25400">
            <a:solidFill>
              <a:schemeClr val="tx1"/>
            </a:solidFill>
            <a:prstDash val="sysDash"/>
            <a:round/>
            <a:headEnd type="triangle" w="med" len="med"/>
            <a:tailEnd type="triangle" w="med" len="med"/>
          </a:ln>
        </p:spPr>
      </p:cxnSp>
      <p:cxnSp>
        <p:nvCxnSpPr>
          <p:cNvPr id="57377" name="Straight Arrow Connector 31"/>
          <p:cNvCxnSpPr>
            <a:cxnSpLocks noChangeShapeType="1"/>
            <a:stCxn id="46" idx="3"/>
          </p:cNvCxnSpPr>
          <p:nvPr/>
        </p:nvCxnSpPr>
        <p:spPr bwMode="auto">
          <a:xfrm>
            <a:off x="4248150" y="6358310"/>
            <a:ext cx="590550" cy="9525"/>
          </a:xfrm>
          <a:prstGeom prst="straightConnector1">
            <a:avLst/>
          </a:prstGeom>
          <a:noFill/>
          <a:ln w="50800">
            <a:solidFill>
              <a:schemeClr val="tx1"/>
            </a:solidFill>
            <a:round/>
            <a:headEnd type="triangle" w="med" len="med"/>
            <a:tailEnd type="triangle" w="med" len="med"/>
          </a:ln>
        </p:spPr>
      </p:cxnSp>
      <p:cxnSp>
        <p:nvCxnSpPr>
          <p:cNvPr id="57378" name="Straight Arrow Connector 30"/>
          <p:cNvCxnSpPr>
            <a:cxnSpLocks noChangeShapeType="1"/>
            <a:stCxn id="57371" idx="3"/>
          </p:cNvCxnSpPr>
          <p:nvPr/>
        </p:nvCxnSpPr>
        <p:spPr bwMode="auto">
          <a:xfrm>
            <a:off x="4248150" y="4034210"/>
            <a:ext cx="1276350" cy="1588"/>
          </a:xfrm>
          <a:prstGeom prst="straightConnector1">
            <a:avLst/>
          </a:prstGeom>
          <a:noFill/>
          <a:ln w="25400">
            <a:solidFill>
              <a:schemeClr val="tx1"/>
            </a:solidFill>
            <a:prstDash val="sysDash"/>
            <a:round/>
            <a:headEnd type="triangle" w="med" len="med"/>
            <a:tailEnd type="triangle" w="med" len="med"/>
          </a:ln>
        </p:spPr>
      </p:cxnSp>
      <p:cxnSp>
        <p:nvCxnSpPr>
          <p:cNvPr id="57379" name="Straight Arrow Connector 30"/>
          <p:cNvCxnSpPr>
            <a:cxnSpLocks noChangeShapeType="1"/>
            <a:stCxn id="57370" idx="3"/>
            <a:endCxn id="57351" idx="1"/>
          </p:cNvCxnSpPr>
          <p:nvPr/>
        </p:nvCxnSpPr>
        <p:spPr bwMode="auto">
          <a:xfrm>
            <a:off x="4248150" y="2891210"/>
            <a:ext cx="1962150" cy="0"/>
          </a:xfrm>
          <a:prstGeom prst="straightConnector1">
            <a:avLst/>
          </a:prstGeom>
          <a:noFill/>
          <a:ln w="25400">
            <a:solidFill>
              <a:schemeClr val="tx1"/>
            </a:solidFill>
            <a:prstDash val="sysDash"/>
            <a:round/>
            <a:headEnd type="triangle" w="med" len="med"/>
            <a:tailEnd type="triangle" w="med" len="med"/>
          </a:ln>
        </p:spPr>
      </p:cxnSp>
      <p:sp>
        <p:nvSpPr>
          <p:cNvPr id="57380" name="Up-Down Arrow 23"/>
          <p:cNvSpPr>
            <a:spLocks noChangeArrowheads="1"/>
          </p:cNvSpPr>
          <p:nvPr/>
        </p:nvSpPr>
        <p:spPr bwMode="auto">
          <a:xfrm>
            <a:off x="590550" y="5558210"/>
            <a:ext cx="228600" cy="381000"/>
          </a:xfrm>
          <a:prstGeom prst="upDownArrow">
            <a:avLst>
              <a:gd name="adj1" fmla="val 50000"/>
              <a:gd name="adj2" fmla="val 50000"/>
            </a:avLst>
          </a:prstGeom>
          <a:solidFill>
            <a:srgbClr val="FFFFFF"/>
          </a:solidFill>
          <a:ln w="25400">
            <a:solidFill>
              <a:schemeClr val="tx1"/>
            </a:solidFill>
            <a:round/>
            <a:headEnd type="triangle" w="med" len="med"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 b="0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57381" name="Up-Down Arrow 24"/>
          <p:cNvSpPr>
            <a:spLocks noChangeArrowheads="1"/>
          </p:cNvSpPr>
          <p:nvPr/>
        </p:nvSpPr>
        <p:spPr bwMode="auto">
          <a:xfrm>
            <a:off x="590550" y="4415210"/>
            <a:ext cx="228600" cy="381000"/>
          </a:xfrm>
          <a:prstGeom prst="upDownArrow">
            <a:avLst>
              <a:gd name="adj1" fmla="val 50000"/>
              <a:gd name="adj2" fmla="val 50000"/>
            </a:avLst>
          </a:prstGeom>
          <a:solidFill>
            <a:srgbClr val="FFFFFF"/>
          </a:solidFill>
          <a:ln w="25400">
            <a:solidFill>
              <a:schemeClr val="tx1"/>
            </a:solidFill>
            <a:round/>
            <a:headEnd type="triangle" w="med" len="med"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 b="0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57382" name="Up-Down Arrow 27"/>
          <p:cNvSpPr>
            <a:spLocks noChangeArrowheads="1"/>
          </p:cNvSpPr>
          <p:nvPr/>
        </p:nvSpPr>
        <p:spPr bwMode="auto">
          <a:xfrm>
            <a:off x="590550" y="3272210"/>
            <a:ext cx="228600" cy="381000"/>
          </a:xfrm>
          <a:prstGeom prst="upDownArrow">
            <a:avLst>
              <a:gd name="adj1" fmla="val 50000"/>
              <a:gd name="adj2" fmla="val 50000"/>
            </a:avLst>
          </a:prstGeom>
          <a:solidFill>
            <a:srgbClr val="FFFFFF"/>
          </a:solidFill>
          <a:ln w="25400">
            <a:solidFill>
              <a:schemeClr val="tx1"/>
            </a:solidFill>
            <a:round/>
            <a:headEnd type="triangle" w="med" len="med"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 b="0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57383" name="Up-Down Arrow 23"/>
          <p:cNvSpPr>
            <a:spLocks noChangeArrowheads="1"/>
          </p:cNvSpPr>
          <p:nvPr/>
        </p:nvSpPr>
        <p:spPr bwMode="auto">
          <a:xfrm>
            <a:off x="8267700" y="5558210"/>
            <a:ext cx="228600" cy="381000"/>
          </a:xfrm>
          <a:prstGeom prst="upDownArrow">
            <a:avLst>
              <a:gd name="adj1" fmla="val 50000"/>
              <a:gd name="adj2" fmla="val 50000"/>
            </a:avLst>
          </a:prstGeom>
          <a:solidFill>
            <a:srgbClr val="FFFFFF"/>
          </a:solidFill>
          <a:ln w="25400">
            <a:solidFill>
              <a:schemeClr val="tx1"/>
            </a:solidFill>
            <a:round/>
            <a:headEnd type="triangle" w="med" len="med"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 b="0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57384" name="Up-Down Arrow 24"/>
          <p:cNvSpPr>
            <a:spLocks noChangeArrowheads="1"/>
          </p:cNvSpPr>
          <p:nvPr/>
        </p:nvSpPr>
        <p:spPr bwMode="auto">
          <a:xfrm>
            <a:off x="8267700" y="4415210"/>
            <a:ext cx="228600" cy="381000"/>
          </a:xfrm>
          <a:prstGeom prst="upDownArrow">
            <a:avLst>
              <a:gd name="adj1" fmla="val 50000"/>
              <a:gd name="adj2" fmla="val 50000"/>
            </a:avLst>
          </a:prstGeom>
          <a:solidFill>
            <a:srgbClr val="FFFFFF"/>
          </a:solidFill>
          <a:ln w="25400">
            <a:solidFill>
              <a:schemeClr val="tx1"/>
            </a:solidFill>
            <a:round/>
            <a:headEnd type="triangle" w="med" len="med"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 b="0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57385" name="Up-Down Arrow 27"/>
          <p:cNvSpPr>
            <a:spLocks noChangeArrowheads="1"/>
          </p:cNvSpPr>
          <p:nvPr/>
        </p:nvSpPr>
        <p:spPr bwMode="auto">
          <a:xfrm>
            <a:off x="8267700" y="3272210"/>
            <a:ext cx="228600" cy="381000"/>
          </a:xfrm>
          <a:prstGeom prst="upDownArrow">
            <a:avLst>
              <a:gd name="adj1" fmla="val 50000"/>
              <a:gd name="adj2" fmla="val 50000"/>
            </a:avLst>
          </a:prstGeom>
          <a:solidFill>
            <a:srgbClr val="FFFFFF"/>
          </a:solidFill>
          <a:ln w="25400">
            <a:solidFill>
              <a:schemeClr val="tx1"/>
            </a:solidFill>
            <a:round/>
            <a:headEnd type="triangle" w="med" len="med"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 b="0">
              <a:latin typeface="Calibri" charset="0"/>
              <a:ea typeface="Calibri" charset="0"/>
              <a:cs typeface="Calibri" charset="0"/>
            </a:endParaRPr>
          </a:p>
        </p:txBody>
      </p:sp>
      <p:grpSp>
        <p:nvGrpSpPr>
          <p:cNvPr id="2" name="Group 101"/>
          <p:cNvGrpSpPr>
            <a:grpSpLocks/>
          </p:cNvGrpSpPr>
          <p:nvPr/>
        </p:nvGrpSpPr>
        <p:grpSpPr bwMode="auto">
          <a:xfrm>
            <a:off x="76200" y="1367210"/>
            <a:ext cx="8953500" cy="1143000"/>
            <a:chOff x="190500" y="914400"/>
            <a:chExt cx="8953500" cy="1143000"/>
          </a:xfrm>
        </p:grpSpPr>
        <p:sp>
          <p:nvSpPr>
            <p:cNvPr id="57387" name="Rectangle 90"/>
            <p:cNvSpPr>
              <a:spLocks noChangeArrowheads="1"/>
            </p:cNvSpPr>
            <p:nvPr/>
          </p:nvSpPr>
          <p:spPr bwMode="auto">
            <a:xfrm>
              <a:off x="3676650" y="1066800"/>
              <a:ext cx="685800" cy="6096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round/>
              <a:headEnd type="triangle" w="med" len="med"/>
              <a:tailEnd/>
            </a:ln>
          </p:spPr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1600" b="0">
                  <a:latin typeface="Calibri" charset="0"/>
                  <a:ea typeface="Calibri" charset="0"/>
                  <a:cs typeface="Calibri" charset="0"/>
                </a:rPr>
                <a:t>Data</a:t>
              </a:r>
            </a:p>
          </p:txBody>
        </p:sp>
        <p:sp>
          <p:nvSpPr>
            <p:cNvPr id="92" name="Rectangle 91"/>
            <p:cNvSpPr/>
            <p:nvPr/>
          </p:nvSpPr>
          <p:spPr bwMode="auto">
            <a:xfrm>
              <a:off x="190500" y="914400"/>
              <a:ext cx="1295400" cy="762000"/>
            </a:xfrm>
            <a:prstGeom prst="rect">
              <a:avLst/>
            </a:prstGeom>
            <a:solidFill>
              <a:srgbClr val="FFFFFF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triangle" w="med" len="med"/>
              <a:tailEnd type="none" w="med" len="med"/>
            </a:ln>
            <a:effectLst>
              <a:outerShdw blurRad="50800" dist="38100" dir="2700000">
                <a:srgbClr val="000000">
                  <a:alpha val="43000"/>
                </a:srgbClr>
              </a:outerShdw>
            </a:effectLst>
          </p:spPr>
          <p:txBody>
            <a:bodyPr anchor="ctr"/>
            <a:lstStyle/>
            <a:p>
              <a:pPr algn="ctr">
                <a:defRPr/>
              </a:pPr>
              <a:r>
                <a:rPr lang="en-US" sz="1900" b="0" dirty="0">
                  <a:latin typeface="Calibri" charset="0"/>
                  <a:ea typeface="Calibri" charset="0"/>
                  <a:cs typeface="Calibri" charset="0"/>
                </a:rPr>
                <a:t>Application Layer </a:t>
              </a:r>
            </a:p>
          </p:txBody>
        </p:sp>
        <p:sp>
          <p:nvSpPr>
            <p:cNvPr id="94" name="Rectangle 93"/>
            <p:cNvSpPr/>
            <p:nvPr/>
          </p:nvSpPr>
          <p:spPr bwMode="auto">
            <a:xfrm>
              <a:off x="7848600" y="914400"/>
              <a:ext cx="1295400" cy="762000"/>
            </a:xfrm>
            <a:prstGeom prst="rect">
              <a:avLst/>
            </a:prstGeom>
            <a:solidFill>
              <a:srgbClr val="FFFFFF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triangle" w="med" len="med"/>
              <a:tailEnd type="none" w="med" len="med"/>
            </a:ln>
            <a:effectLst>
              <a:outerShdw blurRad="50800" dist="38100" dir="2700000">
                <a:srgbClr val="000000">
                  <a:alpha val="43000"/>
                </a:srgbClr>
              </a:outerShdw>
            </a:effectLst>
          </p:spPr>
          <p:txBody>
            <a:bodyPr anchor="ctr"/>
            <a:lstStyle/>
            <a:p>
              <a:pPr algn="ctr">
                <a:defRPr/>
              </a:pPr>
              <a:r>
                <a:rPr lang="en-US" sz="1900" b="0" dirty="0">
                  <a:latin typeface="Calibri" charset="0"/>
                  <a:ea typeface="Calibri" charset="0"/>
                  <a:cs typeface="Calibri" charset="0"/>
                </a:rPr>
                <a:t>Application Layer </a:t>
              </a:r>
            </a:p>
          </p:txBody>
        </p:sp>
        <p:sp>
          <p:nvSpPr>
            <p:cNvPr id="57390" name="Rectangle 99"/>
            <p:cNvSpPr>
              <a:spLocks noChangeArrowheads="1"/>
            </p:cNvSpPr>
            <p:nvPr/>
          </p:nvSpPr>
          <p:spPr bwMode="auto">
            <a:xfrm>
              <a:off x="7010400" y="1066800"/>
              <a:ext cx="685800" cy="6096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round/>
              <a:headEnd type="triangle" w="med" len="med"/>
              <a:tailEnd/>
            </a:ln>
          </p:spPr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1600" b="0">
                  <a:latin typeface="Calibri" charset="0"/>
                  <a:ea typeface="Calibri" charset="0"/>
                  <a:cs typeface="Calibri" charset="0"/>
                </a:rPr>
                <a:t>Data</a:t>
              </a:r>
            </a:p>
          </p:txBody>
        </p:sp>
        <p:sp>
          <p:nvSpPr>
            <p:cNvPr id="57391" name="Up-Down Arrow 27"/>
            <p:cNvSpPr>
              <a:spLocks noChangeArrowheads="1"/>
            </p:cNvSpPr>
            <p:nvPr/>
          </p:nvSpPr>
          <p:spPr bwMode="auto">
            <a:xfrm>
              <a:off x="704850" y="1676400"/>
              <a:ext cx="228600" cy="381000"/>
            </a:xfrm>
            <a:prstGeom prst="upDownArrow">
              <a:avLst>
                <a:gd name="adj1" fmla="val 50000"/>
                <a:gd name="adj2" fmla="val 50000"/>
              </a:avLst>
            </a:prstGeom>
            <a:solidFill>
              <a:srgbClr val="FFFFFF"/>
            </a:solidFill>
            <a:ln w="25400">
              <a:solidFill>
                <a:schemeClr val="tx1"/>
              </a:solidFill>
              <a:round/>
              <a:headEnd type="triangle" w="med" len="med"/>
              <a:tailEnd/>
            </a:ln>
          </p:spPr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 b="0"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57392" name="Up-Down Arrow 27"/>
            <p:cNvSpPr>
              <a:spLocks noChangeArrowheads="1"/>
            </p:cNvSpPr>
            <p:nvPr/>
          </p:nvSpPr>
          <p:spPr bwMode="auto">
            <a:xfrm>
              <a:off x="8382000" y="1676400"/>
              <a:ext cx="228600" cy="381000"/>
            </a:xfrm>
            <a:prstGeom prst="upDownArrow">
              <a:avLst>
                <a:gd name="adj1" fmla="val 50000"/>
                <a:gd name="adj2" fmla="val 50000"/>
              </a:avLst>
            </a:prstGeom>
            <a:solidFill>
              <a:srgbClr val="FFFFFF"/>
            </a:solidFill>
            <a:ln w="25400">
              <a:solidFill>
                <a:schemeClr val="tx1"/>
              </a:solidFill>
              <a:round/>
              <a:headEnd type="triangle" w="med" len="med"/>
              <a:tailEnd/>
            </a:ln>
          </p:spPr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 b="0">
                <a:latin typeface="Calibri" charset="0"/>
                <a:ea typeface="Calibri" charset="0"/>
                <a:cs typeface="Calibri" charset="0"/>
              </a:endParaRPr>
            </a:p>
          </p:txBody>
        </p:sp>
      </p:grpSp>
      <p:sp>
        <p:nvSpPr>
          <p:cNvPr id="6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Helvetica" pitchFamily="-1" charset="0"/>
                <a:ea typeface="ＭＳ Ｐゴシック" pitchFamily="-1" charset="-128"/>
                <a:cs typeface="ＭＳ Ｐゴシック" pitchFamily="-1" charset="-128"/>
              </a:rPr>
              <a:t>Layer model and headers</a:t>
            </a:r>
            <a:endParaRPr lang="en-US" dirty="0">
              <a:latin typeface="Helvetica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805949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68367"/>
            <a:ext cx="8229600" cy="5256283"/>
          </a:xfrm>
        </p:spPr>
        <p:txBody>
          <a:bodyPr>
            <a:noAutofit/>
          </a:bodyPr>
          <a:lstStyle/>
          <a:p>
            <a:r>
              <a:rPr lang="en-US" sz="2400" dirty="0">
                <a:latin typeface="Calibri"/>
                <a:ea typeface="ＭＳ Ｐゴシック" pitchFamily="-1" charset="-128"/>
                <a:cs typeface="Calibri"/>
              </a:rPr>
              <a:t>Layer N may duplicate layer N-1 functionality </a:t>
            </a:r>
          </a:p>
          <a:p>
            <a:pPr lvl="1">
              <a:spcBef>
                <a:spcPts val="600"/>
              </a:spcBef>
            </a:pPr>
            <a:r>
              <a:rPr lang="en-US" sz="2400" dirty="0">
                <a:latin typeface="Calibri"/>
                <a:cs typeface="Calibri"/>
              </a:rPr>
              <a:t>E.g., error recovery to retransmit lost data</a:t>
            </a:r>
          </a:p>
          <a:p>
            <a:r>
              <a:rPr lang="en-US" sz="2400" dirty="0">
                <a:latin typeface="Calibri"/>
                <a:ea typeface="ＭＳ Ｐゴシック" pitchFamily="-1" charset="-128"/>
                <a:cs typeface="Calibri"/>
              </a:rPr>
              <a:t>Layers may need same information</a:t>
            </a:r>
          </a:p>
          <a:p>
            <a:pPr lvl="1">
              <a:spcBef>
                <a:spcPts val="600"/>
              </a:spcBef>
            </a:pPr>
            <a:r>
              <a:rPr lang="en-US" sz="2400" dirty="0">
                <a:latin typeface="Calibri"/>
                <a:cs typeface="Calibri"/>
              </a:rPr>
              <a:t>E.g., timestamps, maximum transmission unit size</a:t>
            </a:r>
          </a:p>
          <a:p>
            <a:r>
              <a:rPr lang="en-US" sz="2400" dirty="0">
                <a:latin typeface="Calibri"/>
                <a:ea typeface="ＭＳ Ｐゴシック" pitchFamily="-1" charset="-128"/>
                <a:cs typeface="Calibri"/>
              </a:rPr>
              <a:t>Layering can hurt performance</a:t>
            </a:r>
          </a:p>
          <a:p>
            <a:pPr lvl="1">
              <a:spcBef>
                <a:spcPts val="600"/>
              </a:spcBef>
            </a:pPr>
            <a:r>
              <a:rPr lang="en-US" sz="2400" dirty="0">
                <a:latin typeface="Calibri"/>
                <a:cs typeface="Calibri"/>
              </a:rPr>
              <a:t>E.g., hiding details about what is really going on</a:t>
            </a:r>
          </a:p>
          <a:p>
            <a:r>
              <a:rPr lang="en-US" sz="2400" dirty="0">
                <a:latin typeface="Calibri"/>
                <a:ea typeface="ＭＳ Ｐゴシック" pitchFamily="-1" charset="-128"/>
                <a:cs typeface="Calibri"/>
              </a:rPr>
              <a:t>Some layers are not always cleanly separated</a:t>
            </a:r>
          </a:p>
          <a:p>
            <a:pPr lvl="1">
              <a:spcBef>
                <a:spcPts val="600"/>
              </a:spcBef>
            </a:pPr>
            <a:r>
              <a:rPr lang="en-US" sz="2400" dirty="0">
                <a:latin typeface="Calibri"/>
                <a:cs typeface="Calibri"/>
              </a:rPr>
              <a:t>Inter-layer dependencies for performance reasons</a:t>
            </a:r>
          </a:p>
          <a:p>
            <a:pPr lvl="1">
              <a:spcBef>
                <a:spcPts val="600"/>
              </a:spcBef>
            </a:pPr>
            <a:r>
              <a:rPr lang="en-US" sz="2400" dirty="0">
                <a:latin typeface="Calibri"/>
                <a:cs typeface="Calibri"/>
              </a:rPr>
              <a:t>Some dependencies in standards (header checksums)</a:t>
            </a:r>
          </a:p>
          <a:p>
            <a:r>
              <a:rPr lang="en-US" sz="2400" dirty="0">
                <a:latin typeface="Calibri"/>
                <a:ea typeface="ＭＳ Ｐゴシック" pitchFamily="-1" charset="-128"/>
                <a:cs typeface="Calibri"/>
              </a:rPr>
              <a:t>Headers start to get really big</a:t>
            </a:r>
          </a:p>
          <a:p>
            <a:pPr lvl="1">
              <a:spcBef>
                <a:spcPts val="600"/>
              </a:spcBef>
            </a:pPr>
            <a:r>
              <a:rPr lang="en-US" sz="2400" dirty="0">
                <a:latin typeface="Calibri"/>
                <a:cs typeface="Calibri"/>
              </a:rPr>
              <a:t>Sometimes header bytes &gt;&gt; actual content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Helvetica" pitchFamily="-1" charset="0"/>
                <a:ea typeface="ＭＳ Ｐゴシック" pitchFamily="-1" charset="-128"/>
                <a:cs typeface="ＭＳ Ｐゴシック" pitchFamily="-1" charset="-128"/>
              </a:rPr>
              <a:t>Drawbacks of Layering</a:t>
            </a:r>
          </a:p>
        </p:txBody>
      </p:sp>
    </p:spTree>
    <p:extLst>
      <p:ext uri="{BB962C8B-B14F-4D97-AF65-F5344CB8AC3E}">
        <p14:creationId xmlns:p14="http://schemas.microsoft.com/office/powerpoint/2010/main" val="10354784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658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Calibri"/>
                <a:ea typeface="ＭＳ Ｐゴシック" pitchFamily="-1" charset="-128"/>
                <a:cs typeface="Calibri"/>
              </a:rPr>
              <a:t>Placing Network Functionality</a:t>
            </a:r>
          </a:p>
        </p:txBody>
      </p:sp>
      <p:sp>
        <p:nvSpPr>
          <p:cNvPr id="7270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75092"/>
            <a:ext cx="8229600" cy="4351071"/>
          </a:xfrm>
        </p:spPr>
        <p:txBody>
          <a:bodyPr/>
          <a:lstStyle/>
          <a:p>
            <a:r>
              <a:rPr lang="en-US" dirty="0">
                <a:latin typeface="Calibri"/>
                <a:ea typeface="ＭＳ Ｐゴシック" pitchFamily="-1" charset="-128"/>
                <a:cs typeface="Calibri"/>
              </a:rPr>
              <a:t>Hugely influential paper:</a:t>
            </a:r>
            <a:r>
              <a:rPr lang="en-US" dirty="0" smtClean="0">
                <a:latin typeface="Calibri"/>
                <a:ea typeface="ＭＳ Ｐゴシック" pitchFamily="-1" charset="-128"/>
                <a:cs typeface="Calibri"/>
              </a:rPr>
              <a:t> “</a:t>
            </a:r>
            <a:r>
              <a:rPr lang="en-US" altLang="ja-JP" dirty="0" smtClean="0">
                <a:latin typeface="Calibri"/>
                <a:ea typeface="ＭＳ Ｐゴシック" pitchFamily="-1" charset="-128"/>
                <a:cs typeface="Calibri"/>
              </a:rPr>
              <a:t>End</a:t>
            </a:r>
            <a:r>
              <a:rPr lang="en-US" altLang="ja-JP" dirty="0">
                <a:latin typeface="Calibri"/>
                <a:ea typeface="ＭＳ Ｐゴシック" pitchFamily="-1" charset="-128"/>
                <a:cs typeface="Calibri"/>
              </a:rPr>
              <a:t>-to-End Arguments in System </a:t>
            </a:r>
            <a:r>
              <a:rPr lang="en-US" altLang="ja-JP" dirty="0" smtClean="0">
                <a:latin typeface="Calibri"/>
                <a:ea typeface="ＭＳ Ｐゴシック" pitchFamily="-1" charset="-128"/>
                <a:cs typeface="Calibri"/>
              </a:rPr>
              <a:t>Design” </a:t>
            </a:r>
            <a:r>
              <a:rPr lang="en-US" altLang="ja-JP" dirty="0">
                <a:latin typeface="Calibri"/>
                <a:ea typeface="ＭＳ Ｐゴシック" pitchFamily="-1" charset="-128"/>
                <a:cs typeface="Calibri"/>
              </a:rPr>
              <a:t>by </a:t>
            </a:r>
            <a:r>
              <a:rPr lang="en-US" altLang="ja-JP" dirty="0" err="1">
                <a:latin typeface="Calibri"/>
                <a:ea typeface="ＭＳ Ｐゴシック" pitchFamily="-1" charset="-128"/>
                <a:cs typeface="Calibri"/>
              </a:rPr>
              <a:t>Saltzer</a:t>
            </a:r>
            <a:r>
              <a:rPr lang="en-US" altLang="ja-JP" dirty="0">
                <a:latin typeface="Calibri"/>
                <a:ea typeface="ＭＳ Ｐゴシック" pitchFamily="-1" charset="-128"/>
                <a:cs typeface="Calibri"/>
              </a:rPr>
              <a:t>, Reed, and Clark</a:t>
            </a:r>
            <a:r>
              <a:rPr lang="en-US" altLang="ja-JP" dirty="0" smtClean="0">
                <a:latin typeface="Calibri"/>
                <a:ea typeface="ＭＳ Ｐゴシック" pitchFamily="-1" charset="-128"/>
                <a:cs typeface="Calibri"/>
              </a:rPr>
              <a:t> (’84</a:t>
            </a:r>
            <a:r>
              <a:rPr lang="en-US" altLang="ja-JP" dirty="0">
                <a:latin typeface="Calibri"/>
                <a:ea typeface="ＭＳ Ｐゴシック" pitchFamily="-1" charset="-128"/>
                <a:cs typeface="Calibri"/>
              </a:rPr>
              <a:t>)</a:t>
            </a:r>
          </a:p>
          <a:p>
            <a:endParaRPr lang="en-US" dirty="0" smtClean="0">
              <a:latin typeface="Calibri"/>
              <a:ea typeface="ＭＳ Ｐゴシック" pitchFamily="-1" charset="-128"/>
              <a:cs typeface="Calibri"/>
            </a:endParaRPr>
          </a:p>
          <a:p>
            <a:r>
              <a:rPr lang="en-US" altLang="ja-JP" dirty="0" smtClean="0">
                <a:latin typeface="Calibri"/>
                <a:ea typeface="ＭＳ Ｐゴシック" pitchFamily="-1" charset="-128"/>
                <a:cs typeface="Calibri"/>
              </a:rPr>
              <a:t>“Sacred Text” </a:t>
            </a:r>
            <a:r>
              <a:rPr lang="en-US" altLang="ja-JP" dirty="0">
                <a:latin typeface="Calibri"/>
                <a:ea typeface="ＭＳ Ｐゴシック" pitchFamily="-1" charset="-128"/>
                <a:cs typeface="Calibri"/>
              </a:rPr>
              <a:t>of the Internet</a:t>
            </a:r>
          </a:p>
          <a:p>
            <a:pPr lvl="1"/>
            <a:r>
              <a:rPr lang="en-US" dirty="0">
                <a:latin typeface="Calibri"/>
                <a:cs typeface="Calibri"/>
              </a:rPr>
              <a:t>Endless disputes about what it means</a:t>
            </a:r>
          </a:p>
          <a:p>
            <a:pPr lvl="1"/>
            <a:r>
              <a:rPr lang="en-US" dirty="0">
                <a:latin typeface="Calibri"/>
                <a:cs typeface="Calibri"/>
              </a:rPr>
              <a:t>Everyone cites it as supporting their position</a:t>
            </a:r>
          </a:p>
        </p:txBody>
      </p:sp>
    </p:spTree>
    <p:extLst>
      <p:ext uri="{BB962C8B-B14F-4D97-AF65-F5344CB8AC3E}">
        <p14:creationId xmlns:p14="http://schemas.microsoft.com/office/powerpoint/2010/main" val="188279661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–  Paper Discussion  –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5559B53-AEC7-9D43-BD4D-FB123296CDE3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2309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 to </a:t>
            </a:r>
            <a:br>
              <a:rPr lang="en-US" dirty="0" smtClean="0"/>
            </a:br>
            <a:r>
              <a:rPr lang="en-US" dirty="0" smtClean="0"/>
              <a:t>fault tolerant + consistency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5559B53-AEC7-9D43-BD4D-FB123296CDE3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715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a typeface="ＭＳ Ｐゴシック" pitchFamily="-1" charset="-128"/>
                <a:cs typeface="ＭＳ Ｐゴシック" pitchFamily="-1" charset="-128"/>
              </a:rPr>
              <a:t>Potential Name Syntax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371600"/>
            <a:ext cx="8534400" cy="5638800"/>
          </a:xfrm>
        </p:spPr>
        <p:txBody>
          <a:bodyPr>
            <a:normAutofit/>
          </a:bodyPr>
          <a:lstStyle/>
          <a:p>
            <a:pPr>
              <a:buFont typeface="Arial" pitchFamily="1" charset="0"/>
              <a:buChar char="•"/>
              <a:defRPr/>
            </a:pPr>
            <a:r>
              <a:rPr lang="en-US" sz="2800" dirty="0" smtClean="0"/>
              <a:t>Human readable?</a:t>
            </a:r>
          </a:p>
          <a:p>
            <a:pPr lvl="1">
              <a:buFont typeface="Arial" pitchFamily="1" charset="0"/>
              <a:buChar char="–"/>
              <a:defRPr/>
            </a:pPr>
            <a:r>
              <a:rPr lang="en-US" sz="2400" dirty="0" smtClean="0"/>
              <a:t>If users interact with the names</a:t>
            </a:r>
          </a:p>
          <a:p>
            <a:pPr>
              <a:buFont typeface="Arial" pitchFamily="1" charset="0"/>
              <a:buChar char="•"/>
              <a:defRPr/>
            </a:pPr>
            <a:r>
              <a:rPr lang="en-US" sz="2800" dirty="0" smtClean="0"/>
              <a:t>Fixed length?</a:t>
            </a:r>
          </a:p>
          <a:p>
            <a:pPr lvl="1">
              <a:buFont typeface="Arial" pitchFamily="1" charset="0"/>
              <a:buChar char="–"/>
              <a:defRPr/>
            </a:pPr>
            <a:r>
              <a:rPr lang="en-US" sz="2400" dirty="0" smtClean="0"/>
              <a:t>If equipment processes at high speed</a:t>
            </a:r>
          </a:p>
          <a:p>
            <a:pPr>
              <a:buFont typeface="Arial" pitchFamily="1" charset="0"/>
              <a:buChar char="•"/>
              <a:defRPr/>
            </a:pPr>
            <a:r>
              <a:rPr lang="en-US" sz="2800" dirty="0" smtClean="0"/>
              <a:t>Large name space?</a:t>
            </a:r>
          </a:p>
          <a:p>
            <a:pPr lvl="1">
              <a:buFont typeface="Arial" pitchFamily="1" charset="0"/>
              <a:buChar char="–"/>
              <a:defRPr/>
            </a:pPr>
            <a:r>
              <a:rPr lang="en-US" sz="2400" dirty="0" smtClean="0"/>
              <a:t>If many nodes need unique names</a:t>
            </a:r>
          </a:p>
          <a:p>
            <a:pPr>
              <a:buFont typeface="Arial" pitchFamily="1" charset="0"/>
              <a:buChar char="•"/>
              <a:defRPr/>
            </a:pPr>
            <a:r>
              <a:rPr lang="en-US" sz="2800" dirty="0" smtClean="0"/>
              <a:t>Hierarchical names?</a:t>
            </a:r>
          </a:p>
          <a:p>
            <a:pPr lvl="1">
              <a:buFont typeface="Arial" pitchFamily="1" charset="0"/>
              <a:buChar char="–"/>
              <a:defRPr/>
            </a:pPr>
            <a:r>
              <a:rPr lang="en-US" sz="2400" dirty="0" smtClean="0"/>
              <a:t>If the system is very large and/or federated</a:t>
            </a:r>
          </a:p>
          <a:p>
            <a:pPr>
              <a:buFont typeface="Arial" charset="0"/>
              <a:buChar char="•"/>
              <a:defRPr/>
            </a:pPr>
            <a:r>
              <a:rPr lang="en-US" sz="3000" dirty="0" smtClean="0"/>
              <a:t>Self-certifying?</a:t>
            </a:r>
          </a:p>
          <a:p>
            <a:pPr lvl="1">
              <a:buFont typeface="Arial" pitchFamily="1" charset="0"/>
              <a:buChar char="–"/>
              <a:defRPr/>
            </a:pPr>
            <a:r>
              <a:rPr lang="en-US" sz="2400" dirty="0" smtClean="0"/>
              <a:t>If preventing “spoofing” is important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7330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Building</a:t>
            </a:r>
            <a:r>
              <a:rPr lang="en-US" dirty="0" smtClean="0"/>
              <a:t> </a:t>
            </a:r>
            <a:r>
              <a:rPr lang="en-US" b="1" dirty="0" smtClean="0">
                <a:solidFill>
                  <a:schemeClr val="accent6"/>
                </a:solidFill>
              </a:rPr>
              <a:t>reliable</a:t>
            </a:r>
            <a:r>
              <a:rPr lang="en-US" dirty="0" smtClean="0"/>
              <a:t> </a:t>
            </a:r>
            <a:r>
              <a:rPr lang="en-US" dirty="0" smtClean="0">
                <a:solidFill>
                  <a:schemeClr val="tx1"/>
                </a:solidFill>
              </a:rPr>
              <a:t>systems from </a:t>
            </a:r>
            <a:r>
              <a:rPr lang="en-US" b="1" dirty="0" smtClean="0">
                <a:solidFill>
                  <a:schemeClr val="accent6"/>
                </a:solidFill>
              </a:rPr>
              <a:t>unreliable</a:t>
            </a:r>
            <a:r>
              <a:rPr lang="en-US" dirty="0" smtClean="0">
                <a:solidFill>
                  <a:schemeClr val="accent6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components</a:t>
            </a:r>
            <a:endParaRPr lang="en-US" dirty="0">
              <a:solidFill>
                <a:schemeClr val="tx1"/>
              </a:solidFill>
            </a:endParaRPr>
          </a:p>
          <a:p>
            <a:pPr>
              <a:lnSpc>
                <a:spcPct val="200000"/>
              </a:lnSpc>
            </a:pPr>
            <a:r>
              <a:rPr lang="en-US" dirty="0" smtClean="0"/>
              <a:t>Three basic steps</a:t>
            </a:r>
          </a:p>
          <a:p>
            <a:pPr marL="971550" lvl="1" indent="-514350">
              <a:lnSpc>
                <a:spcPct val="100000"/>
              </a:lnSpc>
              <a:buFont typeface="+mj-lt"/>
              <a:buAutoNum type="arabicPeriod"/>
            </a:pPr>
            <a:r>
              <a:rPr lang="en-US" b="1" dirty="0" smtClean="0"/>
              <a:t>Detecting errors</a:t>
            </a:r>
            <a:r>
              <a:rPr lang="en-US" dirty="0" smtClean="0"/>
              <a:t>: discovering presence of an error in a data value or control signal</a:t>
            </a:r>
          </a:p>
          <a:p>
            <a:pPr marL="971550" lvl="1" indent="-514350">
              <a:lnSpc>
                <a:spcPct val="100000"/>
              </a:lnSpc>
              <a:buFont typeface="+mj-lt"/>
              <a:buAutoNum type="arabicPeriod"/>
            </a:pPr>
            <a:r>
              <a:rPr lang="en-US" b="1" dirty="0" smtClean="0"/>
              <a:t>Containing errors</a:t>
            </a:r>
            <a:r>
              <a:rPr lang="en-US" dirty="0" smtClean="0"/>
              <a:t>: limiting how far errors propagate</a:t>
            </a:r>
          </a:p>
          <a:p>
            <a:pPr marL="971550" lvl="1" indent="-514350">
              <a:lnSpc>
                <a:spcPct val="100000"/>
              </a:lnSpc>
              <a:buFont typeface="+mj-lt"/>
              <a:buAutoNum type="arabicPeriod"/>
            </a:pPr>
            <a:r>
              <a:rPr lang="en-US" b="1" dirty="0" smtClean="0"/>
              <a:t>Masking errors</a:t>
            </a:r>
            <a:r>
              <a:rPr lang="en-US" dirty="0" smtClean="0"/>
              <a:t>: designing mechanisms to ensure </a:t>
            </a:r>
            <a:r>
              <a:rPr lang="en-US" dirty="0"/>
              <a:t>s</a:t>
            </a:r>
            <a:r>
              <a:rPr lang="en-US" dirty="0" smtClean="0"/>
              <a:t>ystem operates correctly despite error (+ possibly correct error)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30</a:t>
            </a:fld>
            <a:endParaRPr lang="en-US"/>
          </a:p>
        </p:txBody>
      </p:sp>
      <p:sp>
        <p:nvSpPr>
          <p:cNvPr id="6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fault tolerance?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3889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420895" y="1853455"/>
            <a:ext cx="6455675" cy="4699745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Say</a:t>
            </a:r>
            <a:r>
              <a:rPr lang="en-US" dirty="0" smtClean="0"/>
              <a:t> </a:t>
            </a:r>
            <a:r>
              <a:rPr lang="en-US" b="1" dirty="0" smtClean="0">
                <a:solidFill>
                  <a:schemeClr val="accent6"/>
                </a:solidFill>
              </a:rPr>
              <a:t>one bit </a:t>
            </a:r>
            <a:r>
              <a:rPr lang="en-US" dirty="0" smtClean="0">
                <a:solidFill>
                  <a:schemeClr val="tx1"/>
                </a:solidFill>
              </a:rPr>
              <a:t>in a DRAM fails</a:t>
            </a:r>
            <a:r>
              <a:rPr lang="is-IS" dirty="0" smtClean="0">
                <a:solidFill>
                  <a:schemeClr val="tx1"/>
                </a:solidFill>
              </a:rPr>
              <a:t>…</a:t>
            </a:r>
            <a:endParaRPr lang="en-US" dirty="0" smtClean="0">
              <a:solidFill>
                <a:schemeClr val="tx1"/>
              </a:solidFill>
            </a:endParaRPr>
          </a:p>
          <a:p>
            <a:r>
              <a:rPr lang="is-IS" dirty="0" smtClean="0">
                <a:solidFill>
                  <a:schemeClr val="tx1"/>
                </a:solidFill>
              </a:rPr>
              <a:t>…it </a:t>
            </a:r>
            <a:r>
              <a:rPr lang="is-IS" b="1" dirty="0" smtClean="0">
                <a:solidFill>
                  <a:schemeClr val="accent6"/>
                </a:solidFill>
              </a:rPr>
              <a:t>flips a bit </a:t>
            </a:r>
            <a:r>
              <a:rPr lang="is-IS" dirty="0" smtClean="0">
                <a:solidFill>
                  <a:schemeClr val="tx1"/>
                </a:solidFill>
              </a:rPr>
              <a:t>in a memory address the kernel is writing to...</a:t>
            </a:r>
          </a:p>
          <a:p>
            <a:r>
              <a:rPr lang="is-IS" dirty="0" smtClean="0">
                <a:solidFill>
                  <a:schemeClr val="tx1"/>
                </a:solidFill>
              </a:rPr>
              <a:t>...causes big memory error elsewhere, or a </a:t>
            </a:r>
            <a:r>
              <a:rPr lang="is-IS" b="1" dirty="0" smtClean="0">
                <a:solidFill>
                  <a:schemeClr val="accent6"/>
                </a:solidFill>
              </a:rPr>
              <a:t>kernel panic</a:t>
            </a:r>
            <a:r>
              <a:rPr lang="is-IS" dirty="0" smtClean="0">
                <a:solidFill>
                  <a:schemeClr val="tx1"/>
                </a:solidFill>
              </a:rPr>
              <a:t>...</a:t>
            </a:r>
          </a:p>
          <a:p>
            <a:r>
              <a:rPr lang="is-IS" dirty="0" smtClean="0">
                <a:solidFill>
                  <a:schemeClr val="tx1"/>
                </a:solidFill>
              </a:rPr>
              <a:t>...program is running one of many distributed file system storage servers...</a:t>
            </a:r>
          </a:p>
          <a:p>
            <a:r>
              <a:rPr lang="is-IS" dirty="0" smtClean="0">
                <a:solidFill>
                  <a:schemeClr val="tx1"/>
                </a:solidFill>
              </a:rPr>
              <a:t>...a client </a:t>
            </a:r>
            <a:r>
              <a:rPr lang="is-IS" b="1" dirty="0" smtClean="0">
                <a:solidFill>
                  <a:schemeClr val="accent6"/>
                </a:solidFill>
              </a:rPr>
              <a:t>can’t read from FS</a:t>
            </a:r>
            <a:r>
              <a:rPr lang="is-IS" dirty="0" smtClean="0">
                <a:solidFill>
                  <a:schemeClr val="tx1"/>
                </a:solidFill>
              </a:rPr>
              <a:t>, so it hangs</a:t>
            </a:r>
          </a:p>
          <a:p>
            <a:endParaRPr lang="en-US" dirty="0" smtClean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31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is fault tolerance hard?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01085" y="1539235"/>
            <a:ext cx="168988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chemeClr val="accent2"/>
                </a:solidFill>
                <a:latin typeface="Arial" charset="0"/>
                <a:ea typeface="Arial" charset="0"/>
                <a:cs typeface="Arial" charset="0"/>
              </a:rPr>
              <a:t>Failures</a:t>
            </a:r>
          </a:p>
          <a:p>
            <a:r>
              <a:rPr lang="en-US" sz="2400" dirty="0" smtClean="0">
                <a:solidFill>
                  <a:schemeClr val="accent2"/>
                </a:solidFill>
                <a:latin typeface="Arial" charset="0"/>
                <a:ea typeface="Arial" charset="0"/>
                <a:cs typeface="Arial" charset="0"/>
              </a:rPr>
              <a:t>Propagate</a:t>
            </a:r>
          </a:p>
        </p:txBody>
      </p:sp>
      <p:sp>
        <p:nvSpPr>
          <p:cNvPr id="8" name="Down Arrow 7"/>
          <p:cNvSpPr/>
          <p:nvPr/>
        </p:nvSpPr>
        <p:spPr>
          <a:xfrm>
            <a:off x="732406" y="2571750"/>
            <a:ext cx="1027244" cy="3885796"/>
          </a:xfrm>
          <a:prstGeom prst="downArrow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accent2"/>
            </a:solidFill>
            <a:prstDash val="sys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236164" y="4199860"/>
            <a:ext cx="18473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mtClean="0">
              <a:latin typeface="Arial" charset="0"/>
              <a:ea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9035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50196" y="1447800"/>
            <a:ext cx="8565204" cy="5410200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b="1" dirty="0" smtClean="0"/>
              <a:t>Do nothing</a:t>
            </a:r>
            <a:r>
              <a:rPr lang="en-US" dirty="0" smtClean="0"/>
              <a:t>: silently return the failure</a:t>
            </a:r>
          </a:p>
          <a:p>
            <a:pPr marL="514350" indent="-514350">
              <a:spcBef>
                <a:spcPts val="2000"/>
              </a:spcBef>
              <a:buFont typeface="+mj-lt"/>
              <a:buAutoNum type="arabicPeriod"/>
            </a:pPr>
            <a:r>
              <a:rPr lang="en-US" b="1" dirty="0" smtClean="0"/>
              <a:t>Fail fast</a:t>
            </a:r>
            <a:r>
              <a:rPr lang="en-US" dirty="0" smtClean="0"/>
              <a:t>: detect the failure and report at interface</a:t>
            </a:r>
          </a:p>
          <a:p>
            <a:pPr marL="914400" lvl="1" indent="-514350">
              <a:buFont typeface="Arial" charset="0"/>
              <a:buChar char="•"/>
            </a:pPr>
            <a:r>
              <a:rPr lang="en-US" dirty="0"/>
              <a:t>Ethernet station jams medium on detecting collision </a:t>
            </a:r>
            <a:endParaRPr lang="en-US" dirty="0" smtClean="0"/>
          </a:p>
          <a:p>
            <a:pPr marL="514350" indent="-514350">
              <a:spcBef>
                <a:spcPts val="2000"/>
              </a:spcBef>
              <a:buFont typeface="+mj-lt"/>
              <a:buAutoNum type="arabicPeriod"/>
            </a:pPr>
            <a:r>
              <a:rPr lang="en-US" b="1" dirty="0" smtClean="0"/>
              <a:t>Fail safe</a:t>
            </a:r>
            <a:r>
              <a:rPr lang="en-US" dirty="0" smtClean="0"/>
              <a:t>: transform incorrect behavior or values into acceptable ones</a:t>
            </a:r>
          </a:p>
          <a:p>
            <a:pPr marL="914400" lvl="1" indent="-514350">
              <a:buFont typeface="Arial" charset="0"/>
              <a:buChar char="•"/>
            </a:pPr>
            <a:r>
              <a:rPr lang="en-US" dirty="0"/>
              <a:t>Failed traffic light controller switches to blinking-red </a:t>
            </a:r>
            <a:endParaRPr lang="en-US" dirty="0" smtClean="0"/>
          </a:p>
          <a:p>
            <a:pPr marL="514350" indent="-514350">
              <a:spcBef>
                <a:spcPts val="2000"/>
              </a:spcBef>
              <a:buFont typeface="+mj-lt"/>
              <a:buAutoNum type="arabicPeriod"/>
            </a:pPr>
            <a:r>
              <a:rPr lang="en-US" b="1" dirty="0" smtClean="0"/>
              <a:t>Mask the failure</a:t>
            </a:r>
            <a:r>
              <a:rPr lang="en-US" dirty="0" smtClean="0"/>
              <a:t>: operate despite failure</a:t>
            </a:r>
          </a:p>
          <a:p>
            <a:pPr marL="914400" lvl="1" indent="-514350">
              <a:buFont typeface="Arial" charset="0"/>
              <a:buChar char="•"/>
            </a:pPr>
            <a:r>
              <a:rPr lang="en-US" dirty="0" smtClean="0"/>
              <a:t>Retry </a:t>
            </a:r>
            <a:r>
              <a:rPr lang="en-US" dirty="0"/>
              <a:t>op for transient errors, use error-correcting code for bit flips, replicate data in multiple places </a:t>
            </a:r>
          </a:p>
          <a:p>
            <a:pPr marL="914400" lvl="1" indent="-514350">
              <a:buFont typeface="+mj-lt"/>
              <a:buAutoNum type="arabicPeriod"/>
            </a:pPr>
            <a:endParaRPr lang="en-US" dirty="0" smtClean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32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 what to do?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01421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50196" y="1447800"/>
            <a:ext cx="8146104" cy="5029200"/>
          </a:xfrm>
        </p:spPr>
        <p:txBody>
          <a:bodyPr>
            <a:normAutofit/>
          </a:bodyPr>
          <a:lstStyle/>
          <a:p>
            <a:r>
              <a:rPr lang="en-US" dirty="0" smtClean="0"/>
              <a:t>We mask failures on </a:t>
            </a:r>
            <a:r>
              <a:rPr lang="en-US" b="1" dirty="0" smtClean="0">
                <a:solidFill>
                  <a:schemeClr val="accent6"/>
                </a:solidFill>
              </a:rPr>
              <a:t>one server</a:t>
            </a:r>
            <a:r>
              <a:rPr lang="en-US" dirty="0" smtClean="0"/>
              <a:t> via</a:t>
            </a:r>
          </a:p>
          <a:p>
            <a:pPr lvl="1"/>
            <a:r>
              <a:rPr lang="en-US" dirty="0" smtClean="0"/>
              <a:t>Atomic operations</a:t>
            </a:r>
          </a:p>
          <a:p>
            <a:pPr lvl="1"/>
            <a:r>
              <a:rPr lang="en-US" dirty="0" smtClean="0"/>
              <a:t>Logging and recovery</a:t>
            </a:r>
          </a:p>
          <a:p>
            <a:pPr>
              <a:spcBef>
                <a:spcPts val="3200"/>
              </a:spcBef>
            </a:pPr>
            <a:r>
              <a:rPr lang="en-US" dirty="0" smtClean="0"/>
              <a:t>In a distributed system with </a:t>
            </a:r>
            <a:r>
              <a:rPr lang="en-US" b="1" dirty="0" smtClean="0">
                <a:solidFill>
                  <a:schemeClr val="accent6"/>
                </a:solidFill>
              </a:rPr>
              <a:t>multiple servers</a:t>
            </a:r>
            <a:r>
              <a:rPr lang="en-US" dirty="0" smtClean="0"/>
              <a:t>, we might replicate some or all servers</a:t>
            </a:r>
          </a:p>
          <a:p>
            <a:pPr>
              <a:spcBef>
                <a:spcPts val="3200"/>
              </a:spcBef>
            </a:pPr>
            <a:r>
              <a:rPr lang="en-US" dirty="0" smtClean="0"/>
              <a:t>But if you give a mouse some replicated servers</a:t>
            </a:r>
          </a:p>
          <a:p>
            <a:pPr lvl="1"/>
            <a:r>
              <a:rPr lang="en-US" dirty="0" smtClean="0"/>
              <a:t>She’s going to need to figure out how to keep the state of the servers consistent (immediately? eventually?)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33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Masking failures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02332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7999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sz="3600" dirty="0" smtClean="0"/>
              <a:t>Safety and liveness</a:t>
            </a:r>
            <a:endParaRPr lang="en-US" sz="3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5559B53-AEC7-9D43-BD4D-FB123296CDE3}" type="slidenum">
              <a:rPr lang="en-US" smtClean="0"/>
              <a:pPr>
                <a:defRPr/>
              </a:pPr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4994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This is hard!</a:t>
            </a:r>
          </a:p>
          <a:p>
            <a:pPr lvl="1"/>
            <a:r>
              <a:rPr lang="en-US" dirty="0" smtClean="0"/>
              <a:t>How do we design fault-tolerant systems?</a:t>
            </a:r>
          </a:p>
          <a:p>
            <a:pPr lvl="1"/>
            <a:r>
              <a:rPr lang="en-US" dirty="0" smtClean="0"/>
              <a:t>How do we know if we’re successful?</a:t>
            </a:r>
          </a:p>
          <a:p>
            <a:pPr>
              <a:spcBef>
                <a:spcPts val="2400"/>
              </a:spcBef>
            </a:pPr>
            <a:r>
              <a:rPr lang="en-US" dirty="0" smtClean="0"/>
              <a:t>Often use “properties” that hold true for every possible execution</a:t>
            </a:r>
          </a:p>
          <a:p>
            <a:pPr>
              <a:spcBef>
                <a:spcPts val="2400"/>
              </a:spcBef>
            </a:pPr>
            <a:r>
              <a:rPr lang="en-US" dirty="0" smtClean="0"/>
              <a:t>We focus on </a:t>
            </a:r>
            <a:r>
              <a:rPr lang="en-US" b="1" dirty="0" smtClean="0">
                <a:solidFill>
                  <a:schemeClr val="accent6"/>
                </a:solidFill>
              </a:rPr>
              <a:t>safety </a:t>
            </a:r>
            <a:r>
              <a:rPr lang="en-US" dirty="0" smtClean="0"/>
              <a:t>and </a:t>
            </a:r>
            <a:r>
              <a:rPr lang="en-US" b="1" dirty="0" smtClean="0">
                <a:solidFill>
                  <a:schemeClr val="accent6"/>
                </a:solidFill>
              </a:rPr>
              <a:t>liveness </a:t>
            </a:r>
            <a:r>
              <a:rPr lang="en-US" dirty="0" smtClean="0"/>
              <a:t>properties</a:t>
            </a:r>
            <a:endParaRPr lang="en-US" b="1" dirty="0" smtClean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35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Reasoning about fault tolerance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3506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50196" y="1543050"/>
            <a:ext cx="8317554" cy="4762500"/>
          </a:xfrm>
        </p:spPr>
        <p:txBody>
          <a:bodyPr>
            <a:normAutofit/>
          </a:bodyPr>
          <a:lstStyle/>
          <a:p>
            <a:r>
              <a:rPr lang="en-US" dirty="0" smtClean="0"/>
              <a:t>“Bad things” don’t happen</a:t>
            </a:r>
          </a:p>
          <a:p>
            <a:pPr lvl="1"/>
            <a:r>
              <a:rPr lang="en-US" dirty="0" smtClean="0"/>
              <a:t>No stopped or deadlocked states</a:t>
            </a:r>
          </a:p>
          <a:p>
            <a:pPr lvl="1"/>
            <a:r>
              <a:rPr lang="en-US" dirty="0" smtClean="0"/>
              <a:t>No error states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Examples</a:t>
            </a:r>
          </a:p>
          <a:p>
            <a:pPr lvl="1"/>
            <a:r>
              <a:rPr lang="en-US" b="1" dirty="0" smtClean="0"/>
              <a:t>Mutual exclusion:  </a:t>
            </a:r>
            <a:r>
              <a:rPr lang="en-US" dirty="0" smtClean="0"/>
              <a:t>two processes can’t be in a critical section at the same time</a:t>
            </a:r>
          </a:p>
          <a:p>
            <a:pPr lvl="1"/>
            <a:r>
              <a:rPr lang="en-US" b="1" dirty="0" smtClean="0"/>
              <a:t>Bounded overtaking:  </a:t>
            </a:r>
            <a:r>
              <a:rPr lang="en-US" dirty="0" smtClean="0"/>
              <a:t>if process 1 wants to enter a critical section, process 2 can enter at most once before process 1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36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Safety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70791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50196" y="1543050"/>
            <a:ext cx="8565204" cy="4248150"/>
          </a:xfrm>
        </p:spPr>
        <p:txBody>
          <a:bodyPr>
            <a:normAutofit/>
          </a:bodyPr>
          <a:lstStyle/>
          <a:p>
            <a:r>
              <a:rPr lang="en-US" dirty="0" smtClean="0"/>
              <a:t>“Good things” happen</a:t>
            </a:r>
          </a:p>
          <a:p>
            <a:pPr lvl="1"/>
            <a:r>
              <a:rPr lang="is-IS" dirty="0" smtClean="0"/>
              <a:t>…eventually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Examples</a:t>
            </a:r>
          </a:p>
          <a:p>
            <a:pPr lvl="1"/>
            <a:r>
              <a:rPr lang="en-US" b="1" dirty="0" smtClean="0"/>
              <a:t>Starvation freedom:  </a:t>
            </a:r>
            <a:r>
              <a:rPr lang="en-US" dirty="0" smtClean="0"/>
              <a:t>process 1 can eventually enter a critical section as long as process 2 terminates</a:t>
            </a:r>
          </a:p>
          <a:p>
            <a:pPr lvl="1"/>
            <a:r>
              <a:rPr lang="en-US" b="1" dirty="0"/>
              <a:t>Eventual consistency</a:t>
            </a:r>
            <a:r>
              <a:rPr lang="en-US" b="1" dirty="0" smtClean="0"/>
              <a:t>:  </a:t>
            </a:r>
            <a:r>
              <a:rPr lang="en-US" dirty="0" smtClean="0"/>
              <a:t>if a value in an application doesn’t change, two servers will eventually agree on its value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37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Liveness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7640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dirty="0" smtClean="0"/>
              <a:t>“</a:t>
            </a:r>
            <a:r>
              <a:rPr lang="en-US" dirty="0"/>
              <a:t>G</a:t>
            </a:r>
            <a:r>
              <a:rPr lang="en-US" dirty="0" smtClean="0"/>
              <a:t>ood” and “bad” are application-specific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Safety is very important in banking transactions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Liveness is very important in social networking sites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38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Often a tradeoff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8392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7999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sz="3600" dirty="0" smtClean="0"/>
              <a:t>Eventual Consistency</a:t>
            </a:r>
            <a:endParaRPr lang="en-US" sz="3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5559B53-AEC7-9D43-BD4D-FB123296CDE3}" type="slidenum">
              <a:rPr lang="en-US" smtClean="0"/>
              <a:pPr>
                <a:defRPr/>
              </a:pPr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2310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Properties of Naming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9398" y="1390650"/>
            <a:ext cx="8686800" cy="5257800"/>
          </a:xfrm>
        </p:spPr>
        <p:txBody>
          <a:bodyPr>
            <a:noAutofit/>
          </a:bodyPr>
          <a:lstStyle/>
          <a:p>
            <a:r>
              <a:rPr lang="en-US" sz="2400" dirty="0" smtClean="0"/>
              <a:t>Enabling sharing in applications</a:t>
            </a:r>
          </a:p>
          <a:p>
            <a:pPr lvl="1"/>
            <a:r>
              <a:rPr lang="en-US" sz="2200" dirty="0" smtClean="0"/>
              <a:t>Multiple components or users can name a shared object.</a:t>
            </a:r>
          </a:p>
          <a:p>
            <a:pPr lvl="1"/>
            <a:r>
              <a:rPr lang="en-US" sz="2200" dirty="0" smtClean="0"/>
              <a:t>Without names, client-server interface pass entire object by value</a:t>
            </a:r>
          </a:p>
          <a:p>
            <a:r>
              <a:rPr lang="en-US" sz="2400" dirty="0" smtClean="0"/>
              <a:t>Retrieval</a:t>
            </a:r>
          </a:p>
          <a:p>
            <a:pPr lvl="1"/>
            <a:r>
              <a:rPr lang="en-US" sz="2200" dirty="0" smtClean="0"/>
              <a:t>Accessing same object later on, just by remembering name</a:t>
            </a:r>
          </a:p>
          <a:p>
            <a:r>
              <a:rPr lang="en-US" sz="2400" dirty="0" smtClean="0"/>
              <a:t>Indirection mechanism</a:t>
            </a:r>
          </a:p>
          <a:p>
            <a:pPr lvl="1"/>
            <a:r>
              <a:rPr lang="en-US" sz="2200" dirty="0" smtClean="0"/>
              <a:t>Component A knows about name N</a:t>
            </a:r>
          </a:p>
          <a:p>
            <a:pPr lvl="1"/>
            <a:r>
              <a:rPr lang="en-US" sz="2200" dirty="0" smtClean="0"/>
              <a:t>Interposition: can change what N refers to without changing A</a:t>
            </a:r>
          </a:p>
          <a:p>
            <a:r>
              <a:rPr lang="en-US" sz="2400" dirty="0" smtClean="0"/>
              <a:t>Hiding</a:t>
            </a:r>
          </a:p>
          <a:p>
            <a:pPr lvl="1"/>
            <a:r>
              <a:rPr lang="en-US" sz="2200" dirty="0" smtClean="0"/>
              <a:t>Hides </a:t>
            </a:r>
            <a:r>
              <a:rPr lang="en-US" sz="2200" dirty="0" err="1" smtClean="0"/>
              <a:t>impl</a:t>
            </a:r>
            <a:r>
              <a:rPr lang="en-US" sz="2200" dirty="0" smtClean="0"/>
              <a:t>. details, don’t know where </a:t>
            </a:r>
            <a:r>
              <a:rPr lang="en-US" sz="2200" dirty="0" err="1" smtClean="0"/>
              <a:t>google.com</a:t>
            </a:r>
            <a:r>
              <a:rPr lang="en-US" sz="2200" dirty="0" smtClean="0"/>
              <a:t> located</a:t>
            </a:r>
          </a:p>
          <a:p>
            <a:pPr lvl="1"/>
            <a:r>
              <a:rPr lang="en-US" sz="2200" dirty="0" smtClean="0"/>
              <a:t>For security purposes, might only access resource if know name (e.g., </a:t>
            </a:r>
            <a:r>
              <a:rPr lang="en-US" sz="2200" dirty="0" err="1" smtClean="0"/>
              <a:t>dropbox</a:t>
            </a:r>
            <a:r>
              <a:rPr lang="en-US" sz="2200" dirty="0" smtClean="0"/>
              <a:t> or Google docs URL –&gt; knowledge gives access) </a:t>
            </a:r>
          </a:p>
          <a:p>
            <a:endParaRPr lang="en-US" sz="2400" dirty="0" smtClean="0"/>
          </a:p>
          <a:p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95834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10540" y="1447799"/>
            <a:ext cx="8404860" cy="5318125"/>
          </a:xfrm>
        </p:spPr>
        <p:txBody>
          <a:bodyPr>
            <a:normAutofit lnSpcReduction="10000"/>
          </a:bodyPr>
          <a:lstStyle/>
          <a:p>
            <a:pPr>
              <a:lnSpc>
                <a:spcPct val="110000"/>
              </a:lnSpc>
              <a:spcBef>
                <a:spcPts val="2400"/>
              </a:spcBef>
            </a:pPr>
            <a:r>
              <a:rPr lang="en-US" dirty="0" err="1" smtClean="0"/>
              <a:t>Def’n</a:t>
            </a:r>
            <a:r>
              <a:rPr lang="en-US" dirty="0" smtClean="0"/>
              <a:t>:  </a:t>
            </a:r>
            <a:r>
              <a:rPr lang="en-US" dirty="0" smtClean="0">
                <a:solidFill>
                  <a:schemeClr val="tx1"/>
                </a:solidFill>
              </a:rPr>
              <a:t>If </a:t>
            </a:r>
            <a:r>
              <a:rPr lang="en-US" dirty="0" smtClean="0">
                <a:solidFill>
                  <a:schemeClr val="tx1"/>
                </a:solidFill>
              </a:rPr>
              <a:t>no </a:t>
            </a:r>
            <a:r>
              <a:rPr lang="en-US" dirty="0">
                <a:solidFill>
                  <a:schemeClr val="tx1"/>
                </a:solidFill>
              </a:rPr>
              <a:t>new updates </a:t>
            </a:r>
            <a:r>
              <a:rPr lang="en-US" dirty="0" smtClean="0">
                <a:solidFill>
                  <a:schemeClr val="tx1"/>
                </a:solidFill>
              </a:rPr>
              <a:t>to </a:t>
            </a:r>
            <a:r>
              <a:rPr lang="en-US" dirty="0">
                <a:solidFill>
                  <a:schemeClr val="tx1"/>
                </a:solidFill>
              </a:rPr>
              <a:t>the object,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eventually </a:t>
            </a:r>
            <a:r>
              <a:rPr lang="en-US" dirty="0">
                <a:solidFill>
                  <a:schemeClr val="tx1"/>
                </a:solidFill>
              </a:rPr>
              <a:t>all accesses will return the last updated </a:t>
            </a:r>
            <a:r>
              <a:rPr lang="en-US" dirty="0" smtClean="0">
                <a:solidFill>
                  <a:schemeClr val="tx1"/>
                </a:solidFill>
              </a:rPr>
              <a:t>value</a:t>
            </a:r>
          </a:p>
          <a:p>
            <a:pPr>
              <a:lnSpc>
                <a:spcPct val="110000"/>
              </a:lnSpc>
              <a:spcBef>
                <a:spcPts val="2400"/>
              </a:spcBef>
            </a:pPr>
            <a:r>
              <a:rPr lang="en-US" spc="-150" dirty="0" smtClean="0"/>
              <a:t>Common: </a:t>
            </a:r>
            <a:r>
              <a:rPr lang="en-US" spc="-150" dirty="0" smtClean="0"/>
              <a:t> </a:t>
            </a:r>
            <a:r>
              <a:rPr lang="en-US" spc="-150" dirty="0" err="1" smtClean="0">
                <a:solidFill>
                  <a:schemeClr val="tx1"/>
                </a:solidFill>
              </a:rPr>
              <a:t>git</a:t>
            </a:r>
            <a:r>
              <a:rPr lang="en-US" spc="-150" dirty="0">
                <a:solidFill>
                  <a:schemeClr val="tx1"/>
                </a:solidFill>
              </a:rPr>
              <a:t>, iPhone sync, Dropbox, Amazon </a:t>
            </a:r>
            <a:r>
              <a:rPr lang="en-US" spc="-150" dirty="0" smtClean="0">
                <a:solidFill>
                  <a:schemeClr val="tx1"/>
                </a:solidFill>
              </a:rPr>
              <a:t>Dynamo</a:t>
            </a:r>
            <a:endParaRPr lang="en-US" dirty="0">
              <a:solidFill>
                <a:schemeClr val="tx1"/>
              </a:solidFill>
            </a:endParaRPr>
          </a:p>
          <a:p>
            <a:pPr>
              <a:lnSpc>
                <a:spcPct val="110000"/>
              </a:lnSpc>
              <a:spcBef>
                <a:spcPts val="2400"/>
              </a:spcBef>
            </a:pPr>
            <a:r>
              <a:rPr lang="en-US" dirty="0" smtClean="0"/>
              <a:t>Why </a:t>
            </a:r>
            <a:r>
              <a:rPr lang="en-US" dirty="0"/>
              <a:t>do people like eventual </a:t>
            </a:r>
            <a:r>
              <a:rPr lang="en-US" dirty="0" smtClean="0"/>
              <a:t>consistency?</a:t>
            </a:r>
          </a:p>
          <a:p>
            <a:pPr lvl="1">
              <a:lnSpc>
                <a:spcPct val="110000"/>
              </a:lnSpc>
              <a:spcBef>
                <a:spcPts val="200"/>
              </a:spcBef>
            </a:pPr>
            <a:r>
              <a:rPr lang="en-US" sz="2800" spc="-150" dirty="0"/>
              <a:t>F</a:t>
            </a:r>
            <a:r>
              <a:rPr lang="en-US" sz="2800" spc="-150" dirty="0" smtClean="0"/>
              <a:t>ast </a:t>
            </a:r>
            <a:r>
              <a:rPr lang="en-US" sz="2800" spc="-150" dirty="0"/>
              <a:t>read/write of local copy (no primary, no </a:t>
            </a:r>
            <a:r>
              <a:rPr lang="en-US" sz="2800" spc="-150" dirty="0" err="1" smtClean="0"/>
              <a:t>Paxos</a:t>
            </a:r>
            <a:r>
              <a:rPr lang="en-US" sz="2800" spc="-150" dirty="0" smtClean="0"/>
              <a:t>)</a:t>
            </a:r>
          </a:p>
          <a:p>
            <a:pPr lvl="1">
              <a:lnSpc>
                <a:spcPct val="110000"/>
              </a:lnSpc>
              <a:spcBef>
                <a:spcPts val="200"/>
              </a:spcBef>
            </a:pPr>
            <a:r>
              <a:rPr lang="en-US" sz="2800" dirty="0"/>
              <a:t>D</a:t>
            </a:r>
            <a:r>
              <a:rPr lang="en-US" sz="2800" dirty="0" smtClean="0"/>
              <a:t>isconnected operation</a:t>
            </a:r>
          </a:p>
          <a:p>
            <a:pPr>
              <a:lnSpc>
                <a:spcPct val="110000"/>
              </a:lnSpc>
              <a:spcBef>
                <a:spcPts val="2400"/>
              </a:spcBef>
            </a:pPr>
            <a:r>
              <a:rPr lang="en-US" dirty="0" smtClean="0"/>
              <a:t>Challenges</a:t>
            </a:r>
          </a:p>
          <a:p>
            <a:pPr lvl="1">
              <a:lnSpc>
                <a:spcPct val="110000"/>
              </a:lnSpc>
              <a:spcBef>
                <a:spcPts val="200"/>
              </a:spcBef>
            </a:pPr>
            <a:r>
              <a:rPr lang="en-US" sz="2800" dirty="0" smtClean="0"/>
              <a:t>How do you discover other writes?</a:t>
            </a:r>
          </a:p>
          <a:p>
            <a:pPr lvl="1">
              <a:lnSpc>
                <a:spcPct val="110000"/>
              </a:lnSpc>
              <a:spcBef>
                <a:spcPts val="200"/>
              </a:spcBef>
            </a:pPr>
            <a:r>
              <a:rPr lang="en-US" sz="2800" dirty="0" smtClean="0"/>
              <a:t>How do you resolve conflicting writes?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40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Eventual consistency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62996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Two prevailing styles of discovery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9100" y="1504950"/>
            <a:ext cx="8534400" cy="527685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Gossip pull (“anti-entropy”)</a:t>
            </a:r>
          </a:p>
          <a:p>
            <a:pPr lvl="1"/>
            <a:r>
              <a:rPr lang="en-US" dirty="0" smtClean="0"/>
              <a:t>A asks B for something it is trying to “find”</a:t>
            </a:r>
          </a:p>
          <a:p>
            <a:pPr lvl="1"/>
            <a:r>
              <a:rPr lang="en-US" dirty="0" smtClean="0"/>
              <a:t>Commonly used for management replicated data</a:t>
            </a:r>
          </a:p>
          <a:p>
            <a:pPr lvl="2">
              <a:spcAft>
                <a:spcPts val="1200"/>
              </a:spcAft>
            </a:pPr>
            <a:r>
              <a:rPr lang="en-US" dirty="0" smtClean="0"/>
              <a:t>Resolve differences between </a:t>
            </a:r>
            <a:r>
              <a:rPr lang="en-US" dirty="0" err="1" smtClean="0"/>
              <a:t>DBs</a:t>
            </a:r>
            <a:r>
              <a:rPr lang="en-US" dirty="0" smtClean="0"/>
              <a:t> by comparing digests</a:t>
            </a:r>
          </a:p>
          <a:p>
            <a:r>
              <a:rPr lang="en-US" dirty="0" smtClean="0"/>
              <a:t>Gossip push (“rumor mongering”):</a:t>
            </a:r>
          </a:p>
          <a:p>
            <a:pPr lvl="1"/>
            <a:r>
              <a:rPr lang="en-US" dirty="0" smtClean="0"/>
              <a:t>A tells B something B doesn’t know</a:t>
            </a:r>
          </a:p>
          <a:p>
            <a:pPr lvl="1"/>
            <a:r>
              <a:rPr lang="en-US" dirty="0" smtClean="0"/>
              <a:t>Gossip for multicasting</a:t>
            </a:r>
          </a:p>
          <a:p>
            <a:pPr lvl="2"/>
            <a:r>
              <a:rPr lang="en-US" dirty="0" smtClean="0"/>
              <a:t>Keep sending for bounded period of time</a:t>
            </a:r>
            <a:r>
              <a:rPr lang="en-US" i="1" dirty="0" smtClean="0"/>
              <a:t>:   O (log </a:t>
            </a:r>
            <a:r>
              <a:rPr lang="en-US" i="1" dirty="0" err="1" smtClean="0"/>
              <a:t>n</a:t>
            </a:r>
            <a:r>
              <a:rPr lang="en-US" i="1" dirty="0" smtClean="0"/>
              <a:t>) </a:t>
            </a:r>
          </a:p>
          <a:p>
            <a:pPr lvl="1"/>
            <a:r>
              <a:rPr lang="en-US" dirty="0" smtClean="0"/>
              <a:t>Also used to compute aggregates</a:t>
            </a:r>
          </a:p>
          <a:p>
            <a:pPr lvl="2">
              <a:spcAft>
                <a:spcPts val="1200"/>
              </a:spcAft>
            </a:pPr>
            <a:r>
              <a:rPr lang="en-US" dirty="0" smtClean="0"/>
              <a:t>Max, min, </a:t>
            </a:r>
            <a:r>
              <a:rPr lang="en-US" dirty="0" err="1" smtClean="0"/>
              <a:t>avg</a:t>
            </a:r>
            <a:r>
              <a:rPr lang="en-US" dirty="0" smtClean="0"/>
              <a:t> easy.  Sum and count more difficult.</a:t>
            </a:r>
          </a:p>
          <a:p>
            <a:pPr>
              <a:spcAft>
                <a:spcPts val="0"/>
              </a:spcAft>
            </a:pPr>
            <a:r>
              <a:rPr lang="en-US" dirty="0" smtClean="0"/>
              <a:t>Push-pull gossip</a:t>
            </a:r>
          </a:p>
          <a:p>
            <a:pPr lvl="1"/>
            <a:r>
              <a:rPr lang="en-US" dirty="0" smtClean="0"/>
              <a:t>Combines both :  O(n log log n) </a:t>
            </a:r>
            <a:r>
              <a:rPr lang="en-US" dirty="0" err="1" smtClean="0"/>
              <a:t>msgs</a:t>
            </a:r>
            <a:r>
              <a:rPr lang="en-US" dirty="0" smtClean="0"/>
              <a:t> to spread in O(log n) time</a:t>
            </a:r>
          </a:p>
          <a:p>
            <a:pPr lvl="1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0836016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2373" y="2331411"/>
            <a:ext cx="7772400" cy="1011468"/>
          </a:xfrm>
        </p:spPr>
        <p:txBody>
          <a:bodyPr/>
          <a:lstStyle/>
          <a:p>
            <a:r>
              <a:rPr lang="en-US" u="sng" dirty="0" smtClean="0"/>
              <a:t>Monday reading for </a:t>
            </a:r>
            <a:r>
              <a:rPr lang="en-US" u="sng" dirty="0" smtClean="0"/>
              <a:t>everybody</a:t>
            </a:r>
            <a:r>
              <a:rPr lang="en-US" u="sng" dirty="0" smtClean="0"/>
              <a:t/>
            </a:r>
            <a:br>
              <a:rPr lang="en-US" u="sng" dirty="0" smtClean="0"/>
            </a:br>
            <a:endParaRPr lang="en-US" u="sng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2373" y="3555604"/>
            <a:ext cx="7772400" cy="2483246"/>
          </a:xfrm>
        </p:spPr>
        <p:txBody>
          <a:bodyPr>
            <a:normAutofit/>
          </a:bodyPr>
          <a:lstStyle/>
          <a:p>
            <a:r>
              <a:rPr lang="en-US" sz="3800" dirty="0"/>
              <a:t>Conflict resolution </a:t>
            </a:r>
            <a:endParaRPr lang="en-US" sz="3800" dirty="0" smtClean="0"/>
          </a:p>
          <a:p>
            <a:r>
              <a:rPr lang="en-US" sz="3800" dirty="0" smtClean="0"/>
              <a:t>in eventually consistent systems:</a:t>
            </a:r>
            <a:r>
              <a:rPr lang="en-US" sz="3800" dirty="0"/>
              <a:t/>
            </a:r>
            <a:br>
              <a:rPr lang="en-US" sz="3800" dirty="0"/>
            </a:br>
            <a:r>
              <a:rPr lang="en-US" sz="3800" dirty="0"/>
              <a:t/>
            </a:r>
            <a:br>
              <a:rPr lang="en-US" sz="3800" dirty="0"/>
            </a:br>
            <a:r>
              <a:rPr lang="en-US" sz="4000" dirty="0" smtClean="0"/>
              <a:t> </a:t>
            </a:r>
            <a:r>
              <a:rPr lang="en-US" sz="4000" dirty="0" smtClean="0"/>
              <a:t>Bayou </a:t>
            </a:r>
            <a:r>
              <a:rPr lang="en-US" sz="4000" dirty="0"/>
              <a:t>+ OT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5559B53-AEC7-9D43-BD4D-FB123296CDE3}" type="slidenum">
              <a:rPr lang="en-US" smtClean="0"/>
              <a:pPr>
                <a:defRPr/>
              </a:pPr>
              <a:t>42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6354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Names all around…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8150" y="1417638"/>
            <a:ext cx="9150065" cy="4972694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400" dirty="0" smtClean="0">
                <a:solidFill>
                  <a:schemeClr val="tx1"/>
                </a:solidFill>
              </a:rPr>
              <a:t>Registers:  LD R0, 0x1234 </a:t>
            </a:r>
          </a:p>
          <a:p>
            <a:pPr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400" dirty="0" smtClean="0">
                <a:solidFill>
                  <a:schemeClr val="tx1"/>
                </a:solidFill>
              </a:rPr>
              <a:t>IP addresses: 128.112.132.86</a:t>
            </a:r>
          </a:p>
          <a:p>
            <a:pPr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400" dirty="0" smtClean="0">
                <a:solidFill>
                  <a:schemeClr val="tx1"/>
                </a:solidFill>
              </a:rPr>
              <a:t>Host names: </a:t>
            </a:r>
            <a:r>
              <a:rPr lang="en-US" sz="2400" dirty="0" err="1" smtClean="0">
                <a:solidFill>
                  <a:schemeClr val="tx1"/>
                </a:solidFill>
              </a:rPr>
              <a:t>www.cs.princeton.edu</a:t>
            </a:r>
            <a:endParaRPr lang="en-US" sz="2400" dirty="0" smtClean="0">
              <a:solidFill>
                <a:schemeClr val="tx1"/>
              </a:solidFill>
            </a:endParaRPr>
          </a:p>
          <a:p>
            <a:pPr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400" dirty="0" smtClean="0">
                <a:solidFill>
                  <a:schemeClr val="tx1"/>
                </a:solidFill>
              </a:rPr>
              <a:t>Path names: </a:t>
            </a:r>
            <a:r>
              <a:rPr lang="en-US" sz="1800" dirty="0" smtClean="0">
                <a:solidFill>
                  <a:schemeClr val="tx1"/>
                </a:solidFill>
              </a:rPr>
              <a:t>/courses/archive/spring17/cos518/</a:t>
            </a:r>
            <a:r>
              <a:rPr lang="en-US" sz="1800" dirty="0" err="1" smtClean="0">
                <a:solidFill>
                  <a:schemeClr val="tx1"/>
                </a:solidFill>
              </a:rPr>
              <a:t>syllabus.html</a:t>
            </a:r>
            <a:r>
              <a:rPr lang="en-US" sz="1800" dirty="0" smtClean="0">
                <a:solidFill>
                  <a:schemeClr val="tx1"/>
                </a:solidFill>
              </a:rPr>
              <a:t> </a:t>
            </a:r>
            <a:r>
              <a:rPr lang="en-US" sz="2000" dirty="0" smtClean="0">
                <a:solidFill>
                  <a:schemeClr val="tx1"/>
                </a:solidFill>
              </a:rPr>
              <a:t>vs. “</a:t>
            </a:r>
            <a:r>
              <a:rPr lang="en-US" sz="2000" dirty="0" err="1" smtClean="0">
                <a:solidFill>
                  <a:schemeClr val="tx1"/>
                </a:solidFill>
              </a:rPr>
              <a:t>syllabus.html</a:t>
            </a:r>
            <a:r>
              <a:rPr lang="en-US" sz="2000" dirty="0" smtClean="0">
                <a:solidFill>
                  <a:schemeClr val="tx1"/>
                </a:solidFill>
              </a:rPr>
              <a:t>”</a:t>
            </a:r>
          </a:p>
          <a:p>
            <a:pPr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400" dirty="0" smtClean="0">
                <a:solidFill>
                  <a:schemeClr val="tx1"/>
                </a:solidFill>
              </a:rPr>
              <a:t>“..” (to parent directory)</a:t>
            </a:r>
          </a:p>
          <a:p>
            <a:pPr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400" dirty="0" smtClean="0">
                <a:solidFill>
                  <a:schemeClr val="tx1"/>
                </a:solidFill>
              </a:rPr>
              <a:t>URLs: </a:t>
            </a:r>
            <a:r>
              <a:rPr lang="en-US" sz="2000" dirty="0" smtClean="0">
                <a:solidFill>
                  <a:schemeClr val="tx1"/>
                </a:solidFill>
              </a:rPr>
              <a:t>http://</a:t>
            </a:r>
            <a:r>
              <a:rPr lang="en-US" sz="2000" dirty="0" err="1" smtClean="0">
                <a:solidFill>
                  <a:schemeClr val="tx1"/>
                </a:solidFill>
              </a:rPr>
              <a:t>www.cs.princeton.edu</a:t>
            </a:r>
            <a:r>
              <a:rPr lang="en-US" sz="2000" dirty="0" smtClean="0">
                <a:solidFill>
                  <a:schemeClr val="tx1"/>
                </a:solidFill>
              </a:rPr>
              <a:t>/courses/archive/spring17/cos518/</a:t>
            </a:r>
          </a:p>
          <a:p>
            <a:pPr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400" dirty="0" smtClean="0">
                <a:solidFill>
                  <a:schemeClr val="tx1"/>
                </a:solidFill>
              </a:rPr>
              <a:t>Email addresses</a:t>
            </a:r>
          </a:p>
          <a:p>
            <a:pPr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400" dirty="0" smtClean="0">
                <a:solidFill>
                  <a:schemeClr val="tx1"/>
                </a:solidFill>
              </a:rPr>
              <a:t>Function names:  </a:t>
            </a:r>
            <a:r>
              <a:rPr lang="en-US" sz="2400" dirty="0" err="1" smtClean="0">
                <a:solidFill>
                  <a:schemeClr val="tx1"/>
                </a:solidFill>
              </a:rPr>
              <a:t>ls</a:t>
            </a:r>
            <a:endParaRPr lang="en-US" sz="2400" dirty="0" smtClean="0">
              <a:solidFill>
                <a:schemeClr val="tx1"/>
              </a:solidFill>
            </a:endParaRPr>
          </a:p>
          <a:p>
            <a:pPr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400" dirty="0" smtClean="0">
                <a:solidFill>
                  <a:schemeClr val="tx1"/>
                </a:solidFill>
              </a:rPr>
              <a:t>Phone numbers: 609-258-9169  vs.  x8-9179</a:t>
            </a:r>
          </a:p>
          <a:p>
            <a:pPr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400" dirty="0" err="1" smtClean="0">
                <a:solidFill>
                  <a:schemeClr val="tx1"/>
                </a:solidFill>
              </a:rPr>
              <a:t>SSNs</a:t>
            </a:r>
            <a:endParaRPr lang="en-US" sz="2400" dirty="0" smtClean="0">
              <a:solidFill>
                <a:schemeClr val="tx1"/>
              </a:solidFill>
            </a:endParaRPr>
          </a:p>
          <a:p>
            <a:pPr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</a:pP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8801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High-level view of naming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4525963"/>
          </a:xfrm>
        </p:spPr>
        <p:txBody>
          <a:bodyPr>
            <a:normAutofit/>
          </a:bodyPr>
          <a:lstStyle/>
          <a:p>
            <a:pPr>
              <a:spcAft>
                <a:spcPts val="1200"/>
              </a:spcAft>
            </a:pPr>
            <a:r>
              <a:rPr lang="en-US" sz="3000" dirty="0" smtClean="0"/>
              <a:t>Set of possible names</a:t>
            </a:r>
          </a:p>
          <a:p>
            <a:pPr>
              <a:spcAft>
                <a:spcPts val="1200"/>
              </a:spcAft>
            </a:pPr>
            <a:r>
              <a:rPr lang="en-US" sz="3000" dirty="0" smtClean="0"/>
              <a:t>Set of possible values that names map to</a:t>
            </a:r>
          </a:p>
          <a:p>
            <a:pPr>
              <a:spcAft>
                <a:spcPts val="1200"/>
              </a:spcAft>
            </a:pPr>
            <a:r>
              <a:rPr lang="en-US" sz="3000" dirty="0" smtClean="0"/>
              <a:t>Lookup algorithm that translates name to value</a:t>
            </a:r>
          </a:p>
          <a:p>
            <a:pPr>
              <a:spcAft>
                <a:spcPts val="1200"/>
              </a:spcAft>
            </a:pPr>
            <a:r>
              <a:rPr lang="en-US" sz="3000" dirty="0" smtClean="0"/>
              <a:t>Optional context that affects the lookup algorithm</a:t>
            </a:r>
            <a:endParaRPr lang="en-US" sz="3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4019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0196" y="76201"/>
            <a:ext cx="8793804" cy="1066800"/>
          </a:xfrm>
        </p:spPr>
        <p:txBody>
          <a:bodyPr>
            <a:normAutofit/>
          </a:bodyPr>
          <a:lstStyle/>
          <a:p>
            <a:r>
              <a:rPr lang="en-US" sz="3800" dirty="0" smtClean="0"/>
              <a:t>Helping to understand naming system</a:t>
            </a:r>
            <a:endParaRPr lang="en-US" sz="3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600"/>
              </a:spcAft>
            </a:pPr>
            <a:r>
              <a:rPr lang="en-US" dirty="0" smtClean="0"/>
              <a:t>Name syntax?</a:t>
            </a:r>
          </a:p>
          <a:p>
            <a:pPr>
              <a:spcAft>
                <a:spcPts val="600"/>
              </a:spcAft>
            </a:pPr>
            <a:r>
              <a:rPr lang="en-US" dirty="0" smtClean="0"/>
              <a:t>Values?</a:t>
            </a:r>
          </a:p>
          <a:p>
            <a:pPr>
              <a:spcAft>
                <a:spcPts val="600"/>
              </a:spcAft>
            </a:pPr>
            <a:r>
              <a:rPr lang="en-US" dirty="0" smtClean="0"/>
              <a:t>Context used to resolve name?</a:t>
            </a:r>
          </a:p>
          <a:p>
            <a:pPr>
              <a:spcAft>
                <a:spcPts val="600"/>
              </a:spcAft>
            </a:pPr>
            <a:r>
              <a:rPr lang="en-US" dirty="0" smtClean="0"/>
              <a:t>Who supplies context?</a:t>
            </a:r>
          </a:p>
          <a:p>
            <a:pPr>
              <a:spcAft>
                <a:spcPts val="600"/>
              </a:spcAft>
            </a:pPr>
            <a:r>
              <a:rPr lang="en-US" dirty="0" smtClean="0"/>
              <a:t>Global (context-free) or local names?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2356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8" name="Rectangle 13"/>
          <p:cNvSpPr>
            <a:spLocks noGrp="1" noChangeArrowheads="1"/>
          </p:cNvSpPr>
          <p:nvPr>
            <p:ph type="body" idx="1"/>
          </p:nvPr>
        </p:nvSpPr>
        <p:spPr>
          <a:xfrm>
            <a:off x="381000" y="1453530"/>
            <a:ext cx="8763000" cy="5410200"/>
          </a:xfrm>
        </p:spPr>
        <p:txBody>
          <a:bodyPr>
            <a:normAutofit/>
          </a:bodyPr>
          <a:lstStyle/>
          <a:p>
            <a:r>
              <a:rPr lang="en-US" sz="2800" b="1" dirty="0">
                <a:ea typeface="ＭＳ Ｐゴシック" pitchFamily="-1" charset="-128"/>
                <a:cs typeface="ＭＳ Ｐゴシック" pitchFamily="-1" charset="-128"/>
              </a:rPr>
              <a:t>Host </a:t>
            </a:r>
            <a:r>
              <a:rPr lang="en-US" sz="2800" b="1" dirty="0" smtClean="0">
                <a:ea typeface="ＭＳ Ｐゴシック" pitchFamily="-1" charset="-128"/>
                <a:cs typeface="ＭＳ Ｐゴシック" pitchFamily="-1" charset="-128"/>
              </a:rPr>
              <a:t>names:</a:t>
            </a:r>
            <a:r>
              <a:rPr lang="en-US" sz="2800" dirty="0" smtClean="0">
                <a:ea typeface="ＭＳ Ｐゴシック" pitchFamily="-1" charset="-128"/>
                <a:cs typeface="ＭＳ Ｐゴシック" pitchFamily="-1" charset="-128"/>
              </a:rPr>
              <a:t> </a:t>
            </a:r>
            <a:r>
              <a:rPr lang="en-US" sz="2800" dirty="0" err="1" smtClean="0">
                <a:ea typeface="ＭＳ Ｐゴシック" pitchFamily="-1" charset="-128"/>
                <a:cs typeface="ＭＳ Ｐゴシック" pitchFamily="-1" charset="-128"/>
              </a:rPr>
              <a:t>www.cs.princeton.edu</a:t>
            </a:r>
            <a:endParaRPr lang="en-US" sz="2800" dirty="0">
              <a:ea typeface="ＭＳ Ｐゴシック" pitchFamily="-1" charset="-128"/>
              <a:cs typeface="ＭＳ Ｐゴシック" pitchFamily="-1" charset="-128"/>
            </a:endParaRPr>
          </a:p>
          <a:p>
            <a:pPr lvl="1"/>
            <a:r>
              <a:rPr lang="en-US" sz="2600" dirty="0"/>
              <a:t>Mnemonic, variable-length, appreciated </a:t>
            </a:r>
            <a:r>
              <a:rPr lang="en-US" sz="2600" i="1" dirty="0"/>
              <a:t>by humans</a:t>
            </a:r>
          </a:p>
          <a:p>
            <a:pPr lvl="1">
              <a:spcAft>
                <a:spcPts val="1200"/>
              </a:spcAft>
            </a:pPr>
            <a:r>
              <a:rPr lang="en-US" sz="2600" dirty="0"/>
              <a:t>Hierarchical, based on organizations</a:t>
            </a:r>
          </a:p>
          <a:p>
            <a:r>
              <a:rPr lang="en-US" sz="2800" b="1" dirty="0">
                <a:ea typeface="ＭＳ Ｐゴシック" pitchFamily="-1" charset="-128"/>
                <a:cs typeface="ＭＳ Ｐゴシック" pitchFamily="-1" charset="-128"/>
              </a:rPr>
              <a:t>IP </a:t>
            </a:r>
            <a:r>
              <a:rPr lang="en-US" sz="2800" b="1" dirty="0" smtClean="0">
                <a:ea typeface="ＭＳ Ｐゴシック" pitchFamily="-1" charset="-128"/>
                <a:cs typeface="ＭＳ Ｐゴシック" pitchFamily="-1" charset="-128"/>
              </a:rPr>
              <a:t>addresses</a:t>
            </a:r>
            <a:r>
              <a:rPr lang="en-US" sz="2800" dirty="0" smtClean="0"/>
              <a:t>: </a:t>
            </a:r>
            <a:r>
              <a:rPr lang="en-US" sz="2800" dirty="0" smtClean="0">
                <a:ea typeface="ＭＳ Ｐゴシック" pitchFamily="-1" charset="-128"/>
                <a:cs typeface="ＭＳ Ｐゴシック" pitchFamily="-1" charset="-128"/>
              </a:rPr>
              <a:t>128.112.7.156</a:t>
            </a:r>
            <a:endParaRPr lang="en-US" sz="2800" dirty="0">
              <a:ea typeface="ＭＳ Ｐゴシック" pitchFamily="-1" charset="-128"/>
              <a:cs typeface="ＭＳ Ｐゴシック" pitchFamily="-1" charset="-128"/>
            </a:endParaRPr>
          </a:p>
          <a:p>
            <a:pPr lvl="1"/>
            <a:r>
              <a:rPr lang="en-US" sz="2600" dirty="0"/>
              <a:t>Numerical 32-bit address appreciated </a:t>
            </a:r>
            <a:r>
              <a:rPr lang="en-US" sz="2600" i="1" dirty="0"/>
              <a:t>by routers</a:t>
            </a:r>
          </a:p>
          <a:p>
            <a:pPr lvl="1">
              <a:spcAft>
                <a:spcPts val="1200"/>
              </a:spcAft>
            </a:pPr>
            <a:r>
              <a:rPr lang="en-US" sz="2600" dirty="0"/>
              <a:t>Hierarchical, based on organizations and topology</a:t>
            </a:r>
          </a:p>
          <a:p>
            <a:r>
              <a:rPr lang="en-US" sz="2800" b="1" dirty="0">
                <a:ea typeface="ＭＳ Ｐゴシック" pitchFamily="-1" charset="-128"/>
                <a:cs typeface="ＭＳ Ｐゴシック" pitchFamily="-1" charset="-128"/>
              </a:rPr>
              <a:t>MAC </a:t>
            </a:r>
            <a:r>
              <a:rPr lang="en-US" sz="2800" b="1" dirty="0" smtClean="0">
                <a:ea typeface="ＭＳ Ｐゴシック" pitchFamily="-1" charset="-128"/>
                <a:cs typeface="ＭＳ Ｐゴシック" pitchFamily="-1" charset="-128"/>
              </a:rPr>
              <a:t>addresses </a:t>
            </a:r>
            <a:r>
              <a:rPr lang="en-US" sz="2800" dirty="0" smtClean="0"/>
              <a:t>: </a:t>
            </a:r>
            <a:r>
              <a:rPr lang="en-US" sz="2800" dirty="0" smtClean="0">
                <a:ea typeface="ＭＳ Ｐゴシック" pitchFamily="-1" charset="-128"/>
                <a:cs typeface="ＭＳ Ｐゴシック" pitchFamily="-1" charset="-128"/>
              </a:rPr>
              <a:t>00-15-C5-49-04-A9</a:t>
            </a:r>
            <a:endParaRPr lang="en-US" sz="2800" dirty="0">
              <a:ea typeface="ＭＳ Ｐゴシック" pitchFamily="-1" charset="-128"/>
              <a:cs typeface="ＭＳ Ｐゴシック" pitchFamily="-1" charset="-128"/>
            </a:endParaRPr>
          </a:p>
          <a:p>
            <a:pPr lvl="1"/>
            <a:r>
              <a:rPr lang="en-US" sz="2600" dirty="0"/>
              <a:t>Numerical 48-bit address appreciated</a:t>
            </a:r>
            <a:r>
              <a:rPr lang="en-US" sz="2600" i="1" dirty="0"/>
              <a:t> by adapters</a:t>
            </a:r>
          </a:p>
          <a:p>
            <a:pPr lvl="1"/>
            <a:r>
              <a:rPr lang="en-US" sz="2600" dirty="0"/>
              <a:t>Non-hierarchical, unrelated to network topology</a:t>
            </a:r>
          </a:p>
        </p:txBody>
      </p:sp>
      <p:sp>
        <p:nvSpPr>
          <p:cNvPr id="6" name="Rectangle 1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a typeface="ＭＳ Ｐゴシック" pitchFamily="-1" charset="-128"/>
                <a:cs typeface="ＭＳ Ｐゴシック" pitchFamily="-1" charset="-128"/>
              </a:rPr>
              <a:t>Different Kinds of Names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90541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8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56395"/>
            <a:ext cx="8915400" cy="4906963"/>
          </a:xfrm>
        </p:spPr>
        <p:txBody>
          <a:bodyPr>
            <a:normAutofit lnSpcReduction="10000"/>
          </a:bodyPr>
          <a:lstStyle/>
          <a:p>
            <a:r>
              <a:rPr lang="en-US" b="1" dirty="0" smtClean="0">
                <a:ea typeface="ＭＳ Ｐゴシック" pitchFamily="-1" charset="-128"/>
                <a:cs typeface="ＭＳ Ｐゴシック" pitchFamily="-1" charset="-128"/>
              </a:rPr>
              <a:t>Host names:</a:t>
            </a:r>
            <a:r>
              <a:rPr lang="en-US" dirty="0" smtClean="0">
                <a:ea typeface="ＭＳ Ｐゴシック" pitchFamily="-1" charset="-128"/>
                <a:cs typeface="ＭＳ Ｐゴシック" pitchFamily="-1" charset="-128"/>
              </a:rPr>
              <a:t> </a:t>
            </a:r>
            <a:r>
              <a:rPr lang="en-US" dirty="0" err="1" smtClean="0">
                <a:solidFill>
                  <a:srgbClr val="CC0000"/>
                </a:solidFill>
                <a:ea typeface="ＭＳ Ｐゴシック" pitchFamily="-1" charset="-128"/>
                <a:cs typeface="ＭＳ Ｐゴシック" pitchFamily="-1" charset="-128"/>
              </a:rPr>
              <a:t>www.cs.</a:t>
            </a:r>
            <a:r>
              <a:rPr lang="en-US" dirty="0" err="1" smtClean="0">
                <a:solidFill>
                  <a:srgbClr val="009900"/>
                </a:solidFill>
                <a:ea typeface="ＭＳ Ｐゴシック" pitchFamily="-1" charset="-128"/>
                <a:cs typeface="ＭＳ Ｐゴシック" pitchFamily="-1" charset="-128"/>
              </a:rPr>
              <a:t>princeton.edu</a:t>
            </a:r>
            <a:endParaRPr lang="en-US" dirty="0" smtClean="0">
              <a:ea typeface="ＭＳ Ｐゴシック" pitchFamily="-1" charset="-128"/>
              <a:cs typeface="ＭＳ Ｐゴシック" pitchFamily="-1" charset="-128"/>
            </a:endParaRPr>
          </a:p>
          <a:p>
            <a:pPr lvl="1"/>
            <a:r>
              <a:rPr lang="en-US" dirty="0" smtClean="0">
                <a:solidFill>
                  <a:srgbClr val="009900"/>
                </a:solidFill>
              </a:rPr>
              <a:t>Domain</a:t>
            </a:r>
            <a:r>
              <a:rPr lang="en-US" dirty="0" smtClean="0"/>
              <a:t>: registrar for each top-level domain (</a:t>
            </a:r>
            <a:r>
              <a:rPr lang="en-US" dirty="0" err="1" smtClean="0"/>
              <a:t>eg</a:t>
            </a:r>
            <a:r>
              <a:rPr lang="en-US" dirty="0" smtClean="0"/>
              <a:t>, .</a:t>
            </a:r>
            <a:r>
              <a:rPr lang="en-US" dirty="0" err="1" smtClean="0"/>
              <a:t>edu</a:t>
            </a:r>
            <a:r>
              <a:rPr lang="en-US" dirty="0" smtClean="0"/>
              <a:t>)</a:t>
            </a:r>
          </a:p>
          <a:p>
            <a:pPr lvl="1">
              <a:spcAft>
                <a:spcPts val="1200"/>
              </a:spcAft>
            </a:pPr>
            <a:r>
              <a:rPr lang="en-US" dirty="0" smtClean="0">
                <a:solidFill>
                  <a:srgbClr val="CC0000"/>
                </a:solidFill>
              </a:rPr>
              <a:t>Host name</a:t>
            </a:r>
            <a:r>
              <a:rPr lang="en-US" dirty="0" smtClean="0"/>
              <a:t>: local administrator assigns to each host</a:t>
            </a:r>
          </a:p>
          <a:p>
            <a:r>
              <a:rPr lang="en-US" b="1" dirty="0" smtClean="0">
                <a:ea typeface="ＭＳ Ｐゴシック" pitchFamily="-1" charset="-128"/>
                <a:cs typeface="ＭＳ Ｐゴシック" pitchFamily="-1" charset="-128"/>
              </a:rPr>
              <a:t>IP addresses:</a:t>
            </a:r>
            <a:r>
              <a:rPr lang="en-US" dirty="0" smtClean="0">
                <a:ea typeface="ＭＳ Ｐゴシック" pitchFamily="-1" charset="-128"/>
                <a:cs typeface="ＭＳ Ｐゴシック" pitchFamily="-1" charset="-128"/>
              </a:rPr>
              <a:t> </a:t>
            </a:r>
            <a:r>
              <a:rPr lang="en-US" dirty="0" smtClean="0">
                <a:solidFill>
                  <a:srgbClr val="009900"/>
                </a:solidFill>
                <a:ea typeface="ＭＳ Ｐゴシック" pitchFamily="-1" charset="-128"/>
                <a:cs typeface="ＭＳ Ｐゴシック" pitchFamily="-1" charset="-128"/>
              </a:rPr>
              <a:t>128.112</a:t>
            </a:r>
            <a:r>
              <a:rPr lang="en-US" dirty="0" smtClean="0">
                <a:ea typeface="ＭＳ Ｐゴシック" pitchFamily="-1" charset="-128"/>
                <a:cs typeface="ＭＳ Ｐゴシック" pitchFamily="-1" charset="-128"/>
              </a:rPr>
              <a:t>.</a:t>
            </a:r>
            <a:r>
              <a:rPr lang="en-US" dirty="0" smtClean="0">
                <a:solidFill>
                  <a:srgbClr val="CC0000"/>
                </a:solidFill>
                <a:ea typeface="ＭＳ Ｐゴシック" pitchFamily="-1" charset="-128"/>
                <a:cs typeface="ＭＳ Ｐゴシック" pitchFamily="-1" charset="-128"/>
              </a:rPr>
              <a:t>7.156</a:t>
            </a:r>
            <a:endParaRPr lang="en-US" dirty="0" smtClean="0">
              <a:ea typeface="ＭＳ Ｐゴシック" pitchFamily="-1" charset="-128"/>
              <a:cs typeface="ＭＳ Ｐゴシック" pitchFamily="-1" charset="-128"/>
            </a:endParaRPr>
          </a:p>
          <a:p>
            <a:pPr lvl="1"/>
            <a:r>
              <a:rPr lang="en-US" dirty="0" smtClean="0">
                <a:solidFill>
                  <a:srgbClr val="009900"/>
                </a:solidFill>
              </a:rPr>
              <a:t>Prefixes</a:t>
            </a:r>
            <a:r>
              <a:rPr lang="en-US" dirty="0" smtClean="0"/>
              <a:t>: ICANN, regional Internet registries, and ISPs</a:t>
            </a:r>
          </a:p>
          <a:p>
            <a:pPr lvl="1">
              <a:spcAft>
                <a:spcPts val="1200"/>
              </a:spcAft>
            </a:pPr>
            <a:r>
              <a:rPr lang="en-US" dirty="0" smtClean="0">
                <a:solidFill>
                  <a:srgbClr val="CC0000"/>
                </a:solidFill>
              </a:rPr>
              <a:t>Hosts</a:t>
            </a:r>
            <a:r>
              <a:rPr lang="en-US" dirty="0" smtClean="0"/>
              <a:t>: static configuration, or dynamic using DHCP</a:t>
            </a:r>
          </a:p>
          <a:p>
            <a:r>
              <a:rPr lang="en-US" b="1" dirty="0" smtClean="0">
                <a:ea typeface="ＭＳ Ｐゴシック" pitchFamily="-1" charset="-128"/>
                <a:cs typeface="ＭＳ Ｐゴシック" pitchFamily="-1" charset="-128"/>
              </a:rPr>
              <a:t>MAC addresses:</a:t>
            </a:r>
            <a:r>
              <a:rPr lang="en-US" dirty="0" smtClean="0">
                <a:ea typeface="ＭＳ Ｐゴシック" pitchFamily="-1" charset="-128"/>
                <a:cs typeface="ＭＳ Ｐゴシック" pitchFamily="-1" charset="-128"/>
              </a:rPr>
              <a:t> </a:t>
            </a:r>
            <a:r>
              <a:rPr lang="en-US" dirty="0" smtClean="0">
                <a:solidFill>
                  <a:srgbClr val="009900"/>
                </a:solidFill>
                <a:ea typeface="ＭＳ Ｐゴシック" pitchFamily="-1" charset="-128"/>
                <a:cs typeface="ＭＳ Ｐゴシック" pitchFamily="-1" charset="-128"/>
              </a:rPr>
              <a:t>00-15-C5</a:t>
            </a:r>
            <a:r>
              <a:rPr lang="en-US" dirty="0" smtClean="0">
                <a:ea typeface="ＭＳ Ｐゴシック" pitchFamily="-1" charset="-128"/>
                <a:cs typeface="ＭＳ Ｐゴシック" pitchFamily="-1" charset="-128"/>
              </a:rPr>
              <a:t>-</a:t>
            </a:r>
            <a:r>
              <a:rPr lang="en-US" dirty="0" smtClean="0">
                <a:solidFill>
                  <a:srgbClr val="CC0000"/>
                </a:solidFill>
                <a:ea typeface="ＭＳ Ｐゴシック" pitchFamily="-1" charset="-128"/>
                <a:cs typeface="ＭＳ Ｐゴシック" pitchFamily="-1" charset="-128"/>
              </a:rPr>
              <a:t>49-04-A9</a:t>
            </a:r>
          </a:p>
          <a:p>
            <a:pPr lvl="1"/>
            <a:r>
              <a:rPr lang="en-US" dirty="0" smtClean="0">
                <a:solidFill>
                  <a:srgbClr val="009900"/>
                </a:solidFill>
              </a:rPr>
              <a:t>Blocks</a:t>
            </a:r>
            <a:r>
              <a:rPr lang="en-US" dirty="0" smtClean="0"/>
              <a:t>: assigned to vendors by the IEEE</a:t>
            </a:r>
          </a:p>
          <a:p>
            <a:pPr lvl="1"/>
            <a:r>
              <a:rPr lang="en-US" dirty="0" smtClean="0">
                <a:solidFill>
                  <a:srgbClr val="CC0000"/>
                </a:solidFill>
              </a:rPr>
              <a:t>Adapters</a:t>
            </a:r>
            <a:r>
              <a:rPr lang="en-US" dirty="0" smtClean="0"/>
              <a:t>: assigned by the vendor from its block</a:t>
            </a:r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>
                <a:ea typeface="ＭＳ Ｐゴシック" pitchFamily="-1" charset="-128"/>
                <a:cs typeface="ＭＳ Ｐゴシック" pitchFamily="-1" charset="-128"/>
              </a:rPr>
              <a:t>Hierarchical Assignment Processes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9251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3">
            <a:lumMod val="40000"/>
            <a:lumOff val="60000"/>
          </a:schemeClr>
        </a:solidFill>
        <a:ln w="28575">
          <a:solidFill>
            <a:schemeClr val="tx1"/>
          </a:solidFill>
          <a:prstDash val="sysDash"/>
        </a:ln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 b="0" dirty="0">
            <a:solidFill>
              <a:schemeClr val="tx1"/>
            </a:solidFill>
            <a:latin typeface="+mn-lt"/>
          </a:defRPr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>
          <a:prstDash val="solid"/>
          <a:headEnd type="arrow"/>
          <a:tailEnd type="none"/>
        </a:ln>
        <a:effectLst/>
      </a:spPr>
      <a:bodyPr/>
      <a:lstStyle/>
      <a:style>
        <a:lnRef idx="3">
          <a:schemeClr val="dk1"/>
        </a:lnRef>
        <a:fillRef idx="0">
          <a:schemeClr val="dk1"/>
        </a:fillRef>
        <a:effectRef idx="2">
          <a:schemeClr val="dk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defRPr smtClean="0">
            <a:latin typeface="Arial" charset="0"/>
            <a:ea typeface="Arial" charset="0"/>
            <a:cs typeface="Arial" charset="0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36267</TotalTime>
  <Words>1969</Words>
  <Application>Microsoft Macintosh PowerPoint</Application>
  <PresentationFormat>On-screen Show (4:3)</PresentationFormat>
  <Paragraphs>481</Paragraphs>
  <Slides>42</Slides>
  <Notes>19</Notes>
  <HiddenSlides>0</HiddenSlides>
  <MMClips>0</MMClips>
  <ScaleCrop>false</ScaleCrop>
  <HeadingPairs>
    <vt:vector size="8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42</vt:i4>
      </vt:variant>
    </vt:vector>
  </HeadingPairs>
  <TitlesOfParts>
    <vt:vector size="53" baseType="lpstr">
      <vt:lpstr>Calibri</vt:lpstr>
      <vt:lpstr>Comic Sans MS</vt:lpstr>
      <vt:lpstr>Courier New</vt:lpstr>
      <vt:lpstr>Helvetica</vt:lpstr>
      <vt:lpstr>Math B</vt:lpstr>
      <vt:lpstr>ＭＳ Ｐゴシック</vt:lpstr>
      <vt:lpstr>Times New Roman</vt:lpstr>
      <vt:lpstr>Wingdings</vt:lpstr>
      <vt:lpstr>Arial</vt:lpstr>
      <vt:lpstr>1_Office Theme</vt:lpstr>
      <vt:lpstr>Clip</vt:lpstr>
      <vt:lpstr>Naming and layering Replicated storage, consistency</vt:lpstr>
      <vt:lpstr>Naming and system components</vt:lpstr>
      <vt:lpstr>Potential Name Syntax</vt:lpstr>
      <vt:lpstr>Properties of Naming</vt:lpstr>
      <vt:lpstr>Names all around…</vt:lpstr>
      <vt:lpstr>High-level view of naming</vt:lpstr>
      <vt:lpstr>Helping to understand naming system</vt:lpstr>
      <vt:lpstr>Different Kinds of Names</vt:lpstr>
      <vt:lpstr>Hierarchical Assignment Processes</vt:lpstr>
      <vt:lpstr>Case Study: Domain Name System (DNS) </vt:lpstr>
      <vt:lpstr>Strawman Solution #1: Local File</vt:lpstr>
      <vt:lpstr>Strawman Solution #2: Central Server</vt:lpstr>
      <vt:lpstr>Domain Name System (DNS)</vt:lpstr>
      <vt:lpstr>Reliability</vt:lpstr>
      <vt:lpstr>Distributed Hierarchical Database</vt:lpstr>
      <vt:lpstr>DNS Queries and Caching</vt:lpstr>
      <vt:lpstr>DNS Queries</vt:lpstr>
      <vt:lpstr>DNS Queries</vt:lpstr>
      <vt:lpstr>DNS Cache Consistency</vt:lpstr>
      <vt:lpstr>Layering</vt:lpstr>
      <vt:lpstr>Layering</vt:lpstr>
      <vt:lpstr>OSI Layering Model</vt:lpstr>
      <vt:lpstr>Five Layers Summary</vt:lpstr>
      <vt:lpstr>Physical Communication</vt:lpstr>
      <vt:lpstr>Layer model and headers</vt:lpstr>
      <vt:lpstr>Drawbacks of Layering</vt:lpstr>
      <vt:lpstr>Placing Network Functionality</vt:lpstr>
      <vt:lpstr>–  Paper Discussion  –</vt:lpstr>
      <vt:lpstr>Intro to  fault tolerant + consistency</vt:lpstr>
      <vt:lpstr>What is fault tolerance?</vt:lpstr>
      <vt:lpstr>Why is fault tolerance hard?</vt:lpstr>
      <vt:lpstr>So what to do?</vt:lpstr>
      <vt:lpstr>Masking failures</vt:lpstr>
      <vt:lpstr>Safety and liveness</vt:lpstr>
      <vt:lpstr>Reasoning about fault tolerance</vt:lpstr>
      <vt:lpstr>Safety</vt:lpstr>
      <vt:lpstr>Liveness</vt:lpstr>
      <vt:lpstr>Often a tradeoff</vt:lpstr>
      <vt:lpstr>Eventual Consistency</vt:lpstr>
      <vt:lpstr>Eventual consistency</vt:lpstr>
      <vt:lpstr>Two prevailing styles of discovery</vt:lpstr>
      <vt:lpstr>Monday reading for everybody </vt:lpstr>
    </vt:vector>
  </TitlesOfParts>
  <Company>Princeton University</Company>
  <LinksUpToDate>false</LinksUpToDate>
  <SharedDoc>false</SharedDoc>
  <HyperlinksChanged>false</HyperlinksChanged>
  <AppVersion>15.0030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Communication</dc:title>
  <dc:creator>Kai Li</dc:creator>
  <cp:lastModifiedBy>Freedman</cp:lastModifiedBy>
  <cp:revision>1485</cp:revision>
  <cp:lastPrinted>2016-09-14T02:16:39Z</cp:lastPrinted>
  <dcterms:created xsi:type="dcterms:W3CDTF">2013-10-08T01:49:25Z</dcterms:created>
  <dcterms:modified xsi:type="dcterms:W3CDTF">2017-02-08T04:14:24Z</dcterms:modified>
</cp:coreProperties>
</file>