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13"/>
  </p:notesMasterIdLst>
  <p:handoutMasterIdLst>
    <p:handoutMasterId r:id="rId14"/>
  </p:handoutMasterIdLst>
  <p:sldIdLst>
    <p:sldId id="257" r:id="rId2"/>
    <p:sldId id="292" r:id="rId3"/>
    <p:sldId id="293" r:id="rId4"/>
    <p:sldId id="319" r:id="rId5"/>
    <p:sldId id="317" r:id="rId6"/>
    <p:sldId id="320" r:id="rId7"/>
    <p:sldId id="318" r:id="rId8"/>
    <p:sldId id="321" r:id="rId9"/>
    <p:sldId id="323" r:id="rId10"/>
    <p:sldId id="324" r:id="rId11"/>
    <p:sldId id="325" r:id="rId12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92D050"/>
    <a:srgbClr val="CCFFFF"/>
    <a:srgbClr val="FFCC99"/>
    <a:srgbClr val="FF3300"/>
    <a:srgbClr val="FFCC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27" autoAdjust="0"/>
    <p:restoredTop sz="83878" autoAdjust="0"/>
  </p:normalViewPr>
  <p:slideViewPr>
    <p:cSldViewPr snapToGrid="0">
      <p:cViewPr>
        <p:scale>
          <a:sx n="67" d="100"/>
          <a:sy n="67" d="100"/>
        </p:scale>
        <p:origin x="2536" y="33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tif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C562-3101-0D43-9BC5-1FD230FF41EF}" type="datetime1">
              <a:rPr lang="en-US" smtClean="0"/>
              <a:t>3/29/17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061D7-F64F-8E4D-8C48-35B191211857}" type="datetime1">
              <a:rPr lang="en-US" smtClean="0"/>
              <a:t>3/29/17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C55DC-D3DB-A142-8833-8A2BDFA4DAAA}" type="datetime1">
              <a:rPr lang="en-US" smtClean="0"/>
              <a:t>3/29/17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47800"/>
            <a:ext cx="8565204" cy="50292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1400"/>
              </a:spcBef>
              <a:defRPr sz="3000"/>
            </a:lvl1pPr>
            <a:lvl2pPr>
              <a:spcBef>
                <a:spcPts val="800"/>
              </a:spcBef>
              <a:defRPr sz="2800"/>
            </a:lvl2pPr>
            <a:lvl3pPr>
              <a:spcBef>
                <a:spcPts val="800"/>
              </a:spcBef>
              <a:defRPr sz="2400"/>
            </a:lvl3pPr>
            <a:lvl4pPr>
              <a:spcBef>
                <a:spcPts val="800"/>
              </a:spcBef>
              <a:defRPr sz="2200"/>
            </a:lvl4pPr>
            <a:lvl5pPr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AAB37-D57B-5349-8A73-F9D93383FA9F}" type="datetime1">
              <a:rPr lang="en-US" smtClean="0"/>
              <a:t>3/29/17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76201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75945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3/29/17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6F9FE-3308-7D4E-8B46-F9836AC42425}" type="datetime1">
              <a:rPr lang="en-US" smtClean="0"/>
              <a:t>3/29/17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6C878-1A61-1D40-8C94-88B875F76C97}" type="datetime1">
              <a:rPr lang="en-US" smtClean="0"/>
              <a:t>3/29/17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9" name="Picture 8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7AF70-5002-B24C-BAA9-0C2EC79E2C37}" type="datetime1">
              <a:rPr lang="en-US" smtClean="0"/>
              <a:t>3/29/17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44EB9-203A-2649-A5DC-C807C557D821}" type="datetime1">
              <a:rPr lang="en-US" smtClean="0"/>
              <a:t>3/29/17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168DF-4358-664B-A04B-7A4BE79C5464}" type="datetime1">
              <a:rPr lang="en-US" smtClean="0"/>
              <a:t>3/29/17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0B6B8-460D-9A45-A983-067DAFC8AE2B}" type="datetime1">
              <a:rPr lang="en-US" smtClean="0"/>
              <a:t>3/29/17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7AB581CF-9A74-854B-A279-C8C42F61C879}" type="datetime1">
              <a:rPr lang="en-US" smtClean="0"/>
              <a:pPr>
                <a:defRPr/>
              </a:pPr>
              <a:t>3/29/17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Distributed Machine Learning</a:t>
            </a:r>
            <a:endParaRPr 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 518: Advanced Computer Systems</a:t>
            </a:r>
            <a:endParaRPr lang="en-US" i="1" dirty="0" smtClean="0"/>
          </a:p>
          <a:p>
            <a:r>
              <a:rPr lang="en-US" dirty="0" smtClean="0"/>
              <a:t>Lecture </a:t>
            </a:r>
            <a:r>
              <a:rPr lang="en-US" dirty="0" smtClean="0"/>
              <a:t>13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Daniel Suo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typical distributed approaches?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Dataflow</a:t>
            </a:r>
          </a:p>
          <a:p>
            <a:r>
              <a:rPr lang="en-US" dirty="0" smtClean="0"/>
              <a:t>Graph</a:t>
            </a:r>
          </a:p>
          <a:p>
            <a:r>
              <a:rPr lang="en-US" dirty="0" smtClean="0"/>
              <a:t>Parameter server</a:t>
            </a:r>
          </a:p>
          <a:p>
            <a:r>
              <a:rPr lang="en-US" dirty="0" smtClean="0"/>
              <a:t>”</a:t>
            </a:r>
            <a:r>
              <a:rPr lang="en-US" dirty="0" err="1" smtClean="0"/>
              <a:t>Allreduce</a:t>
            </a:r>
            <a:r>
              <a:rPr lang="en-US" dirty="0" smtClean="0"/>
              <a:t>” / MPI</a:t>
            </a:r>
          </a:p>
        </p:txBody>
      </p:sp>
    </p:spTree>
    <p:extLst>
      <p:ext uri="{BB962C8B-B14F-4D97-AF65-F5344CB8AC3E}">
        <p14:creationId xmlns:p14="http://schemas.microsoft.com/office/powerpoint/2010/main" val="848976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do people typically do?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a beefy workstation instead of a cluster</a:t>
            </a:r>
          </a:p>
          <a:p>
            <a:pPr lvl="1"/>
            <a:r>
              <a:rPr lang="en-US" dirty="0" smtClean="0"/>
              <a:t>A single GPU can sometimes outperform a cluster</a:t>
            </a:r>
          </a:p>
          <a:p>
            <a:r>
              <a:rPr lang="en-US" dirty="0" smtClean="0"/>
              <a:t>Use clusters for simple / highly parallelizable algorithms</a:t>
            </a:r>
          </a:p>
          <a:p>
            <a:r>
              <a:rPr lang="en-US" dirty="0" smtClean="0"/>
              <a:t>Use data parallelism (as opposed to model parallelism) when possible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Even at large companies!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005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Outline</a:t>
            </a:r>
            <a:endParaRPr lang="en-US" altLang="en-US" dirty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-128"/>
              </a:defRPr>
            </a:lvl9pPr>
          </a:lstStyle>
          <a:p>
            <a:pPr eaLnBrk="1" hangingPunct="1"/>
            <a:fld id="{648D1EF4-FE36-B847-8065-3084223EE155}" type="slidenum">
              <a:rPr lang="en-US" altLang="en-US" sz="1200">
                <a:solidFill>
                  <a:srgbClr val="898989"/>
                </a:solidFill>
              </a:rPr>
              <a:pPr eaLnBrk="1" hangingPunct="1"/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machine learning?</a:t>
            </a:r>
          </a:p>
          <a:p>
            <a:r>
              <a:rPr lang="en-US" dirty="0" smtClean="0"/>
              <a:t>Why is machine learning hard in parallel / distributed systems?</a:t>
            </a:r>
          </a:p>
          <a:p>
            <a:r>
              <a:rPr lang="en-US" dirty="0" smtClean="0"/>
              <a:t>A brief history of what people have done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250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definitions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 computers the ability to act without being explicitly programmed</a:t>
            </a:r>
          </a:p>
          <a:p>
            <a:r>
              <a:rPr lang="en-US" dirty="0" smtClean="0"/>
              <a:t>Program that learns from experience to perform some task better</a:t>
            </a:r>
          </a:p>
          <a:p>
            <a:r>
              <a:rPr lang="en-US" dirty="0" smtClean="0"/>
              <a:t>For our purposes (i.e., less philosophical): predictive models that have some parameters that are informed by data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9747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broad classes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Primarily classified by the ‘feedback’</a:t>
            </a:r>
            <a:endParaRPr lang="en-US" dirty="0" smtClean="0"/>
          </a:p>
          <a:p>
            <a:r>
              <a:rPr lang="en-US" b="1" dirty="0" smtClean="0">
                <a:solidFill>
                  <a:schemeClr val="accent6"/>
                </a:solidFill>
              </a:rPr>
              <a:t>Supervised</a:t>
            </a:r>
            <a:r>
              <a:rPr lang="en-US" dirty="0" smtClean="0">
                <a:solidFill>
                  <a:schemeClr val="accent6"/>
                </a:solidFill>
              </a:rPr>
              <a:t>:</a:t>
            </a:r>
            <a:r>
              <a:rPr lang="en-US" dirty="0" smtClean="0"/>
              <a:t> use example inputs with corresponding ‘answers’ (labels) -&gt; learn mapping</a:t>
            </a:r>
          </a:p>
          <a:p>
            <a:r>
              <a:rPr lang="en-US" b="1" dirty="0" smtClean="0">
                <a:solidFill>
                  <a:schemeClr val="accent6"/>
                </a:solidFill>
              </a:rPr>
              <a:t>Unsupervised</a:t>
            </a:r>
            <a:r>
              <a:rPr lang="en-US" dirty="0" smtClean="0"/>
              <a:t>: find structure in data without labels (but is anything ever </a:t>
            </a:r>
            <a:r>
              <a:rPr lang="en-US" i="1" dirty="0" smtClean="0"/>
              <a:t>really</a:t>
            </a:r>
            <a:r>
              <a:rPr lang="en-US" dirty="0" smtClean="0"/>
              <a:t> unsupervised?)</a:t>
            </a:r>
          </a:p>
          <a:p>
            <a:r>
              <a:rPr lang="en-US" b="1" dirty="0" smtClean="0">
                <a:solidFill>
                  <a:schemeClr val="accent6"/>
                </a:solidFill>
              </a:rPr>
              <a:t>Reinforcement</a:t>
            </a:r>
            <a:r>
              <a:rPr lang="en-US" dirty="0" smtClean="0"/>
              <a:t>: learn policy of behavior in a dynamic environment from rewards / punishments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745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Linear regressions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Could be thought of as a machine learning algorithm</a:t>
            </a:r>
          </a:p>
          <a:p>
            <a:r>
              <a:rPr lang="en-US" dirty="0" smtClean="0"/>
              <a:t>Want to make predictions</a:t>
            </a:r>
          </a:p>
          <a:p>
            <a:r>
              <a:rPr lang="en-US" dirty="0" smtClean="0"/>
              <a:t>Determine parameters from data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1197" y="3962400"/>
            <a:ext cx="4003202" cy="264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43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Linear </a:t>
            </a:r>
            <a:r>
              <a:rPr lang="en-US" dirty="0" smtClean="0"/>
              <a:t>regressions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 smtClean="0">
                    <a:solidFill>
                      <a:schemeClr val="accent6"/>
                    </a:solidFill>
                  </a:rPr>
                  <a:t>Model</a:t>
                </a:r>
                <a:r>
                  <a:rPr lang="en-US" dirty="0" smtClean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charset="0"/>
                      </a:rPr>
                      <m:t>𝑦</m:t>
                    </m:r>
                    <m:r>
                      <a:rPr lang="en-US" b="0" i="1" smtClean="0">
                        <a:latin typeface="Cambria Math" charset="0"/>
                      </a:rPr>
                      <m:t>=</m:t>
                    </m:r>
                    <m:r>
                      <a:rPr lang="en-US" b="1" i="1" smtClean="0">
                        <a:latin typeface="Cambria Math" charset="0"/>
                      </a:rPr>
                      <m:t>𝒘</m:t>
                    </m:r>
                    <m:r>
                      <a:rPr lang="en-US" b="0" i="1" smtClean="0">
                        <a:latin typeface="Cambria Math" charset="0"/>
                      </a:rPr>
                      <m:t>·</m:t>
                    </m:r>
                    <m:r>
                      <a:rPr lang="en-US" b="1" i="1" smtClean="0">
                        <a:latin typeface="Cambria Math" charset="0"/>
                      </a:rPr>
                      <m:t>𝒙</m:t>
                    </m:r>
                    <m:r>
                      <a:rPr lang="en-US" b="1" i="1" smtClean="0">
                        <a:latin typeface="Cambria Math" charset="0"/>
                      </a:rPr>
                      <m:t>+</m:t>
                    </m:r>
                    <m:r>
                      <a:rPr lang="en-US" b="1" i="1" smtClean="0">
                        <a:latin typeface="Cambria Math" charset="0"/>
                      </a:rPr>
                      <m:t>𝒃</m:t>
                    </m:r>
                  </m:oMath>
                </a14:m>
                <a:endParaRPr lang="en-US" dirty="0" smtClean="0"/>
              </a:p>
              <a:p>
                <a:r>
                  <a:rPr lang="en-US" b="1" dirty="0" smtClean="0">
                    <a:solidFill>
                      <a:schemeClr val="accent6"/>
                    </a:solidFill>
                  </a:rPr>
                  <a:t>Training</a:t>
                </a:r>
                <a:r>
                  <a:rPr lang="en-US" dirty="0" smtClean="0"/>
                  <a:t>:</a:t>
                </a:r>
              </a:p>
              <a:p>
                <a:pPr lvl="1"/>
                <a:r>
                  <a:rPr lang="en-US" dirty="0" smtClean="0"/>
                  <a:t>Objective / cost / loss: squared error</a:t>
                </a:r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Training procedure: minimize the sum squared error -&gt; matrix multiplication</a:t>
                </a:r>
              </a:p>
              <a:p>
                <a:r>
                  <a:rPr lang="en-US" b="1" dirty="0" smtClean="0">
                    <a:solidFill>
                      <a:schemeClr val="accent6"/>
                    </a:solidFill>
                  </a:rPr>
                  <a:t>Inference</a:t>
                </a:r>
                <a:r>
                  <a:rPr lang="en-US" dirty="0" smtClean="0"/>
                  <a:t>: just plug inputs into our model with parameters from training</a:t>
                </a:r>
                <a:endParaRPr lang="en-US" dirty="0" smtClean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2063" t="-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6127" y="3054350"/>
            <a:ext cx="3793342" cy="138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898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isn’t this statistics?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of overlap, but some notable differences</a:t>
            </a:r>
          </a:p>
          <a:p>
            <a:r>
              <a:rPr lang="en-US" b="1" dirty="0" smtClean="0">
                <a:solidFill>
                  <a:schemeClr val="accent6"/>
                </a:solidFill>
              </a:rPr>
              <a:t>Partly interest</a:t>
            </a:r>
          </a:p>
          <a:p>
            <a:pPr lvl="1"/>
            <a:r>
              <a:rPr lang="en-US" dirty="0" smtClean="0"/>
              <a:t>Statistics: survey design, sampling, industrial statistics</a:t>
            </a:r>
          </a:p>
          <a:p>
            <a:pPr lvl="1"/>
            <a:r>
              <a:rPr lang="en-US" dirty="0" smtClean="0"/>
              <a:t>ML: what is learning, what can be learned</a:t>
            </a:r>
            <a:endParaRPr lang="en-US" dirty="0"/>
          </a:p>
          <a:p>
            <a:r>
              <a:rPr lang="en-US" b="1" dirty="0" smtClean="0">
                <a:solidFill>
                  <a:schemeClr val="accent6"/>
                </a:solidFill>
              </a:rPr>
              <a:t>Partly cultural</a:t>
            </a:r>
          </a:p>
          <a:p>
            <a:pPr lvl="1"/>
            <a:r>
              <a:rPr lang="en-US" dirty="0" smtClean="0"/>
              <a:t>Statistics: complicated models we can explain but don’t work</a:t>
            </a:r>
          </a:p>
          <a:p>
            <a:pPr lvl="1"/>
            <a:r>
              <a:rPr lang="en-US" dirty="0" smtClean="0"/>
              <a:t>ML: whatever improves prediction performance goes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424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learning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if we don’t have data collected and organized into a bunch of features?</a:t>
            </a:r>
          </a:p>
          <a:p>
            <a:r>
              <a:rPr lang="en-US" dirty="0" smtClean="0"/>
              <a:t>What if features are hard / impossible to define?</a:t>
            </a:r>
          </a:p>
          <a:p>
            <a:r>
              <a:rPr lang="en-US" dirty="0" smtClean="0"/>
              <a:t>Quick example: k-means clustering</a:t>
            </a:r>
          </a:p>
          <a:p>
            <a:pPr lvl="1"/>
            <a:r>
              <a:rPr lang="en-US" dirty="0" smtClean="0"/>
              <a:t>Initialize centroids</a:t>
            </a:r>
          </a:p>
          <a:p>
            <a:pPr lvl="1"/>
            <a:r>
              <a:rPr lang="en-US" dirty="0" smtClean="0"/>
              <a:t>Cluster</a:t>
            </a:r>
          </a:p>
          <a:p>
            <a:pPr lvl="1"/>
            <a:r>
              <a:rPr lang="en-US" dirty="0" smtClean="0"/>
              <a:t>Re-compute centroid</a:t>
            </a:r>
          </a:p>
          <a:p>
            <a:pPr lvl="1"/>
            <a:r>
              <a:rPr lang="en-US" dirty="0" smtClean="0"/>
              <a:t>Repeat</a:t>
            </a:r>
          </a:p>
          <a:p>
            <a:r>
              <a:rPr lang="en-US" dirty="0" smtClean="0"/>
              <a:t>We can create hierarchies of representations</a:t>
            </a:r>
          </a:p>
          <a:p>
            <a:r>
              <a:rPr lang="en-US" dirty="0" smtClean="0"/>
              <a:t>Deep learning!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3759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distributed machine learning hard?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Iterative</a:t>
            </a:r>
            <a:endParaRPr lang="en-US" dirty="0">
              <a:solidFill>
                <a:schemeClr val="accent6"/>
              </a:solidFill>
            </a:endParaRPr>
          </a:p>
          <a:p>
            <a:pPr lvl="1"/>
            <a:r>
              <a:rPr lang="en-US" dirty="0" smtClean="0"/>
              <a:t>Many algorithms use some kind of optimization to find a model that fits data well</a:t>
            </a:r>
          </a:p>
          <a:p>
            <a:pPr lvl="1"/>
            <a:r>
              <a:rPr lang="en-US" dirty="0" smtClean="0"/>
              <a:t>Functions are often complex, but even simple ones can be approximated with iterative approach</a:t>
            </a:r>
          </a:p>
          <a:p>
            <a:r>
              <a:rPr lang="en-US" b="1" dirty="0" err="1" smtClean="0">
                <a:solidFill>
                  <a:schemeClr val="accent6"/>
                </a:solidFill>
              </a:rPr>
              <a:t>Stateful</a:t>
            </a:r>
            <a:endParaRPr lang="en-US" dirty="0" smtClean="0">
              <a:solidFill>
                <a:schemeClr val="accent6"/>
              </a:solidFill>
            </a:endParaRPr>
          </a:p>
          <a:p>
            <a:pPr lvl="1"/>
            <a:r>
              <a:rPr lang="en-US" dirty="0" smtClean="0"/>
              <a:t>Algorithms often store and update model parameters between iterations</a:t>
            </a:r>
          </a:p>
          <a:p>
            <a:r>
              <a:rPr lang="en-US" b="1" dirty="0" smtClean="0">
                <a:solidFill>
                  <a:schemeClr val="accent6"/>
                </a:solidFill>
              </a:rPr>
              <a:t>Dependent</a:t>
            </a:r>
            <a:endParaRPr lang="en-US" dirty="0" smtClean="0"/>
          </a:p>
          <a:p>
            <a:pPr lvl="1"/>
            <a:r>
              <a:rPr lang="en-US" dirty="0" smtClean="0"/>
              <a:t>Often can’t run jobs independently / needs lots of synchronization</a:t>
            </a:r>
          </a:p>
        </p:txBody>
      </p:sp>
    </p:spTree>
    <p:extLst>
      <p:ext uri="{BB962C8B-B14F-4D97-AF65-F5344CB8AC3E}">
        <p14:creationId xmlns:p14="http://schemas.microsoft.com/office/powerpoint/2010/main" val="1594838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45699</TotalTime>
  <Words>435</Words>
  <Application>Microsoft Macintosh PowerPoint</Application>
  <PresentationFormat>On-screen Show (4:3)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Calibri</vt:lpstr>
      <vt:lpstr>Cambria Math</vt:lpstr>
      <vt:lpstr>Courier New</vt:lpstr>
      <vt:lpstr>ＭＳ Ｐゴシック</vt:lpstr>
      <vt:lpstr>Times New Roman</vt:lpstr>
      <vt:lpstr>Arial</vt:lpstr>
      <vt:lpstr>1_Office Theme</vt:lpstr>
      <vt:lpstr>Distributed Machine Learning</vt:lpstr>
      <vt:lpstr>Outline</vt:lpstr>
      <vt:lpstr>Some definitions</vt:lpstr>
      <vt:lpstr>Three broad classes</vt:lpstr>
      <vt:lpstr>Example: Linear regressions</vt:lpstr>
      <vt:lpstr>Example: Linear regressions</vt:lpstr>
      <vt:lpstr>But isn’t this statistics?</vt:lpstr>
      <vt:lpstr>Representation learning</vt:lpstr>
      <vt:lpstr>Why is distributed machine learning hard?</vt:lpstr>
      <vt:lpstr>What are typical distributed approaches?</vt:lpstr>
      <vt:lpstr>So what do people typically do?</vt:lpstr>
    </vt:vector>
  </TitlesOfParts>
  <Company>Princeton University</Company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Daniel C. Suo</cp:lastModifiedBy>
  <cp:revision>1506</cp:revision>
  <cp:lastPrinted>2017-03-15T02:40:38Z</cp:lastPrinted>
  <dcterms:created xsi:type="dcterms:W3CDTF">2013-10-08T01:49:25Z</dcterms:created>
  <dcterms:modified xsi:type="dcterms:W3CDTF">2017-03-29T17:13:59Z</dcterms:modified>
</cp:coreProperties>
</file>