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4"/>
  </p:notesMasterIdLst>
  <p:handoutMasterIdLst>
    <p:handoutMasterId r:id="rId15"/>
  </p:handoutMasterIdLst>
  <p:sldIdLst>
    <p:sldId id="257" r:id="rId2"/>
    <p:sldId id="292" r:id="rId3"/>
    <p:sldId id="289" r:id="rId4"/>
    <p:sldId id="293" r:id="rId5"/>
    <p:sldId id="309" r:id="rId6"/>
    <p:sldId id="311" r:id="rId7"/>
    <p:sldId id="312" r:id="rId8"/>
    <p:sldId id="313" r:id="rId9"/>
    <p:sldId id="315" r:id="rId10"/>
    <p:sldId id="310" r:id="rId11"/>
    <p:sldId id="314" r:id="rId12"/>
    <p:sldId id="316" r:id="rId13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92D050"/>
    <a:srgbClr val="CCFFFF"/>
    <a:srgbClr val="FFCC99"/>
    <a:srgbClr val="FF3300"/>
    <a:srgbClr val="FFCC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37" autoAdjust="0"/>
    <p:restoredTop sz="83837" autoAdjust="0"/>
  </p:normalViewPr>
  <p:slideViewPr>
    <p:cSldViewPr snapToGrid="0">
      <p:cViewPr>
        <p:scale>
          <a:sx n="67" d="100"/>
          <a:sy n="67" d="100"/>
        </p:scale>
        <p:origin x="1328" y="33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3/8/17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061D7-F64F-8E4D-8C48-35B191211857}" type="datetime1">
              <a:rPr lang="en-US" smtClean="0"/>
              <a:t>3/8/17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C55DC-D3DB-A142-8833-8A2BDFA4DAAA}" type="datetime1">
              <a:rPr lang="en-US" smtClean="0"/>
              <a:t>3/8/17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7800"/>
            <a:ext cx="8565204" cy="50292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1400"/>
              </a:spcBef>
              <a:defRPr sz="3000"/>
            </a:lvl1pPr>
            <a:lvl2pPr>
              <a:spcBef>
                <a:spcPts val="800"/>
              </a:spcBef>
              <a:defRPr sz="2800"/>
            </a:lvl2pPr>
            <a:lvl3pPr>
              <a:spcBef>
                <a:spcPts val="800"/>
              </a:spcBef>
              <a:defRPr sz="2400"/>
            </a:lvl3pPr>
            <a:lvl4pPr>
              <a:spcBef>
                <a:spcPts val="800"/>
              </a:spcBef>
              <a:defRPr sz="2200"/>
            </a:lvl4pPr>
            <a:lvl5pPr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3/8/17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76201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75945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3/8/17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3/8/17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3/8/17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9" name="Picture 8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3/8/17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3/8/17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3/8/17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3/8/17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3/8/17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Streaming</a:t>
            </a:r>
            <a:endParaRPr 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 </a:t>
            </a:r>
            <a:r>
              <a:rPr lang="en-US" dirty="0" smtClean="0"/>
              <a:t>518: Advanced Computer Systems</a:t>
            </a:r>
            <a:endParaRPr lang="en-US" i="1" dirty="0" smtClean="0"/>
          </a:p>
          <a:p>
            <a:r>
              <a:rPr lang="en-US" dirty="0" smtClean="0"/>
              <a:t>Lecture </a:t>
            </a:r>
            <a:r>
              <a:rPr lang="en-US" dirty="0" smtClean="0"/>
              <a:t>11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Daniel Suo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creates new wounds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5813" y="1524000"/>
            <a:ext cx="4993969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would be nice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298" y="2374900"/>
            <a:ext cx="7239000" cy="294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65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not the case, so we need tools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Windows</a:t>
            </a:r>
            <a:r>
              <a:rPr lang="en-US" dirty="0" smtClean="0"/>
              <a:t>: how should we group together data?</a:t>
            </a:r>
          </a:p>
          <a:p>
            <a:r>
              <a:rPr lang="en-US" b="1" dirty="0" smtClean="0">
                <a:solidFill>
                  <a:schemeClr val="accent6"/>
                </a:solidFill>
              </a:rPr>
              <a:t>Watermarks</a:t>
            </a:r>
            <a:r>
              <a:rPr lang="en-US" dirty="0" smtClean="0"/>
              <a:t>: how can we mark when the last piece of data in some window has arrived?</a:t>
            </a:r>
            <a:endParaRPr lang="en-US" dirty="0"/>
          </a:p>
          <a:p>
            <a:r>
              <a:rPr lang="en-US" b="1" dirty="0" smtClean="0">
                <a:solidFill>
                  <a:schemeClr val="accent6"/>
                </a:solidFill>
              </a:rPr>
              <a:t>Triggers</a:t>
            </a:r>
            <a:r>
              <a:rPr lang="en-US" dirty="0" smtClean="0"/>
              <a:t>: how can we initiate an early result?</a:t>
            </a:r>
            <a:endParaRPr lang="en-US" dirty="0"/>
          </a:p>
          <a:p>
            <a:r>
              <a:rPr lang="en-US" b="1" dirty="0" smtClean="0">
                <a:solidFill>
                  <a:schemeClr val="accent6"/>
                </a:solidFill>
              </a:rPr>
              <a:t>Accumulators</a:t>
            </a:r>
            <a:r>
              <a:rPr lang="en-US" dirty="0" smtClean="0"/>
              <a:t>: what do we do with the results (correct, modified, or retracted)?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b="1" dirty="0" smtClean="0"/>
              <a:t>All topics covered in next week’s readings!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8607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is streaming?</a:t>
            </a:r>
            <a:endParaRPr lang="en-US" altLang="en-US" dirty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648D1EF4-FE36-B847-8065-3084223EE155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 data!</a:t>
            </a:r>
          </a:p>
          <a:p>
            <a:r>
              <a:rPr lang="en-US" dirty="0" smtClean="0"/>
              <a:t>Fast processing!</a:t>
            </a:r>
          </a:p>
          <a:p>
            <a:r>
              <a:rPr lang="en-US" dirty="0" smtClean="0"/>
              <a:t>Lots of data!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25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72373" y="2693361"/>
            <a:ext cx="7772400" cy="1166478"/>
          </a:xfrm>
        </p:spPr>
        <p:txBody>
          <a:bodyPr/>
          <a:lstStyle/>
          <a:p>
            <a:r>
              <a:rPr lang="en-US" dirty="0" smtClean="0"/>
              <a:t>Streaming = unbounded data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72373" y="3917554"/>
            <a:ext cx="7772400" cy="988430"/>
          </a:xfrm>
        </p:spPr>
        <p:txBody>
          <a:bodyPr/>
          <a:lstStyle/>
          <a:p>
            <a:r>
              <a:rPr lang="en-US" dirty="0" smtClean="0"/>
              <a:t>(Batch = bounded data)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7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</a:t>
            </a:r>
            <a:r>
              <a:rPr lang="en-US" dirty="0" err="1" smtClean="0"/>
              <a:t>defns</a:t>
            </a:r>
            <a:r>
              <a:rPr lang="en-US" dirty="0" smtClean="0"/>
              <a:t> are somewhat misleading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use batch frameworks for stream processing (how?)</a:t>
            </a:r>
          </a:p>
          <a:p>
            <a:r>
              <a:rPr lang="en-US" dirty="0" smtClean="0"/>
              <a:t>Batch frameworks can also handle scenarios historically covered by stream frameworks (e.g., low-latency, approximate)</a:t>
            </a:r>
          </a:p>
        </p:txBody>
      </p:sp>
    </p:spTree>
    <p:extLst>
      <p:ext uri="{BB962C8B-B14F-4D97-AF65-F5344CB8AC3E}">
        <p14:creationId xmlns:p14="http://schemas.microsoft.com/office/powerpoint/2010/main" val="49974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major challenges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Consistency</a:t>
            </a:r>
            <a:r>
              <a:rPr lang="en-US" dirty="0" smtClean="0"/>
              <a:t>: historically, streaming systems were created to decrease latency and made many sacrifices (at-most-processing, anyone?)</a:t>
            </a:r>
          </a:p>
          <a:p>
            <a:r>
              <a:rPr lang="en-US" b="1" dirty="0" smtClean="0">
                <a:solidFill>
                  <a:schemeClr val="accent6"/>
                </a:solidFill>
              </a:rPr>
              <a:t>Throughput vs. latency</a:t>
            </a:r>
            <a:r>
              <a:rPr lang="en-US" dirty="0" smtClean="0"/>
              <a:t>: typically a trade-off (why?)</a:t>
            </a:r>
            <a:endParaRPr lang="en-US" b="1" dirty="0" smtClean="0"/>
          </a:p>
          <a:p>
            <a:r>
              <a:rPr lang="en-US" b="1" dirty="0" smtClean="0">
                <a:solidFill>
                  <a:schemeClr val="accent6"/>
                </a:solidFill>
              </a:rPr>
              <a:t>Time</a:t>
            </a:r>
            <a:r>
              <a:rPr lang="en-US" dirty="0" smtClean="0"/>
              <a:t>: as we will soon see, streaming introduces some new challenges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b="1" dirty="0" smtClean="0"/>
              <a:t>We’ve covered consistency in a lot of detail, so let’s investigate time.</a:t>
            </a:r>
          </a:p>
        </p:txBody>
      </p:sp>
    </p:spTree>
    <p:extLst>
      <p:ext uri="{BB962C8B-B14F-4D97-AF65-F5344CB8AC3E}">
        <p14:creationId xmlns:p14="http://schemas.microsoft.com/office/powerpoint/2010/main" val="211451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lives used to be easy</a:t>
            </a:r>
            <a:r>
              <a:rPr lang="mr-IN" dirty="0" smtClean="0"/>
              <a:t>…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048" y="1854200"/>
            <a:ext cx="7175500" cy="398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08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…</a:t>
            </a:r>
            <a:r>
              <a:rPr lang="en-US" dirty="0" smtClean="0"/>
              <a:t>but if you give a data scientist some data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we move to unbounded data, we need new methods to process whether for sake of capacity (not enough machines) or availability (data doesn’t exist yet)</a:t>
            </a:r>
          </a:p>
          <a:p>
            <a:r>
              <a:rPr lang="en-US" dirty="0" smtClean="0"/>
              <a:t>Easiest thing to do: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648" y="4102100"/>
            <a:ext cx="7226300" cy="223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91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Windowing by processing time is great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Easy to implement and verify correctness</a:t>
            </a:r>
          </a:p>
          <a:p>
            <a:r>
              <a:rPr lang="en-US" dirty="0" smtClean="0"/>
              <a:t>Great for applications like filtering or monitoring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297" y="3276600"/>
            <a:ext cx="8441001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35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what if we care about </a:t>
            </a:r>
            <a:r>
              <a:rPr lang="en-US" i="1" dirty="0" smtClean="0"/>
              <a:t>when</a:t>
            </a:r>
            <a:r>
              <a:rPr lang="en-US" dirty="0" smtClean="0"/>
              <a:t> events happen?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we associate event times, then items could now come out-of-order! (why?)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698" y="2927350"/>
            <a:ext cx="8712200" cy="298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83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45445</TotalTime>
  <Words>319</Words>
  <Application>Microsoft Macintosh PowerPoint</Application>
  <PresentationFormat>On-screen Show (4:3)</PresentationFormat>
  <Paragraphs>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Courier New</vt:lpstr>
      <vt:lpstr>ＭＳ Ｐゴシック</vt:lpstr>
      <vt:lpstr>Times New Roman</vt:lpstr>
      <vt:lpstr>Arial</vt:lpstr>
      <vt:lpstr>1_Office Theme</vt:lpstr>
      <vt:lpstr>Streaming</vt:lpstr>
      <vt:lpstr>What is streaming?</vt:lpstr>
      <vt:lpstr>Streaming = unbounded data</vt:lpstr>
      <vt:lpstr>Other defns are somewhat misleading</vt:lpstr>
      <vt:lpstr>Three major challenges</vt:lpstr>
      <vt:lpstr>Our lives used to be easy…</vt:lpstr>
      <vt:lpstr>…but if you give a data scientist some data…</vt:lpstr>
      <vt:lpstr>Windowing by processing time is great</vt:lpstr>
      <vt:lpstr>But what if we care about when events happen?</vt:lpstr>
      <vt:lpstr>Time creates new wounds</vt:lpstr>
      <vt:lpstr>This would be nice</vt:lpstr>
      <vt:lpstr>But not the case, so we need tools</vt:lpstr>
    </vt:vector>
  </TitlesOfParts>
  <Company>Princeton University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Daniel C. Suo</cp:lastModifiedBy>
  <cp:revision>1480</cp:revision>
  <cp:lastPrinted>2017-03-15T02:40:38Z</cp:lastPrinted>
  <dcterms:created xsi:type="dcterms:W3CDTF">2013-10-08T01:49:25Z</dcterms:created>
  <dcterms:modified xsi:type="dcterms:W3CDTF">2017-03-15T12:03:32Z</dcterms:modified>
</cp:coreProperties>
</file>