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9" r:id="rId1"/>
  </p:sldMasterIdLst>
  <p:notesMasterIdLst>
    <p:notesMasterId r:id="rId15"/>
  </p:notesMasterIdLst>
  <p:sldIdLst>
    <p:sldId id="298" r:id="rId2"/>
    <p:sldId id="299" r:id="rId3"/>
    <p:sldId id="452" r:id="rId4"/>
    <p:sldId id="460" r:id="rId5"/>
    <p:sldId id="461" r:id="rId6"/>
    <p:sldId id="453" r:id="rId7"/>
    <p:sldId id="454" r:id="rId8"/>
    <p:sldId id="455" r:id="rId9"/>
    <p:sldId id="462" r:id="rId10"/>
    <p:sldId id="456" r:id="rId11"/>
    <p:sldId id="457" r:id="rId12"/>
    <p:sldId id="458" r:id="rId13"/>
    <p:sldId id="459" r:id="rId14"/>
  </p:sldIdLst>
  <p:sldSz cx="9144000" cy="6858000" type="screen4x3"/>
  <p:notesSz cx="6858000" cy="9144000"/>
  <p:custDataLst>
    <p:tags r:id="rId16"/>
  </p:custDataLst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Narrow" charset="0"/>
        <a:ea typeface="ＭＳ Ｐゴシック" charset="0"/>
        <a:cs typeface="ＭＳ Ｐゴシック" charset="0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Narrow" charset="0"/>
        <a:ea typeface="ＭＳ Ｐゴシック" charset="0"/>
        <a:cs typeface="ＭＳ Ｐゴシック" charset="0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Narrow" charset="0"/>
        <a:ea typeface="ＭＳ Ｐゴシック" charset="0"/>
        <a:cs typeface="ＭＳ Ｐゴシック" charset="0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Narrow" charset="0"/>
        <a:ea typeface="ＭＳ Ｐゴシック" charset="0"/>
        <a:cs typeface="ＭＳ Ｐゴシック" charset="0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Narrow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 Narrow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 Narrow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 Narrow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 Narrow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CC"/>
    <a:srgbClr val="00FFFF"/>
    <a:srgbClr val="FF6699"/>
    <a:srgbClr val="FF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02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491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91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91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0B9A8B45-8EB4-834C-B2FA-4DDBC688A0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23846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9pPr>
          </a:lstStyle>
          <a:p>
            <a:fld id="{EB35B9A6-4F14-EE4F-977D-EB01591C8BF7}" type="slidenum">
              <a:rPr lang="en-US" sz="1200">
                <a:latin typeface="Arial" charset="0"/>
              </a:rPr>
              <a:pPr/>
              <a:t>1</a:t>
            </a:fld>
            <a:endParaRPr lang="en-US" sz="1200">
              <a:latin typeface="Arial" charset="0"/>
            </a:endParaRPr>
          </a:p>
        </p:txBody>
      </p:sp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8975"/>
            <a:ext cx="4570412" cy="3427413"/>
          </a:xfrm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1813"/>
            <a:ext cx="5029200" cy="4113212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8566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4066CA-67B3-E146-93E5-17321118A5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4283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7AF71D-E027-2143-8CFB-2A92108422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2252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4650" y="87313"/>
            <a:ext cx="2038350" cy="62372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87313"/>
            <a:ext cx="5962650" cy="62372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B3E173-B437-6342-A4C5-B5F7E7B64A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2362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E914AD-20E7-034A-978D-E97AA3CC3F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11557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58F451-A7FC-DB40-B848-98C145C4B8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8008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143000"/>
            <a:ext cx="40005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2500" y="1143000"/>
            <a:ext cx="40005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5F66C5-68EE-6148-A69B-5FDD7873A0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66655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891E64-ED11-BB48-8908-CD7A4A4A7C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4800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FBD255-A197-CA43-87A5-C3DC9D9942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1670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1316C8-60F2-BC46-B786-D05FA48A4E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6344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2F7557-ED42-AB46-9EA6-6E5C7146A0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84070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73EEE7-FEB9-3D43-A8E0-E71A15BEBD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1115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15950" y="87313"/>
            <a:ext cx="79121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br>
              <a:rPr lang="en-US"/>
            </a:br>
            <a:r>
              <a:rPr lang="en-US"/>
              <a:t>Test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143000"/>
            <a:ext cx="8153400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5060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0" y="6643688"/>
            <a:ext cx="379413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800" b="1">
                <a:latin typeface="Tahoma" charset="0"/>
              </a:defRPr>
            </a:lvl1pPr>
          </a:lstStyle>
          <a:p>
            <a:pPr>
              <a:defRPr/>
            </a:pPr>
            <a:fld id="{7F46DB00-39E6-144C-8153-D21B3FBA52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>
            <a:off x="0" y="549275"/>
            <a:ext cx="9144000" cy="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0" y="587375"/>
            <a:ext cx="9144000" cy="0"/>
          </a:xfrm>
          <a:prstGeom prst="line">
            <a:avLst/>
          </a:prstGeom>
          <a:noFill/>
          <a:ln w="12700">
            <a:solidFill>
              <a:srgbClr val="000066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0000BA"/>
          </a:solidFill>
          <a:effectLst>
            <a:outerShdw blurRad="38100" dist="38100" dir="2700000" algn="tl">
              <a:srgbClr val="DDDDDD"/>
            </a:outerShdw>
          </a:effectLst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0000BA"/>
          </a:solidFill>
          <a:effectLst>
            <a:outerShdw blurRad="38100" dist="38100" dir="2700000" algn="tl">
              <a:srgbClr val="DDDDDD"/>
            </a:outerShdw>
          </a:effectLst>
          <a:latin typeface="Arial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0000BA"/>
          </a:solidFill>
          <a:effectLst>
            <a:outerShdw blurRad="38100" dist="38100" dir="2700000" algn="tl">
              <a:srgbClr val="DDDDDD"/>
            </a:outerShdw>
          </a:effectLst>
          <a:latin typeface="Arial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0000BA"/>
          </a:solidFill>
          <a:effectLst>
            <a:outerShdw blurRad="38100" dist="38100" dir="2700000" algn="tl">
              <a:srgbClr val="DDDDDD"/>
            </a:outerShdw>
          </a:effectLst>
          <a:latin typeface="Arial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0000BA"/>
          </a:solidFill>
          <a:effectLst>
            <a:outerShdw blurRad="38100" dist="38100" dir="2700000" algn="tl">
              <a:srgbClr val="DDDDDD"/>
            </a:outerShdw>
          </a:effectLst>
          <a:latin typeface="Arial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0000BA"/>
          </a:solidFill>
          <a:effectLst>
            <a:outerShdw blurRad="38100" dist="38100" dir="2700000" algn="tl">
              <a:srgbClr val="DDDDDD"/>
            </a:outerShdw>
          </a:effectLst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0000BA"/>
          </a:solidFill>
          <a:effectLst>
            <a:outerShdw blurRad="38100" dist="38100" dir="2700000" algn="tl">
              <a:srgbClr val="DDDDDD"/>
            </a:outerShdw>
          </a:effectLst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0000BA"/>
          </a:solidFill>
          <a:effectLst>
            <a:outerShdw blurRad="38100" dist="38100" dir="2700000" algn="tl">
              <a:srgbClr val="DDDDDD"/>
            </a:outerShdw>
          </a:effectLst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0000BA"/>
          </a:solidFill>
          <a:effectLst>
            <a:outerShdw blurRad="38100" dist="38100" dir="2700000" algn="tl">
              <a:srgbClr val="DDDDDD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00FF"/>
        </a:buClr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66FF"/>
        </a:buClr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4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9pPr>
          </a:lstStyle>
          <a:p>
            <a:fld id="{9D38D46C-B60A-DD4C-AADC-1A6E4ECF5B50}" type="slidenum">
              <a:rPr lang="en-US" sz="800">
                <a:latin typeface="Tahoma" charset="0"/>
              </a:rPr>
              <a:pPr/>
              <a:t>1</a:t>
            </a:fld>
            <a:endParaRPr lang="en-US" sz="800">
              <a:latin typeface="Tahoma" charset="0"/>
            </a:endParaRPr>
          </a:p>
        </p:txBody>
      </p:sp>
      <p:sp>
        <p:nvSpPr>
          <p:cNvPr id="48130" name="Rectangle 2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>
          <a:xfrm>
            <a:off x="673100" y="914400"/>
            <a:ext cx="8242300" cy="855663"/>
          </a:xfrm>
        </p:spPr>
        <p:txBody>
          <a:bodyPr lIns="92075" tIns="46038" rIns="92075" bIns="46038" anchor="b"/>
          <a:lstStyle/>
          <a:p>
            <a:pPr>
              <a:defRPr/>
            </a:pPr>
            <a:r>
              <a:rPr lang="en-US" sz="3600" dirty="0" smtClean="0">
                <a:latin typeface="Arial" charset="0"/>
              </a:rPr>
              <a:t>Topic 17: Memory Analysis</a:t>
            </a:r>
            <a:endParaRPr lang="en-US" sz="3600" dirty="0">
              <a:latin typeface="Arial" charset="0"/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0" y="2324100"/>
            <a:ext cx="9144000" cy="4287838"/>
          </a:xfrm>
          <a:noFill/>
        </p:spPr>
        <p:txBody>
          <a:bodyPr lIns="92075" tIns="46038" rIns="92075" bIns="46038"/>
          <a:lstStyle/>
          <a:p>
            <a:pPr>
              <a:spcBef>
                <a:spcPct val="0"/>
              </a:spcBef>
              <a:buClrTx/>
            </a:pPr>
            <a:r>
              <a:rPr lang="en-US" sz="2800" dirty="0">
                <a:latin typeface="Tahoma" charset="0"/>
              </a:rPr>
              <a:t>COS 320</a:t>
            </a:r>
          </a:p>
          <a:p>
            <a:pPr>
              <a:spcBef>
                <a:spcPct val="0"/>
              </a:spcBef>
              <a:buClrTx/>
            </a:pPr>
            <a:endParaRPr lang="en-US" sz="2800" dirty="0">
              <a:latin typeface="Tahoma" charset="0"/>
            </a:endParaRPr>
          </a:p>
          <a:p>
            <a:pPr>
              <a:spcBef>
                <a:spcPct val="0"/>
              </a:spcBef>
              <a:buClrTx/>
            </a:pPr>
            <a:r>
              <a:rPr lang="en-US" sz="2800" dirty="0">
                <a:latin typeface="Tahoma" charset="0"/>
              </a:rPr>
              <a:t>Compiling Techniques</a:t>
            </a:r>
          </a:p>
          <a:p>
            <a:pPr>
              <a:spcBef>
                <a:spcPct val="0"/>
              </a:spcBef>
              <a:buClrTx/>
            </a:pPr>
            <a:endParaRPr lang="en-US" sz="2800" dirty="0">
              <a:latin typeface="Tahoma" charset="0"/>
            </a:endParaRPr>
          </a:p>
          <a:p>
            <a:pPr>
              <a:spcBef>
                <a:spcPct val="0"/>
              </a:spcBef>
              <a:buClrTx/>
            </a:pPr>
            <a:endParaRPr lang="en-US" sz="2800" dirty="0">
              <a:latin typeface="Tahoma" charset="0"/>
            </a:endParaRPr>
          </a:p>
          <a:p>
            <a:pPr>
              <a:spcBef>
                <a:spcPct val="0"/>
              </a:spcBef>
              <a:buClrTx/>
            </a:pPr>
            <a:r>
              <a:rPr lang="en-US" dirty="0">
                <a:latin typeface="Tahoma" charset="0"/>
              </a:rPr>
              <a:t>Princeton University </a:t>
            </a:r>
            <a:br>
              <a:rPr lang="en-US" dirty="0">
                <a:latin typeface="Tahoma" charset="0"/>
              </a:rPr>
            </a:br>
            <a:r>
              <a:rPr lang="en-US" dirty="0">
                <a:latin typeface="Tahoma" charset="0"/>
              </a:rPr>
              <a:t>Spring </a:t>
            </a:r>
            <a:r>
              <a:rPr lang="en-US" dirty="0" smtClean="0">
                <a:latin typeface="Tahoma" charset="0"/>
              </a:rPr>
              <a:t>2016</a:t>
            </a:r>
            <a:endParaRPr lang="en-US" dirty="0">
              <a:latin typeface="Tahoma" charset="0"/>
            </a:endParaRPr>
          </a:p>
          <a:p>
            <a:pPr>
              <a:spcBef>
                <a:spcPct val="0"/>
              </a:spcBef>
              <a:buClrTx/>
            </a:pPr>
            <a:endParaRPr lang="en-US" b="1" dirty="0">
              <a:latin typeface="Tahoma" charset="0"/>
            </a:endParaRPr>
          </a:p>
          <a:p>
            <a:pPr>
              <a:spcBef>
                <a:spcPct val="0"/>
              </a:spcBef>
              <a:buClrTx/>
            </a:pPr>
            <a:r>
              <a:rPr lang="en-US" dirty="0" smtClean="0">
                <a:latin typeface="Tahoma" charset="0"/>
              </a:rPr>
              <a:t>Lennart </a:t>
            </a:r>
            <a:r>
              <a:rPr lang="en-US" dirty="0" err="1" smtClean="0">
                <a:latin typeface="Tahoma" charset="0"/>
              </a:rPr>
              <a:t>Beringer</a:t>
            </a:r>
            <a:endParaRPr lang="en-US" dirty="0">
              <a:latin typeface="Tahoma" charset="0"/>
            </a:endParaRPr>
          </a:p>
        </p:txBody>
      </p:sp>
    </p:spTree>
  </p:cSld>
  <p:clrMapOvr>
    <a:masterClrMapping/>
  </p:clrMapOvr>
  <p:transition advTm="19584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8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615950" y="87313"/>
            <a:ext cx="7912100" cy="460403"/>
          </a:xfrm>
        </p:spPr>
        <p:txBody>
          <a:bodyPr/>
          <a:lstStyle/>
          <a:p>
            <a:pPr>
              <a:defRPr/>
            </a:pPr>
            <a:r>
              <a:rPr lang="en-US" sz="2800" dirty="0" smtClean="0">
                <a:latin typeface="Arial" charset="0"/>
              </a:rPr>
              <a:t>Flavors of memory analyses V</a:t>
            </a:r>
            <a:endParaRPr lang="en-US" sz="2800" dirty="0">
              <a:latin typeface="Arial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46075" y="694015"/>
            <a:ext cx="735012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b="1" dirty="0" smtClean="0"/>
              <a:t>One solution: (call) context abstraction: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r</a:t>
            </a:r>
            <a:r>
              <a:rPr lang="en-US" dirty="0" smtClean="0"/>
              <a:t>efine </a:t>
            </a:r>
            <a:r>
              <a:rPr lang="en-US" b="1" dirty="0" smtClean="0"/>
              <a:t>allocation site</a:t>
            </a:r>
            <a:r>
              <a:rPr lang="en-US" dirty="0" smtClean="0"/>
              <a:t> by adding a static approximation of the</a:t>
            </a:r>
            <a:br>
              <a:rPr lang="en-US" dirty="0" smtClean="0"/>
            </a:br>
            <a:r>
              <a:rPr lang="en-US" dirty="0" smtClean="0"/>
              <a:t>frame stack that is valid when the allocation is executed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51090" y="2278574"/>
            <a:ext cx="3810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list of method names</a:t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dirty="0" smtClean="0"/>
              <a:t>(reverse order, truncated) </a:t>
            </a:r>
            <a:endParaRPr lang="en-US" dirty="0"/>
          </a:p>
        </p:txBody>
      </p:sp>
      <p:cxnSp>
        <p:nvCxnSpPr>
          <p:cNvPr id="15" name="Straight Arrow Connector 14"/>
          <p:cNvCxnSpPr/>
          <p:nvPr/>
        </p:nvCxnSpPr>
        <p:spPr bwMode="auto">
          <a:xfrm flipV="1">
            <a:off x="3276600" y="1441386"/>
            <a:ext cx="1406526" cy="920814"/>
          </a:xfrm>
          <a:prstGeom prst="straightConnector1">
            <a:avLst/>
          </a:prstGeom>
          <a:solidFill>
            <a:schemeClr val="accent1">
              <a:alpha val="50000"/>
            </a:schemeClr>
          </a:solidFill>
          <a:ln w="25400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sp>
        <p:nvSpPr>
          <p:cNvPr id="21" name="TextBox 20"/>
          <p:cNvSpPr txBox="1"/>
          <p:nvPr/>
        </p:nvSpPr>
        <p:spPr>
          <a:xfrm>
            <a:off x="5233760" y="2777698"/>
            <a:ext cx="375784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list of method names </a:t>
            </a:r>
            <a:r>
              <a:rPr lang="en-US" b="1" dirty="0" smtClean="0">
                <a:solidFill>
                  <a:srgbClr val="00B050"/>
                </a:solidFill>
              </a:rPr>
              <a:t>and the (abstractions of) the objects they were invoked upon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br>
              <a:rPr lang="en-US" dirty="0" smtClean="0">
                <a:solidFill>
                  <a:srgbClr val="00B050"/>
                </a:solidFill>
              </a:rPr>
            </a:br>
            <a:r>
              <a:rPr lang="en-US" dirty="0" smtClean="0"/>
              <a:t>(reverse order, truncated)</a:t>
            </a:r>
            <a:endParaRPr lang="en-US" dirty="0"/>
          </a:p>
        </p:txBody>
      </p:sp>
      <p:cxnSp>
        <p:nvCxnSpPr>
          <p:cNvPr id="22" name="Straight Arrow Connector 21"/>
          <p:cNvCxnSpPr/>
          <p:nvPr/>
        </p:nvCxnSpPr>
        <p:spPr bwMode="auto">
          <a:xfrm flipH="1" flipV="1">
            <a:off x="5233760" y="1506691"/>
            <a:ext cx="1167040" cy="1271007"/>
          </a:xfrm>
          <a:prstGeom prst="straightConnector1">
            <a:avLst/>
          </a:prstGeom>
          <a:solidFill>
            <a:schemeClr val="accent1">
              <a:alpha val="50000"/>
            </a:schemeClr>
          </a:solidFill>
          <a:ln w="25400" cap="flat" cmpd="sng" algn="ctr">
            <a:solidFill>
              <a:srgbClr val="00B050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sp>
        <p:nvSpPr>
          <p:cNvPr id="18" name="TextBox 17"/>
          <p:cNvSpPr txBox="1"/>
          <p:nvPr/>
        </p:nvSpPr>
        <p:spPr>
          <a:xfrm>
            <a:off x="809625" y="4076550"/>
            <a:ext cx="443502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list of method names and the (abstractions of) the objects they were invoked upon, </a:t>
            </a:r>
          </a:p>
          <a:p>
            <a:r>
              <a:rPr lang="en-US" b="1" dirty="0" smtClean="0">
                <a:solidFill>
                  <a:srgbClr val="FFC000"/>
                </a:solidFill>
              </a:rPr>
              <a:t>and the (abstractions of) the arguments of these method calls </a:t>
            </a:r>
            <a:r>
              <a:rPr lang="en-US" dirty="0" smtClean="0"/>
              <a:t>(reverse order, truncated)</a:t>
            </a:r>
            <a:endParaRPr lang="en-US" dirty="0"/>
          </a:p>
        </p:txBody>
      </p:sp>
      <p:cxnSp>
        <p:nvCxnSpPr>
          <p:cNvPr id="19" name="Straight Arrow Connector 18"/>
          <p:cNvCxnSpPr/>
          <p:nvPr/>
        </p:nvCxnSpPr>
        <p:spPr bwMode="auto">
          <a:xfrm flipV="1">
            <a:off x="3733800" y="1506691"/>
            <a:ext cx="1247320" cy="2569859"/>
          </a:xfrm>
          <a:prstGeom prst="straightConnector1">
            <a:avLst/>
          </a:prstGeom>
          <a:solidFill>
            <a:schemeClr val="accent1">
              <a:alpha val="50000"/>
            </a:schemeClr>
          </a:solidFill>
          <a:ln w="25400" cap="flat" cmpd="sng" algn="ctr">
            <a:solidFill>
              <a:srgbClr val="FFC000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sp>
        <p:nvSpPr>
          <p:cNvPr id="10" name="TextBox 9"/>
          <p:cNvSpPr txBox="1"/>
          <p:nvPr/>
        </p:nvSpPr>
        <p:spPr>
          <a:xfrm>
            <a:off x="6813824" y="547716"/>
            <a:ext cx="21777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7030A0"/>
                </a:solidFill>
              </a:rPr>
              <a:t>Example: “k-CFA”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839051" y="5029200"/>
            <a:ext cx="3276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7030A0"/>
                </a:solidFill>
              </a:rPr>
              <a:t>Often, truncation necessary at length 2 or 3 ;-)</a:t>
            </a:r>
            <a:endParaRPr lang="en-US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0445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8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615950" y="87313"/>
            <a:ext cx="7912100" cy="460403"/>
          </a:xfrm>
        </p:spPr>
        <p:txBody>
          <a:bodyPr/>
          <a:lstStyle/>
          <a:p>
            <a:pPr>
              <a:defRPr/>
            </a:pPr>
            <a:r>
              <a:rPr lang="en-US" sz="2800" dirty="0" smtClean="0">
                <a:latin typeface="Arial" charset="0"/>
              </a:rPr>
              <a:t>Challenges of memory analyses</a:t>
            </a:r>
            <a:endParaRPr lang="en-US" sz="2800" dirty="0">
              <a:latin typeface="Arial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52400" y="821732"/>
            <a:ext cx="5140325" cy="46166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 smtClean="0"/>
              <a:t>precision, precision, precision, precision!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447800" y="1436740"/>
            <a:ext cx="6892925" cy="2677656"/>
          </a:xfrm>
          <a:prstGeom prst="rect">
            <a:avLst/>
          </a:prstGeom>
          <a:solidFill>
            <a:srgbClr val="FF99CC"/>
          </a:solidFill>
        </p:spPr>
        <p:txBody>
          <a:bodyPr wrap="square" rtlCol="0">
            <a:spAutoFit/>
          </a:bodyPr>
          <a:lstStyle/>
          <a:p>
            <a:pPr algn="l"/>
            <a:r>
              <a:rPr lang="en-US" b="1" dirty="0" smtClean="0"/>
              <a:t>Yes, but not blindly: </a:t>
            </a:r>
            <a:r>
              <a:rPr lang="en-US" dirty="0" smtClean="0"/>
              <a:t>need to balance precision and speed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w</a:t>
            </a:r>
            <a:r>
              <a:rPr lang="en-US" dirty="0" smtClean="0"/>
              <a:t>hich code sections need to analyzed in detail?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w</a:t>
            </a:r>
            <a:r>
              <a:rPr lang="en-US" dirty="0" smtClean="0"/>
              <a:t>hich transformations need /can exploit precision, and how much do these transformations speed up the code </a:t>
            </a:r>
            <a:r>
              <a:rPr lang="en-US" b="1" dirty="0" smtClean="0"/>
              <a:t>you are interested in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i</a:t>
            </a:r>
            <a:r>
              <a:rPr lang="en-US" dirty="0" smtClean="0"/>
              <a:t>s the application in a JIT compiler? Or are you compiling code running in a data center, on millions of VM’s?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46075" y="4199538"/>
            <a:ext cx="8569326" cy="830997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 smtClean="0"/>
              <a:t>modularity: how are analysis results of methods / classes / libraries best communicated to the outside (procedure summaries, types, …)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63537" y="5096350"/>
            <a:ext cx="841692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Indeed, memory analyses often </a:t>
            </a:r>
            <a:r>
              <a:rPr lang="en-US" b="1" dirty="0" smtClean="0">
                <a:solidFill>
                  <a:srgbClr val="FFC000"/>
                </a:solidFill>
              </a:rPr>
              <a:t>inter</a:t>
            </a:r>
            <a:r>
              <a:rPr lang="en-US" dirty="0" smtClean="0"/>
              <a:t>-procedural: worst case-assumptions on (non-)aliasing of method parameters too approximate.</a:t>
            </a:r>
            <a:endParaRPr lang="en-US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76453" y="6000419"/>
            <a:ext cx="8686800" cy="830997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M. Hind:</a:t>
            </a:r>
            <a:r>
              <a:rPr kumimoji="0" lang="en-US" altLang="en-US" sz="16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 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Unicode MS" panose="020B0604020202020204" pitchFamily="34" charset="-128"/>
              </a:rPr>
              <a:t>Pointer Analysis: Haven‘t We Solved This Problem Yet? Proceedings of the 2001 ACM SIGPLAN-SIGSOFT Workshop on Program Analysis for Software Tools and Engineering (PASTE’01)}, pages = {54--61},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ACM 2001.</a:t>
            </a:r>
            <a:endParaRPr kumimoji="0" lang="en-US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662613" y="828320"/>
            <a:ext cx="3311525" cy="46166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 smtClean="0"/>
              <a:t>speed, speed, speed!</a:t>
            </a:r>
          </a:p>
        </p:txBody>
      </p:sp>
    </p:spTree>
    <p:extLst>
      <p:ext uri="{BB962C8B-B14F-4D97-AF65-F5344CB8AC3E}">
        <p14:creationId xmlns:p14="http://schemas.microsoft.com/office/powerpoint/2010/main" val="1662370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8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615950" y="87313"/>
            <a:ext cx="7912100" cy="460403"/>
          </a:xfrm>
        </p:spPr>
        <p:txBody>
          <a:bodyPr/>
          <a:lstStyle/>
          <a:p>
            <a:pPr>
              <a:defRPr/>
            </a:pPr>
            <a:r>
              <a:rPr lang="en-US" sz="2800" dirty="0" smtClean="0">
                <a:latin typeface="Arial" charset="0"/>
              </a:rPr>
              <a:t>Compiler construction – done and dusted?</a:t>
            </a:r>
            <a:endParaRPr lang="en-US" sz="2800" dirty="0">
              <a:latin typeface="Arial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5990" y="926456"/>
            <a:ext cx="841692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 smtClean="0"/>
              <a:t>New architectures: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Multi-core: parallelization </a:t>
            </a:r>
            <a:r>
              <a:rPr lang="en-US" dirty="0" err="1" smtClean="0"/>
              <a:t>eg</a:t>
            </a:r>
            <a:r>
              <a:rPr lang="en-US" dirty="0" smtClean="0"/>
              <a:t> of array intensive scientific code (DSWP)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Multi-core: coordination between threads on machines with weak memory models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GPU, FPGA, …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52400" y="3012743"/>
            <a:ext cx="3962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 smtClean="0"/>
              <a:t>New applications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Mobile (energy optimization)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Data centers (energy)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err="1" smtClean="0"/>
              <a:t>IoT</a:t>
            </a:r>
            <a:r>
              <a:rPr lang="en-US" dirty="0" smtClean="0"/>
              <a:t> / embedded systems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990600" y="5296741"/>
            <a:ext cx="735511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 smtClean="0"/>
              <a:t>New requirements: high-assurance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Correctness: preservation of source language meaning – mathematically proven, mechanically checkable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114800" y="3741595"/>
            <a:ext cx="5029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 smtClean="0"/>
              <a:t>New languages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Domain specific, </a:t>
            </a:r>
            <a:r>
              <a:rPr lang="en-US" dirty="0" err="1" smtClean="0"/>
              <a:t>eg</a:t>
            </a:r>
            <a:r>
              <a:rPr lang="en-US" dirty="0" smtClean="0"/>
              <a:t> networking (SDN)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G</a:t>
            </a:r>
            <a:r>
              <a:rPr lang="en-US" dirty="0" smtClean="0"/>
              <a:t>eneral purpose (Go, Rust, …)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6631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8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615950" y="87313"/>
            <a:ext cx="7912100" cy="460403"/>
          </a:xfrm>
        </p:spPr>
        <p:txBody>
          <a:bodyPr/>
          <a:lstStyle/>
          <a:p>
            <a:pPr>
              <a:defRPr/>
            </a:pPr>
            <a:r>
              <a:rPr lang="en-US" sz="2800" dirty="0" smtClean="0">
                <a:latin typeface="Arial" charset="0"/>
              </a:rPr>
              <a:t>Compiler construction – done and dusted?</a:t>
            </a:r>
            <a:endParaRPr lang="en-US" sz="2800" dirty="0">
              <a:latin typeface="Arial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5990" y="926456"/>
            <a:ext cx="841692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 smtClean="0"/>
              <a:t>New architectures: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Multi-core: parallelization </a:t>
            </a:r>
            <a:r>
              <a:rPr lang="en-US" dirty="0" err="1" smtClean="0"/>
              <a:t>eg</a:t>
            </a:r>
            <a:r>
              <a:rPr lang="en-US" dirty="0" smtClean="0"/>
              <a:t> of array intensive scientific code (DSWP)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Multi-core: coordination between threads on machines with weak memory models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GPU, FPGA, …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52400" y="3012743"/>
            <a:ext cx="3962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 smtClean="0"/>
              <a:t>New applications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Mobile (energy optimization)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Data centers (energy)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err="1" smtClean="0"/>
              <a:t>IoT</a:t>
            </a:r>
            <a:r>
              <a:rPr lang="en-US" dirty="0" smtClean="0"/>
              <a:t> / embedded systems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990600" y="5296741"/>
            <a:ext cx="735511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 smtClean="0"/>
              <a:t>New requirements: high-assurance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Correctness: preservation of source language meaning – mathematically proven, mechanically checkable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114800" y="3741595"/>
            <a:ext cx="5029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 smtClean="0"/>
              <a:t>New languages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Domain specific, </a:t>
            </a:r>
            <a:r>
              <a:rPr lang="en-US" dirty="0" err="1" smtClean="0"/>
              <a:t>eg</a:t>
            </a:r>
            <a:r>
              <a:rPr lang="en-US" dirty="0" smtClean="0"/>
              <a:t> networking (SDN)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G</a:t>
            </a:r>
            <a:r>
              <a:rPr lang="en-US" dirty="0" smtClean="0"/>
              <a:t>eneral purpose (Go, Rust, …)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2362200" y="2624804"/>
            <a:ext cx="5024132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0" b="1" dirty="0" smtClean="0">
                <a:solidFill>
                  <a:srgbClr val="FF0000"/>
                </a:solidFill>
              </a:rPr>
              <a:t>Thanks!</a:t>
            </a:r>
            <a:endParaRPr lang="en-US" sz="1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9587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8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615950" y="87313"/>
            <a:ext cx="7912100" cy="460403"/>
          </a:xfrm>
        </p:spPr>
        <p:txBody>
          <a:bodyPr/>
          <a:lstStyle/>
          <a:p>
            <a:pPr>
              <a:defRPr/>
            </a:pPr>
            <a:r>
              <a:rPr lang="en-US" sz="2800" dirty="0" smtClean="0">
                <a:latin typeface="Arial" charset="0"/>
              </a:rPr>
              <a:t>Motivation</a:t>
            </a:r>
            <a:endParaRPr lang="en-US" sz="2800" dirty="0">
              <a:latin typeface="Arial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108121" y="840534"/>
            <a:ext cx="3201513" cy="46004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l"/>
            <a:r>
              <a:rPr lang="en-US" dirty="0" smtClean="0"/>
              <a:t>Do pointers p and q alias?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57200" y="2406177"/>
            <a:ext cx="4419600" cy="46166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l"/>
            <a:r>
              <a:rPr lang="en-US" dirty="0" smtClean="0"/>
              <a:t>Can I eliminate this store instruction?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444708" y="1428304"/>
            <a:ext cx="3471271" cy="461665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Can pointer x be NULL </a:t>
            </a:r>
            <a:r>
              <a:rPr lang="en-US" dirty="0" smtClean="0">
                <a:solidFill>
                  <a:srgbClr val="FF0000"/>
                </a:solidFill>
              </a:rPr>
              <a:t>here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499077" y="1679294"/>
            <a:ext cx="4419600" cy="461665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l"/>
            <a:r>
              <a:rPr lang="en-US" dirty="0" smtClean="0"/>
              <a:t>Can I eliminate this load instruction?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94453" y="3186242"/>
            <a:ext cx="8036921" cy="461665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l"/>
            <a:r>
              <a:rPr lang="en-US" dirty="0" smtClean="0"/>
              <a:t>Can these three store instructions be scheduled for the same cycle?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26397" y="4797196"/>
            <a:ext cx="5277940" cy="461665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l"/>
            <a:r>
              <a:rPr lang="en-US" dirty="0" smtClean="0"/>
              <a:t>Can I swap the order of this load-store pair?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12656" y="5693880"/>
            <a:ext cx="8886202" cy="83099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Can we exploit the distinctness of pointers to improve precision of analyses and used for constant propagation,  common subexpression elimination, etc.?  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949584" y="731392"/>
            <a:ext cx="2747868" cy="461665"/>
          </a:xfrm>
          <a:prstGeom prst="rect">
            <a:avLst/>
          </a:prstGeom>
          <a:solidFill>
            <a:srgbClr val="00FFFF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Is this string sanitized?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425970" y="4039427"/>
            <a:ext cx="8225330" cy="461665"/>
          </a:xfrm>
          <a:prstGeom prst="rect">
            <a:avLst/>
          </a:prstGeom>
          <a:solidFill>
            <a:srgbClr val="FF99CC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Does a pointer to my private key leak to code outside the crypto library?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530744" y="5002395"/>
            <a:ext cx="3486852" cy="461665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Is my program memory-safe?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8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615950" y="87313"/>
            <a:ext cx="7912100" cy="460403"/>
          </a:xfrm>
        </p:spPr>
        <p:txBody>
          <a:bodyPr/>
          <a:lstStyle/>
          <a:p>
            <a:pPr>
              <a:defRPr/>
            </a:pPr>
            <a:r>
              <a:rPr lang="en-US" sz="2800" dirty="0" smtClean="0">
                <a:latin typeface="Arial" charset="0"/>
              </a:rPr>
              <a:t>Flavors of memory analyses I</a:t>
            </a:r>
            <a:endParaRPr lang="en-US" sz="2800" dirty="0">
              <a:latin typeface="Arial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4344" y="919860"/>
            <a:ext cx="8991600" cy="230832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l"/>
            <a:r>
              <a:rPr lang="en-US" b="1" dirty="0" smtClean="0">
                <a:solidFill>
                  <a:srgbClr val="00B050"/>
                </a:solidFill>
              </a:rPr>
              <a:t>Alias</a:t>
            </a:r>
            <a:r>
              <a:rPr lang="en-US" dirty="0" smtClean="0"/>
              <a:t> analyses concern potential /definitive (non-) equality of </a:t>
            </a:r>
            <a:r>
              <a:rPr lang="en-US" b="1" dirty="0" smtClean="0">
                <a:solidFill>
                  <a:srgbClr val="00B050"/>
                </a:solidFill>
              </a:rPr>
              <a:t>two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items: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u="sng" dirty="0" smtClean="0"/>
              <a:t>Can</a:t>
            </a:r>
            <a:r>
              <a:rPr lang="en-US" dirty="0" smtClean="0"/>
              <a:t> x and y point to the same address? Or are they definitely </a:t>
            </a:r>
            <a:r>
              <a:rPr lang="en-US" u="sng" dirty="0" smtClean="0"/>
              <a:t>separate</a:t>
            </a:r>
            <a:r>
              <a:rPr lang="en-US" dirty="0" smtClean="0"/>
              <a:t>?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 smtClean="0"/>
              <a:t>Are x.f1 and y.f2 </a:t>
            </a:r>
            <a:r>
              <a:rPr lang="en-US" u="sng" dirty="0" smtClean="0"/>
              <a:t>always</a:t>
            </a:r>
            <a:r>
              <a:rPr lang="en-US" dirty="0" smtClean="0"/>
              <a:t> pointing to the same object?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FFC000"/>
                </a:solidFill>
              </a:rPr>
              <a:t>May</a:t>
            </a:r>
            <a:r>
              <a:rPr lang="en-US" dirty="0" smtClean="0"/>
              <a:t> versus </a:t>
            </a:r>
            <a:r>
              <a:rPr lang="en-US" dirty="0" smtClean="0">
                <a:solidFill>
                  <a:srgbClr val="FF0000"/>
                </a:solidFill>
              </a:rPr>
              <a:t>must</a:t>
            </a:r>
            <a:r>
              <a:rPr lang="en-US" dirty="0" smtClean="0"/>
              <a:t>: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rgbClr val="FFC000"/>
                </a:solidFill>
              </a:rPr>
              <a:t>May</a:t>
            </a:r>
            <a:r>
              <a:rPr lang="en-US" dirty="0" smtClean="0"/>
              <a:t> </a:t>
            </a:r>
            <a:r>
              <a:rPr lang="en-US" dirty="0"/>
              <a:t>alias: is it </a:t>
            </a:r>
            <a:r>
              <a:rPr lang="en-US" b="1" dirty="0">
                <a:solidFill>
                  <a:srgbClr val="FFC000"/>
                </a:solidFill>
              </a:rPr>
              <a:t>possible</a:t>
            </a:r>
            <a:r>
              <a:rPr lang="en-US" dirty="0"/>
              <a:t> that x and y point to the same </a:t>
            </a:r>
            <a:r>
              <a:rPr lang="en-US" dirty="0" smtClean="0"/>
              <a:t>address?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rgbClr val="FF0000"/>
                </a:solidFill>
              </a:rPr>
              <a:t>Must</a:t>
            </a:r>
            <a:r>
              <a:rPr lang="en-US" dirty="0" smtClean="0"/>
              <a:t> </a:t>
            </a:r>
            <a:r>
              <a:rPr lang="en-US" dirty="0"/>
              <a:t>alias: </a:t>
            </a:r>
            <a:r>
              <a:rPr lang="en-US" dirty="0" smtClean="0"/>
              <a:t>do x and y </a:t>
            </a:r>
            <a:r>
              <a:rPr lang="en-US" b="1" dirty="0" smtClean="0">
                <a:solidFill>
                  <a:srgbClr val="FF0000"/>
                </a:solidFill>
              </a:rPr>
              <a:t>necessarily/always</a:t>
            </a:r>
            <a:r>
              <a:rPr lang="en-US" dirty="0" smtClean="0"/>
              <a:t> </a:t>
            </a:r>
            <a:r>
              <a:rPr lang="en-US" dirty="0"/>
              <a:t>point to the same address</a:t>
            </a:r>
            <a:r>
              <a:rPr lang="en-US" dirty="0" smtClean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9849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8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615950" y="87313"/>
            <a:ext cx="7912100" cy="460403"/>
          </a:xfrm>
        </p:spPr>
        <p:txBody>
          <a:bodyPr/>
          <a:lstStyle/>
          <a:p>
            <a:pPr>
              <a:defRPr/>
            </a:pPr>
            <a:r>
              <a:rPr lang="en-US" sz="2800" dirty="0" smtClean="0">
                <a:latin typeface="Arial" charset="0"/>
              </a:rPr>
              <a:t>Flavors of memory analyses I</a:t>
            </a:r>
            <a:endParaRPr lang="en-US" sz="2800" dirty="0">
              <a:latin typeface="Arial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4344" y="919860"/>
            <a:ext cx="8991600" cy="230832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l"/>
            <a:r>
              <a:rPr lang="en-US" b="1" dirty="0" smtClean="0">
                <a:solidFill>
                  <a:srgbClr val="00B050"/>
                </a:solidFill>
              </a:rPr>
              <a:t>Alias</a:t>
            </a:r>
            <a:r>
              <a:rPr lang="en-US" dirty="0" smtClean="0"/>
              <a:t> analyses concern potential /definitive (non-) equality of </a:t>
            </a:r>
            <a:r>
              <a:rPr lang="en-US" b="1" dirty="0" smtClean="0">
                <a:solidFill>
                  <a:srgbClr val="00B050"/>
                </a:solidFill>
              </a:rPr>
              <a:t>two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items: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u="sng" dirty="0" smtClean="0"/>
              <a:t>Can</a:t>
            </a:r>
            <a:r>
              <a:rPr lang="en-US" dirty="0" smtClean="0"/>
              <a:t> x and y point to the same address? Or are they definitely </a:t>
            </a:r>
            <a:r>
              <a:rPr lang="en-US" u="sng" dirty="0" smtClean="0"/>
              <a:t>separate</a:t>
            </a:r>
            <a:r>
              <a:rPr lang="en-US" dirty="0" smtClean="0"/>
              <a:t>?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 smtClean="0"/>
              <a:t>Are x.f1 and y.f2 </a:t>
            </a:r>
            <a:r>
              <a:rPr lang="en-US" u="sng" dirty="0" smtClean="0"/>
              <a:t>always</a:t>
            </a:r>
            <a:r>
              <a:rPr lang="en-US" dirty="0" smtClean="0"/>
              <a:t> pointing to the same object?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FFC000"/>
                </a:solidFill>
              </a:rPr>
              <a:t>May</a:t>
            </a:r>
            <a:r>
              <a:rPr lang="en-US" dirty="0" smtClean="0"/>
              <a:t> versus </a:t>
            </a:r>
            <a:r>
              <a:rPr lang="en-US" dirty="0" smtClean="0">
                <a:solidFill>
                  <a:srgbClr val="FF0000"/>
                </a:solidFill>
              </a:rPr>
              <a:t>must</a:t>
            </a:r>
            <a:r>
              <a:rPr lang="en-US" dirty="0" smtClean="0"/>
              <a:t>: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rgbClr val="FFC000"/>
                </a:solidFill>
              </a:rPr>
              <a:t>May</a:t>
            </a:r>
            <a:r>
              <a:rPr lang="en-US" dirty="0" smtClean="0"/>
              <a:t> </a:t>
            </a:r>
            <a:r>
              <a:rPr lang="en-US" dirty="0"/>
              <a:t>alias: is it </a:t>
            </a:r>
            <a:r>
              <a:rPr lang="en-US" b="1" dirty="0">
                <a:solidFill>
                  <a:srgbClr val="FFC000"/>
                </a:solidFill>
              </a:rPr>
              <a:t>possible</a:t>
            </a:r>
            <a:r>
              <a:rPr lang="en-US" dirty="0"/>
              <a:t> that x and y point to the same </a:t>
            </a:r>
            <a:r>
              <a:rPr lang="en-US" dirty="0" smtClean="0"/>
              <a:t>address?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rgbClr val="FF0000"/>
                </a:solidFill>
              </a:rPr>
              <a:t>Must</a:t>
            </a:r>
            <a:r>
              <a:rPr lang="en-US" dirty="0" smtClean="0"/>
              <a:t> </a:t>
            </a:r>
            <a:r>
              <a:rPr lang="en-US" dirty="0"/>
              <a:t>alias: </a:t>
            </a:r>
            <a:r>
              <a:rPr lang="en-US" dirty="0" smtClean="0"/>
              <a:t>do x and y </a:t>
            </a:r>
            <a:r>
              <a:rPr lang="en-US" b="1" dirty="0" smtClean="0">
                <a:solidFill>
                  <a:srgbClr val="FF0000"/>
                </a:solidFill>
              </a:rPr>
              <a:t>necessarily/always</a:t>
            </a:r>
            <a:r>
              <a:rPr lang="en-US" dirty="0" smtClean="0"/>
              <a:t> </a:t>
            </a:r>
            <a:r>
              <a:rPr lang="en-US" dirty="0"/>
              <a:t>point to the same address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1037635" y="3352178"/>
            <a:ext cx="6418745" cy="156966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pPr algn="l"/>
            <a:r>
              <a:rPr lang="en-US" b="1" dirty="0" smtClean="0">
                <a:solidFill>
                  <a:srgbClr val="00B0F0"/>
                </a:solidFill>
              </a:rPr>
              <a:t>Points-to</a:t>
            </a:r>
            <a:r>
              <a:rPr lang="en-US" dirty="0" smtClean="0"/>
              <a:t> analyses concern a </a:t>
            </a:r>
            <a:r>
              <a:rPr lang="en-US" b="1" dirty="0" smtClean="0">
                <a:solidFill>
                  <a:srgbClr val="00B0F0"/>
                </a:solidFill>
              </a:rPr>
              <a:t>single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smtClean="0"/>
              <a:t>item: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c</a:t>
            </a:r>
            <a:r>
              <a:rPr lang="en-US" dirty="0" smtClean="0"/>
              <a:t>an x be NULL?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w</a:t>
            </a:r>
            <a:r>
              <a:rPr lang="en-US" dirty="0" smtClean="0"/>
              <a:t>hat objects might this method m be invoked upon?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a</a:t>
            </a:r>
            <a:r>
              <a:rPr lang="en-US" dirty="0" smtClean="0"/>
              <a:t>gain, both questions have </a:t>
            </a:r>
            <a:r>
              <a:rPr lang="en-US" b="1" dirty="0" smtClean="0">
                <a:solidFill>
                  <a:srgbClr val="FFC000"/>
                </a:solidFill>
              </a:rPr>
              <a:t>may</a:t>
            </a:r>
            <a:r>
              <a:rPr lang="en-US" dirty="0" smtClean="0"/>
              <a:t> and </a:t>
            </a:r>
            <a:r>
              <a:rPr lang="en-US" b="1" dirty="0" smtClean="0">
                <a:solidFill>
                  <a:srgbClr val="FF0000"/>
                </a:solidFill>
              </a:rPr>
              <a:t>must</a:t>
            </a:r>
            <a:r>
              <a:rPr lang="en-US" dirty="0" smtClean="0"/>
              <a:t> variants</a:t>
            </a:r>
          </a:p>
        </p:txBody>
      </p:sp>
    </p:spTree>
    <p:extLst>
      <p:ext uri="{BB962C8B-B14F-4D97-AF65-F5344CB8AC3E}">
        <p14:creationId xmlns:p14="http://schemas.microsoft.com/office/powerpoint/2010/main" val="1291077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8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615950" y="87313"/>
            <a:ext cx="7912100" cy="460403"/>
          </a:xfrm>
        </p:spPr>
        <p:txBody>
          <a:bodyPr/>
          <a:lstStyle/>
          <a:p>
            <a:pPr>
              <a:defRPr/>
            </a:pPr>
            <a:r>
              <a:rPr lang="en-US" sz="2800" dirty="0" smtClean="0">
                <a:latin typeface="Arial" charset="0"/>
              </a:rPr>
              <a:t>Flavors of memory analyses I</a:t>
            </a:r>
            <a:endParaRPr lang="en-US" sz="2800" dirty="0">
              <a:latin typeface="Arial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4344" y="919860"/>
            <a:ext cx="8991600" cy="230832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l"/>
            <a:r>
              <a:rPr lang="en-US" b="1" dirty="0" smtClean="0">
                <a:solidFill>
                  <a:srgbClr val="00B050"/>
                </a:solidFill>
              </a:rPr>
              <a:t>Alias</a:t>
            </a:r>
            <a:r>
              <a:rPr lang="en-US" dirty="0" smtClean="0"/>
              <a:t> analyses concern potential /definitive (non-) equality of </a:t>
            </a:r>
            <a:r>
              <a:rPr lang="en-US" b="1" dirty="0" smtClean="0">
                <a:solidFill>
                  <a:srgbClr val="00B050"/>
                </a:solidFill>
              </a:rPr>
              <a:t>two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items: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u="sng" dirty="0" smtClean="0"/>
              <a:t>Can</a:t>
            </a:r>
            <a:r>
              <a:rPr lang="en-US" dirty="0" smtClean="0"/>
              <a:t> x and y point to the same address? Or are they definitely </a:t>
            </a:r>
            <a:r>
              <a:rPr lang="en-US" u="sng" dirty="0" smtClean="0"/>
              <a:t>separate</a:t>
            </a:r>
            <a:r>
              <a:rPr lang="en-US" dirty="0" smtClean="0"/>
              <a:t>?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 smtClean="0"/>
              <a:t>Are x.f1 and y.f2 </a:t>
            </a:r>
            <a:r>
              <a:rPr lang="en-US" u="sng" dirty="0" smtClean="0"/>
              <a:t>always</a:t>
            </a:r>
            <a:r>
              <a:rPr lang="en-US" dirty="0" smtClean="0"/>
              <a:t> pointing to the same object?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FFC000"/>
                </a:solidFill>
              </a:rPr>
              <a:t>May</a:t>
            </a:r>
            <a:r>
              <a:rPr lang="en-US" dirty="0" smtClean="0"/>
              <a:t> versus </a:t>
            </a:r>
            <a:r>
              <a:rPr lang="en-US" dirty="0" smtClean="0">
                <a:solidFill>
                  <a:srgbClr val="FF0000"/>
                </a:solidFill>
              </a:rPr>
              <a:t>must</a:t>
            </a:r>
            <a:r>
              <a:rPr lang="en-US" dirty="0" smtClean="0"/>
              <a:t>: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rgbClr val="FFC000"/>
                </a:solidFill>
              </a:rPr>
              <a:t>May</a:t>
            </a:r>
            <a:r>
              <a:rPr lang="en-US" dirty="0" smtClean="0"/>
              <a:t> </a:t>
            </a:r>
            <a:r>
              <a:rPr lang="en-US" dirty="0"/>
              <a:t>alias: is it </a:t>
            </a:r>
            <a:r>
              <a:rPr lang="en-US" b="1" dirty="0">
                <a:solidFill>
                  <a:srgbClr val="FFC000"/>
                </a:solidFill>
              </a:rPr>
              <a:t>possible</a:t>
            </a:r>
            <a:r>
              <a:rPr lang="en-US" dirty="0"/>
              <a:t> that x and y point to the same </a:t>
            </a:r>
            <a:r>
              <a:rPr lang="en-US" dirty="0" smtClean="0"/>
              <a:t>address?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rgbClr val="FF0000"/>
                </a:solidFill>
              </a:rPr>
              <a:t>Must</a:t>
            </a:r>
            <a:r>
              <a:rPr lang="en-US" dirty="0" smtClean="0"/>
              <a:t> </a:t>
            </a:r>
            <a:r>
              <a:rPr lang="en-US" dirty="0"/>
              <a:t>alias: </a:t>
            </a:r>
            <a:r>
              <a:rPr lang="en-US" dirty="0" smtClean="0"/>
              <a:t>do x and y </a:t>
            </a:r>
            <a:r>
              <a:rPr lang="en-US" b="1" dirty="0" smtClean="0">
                <a:solidFill>
                  <a:srgbClr val="FF0000"/>
                </a:solidFill>
              </a:rPr>
              <a:t>necessarily/always</a:t>
            </a:r>
            <a:r>
              <a:rPr lang="en-US" dirty="0" smtClean="0"/>
              <a:t> </a:t>
            </a:r>
            <a:r>
              <a:rPr lang="en-US" dirty="0"/>
              <a:t>point to the same address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1037635" y="3352178"/>
            <a:ext cx="6418745" cy="156966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pPr algn="l"/>
            <a:r>
              <a:rPr lang="en-US" b="1" dirty="0" smtClean="0">
                <a:solidFill>
                  <a:srgbClr val="00B0F0"/>
                </a:solidFill>
              </a:rPr>
              <a:t>Points-to</a:t>
            </a:r>
            <a:r>
              <a:rPr lang="en-US" dirty="0" smtClean="0"/>
              <a:t> analyses concern a </a:t>
            </a:r>
            <a:r>
              <a:rPr lang="en-US" b="1" dirty="0" smtClean="0">
                <a:solidFill>
                  <a:srgbClr val="00B0F0"/>
                </a:solidFill>
              </a:rPr>
              <a:t>single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smtClean="0"/>
              <a:t>item: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c</a:t>
            </a:r>
            <a:r>
              <a:rPr lang="en-US" dirty="0" smtClean="0"/>
              <a:t>an x be NULL?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w</a:t>
            </a:r>
            <a:r>
              <a:rPr lang="en-US" dirty="0" smtClean="0"/>
              <a:t>hat objects might this method m be invoked upon?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a</a:t>
            </a:r>
            <a:r>
              <a:rPr lang="en-US" dirty="0" smtClean="0"/>
              <a:t>gain, both questions have </a:t>
            </a:r>
            <a:r>
              <a:rPr lang="en-US" b="1" dirty="0" smtClean="0">
                <a:solidFill>
                  <a:srgbClr val="FFC000"/>
                </a:solidFill>
              </a:rPr>
              <a:t>may</a:t>
            </a:r>
            <a:r>
              <a:rPr lang="en-US" dirty="0" smtClean="0"/>
              <a:t> and </a:t>
            </a:r>
            <a:r>
              <a:rPr lang="en-US" b="1" dirty="0" smtClean="0">
                <a:solidFill>
                  <a:srgbClr val="FF0000"/>
                </a:solidFill>
              </a:rPr>
              <a:t>must</a:t>
            </a:r>
            <a:r>
              <a:rPr lang="en-US" dirty="0" smtClean="0"/>
              <a:t> variants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15950" y="5111146"/>
            <a:ext cx="7262117" cy="156966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Can obtain </a:t>
            </a:r>
            <a:r>
              <a:rPr lang="en-US" b="1" dirty="0" smtClean="0">
                <a:solidFill>
                  <a:srgbClr val="00B050"/>
                </a:solidFill>
              </a:rPr>
              <a:t>alias</a:t>
            </a:r>
            <a:r>
              <a:rPr lang="en-US" dirty="0" smtClean="0"/>
              <a:t> information from </a:t>
            </a:r>
            <a:r>
              <a:rPr lang="en-US" b="1" dirty="0" smtClean="0">
                <a:solidFill>
                  <a:srgbClr val="00B0F0"/>
                </a:solidFill>
              </a:rPr>
              <a:t>points-to</a:t>
            </a:r>
            <a:r>
              <a:rPr lang="en-US" dirty="0" smtClean="0"/>
              <a:t> analysis: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err="1" smtClean="0"/>
              <a:t>PtsTo</a:t>
            </a:r>
            <a:r>
              <a:rPr lang="en-US" dirty="0" smtClean="0"/>
              <a:t>(x) ∩ </a:t>
            </a:r>
            <a:r>
              <a:rPr lang="en-US" dirty="0" err="1" smtClean="0"/>
              <a:t>PtsTo</a:t>
            </a:r>
            <a:r>
              <a:rPr lang="en-US" dirty="0" smtClean="0"/>
              <a:t>(y) = Ø </a:t>
            </a:r>
            <a:r>
              <a:rPr lang="en-US" dirty="0" smtClean="0">
                <a:sym typeface="Wingdings" panose="05000000000000000000" pitchFamily="2" charset="2"/>
              </a:rPr>
              <a:t> x and y </a:t>
            </a:r>
            <a:r>
              <a:rPr lang="en-US" b="1" dirty="0" smtClean="0">
                <a:solidFill>
                  <a:srgbClr val="7030A0"/>
                </a:solidFill>
                <a:sym typeface="Wingdings" panose="05000000000000000000" pitchFamily="2" charset="2"/>
              </a:rPr>
              <a:t>don’t</a:t>
            </a:r>
            <a:r>
              <a:rPr lang="en-US" dirty="0" smtClean="0">
                <a:sym typeface="Wingdings" panose="05000000000000000000" pitchFamily="2" charset="2"/>
              </a:rPr>
              <a:t> alias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err="1" smtClean="0"/>
              <a:t>PtsTo</a:t>
            </a:r>
            <a:r>
              <a:rPr lang="en-US" dirty="0" smtClean="0"/>
              <a:t>(x</a:t>
            </a:r>
            <a:r>
              <a:rPr lang="en-US" dirty="0"/>
              <a:t>) </a:t>
            </a:r>
            <a:r>
              <a:rPr lang="en-US" dirty="0" smtClean="0"/>
              <a:t>∩ </a:t>
            </a:r>
            <a:r>
              <a:rPr lang="en-US" dirty="0" err="1" smtClean="0"/>
              <a:t>PtsTo</a:t>
            </a:r>
            <a:r>
              <a:rPr lang="en-US" dirty="0" smtClean="0"/>
              <a:t>(y) ≠ Ø </a:t>
            </a:r>
            <a:r>
              <a:rPr lang="en-US" dirty="0" smtClean="0">
                <a:sym typeface="Wingdings" panose="05000000000000000000" pitchFamily="2" charset="2"/>
              </a:rPr>
              <a:t> x and y </a:t>
            </a:r>
            <a:r>
              <a:rPr lang="en-US" b="1" dirty="0" smtClean="0">
                <a:solidFill>
                  <a:srgbClr val="FFC000"/>
                </a:solidFill>
                <a:sym typeface="Wingdings" panose="05000000000000000000" pitchFamily="2" charset="2"/>
              </a:rPr>
              <a:t>may</a:t>
            </a:r>
            <a:r>
              <a:rPr lang="en-US" dirty="0" smtClean="0">
                <a:sym typeface="Wingdings" panose="05000000000000000000" pitchFamily="2" charset="2"/>
              </a:rPr>
              <a:t> alias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err="1" smtClean="0">
                <a:sym typeface="Wingdings" panose="05000000000000000000" pitchFamily="2" charset="2"/>
              </a:rPr>
              <a:t>PtsTo</a:t>
            </a:r>
            <a:r>
              <a:rPr lang="en-US" dirty="0" smtClean="0">
                <a:sym typeface="Wingdings" panose="05000000000000000000" pitchFamily="2" charset="2"/>
              </a:rPr>
              <a:t>(x) = {a} = </a:t>
            </a:r>
            <a:r>
              <a:rPr lang="en-US" dirty="0" err="1" smtClean="0">
                <a:sym typeface="Wingdings" panose="05000000000000000000" pitchFamily="2" charset="2"/>
              </a:rPr>
              <a:t>PtsTo</a:t>
            </a:r>
            <a:r>
              <a:rPr lang="en-US" dirty="0" smtClean="0">
                <a:sym typeface="Wingdings" panose="05000000000000000000" pitchFamily="2" charset="2"/>
              </a:rPr>
              <a:t>(y)  x and y </a:t>
            </a:r>
            <a:r>
              <a:rPr lang="en-US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must</a:t>
            </a:r>
            <a:r>
              <a:rPr lang="en-US" dirty="0" smtClean="0">
                <a:sym typeface="Wingdings" panose="05000000000000000000" pitchFamily="2" charset="2"/>
              </a:rPr>
              <a:t> alias, to location 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4928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8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615950" y="87313"/>
            <a:ext cx="7912100" cy="460403"/>
          </a:xfrm>
        </p:spPr>
        <p:txBody>
          <a:bodyPr/>
          <a:lstStyle/>
          <a:p>
            <a:pPr>
              <a:defRPr/>
            </a:pPr>
            <a:r>
              <a:rPr lang="en-US" sz="2800" dirty="0" smtClean="0">
                <a:latin typeface="Arial" charset="0"/>
              </a:rPr>
              <a:t>Flavors of memory analyses II</a:t>
            </a:r>
            <a:endParaRPr lang="en-US" sz="2800" dirty="0">
              <a:latin typeface="Arial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5229" y="698463"/>
            <a:ext cx="4452257" cy="3042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b="1" dirty="0" smtClean="0">
                <a:solidFill>
                  <a:srgbClr val="00B050"/>
                </a:solidFill>
              </a:rPr>
              <a:t>Flow-insensitive</a:t>
            </a:r>
            <a:endParaRPr lang="en-US" b="1" dirty="0" smtClean="0">
              <a:solidFill>
                <a:srgbClr val="00B050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p</a:t>
            </a:r>
            <a:r>
              <a:rPr lang="en-US" dirty="0" smtClean="0"/>
              <a:t>oints-to/alias information holds globally / in entire method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 smtClean="0"/>
              <a:t>simplifies analysis: order of instructions irrelevant, conditionals, loop conditions can be ignored</a:t>
            </a:r>
            <a:br>
              <a:rPr lang="en-US" dirty="0" smtClean="0"/>
            </a:br>
            <a:r>
              <a:rPr lang="en-US" dirty="0" smtClean="0"/>
              <a:t>+ speeds up </a:t>
            </a:r>
            <a:r>
              <a:rPr lang="en-US" dirty="0" smtClean="0">
                <a:sym typeface="Wingdings" panose="05000000000000000000" pitchFamily="2" charset="2"/>
              </a:rPr>
              <a:t>analysis</a:t>
            </a:r>
            <a:br>
              <a:rPr lang="en-US" dirty="0" smtClean="0">
                <a:sym typeface="Wingdings" panose="05000000000000000000" pitchFamily="2" charset="2"/>
              </a:rPr>
            </a:br>
            <a:r>
              <a:rPr lang="en-US" dirty="0" smtClean="0">
                <a:sym typeface="Wingdings" panose="05000000000000000000" pitchFamily="2" charset="2"/>
              </a:rPr>
              <a:t>- reduces precision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800600" y="698463"/>
            <a:ext cx="424905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b="1" dirty="0" smtClean="0">
                <a:solidFill>
                  <a:srgbClr val="00B050"/>
                </a:solidFill>
              </a:rPr>
              <a:t>Flow-sensitive</a:t>
            </a:r>
            <a:endParaRPr lang="en-US" b="1" dirty="0" smtClean="0">
              <a:solidFill>
                <a:srgbClr val="00B050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p</a:t>
            </a:r>
            <a:r>
              <a:rPr lang="en-US" dirty="0" smtClean="0"/>
              <a:t>oints-to/alias information given for each program point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 smtClean="0"/>
              <a:t>order of instructions relevant; code traversal a la data flow analysis, with </a:t>
            </a:r>
            <a:r>
              <a:rPr lang="en-US" dirty="0" smtClean="0"/>
              <a:t>join </a:t>
            </a:r>
            <a:r>
              <a:rPr lang="en-US" dirty="0" smtClean="0"/>
              <a:t>operation at control flow merge points</a:t>
            </a:r>
            <a:br>
              <a:rPr lang="en-US" dirty="0" smtClean="0"/>
            </a:br>
            <a:r>
              <a:rPr lang="en-US" dirty="0" smtClean="0"/>
              <a:t>+ more costly </a:t>
            </a:r>
            <a:r>
              <a:rPr lang="en-US" dirty="0" smtClean="0">
                <a:sym typeface="Wingdings" panose="05000000000000000000" pitchFamily="2" charset="2"/>
              </a:rPr>
              <a:t>analysis</a:t>
            </a:r>
            <a:br>
              <a:rPr lang="en-US" dirty="0" smtClean="0">
                <a:sym typeface="Wingdings" panose="05000000000000000000" pitchFamily="2" charset="2"/>
              </a:rPr>
            </a:br>
            <a:r>
              <a:rPr lang="en-US" dirty="0" smtClean="0">
                <a:sym typeface="Wingdings" panose="05000000000000000000" pitchFamily="2" charset="2"/>
              </a:rPr>
              <a:t>-  increased precision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2057400" y="3893012"/>
            <a:ext cx="5668388" cy="1938992"/>
            <a:chOff x="2057400" y="3893012"/>
            <a:chExt cx="5668388" cy="1938992"/>
          </a:xfrm>
        </p:grpSpPr>
        <p:sp>
          <p:nvSpPr>
            <p:cNvPr id="2" name="TextBox 1"/>
            <p:cNvSpPr txBox="1"/>
            <p:nvPr/>
          </p:nvSpPr>
          <p:spPr>
            <a:xfrm>
              <a:off x="2057400" y="3893012"/>
              <a:ext cx="1456424" cy="1938992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en-US" dirty="0"/>
                <a:t>y</a:t>
              </a:r>
              <a:r>
                <a:rPr lang="en-US" dirty="0" smtClean="0"/>
                <a:t> = new A()</a:t>
              </a:r>
              <a:br>
                <a:rPr lang="en-US" dirty="0" smtClean="0"/>
              </a:br>
              <a:r>
                <a:rPr lang="en-US" dirty="0" smtClean="0"/>
                <a:t>x = y</a:t>
              </a:r>
            </a:p>
            <a:p>
              <a:r>
                <a:rPr lang="en-US" dirty="0"/>
                <a:t>:</a:t>
              </a:r>
              <a:endParaRPr lang="en-US" dirty="0" smtClean="0"/>
            </a:p>
            <a:p>
              <a:r>
                <a:rPr lang="en-US" dirty="0"/>
                <a:t>y</a:t>
              </a:r>
              <a:r>
                <a:rPr lang="en-US" dirty="0" smtClean="0"/>
                <a:t> = new A()</a:t>
              </a:r>
            </a:p>
            <a:p>
              <a:r>
                <a:rPr lang="en-US" dirty="0"/>
                <a:t>:</a:t>
              </a:r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4038600" y="4350212"/>
              <a:ext cx="3687188" cy="646331"/>
            </a:xfrm>
            <a:prstGeom prst="rect">
              <a:avLst/>
            </a:prstGeom>
            <a:noFill/>
            <a:ln w="12700">
              <a:solidFill>
                <a:srgbClr val="FF0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800" dirty="0" smtClean="0"/>
                <a:t>x and y </a:t>
              </a:r>
              <a:r>
                <a:rPr lang="en-US" sz="1800" b="1" dirty="0" smtClean="0">
                  <a:solidFill>
                    <a:srgbClr val="FF0000"/>
                  </a:solidFill>
                </a:rPr>
                <a:t>must alias </a:t>
              </a:r>
              <a:r>
                <a:rPr lang="en-US" sz="1800" dirty="0" smtClean="0"/>
                <a:t>here, and so do </a:t>
              </a:r>
              <a:r>
                <a:rPr lang="en-US" sz="1800" dirty="0" err="1" smtClean="0"/>
                <a:t>x.f</a:t>
              </a:r>
              <a:r>
                <a:rPr lang="en-US" sz="1800" dirty="0" smtClean="0"/>
                <a:t> and </a:t>
              </a:r>
              <a:r>
                <a:rPr lang="en-US" sz="1800" dirty="0" err="1" smtClean="0"/>
                <a:t>y.f</a:t>
              </a:r>
              <a:r>
                <a:rPr lang="en-US" sz="1800" dirty="0" smtClean="0"/>
                <a:t>, for all (pointer-valued) fields f of A</a:t>
              </a:r>
              <a:endParaRPr lang="en-US" sz="1800" dirty="0"/>
            </a:p>
          </p:txBody>
        </p:sp>
        <p:cxnSp>
          <p:nvCxnSpPr>
            <p:cNvPr id="7" name="Straight Arrow Connector 6"/>
            <p:cNvCxnSpPr>
              <a:stCxn id="4" idx="1"/>
            </p:cNvCxnSpPr>
            <p:nvPr/>
          </p:nvCxnSpPr>
          <p:spPr bwMode="auto">
            <a:xfrm flipH="1" flipV="1">
              <a:off x="3048000" y="4673377"/>
              <a:ext cx="990600" cy="1"/>
            </a:xfrm>
            <a:prstGeom prst="straightConnector1">
              <a:avLst/>
            </a:prstGeom>
            <a:solidFill>
              <a:schemeClr val="accent1">
                <a:alpha val="50000"/>
              </a:schemeClr>
            </a:solidFill>
            <a:ln w="38100" cap="flat" cmpd="sng" algn="ctr">
              <a:solidFill>
                <a:srgbClr val="FF0000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  <p:sp>
          <p:nvSpPr>
            <p:cNvPr id="11" name="TextBox 10"/>
            <p:cNvSpPr txBox="1"/>
            <p:nvPr/>
          </p:nvSpPr>
          <p:spPr>
            <a:xfrm>
              <a:off x="4038600" y="5319708"/>
              <a:ext cx="3687188" cy="369332"/>
            </a:xfrm>
            <a:prstGeom prst="rect">
              <a:avLst/>
            </a:prstGeom>
            <a:noFill/>
            <a:ln w="12700">
              <a:solidFill>
                <a:srgbClr val="00B05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800" dirty="0" smtClean="0"/>
                <a:t>x and y </a:t>
              </a:r>
              <a:r>
                <a:rPr lang="en-US" sz="1800" b="1" dirty="0" smtClean="0">
                  <a:solidFill>
                    <a:srgbClr val="00B050"/>
                  </a:solidFill>
                </a:rPr>
                <a:t>definitely don’t alias</a:t>
              </a:r>
              <a:r>
                <a:rPr lang="en-US" sz="1800" dirty="0" smtClean="0"/>
                <a:t> here</a:t>
              </a:r>
              <a:endParaRPr lang="en-US" sz="1800" dirty="0"/>
            </a:p>
          </p:txBody>
        </p:sp>
        <p:cxnSp>
          <p:nvCxnSpPr>
            <p:cNvPr id="13" name="Straight Arrow Connector 12"/>
            <p:cNvCxnSpPr>
              <a:stCxn id="11" idx="1"/>
            </p:cNvCxnSpPr>
            <p:nvPr/>
          </p:nvCxnSpPr>
          <p:spPr bwMode="auto">
            <a:xfrm flipH="1">
              <a:off x="3048000" y="5504374"/>
              <a:ext cx="990600" cy="0"/>
            </a:xfrm>
            <a:prstGeom prst="straightConnector1">
              <a:avLst/>
            </a:prstGeom>
            <a:solidFill>
              <a:schemeClr val="accent1">
                <a:alpha val="50000"/>
              </a:schemeClr>
            </a:solidFill>
            <a:ln w="38100" cap="flat" cmpd="sng" algn="ctr">
              <a:solidFill>
                <a:srgbClr val="00B050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</p:grpSp>
      <p:sp>
        <p:nvSpPr>
          <p:cNvPr id="15" name="TextBox 14"/>
          <p:cNvSpPr txBox="1"/>
          <p:nvPr/>
        </p:nvSpPr>
        <p:spPr>
          <a:xfrm>
            <a:off x="637721" y="6013041"/>
            <a:ext cx="79456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SSA disambiguates the 2 </a:t>
            </a:r>
            <a:r>
              <a:rPr lang="en-US" dirty="0" err="1" smtClean="0">
                <a:solidFill>
                  <a:srgbClr val="00B0F0"/>
                </a:solidFill>
              </a:rPr>
              <a:t>defs</a:t>
            </a:r>
            <a:r>
              <a:rPr lang="en-US" dirty="0" smtClean="0">
                <a:solidFill>
                  <a:srgbClr val="00B0F0"/>
                </a:solidFill>
              </a:rPr>
              <a:t> of y, but </a:t>
            </a:r>
            <a:r>
              <a:rPr lang="en-US" dirty="0" smtClean="0">
                <a:solidFill>
                  <a:srgbClr val="00B0F0"/>
                </a:solidFill>
              </a:rPr>
              <a:t>object references may have been copied elsewhere, and SSA doesn’t </a:t>
            </a:r>
            <a:r>
              <a:rPr lang="en-US" dirty="0" smtClean="0">
                <a:solidFill>
                  <a:srgbClr val="00B0F0"/>
                </a:solidFill>
              </a:rPr>
              <a:t>cover </a:t>
            </a:r>
            <a:r>
              <a:rPr lang="en-US" dirty="0" smtClean="0">
                <a:solidFill>
                  <a:srgbClr val="00B0F0"/>
                </a:solidFill>
              </a:rPr>
              <a:t>fields.</a:t>
            </a:r>
            <a:endParaRPr lang="en-US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1099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8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615950" y="87313"/>
            <a:ext cx="7912100" cy="460403"/>
          </a:xfrm>
        </p:spPr>
        <p:txBody>
          <a:bodyPr/>
          <a:lstStyle/>
          <a:p>
            <a:pPr>
              <a:defRPr/>
            </a:pPr>
            <a:r>
              <a:rPr lang="en-US" sz="2800" dirty="0" smtClean="0">
                <a:latin typeface="Arial" charset="0"/>
              </a:rPr>
              <a:t>Flavors of memory analyses III</a:t>
            </a:r>
            <a:endParaRPr lang="en-US" sz="2800" dirty="0">
              <a:latin typeface="Arial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46075" y="694015"/>
            <a:ext cx="8422821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/>
              <a:t>I</a:t>
            </a:r>
            <a:r>
              <a:rPr lang="en-US" dirty="0" smtClean="0"/>
              <a:t>nformation can be collected for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b="1" dirty="0"/>
              <a:t>p</a:t>
            </a:r>
            <a:r>
              <a:rPr lang="en-US" b="1" dirty="0" smtClean="0"/>
              <a:t>rogram variables</a:t>
            </a:r>
            <a:r>
              <a:rPr lang="en-US" dirty="0" smtClean="0"/>
              <a:t>: </a:t>
            </a:r>
            <a:r>
              <a:rPr lang="en-US" dirty="0" err="1" smtClean="0"/>
              <a:t>PtsTo</a:t>
            </a:r>
            <a:r>
              <a:rPr lang="en-US" dirty="0" smtClean="0"/>
              <a:t>(x) = {a, b, null} , </a:t>
            </a:r>
            <a:r>
              <a:rPr lang="en-US" dirty="0" err="1" smtClean="0"/>
              <a:t>MustAlias</a:t>
            </a:r>
            <a:r>
              <a:rPr lang="en-US" dirty="0" smtClean="0"/>
              <a:t>(x, y) = true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b="1" dirty="0"/>
              <a:t>f</a:t>
            </a:r>
            <a:r>
              <a:rPr lang="en-US" b="1" dirty="0" smtClean="0"/>
              <a:t>ields</a:t>
            </a:r>
            <a:r>
              <a:rPr lang="en-US" dirty="0" smtClean="0"/>
              <a:t>: </a:t>
            </a:r>
            <a:r>
              <a:rPr lang="en-US" dirty="0" err="1" smtClean="0"/>
              <a:t>PtsTo</a:t>
            </a:r>
            <a:r>
              <a:rPr lang="en-US" dirty="0" smtClean="0"/>
              <a:t>(</a:t>
            </a:r>
            <a:r>
              <a:rPr lang="en-US" dirty="0" err="1" smtClean="0"/>
              <a:t>C.</a:t>
            </a:r>
            <a:r>
              <a:rPr lang="en-US" dirty="0" err="1" smtClean="0">
                <a:solidFill>
                  <a:srgbClr val="FF0000"/>
                </a:solidFill>
              </a:rPr>
              <a:t>f</a:t>
            </a:r>
            <a:r>
              <a:rPr lang="en-US" dirty="0" smtClean="0"/>
              <a:t>) = {a, null}, </a:t>
            </a:r>
            <a:r>
              <a:rPr lang="en-US" dirty="0" err="1" smtClean="0"/>
              <a:t>MayAlias</a:t>
            </a:r>
            <a:r>
              <a:rPr lang="en-US" dirty="0" smtClean="0"/>
              <a:t> (</a:t>
            </a:r>
            <a:r>
              <a:rPr lang="en-US" dirty="0" err="1" smtClean="0"/>
              <a:t>C.f</a:t>
            </a:r>
            <a:r>
              <a:rPr lang="en-US" dirty="0" smtClean="0"/>
              <a:t>, </a:t>
            </a:r>
            <a:r>
              <a:rPr lang="en-US" dirty="0" err="1" smtClean="0"/>
              <a:t>D.g</a:t>
            </a:r>
            <a:r>
              <a:rPr lang="en-US" dirty="0" smtClean="0"/>
              <a:t>) = false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b="1" dirty="0"/>
              <a:t>a</a:t>
            </a:r>
            <a:r>
              <a:rPr lang="en-US" b="1" dirty="0" smtClean="0"/>
              <a:t>ccess paths: </a:t>
            </a:r>
            <a:r>
              <a:rPr lang="en-US" dirty="0" smtClean="0"/>
              <a:t>items of the form b.f</a:t>
            </a:r>
            <a:r>
              <a:rPr lang="en-US" baseline="-25000" dirty="0" smtClean="0"/>
              <a:t>1</a:t>
            </a:r>
            <a:r>
              <a:rPr lang="en-US" dirty="0" smtClean="0"/>
              <a:t>.f</a:t>
            </a:r>
            <a:r>
              <a:rPr lang="en-US" baseline="-25000" dirty="0" smtClean="0"/>
              <a:t>2</a:t>
            </a:r>
            <a:r>
              <a:rPr lang="en-US" dirty="0" smtClean="0"/>
              <a:t>….</a:t>
            </a:r>
            <a:r>
              <a:rPr lang="en-US" dirty="0" err="1" smtClean="0"/>
              <a:t>f</a:t>
            </a:r>
            <a:r>
              <a:rPr lang="en-US" baseline="-25000" dirty="0" err="1" smtClean="0"/>
              <a:t>n</a:t>
            </a:r>
            <a:r>
              <a:rPr lang="en-US" dirty="0" smtClean="0"/>
              <a:t> where f</a:t>
            </a:r>
            <a:r>
              <a:rPr lang="en-US" baseline="-25000" dirty="0" smtClean="0"/>
              <a:t>i</a:t>
            </a:r>
            <a:r>
              <a:rPr lang="en-US" dirty="0" smtClean="0"/>
              <a:t> are field names and “base” b can again be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dirty="0" smtClean="0"/>
              <a:t>a variable: </a:t>
            </a:r>
            <a:r>
              <a:rPr lang="en-US" dirty="0" err="1" smtClean="0"/>
              <a:t>MustAlias</a:t>
            </a:r>
            <a:r>
              <a:rPr lang="en-US" dirty="0" smtClean="0"/>
              <a:t> (x.f</a:t>
            </a:r>
            <a:r>
              <a:rPr lang="en-US" baseline="-25000" dirty="0" smtClean="0"/>
              <a:t>1</a:t>
            </a:r>
            <a:r>
              <a:rPr lang="en-US" dirty="0" smtClean="0"/>
              <a:t>.g</a:t>
            </a:r>
            <a:r>
              <a:rPr lang="en-US" baseline="-25000" dirty="0" smtClean="0"/>
              <a:t>2</a:t>
            </a:r>
            <a:r>
              <a:rPr lang="en-US" dirty="0" smtClean="0"/>
              <a:t>, y.g</a:t>
            </a:r>
            <a:r>
              <a:rPr lang="en-US" baseline="-25000" dirty="0" smtClean="0"/>
              <a:t>1</a:t>
            </a:r>
            <a:r>
              <a:rPr lang="en-US" dirty="0" smtClean="0"/>
              <a:t>.f</a:t>
            </a:r>
            <a:r>
              <a:rPr lang="en-US" baseline="-25000" dirty="0" smtClean="0"/>
              <a:t>3</a:t>
            </a:r>
            <a:r>
              <a:rPr lang="en-US" dirty="0" smtClean="0"/>
              <a:t>)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dirty="0"/>
              <a:t>a</a:t>
            </a:r>
            <a:r>
              <a:rPr lang="en-US" dirty="0" smtClean="0"/>
              <a:t> class name: </a:t>
            </a:r>
            <a:r>
              <a:rPr lang="en-US" dirty="0" err="1" smtClean="0"/>
              <a:t>MayAlias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smtClean="0"/>
              <a:t>C.f</a:t>
            </a:r>
            <a:r>
              <a:rPr lang="en-US" baseline="-25000" dirty="0" smtClean="0"/>
              <a:t>1</a:t>
            </a:r>
            <a:r>
              <a:rPr lang="en-US" dirty="0" smtClean="0"/>
              <a:t>.g</a:t>
            </a:r>
            <a:r>
              <a:rPr lang="en-US" baseline="-25000" dirty="0" smtClean="0"/>
              <a:t>2</a:t>
            </a:r>
            <a:r>
              <a:rPr lang="en-US" dirty="0"/>
              <a:t>, </a:t>
            </a:r>
            <a:r>
              <a:rPr lang="en-US" dirty="0" smtClean="0"/>
              <a:t>D.g</a:t>
            </a:r>
            <a:r>
              <a:rPr lang="en-US" baseline="-25000" dirty="0" smtClean="0"/>
              <a:t>1</a:t>
            </a:r>
            <a:r>
              <a:rPr lang="en-US" dirty="0" smtClean="0"/>
              <a:t>.f</a:t>
            </a:r>
            <a:r>
              <a:rPr lang="en-US" baseline="-25000" dirty="0" smtClean="0"/>
              <a:t>3</a:t>
            </a:r>
            <a:r>
              <a:rPr lang="en-US" dirty="0" smtClean="0"/>
              <a:t>)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dirty="0" smtClean="0"/>
              <a:t>a symbolic identifier of an object (specified by allocation site)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524000" y="4940890"/>
            <a:ext cx="3312432" cy="923330"/>
          </a:xfrm>
          <a:prstGeom prst="rect">
            <a:avLst/>
          </a:prstGeom>
          <a:noFill/>
          <a:ln w="127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Fields f of A-objects allocated </a:t>
            </a:r>
            <a:r>
              <a:rPr lang="en-US" sz="1800" b="1" dirty="0" smtClean="0">
                <a:solidFill>
                  <a:srgbClr val="FF0000"/>
                </a:solidFill>
              </a:rPr>
              <a:t>here</a:t>
            </a:r>
            <a:r>
              <a:rPr lang="en-US" sz="1800" dirty="0" smtClean="0"/>
              <a:t> and g-</a:t>
            </a:r>
            <a:r>
              <a:rPr lang="en-US" sz="1800" dirty="0"/>
              <a:t>f</a:t>
            </a:r>
            <a:r>
              <a:rPr lang="en-US" sz="1800" dirty="0" smtClean="0"/>
              <a:t>ields of B-objects allocated </a:t>
            </a:r>
            <a:r>
              <a:rPr lang="en-US" sz="1800" b="1" dirty="0" smtClean="0">
                <a:solidFill>
                  <a:srgbClr val="FFC000"/>
                </a:solidFill>
              </a:rPr>
              <a:t>here</a:t>
            </a:r>
            <a:r>
              <a:rPr lang="en-US" sz="1800" dirty="0" smtClean="0"/>
              <a:t> </a:t>
            </a:r>
            <a:r>
              <a:rPr lang="en-US" sz="1800" b="1" dirty="0" smtClean="0">
                <a:solidFill>
                  <a:srgbClr val="00B050"/>
                </a:solidFill>
              </a:rPr>
              <a:t>definitely don’t alias</a:t>
            </a:r>
            <a:r>
              <a:rPr lang="en-US" sz="1800" b="1" dirty="0" smtClean="0"/>
              <a:t> </a:t>
            </a:r>
            <a:r>
              <a:rPr lang="en-US" sz="1800" b="1" dirty="0" smtClean="0">
                <a:solidFill>
                  <a:srgbClr val="00B050"/>
                </a:solidFill>
              </a:rPr>
              <a:t>here </a:t>
            </a:r>
            <a:endParaRPr lang="en-US" sz="1800" dirty="0">
              <a:solidFill>
                <a:srgbClr val="00B050"/>
              </a:solidFill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2626632" y="1853097"/>
            <a:ext cx="5108576" cy="496289"/>
            <a:chOff x="2385786" y="2097085"/>
            <a:chExt cx="5108576" cy="496289"/>
          </a:xfrm>
        </p:grpSpPr>
        <p:sp>
          <p:nvSpPr>
            <p:cNvPr id="5" name="TextBox 4"/>
            <p:cNvSpPr txBox="1"/>
            <p:nvPr/>
          </p:nvSpPr>
          <p:spPr>
            <a:xfrm>
              <a:off x="2766786" y="2224042"/>
              <a:ext cx="472757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rgbClr val="FF0000"/>
                  </a:solidFill>
                </a:rPr>
                <a:t>c</a:t>
              </a:r>
              <a:r>
                <a:rPr lang="en-US" sz="1800" dirty="0" smtClean="0">
                  <a:solidFill>
                    <a:srgbClr val="FF0000"/>
                  </a:solidFill>
                </a:rPr>
                <a:t>aptures the f fields of all (static? dynamic?) C-objects</a:t>
              </a:r>
              <a:endParaRPr lang="en-US" sz="1800" dirty="0">
                <a:solidFill>
                  <a:srgbClr val="FF0000"/>
                </a:solidFill>
              </a:endParaRPr>
            </a:p>
          </p:txBody>
        </p:sp>
        <p:cxnSp>
          <p:nvCxnSpPr>
            <p:cNvPr id="9" name="Straight Connector 8"/>
            <p:cNvCxnSpPr/>
            <p:nvPr/>
          </p:nvCxnSpPr>
          <p:spPr bwMode="auto">
            <a:xfrm>
              <a:off x="2385786" y="2097085"/>
              <a:ext cx="381000" cy="253915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25400" cap="flat" cmpd="sng" algn="ctr">
              <a:solidFill>
                <a:srgbClr val="FF00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cxnSp>
      </p:grpSp>
      <p:sp>
        <p:nvSpPr>
          <p:cNvPr id="14" name="TextBox 13"/>
          <p:cNvSpPr txBox="1"/>
          <p:nvPr/>
        </p:nvSpPr>
        <p:spPr>
          <a:xfrm>
            <a:off x="5371420" y="4646699"/>
            <a:ext cx="1894237" cy="193899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x = new A(…)</a:t>
            </a:r>
          </a:p>
          <a:p>
            <a:r>
              <a:rPr lang="en-US" dirty="0"/>
              <a:t>:</a:t>
            </a:r>
            <a:endParaRPr lang="en-US" dirty="0" smtClean="0"/>
          </a:p>
          <a:p>
            <a:r>
              <a:rPr lang="en-US" dirty="0"/>
              <a:t>y</a:t>
            </a:r>
            <a:r>
              <a:rPr lang="en-US" dirty="0" smtClean="0"/>
              <a:t> = new B(..)</a:t>
            </a:r>
          </a:p>
          <a:p>
            <a:r>
              <a:rPr lang="en-US" dirty="0" smtClean="0"/>
              <a:t>:</a:t>
            </a:r>
          </a:p>
          <a:p>
            <a:r>
              <a:rPr lang="en-US" dirty="0"/>
              <a:t>i</a:t>
            </a:r>
            <a:r>
              <a:rPr lang="en-US" dirty="0" smtClean="0"/>
              <a:t>f (</a:t>
            </a:r>
            <a:r>
              <a:rPr lang="en-US" dirty="0" err="1"/>
              <a:t>z</a:t>
            </a:r>
            <a:r>
              <a:rPr lang="en-US" dirty="0" err="1" smtClean="0"/>
              <a:t>.f</a:t>
            </a:r>
            <a:r>
              <a:rPr lang="en-US" dirty="0" smtClean="0"/>
              <a:t> == </a:t>
            </a:r>
            <a:r>
              <a:rPr lang="en-US" dirty="0" err="1"/>
              <a:t>v</a:t>
            </a:r>
            <a:r>
              <a:rPr lang="en-US" dirty="0" err="1" smtClean="0"/>
              <a:t>.g</a:t>
            </a:r>
            <a:r>
              <a:rPr lang="en-US" dirty="0" smtClean="0"/>
              <a:t>) …</a:t>
            </a:r>
            <a:endParaRPr lang="en-US" dirty="0"/>
          </a:p>
        </p:txBody>
      </p:sp>
      <p:cxnSp>
        <p:nvCxnSpPr>
          <p:cNvPr id="7" name="Straight Arrow Connector 6"/>
          <p:cNvCxnSpPr/>
          <p:nvPr/>
        </p:nvCxnSpPr>
        <p:spPr bwMode="auto">
          <a:xfrm flipV="1">
            <a:off x="4343400" y="4876801"/>
            <a:ext cx="1143000" cy="152399"/>
          </a:xfrm>
          <a:prstGeom prst="straightConnector1">
            <a:avLst/>
          </a:prstGeom>
          <a:solidFill>
            <a:schemeClr val="accent1">
              <a:alpha val="50000"/>
            </a:schemeClr>
          </a:solidFill>
          <a:ln w="38100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19" name="Straight Arrow Connector 18"/>
          <p:cNvCxnSpPr/>
          <p:nvPr/>
        </p:nvCxnSpPr>
        <p:spPr bwMode="auto">
          <a:xfrm>
            <a:off x="4572000" y="5486400"/>
            <a:ext cx="1066800" cy="215166"/>
          </a:xfrm>
          <a:prstGeom prst="straightConnector1">
            <a:avLst/>
          </a:prstGeom>
          <a:solidFill>
            <a:schemeClr val="accent1">
              <a:alpha val="50000"/>
            </a:schemeClr>
          </a:solidFill>
          <a:ln w="38100" cap="flat" cmpd="sng" algn="ctr">
            <a:solidFill>
              <a:srgbClr val="FFC000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13" name="Straight Arrow Connector 12"/>
          <p:cNvCxnSpPr/>
          <p:nvPr/>
        </p:nvCxnSpPr>
        <p:spPr bwMode="auto">
          <a:xfrm>
            <a:off x="4288971" y="5791292"/>
            <a:ext cx="1349829" cy="367474"/>
          </a:xfrm>
          <a:prstGeom prst="straightConnector1">
            <a:avLst/>
          </a:prstGeom>
          <a:solidFill>
            <a:schemeClr val="accent1">
              <a:alpha val="50000"/>
            </a:schemeClr>
          </a:solidFill>
          <a:ln w="38100" cap="flat" cmpd="sng" algn="ctr">
            <a:solidFill>
              <a:srgbClr val="00B050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sp>
        <p:nvSpPr>
          <p:cNvPr id="32" name="TextBox 31"/>
          <p:cNvSpPr txBox="1"/>
          <p:nvPr/>
        </p:nvSpPr>
        <p:spPr>
          <a:xfrm>
            <a:off x="346074" y="6086111"/>
            <a:ext cx="3997326" cy="646331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rgbClr val="7030A0"/>
                </a:solidFill>
              </a:rPr>
              <a:t>S</a:t>
            </a:r>
            <a:r>
              <a:rPr lang="en-US" sz="1800" dirty="0" smtClean="0">
                <a:solidFill>
                  <a:srgbClr val="7030A0"/>
                </a:solidFill>
              </a:rPr>
              <a:t>o need to know where the objects held in z and y were allocated…(next slide)</a:t>
            </a:r>
            <a:endParaRPr lang="en-US" sz="18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3120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8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615950" y="87313"/>
            <a:ext cx="7912100" cy="460403"/>
          </a:xfrm>
        </p:spPr>
        <p:txBody>
          <a:bodyPr/>
          <a:lstStyle/>
          <a:p>
            <a:pPr>
              <a:defRPr/>
            </a:pPr>
            <a:r>
              <a:rPr lang="en-US" sz="2800" dirty="0" smtClean="0">
                <a:latin typeface="Arial" charset="0"/>
              </a:rPr>
              <a:t>Flavors of memory analyses IV</a:t>
            </a:r>
            <a:endParaRPr lang="en-US" sz="2800" dirty="0">
              <a:latin typeface="Arial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46074" y="666039"/>
            <a:ext cx="842282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b="1" dirty="0" smtClean="0"/>
              <a:t>What information is associated with variables / fields / access paths?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o</a:t>
            </a:r>
            <a:r>
              <a:rPr lang="en-US" dirty="0" smtClean="0"/>
              <a:t>ther variables / fields / access paths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 smtClean="0"/>
              <a:t>abstract locations (</a:t>
            </a:r>
            <a:r>
              <a:rPr lang="en-US" dirty="0" err="1" smtClean="0"/>
              <a:t>eg</a:t>
            </a:r>
            <a:r>
              <a:rPr lang="en-US" dirty="0" smtClean="0"/>
              <a:t> allocation sites)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579388" y="2153930"/>
            <a:ext cx="67248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rgbClr val="00B050"/>
                </a:solidFill>
              </a:rPr>
              <a:t>Presence of merge points and need for conservativeness / approximation suggests using </a:t>
            </a:r>
            <a:r>
              <a:rPr lang="en-US" sz="1800" b="1" dirty="0" smtClean="0">
                <a:solidFill>
                  <a:srgbClr val="00B050"/>
                </a:solidFill>
              </a:rPr>
              <a:t>sets</a:t>
            </a:r>
            <a:r>
              <a:rPr lang="en-US" sz="1800" dirty="0" smtClean="0">
                <a:solidFill>
                  <a:srgbClr val="00B050"/>
                </a:solidFill>
              </a:rPr>
              <a:t> of abstract locations </a:t>
            </a:r>
            <a:r>
              <a:rPr lang="en-US" sz="1800" dirty="0" err="1" smtClean="0">
                <a:solidFill>
                  <a:srgbClr val="00B050"/>
                </a:solidFill>
              </a:rPr>
              <a:t>etc</a:t>
            </a:r>
            <a:r>
              <a:rPr lang="en-US" sz="1800" dirty="0" smtClean="0">
                <a:solidFill>
                  <a:srgbClr val="00B050"/>
                </a:solidFill>
              </a:rPr>
              <a:t>, or other lattice structure</a:t>
            </a:r>
            <a:endParaRPr lang="en-US" sz="1800" dirty="0">
              <a:solidFill>
                <a:srgbClr val="00B050"/>
              </a:solidFill>
            </a:endParaRPr>
          </a:p>
        </p:txBody>
      </p:sp>
      <p:sp>
        <p:nvSpPr>
          <p:cNvPr id="6" name="Freeform 5"/>
          <p:cNvSpPr/>
          <p:nvPr/>
        </p:nvSpPr>
        <p:spPr bwMode="auto">
          <a:xfrm>
            <a:off x="5035903" y="1510845"/>
            <a:ext cx="449705" cy="599607"/>
          </a:xfrm>
          <a:custGeom>
            <a:avLst/>
            <a:gdLst>
              <a:gd name="connsiteX0" fmla="*/ 449705 w 449705"/>
              <a:gd name="connsiteY0" fmla="*/ 599607 h 599607"/>
              <a:gd name="connsiteX1" fmla="*/ 374754 w 449705"/>
              <a:gd name="connsiteY1" fmla="*/ 254833 h 599607"/>
              <a:gd name="connsiteX2" fmla="*/ 0 w 449705"/>
              <a:gd name="connsiteY2" fmla="*/ 0 h 5996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49705" h="599607">
                <a:moveTo>
                  <a:pt x="449705" y="599607"/>
                </a:moveTo>
                <a:cubicBezTo>
                  <a:pt x="449705" y="477187"/>
                  <a:pt x="449705" y="354767"/>
                  <a:pt x="374754" y="254833"/>
                </a:cubicBezTo>
                <a:cubicBezTo>
                  <a:pt x="299803" y="154899"/>
                  <a:pt x="149901" y="77449"/>
                  <a:pt x="0" y="0"/>
                </a:cubicBezTo>
              </a:path>
            </a:pathLst>
          </a:custGeom>
          <a:noFill/>
          <a:ln w="38100" cap="flat" cmpd="sng" algn="ctr">
            <a:solidFill>
              <a:srgbClr val="00B050"/>
            </a:solidFill>
            <a:prstDash val="solid"/>
            <a:miter lim="800000"/>
            <a:headEnd type="none" w="med" len="med"/>
            <a:tailEnd type="triangle" w="lg" len="lg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 Narrow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8958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8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615950" y="87313"/>
            <a:ext cx="7912100" cy="460403"/>
          </a:xfrm>
        </p:spPr>
        <p:txBody>
          <a:bodyPr/>
          <a:lstStyle/>
          <a:p>
            <a:pPr>
              <a:defRPr/>
            </a:pPr>
            <a:r>
              <a:rPr lang="en-US" sz="2800" dirty="0" smtClean="0">
                <a:latin typeface="Arial" charset="0"/>
              </a:rPr>
              <a:t>Flavors of memory analyses IV</a:t>
            </a:r>
            <a:endParaRPr lang="en-US" sz="2800" dirty="0">
              <a:latin typeface="Arial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46074" y="666039"/>
            <a:ext cx="842282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b="1" dirty="0" smtClean="0"/>
              <a:t>What information is associated with variables / fields / access paths?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o</a:t>
            </a:r>
            <a:r>
              <a:rPr lang="en-US" dirty="0" smtClean="0"/>
              <a:t>ther variables / fields / access paths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 smtClean="0"/>
              <a:t>abstract locations (</a:t>
            </a:r>
            <a:r>
              <a:rPr lang="en-US" dirty="0" err="1" smtClean="0"/>
              <a:t>eg</a:t>
            </a:r>
            <a:r>
              <a:rPr lang="en-US" dirty="0" smtClean="0"/>
              <a:t> allocation sites)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096001" y="3982608"/>
            <a:ext cx="2856872" cy="156966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pPr algn="l"/>
            <a:r>
              <a:rPr lang="en-US" dirty="0"/>
              <a:t>f</a:t>
            </a:r>
            <a:r>
              <a:rPr lang="en-US" dirty="0" smtClean="0"/>
              <a:t>or (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= 0; </a:t>
            </a:r>
            <a:r>
              <a:rPr lang="en-US" dirty="0" err="1" smtClean="0"/>
              <a:t>i</a:t>
            </a:r>
            <a:r>
              <a:rPr lang="en-US" dirty="0" smtClean="0"/>
              <a:t> &lt; N; </a:t>
            </a:r>
            <a:r>
              <a:rPr lang="en-US" dirty="0" err="1" smtClean="0"/>
              <a:t>i</a:t>
            </a:r>
            <a:r>
              <a:rPr lang="en-US" dirty="0" smtClean="0"/>
              <a:t>++) {</a:t>
            </a:r>
          </a:p>
          <a:p>
            <a:pPr algn="l"/>
            <a:r>
              <a:rPr lang="en-US" dirty="0" smtClean="0"/>
              <a:t>     x = new A(…)</a:t>
            </a:r>
          </a:p>
          <a:p>
            <a:pPr algn="l"/>
            <a:r>
              <a:rPr lang="en-US" dirty="0" smtClean="0"/>
              <a:t>     </a:t>
            </a:r>
            <a:r>
              <a:rPr lang="en-US" dirty="0" err="1" smtClean="0"/>
              <a:t>myArray</a:t>
            </a:r>
            <a:r>
              <a:rPr lang="en-US" dirty="0" smtClean="0"/>
              <a:t>[</a:t>
            </a:r>
            <a:r>
              <a:rPr lang="en-US" dirty="0" err="1" smtClean="0"/>
              <a:t>i</a:t>
            </a:r>
            <a:r>
              <a:rPr lang="en-US" dirty="0" smtClean="0"/>
              <a:t>] =x</a:t>
            </a:r>
            <a:endParaRPr lang="en-US" dirty="0"/>
          </a:p>
          <a:p>
            <a:pPr algn="l"/>
            <a:r>
              <a:rPr lang="en-US" dirty="0" smtClean="0"/>
              <a:t>}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579388" y="2153930"/>
            <a:ext cx="67248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rgbClr val="00B050"/>
                </a:solidFill>
              </a:rPr>
              <a:t>Presence of merge points and need for conservativeness / approximation suggests using </a:t>
            </a:r>
            <a:r>
              <a:rPr lang="en-US" sz="1800" b="1" dirty="0" smtClean="0">
                <a:solidFill>
                  <a:srgbClr val="00B050"/>
                </a:solidFill>
              </a:rPr>
              <a:t>sets</a:t>
            </a:r>
            <a:r>
              <a:rPr lang="en-US" sz="1800" dirty="0" smtClean="0">
                <a:solidFill>
                  <a:srgbClr val="00B050"/>
                </a:solidFill>
              </a:rPr>
              <a:t> of abstract locations </a:t>
            </a:r>
            <a:r>
              <a:rPr lang="en-US" sz="1800" dirty="0" err="1" smtClean="0">
                <a:solidFill>
                  <a:srgbClr val="00B050"/>
                </a:solidFill>
              </a:rPr>
              <a:t>etc</a:t>
            </a:r>
            <a:r>
              <a:rPr lang="en-US" sz="1800" dirty="0" smtClean="0">
                <a:solidFill>
                  <a:srgbClr val="00B050"/>
                </a:solidFill>
              </a:rPr>
              <a:t>, or other lattice structure</a:t>
            </a:r>
            <a:endParaRPr lang="en-US" sz="1800" dirty="0">
              <a:solidFill>
                <a:srgbClr val="00B050"/>
              </a:solidFill>
            </a:endParaRPr>
          </a:p>
        </p:txBody>
      </p:sp>
      <p:sp>
        <p:nvSpPr>
          <p:cNvPr id="6" name="Freeform 5"/>
          <p:cNvSpPr/>
          <p:nvPr/>
        </p:nvSpPr>
        <p:spPr bwMode="auto">
          <a:xfrm>
            <a:off x="5035903" y="1510845"/>
            <a:ext cx="449705" cy="599607"/>
          </a:xfrm>
          <a:custGeom>
            <a:avLst/>
            <a:gdLst>
              <a:gd name="connsiteX0" fmla="*/ 449705 w 449705"/>
              <a:gd name="connsiteY0" fmla="*/ 599607 h 599607"/>
              <a:gd name="connsiteX1" fmla="*/ 374754 w 449705"/>
              <a:gd name="connsiteY1" fmla="*/ 254833 h 599607"/>
              <a:gd name="connsiteX2" fmla="*/ 0 w 449705"/>
              <a:gd name="connsiteY2" fmla="*/ 0 h 5996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49705" h="599607">
                <a:moveTo>
                  <a:pt x="449705" y="599607"/>
                </a:moveTo>
                <a:cubicBezTo>
                  <a:pt x="449705" y="477187"/>
                  <a:pt x="449705" y="354767"/>
                  <a:pt x="374754" y="254833"/>
                </a:cubicBezTo>
                <a:cubicBezTo>
                  <a:pt x="299803" y="154899"/>
                  <a:pt x="149901" y="77449"/>
                  <a:pt x="0" y="0"/>
                </a:cubicBezTo>
              </a:path>
            </a:pathLst>
          </a:custGeom>
          <a:noFill/>
          <a:ln w="38100" cap="flat" cmpd="sng" algn="ctr">
            <a:solidFill>
              <a:srgbClr val="00B050"/>
            </a:solidFill>
            <a:prstDash val="solid"/>
            <a:miter lim="800000"/>
            <a:headEnd type="none" w="med" len="med"/>
            <a:tailEnd type="triangle" w="lg" len="lg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 Narrow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46075" y="3076691"/>
            <a:ext cx="842282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b="1" dirty="0" smtClean="0"/>
              <a:t>How can different objects allocated at the same allocation site be distinguished?</a:t>
            </a:r>
          </a:p>
          <a:p>
            <a:pPr algn="l"/>
            <a:endParaRPr lang="en-US" dirty="0" smtClean="0"/>
          </a:p>
        </p:txBody>
      </p:sp>
      <p:sp>
        <p:nvSpPr>
          <p:cNvPr id="17" name="TextBox 16"/>
          <p:cNvSpPr txBox="1"/>
          <p:nvPr/>
        </p:nvSpPr>
        <p:spPr>
          <a:xfrm>
            <a:off x="1579389" y="4042930"/>
            <a:ext cx="2376548" cy="120032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pPr algn="l"/>
            <a:r>
              <a:rPr lang="en-US" dirty="0" smtClean="0"/>
              <a:t>method A m () {</a:t>
            </a:r>
          </a:p>
          <a:p>
            <a:pPr algn="l"/>
            <a:r>
              <a:rPr lang="en-US" dirty="0" smtClean="0"/>
              <a:t>     return new A(…)</a:t>
            </a:r>
            <a:endParaRPr lang="en-US" dirty="0"/>
          </a:p>
          <a:p>
            <a:pPr algn="l"/>
            <a:r>
              <a:rPr lang="en-US" dirty="0" smtClean="0"/>
              <a:t>}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93269" y="5713995"/>
            <a:ext cx="34988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c</a:t>
            </a:r>
            <a:r>
              <a:rPr lang="en-US" dirty="0" smtClean="0">
                <a:solidFill>
                  <a:srgbClr val="FF0000"/>
                </a:solidFill>
              </a:rPr>
              <a:t>learly, different calls to m yield different objects!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5" name="Straight Arrow Connector 14"/>
          <p:cNvCxnSpPr/>
          <p:nvPr/>
        </p:nvCxnSpPr>
        <p:spPr bwMode="auto">
          <a:xfrm flipV="1">
            <a:off x="2895601" y="4808078"/>
            <a:ext cx="76200" cy="905917"/>
          </a:xfrm>
          <a:prstGeom prst="straightConnector1">
            <a:avLst/>
          </a:prstGeom>
          <a:solidFill>
            <a:schemeClr val="accent1">
              <a:alpha val="50000"/>
            </a:schemeClr>
          </a:solidFill>
          <a:ln w="25400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sp>
        <p:nvSpPr>
          <p:cNvPr id="21" name="TextBox 20"/>
          <p:cNvSpPr txBox="1"/>
          <p:nvPr/>
        </p:nvSpPr>
        <p:spPr>
          <a:xfrm>
            <a:off x="4645026" y="5713995"/>
            <a:ext cx="34988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c</a:t>
            </a:r>
            <a:r>
              <a:rPr lang="en-US" dirty="0" smtClean="0">
                <a:solidFill>
                  <a:srgbClr val="00B050"/>
                </a:solidFill>
              </a:rPr>
              <a:t>learly, this loop yields N different objects!</a:t>
            </a:r>
            <a:endParaRPr lang="en-US" dirty="0">
              <a:solidFill>
                <a:srgbClr val="00B050"/>
              </a:solidFill>
            </a:endParaRPr>
          </a:p>
        </p:txBody>
      </p:sp>
      <p:cxnSp>
        <p:nvCxnSpPr>
          <p:cNvPr id="22" name="Straight Arrow Connector 21"/>
          <p:cNvCxnSpPr/>
          <p:nvPr/>
        </p:nvCxnSpPr>
        <p:spPr bwMode="auto">
          <a:xfrm flipV="1">
            <a:off x="6647358" y="4808078"/>
            <a:ext cx="76200" cy="905917"/>
          </a:xfrm>
          <a:prstGeom prst="straightConnector1">
            <a:avLst/>
          </a:prstGeom>
          <a:solidFill>
            <a:schemeClr val="accent1">
              <a:alpha val="50000"/>
            </a:schemeClr>
          </a:solidFill>
          <a:ln w="25400" cap="flat" cmpd="sng" algn="ctr">
            <a:solidFill>
              <a:srgbClr val="00B050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359519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theme1.xml><?xml version="1.0" encoding="utf-8"?>
<a:theme xmlns:a="http://schemas.openxmlformats.org/drawingml/2006/main" name="liberty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5F5F5F"/>
      </a:hlink>
      <a:folHlink>
        <a:srgbClr val="4D4D4D"/>
      </a:folHlink>
    </a:clrScheme>
    <a:fontScheme name="liberty">
      <a:majorFont>
        <a:latin typeface="Arial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50000"/>
          </a:schemeClr>
        </a:solidFill>
        <a:ln w="76200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 Narrow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50000"/>
          </a:schemeClr>
        </a:solidFill>
        <a:ln w="76200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 Narrow" charset="0"/>
          </a:defRPr>
        </a:defPPr>
      </a:lstStyle>
    </a:lnDef>
  </a:objectDefaults>
  <a:extraClrSchemeLst>
    <a:extraClrScheme>
      <a:clrScheme name="libert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berty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iberty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berty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bert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bert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bert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01-Introduction</Template>
  <TotalTime>4171</TotalTime>
  <Words>1371</Words>
  <Application>Microsoft Office PowerPoint</Application>
  <PresentationFormat>On-screen Show (4:3)</PresentationFormat>
  <Paragraphs>155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 Unicode MS</vt:lpstr>
      <vt:lpstr>ＭＳ Ｐゴシック</vt:lpstr>
      <vt:lpstr>Arial</vt:lpstr>
      <vt:lpstr>Arial Narrow</vt:lpstr>
      <vt:lpstr>Tahoma</vt:lpstr>
      <vt:lpstr>Wingdings</vt:lpstr>
      <vt:lpstr>liberty</vt:lpstr>
      <vt:lpstr>Topic 17: Memory Analysis</vt:lpstr>
      <vt:lpstr>Motivation</vt:lpstr>
      <vt:lpstr>Flavors of memory analyses I</vt:lpstr>
      <vt:lpstr>Flavors of memory analyses I</vt:lpstr>
      <vt:lpstr>Flavors of memory analyses I</vt:lpstr>
      <vt:lpstr>Flavors of memory analyses II</vt:lpstr>
      <vt:lpstr>Flavors of memory analyses III</vt:lpstr>
      <vt:lpstr>Flavors of memory analyses IV</vt:lpstr>
      <vt:lpstr>Flavors of memory analyses IV</vt:lpstr>
      <vt:lpstr>Flavors of memory analyses V</vt:lpstr>
      <vt:lpstr>Challenges of memory analyses</vt:lpstr>
      <vt:lpstr>Compiler construction – done and dusted?</vt:lpstr>
      <vt:lpstr>Compiler construction – done and dusted?</vt:lpstr>
    </vt:vector>
  </TitlesOfParts>
  <Company>Princeton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Garbage collection</dc:title>
  <dc:creator>CS</dc:creator>
  <cp:lastModifiedBy>eberinge</cp:lastModifiedBy>
  <cp:revision>317</cp:revision>
  <dcterms:created xsi:type="dcterms:W3CDTF">2003-04-24T14:54:28Z</dcterms:created>
  <dcterms:modified xsi:type="dcterms:W3CDTF">2016-04-28T21:41:24Z</dcterms:modified>
</cp:coreProperties>
</file>