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1"/>
  </p:notesMasterIdLst>
  <p:sldIdLst>
    <p:sldId id="298" r:id="rId2"/>
    <p:sldId id="299" r:id="rId3"/>
    <p:sldId id="424" r:id="rId4"/>
    <p:sldId id="425" r:id="rId5"/>
    <p:sldId id="426" r:id="rId6"/>
    <p:sldId id="427" r:id="rId7"/>
    <p:sldId id="428" r:id="rId8"/>
    <p:sldId id="429" r:id="rId9"/>
    <p:sldId id="430" r:id="rId10"/>
    <p:sldId id="431" r:id="rId11"/>
    <p:sldId id="447" r:id="rId12"/>
    <p:sldId id="448" r:id="rId13"/>
    <p:sldId id="452" r:id="rId14"/>
    <p:sldId id="450" r:id="rId15"/>
    <p:sldId id="433" r:id="rId16"/>
    <p:sldId id="453" r:id="rId17"/>
    <p:sldId id="434" r:id="rId18"/>
    <p:sldId id="454" r:id="rId19"/>
    <p:sldId id="438" r:id="rId20"/>
    <p:sldId id="435" r:id="rId21"/>
    <p:sldId id="451" r:id="rId22"/>
    <p:sldId id="436" r:id="rId23"/>
    <p:sldId id="440" r:id="rId24"/>
    <p:sldId id="441" r:id="rId25"/>
    <p:sldId id="442" r:id="rId26"/>
    <p:sldId id="445" r:id="rId27"/>
    <p:sldId id="444" r:id="rId28"/>
    <p:sldId id="446" r:id="rId29"/>
    <p:sldId id="455" r:id="rId30"/>
  </p:sldIdLst>
  <p:sldSz cx="9144000" cy="6858000" type="screen4x3"/>
  <p:notesSz cx="6858000" cy="9144000"/>
  <p:custDataLst>
    <p:tags r:id="rId32"/>
  </p:custData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02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B9A8B45-8EB4-834C-B2FA-4DDBC688A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384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fld id="{EB35B9A6-4F14-EE4F-977D-EB01591C8BF7}" type="slidenum">
              <a:rPr lang="en-US" sz="1200">
                <a:latin typeface="Arial" charset="0"/>
              </a:rPr>
              <a:pPr/>
              <a:t>1</a:t>
            </a:fld>
            <a:endParaRPr lang="en-US" sz="1200">
              <a:latin typeface="Arial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70412" cy="3427413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3212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56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066CA-67B3-E146-93E5-17321118A5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428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AF71D-E027-2143-8CFB-2A9210842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225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7313"/>
            <a:ext cx="2038350" cy="6237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87313"/>
            <a:ext cx="5962650" cy="6237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3E173-B437-6342-A4C5-B5F7E7B64A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23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914AD-20E7-034A-978D-E97AA3CC3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155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8F451-A7FC-DB40-B848-98C145C4B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008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1430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F66C5-68EE-6148-A69B-5FDD7873A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665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91E64-ED11-BB48-8908-CD7A4A4A7C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8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BD255-A197-CA43-87A5-C3DC9D9942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167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316C8-60F2-BC46-B786-D05FA48A4E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3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F7557-ED42-AB46-9EA6-6E5C7146A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407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3EEE7-FEB9-3D43-A8E0-E71A15BEBD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11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5950" y="87313"/>
            <a:ext cx="79121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Test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81534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643688"/>
            <a:ext cx="379413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1">
                <a:latin typeface="Tahoma" charset="0"/>
              </a:defRPr>
            </a:lvl1pPr>
          </a:lstStyle>
          <a:p>
            <a:pPr>
              <a:defRPr/>
            </a:pPr>
            <a:fld id="{7F46DB00-39E6-144C-8153-D21B3FBA52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0" y="549275"/>
            <a:ext cx="91440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0" y="587375"/>
            <a:ext cx="9144000" cy="0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66FF"/>
        </a:buClr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fld id="{9D38D46C-B60A-DD4C-AADC-1A6E4ECF5B50}" type="slidenum">
              <a:rPr lang="en-US" sz="800">
                <a:latin typeface="Tahoma" charset="0"/>
              </a:rPr>
              <a:pPr/>
              <a:t>1</a:t>
            </a:fld>
            <a:endParaRPr lang="en-US" sz="800">
              <a:latin typeface="Tahoma" charset="0"/>
            </a:endParaRP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673100" y="533400"/>
            <a:ext cx="8242300" cy="1236663"/>
          </a:xfrm>
        </p:spPr>
        <p:txBody>
          <a:bodyPr lIns="92075" tIns="46038" rIns="92075" bIns="46038" anchor="b"/>
          <a:lstStyle/>
          <a:p>
            <a:pPr>
              <a:defRPr/>
            </a:pPr>
            <a:r>
              <a:rPr lang="en-US" sz="3600" dirty="0" smtClean="0">
                <a:latin typeface="Arial" charset="0"/>
              </a:rPr>
              <a:t>Topic 16: Issues in compiling functional and object-oriented languages</a:t>
            </a:r>
            <a:endParaRPr lang="en-US" sz="3600" dirty="0">
              <a:latin typeface="Arial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0" y="2324100"/>
            <a:ext cx="9144000" cy="4287838"/>
          </a:xfrm>
          <a:noFill/>
        </p:spPr>
        <p:txBody>
          <a:bodyPr lIns="92075" tIns="46038" rIns="92075" bIns="46038"/>
          <a:lstStyle/>
          <a:p>
            <a:pPr>
              <a:spcBef>
                <a:spcPct val="0"/>
              </a:spcBef>
              <a:buClrTx/>
            </a:pPr>
            <a:r>
              <a:rPr lang="en-US" sz="2800" dirty="0">
                <a:latin typeface="Tahoma" charset="0"/>
              </a:rPr>
              <a:t>COS 320</a:t>
            </a:r>
          </a:p>
          <a:p>
            <a:pPr>
              <a:spcBef>
                <a:spcPct val="0"/>
              </a:spcBef>
              <a:buClrTx/>
            </a:pPr>
            <a:endParaRPr lang="en-US" sz="2800" dirty="0">
              <a:latin typeface="Tahoma" charset="0"/>
            </a:endParaRPr>
          </a:p>
          <a:p>
            <a:pPr>
              <a:spcBef>
                <a:spcPct val="0"/>
              </a:spcBef>
              <a:buClrTx/>
            </a:pPr>
            <a:r>
              <a:rPr lang="en-US" sz="2800" dirty="0">
                <a:latin typeface="Tahoma" charset="0"/>
              </a:rPr>
              <a:t>Compiling Techniques</a:t>
            </a:r>
          </a:p>
          <a:p>
            <a:pPr>
              <a:spcBef>
                <a:spcPct val="0"/>
              </a:spcBef>
              <a:buClrTx/>
            </a:pPr>
            <a:endParaRPr lang="en-US" sz="2800" dirty="0">
              <a:latin typeface="Tahoma" charset="0"/>
            </a:endParaRPr>
          </a:p>
          <a:p>
            <a:pPr>
              <a:spcBef>
                <a:spcPct val="0"/>
              </a:spcBef>
              <a:buClrTx/>
            </a:pPr>
            <a:endParaRPr lang="en-US" sz="2800" dirty="0">
              <a:latin typeface="Tahoma" charset="0"/>
            </a:endParaRPr>
          </a:p>
          <a:p>
            <a:pPr>
              <a:spcBef>
                <a:spcPct val="0"/>
              </a:spcBef>
              <a:buClrTx/>
            </a:pPr>
            <a:r>
              <a:rPr lang="en-US" dirty="0">
                <a:latin typeface="Tahoma" charset="0"/>
              </a:rPr>
              <a:t>Princeton University </a:t>
            </a:r>
            <a:br>
              <a:rPr lang="en-US" dirty="0">
                <a:latin typeface="Tahoma" charset="0"/>
              </a:rPr>
            </a:br>
            <a:r>
              <a:rPr lang="en-US" dirty="0">
                <a:latin typeface="Tahoma" charset="0"/>
              </a:rPr>
              <a:t>Spring </a:t>
            </a:r>
            <a:r>
              <a:rPr lang="en-US" dirty="0" smtClean="0">
                <a:latin typeface="Tahoma" charset="0"/>
              </a:rPr>
              <a:t>2016</a:t>
            </a:r>
            <a:endParaRPr lang="en-US" dirty="0">
              <a:latin typeface="Tahoma" charset="0"/>
            </a:endParaRPr>
          </a:p>
          <a:p>
            <a:pPr>
              <a:spcBef>
                <a:spcPct val="0"/>
              </a:spcBef>
              <a:buClrTx/>
            </a:pPr>
            <a:endParaRPr lang="en-US" b="1" dirty="0">
              <a:latin typeface="Tahoma" charset="0"/>
            </a:endParaRPr>
          </a:p>
          <a:p>
            <a:pPr>
              <a:spcBef>
                <a:spcPct val="0"/>
              </a:spcBef>
              <a:buClrTx/>
            </a:pPr>
            <a:r>
              <a:rPr lang="en-US" dirty="0" smtClean="0">
                <a:latin typeface="Tahoma" charset="0"/>
              </a:rPr>
              <a:t>Lennart </a:t>
            </a:r>
            <a:r>
              <a:rPr lang="en-US" dirty="0" err="1" smtClean="0">
                <a:latin typeface="Tahoma" charset="0"/>
              </a:rPr>
              <a:t>Beringer</a:t>
            </a:r>
            <a:endParaRPr lang="en-US" dirty="0">
              <a:latin typeface="Tahoma" charset="0"/>
            </a:endParaRPr>
          </a:p>
        </p:txBody>
      </p:sp>
    </p:spTree>
  </p:cSld>
  <p:clrMapOvr>
    <a:masterClrMapping/>
  </p:clrMapOvr>
  <p:transition advTm="1958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 bwMode="auto">
          <a:xfrm>
            <a:off x="90627" y="4926588"/>
            <a:ext cx="8975464" cy="1205903"/>
          </a:xfrm>
          <a:prstGeom prst="rect">
            <a:avLst/>
          </a:prstGeom>
          <a:solidFill>
            <a:schemeClr val="bg2">
              <a:lumMod val="20000"/>
              <a:lumOff val="80000"/>
              <a:alpha val="50000"/>
            </a:schemeClr>
          </a:solidFill>
          <a:ln w="762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</a:endParaRPr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837565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Polymorphism – type inference a la </a:t>
            </a:r>
            <a:r>
              <a:rPr lang="en-US" sz="2800" dirty="0" err="1" smtClean="0">
                <a:latin typeface="Arial" charset="0"/>
              </a:rPr>
              <a:t>Hindley</a:t>
            </a:r>
            <a:r>
              <a:rPr lang="en-US" sz="2800" dirty="0" smtClean="0">
                <a:latin typeface="Arial" charset="0"/>
              </a:rPr>
              <a:t>-Milner</a:t>
            </a:r>
            <a:endParaRPr lang="en-US" sz="2800" dirty="0">
              <a:latin typeface="Arial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26059" y="1295400"/>
            <a:ext cx="8765541" cy="3416320"/>
            <a:chOff x="226059" y="1524000"/>
            <a:chExt cx="8765541" cy="3416320"/>
          </a:xfrm>
        </p:grpSpPr>
        <p:sp>
          <p:nvSpPr>
            <p:cNvPr id="3" name="TextBox 2"/>
            <p:cNvSpPr txBox="1"/>
            <p:nvPr/>
          </p:nvSpPr>
          <p:spPr>
            <a:xfrm>
              <a:off x="226059" y="1524000"/>
              <a:ext cx="8765541" cy="34163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dirty="0"/>
                <a:t>f</a:t>
              </a:r>
              <a:r>
                <a:rPr lang="en-US" dirty="0" smtClean="0"/>
                <a:t>un </a:t>
              </a:r>
              <a:r>
                <a:rPr lang="en-US" b="1" dirty="0" smtClean="0"/>
                <a:t>W</a:t>
              </a:r>
              <a:r>
                <a:rPr lang="en-US" dirty="0" smtClean="0"/>
                <a:t> (</a:t>
              </a:r>
              <a:r>
                <a:rPr lang="el-GR" dirty="0" smtClean="0">
                  <a:solidFill>
                    <a:srgbClr val="FF0000"/>
                  </a:solidFill>
                </a:rPr>
                <a:t>Σ</a:t>
              </a:r>
              <a:r>
                <a:rPr lang="en-US" dirty="0" smtClean="0"/>
                <a:t>:</a:t>
              </a:r>
              <a:r>
                <a:rPr lang="en-US" dirty="0" smtClean="0">
                  <a:solidFill>
                    <a:srgbClr val="FF0000"/>
                  </a:solidFill>
                </a:rPr>
                <a:t> context</a:t>
              </a:r>
              <a:r>
                <a:rPr lang="en-US" dirty="0" smtClean="0"/>
                <a:t>) (</a:t>
              </a:r>
              <a:r>
                <a:rPr lang="en-US" dirty="0" err="1" smtClean="0"/>
                <a:t>e:expr</a:t>
              </a:r>
              <a:r>
                <a:rPr lang="en-US" dirty="0" smtClean="0"/>
                <a:t>): (</a:t>
              </a:r>
              <a:r>
                <a:rPr lang="en-US" dirty="0" smtClean="0">
                  <a:solidFill>
                    <a:srgbClr val="00B050"/>
                  </a:solidFill>
                </a:rPr>
                <a:t>Type</a:t>
              </a:r>
              <a:r>
                <a:rPr lang="en-US" dirty="0" smtClean="0"/>
                <a:t> x </a:t>
              </a:r>
              <a:r>
                <a:rPr lang="en-US" dirty="0" err="1" smtClean="0">
                  <a:solidFill>
                    <a:srgbClr val="FFC000"/>
                  </a:solidFill>
                </a:rPr>
                <a:t>Subst</a:t>
              </a:r>
              <a:r>
                <a:rPr lang="en-US" dirty="0" smtClean="0"/>
                <a:t>) option </a:t>
              </a:r>
              <a:r>
                <a:rPr lang="en-US" dirty="0" smtClean="0">
                  <a:sym typeface="Wingdings" panose="05000000000000000000" pitchFamily="2" charset="2"/>
                </a:rPr>
                <a:t>=</a:t>
              </a:r>
            </a:p>
            <a:p>
              <a:pPr algn="l"/>
              <a:r>
                <a:rPr lang="en-US" dirty="0">
                  <a:sym typeface="Wingdings" panose="05000000000000000000" pitchFamily="2" charset="2"/>
                </a:rPr>
                <a:t> </a:t>
              </a:r>
              <a:r>
                <a:rPr lang="en-US" dirty="0" smtClean="0">
                  <a:sym typeface="Wingdings" panose="05000000000000000000" pitchFamily="2" charset="2"/>
                </a:rPr>
                <a:t>  case e of</a:t>
              </a:r>
              <a:br>
                <a:rPr lang="en-US" dirty="0" smtClean="0">
                  <a:sym typeface="Wingdings" panose="05000000000000000000" pitchFamily="2" charset="2"/>
                </a:rPr>
              </a:br>
              <a:r>
                <a:rPr lang="en-US" dirty="0" smtClean="0">
                  <a:sym typeface="Wingdings" panose="05000000000000000000" pitchFamily="2" charset="2"/>
                </a:rPr>
                <a:t>     …</a:t>
              </a:r>
              <a:br>
                <a:rPr lang="en-US" dirty="0" smtClean="0">
                  <a:sym typeface="Wingdings" panose="05000000000000000000" pitchFamily="2" charset="2"/>
                </a:rPr>
              </a:br>
              <a:r>
                <a:rPr lang="en-US" dirty="0" smtClean="0">
                  <a:sym typeface="Wingdings" panose="05000000000000000000" pitchFamily="2" charset="2"/>
                </a:rPr>
                <a:t>    | f a =&gt; case </a:t>
              </a:r>
              <a:r>
                <a:rPr lang="en-US" b="1" dirty="0" smtClean="0">
                  <a:sym typeface="Wingdings" panose="05000000000000000000" pitchFamily="2" charset="2"/>
                </a:rPr>
                <a:t>W</a:t>
              </a:r>
              <a:r>
                <a:rPr lang="en-US" dirty="0" smtClean="0">
                  <a:sym typeface="Wingdings" panose="05000000000000000000" pitchFamily="2" charset="2"/>
                </a:rPr>
                <a:t> </a:t>
              </a:r>
              <a:r>
                <a:rPr lang="el-GR" dirty="0" smtClean="0">
                  <a:solidFill>
                    <a:srgbClr val="FF0000"/>
                  </a:solidFill>
                  <a:sym typeface="Wingdings" panose="05000000000000000000" pitchFamily="2" charset="2"/>
                </a:rPr>
                <a:t>Σ</a:t>
              </a:r>
              <a:r>
                <a:rPr lang="en-US" dirty="0" smtClean="0">
                  <a:sym typeface="Wingdings" panose="05000000000000000000" pitchFamily="2" charset="2"/>
                </a:rPr>
                <a:t> a of</a:t>
              </a:r>
              <a:br>
                <a:rPr lang="en-US" dirty="0" smtClean="0">
                  <a:sym typeface="Wingdings" panose="05000000000000000000" pitchFamily="2" charset="2"/>
                </a:rPr>
              </a:br>
              <a:r>
                <a:rPr lang="en-US" dirty="0" smtClean="0">
                  <a:sym typeface="Wingdings" panose="05000000000000000000" pitchFamily="2" charset="2"/>
                </a:rPr>
                <a:t>                   Some</a:t>
              </a:r>
              <a:r>
                <a:rPr lang="en-US" dirty="0" smtClean="0"/>
                <a:t> (</a:t>
              </a:r>
              <a:r>
                <a:rPr lang="en-US" dirty="0" smtClean="0">
                  <a:solidFill>
                    <a:srgbClr val="00B050"/>
                  </a:solidFill>
                </a:rPr>
                <a:t>T</a:t>
              </a:r>
              <a:r>
                <a:rPr lang="en-US" dirty="0" smtClean="0"/>
                <a:t>, </a:t>
              </a:r>
              <a:r>
                <a:rPr lang="el-GR" dirty="0" smtClean="0">
                  <a:solidFill>
                    <a:srgbClr val="FFC000"/>
                  </a:solidFill>
                </a:rPr>
                <a:t>τ</a:t>
              </a:r>
              <a:r>
                <a:rPr lang="en-US" dirty="0" smtClean="0"/>
                <a:t>) =&gt; case </a:t>
              </a:r>
              <a:r>
                <a:rPr lang="en-US" b="1" dirty="0" smtClean="0"/>
                <a:t>W</a:t>
              </a:r>
              <a:r>
                <a:rPr lang="en-US" dirty="0" smtClean="0"/>
                <a:t> </a:t>
              </a:r>
              <a:r>
                <a:rPr lang="en-US" dirty="0" smtClean="0">
                  <a:solidFill>
                    <a:srgbClr val="FF0000"/>
                  </a:solidFill>
                </a:rPr>
                <a:t>(</a:t>
              </a:r>
              <a:r>
                <a:rPr lang="el-GR" dirty="0" smtClean="0">
                  <a:solidFill>
                    <a:srgbClr val="FF0000"/>
                  </a:solidFill>
                </a:rPr>
                <a:t>Σ</a:t>
              </a:r>
              <a:r>
                <a:rPr lang="el-GR" dirty="0" smtClean="0">
                  <a:solidFill>
                    <a:srgbClr val="FFC000"/>
                  </a:solidFill>
                </a:rPr>
                <a:t>τ</a:t>
              </a:r>
              <a:r>
                <a:rPr lang="en-US" dirty="0" smtClean="0">
                  <a:solidFill>
                    <a:srgbClr val="FF0000"/>
                  </a:solidFill>
                </a:rPr>
                <a:t>) </a:t>
              </a:r>
              <a:r>
                <a:rPr lang="en-US" dirty="0" smtClean="0"/>
                <a:t>f of</a:t>
              </a:r>
              <a:br>
                <a:rPr lang="en-US" dirty="0" smtClean="0"/>
              </a:br>
              <a:r>
                <a:rPr lang="en-US" dirty="0" smtClean="0"/>
                <a:t>                                              Some (</a:t>
              </a:r>
              <a:r>
                <a:rPr lang="en-US" dirty="0" smtClean="0">
                  <a:solidFill>
                    <a:srgbClr val="00B050"/>
                  </a:solidFill>
                </a:rPr>
                <a:t>U</a:t>
              </a:r>
              <a:r>
                <a:rPr lang="en-US" dirty="0" smtClean="0"/>
                <a:t>, </a:t>
              </a:r>
              <a:r>
                <a:rPr lang="el-GR" dirty="0" smtClean="0">
                  <a:solidFill>
                    <a:srgbClr val="FFC000"/>
                  </a:solidFill>
                </a:rPr>
                <a:t>σ</a:t>
              </a:r>
              <a:r>
                <a:rPr lang="en-US" dirty="0" smtClean="0"/>
                <a:t>) =&gt; case </a:t>
              </a:r>
              <a:r>
                <a:rPr lang="en-US" b="1" dirty="0" smtClean="0"/>
                <a:t>Unify</a:t>
              </a:r>
              <a:r>
                <a:rPr lang="en-US" dirty="0" smtClean="0"/>
                <a:t> (</a:t>
              </a:r>
              <a:r>
                <a:rPr lang="en-US" dirty="0" smtClean="0">
                  <a:solidFill>
                    <a:srgbClr val="00B050"/>
                  </a:solidFill>
                </a:rPr>
                <a:t>U</a:t>
              </a:r>
              <a:r>
                <a:rPr lang="el-GR" dirty="0" smtClean="0">
                  <a:solidFill>
                    <a:srgbClr val="FFC000"/>
                  </a:solidFill>
                </a:rPr>
                <a:t>σ</a:t>
              </a:r>
              <a:r>
                <a:rPr lang="en-US" dirty="0" smtClean="0"/>
                <a:t>, </a:t>
              </a:r>
              <a:r>
                <a:rPr lang="en-US" dirty="0" smtClean="0">
                  <a:solidFill>
                    <a:srgbClr val="00B050"/>
                  </a:solidFill>
                </a:rPr>
                <a:t>T</a:t>
              </a:r>
              <a:r>
                <a:rPr lang="en-US" dirty="0" smtClean="0"/>
                <a:t> -&gt; </a:t>
              </a:r>
              <a:r>
                <a:rPr lang="en-US" dirty="0" smtClean="0">
                  <a:solidFill>
                    <a:srgbClr val="00B0F0"/>
                  </a:solidFill>
                </a:rPr>
                <a:t>β</a:t>
              </a:r>
              <a:r>
                <a:rPr lang="en-US" dirty="0" smtClean="0"/>
                <a:t>) of</a:t>
              </a:r>
              <a:br>
                <a:rPr lang="en-US" dirty="0" smtClean="0"/>
              </a:br>
              <a:r>
                <a:rPr lang="en-US" dirty="0" smtClean="0"/>
                <a:t>                                                                            Some </a:t>
              </a:r>
              <a:r>
                <a:rPr lang="el-GR" dirty="0" smtClean="0">
                  <a:solidFill>
                    <a:srgbClr val="FFC000"/>
                  </a:solidFill>
                </a:rPr>
                <a:t>ω</a:t>
              </a:r>
              <a:r>
                <a:rPr lang="en-US" dirty="0" smtClean="0"/>
                <a:t> =&gt; Some (</a:t>
              </a:r>
              <a:r>
                <a:rPr lang="en-US" dirty="0">
                  <a:solidFill>
                    <a:srgbClr val="00B0F0"/>
                  </a:solidFill>
                </a:rPr>
                <a:t>β</a:t>
              </a:r>
              <a:r>
                <a:rPr lang="el-GR" dirty="0" smtClean="0">
                  <a:solidFill>
                    <a:srgbClr val="FFC000"/>
                  </a:solidFill>
                </a:rPr>
                <a:t>ω</a:t>
              </a:r>
              <a:r>
                <a:rPr lang="en-US" dirty="0" smtClean="0"/>
                <a:t>, </a:t>
              </a:r>
              <a:r>
                <a:rPr lang="el-GR" dirty="0" smtClean="0">
                  <a:solidFill>
                    <a:srgbClr val="FFC000"/>
                  </a:solidFill>
                </a:rPr>
                <a:t>τσω</a:t>
              </a:r>
              <a:r>
                <a:rPr lang="en-US" dirty="0" smtClean="0"/>
                <a:t>)</a:t>
              </a:r>
              <a:br>
                <a:rPr lang="en-US" dirty="0" smtClean="0"/>
              </a:br>
              <a:r>
                <a:rPr lang="en-US" dirty="0" smtClean="0"/>
                <a:t>                   … (*all other cases: None*)</a:t>
              </a:r>
              <a:br>
                <a:rPr lang="en-US" dirty="0" smtClean="0"/>
              </a:br>
              <a:r>
                <a:rPr lang="en-US" dirty="0" smtClean="0"/>
                <a:t>    | … (*other cases of e*)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733800" y="2362200"/>
              <a:ext cx="2743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rgbClr val="00B0F0"/>
                  </a:solidFill>
                </a:rPr>
                <a:t>a</a:t>
              </a:r>
              <a:r>
                <a:rPr lang="en-US" sz="1800" dirty="0" smtClean="0">
                  <a:solidFill>
                    <a:srgbClr val="00B0F0"/>
                  </a:solidFill>
                </a:rPr>
                <a:t>pply </a:t>
              </a:r>
              <a:r>
                <a:rPr lang="en-US" sz="1800" dirty="0" err="1" smtClean="0">
                  <a:solidFill>
                    <a:srgbClr val="00B0F0"/>
                  </a:solidFill>
                </a:rPr>
                <a:t>subst</a:t>
              </a:r>
              <a:r>
                <a:rPr lang="en-US" sz="1800" dirty="0" smtClean="0">
                  <a:solidFill>
                    <a:srgbClr val="00B0F0"/>
                  </a:solidFill>
                </a:rPr>
                <a:t> </a:t>
              </a:r>
              <a:r>
                <a:rPr lang="el-GR" sz="1800" dirty="0" smtClean="0">
                  <a:solidFill>
                    <a:srgbClr val="FFC000"/>
                  </a:solidFill>
                </a:rPr>
                <a:t>τ</a:t>
              </a:r>
              <a:r>
                <a:rPr lang="en-US" sz="1800" dirty="0" smtClean="0">
                  <a:solidFill>
                    <a:srgbClr val="00B0F0"/>
                  </a:solidFill>
                </a:rPr>
                <a:t> to types in </a:t>
              </a:r>
              <a:r>
                <a:rPr lang="el-GR" sz="1800" dirty="0" smtClean="0">
                  <a:solidFill>
                    <a:srgbClr val="FF0000"/>
                  </a:solidFill>
                </a:rPr>
                <a:t>Σ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 bwMode="auto">
            <a:xfrm flipV="1">
              <a:off x="4442491" y="2731532"/>
              <a:ext cx="457200" cy="27124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6134100" y="2731532"/>
              <a:ext cx="2743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rgbClr val="00B0F0"/>
                  </a:solidFill>
                </a:rPr>
                <a:t>a</a:t>
              </a:r>
              <a:r>
                <a:rPr lang="en-US" sz="1800" dirty="0" smtClean="0">
                  <a:solidFill>
                    <a:srgbClr val="00B0F0"/>
                  </a:solidFill>
                </a:rPr>
                <a:t>pply </a:t>
              </a:r>
              <a:r>
                <a:rPr lang="en-US" sz="1800" dirty="0" err="1" smtClean="0">
                  <a:solidFill>
                    <a:srgbClr val="00B0F0"/>
                  </a:solidFill>
                </a:rPr>
                <a:t>subst</a:t>
              </a:r>
              <a:r>
                <a:rPr lang="en-US" sz="1800" dirty="0" smtClean="0">
                  <a:solidFill>
                    <a:srgbClr val="00B0F0"/>
                  </a:solidFill>
                </a:rPr>
                <a:t> </a:t>
              </a:r>
              <a:r>
                <a:rPr lang="el-GR" sz="1800" dirty="0" smtClean="0">
                  <a:solidFill>
                    <a:srgbClr val="FFC000"/>
                  </a:solidFill>
                </a:rPr>
                <a:t>τ</a:t>
              </a:r>
              <a:r>
                <a:rPr lang="en-US" sz="1800" dirty="0" smtClean="0">
                  <a:solidFill>
                    <a:srgbClr val="00B0F0"/>
                  </a:solidFill>
                </a:rPr>
                <a:t> to type </a:t>
              </a:r>
              <a:r>
                <a:rPr lang="en-US" sz="1800" dirty="0">
                  <a:solidFill>
                    <a:srgbClr val="00B050"/>
                  </a:solidFill>
                </a:rPr>
                <a:t>U</a:t>
              </a: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 flipV="1">
              <a:off x="6842791" y="3100864"/>
              <a:ext cx="457200" cy="271247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6477000" y="4386323"/>
              <a:ext cx="1905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rgbClr val="00B0F0"/>
                  </a:solidFill>
                </a:rPr>
                <a:t>fresh type variable</a:t>
              </a:r>
              <a:endParaRPr lang="en-US" sz="1800" dirty="0">
                <a:solidFill>
                  <a:srgbClr val="00B050"/>
                </a:solidFill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 bwMode="auto">
            <a:xfrm flipV="1">
              <a:off x="7071391" y="3775935"/>
              <a:ext cx="660400" cy="57246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15" name="TextBox 14"/>
          <p:cNvSpPr txBox="1"/>
          <p:nvPr/>
        </p:nvSpPr>
        <p:spPr>
          <a:xfrm>
            <a:off x="1200631" y="4941102"/>
            <a:ext cx="78095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err="1" smtClean="0"/>
              <a:t>Damas</a:t>
            </a:r>
            <a:r>
              <a:rPr lang="en-US" dirty="0"/>
              <a:t>, Luis; </a:t>
            </a:r>
            <a:r>
              <a:rPr lang="en-US" dirty="0" smtClean="0"/>
              <a:t>Milner, Robin</a:t>
            </a:r>
            <a:r>
              <a:rPr lang="en-US" dirty="0"/>
              <a:t> (1982</a:t>
            </a:r>
            <a:r>
              <a:rPr lang="en-US" dirty="0" smtClean="0"/>
              <a:t>):</a:t>
            </a:r>
            <a:r>
              <a:rPr lang="en-US" dirty="0"/>
              <a:t> </a:t>
            </a:r>
            <a:r>
              <a:rPr lang="en-US" i="1" dirty="0" smtClean="0"/>
              <a:t>Principal type-schemes for functional programs</a:t>
            </a:r>
            <a:r>
              <a:rPr lang="en-US" dirty="0" smtClean="0"/>
              <a:t>; </a:t>
            </a:r>
            <a:r>
              <a:rPr lang="en-US" dirty="0"/>
              <a:t>9th Symposium on Principles of programming languages (POPL'82). ACM. pp. 207–212.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7596" y="5184615"/>
            <a:ext cx="10294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Details: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03408" y="6347359"/>
            <a:ext cx="8791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full ML, inference is DEXPTIME-complete </a:t>
            </a:r>
            <a:r>
              <a:rPr lang="en-US" smtClean="0"/>
              <a:t>- but </a:t>
            </a:r>
            <a:r>
              <a:rPr lang="en-US" dirty="0" smtClean="0"/>
              <a:t>in practice: linear/</a:t>
            </a:r>
            <a:r>
              <a:rPr lang="en-US" dirty="0" err="1" smtClean="0"/>
              <a:t>polytime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98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837565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Higher-order functions</a:t>
            </a:r>
            <a:endParaRPr lang="en-US" sz="2800" dirty="0"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2980" y="750520"/>
            <a:ext cx="8153400" cy="46166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unctional languages: arguments and return values can be functions.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41600" y="1768925"/>
            <a:ext cx="4583306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t</a:t>
            </a:r>
            <a:r>
              <a:rPr lang="en-US" dirty="0" smtClean="0"/>
              <a:t>ype </a:t>
            </a:r>
            <a:r>
              <a:rPr lang="en-US" dirty="0" err="1" smtClean="0"/>
              <a:t>intfun</a:t>
            </a:r>
            <a:r>
              <a:rPr lang="en-US" dirty="0" smtClean="0"/>
              <a:t> =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en-US" dirty="0"/>
              <a:t>f</a:t>
            </a:r>
            <a:r>
              <a:rPr lang="en-US" dirty="0" smtClean="0"/>
              <a:t>un </a:t>
            </a:r>
            <a:r>
              <a:rPr lang="en-US" b="1" dirty="0" smtClean="0"/>
              <a:t>foo</a:t>
            </a:r>
            <a:r>
              <a:rPr lang="en-US" dirty="0" smtClean="0"/>
              <a:t> () : </a:t>
            </a:r>
            <a:r>
              <a:rPr lang="en-US" dirty="0" err="1" smtClean="0">
                <a:solidFill>
                  <a:srgbClr val="FF0000"/>
                </a:solidFill>
              </a:rPr>
              <a:t>intfun</a:t>
            </a:r>
            <a:r>
              <a:rPr lang="en-US" dirty="0" smtClean="0"/>
              <a:t> =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return (fun z =&gt; z + 5);</a:t>
            </a:r>
          </a:p>
          <a:p>
            <a:pPr algn="l"/>
            <a:endParaRPr lang="en-US" dirty="0" smtClean="0"/>
          </a:p>
          <a:p>
            <a:pPr algn="l"/>
            <a:r>
              <a:rPr lang="en-US" dirty="0" err="1"/>
              <a:t>v</a:t>
            </a:r>
            <a:r>
              <a:rPr lang="en-US" dirty="0" err="1" smtClean="0"/>
              <a:t>ar</a:t>
            </a:r>
            <a:r>
              <a:rPr lang="en-US" dirty="0" smtClean="0"/>
              <a:t> f = foo ();</a:t>
            </a:r>
            <a:br>
              <a:rPr lang="en-US" dirty="0" smtClean="0"/>
            </a:br>
            <a:r>
              <a:rPr lang="en-US" dirty="0" smtClean="0"/>
              <a:t>f 2;</a:t>
            </a:r>
          </a:p>
          <a:p>
            <a:pPr algn="l"/>
            <a:endParaRPr lang="en-US" dirty="0">
              <a:solidFill>
                <a:srgbClr val="FFC000"/>
              </a:solidFill>
            </a:endParaRPr>
          </a:p>
          <a:p>
            <a:pPr algn="l"/>
            <a:r>
              <a:rPr lang="en-US" dirty="0"/>
              <a:t>f</a:t>
            </a:r>
            <a:r>
              <a:rPr lang="en-US" dirty="0" smtClean="0"/>
              <a:t>un apply42 (</a:t>
            </a:r>
            <a:r>
              <a:rPr lang="en-US" dirty="0" err="1" smtClean="0"/>
              <a:t>f:</a:t>
            </a:r>
            <a:r>
              <a:rPr lang="en-US" dirty="0" err="1" smtClean="0">
                <a:solidFill>
                  <a:srgbClr val="00B050"/>
                </a:solidFill>
              </a:rPr>
              <a:t>intfun</a:t>
            </a:r>
            <a:r>
              <a:rPr lang="en-US" dirty="0" smtClean="0"/>
              <a:t>): </a:t>
            </a:r>
            <a:r>
              <a:rPr lang="en-US" dirty="0" err="1" smtClean="0"/>
              <a:t>int</a:t>
            </a:r>
            <a:r>
              <a:rPr lang="en-US" dirty="0" smtClean="0"/>
              <a:t> = return (f 42);</a:t>
            </a:r>
          </a:p>
          <a:p>
            <a:pPr algn="l"/>
            <a:r>
              <a:rPr lang="en-US" dirty="0" err="1"/>
              <a:t>v</a:t>
            </a:r>
            <a:r>
              <a:rPr lang="en-US" dirty="0" err="1" smtClean="0"/>
              <a:t>ar</a:t>
            </a:r>
            <a:r>
              <a:rPr lang="en-US" dirty="0" smtClean="0"/>
              <a:t> q = apply42 </a:t>
            </a:r>
            <a:r>
              <a:rPr lang="en-US" b="1" dirty="0" smtClean="0"/>
              <a:t>foo</a:t>
            </a:r>
            <a:endParaRPr lang="en-US" b="1" dirty="0"/>
          </a:p>
        </p:txBody>
      </p:sp>
      <p:grpSp>
        <p:nvGrpSpPr>
          <p:cNvPr id="33" name="Group 32"/>
          <p:cNvGrpSpPr/>
          <p:nvPr/>
        </p:nvGrpSpPr>
        <p:grpSpPr>
          <a:xfrm>
            <a:off x="99991" y="4332239"/>
            <a:ext cx="3887594" cy="830997"/>
            <a:chOff x="192275" y="3200086"/>
            <a:chExt cx="3887594" cy="830997"/>
          </a:xfrm>
        </p:grpSpPr>
        <p:sp>
          <p:nvSpPr>
            <p:cNvPr id="5" name="TextBox 4"/>
            <p:cNvSpPr txBox="1"/>
            <p:nvPr/>
          </p:nvSpPr>
          <p:spPr>
            <a:xfrm>
              <a:off x="192275" y="3200086"/>
              <a:ext cx="237917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f</a:t>
              </a:r>
              <a:r>
                <a:rPr lang="en-US" dirty="0" smtClean="0">
                  <a:solidFill>
                    <a:srgbClr val="00B050"/>
                  </a:solidFill>
                </a:rPr>
                <a:t>unction parameter</a:t>
              </a:r>
              <a:br>
                <a:rPr lang="en-US" dirty="0" smtClean="0">
                  <a:solidFill>
                    <a:srgbClr val="00B050"/>
                  </a:solidFill>
                </a:rPr>
              </a:br>
              <a:r>
                <a:rPr lang="en-US" dirty="0" smtClean="0">
                  <a:solidFill>
                    <a:srgbClr val="00B050"/>
                  </a:solidFill>
                </a:rPr>
                <a:t>is of functional type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>
              <a:off x="2589594" y="3513205"/>
              <a:ext cx="1490275" cy="204758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00B05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8" name="Group 27"/>
          <p:cNvGrpSpPr/>
          <p:nvPr/>
        </p:nvGrpSpPr>
        <p:grpSpPr>
          <a:xfrm>
            <a:off x="4791432" y="2624957"/>
            <a:ext cx="3298939" cy="830997"/>
            <a:chOff x="5251955" y="3124200"/>
            <a:chExt cx="3298939" cy="830997"/>
          </a:xfrm>
        </p:grpSpPr>
        <p:sp>
          <p:nvSpPr>
            <p:cNvPr id="20" name="TextBox 19"/>
            <p:cNvSpPr txBox="1"/>
            <p:nvPr/>
          </p:nvSpPr>
          <p:spPr>
            <a:xfrm>
              <a:off x="6958791" y="3124200"/>
              <a:ext cx="159210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r</a:t>
              </a:r>
              <a:r>
                <a:rPr lang="en-US" dirty="0" smtClean="0">
                  <a:solidFill>
                    <a:srgbClr val="FF0000"/>
                  </a:solidFill>
                </a:rPr>
                <a:t>eturn value </a:t>
              </a:r>
              <a:br>
                <a:rPr lang="en-US" dirty="0" smtClean="0">
                  <a:solidFill>
                    <a:srgbClr val="FF0000"/>
                  </a:solidFill>
                </a:rPr>
              </a:br>
              <a:r>
                <a:rPr lang="en-US" dirty="0" smtClean="0">
                  <a:solidFill>
                    <a:srgbClr val="FF0000"/>
                  </a:solidFill>
                </a:rPr>
                <a:t>is a function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23" name="Straight Connector 22"/>
            <p:cNvCxnSpPr>
              <a:endCxn id="20" idx="1"/>
            </p:cNvCxnSpPr>
            <p:nvPr/>
          </p:nvCxnSpPr>
          <p:spPr bwMode="auto">
            <a:xfrm>
              <a:off x="5251955" y="3315635"/>
              <a:ext cx="1706836" cy="22406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1" name="Group 30"/>
          <p:cNvGrpSpPr/>
          <p:nvPr/>
        </p:nvGrpSpPr>
        <p:grpSpPr>
          <a:xfrm>
            <a:off x="5029200" y="5099172"/>
            <a:ext cx="3962400" cy="830997"/>
            <a:chOff x="5029200" y="5303284"/>
            <a:chExt cx="3962400" cy="830997"/>
          </a:xfrm>
        </p:grpSpPr>
        <p:sp>
          <p:nvSpPr>
            <p:cNvPr id="21" name="TextBox 20"/>
            <p:cNvSpPr txBox="1"/>
            <p:nvPr/>
          </p:nvSpPr>
          <p:spPr>
            <a:xfrm>
              <a:off x="6779135" y="5303284"/>
              <a:ext cx="221246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C000"/>
                  </a:solidFill>
                </a:rPr>
                <a:t>f</a:t>
              </a:r>
              <a:r>
                <a:rPr lang="en-US" dirty="0" smtClean="0">
                  <a:solidFill>
                    <a:srgbClr val="FFC000"/>
                  </a:solidFill>
                </a:rPr>
                <a:t>unction argument</a:t>
              </a:r>
              <a:br>
                <a:rPr lang="en-US" dirty="0" smtClean="0">
                  <a:solidFill>
                    <a:srgbClr val="FFC000"/>
                  </a:solidFill>
                </a:rPr>
              </a:br>
              <a:r>
                <a:rPr lang="en-US" dirty="0" smtClean="0">
                  <a:solidFill>
                    <a:srgbClr val="FFC000"/>
                  </a:solidFill>
                </a:rPr>
                <a:t>is a function</a:t>
              </a:r>
              <a:endParaRPr lang="en-US" dirty="0">
                <a:solidFill>
                  <a:srgbClr val="FFC000"/>
                </a:solidFill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>
              <a:off x="5029200" y="5501944"/>
              <a:ext cx="1929591" cy="324623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C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32" name="TextBox 31"/>
          <p:cNvSpPr txBox="1"/>
          <p:nvPr/>
        </p:nvSpPr>
        <p:spPr>
          <a:xfrm>
            <a:off x="1162565" y="6314332"/>
            <a:ext cx="6601487" cy="461665"/>
          </a:xfrm>
          <a:prstGeom prst="rect">
            <a:avLst/>
          </a:prstGeom>
          <a:noFill/>
          <a:ln w="12700"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Also with polymorphism: </a:t>
            </a:r>
            <a:r>
              <a:rPr lang="en-US" b="1" dirty="0" smtClean="0"/>
              <a:t>map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7030A0"/>
                </a:solidFill>
              </a:rPr>
              <a:t>f: </a:t>
            </a:r>
            <a:r>
              <a:rPr lang="el-GR" dirty="0" smtClean="0">
                <a:solidFill>
                  <a:srgbClr val="7030A0"/>
                </a:solidFill>
              </a:rPr>
              <a:t>α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  <a:sym typeface="Wingdings" panose="05000000000000000000" pitchFamily="2" charset="2"/>
              </a:rPr>
              <a:t> </a:t>
            </a:r>
            <a:r>
              <a:rPr lang="el-GR" dirty="0" smtClean="0">
                <a:solidFill>
                  <a:srgbClr val="7030A0"/>
                </a:solidFill>
              </a:rPr>
              <a:t>β</a:t>
            </a:r>
            <a:r>
              <a:rPr lang="en-US" dirty="0" smtClean="0"/>
              <a:t>)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l-GR" dirty="0" smtClean="0"/>
              <a:t>α</a:t>
            </a:r>
            <a:r>
              <a:rPr lang="en-US" dirty="0" smtClean="0"/>
              <a:t> list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β</a:t>
            </a:r>
            <a:r>
              <a:rPr lang="en-US" dirty="0" smtClean="0"/>
              <a:t>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30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837565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Higher-order functions</a:t>
            </a:r>
            <a:endParaRPr lang="en-US" sz="2800" dirty="0"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7436" y="714978"/>
            <a:ext cx="3188693" cy="267765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t</a:t>
            </a:r>
            <a:r>
              <a:rPr lang="en-US" dirty="0" smtClean="0"/>
              <a:t>ype </a:t>
            </a:r>
            <a:r>
              <a:rPr lang="en-US" dirty="0" err="1" smtClean="0"/>
              <a:t>intfun</a:t>
            </a:r>
            <a:r>
              <a:rPr lang="en-US" dirty="0" smtClean="0"/>
              <a:t> =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en-US" dirty="0"/>
              <a:t>f</a:t>
            </a:r>
            <a:r>
              <a:rPr lang="en-US" dirty="0" smtClean="0"/>
              <a:t>un </a:t>
            </a:r>
            <a:r>
              <a:rPr lang="en-US" b="1" dirty="0" smtClean="0"/>
              <a:t>foo</a:t>
            </a:r>
            <a:r>
              <a:rPr lang="en-US" dirty="0" smtClean="0"/>
              <a:t> () : </a:t>
            </a:r>
            <a:r>
              <a:rPr lang="en-US" dirty="0" err="1" smtClean="0"/>
              <a:t>intfun</a:t>
            </a:r>
            <a:r>
              <a:rPr lang="en-US" dirty="0" smtClean="0"/>
              <a:t> =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return </a:t>
            </a:r>
            <a:r>
              <a:rPr lang="en-US" dirty="0" smtClean="0">
                <a:solidFill>
                  <a:srgbClr val="FF0000"/>
                </a:solidFill>
              </a:rPr>
              <a:t>(fun z =&gt; z + 5);</a:t>
            </a:r>
          </a:p>
          <a:p>
            <a:pPr algn="l"/>
            <a:endParaRPr lang="en-US" dirty="0" smtClean="0"/>
          </a:p>
          <a:p>
            <a:pPr algn="l"/>
            <a:r>
              <a:rPr lang="en-US" dirty="0" err="1"/>
              <a:t>v</a:t>
            </a:r>
            <a:r>
              <a:rPr lang="en-US" dirty="0" err="1" smtClean="0"/>
              <a:t>ar</a:t>
            </a:r>
            <a:r>
              <a:rPr lang="en-US" dirty="0" smtClean="0"/>
              <a:t> f = foo ();</a:t>
            </a:r>
            <a:br>
              <a:rPr lang="en-US" dirty="0" smtClean="0"/>
            </a:br>
            <a:r>
              <a:rPr lang="en-US" dirty="0" smtClean="0">
                <a:solidFill>
                  <a:srgbClr val="00B050"/>
                </a:solidFill>
              </a:rPr>
              <a:t>f 2</a:t>
            </a:r>
            <a:r>
              <a:rPr lang="en-US" dirty="0" smtClean="0"/>
              <a:t>;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62400" y="1371600"/>
            <a:ext cx="48078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Q: where is the code for</a:t>
            </a:r>
            <a:r>
              <a:rPr lang="en-US" dirty="0">
                <a:solidFill>
                  <a:srgbClr val="FF0000"/>
                </a:solidFill>
              </a:rPr>
              <a:t> fun z =&gt; z + </a:t>
            </a:r>
            <a:r>
              <a:rPr lang="en-US" dirty="0" smtClean="0">
                <a:solidFill>
                  <a:srgbClr val="FF0000"/>
                </a:solidFill>
              </a:rPr>
              <a:t>5 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</a:t>
            </a:r>
            <a:r>
              <a:rPr lang="en-US" dirty="0" smtClean="0"/>
              <a:t>located, i.e. what address should we 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jump to when calling </a:t>
            </a:r>
            <a:r>
              <a:rPr lang="en-US" dirty="0" smtClean="0">
                <a:solidFill>
                  <a:srgbClr val="00B050"/>
                </a:solidFill>
              </a:rPr>
              <a:t>f 2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75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837565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Higher-order functions</a:t>
            </a:r>
            <a:endParaRPr lang="en-US" sz="2800" dirty="0"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7436" y="714978"/>
            <a:ext cx="3188693" cy="267765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t</a:t>
            </a:r>
            <a:r>
              <a:rPr lang="en-US" dirty="0" smtClean="0"/>
              <a:t>ype </a:t>
            </a:r>
            <a:r>
              <a:rPr lang="en-US" dirty="0" err="1" smtClean="0"/>
              <a:t>intfun</a:t>
            </a:r>
            <a:r>
              <a:rPr lang="en-US" dirty="0" smtClean="0"/>
              <a:t> =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en-US" dirty="0"/>
              <a:t>f</a:t>
            </a:r>
            <a:r>
              <a:rPr lang="en-US" dirty="0" smtClean="0"/>
              <a:t>un </a:t>
            </a:r>
            <a:r>
              <a:rPr lang="en-US" b="1" dirty="0" smtClean="0"/>
              <a:t>foo</a:t>
            </a:r>
            <a:r>
              <a:rPr lang="en-US" dirty="0" smtClean="0"/>
              <a:t> () : </a:t>
            </a:r>
            <a:r>
              <a:rPr lang="en-US" dirty="0" err="1" smtClean="0"/>
              <a:t>intfun</a:t>
            </a:r>
            <a:r>
              <a:rPr lang="en-US" dirty="0" smtClean="0"/>
              <a:t> =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return </a:t>
            </a:r>
            <a:r>
              <a:rPr lang="en-US" dirty="0" smtClean="0">
                <a:solidFill>
                  <a:srgbClr val="FF0000"/>
                </a:solidFill>
              </a:rPr>
              <a:t>(fun z =&gt; z + 5);</a:t>
            </a:r>
          </a:p>
          <a:p>
            <a:pPr algn="l"/>
            <a:endParaRPr lang="en-US" dirty="0" smtClean="0"/>
          </a:p>
          <a:p>
            <a:pPr algn="l"/>
            <a:r>
              <a:rPr lang="en-US" dirty="0" err="1"/>
              <a:t>v</a:t>
            </a:r>
            <a:r>
              <a:rPr lang="en-US" dirty="0" err="1" smtClean="0"/>
              <a:t>ar</a:t>
            </a:r>
            <a:r>
              <a:rPr lang="en-US" dirty="0" smtClean="0"/>
              <a:t> f = foo ();</a:t>
            </a:r>
            <a:br>
              <a:rPr lang="en-US" dirty="0" smtClean="0"/>
            </a:br>
            <a:r>
              <a:rPr lang="en-US" dirty="0" smtClean="0">
                <a:solidFill>
                  <a:srgbClr val="00B050"/>
                </a:solidFill>
              </a:rPr>
              <a:t>f 2</a:t>
            </a:r>
            <a:r>
              <a:rPr lang="en-US" dirty="0" smtClean="0"/>
              <a:t>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7436" y="3556267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A: have compiler generate a fresh name, </a:t>
            </a:r>
            <a:r>
              <a:rPr lang="en-US" b="1" dirty="0" smtClean="0">
                <a:solidFill>
                  <a:srgbClr val="00B050"/>
                </a:solidFill>
              </a:rPr>
              <a:t>bar</a:t>
            </a:r>
            <a:r>
              <a:rPr lang="en-US" dirty="0" smtClean="0"/>
              <a:t>, and emit code for the function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00B050"/>
                </a:solidFill>
              </a:rPr>
              <a:t>fun </a:t>
            </a:r>
            <a:r>
              <a:rPr lang="en-US" b="1" dirty="0" smtClean="0">
                <a:solidFill>
                  <a:srgbClr val="00B050"/>
                </a:solidFill>
              </a:rPr>
              <a:t>bar</a:t>
            </a:r>
            <a:r>
              <a:rPr lang="en-US" dirty="0" smtClean="0">
                <a:solidFill>
                  <a:srgbClr val="00B050"/>
                </a:solidFill>
              </a:rPr>
              <a:t> z =&gt; z + 5</a:t>
            </a:r>
            <a:r>
              <a:rPr lang="en-US" dirty="0" smtClean="0"/>
              <a:t>. Have</a:t>
            </a:r>
            <a:r>
              <a:rPr lang="en-US" b="1" dirty="0" smtClean="0"/>
              <a:t> foo</a:t>
            </a:r>
            <a:r>
              <a:rPr lang="en-US" dirty="0" smtClean="0"/>
              <a:t> return the address of / label </a:t>
            </a:r>
            <a:r>
              <a:rPr lang="en-US" b="1" dirty="0" smtClean="0">
                <a:solidFill>
                  <a:srgbClr val="00B050"/>
                </a:solidFill>
              </a:rPr>
              <a:t>bar</a:t>
            </a:r>
            <a:r>
              <a:rPr lang="en-US" dirty="0" smtClean="0"/>
              <a:t>.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Then use jump-register instruction (indirect jump) for call.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962400" y="1371600"/>
            <a:ext cx="48078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Q: where is the code for</a:t>
            </a:r>
            <a:r>
              <a:rPr lang="en-US" dirty="0">
                <a:solidFill>
                  <a:srgbClr val="FF0000"/>
                </a:solidFill>
              </a:rPr>
              <a:t> fun z =&gt; z + </a:t>
            </a:r>
            <a:r>
              <a:rPr lang="en-US" dirty="0" smtClean="0">
                <a:solidFill>
                  <a:srgbClr val="FF0000"/>
                </a:solidFill>
              </a:rPr>
              <a:t>5 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</a:t>
            </a:r>
            <a:r>
              <a:rPr lang="en-US" dirty="0" smtClean="0"/>
              <a:t>located, i.e. what address should we 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jump to when calling </a:t>
            </a:r>
            <a:r>
              <a:rPr lang="en-US" dirty="0" smtClean="0">
                <a:solidFill>
                  <a:srgbClr val="00B050"/>
                </a:solidFill>
              </a:rPr>
              <a:t>f 2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54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837565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Higher-order functions</a:t>
            </a:r>
            <a:endParaRPr lang="en-US" sz="2800" dirty="0"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7436" y="714978"/>
            <a:ext cx="3188693" cy="267765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t</a:t>
            </a:r>
            <a:r>
              <a:rPr lang="en-US" dirty="0" smtClean="0"/>
              <a:t>ype </a:t>
            </a:r>
            <a:r>
              <a:rPr lang="en-US" dirty="0" err="1" smtClean="0"/>
              <a:t>intfun</a:t>
            </a:r>
            <a:r>
              <a:rPr lang="en-US" dirty="0" smtClean="0"/>
              <a:t> =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en-US" dirty="0"/>
              <a:t>f</a:t>
            </a:r>
            <a:r>
              <a:rPr lang="en-US" dirty="0" smtClean="0"/>
              <a:t>un </a:t>
            </a:r>
            <a:r>
              <a:rPr lang="en-US" b="1" dirty="0" smtClean="0"/>
              <a:t>foo</a:t>
            </a:r>
            <a:r>
              <a:rPr lang="en-US" dirty="0" smtClean="0"/>
              <a:t> () : </a:t>
            </a:r>
            <a:r>
              <a:rPr lang="en-US" dirty="0" err="1" smtClean="0"/>
              <a:t>intfun</a:t>
            </a:r>
            <a:r>
              <a:rPr lang="en-US" dirty="0" smtClean="0"/>
              <a:t> =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return </a:t>
            </a:r>
            <a:r>
              <a:rPr lang="en-US" dirty="0" smtClean="0">
                <a:solidFill>
                  <a:srgbClr val="FF0000"/>
                </a:solidFill>
              </a:rPr>
              <a:t>(fun z =&gt; z + 5);</a:t>
            </a:r>
          </a:p>
          <a:p>
            <a:pPr algn="l"/>
            <a:endParaRPr lang="en-US" dirty="0" smtClean="0"/>
          </a:p>
          <a:p>
            <a:pPr algn="l"/>
            <a:r>
              <a:rPr lang="en-US" dirty="0" err="1"/>
              <a:t>v</a:t>
            </a:r>
            <a:r>
              <a:rPr lang="en-US" dirty="0" err="1" smtClean="0"/>
              <a:t>ar</a:t>
            </a:r>
            <a:r>
              <a:rPr lang="en-US" dirty="0" smtClean="0"/>
              <a:t> f = foo ();</a:t>
            </a:r>
            <a:br>
              <a:rPr lang="en-US" dirty="0" smtClean="0"/>
            </a:br>
            <a:r>
              <a:rPr lang="en-US" dirty="0" smtClean="0">
                <a:solidFill>
                  <a:srgbClr val="00B050"/>
                </a:solidFill>
              </a:rPr>
              <a:t>f 2</a:t>
            </a:r>
            <a:r>
              <a:rPr lang="en-US" dirty="0" smtClean="0"/>
              <a:t>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7436" y="3556267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A: have compiler generate a fresh name, </a:t>
            </a:r>
            <a:r>
              <a:rPr lang="en-US" b="1" dirty="0" smtClean="0">
                <a:solidFill>
                  <a:srgbClr val="00B050"/>
                </a:solidFill>
              </a:rPr>
              <a:t>bar</a:t>
            </a:r>
            <a:r>
              <a:rPr lang="en-US" dirty="0" smtClean="0"/>
              <a:t>, and emit code for the function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00B050"/>
                </a:solidFill>
              </a:rPr>
              <a:t>fun </a:t>
            </a:r>
            <a:r>
              <a:rPr lang="en-US" b="1" dirty="0" smtClean="0">
                <a:solidFill>
                  <a:srgbClr val="00B050"/>
                </a:solidFill>
              </a:rPr>
              <a:t>bar</a:t>
            </a:r>
            <a:r>
              <a:rPr lang="en-US" dirty="0" smtClean="0">
                <a:solidFill>
                  <a:srgbClr val="00B050"/>
                </a:solidFill>
              </a:rPr>
              <a:t> z =&gt; z + 5</a:t>
            </a:r>
            <a:r>
              <a:rPr lang="en-US" dirty="0" smtClean="0"/>
              <a:t>. Have</a:t>
            </a:r>
            <a:r>
              <a:rPr lang="en-US" b="1" dirty="0" smtClean="0"/>
              <a:t> foo</a:t>
            </a:r>
            <a:r>
              <a:rPr lang="en-US" dirty="0" smtClean="0"/>
              <a:t> return the address of / label </a:t>
            </a:r>
            <a:r>
              <a:rPr lang="en-US" b="1" dirty="0" smtClean="0">
                <a:solidFill>
                  <a:srgbClr val="00B050"/>
                </a:solidFill>
              </a:rPr>
              <a:t>bar</a:t>
            </a:r>
            <a:r>
              <a:rPr lang="en-US" dirty="0" smtClean="0"/>
              <a:t>.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Then use jump-register instruction (indirect jump) for call.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962400" y="1371600"/>
            <a:ext cx="48078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Q: where is the code for</a:t>
            </a:r>
            <a:r>
              <a:rPr lang="en-US" dirty="0">
                <a:solidFill>
                  <a:srgbClr val="FF0000"/>
                </a:solidFill>
              </a:rPr>
              <a:t> fun z =&gt; z + </a:t>
            </a:r>
            <a:r>
              <a:rPr lang="en-US" dirty="0" smtClean="0">
                <a:solidFill>
                  <a:srgbClr val="FF0000"/>
                </a:solidFill>
              </a:rPr>
              <a:t>5 </a:t>
            </a:r>
          </a:p>
          <a:p>
            <a:pPr algn="l"/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</a:t>
            </a:r>
            <a:r>
              <a:rPr lang="en-US" dirty="0" smtClean="0"/>
              <a:t>located, i.e. what address should we 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jump to when calling </a:t>
            </a:r>
            <a:r>
              <a:rPr lang="en-US" dirty="0" smtClean="0">
                <a:solidFill>
                  <a:srgbClr val="00B050"/>
                </a:solidFill>
              </a:rPr>
              <a:t>f 2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257800" y="5400737"/>
            <a:ext cx="373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Call to apply42 can pass address of </a:t>
            </a:r>
            <a:r>
              <a:rPr lang="en-US" b="1" dirty="0" smtClean="0"/>
              <a:t>foo</a:t>
            </a:r>
            <a:r>
              <a:rPr lang="en-US" dirty="0" smtClean="0"/>
              <a:t> as argument.</a:t>
            </a:r>
          </a:p>
          <a:p>
            <a:r>
              <a:rPr lang="en-US" dirty="0" smtClean="0"/>
              <a:t>Use jump-register for call 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 42.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7436" y="5570188"/>
            <a:ext cx="4583306" cy="83099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US" dirty="0" smtClean="0"/>
              <a:t>fun apply42 (</a:t>
            </a:r>
            <a:r>
              <a:rPr lang="en-US" dirty="0" err="1" smtClean="0">
                <a:solidFill>
                  <a:srgbClr val="FF0000"/>
                </a:solidFill>
              </a:rPr>
              <a:t>f</a:t>
            </a:r>
            <a:r>
              <a:rPr lang="en-US" dirty="0" err="1" smtClean="0"/>
              <a:t>:intfun</a:t>
            </a:r>
            <a:r>
              <a:rPr lang="en-US" dirty="0" smtClean="0"/>
              <a:t>): </a:t>
            </a:r>
            <a:r>
              <a:rPr lang="en-US" dirty="0" err="1" smtClean="0"/>
              <a:t>int</a:t>
            </a:r>
            <a:r>
              <a:rPr lang="en-US" dirty="0" smtClean="0"/>
              <a:t> = return (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 42);</a:t>
            </a:r>
          </a:p>
          <a:p>
            <a:pPr algn="l"/>
            <a:r>
              <a:rPr lang="en-US" dirty="0" err="1"/>
              <a:t>v</a:t>
            </a:r>
            <a:r>
              <a:rPr lang="en-US" dirty="0" err="1" smtClean="0"/>
              <a:t>ar</a:t>
            </a:r>
            <a:r>
              <a:rPr lang="en-US" dirty="0" smtClean="0"/>
              <a:t> q = apply42 </a:t>
            </a:r>
            <a:r>
              <a:rPr lang="en-US" b="1" dirty="0" smtClean="0"/>
              <a:t>foo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0962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837565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But what about this?</a:t>
            </a:r>
            <a:endParaRPr lang="en-US" sz="2800" dirty="0"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3588" y="1183380"/>
            <a:ext cx="3482813" cy="317009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2000" dirty="0" smtClean="0"/>
              <a:t>fun </a:t>
            </a:r>
            <a:r>
              <a:rPr lang="en-US" sz="2000" b="1" dirty="0" smtClean="0"/>
              <a:t>add</a:t>
            </a:r>
            <a:r>
              <a:rPr lang="en-US" sz="2000" dirty="0" smtClean="0"/>
              <a:t> (</a:t>
            </a:r>
            <a:r>
              <a:rPr lang="en-US" sz="2000" dirty="0" err="1" smtClean="0">
                <a:solidFill>
                  <a:srgbClr val="FF0000"/>
                </a:solidFill>
              </a:rPr>
              <a:t>n</a:t>
            </a:r>
            <a:r>
              <a:rPr lang="en-US" sz="2000" dirty="0" err="1" smtClean="0"/>
              <a:t>:int</a:t>
            </a:r>
            <a:r>
              <a:rPr lang="en-US" sz="2000" dirty="0" smtClean="0"/>
              <a:t>) : </a:t>
            </a:r>
            <a:r>
              <a:rPr lang="en-US" sz="2000" dirty="0" err="1" smtClean="0"/>
              <a:t>intfun</a:t>
            </a:r>
            <a:r>
              <a:rPr lang="en-US" sz="2000" dirty="0" smtClean="0"/>
              <a:t> =</a:t>
            </a:r>
          </a:p>
          <a:p>
            <a:pPr algn="l"/>
            <a:r>
              <a:rPr lang="en-US" sz="2000" dirty="0"/>
              <a:t> </a:t>
            </a:r>
            <a:r>
              <a:rPr lang="en-US" sz="2000" dirty="0" smtClean="0"/>
              <a:t>      let fun h (</a:t>
            </a:r>
            <a:r>
              <a:rPr lang="en-US" sz="2000" dirty="0" err="1" smtClean="0"/>
              <a:t>m:int</a:t>
            </a:r>
            <a:r>
              <a:rPr lang="en-US" sz="2000" dirty="0" smtClean="0"/>
              <a:t>) = </a:t>
            </a:r>
            <a:r>
              <a:rPr lang="en-US" sz="2000" dirty="0" err="1" smtClean="0">
                <a:solidFill>
                  <a:srgbClr val="FF0000"/>
                </a:solidFill>
              </a:rPr>
              <a:t>n</a:t>
            </a:r>
            <a:r>
              <a:rPr lang="en-US" sz="2000" dirty="0" err="1" smtClean="0"/>
              <a:t>+m</a:t>
            </a:r>
            <a:endParaRPr lang="en-US" sz="2000" dirty="0" smtClean="0"/>
          </a:p>
          <a:p>
            <a:pPr algn="l"/>
            <a:r>
              <a:rPr lang="en-US" sz="2000" dirty="0"/>
              <a:t> </a:t>
            </a:r>
            <a:r>
              <a:rPr lang="en-US" sz="2000" dirty="0" smtClean="0"/>
              <a:t>      in h end</a:t>
            </a:r>
          </a:p>
          <a:p>
            <a:pPr algn="l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fun </a:t>
            </a:r>
            <a:r>
              <a:rPr lang="en-US" sz="2000" b="1" dirty="0" smtClean="0"/>
              <a:t>twice</a:t>
            </a:r>
            <a:r>
              <a:rPr lang="en-US" sz="2000" dirty="0" smtClean="0"/>
              <a:t> (</a:t>
            </a:r>
            <a:r>
              <a:rPr lang="en-US" sz="2000" dirty="0" smtClean="0">
                <a:solidFill>
                  <a:srgbClr val="FF0000"/>
                </a:solidFill>
              </a:rPr>
              <a:t>f</a:t>
            </a:r>
            <a:r>
              <a:rPr lang="en-US" sz="2000" dirty="0" smtClean="0"/>
              <a:t>: </a:t>
            </a:r>
            <a:r>
              <a:rPr lang="en-US" sz="2000" dirty="0" err="1" smtClean="0"/>
              <a:t>intfun</a:t>
            </a:r>
            <a:r>
              <a:rPr lang="en-US" sz="2000" dirty="0" smtClean="0"/>
              <a:t>): </a:t>
            </a:r>
            <a:r>
              <a:rPr lang="en-US" sz="2000" dirty="0" err="1" smtClean="0"/>
              <a:t>intfun</a:t>
            </a:r>
            <a:r>
              <a:rPr lang="en-US" sz="2000" dirty="0" smtClean="0"/>
              <a:t> =</a:t>
            </a:r>
            <a:br>
              <a:rPr lang="en-US" sz="2000" dirty="0" smtClean="0"/>
            </a:br>
            <a:r>
              <a:rPr lang="en-US" sz="2000" dirty="0" smtClean="0"/>
              <a:t>       let fun g(</a:t>
            </a:r>
            <a:r>
              <a:rPr lang="en-US" sz="2000" dirty="0" err="1" smtClean="0"/>
              <a:t>x:int</a:t>
            </a:r>
            <a:r>
              <a:rPr lang="en-US" sz="2000" dirty="0" smtClean="0"/>
              <a:t>) = </a:t>
            </a:r>
            <a:r>
              <a:rPr lang="en-US" sz="2000" dirty="0" smtClean="0">
                <a:solidFill>
                  <a:srgbClr val="FF0000"/>
                </a:solidFill>
              </a:rPr>
              <a:t>f</a:t>
            </a:r>
            <a:r>
              <a:rPr lang="en-US" sz="2000" dirty="0" smtClean="0"/>
              <a:t> (</a:t>
            </a:r>
            <a:r>
              <a:rPr lang="en-US" sz="2000" dirty="0" smtClean="0">
                <a:solidFill>
                  <a:srgbClr val="FF0000"/>
                </a:solidFill>
              </a:rPr>
              <a:t>f</a:t>
            </a:r>
            <a:r>
              <a:rPr lang="en-US" sz="2000" dirty="0" smtClean="0"/>
              <a:t> x)</a:t>
            </a:r>
            <a:br>
              <a:rPr lang="en-US" sz="2000" dirty="0" smtClean="0"/>
            </a:br>
            <a:r>
              <a:rPr lang="en-US" sz="2000" dirty="0" smtClean="0"/>
              <a:t>       in g end </a:t>
            </a:r>
          </a:p>
          <a:p>
            <a:pPr algn="l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var</a:t>
            </a:r>
            <a:r>
              <a:rPr lang="en-US" sz="2000" dirty="0" smtClean="0"/>
              <a:t> </a:t>
            </a:r>
            <a:r>
              <a:rPr lang="en-US" sz="2000" dirty="0" err="1" smtClean="0"/>
              <a:t>addFive</a:t>
            </a:r>
            <a:r>
              <a:rPr lang="en-US" sz="2000" dirty="0" smtClean="0"/>
              <a:t>: </a:t>
            </a:r>
            <a:r>
              <a:rPr lang="en-US" sz="2000" dirty="0" err="1" smtClean="0"/>
              <a:t>intfun</a:t>
            </a:r>
            <a:r>
              <a:rPr lang="en-US" sz="2000" dirty="0" smtClean="0"/>
              <a:t> = </a:t>
            </a:r>
            <a:r>
              <a:rPr lang="en-US" sz="2000" b="1" dirty="0" smtClean="0"/>
              <a:t>add</a:t>
            </a:r>
            <a:r>
              <a:rPr lang="en-US" sz="2000" dirty="0" smtClean="0"/>
              <a:t> 5</a:t>
            </a:r>
            <a:endParaRPr lang="en-US" sz="2000" dirty="0"/>
          </a:p>
          <a:p>
            <a:pPr algn="l"/>
            <a:r>
              <a:rPr lang="en-US" sz="2000" dirty="0" err="1"/>
              <a:t>v</a:t>
            </a:r>
            <a:r>
              <a:rPr lang="en-US" sz="2000" dirty="0" err="1" smtClean="0"/>
              <a:t>ar</a:t>
            </a:r>
            <a:r>
              <a:rPr lang="en-US" sz="2000" dirty="0" smtClean="0"/>
              <a:t> </a:t>
            </a:r>
            <a:r>
              <a:rPr lang="en-US" sz="2000" dirty="0" err="1" smtClean="0"/>
              <a:t>addTen</a:t>
            </a:r>
            <a:r>
              <a:rPr lang="en-US" sz="2000" dirty="0" smtClean="0"/>
              <a:t> : </a:t>
            </a:r>
            <a:r>
              <a:rPr lang="en-US" sz="2000" dirty="0" err="1" smtClean="0"/>
              <a:t>intfun</a:t>
            </a:r>
            <a:r>
              <a:rPr lang="en-US" sz="2000" dirty="0" smtClean="0"/>
              <a:t> = </a:t>
            </a:r>
            <a:r>
              <a:rPr lang="en-US" sz="2000" b="1" dirty="0" smtClean="0"/>
              <a:t>twice</a:t>
            </a:r>
            <a:r>
              <a:rPr lang="en-US" sz="2000" dirty="0" smtClean="0"/>
              <a:t> </a:t>
            </a:r>
            <a:r>
              <a:rPr lang="en-US" sz="2000" dirty="0" err="1" smtClean="0"/>
              <a:t>addFive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4495800" y="1076534"/>
            <a:ext cx="449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 runtime, calls </a:t>
            </a:r>
            <a:r>
              <a:rPr lang="en-US" b="1" dirty="0" smtClean="0"/>
              <a:t>add</a:t>
            </a:r>
            <a:r>
              <a:rPr lang="en-US" dirty="0" smtClean="0"/>
              <a:t> 5, </a:t>
            </a:r>
            <a:r>
              <a:rPr lang="en-US" b="1" dirty="0" smtClean="0"/>
              <a:t>add</a:t>
            </a:r>
            <a:r>
              <a:rPr lang="en-US" dirty="0" smtClean="0"/>
              <a:t> 42 should yield functions that behave like</a:t>
            </a:r>
            <a:br>
              <a:rPr lang="en-US" dirty="0" smtClean="0"/>
            </a:br>
            <a:r>
              <a:rPr lang="en-US" dirty="0" smtClean="0"/>
              <a:t>h</a:t>
            </a:r>
            <a:r>
              <a:rPr lang="en-US" baseline="-25000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 (</a:t>
            </a:r>
            <a:r>
              <a:rPr lang="en-US" dirty="0" err="1" smtClean="0"/>
              <a:t>m:int</a:t>
            </a:r>
            <a:r>
              <a:rPr lang="en-US" dirty="0" smtClean="0"/>
              <a:t>) = 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+m</a:t>
            </a:r>
            <a:br>
              <a:rPr lang="en-US" dirty="0" smtClean="0"/>
            </a:br>
            <a:r>
              <a:rPr lang="en-US" dirty="0" smtClean="0"/>
              <a:t>h</a:t>
            </a:r>
            <a:r>
              <a:rPr lang="en-US" baseline="-25000" dirty="0" smtClean="0">
                <a:solidFill>
                  <a:srgbClr val="FF0000"/>
                </a:solidFill>
              </a:rPr>
              <a:t>42</a:t>
            </a:r>
            <a:r>
              <a:rPr lang="en-US" dirty="0" smtClean="0"/>
              <a:t> (</a:t>
            </a:r>
            <a:r>
              <a:rPr lang="en-US" dirty="0" err="1" smtClean="0"/>
              <a:t>m:int</a:t>
            </a:r>
            <a:r>
              <a:rPr lang="en-US" dirty="0" smtClean="0"/>
              <a:t>) = </a:t>
            </a:r>
            <a:r>
              <a:rPr lang="en-US" dirty="0" smtClean="0">
                <a:solidFill>
                  <a:srgbClr val="FF0000"/>
                </a:solidFill>
              </a:rPr>
              <a:t>42</a:t>
            </a:r>
            <a:r>
              <a:rPr lang="en-US" dirty="0" smtClean="0"/>
              <a:t>+m.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18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837565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But what about this?</a:t>
            </a:r>
            <a:endParaRPr lang="en-US" sz="2800" dirty="0"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3588" y="1183380"/>
            <a:ext cx="3482813" cy="317009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2000" dirty="0" smtClean="0"/>
              <a:t>fun </a:t>
            </a:r>
            <a:r>
              <a:rPr lang="en-US" sz="2000" b="1" dirty="0" smtClean="0"/>
              <a:t>add</a:t>
            </a:r>
            <a:r>
              <a:rPr lang="en-US" sz="2000" dirty="0" smtClean="0"/>
              <a:t> (</a:t>
            </a:r>
            <a:r>
              <a:rPr lang="en-US" sz="2000" dirty="0" err="1" smtClean="0">
                <a:solidFill>
                  <a:srgbClr val="FF0000"/>
                </a:solidFill>
              </a:rPr>
              <a:t>n</a:t>
            </a:r>
            <a:r>
              <a:rPr lang="en-US" sz="2000" dirty="0" err="1" smtClean="0"/>
              <a:t>:int</a:t>
            </a:r>
            <a:r>
              <a:rPr lang="en-US" sz="2000" dirty="0" smtClean="0"/>
              <a:t>) : </a:t>
            </a:r>
            <a:r>
              <a:rPr lang="en-US" sz="2000" dirty="0" err="1" smtClean="0"/>
              <a:t>intfun</a:t>
            </a:r>
            <a:r>
              <a:rPr lang="en-US" sz="2000" dirty="0" smtClean="0"/>
              <a:t> =</a:t>
            </a:r>
          </a:p>
          <a:p>
            <a:pPr algn="l"/>
            <a:r>
              <a:rPr lang="en-US" sz="2000" dirty="0"/>
              <a:t> </a:t>
            </a:r>
            <a:r>
              <a:rPr lang="en-US" sz="2000" dirty="0" smtClean="0"/>
              <a:t>      let fun h (</a:t>
            </a:r>
            <a:r>
              <a:rPr lang="en-US" sz="2000" dirty="0" err="1" smtClean="0"/>
              <a:t>m:int</a:t>
            </a:r>
            <a:r>
              <a:rPr lang="en-US" sz="2000" dirty="0" smtClean="0"/>
              <a:t>) = </a:t>
            </a:r>
            <a:r>
              <a:rPr lang="en-US" sz="2000" dirty="0" err="1" smtClean="0">
                <a:solidFill>
                  <a:srgbClr val="FF0000"/>
                </a:solidFill>
              </a:rPr>
              <a:t>n</a:t>
            </a:r>
            <a:r>
              <a:rPr lang="en-US" sz="2000" dirty="0" err="1" smtClean="0"/>
              <a:t>+m</a:t>
            </a:r>
            <a:endParaRPr lang="en-US" sz="2000" dirty="0" smtClean="0"/>
          </a:p>
          <a:p>
            <a:pPr algn="l"/>
            <a:r>
              <a:rPr lang="en-US" sz="2000" dirty="0"/>
              <a:t> </a:t>
            </a:r>
            <a:r>
              <a:rPr lang="en-US" sz="2000" dirty="0" smtClean="0"/>
              <a:t>      in h end</a:t>
            </a:r>
          </a:p>
          <a:p>
            <a:pPr algn="l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fun </a:t>
            </a:r>
            <a:r>
              <a:rPr lang="en-US" sz="2000" b="1" dirty="0" smtClean="0"/>
              <a:t>twice</a:t>
            </a:r>
            <a:r>
              <a:rPr lang="en-US" sz="2000" dirty="0" smtClean="0"/>
              <a:t> (</a:t>
            </a:r>
            <a:r>
              <a:rPr lang="en-US" sz="2000" dirty="0" smtClean="0">
                <a:solidFill>
                  <a:srgbClr val="FF0000"/>
                </a:solidFill>
              </a:rPr>
              <a:t>f</a:t>
            </a:r>
            <a:r>
              <a:rPr lang="en-US" sz="2000" dirty="0" smtClean="0"/>
              <a:t>: </a:t>
            </a:r>
            <a:r>
              <a:rPr lang="en-US" sz="2000" dirty="0" err="1" smtClean="0"/>
              <a:t>intfun</a:t>
            </a:r>
            <a:r>
              <a:rPr lang="en-US" sz="2000" dirty="0" smtClean="0"/>
              <a:t>): </a:t>
            </a:r>
            <a:r>
              <a:rPr lang="en-US" sz="2000" dirty="0" err="1" smtClean="0"/>
              <a:t>intfun</a:t>
            </a:r>
            <a:r>
              <a:rPr lang="en-US" sz="2000" dirty="0" smtClean="0"/>
              <a:t> =</a:t>
            </a:r>
            <a:br>
              <a:rPr lang="en-US" sz="2000" dirty="0" smtClean="0"/>
            </a:br>
            <a:r>
              <a:rPr lang="en-US" sz="2000" dirty="0" smtClean="0"/>
              <a:t>       let fun g(</a:t>
            </a:r>
            <a:r>
              <a:rPr lang="en-US" sz="2000" dirty="0" err="1" smtClean="0"/>
              <a:t>x:int</a:t>
            </a:r>
            <a:r>
              <a:rPr lang="en-US" sz="2000" dirty="0" smtClean="0"/>
              <a:t>) = </a:t>
            </a:r>
            <a:r>
              <a:rPr lang="en-US" sz="2000" dirty="0" smtClean="0">
                <a:solidFill>
                  <a:srgbClr val="FF0000"/>
                </a:solidFill>
              </a:rPr>
              <a:t>f</a:t>
            </a:r>
            <a:r>
              <a:rPr lang="en-US" sz="2000" dirty="0" smtClean="0"/>
              <a:t> (</a:t>
            </a:r>
            <a:r>
              <a:rPr lang="en-US" sz="2000" dirty="0" smtClean="0">
                <a:solidFill>
                  <a:srgbClr val="FF0000"/>
                </a:solidFill>
              </a:rPr>
              <a:t>f</a:t>
            </a:r>
            <a:r>
              <a:rPr lang="en-US" sz="2000" dirty="0" smtClean="0"/>
              <a:t> x)</a:t>
            </a:r>
            <a:br>
              <a:rPr lang="en-US" sz="2000" dirty="0" smtClean="0"/>
            </a:br>
            <a:r>
              <a:rPr lang="en-US" sz="2000" dirty="0" smtClean="0"/>
              <a:t>       in g end </a:t>
            </a:r>
          </a:p>
          <a:p>
            <a:pPr algn="l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var</a:t>
            </a:r>
            <a:r>
              <a:rPr lang="en-US" sz="2000" dirty="0" smtClean="0"/>
              <a:t> </a:t>
            </a:r>
            <a:r>
              <a:rPr lang="en-US" sz="2000" dirty="0" err="1" smtClean="0"/>
              <a:t>addFive</a:t>
            </a:r>
            <a:r>
              <a:rPr lang="en-US" sz="2000" dirty="0" smtClean="0"/>
              <a:t>: </a:t>
            </a:r>
            <a:r>
              <a:rPr lang="en-US" sz="2000" dirty="0" err="1" smtClean="0"/>
              <a:t>intfun</a:t>
            </a:r>
            <a:r>
              <a:rPr lang="en-US" sz="2000" dirty="0" smtClean="0"/>
              <a:t> = </a:t>
            </a:r>
            <a:r>
              <a:rPr lang="en-US" sz="2000" b="1" dirty="0" smtClean="0"/>
              <a:t>add</a:t>
            </a:r>
            <a:r>
              <a:rPr lang="en-US" sz="2000" dirty="0" smtClean="0"/>
              <a:t> 5</a:t>
            </a:r>
            <a:endParaRPr lang="en-US" sz="2000" dirty="0"/>
          </a:p>
          <a:p>
            <a:pPr algn="l"/>
            <a:r>
              <a:rPr lang="en-US" sz="2000" dirty="0" err="1"/>
              <a:t>v</a:t>
            </a:r>
            <a:r>
              <a:rPr lang="en-US" sz="2000" dirty="0" err="1" smtClean="0"/>
              <a:t>ar</a:t>
            </a:r>
            <a:r>
              <a:rPr lang="en-US" sz="2000" dirty="0" smtClean="0"/>
              <a:t> </a:t>
            </a:r>
            <a:r>
              <a:rPr lang="en-US" sz="2000" dirty="0" err="1" smtClean="0"/>
              <a:t>addTen</a:t>
            </a:r>
            <a:r>
              <a:rPr lang="en-US" sz="2000" dirty="0" smtClean="0"/>
              <a:t> : </a:t>
            </a:r>
            <a:r>
              <a:rPr lang="en-US" sz="2000" dirty="0" err="1" smtClean="0"/>
              <a:t>intfun</a:t>
            </a:r>
            <a:r>
              <a:rPr lang="en-US" sz="2000" dirty="0" smtClean="0"/>
              <a:t> = </a:t>
            </a:r>
            <a:r>
              <a:rPr lang="en-US" sz="2000" b="1" dirty="0" smtClean="0"/>
              <a:t>twice</a:t>
            </a:r>
            <a:r>
              <a:rPr lang="en-US" sz="2000" dirty="0" smtClean="0"/>
              <a:t> </a:t>
            </a:r>
            <a:r>
              <a:rPr lang="en-US" sz="2000" dirty="0" err="1" smtClean="0"/>
              <a:t>addFive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4495800" y="1076534"/>
            <a:ext cx="4495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 runtime, calls </a:t>
            </a:r>
            <a:r>
              <a:rPr lang="en-US" b="1" dirty="0" smtClean="0"/>
              <a:t>add</a:t>
            </a:r>
            <a:r>
              <a:rPr lang="en-US" dirty="0" smtClean="0"/>
              <a:t> 5, </a:t>
            </a:r>
            <a:r>
              <a:rPr lang="en-US" b="1" dirty="0" smtClean="0"/>
              <a:t>add</a:t>
            </a:r>
            <a:r>
              <a:rPr lang="en-US" dirty="0" smtClean="0"/>
              <a:t> 42 should yield functions that behave like</a:t>
            </a:r>
            <a:br>
              <a:rPr lang="en-US" dirty="0" smtClean="0"/>
            </a:br>
            <a:r>
              <a:rPr lang="en-US" dirty="0" smtClean="0"/>
              <a:t>h</a:t>
            </a:r>
            <a:r>
              <a:rPr lang="en-US" baseline="-25000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 (</a:t>
            </a:r>
            <a:r>
              <a:rPr lang="en-US" dirty="0" err="1" smtClean="0"/>
              <a:t>m:int</a:t>
            </a:r>
            <a:r>
              <a:rPr lang="en-US" dirty="0" smtClean="0"/>
              <a:t>) = 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+m</a:t>
            </a:r>
            <a:br>
              <a:rPr lang="en-US" dirty="0" smtClean="0"/>
            </a:br>
            <a:r>
              <a:rPr lang="en-US" dirty="0" smtClean="0"/>
              <a:t>h</a:t>
            </a:r>
            <a:r>
              <a:rPr lang="en-US" baseline="-25000" dirty="0" smtClean="0">
                <a:solidFill>
                  <a:srgbClr val="FF0000"/>
                </a:solidFill>
              </a:rPr>
              <a:t>42</a:t>
            </a:r>
            <a:r>
              <a:rPr lang="en-US" dirty="0" smtClean="0"/>
              <a:t> (</a:t>
            </a:r>
            <a:r>
              <a:rPr lang="en-US" dirty="0" err="1" smtClean="0"/>
              <a:t>m:int</a:t>
            </a:r>
            <a:r>
              <a:rPr lang="en-US" dirty="0" smtClean="0"/>
              <a:t>) = </a:t>
            </a:r>
            <a:r>
              <a:rPr lang="en-US" dirty="0" smtClean="0">
                <a:solidFill>
                  <a:srgbClr val="FF0000"/>
                </a:solidFill>
              </a:rPr>
              <a:t>42</a:t>
            </a:r>
            <a:r>
              <a:rPr lang="en-US" dirty="0" smtClean="0"/>
              <a:t>+m.</a:t>
            </a:r>
            <a:endParaRPr lang="en-US" dirty="0"/>
          </a:p>
          <a:p>
            <a:r>
              <a:rPr lang="en-US" dirty="0" smtClean="0"/>
              <a:t>Each h</a:t>
            </a:r>
            <a:r>
              <a:rPr lang="en-US" baseline="-25000" dirty="0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 outlives the </a:t>
            </a:r>
            <a:r>
              <a:rPr lang="en-US" dirty="0" err="1" smtClean="0"/>
              <a:t>stackframe</a:t>
            </a:r>
            <a:r>
              <a:rPr lang="en-US" dirty="0" smtClean="0"/>
              <a:t> of its static host, </a:t>
            </a:r>
            <a:r>
              <a:rPr lang="en-US" b="1" dirty="0" smtClean="0"/>
              <a:t>add</a:t>
            </a:r>
            <a:r>
              <a:rPr lang="en-US" dirty="0" smtClean="0"/>
              <a:t>, where h</a:t>
            </a:r>
            <a:r>
              <a:rPr lang="en-US" baseline="-25000" dirty="0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 would usually look up </a:t>
            </a:r>
            <a:r>
              <a:rPr lang="en-US" dirty="0" smtClean="0">
                <a:solidFill>
                  <a:srgbClr val="FF0000"/>
                </a:solidFill>
              </a:rPr>
              <a:t>n </a:t>
            </a:r>
            <a:r>
              <a:rPr lang="en-US" dirty="0" smtClean="0"/>
              <a:t>following the static link, -- </a:t>
            </a:r>
            <a:r>
              <a:rPr lang="en-US" dirty="0" smtClean="0">
                <a:solidFill>
                  <a:srgbClr val="00B0F0"/>
                </a:solidFill>
              </a:rPr>
              <a:t>but </a:t>
            </a:r>
            <a:r>
              <a:rPr lang="en-US" b="1" dirty="0" err="1" smtClean="0"/>
              <a:t>add</a:t>
            </a:r>
            <a:r>
              <a:rPr lang="en-US" dirty="0" err="1" smtClean="0">
                <a:solidFill>
                  <a:srgbClr val="00B0F0"/>
                </a:solidFill>
              </a:rPr>
              <a:t>’s</a:t>
            </a:r>
            <a:r>
              <a:rPr lang="en-US" dirty="0" smtClean="0">
                <a:solidFill>
                  <a:srgbClr val="00B0F0"/>
                </a:solidFill>
              </a:rPr>
              <a:t> frame is deallocated upon exit from </a:t>
            </a:r>
            <a:r>
              <a:rPr lang="en-US" b="1" dirty="0" smtClean="0"/>
              <a:t>add</a:t>
            </a:r>
            <a:r>
              <a:rPr lang="en-US" dirty="0" smtClean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40641" y="4599700"/>
            <a:ext cx="54441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Similarly, </a:t>
            </a:r>
            <a:r>
              <a:rPr lang="en-US" b="1" dirty="0" smtClean="0"/>
              <a:t>twice</a:t>
            </a:r>
            <a:r>
              <a:rPr lang="en-US" dirty="0" smtClean="0"/>
              <a:t> </a:t>
            </a:r>
            <a:r>
              <a:rPr lang="en-US" dirty="0" err="1" smtClean="0"/>
              <a:t>addFive</a:t>
            </a:r>
            <a:r>
              <a:rPr lang="en-US" dirty="0" smtClean="0"/>
              <a:t> should yield</a:t>
            </a:r>
            <a:br>
              <a:rPr lang="en-US" dirty="0" smtClean="0"/>
            </a:br>
            <a:r>
              <a:rPr lang="en-US" dirty="0" err="1" smtClean="0"/>
              <a:t>g</a:t>
            </a:r>
            <a:r>
              <a:rPr lang="en-US" baseline="-25000" dirty="0" err="1" smtClean="0">
                <a:solidFill>
                  <a:srgbClr val="FF0000"/>
                </a:solidFill>
              </a:rPr>
              <a:t>addFive</a:t>
            </a:r>
            <a:r>
              <a:rPr lang="en-US" dirty="0" smtClean="0"/>
              <a:t>(</a:t>
            </a:r>
            <a:r>
              <a:rPr lang="en-US" dirty="0" err="1" smtClean="0"/>
              <a:t>x:int</a:t>
            </a:r>
            <a:r>
              <a:rPr lang="en-US" dirty="0" smtClean="0"/>
              <a:t>) = </a:t>
            </a:r>
            <a:r>
              <a:rPr lang="en-US" dirty="0" err="1" smtClean="0">
                <a:solidFill>
                  <a:srgbClr val="FF0000"/>
                </a:solidFill>
              </a:rPr>
              <a:t>addFive</a:t>
            </a:r>
            <a:r>
              <a:rPr lang="en-US" dirty="0" smtClean="0"/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addFive</a:t>
            </a:r>
            <a:r>
              <a:rPr lang="en-US" dirty="0" smtClean="0"/>
              <a:t> x)</a:t>
            </a:r>
          </a:p>
          <a:p>
            <a:r>
              <a:rPr lang="en-US" dirty="0"/>
              <a:t>b</a:t>
            </a:r>
            <a:r>
              <a:rPr lang="en-US" dirty="0" smtClean="0"/>
              <a:t>ut g</a:t>
            </a:r>
            <a:r>
              <a:rPr lang="en-US" baseline="-25000" dirty="0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 needs to lookup 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 in </a:t>
            </a:r>
            <a:r>
              <a:rPr lang="en-US" dirty="0" err="1" smtClean="0"/>
              <a:t>stackframe</a:t>
            </a:r>
            <a:r>
              <a:rPr lang="en-US" dirty="0" smtClean="0"/>
              <a:t> of </a:t>
            </a:r>
            <a:r>
              <a:rPr lang="en-US" b="1" dirty="0" smtClean="0"/>
              <a:t>twice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2302" y="6019800"/>
            <a:ext cx="8606995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Combination of higher-order functions and nested function definitions conflicts with stack discipline of frame stack and with holding arguments and local variables in the stack frame.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499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837565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Higher-order functions</a:t>
            </a:r>
            <a:endParaRPr lang="en-US" sz="2800" dirty="0">
              <a:latin typeface="Arial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36600" y="1451570"/>
            <a:ext cx="3505200" cy="3998683"/>
            <a:chOff x="736600" y="1451570"/>
            <a:chExt cx="3505200" cy="3998683"/>
          </a:xfrm>
        </p:grpSpPr>
        <p:sp>
          <p:nvSpPr>
            <p:cNvPr id="13" name="Rectangle 12"/>
            <p:cNvSpPr/>
            <p:nvPr/>
          </p:nvSpPr>
          <p:spPr bwMode="auto">
            <a:xfrm>
              <a:off x="736600" y="1451570"/>
              <a:ext cx="3505200" cy="349678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896257" y="1530263"/>
              <a:ext cx="3166123" cy="3919990"/>
              <a:chOff x="914400" y="1895732"/>
              <a:chExt cx="3166123" cy="3919990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914400" y="1895732"/>
                <a:ext cx="3166123" cy="34163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00" dirty="0"/>
                  <a:t>t</a:t>
                </a:r>
                <a:r>
                  <a:rPr lang="en-US" sz="1800" dirty="0" smtClean="0"/>
                  <a:t>ype </a:t>
                </a:r>
                <a:r>
                  <a:rPr lang="en-US" sz="1800" dirty="0" err="1" smtClean="0"/>
                  <a:t>intfun</a:t>
                </a:r>
                <a:r>
                  <a:rPr lang="en-US" sz="1800" dirty="0" smtClean="0"/>
                  <a:t> = </a:t>
                </a:r>
                <a:r>
                  <a:rPr lang="en-US" sz="1800" dirty="0" err="1" smtClean="0"/>
                  <a:t>int</a:t>
                </a:r>
                <a:r>
                  <a:rPr lang="en-US" sz="1800" dirty="0" smtClean="0"/>
                  <a:t> </a:t>
                </a:r>
                <a:r>
                  <a:rPr lang="en-US" sz="1800" dirty="0" smtClean="0">
                    <a:sym typeface="Wingdings" panose="05000000000000000000" pitchFamily="2" charset="2"/>
                  </a:rPr>
                  <a:t></a:t>
                </a:r>
                <a:r>
                  <a:rPr lang="en-US" sz="1800" dirty="0" smtClean="0"/>
                  <a:t> </a:t>
                </a:r>
                <a:r>
                  <a:rPr lang="en-US" sz="1800" dirty="0" err="1" smtClean="0"/>
                  <a:t>int</a:t>
                </a:r>
                <a:endParaRPr lang="en-US" sz="1800" dirty="0" smtClean="0"/>
              </a:p>
              <a:p>
                <a:pPr algn="l"/>
                <a:endParaRPr lang="en-US" sz="1800" dirty="0"/>
              </a:p>
              <a:p>
                <a:pPr algn="l"/>
                <a:r>
                  <a:rPr lang="en-US" sz="1800" dirty="0"/>
                  <a:t>f</a:t>
                </a:r>
                <a:r>
                  <a:rPr lang="en-US" sz="1800" dirty="0" smtClean="0"/>
                  <a:t>un </a:t>
                </a:r>
                <a:r>
                  <a:rPr lang="en-US" sz="1800" b="1" dirty="0" smtClean="0"/>
                  <a:t>add</a:t>
                </a:r>
                <a:r>
                  <a:rPr lang="en-US" sz="1800" dirty="0" smtClean="0"/>
                  <a:t> (</a:t>
                </a:r>
                <a:r>
                  <a:rPr lang="en-US" sz="1800" dirty="0" err="1" smtClean="0"/>
                  <a:t>n:int</a:t>
                </a:r>
                <a:r>
                  <a:rPr lang="en-US" sz="1800" dirty="0" smtClean="0"/>
                  <a:t>) : </a:t>
                </a:r>
                <a:r>
                  <a:rPr lang="en-US" sz="1800" dirty="0" err="1" smtClean="0"/>
                  <a:t>intfun</a:t>
                </a:r>
                <a:r>
                  <a:rPr lang="en-US" sz="1800" dirty="0" smtClean="0"/>
                  <a:t> =</a:t>
                </a:r>
              </a:p>
              <a:p>
                <a:pPr algn="l"/>
                <a:r>
                  <a:rPr lang="en-US" sz="1800" dirty="0"/>
                  <a:t> </a:t>
                </a:r>
                <a:r>
                  <a:rPr lang="en-US" sz="1800" dirty="0" smtClean="0"/>
                  <a:t>      let fun h 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(</a:t>
                </a:r>
                <a:r>
                  <a:rPr lang="en-US" sz="1800" dirty="0" err="1" smtClean="0">
                    <a:solidFill>
                      <a:srgbClr val="FF0000"/>
                    </a:solidFill>
                  </a:rPr>
                  <a:t>n:int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) </a:t>
                </a:r>
                <a:r>
                  <a:rPr lang="en-US" sz="1800" dirty="0" smtClean="0"/>
                  <a:t>(</a:t>
                </a:r>
                <a:r>
                  <a:rPr lang="en-US" sz="1800" dirty="0" err="1" smtClean="0"/>
                  <a:t>m:int</a:t>
                </a:r>
                <a:r>
                  <a:rPr lang="en-US" sz="1800" dirty="0" smtClean="0"/>
                  <a:t>) = </a:t>
                </a:r>
                <a:r>
                  <a:rPr lang="en-US" sz="1800" dirty="0" err="1" smtClean="0">
                    <a:solidFill>
                      <a:srgbClr val="FF0000"/>
                    </a:solidFill>
                  </a:rPr>
                  <a:t>n</a:t>
                </a:r>
                <a:r>
                  <a:rPr lang="en-US" sz="1800" dirty="0" err="1" smtClean="0"/>
                  <a:t>+m</a:t>
                </a:r>
                <a:endParaRPr lang="en-US" sz="1800" dirty="0" smtClean="0"/>
              </a:p>
              <a:p>
                <a:pPr algn="l"/>
                <a:r>
                  <a:rPr lang="en-US" sz="1800" dirty="0"/>
                  <a:t> </a:t>
                </a:r>
                <a:r>
                  <a:rPr lang="en-US" sz="1800" dirty="0" smtClean="0"/>
                  <a:t>      in 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h n</a:t>
                </a:r>
                <a:r>
                  <a:rPr lang="en-US" sz="1800" dirty="0" smtClean="0"/>
                  <a:t> end</a:t>
                </a:r>
              </a:p>
              <a:p>
                <a:pPr algn="l"/>
                <a:r>
                  <a:rPr lang="en-US" sz="1800" dirty="0" smtClean="0"/>
                  <a:t/>
                </a:r>
                <a:br>
                  <a:rPr lang="en-US" sz="1800" dirty="0" smtClean="0"/>
                </a:br>
                <a:r>
                  <a:rPr lang="en-US" sz="1800" dirty="0" smtClean="0"/>
                  <a:t>fun </a:t>
                </a:r>
                <a:r>
                  <a:rPr lang="en-US" sz="1800" b="1" dirty="0" smtClean="0"/>
                  <a:t>twice</a:t>
                </a:r>
                <a:r>
                  <a:rPr lang="en-US" sz="1800" dirty="0" smtClean="0"/>
                  <a:t> (f: </a:t>
                </a:r>
                <a:r>
                  <a:rPr lang="en-US" sz="1800" dirty="0" err="1" smtClean="0"/>
                  <a:t>intfun</a:t>
                </a:r>
                <a:r>
                  <a:rPr lang="en-US" sz="1800" dirty="0" smtClean="0"/>
                  <a:t>): </a:t>
                </a:r>
                <a:r>
                  <a:rPr lang="en-US" sz="1800" dirty="0" err="1" smtClean="0"/>
                  <a:t>intfun</a:t>
                </a:r>
                <a:r>
                  <a:rPr lang="en-US" sz="1800" dirty="0" smtClean="0"/>
                  <a:t> =</a:t>
                </a:r>
                <a:br>
                  <a:rPr lang="en-US" sz="1800" dirty="0" smtClean="0"/>
                </a:br>
                <a:r>
                  <a:rPr lang="en-US" sz="1800" dirty="0" smtClean="0"/>
                  <a:t>       let fun g 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(</a:t>
                </a:r>
                <a:r>
                  <a:rPr lang="en-US" sz="1800" dirty="0" err="1" smtClean="0">
                    <a:solidFill>
                      <a:srgbClr val="FF0000"/>
                    </a:solidFill>
                  </a:rPr>
                  <a:t>f:intfun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) </a:t>
                </a:r>
                <a:r>
                  <a:rPr lang="en-US" sz="1800" dirty="0" smtClean="0"/>
                  <a:t>(</a:t>
                </a:r>
                <a:r>
                  <a:rPr lang="en-US" sz="1800" dirty="0" err="1" smtClean="0"/>
                  <a:t>x:int</a:t>
                </a:r>
                <a:r>
                  <a:rPr lang="en-US" sz="1800" dirty="0" smtClean="0"/>
                  <a:t>) = 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f</a:t>
                </a:r>
                <a:r>
                  <a:rPr lang="en-US" sz="1800" dirty="0" smtClean="0"/>
                  <a:t> (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f</a:t>
                </a:r>
                <a:r>
                  <a:rPr lang="en-US" sz="1800" dirty="0" smtClean="0"/>
                  <a:t> x)</a:t>
                </a:r>
                <a:br>
                  <a:rPr lang="en-US" sz="1800" dirty="0" smtClean="0"/>
                </a:br>
                <a:r>
                  <a:rPr lang="en-US" sz="1800" dirty="0" smtClean="0"/>
                  <a:t>       in 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g f </a:t>
                </a:r>
                <a:r>
                  <a:rPr lang="en-US" sz="1800" dirty="0" smtClean="0"/>
                  <a:t>end </a:t>
                </a:r>
              </a:p>
              <a:p>
                <a:pPr algn="l"/>
                <a:r>
                  <a:rPr lang="en-US" sz="1800" dirty="0" smtClean="0"/>
                  <a:t/>
                </a:r>
                <a:br>
                  <a:rPr lang="en-US" sz="1800" dirty="0" smtClean="0"/>
                </a:br>
                <a:r>
                  <a:rPr lang="en-US" sz="1800" dirty="0" err="1" smtClean="0"/>
                  <a:t>var</a:t>
                </a:r>
                <a:r>
                  <a:rPr lang="en-US" sz="1800" dirty="0" smtClean="0"/>
                  <a:t> </a:t>
                </a:r>
                <a:r>
                  <a:rPr lang="en-US" sz="1800" dirty="0" err="1" smtClean="0"/>
                  <a:t>addFive</a:t>
                </a:r>
                <a:r>
                  <a:rPr lang="en-US" sz="1800" dirty="0" smtClean="0"/>
                  <a:t>: </a:t>
                </a:r>
                <a:r>
                  <a:rPr lang="en-US" sz="1800" dirty="0" err="1" smtClean="0"/>
                  <a:t>intfun</a:t>
                </a:r>
                <a:r>
                  <a:rPr lang="en-US" sz="1800" dirty="0" smtClean="0"/>
                  <a:t> = </a:t>
                </a:r>
                <a:r>
                  <a:rPr lang="en-US" sz="1800" b="1" dirty="0" smtClean="0"/>
                  <a:t>add</a:t>
                </a:r>
                <a:r>
                  <a:rPr lang="en-US" sz="1800" dirty="0" smtClean="0"/>
                  <a:t> 5</a:t>
                </a:r>
                <a:endParaRPr lang="en-US" sz="1800" dirty="0"/>
              </a:p>
              <a:p>
                <a:pPr algn="l"/>
                <a:r>
                  <a:rPr lang="en-US" sz="1800" dirty="0" err="1"/>
                  <a:t>v</a:t>
                </a:r>
                <a:r>
                  <a:rPr lang="en-US" sz="1800" dirty="0" err="1" smtClean="0"/>
                  <a:t>ar</a:t>
                </a:r>
                <a:r>
                  <a:rPr lang="en-US" sz="1800" dirty="0" smtClean="0"/>
                  <a:t> </a:t>
                </a:r>
                <a:r>
                  <a:rPr lang="en-US" sz="1800" dirty="0" err="1" smtClean="0"/>
                  <a:t>addTen</a:t>
                </a:r>
                <a:r>
                  <a:rPr lang="en-US" sz="1800" dirty="0" smtClean="0"/>
                  <a:t> : </a:t>
                </a:r>
                <a:r>
                  <a:rPr lang="en-US" sz="1800" dirty="0" err="1" smtClean="0"/>
                  <a:t>intfun</a:t>
                </a:r>
                <a:r>
                  <a:rPr lang="en-US" sz="1800" dirty="0" smtClean="0"/>
                  <a:t> = </a:t>
                </a:r>
                <a:r>
                  <a:rPr lang="en-US" sz="1800" b="1" dirty="0" smtClean="0"/>
                  <a:t>twice</a:t>
                </a:r>
                <a:r>
                  <a:rPr lang="en-US" sz="1800" dirty="0" smtClean="0"/>
                  <a:t> </a:t>
                </a:r>
                <a:r>
                  <a:rPr lang="en-US" sz="1800" dirty="0" err="1" smtClean="0"/>
                  <a:t>addFive</a:t>
                </a:r>
                <a:endParaRPr lang="en-US" sz="1800" dirty="0"/>
              </a:p>
            </p:txBody>
          </p:sp>
          <p:sp>
            <p:nvSpPr>
              <p:cNvPr id="2" name="TextBox 1"/>
              <p:cNvSpPr txBox="1"/>
              <p:nvPr/>
            </p:nvSpPr>
            <p:spPr>
              <a:xfrm>
                <a:off x="1259556" y="5354057"/>
                <a:ext cx="199926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parameter lifting</a:t>
                </a:r>
                <a:endParaRPr lang="en-US" dirty="0"/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4998876" y="1449797"/>
            <a:ext cx="3695242" cy="4285693"/>
            <a:chOff x="4998876" y="1449797"/>
            <a:chExt cx="3695242" cy="4285693"/>
          </a:xfrm>
        </p:grpSpPr>
        <p:sp>
          <p:nvSpPr>
            <p:cNvPr id="15" name="Rectangle 14"/>
            <p:cNvSpPr/>
            <p:nvPr/>
          </p:nvSpPr>
          <p:spPr bwMode="auto">
            <a:xfrm>
              <a:off x="4998876" y="1449797"/>
              <a:ext cx="3505200" cy="349678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4998876" y="1496940"/>
              <a:ext cx="3695242" cy="4238550"/>
              <a:chOff x="5017019" y="1862409"/>
              <a:chExt cx="3695242" cy="4238550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5281578" y="1862409"/>
                <a:ext cx="3166123" cy="34163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00" dirty="0"/>
                  <a:t>t</a:t>
                </a:r>
                <a:r>
                  <a:rPr lang="en-US" sz="1800" dirty="0" smtClean="0"/>
                  <a:t>ype </a:t>
                </a:r>
                <a:r>
                  <a:rPr lang="en-US" sz="1800" dirty="0" err="1" smtClean="0"/>
                  <a:t>intfun</a:t>
                </a:r>
                <a:r>
                  <a:rPr lang="en-US" sz="1800" dirty="0" smtClean="0"/>
                  <a:t> = </a:t>
                </a:r>
                <a:r>
                  <a:rPr lang="en-US" sz="1800" dirty="0" err="1" smtClean="0"/>
                  <a:t>int</a:t>
                </a:r>
                <a:r>
                  <a:rPr lang="en-US" sz="1800" dirty="0" smtClean="0"/>
                  <a:t> </a:t>
                </a:r>
                <a:r>
                  <a:rPr lang="en-US" sz="1800" dirty="0" smtClean="0">
                    <a:sym typeface="Wingdings" panose="05000000000000000000" pitchFamily="2" charset="2"/>
                  </a:rPr>
                  <a:t></a:t>
                </a:r>
                <a:r>
                  <a:rPr lang="en-US" sz="1800" dirty="0" smtClean="0"/>
                  <a:t> </a:t>
                </a:r>
                <a:r>
                  <a:rPr lang="en-US" sz="1800" dirty="0" err="1" smtClean="0"/>
                  <a:t>int</a:t>
                </a:r>
                <a:endParaRPr lang="en-US" sz="1800" dirty="0" smtClean="0"/>
              </a:p>
              <a:p>
                <a:pPr algn="l"/>
                <a:endParaRPr lang="en-US" sz="1800" dirty="0" smtClean="0"/>
              </a:p>
              <a:p>
                <a:pPr algn="l"/>
                <a:r>
                  <a:rPr lang="en-US" sz="1800" dirty="0">
                    <a:solidFill>
                      <a:srgbClr val="FF0000"/>
                    </a:solidFill>
                  </a:rPr>
                  <a:t>f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un h (</a:t>
                </a:r>
                <a:r>
                  <a:rPr lang="en-US" sz="1800" dirty="0" err="1" smtClean="0">
                    <a:solidFill>
                      <a:srgbClr val="FF0000"/>
                    </a:solidFill>
                  </a:rPr>
                  <a:t>n:int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) (</a:t>
                </a:r>
                <a:r>
                  <a:rPr lang="en-US" sz="1800" dirty="0" err="1" smtClean="0">
                    <a:solidFill>
                      <a:srgbClr val="FF0000"/>
                    </a:solidFill>
                  </a:rPr>
                  <a:t>m:int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) = </a:t>
                </a:r>
                <a:r>
                  <a:rPr lang="en-US" sz="1800" dirty="0" err="1" smtClean="0">
                    <a:solidFill>
                      <a:srgbClr val="FF0000"/>
                    </a:solidFill>
                  </a:rPr>
                  <a:t>n+m</a:t>
                </a:r>
                <a:endParaRPr lang="en-US" sz="1800" dirty="0">
                  <a:solidFill>
                    <a:srgbClr val="FF0000"/>
                  </a:solidFill>
                </a:endParaRPr>
              </a:p>
              <a:p>
                <a:pPr algn="l"/>
                <a:endParaRPr lang="en-US" sz="1800" dirty="0"/>
              </a:p>
              <a:p>
                <a:pPr algn="l"/>
                <a:r>
                  <a:rPr lang="en-US" sz="1800" dirty="0"/>
                  <a:t>f</a:t>
                </a:r>
                <a:r>
                  <a:rPr lang="en-US" sz="1800" dirty="0" smtClean="0"/>
                  <a:t>un </a:t>
                </a:r>
                <a:r>
                  <a:rPr lang="en-US" sz="1800" b="1" dirty="0" smtClean="0"/>
                  <a:t>add</a:t>
                </a:r>
                <a:r>
                  <a:rPr lang="en-US" sz="1800" dirty="0" smtClean="0"/>
                  <a:t> (</a:t>
                </a:r>
                <a:r>
                  <a:rPr lang="en-US" sz="1800" dirty="0" err="1" smtClean="0"/>
                  <a:t>n:int</a:t>
                </a:r>
                <a:r>
                  <a:rPr lang="en-US" sz="1800" dirty="0" smtClean="0"/>
                  <a:t>) : </a:t>
                </a:r>
                <a:r>
                  <a:rPr lang="en-US" sz="1800" dirty="0" err="1" smtClean="0"/>
                  <a:t>intfun</a:t>
                </a:r>
                <a:r>
                  <a:rPr lang="en-US" sz="1800" dirty="0" smtClean="0"/>
                  <a:t> = </a:t>
                </a:r>
                <a:r>
                  <a:rPr lang="en-US" sz="1800" dirty="0" smtClean="0">
                    <a:solidFill>
                      <a:srgbClr val="00B050"/>
                    </a:solidFill>
                  </a:rPr>
                  <a:t>h n</a:t>
                </a:r>
              </a:p>
              <a:p>
                <a:pPr algn="l"/>
                <a:r>
                  <a:rPr lang="en-US" sz="1800" dirty="0" smtClean="0"/>
                  <a:t/>
                </a:r>
                <a:br>
                  <a:rPr lang="en-US" sz="1800" dirty="0" smtClean="0"/>
                </a:br>
                <a:r>
                  <a:rPr lang="en-US" sz="1800" dirty="0">
                    <a:solidFill>
                      <a:srgbClr val="FF0000"/>
                    </a:solidFill>
                  </a:rPr>
                  <a:t>fun 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g (</a:t>
                </a:r>
                <a:r>
                  <a:rPr lang="en-US" sz="1800" dirty="0" err="1" smtClean="0">
                    <a:solidFill>
                      <a:srgbClr val="FF0000"/>
                    </a:solidFill>
                  </a:rPr>
                  <a:t>f:intfun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) (</a:t>
                </a:r>
                <a:r>
                  <a:rPr lang="en-US" sz="1800" dirty="0" err="1" smtClean="0">
                    <a:solidFill>
                      <a:srgbClr val="FF0000"/>
                    </a:solidFill>
                  </a:rPr>
                  <a:t>x:int</a:t>
                </a:r>
                <a:r>
                  <a:rPr lang="en-US" sz="1800" dirty="0">
                    <a:solidFill>
                      <a:srgbClr val="FF0000"/>
                    </a:solidFill>
                  </a:rPr>
                  <a:t>) = f(f x)</a:t>
                </a:r>
                <a:br>
                  <a:rPr lang="en-US" sz="1800" dirty="0">
                    <a:solidFill>
                      <a:srgbClr val="FF0000"/>
                    </a:solidFill>
                  </a:rPr>
                </a:br>
                <a:endParaRPr lang="en-US" sz="1800" dirty="0" smtClean="0">
                  <a:solidFill>
                    <a:srgbClr val="FF0000"/>
                  </a:solidFill>
                </a:endParaRPr>
              </a:p>
              <a:p>
                <a:pPr algn="l"/>
                <a:r>
                  <a:rPr lang="en-US" sz="1800" dirty="0" smtClean="0"/>
                  <a:t>fun </a:t>
                </a:r>
                <a:r>
                  <a:rPr lang="en-US" sz="1800" b="1" dirty="0" smtClean="0"/>
                  <a:t>twice</a:t>
                </a:r>
                <a:r>
                  <a:rPr lang="en-US" sz="1800" dirty="0" smtClean="0"/>
                  <a:t> (f: </a:t>
                </a:r>
                <a:r>
                  <a:rPr lang="en-US" sz="1800" dirty="0" err="1" smtClean="0"/>
                  <a:t>intfun</a:t>
                </a:r>
                <a:r>
                  <a:rPr lang="en-US" sz="1800" dirty="0" smtClean="0"/>
                  <a:t>): </a:t>
                </a:r>
                <a:r>
                  <a:rPr lang="en-US" sz="1800" dirty="0" err="1" smtClean="0"/>
                  <a:t>intfun</a:t>
                </a:r>
                <a:r>
                  <a:rPr lang="en-US" sz="1800" dirty="0" smtClean="0"/>
                  <a:t> =</a:t>
                </a:r>
                <a:r>
                  <a:rPr lang="en-US" sz="1800" dirty="0"/>
                  <a:t> 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g f </a:t>
                </a:r>
              </a:p>
              <a:p>
                <a:pPr algn="l"/>
                <a:r>
                  <a:rPr lang="en-US" sz="1800" dirty="0" smtClean="0"/>
                  <a:t/>
                </a:r>
                <a:br>
                  <a:rPr lang="en-US" sz="1800" dirty="0" smtClean="0"/>
                </a:br>
                <a:r>
                  <a:rPr lang="en-US" sz="1800" dirty="0" err="1" smtClean="0"/>
                  <a:t>var</a:t>
                </a:r>
                <a:r>
                  <a:rPr lang="en-US" sz="1800" dirty="0" smtClean="0"/>
                  <a:t> </a:t>
                </a:r>
                <a:r>
                  <a:rPr lang="en-US" sz="1800" dirty="0" err="1" smtClean="0"/>
                  <a:t>addFive</a:t>
                </a:r>
                <a:r>
                  <a:rPr lang="en-US" sz="1800" dirty="0" smtClean="0"/>
                  <a:t>: </a:t>
                </a:r>
                <a:r>
                  <a:rPr lang="en-US" sz="1800" dirty="0" err="1" smtClean="0"/>
                  <a:t>intfun</a:t>
                </a:r>
                <a:r>
                  <a:rPr lang="en-US" sz="1800" dirty="0" smtClean="0"/>
                  <a:t> = </a:t>
                </a:r>
                <a:r>
                  <a:rPr lang="en-US" sz="1800" b="1" dirty="0" smtClean="0"/>
                  <a:t>add</a:t>
                </a:r>
                <a:r>
                  <a:rPr lang="en-US" sz="1800" dirty="0" smtClean="0"/>
                  <a:t> 5</a:t>
                </a:r>
                <a:endParaRPr lang="en-US" sz="1800" dirty="0"/>
              </a:p>
              <a:p>
                <a:pPr algn="l"/>
                <a:r>
                  <a:rPr lang="en-US" sz="1800" dirty="0" err="1"/>
                  <a:t>v</a:t>
                </a:r>
                <a:r>
                  <a:rPr lang="en-US" sz="1800" dirty="0" err="1" smtClean="0"/>
                  <a:t>ar</a:t>
                </a:r>
                <a:r>
                  <a:rPr lang="en-US" sz="1800" dirty="0" smtClean="0"/>
                  <a:t> </a:t>
                </a:r>
                <a:r>
                  <a:rPr lang="en-US" sz="1800" dirty="0" err="1" smtClean="0"/>
                  <a:t>addTen</a:t>
                </a:r>
                <a:r>
                  <a:rPr lang="en-US" sz="1800" dirty="0" smtClean="0"/>
                  <a:t> : </a:t>
                </a:r>
                <a:r>
                  <a:rPr lang="en-US" sz="1800" dirty="0" err="1" smtClean="0"/>
                  <a:t>intfun</a:t>
                </a:r>
                <a:r>
                  <a:rPr lang="en-US" sz="1800" dirty="0" smtClean="0"/>
                  <a:t> = </a:t>
                </a:r>
                <a:r>
                  <a:rPr lang="en-US" sz="1800" b="1" dirty="0" smtClean="0"/>
                  <a:t>twice</a:t>
                </a:r>
                <a:r>
                  <a:rPr lang="en-US" sz="1800" dirty="0" smtClean="0"/>
                  <a:t> </a:t>
                </a:r>
                <a:r>
                  <a:rPr lang="en-US" sz="1800" dirty="0" err="1" smtClean="0"/>
                  <a:t>addFive</a:t>
                </a:r>
                <a:endParaRPr lang="en-US" sz="1800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5017019" y="5269962"/>
                <a:ext cx="3695242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parameter lifting + block raising</a:t>
                </a:r>
                <a:br>
                  <a:rPr lang="en-US" dirty="0" smtClean="0"/>
                </a:br>
                <a:r>
                  <a:rPr lang="en-US" dirty="0" smtClean="0"/>
                  <a:t>= </a:t>
                </a:r>
                <a:r>
                  <a:rPr lang="el-GR" dirty="0" smtClean="0"/>
                  <a:t>λ</a:t>
                </a:r>
                <a:r>
                  <a:rPr lang="en-US" dirty="0" smtClean="0"/>
                  <a:t>-lifting</a:t>
                </a:r>
                <a:endParaRPr lang="en-US" dirty="0"/>
              </a:p>
            </p:txBody>
          </p:sp>
        </p:grpSp>
      </p:grpSp>
      <p:sp>
        <p:nvSpPr>
          <p:cNvPr id="14" name="TextBox 13"/>
          <p:cNvSpPr txBox="1"/>
          <p:nvPr/>
        </p:nvSpPr>
        <p:spPr>
          <a:xfrm>
            <a:off x="248815" y="663311"/>
            <a:ext cx="8606995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Combination of higher-order functions and nested function definitions conflicts with stack discipline of frame stack and with holding arguments and local variables in the stack frame.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9596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837565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Higher-order functions</a:t>
            </a:r>
            <a:endParaRPr lang="en-US" sz="2800" dirty="0">
              <a:latin typeface="Arial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36600" y="1451570"/>
            <a:ext cx="3505200" cy="3998683"/>
            <a:chOff x="736600" y="1451570"/>
            <a:chExt cx="3505200" cy="3998683"/>
          </a:xfrm>
        </p:grpSpPr>
        <p:sp>
          <p:nvSpPr>
            <p:cNvPr id="13" name="Rectangle 12"/>
            <p:cNvSpPr/>
            <p:nvPr/>
          </p:nvSpPr>
          <p:spPr bwMode="auto">
            <a:xfrm>
              <a:off x="736600" y="1451570"/>
              <a:ext cx="3505200" cy="349678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896257" y="1530263"/>
              <a:ext cx="3166123" cy="3919990"/>
              <a:chOff x="914400" y="1895732"/>
              <a:chExt cx="3166123" cy="3919990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914400" y="1895732"/>
                <a:ext cx="3166123" cy="34163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00" dirty="0"/>
                  <a:t>t</a:t>
                </a:r>
                <a:r>
                  <a:rPr lang="en-US" sz="1800" dirty="0" smtClean="0"/>
                  <a:t>ype </a:t>
                </a:r>
                <a:r>
                  <a:rPr lang="en-US" sz="1800" dirty="0" err="1" smtClean="0"/>
                  <a:t>intfun</a:t>
                </a:r>
                <a:r>
                  <a:rPr lang="en-US" sz="1800" dirty="0" smtClean="0"/>
                  <a:t> = </a:t>
                </a:r>
                <a:r>
                  <a:rPr lang="en-US" sz="1800" dirty="0" err="1" smtClean="0"/>
                  <a:t>int</a:t>
                </a:r>
                <a:r>
                  <a:rPr lang="en-US" sz="1800" dirty="0" smtClean="0"/>
                  <a:t> </a:t>
                </a:r>
                <a:r>
                  <a:rPr lang="en-US" sz="1800" dirty="0" smtClean="0">
                    <a:sym typeface="Wingdings" panose="05000000000000000000" pitchFamily="2" charset="2"/>
                  </a:rPr>
                  <a:t></a:t>
                </a:r>
                <a:r>
                  <a:rPr lang="en-US" sz="1800" dirty="0" smtClean="0"/>
                  <a:t> </a:t>
                </a:r>
                <a:r>
                  <a:rPr lang="en-US" sz="1800" dirty="0" err="1" smtClean="0"/>
                  <a:t>int</a:t>
                </a:r>
                <a:endParaRPr lang="en-US" sz="1800" dirty="0" smtClean="0"/>
              </a:p>
              <a:p>
                <a:pPr algn="l"/>
                <a:endParaRPr lang="en-US" sz="1800" dirty="0"/>
              </a:p>
              <a:p>
                <a:pPr algn="l"/>
                <a:r>
                  <a:rPr lang="en-US" sz="1800" dirty="0"/>
                  <a:t>f</a:t>
                </a:r>
                <a:r>
                  <a:rPr lang="en-US" sz="1800" dirty="0" smtClean="0"/>
                  <a:t>un </a:t>
                </a:r>
                <a:r>
                  <a:rPr lang="en-US" sz="1800" b="1" dirty="0" smtClean="0"/>
                  <a:t>add</a:t>
                </a:r>
                <a:r>
                  <a:rPr lang="en-US" sz="1800" dirty="0" smtClean="0"/>
                  <a:t> (</a:t>
                </a:r>
                <a:r>
                  <a:rPr lang="en-US" sz="1800" dirty="0" err="1" smtClean="0"/>
                  <a:t>n:int</a:t>
                </a:r>
                <a:r>
                  <a:rPr lang="en-US" sz="1800" dirty="0" smtClean="0"/>
                  <a:t>) : </a:t>
                </a:r>
                <a:r>
                  <a:rPr lang="en-US" sz="1800" dirty="0" err="1" smtClean="0"/>
                  <a:t>intfun</a:t>
                </a:r>
                <a:r>
                  <a:rPr lang="en-US" sz="1800" dirty="0" smtClean="0"/>
                  <a:t> =</a:t>
                </a:r>
              </a:p>
              <a:p>
                <a:pPr algn="l"/>
                <a:r>
                  <a:rPr lang="en-US" sz="1800" dirty="0"/>
                  <a:t> </a:t>
                </a:r>
                <a:r>
                  <a:rPr lang="en-US" sz="1800" dirty="0" smtClean="0"/>
                  <a:t>      let fun h 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(</a:t>
                </a:r>
                <a:r>
                  <a:rPr lang="en-US" sz="1800" dirty="0" err="1" smtClean="0">
                    <a:solidFill>
                      <a:srgbClr val="FF0000"/>
                    </a:solidFill>
                  </a:rPr>
                  <a:t>n:int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) </a:t>
                </a:r>
                <a:r>
                  <a:rPr lang="en-US" sz="1800" dirty="0" smtClean="0"/>
                  <a:t>(</a:t>
                </a:r>
                <a:r>
                  <a:rPr lang="en-US" sz="1800" dirty="0" err="1" smtClean="0"/>
                  <a:t>m:int</a:t>
                </a:r>
                <a:r>
                  <a:rPr lang="en-US" sz="1800" dirty="0" smtClean="0"/>
                  <a:t>) = </a:t>
                </a:r>
                <a:r>
                  <a:rPr lang="en-US" sz="1800" dirty="0" err="1" smtClean="0">
                    <a:solidFill>
                      <a:srgbClr val="FF0000"/>
                    </a:solidFill>
                  </a:rPr>
                  <a:t>n</a:t>
                </a:r>
                <a:r>
                  <a:rPr lang="en-US" sz="1800" dirty="0" err="1" smtClean="0"/>
                  <a:t>+m</a:t>
                </a:r>
                <a:endParaRPr lang="en-US" sz="1800" dirty="0" smtClean="0"/>
              </a:p>
              <a:p>
                <a:pPr algn="l"/>
                <a:r>
                  <a:rPr lang="en-US" sz="1800" dirty="0"/>
                  <a:t> </a:t>
                </a:r>
                <a:r>
                  <a:rPr lang="en-US" sz="1800" dirty="0" smtClean="0"/>
                  <a:t>      in 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h n</a:t>
                </a:r>
                <a:r>
                  <a:rPr lang="en-US" sz="1800" dirty="0" smtClean="0"/>
                  <a:t> end</a:t>
                </a:r>
              </a:p>
              <a:p>
                <a:pPr algn="l"/>
                <a:r>
                  <a:rPr lang="en-US" sz="1800" dirty="0" smtClean="0"/>
                  <a:t/>
                </a:r>
                <a:br>
                  <a:rPr lang="en-US" sz="1800" dirty="0" smtClean="0"/>
                </a:br>
                <a:r>
                  <a:rPr lang="en-US" sz="1800" dirty="0" smtClean="0"/>
                  <a:t>fun </a:t>
                </a:r>
                <a:r>
                  <a:rPr lang="en-US" sz="1800" b="1" dirty="0" smtClean="0"/>
                  <a:t>twice</a:t>
                </a:r>
                <a:r>
                  <a:rPr lang="en-US" sz="1800" dirty="0" smtClean="0"/>
                  <a:t> (f: </a:t>
                </a:r>
                <a:r>
                  <a:rPr lang="en-US" sz="1800" dirty="0" err="1" smtClean="0"/>
                  <a:t>intfun</a:t>
                </a:r>
                <a:r>
                  <a:rPr lang="en-US" sz="1800" dirty="0" smtClean="0"/>
                  <a:t>): </a:t>
                </a:r>
                <a:r>
                  <a:rPr lang="en-US" sz="1800" dirty="0" err="1" smtClean="0"/>
                  <a:t>intfun</a:t>
                </a:r>
                <a:r>
                  <a:rPr lang="en-US" sz="1800" dirty="0" smtClean="0"/>
                  <a:t> =</a:t>
                </a:r>
                <a:br>
                  <a:rPr lang="en-US" sz="1800" dirty="0" smtClean="0"/>
                </a:br>
                <a:r>
                  <a:rPr lang="en-US" sz="1800" dirty="0" smtClean="0"/>
                  <a:t>       let fun g 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(</a:t>
                </a:r>
                <a:r>
                  <a:rPr lang="en-US" sz="1800" dirty="0" err="1" smtClean="0">
                    <a:solidFill>
                      <a:srgbClr val="FF0000"/>
                    </a:solidFill>
                  </a:rPr>
                  <a:t>f:intfun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) </a:t>
                </a:r>
                <a:r>
                  <a:rPr lang="en-US" sz="1800" dirty="0" smtClean="0"/>
                  <a:t>(</a:t>
                </a:r>
                <a:r>
                  <a:rPr lang="en-US" sz="1800" dirty="0" err="1" smtClean="0"/>
                  <a:t>x:int</a:t>
                </a:r>
                <a:r>
                  <a:rPr lang="en-US" sz="1800" dirty="0" smtClean="0"/>
                  <a:t>) = 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f</a:t>
                </a:r>
                <a:r>
                  <a:rPr lang="en-US" sz="1800" dirty="0" smtClean="0"/>
                  <a:t> (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f</a:t>
                </a:r>
                <a:r>
                  <a:rPr lang="en-US" sz="1800" dirty="0" smtClean="0"/>
                  <a:t> x)</a:t>
                </a:r>
                <a:br>
                  <a:rPr lang="en-US" sz="1800" dirty="0" smtClean="0"/>
                </a:br>
                <a:r>
                  <a:rPr lang="en-US" sz="1800" dirty="0" smtClean="0"/>
                  <a:t>       in 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g f </a:t>
                </a:r>
                <a:r>
                  <a:rPr lang="en-US" sz="1800" dirty="0" smtClean="0"/>
                  <a:t>end </a:t>
                </a:r>
              </a:p>
              <a:p>
                <a:pPr algn="l"/>
                <a:r>
                  <a:rPr lang="en-US" sz="1800" dirty="0" smtClean="0"/>
                  <a:t/>
                </a:r>
                <a:br>
                  <a:rPr lang="en-US" sz="1800" dirty="0" smtClean="0"/>
                </a:br>
                <a:r>
                  <a:rPr lang="en-US" sz="1800" dirty="0" err="1" smtClean="0"/>
                  <a:t>var</a:t>
                </a:r>
                <a:r>
                  <a:rPr lang="en-US" sz="1800" dirty="0" smtClean="0"/>
                  <a:t> </a:t>
                </a:r>
                <a:r>
                  <a:rPr lang="en-US" sz="1800" dirty="0" err="1" smtClean="0"/>
                  <a:t>addFive</a:t>
                </a:r>
                <a:r>
                  <a:rPr lang="en-US" sz="1800" dirty="0" smtClean="0"/>
                  <a:t>: </a:t>
                </a:r>
                <a:r>
                  <a:rPr lang="en-US" sz="1800" dirty="0" err="1" smtClean="0"/>
                  <a:t>intfun</a:t>
                </a:r>
                <a:r>
                  <a:rPr lang="en-US" sz="1800" dirty="0" smtClean="0"/>
                  <a:t> = </a:t>
                </a:r>
                <a:r>
                  <a:rPr lang="en-US" sz="1800" b="1" dirty="0" smtClean="0"/>
                  <a:t>add</a:t>
                </a:r>
                <a:r>
                  <a:rPr lang="en-US" sz="1800" dirty="0" smtClean="0"/>
                  <a:t> 5</a:t>
                </a:r>
                <a:endParaRPr lang="en-US" sz="1800" dirty="0"/>
              </a:p>
              <a:p>
                <a:pPr algn="l"/>
                <a:r>
                  <a:rPr lang="en-US" sz="1800" dirty="0" err="1"/>
                  <a:t>v</a:t>
                </a:r>
                <a:r>
                  <a:rPr lang="en-US" sz="1800" dirty="0" err="1" smtClean="0"/>
                  <a:t>ar</a:t>
                </a:r>
                <a:r>
                  <a:rPr lang="en-US" sz="1800" dirty="0" smtClean="0"/>
                  <a:t> </a:t>
                </a:r>
                <a:r>
                  <a:rPr lang="en-US" sz="1800" dirty="0" err="1" smtClean="0"/>
                  <a:t>addTen</a:t>
                </a:r>
                <a:r>
                  <a:rPr lang="en-US" sz="1800" dirty="0" smtClean="0"/>
                  <a:t> : </a:t>
                </a:r>
                <a:r>
                  <a:rPr lang="en-US" sz="1800" dirty="0" err="1" smtClean="0"/>
                  <a:t>intfun</a:t>
                </a:r>
                <a:r>
                  <a:rPr lang="en-US" sz="1800" dirty="0" smtClean="0"/>
                  <a:t> = </a:t>
                </a:r>
                <a:r>
                  <a:rPr lang="en-US" sz="1800" b="1" dirty="0" smtClean="0"/>
                  <a:t>twice</a:t>
                </a:r>
                <a:r>
                  <a:rPr lang="en-US" sz="1800" dirty="0" smtClean="0"/>
                  <a:t> </a:t>
                </a:r>
                <a:r>
                  <a:rPr lang="en-US" sz="1800" dirty="0" err="1" smtClean="0"/>
                  <a:t>addFive</a:t>
                </a:r>
                <a:endParaRPr lang="en-US" sz="1800" dirty="0"/>
              </a:p>
            </p:txBody>
          </p:sp>
          <p:sp>
            <p:nvSpPr>
              <p:cNvPr id="2" name="TextBox 1"/>
              <p:cNvSpPr txBox="1"/>
              <p:nvPr/>
            </p:nvSpPr>
            <p:spPr>
              <a:xfrm>
                <a:off x="1259556" y="5354057"/>
                <a:ext cx="199926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parameter lifting</a:t>
                </a:r>
                <a:endParaRPr lang="en-US" dirty="0"/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4998876" y="1449797"/>
            <a:ext cx="3695242" cy="4285693"/>
            <a:chOff x="4998876" y="1449797"/>
            <a:chExt cx="3695242" cy="4285693"/>
          </a:xfrm>
        </p:grpSpPr>
        <p:sp>
          <p:nvSpPr>
            <p:cNvPr id="15" name="Rectangle 14"/>
            <p:cNvSpPr/>
            <p:nvPr/>
          </p:nvSpPr>
          <p:spPr bwMode="auto">
            <a:xfrm>
              <a:off x="4998876" y="1449797"/>
              <a:ext cx="3505200" cy="349678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4998876" y="1496940"/>
              <a:ext cx="3695242" cy="4238550"/>
              <a:chOff x="5017019" y="1862409"/>
              <a:chExt cx="3695242" cy="4238550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5281578" y="1862409"/>
                <a:ext cx="3166123" cy="34163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00" dirty="0"/>
                  <a:t>t</a:t>
                </a:r>
                <a:r>
                  <a:rPr lang="en-US" sz="1800" dirty="0" smtClean="0"/>
                  <a:t>ype </a:t>
                </a:r>
                <a:r>
                  <a:rPr lang="en-US" sz="1800" dirty="0" err="1" smtClean="0"/>
                  <a:t>intfun</a:t>
                </a:r>
                <a:r>
                  <a:rPr lang="en-US" sz="1800" dirty="0" smtClean="0"/>
                  <a:t> = </a:t>
                </a:r>
                <a:r>
                  <a:rPr lang="en-US" sz="1800" dirty="0" err="1" smtClean="0"/>
                  <a:t>int</a:t>
                </a:r>
                <a:r>
                  <a:rPr lang="en-US" sz="1800" dirty="0" smtClean="0"/>
                  <a:t> </a:t>
                </a:r>
                <a:r>
                  <a:rPr lang="en-US" sz="1800" dirty="0" smtClean="0">
                    <a:sym typeface="Wingdings" panose="05000000000000000000" pitchFamily="2" charset="2"/>
                  </a:rPr>
                  <a:t></a:t>
                </a:r>
                <a:r>
                  <a:rPr lang="en-US" sz="1800" dirty="0" smtClean="0"/>
                  <a:t> </a:t>
                </a:r>
                <a:r>
                  <a:rPr lang="en-US" sz="1800" dirty="0" err="1" smtClean="0"/>
                  <a:t>int</a:t>
                </a:r>
                <a:endParaRPr lang="en-US" sz="1800" dirty="0" smtClean="0"/>
              </a:p>
              <a:p>
                <a:pPr algn="l"/>
                <a:endParaRPr lang="en-US" sz="1800" dirty="0" smtClean="0"/>
              </a:p>
              <a:p>
                <a:pPr algn="l"/>
                <a:r>
                  <a:rPr lang="en-US" sz="1800" dirty="0">
                    <a:solidFill>
                      <a:srgbClr val="FF0000"/>
                    </a:solidFill>
                  </a:rPr>
                  <a:t>f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un h (</a:t>
                </a:r>
                <a:r>
                  <a:rPr lang="en-US" sz="1800" dirty="0" err="1" smtClean="0">
                    <a:solidFill>
                      <a:srgbClr val="FF0000"/>
                    </a:solidFill>
                  </a:rPr>
                  <a:t>n:int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) (</a:t>
                </a:r>
                <a:r>
                  <a:rPr lang="en-US" sz="1800" dirty="0" err="1" smtClean="0">
                    <a:solidFill>
                      <a:srgbClr val="FF0000"/>
                    </a:solidFill>
                  </a:rPr>
                  <a:t>m:int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) = </a:t>
                </a:r>
                <a:r>
                  <a:rPr lang="en-US" sz="1800" dirty="0" err="1" smtClean="0">
                    <a:solidFill>
                      <a:srgbClr val="FF0000"/>
                    </a:solidFill>
                  </a:rPr>
                  <a:t>n+m</a:t>
                </a:r>
                <a:endParaRPr lang="en-US" sz="1800" dirty="0">
                  <a:solidFill>
                    <a:srgbClr val="FF0000"/>
                  </a:solidFill>
                </a:endParaRPr>
              </a:p>
              <a:p>
                <a:pPr algn="l"/>
                <a:endParaRPr lang="en-US" sz="1800" dirty="0"/>
              </a:p>
              <a:p>
                <a:pPr algn="l"/>
                <a:r>
                  <a:rPr lang="en-US" sz="1800" dirty="0"/>
                  <a:t>f</a:t>
                </a:r>
                <a:r>
                  <a:rPr lang="en-US" sz="1800" dirty="0" smtClean="0"/>
                  <a:t>un </a:t>
                </a:r>
                <a:r>
                  <a:rPr lang="en-US" sz="1800" b="1" dirty="0" smtClean="0"/>
                  <a:t>add</a:t>
                </a:r>
                <a:r>
                  <a:rPr lang="en-US" sz="1800" dirty="0" smtClean="0"/>
                  <a:t> (</a:t>
                </a:r>
                <a:r>
                  <a:rPr lang="en-US" sz="1800" dirty="0" err="1" smtClean="0"/>
                  <a:t>n:int</a:t>
                </a:r>
                <a:r>
                  <a:rPr lang="en-US" sz="1800" dirty="0" smtClean="0"/>
                  <a:t>) : </a:t>
                </a:r>
                <a:r>
                  <a:rPr lang="en-US" sz="1800" dirty="0" err="1" smtClean="0"/>
                  <a:t>intfun</a:t>
                </a:r>
                <a:r>
                  <a:rPr lang="en-US" sz="1800" dirty="0" smtClean="0"/>
                  <a:t> = </a:t>
                </a:r>
                <a:r>
                  <a:rPr lang="en-US" sz="1800" dirty="0" smtClean="0">
                    <a:solidFill>
                      <a:srgbClr val="00B050"/>
                    </a:solidFill>
                  </a:rPr>
                  <a:t>h n</a:t>
                </a:r>
              </a:p>
              <a:p>
                <a:pPr algn="l"/>
                <a:r>
                  <a:rPr lang="en-US" sz="1800" dirty="0" smtClean="0"/>
                  <a:t/>
                </a:r>
                <a:br>
                  <a:rPr lang="en-US" sz="1800" dirty="0" smtClean="0"/>
                </a:br>
                <a:r>
                  <a:rPr lang="en-US" sz="1800" dirty="0">
                    <a:solidFill>
                      <a:srgbClr val="FF0000"/>
                    </a:solidFill>
                  </a:rPr>
                  <a:t>fun 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g (</a:t>
                </a:r>
                <a:r>
                  <a:rPr lang="en-US" sz="1800" dirty="0" err="1" smtClean="0">
                    <a:solidFill>
                      <a:srgbClr val="FF0000"/>
                    </a:solidFill>
                  </a:rPr>
                  <a:t>f:intfun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) (</a:t>
                </a:r>
                <a:r>
                  <a:rPr lang="en-US" sz="1800" dirty="0" err="1" smtClean="0">
                    <a:solidFill>
                      <a:srgbClr val="FF0000"/>
                    </a:solidFill>
                  </a:rPr>
                  <a:t>x:int</a:t>
                </a:r>
                <a:r>
                  <a:rPr lang="en-US" sz="1800" dirty="0">
                    <a:solidFill>
                      <a:srgbClr val="FF0000"/>
                    </a:solidFill>
                  </a:rPr>
                  <a:t>) = f(f x)</a:t>
                </a:r>
                <a:br>
                  <a:rPr lang="en-US" sz="1800" dirty="0">
                    <a:solidFill>
                      <a:srgbClr val="FF0000"/>
                    </a:solidFill>
                  </a:rPr>
                </a:br>
                <a:endParaRPr lang="en-US" sz="1800" dirty="0" smtClean="0">
                  <a:solidFill>
                    <a:srgbClr val="FF0000"/>
                  </a:solidFill>
                </a:endParaRPr>
              </a:p>
              <a:p>
                <a:pPr algn="l"/>
                <a:r>
                  <a:rPr lang="en-US" sz="1800" dirty="0" smtClean="0"/>
                  <a:t>fun </a:t>
                </a:r>
                <a:r>
                  <a:rPr lang="en-US" sz="1800" b="1" dirty="0" smtClean="0"/>
                  <a:t>twice</a:t>
                </a:r>
                <a:r>
                  <a:rPr lang="en-US" sz="1800" dirty="0" smtClean="0"/>
                  <a:t> (f: </a:t>
                </a:r>
                <a:r>
                  <a:rPr lang="en-US" sz="1800" dirty="0" err="1" smtClean="0"/>
                  <a:t>intfun</a:t>
                </a:r>
                <a:r>
                  <a:rPr lang="en-US" sz="1800" dirty="0" smtClean="0"/>
                  <a:t>): </a:t>
                </a:r>
                <a:r>
                  <a:rPr lang="en-US" sz="1800" dirty="0" err="1" smtClean="0"/>
                  <a:t>intfun</a:t>
                </a:r>
                <a:r>
                  <a:rPr lang="en-US" sz="1800" dirty="0" smtClean="0"/>
                  <a:t> =</a:t>
                </a:r>
                <a:r>
                  <a:rPr lang="en-US" sz="1800" dirty="0"/>
                  <a:t> 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g f </a:t>
                </a:r>
              </a:p>
              <a:p>
                <a:pPr algn="l"/>
                <a:r>
                  <a:rPr lang="en-US" sz="1800" dirty="0" smtClean="0"/>
                  <a:t/>
                </a:r>
                <a:br>
                  <a:rPr lang="en-US" sz="1800" dirty="0" smtClean="0"/>
                </a:br>
                <a:r>
                  <a:rPr lang="en-US" sz="1800" dirty="0" err="1" smtClean="0"/>
                  <a:t>var</a:t>
                </a:r>
                <a:r>
                  <a:rPr lang="en-US" sz="1800" dirty="0" smtClean="0"/>
                  <a:t> </a:t>
                </a:r>
                <a:r>
                  <a:rPr lang="en-US" sz="1800" dirty="0" err="1" smtClean="0"/>
                  <a:t>addFive</a:t>
                </a:r>
                <a:r>
                  <a:rPr lang="en-US" sz="1800" dirty="0" smtClean="0"/>
                  <a:t>: </a:t>
                </a:r>
                <a:r>
                  <a:rPr lang="en-US" sz="1800" dirty="0" err="1" smtClean="0"/>
                  <a:t>intfun</a:t>
                </a:r>
                <a:r>
                  <a:rPr lang="en-US" sz="1800" dirty="0" smtClean="0"/>
                  <a:t> = </a:t>
                </a:r>
                <a:r>
                  <a:rPr lang="en-US" sz="1800" b="1" dirty="0" smtClean="0"/>
                  <a:t>add</a:t>
                </a:r>
                <a:r>
                  <a:rPr lang="en-US" sz="1800" dirty="0" smtClean="0"/>
                  <a:t> 5</a:t>
                </a:r>
                <a:endParaRPr lang="en-US" sz="1800" dirty="0"/>
              </a:p>
              <a:p>
                <a:pPr algn="l"/>
                <a:r>
                  <a:rPr lang="en-US" sz="1800" dirty="0" err="1"/>
                  <a:t>v</a:t>
                </a:r>
                <a:r>
                  <a:rPr lang="en-US" sz="1800" dirty="0" err="1" smtClean="0"/>
                  <a:t>ar</a:t>
                </a:r>
                <a:r>
                  <a:rPr lang="en-US" sz="1800" dirty="0" smtClean="0"/>
                  <a:t> </a:t>
                </a:r>
                <a:r>
                  <a:rPr lang="en-US" sz="1800" dirty="0" err="1" smtClean="0"/>
                  <a:t>addTen</a:t>
                </a:r>
                <a:r>
                  <a:rPr lang="en-US" sz="1800" dirty="0" smtClean="0"/>
                  <a:t> : </a:t>
                </a:r>
                <a:r>
                  <a:rPr lang="en-US" sz="1800" dirty="0" err="1" smtClean="0"/>
                  <a:t>intfun</a:t>
                </a:r>
                <a:r>
                  <a:rPr lang="en-US" sz="1800" dirty="0" smtClean="0"/>
                  <a:t> = </a:t>
                </a:r>
                <a:r>
                  <a:rPr lang="en-US" sz="1800" b="1" dirty="0" smtClean="0"/>
                  <a:t>twice</a:t>
                </a:r>
                <a:r>
                  <a:rPr lang="en-US" sz="1800" dirty="0" smtClean="0"/>
                  <a:t> </a:t>
                </a:r>
                <a:r>
                  <a:rPr lang="en-US" sz="1800" dirty="0" err="1" smtClean="0"/>
                  <a:t>addFive</a:t>
                </a:r>
                <a:endParaRPr lang="en-US" sz="1800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5017019" y="5269962"/>
                <a:ext cx="3695242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parameter lifting + block raising</a:t>
                </a:r>
                <a:br>
                  <a:rPr lang="en-US" dirty="0" smtClean="0"/>
                </a:br>
                <a:r>
                  <a:rPr lang="en-US" dirty="0" smtClean="0"/>
                  <a:t>= </a:t>
                </a:r>
                <a:r>
                  <a:rPr lang="el-GR" dirty="0" smtClean="0"/>
                  <a:t>λ</a:t>
                </a:r>
                <a:r>
                  <a:rPr lang="en-US" dirty="0" smtClean="0"/>
                  <a:t>-lifting</a:t>
                </a:r>
                <a:endParaRPr lang="en-US" dirty="0"/>
              </a:p>
            </p:txBody>
          </p:sp>
        </p:grpSp>
      </p:grpSp>
      <p:sp>
        <p:nvSpPr>
          <p:cNvPr id="5" name="TextBox 4"/>
          <p:cNvSpPr txBox="1"/>
          <p:nvPr/>
        </p:nvSpPr>
        <p:spPr>
          <a:xfrm>
            <a:off x="248815" y="5723322"/>
            <a:ext cx="8647427" cy="110799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200" dirty="0"/>
              <a:t>N</a:t>
            </a:r>
            <a:r>
              <a:rPr lang="en-US" sz="2200" dirty="0" smtClean="0"/>
              <a:t>eed to pair up code pointers with data for host-function’s variables / parameters, </a:t>
            </a:r>
            <a:r>
              <a:rPr lang="en-US" sz="2200" dirty="0" err="1" smtClean="0"/>
              <a:t>ie</a:t>
            </a:r>
            <a:r>
              <a:rPr lang="en-US" sz="2200" dirty="0" smtClean="0"/>
              <a:t> construct representations of </a:t>
            </a:r>
            <a:r>
              <a:rPr lang="en-US" sz="2200" b="1" dirty="0" smtClean="0"/>
              <a:t>h n</a:t>
            </a:r>
            <a:r>
              <a:rPr lang="en-US" sz="2200" dirty="0" smtClean="0"/>
              <a:t> (like h </a:t>
            </a:r>
            <a:r>
              <a:rPr lang="en-US" sz="2200" dirty="0" smtClean="0">
                <a:solidFill>
                  <a:srgbClr val="FF0000"/>
                </a:solidFill>
              </a:rPr>
              <a:t>5</a:t>
            </a:r>
            <a:r>
              <a:rPr lang="en-US" sz="2200" dirty="0" smtClean="0"/>
              <a:t>, h </a:t>
            </a:r>
            <a:r>
              <a:rPr lang="en-US" sz="2200" dirty="0" smtClean="0">
                <a:solidFill>
                  <a:srgbClr val="FF0000"/>
                </a:solidFill>
              </a:rPr>
              <a:t>42</a:t>
            </a:r>
            <a:r>
              <a:rPr lang="en-US" sz="2200" dirty="0" smtClean="0"/>
              <a:t>) and of </a:t>
            </a:r>
            <a:r>
              <a:rPr lang="en-US" sz="2200" b="1" dirty="0" smtClean="0"/>
              <a:t>g f</a:t>
            </a:r>
            <a:r>
              <a:rPr lang="en-US" sz="2200" dirty="0" smtClean="0"/>
              <a:t> (like g </a:t>
            </a:r>
            <a:r>
              <a:rPr lang="en-US" sz="2200" dirty="0" err="1" smtClean="0">
                <a:solidFill>
                  <a:srgbClr val="FF0000"/>
                </a:solidFill>
              </a:rPr>
              <a:t>addFive</a:t>
            </a:r>
            <a:r>
              <a:rPr lang="en-US" sz="2200" dirty="0" smtClean="0"/>
              <a:t>).</a:t>
            </a:r>
          </a:p>
          <a:p>
            <a:r>
              <a:rPr lang="en-US" sz="2200" dirty="0" smtClean="0"/>
              <a:t>These structures need to be allocated on the </a:t>
            </a:r>
            <a:r>
              <a:rPr lang="en-US" sz="2200" b="1" dirty="0" smtClean="0"/>
              <a:t>heap</a:t>
            </a:r>
            <a:r>
              <a:rPr lang="en-US" sz="2200" dirty="0"/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48815" y="663311"/>
            <a:ext cx="8606995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Combination of higher-order functions and nested function definitions conflicts with stack discipline of frame stack and with holding arguments and local variables in the stack frame.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8578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837565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Closures</a:t>
            </a:r>
            <a:endParaRPr lang="en-US" sz="2800" dirty="0"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" y="708228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“</a:t>
            </a:r>
            <a:r>
              <a:rPr lang="en-US" dirty="0" err="1" smtClean="0"/>
              <a:t>code+data</a:t>
            </a:r>
            <a:r>
              <a:rPr lang="en-US" dirty="0" smtClean="0"/>
              <a:t>” pairs: representation of functions that have been provided with some of their arguments.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“code”: label/address of code to jump to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“data”: several representations possible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1371600" y="4876800"/>
            <a:ext cx="990600" cy="8382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3412" y="5930900"/>
            <a:ext cx="81945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dd 5</a:t>
            </a:r>
            <a:endParaRPr lang="en-US" dirty="0"/>
          </a:p>
        </p:txBody>
      </p:sp>
      <p:cxnSp>
        <p:nvCxnSpPr>
          <p:cNvPr id="6" name="Straight Connector 5"/>
          <p:cNvCxnSpPr>
            <a:stCxn id="2" idx="1"/>
            <a:endCxn id="2" idx="3"/>
          </p:cNvCxnSpPr>
          <p:nvPr/>
        </p:nvCxnSpPr>
        <p:spPr bwMode="auto">
          <a:xfrm>
            <a:off x="1371600" y="5295900"/>
            <a:ext cx="990600" cy="0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562969" y="5253335"/>
            <a:ext cx="6078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0" y="4876800"/>
            <a:ext cx="990600" cy="8382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73040" y="5970466"/>
            <a:ext cx="96051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dd 42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6873040" y="5295900"/>
            <a:ext cx="990600" cy="0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993878" y="5253335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42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82244" y="5943283"/>
            <a:ext cx="86754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baseline="-25000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(33)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2017486" y="4529890"/>
            <a:ext cx="1973943" cy="346910"/>
          </a:xfrm>
          <a:custGeom>
            <a:avLst/>
            <a:gdLst>
              <a:gd name="connsiteX0" fmla="*/ 1973943 w 1973943"/>
              <a:gd name="connsiteY0" fmla="*/ 541448 h 541448"/>
              <a:gd name="connsiteX1" fmla="*/ 1741714 w 1973943"/>
              <a:gd name="connsiteY1" fmla="*/ 91505 h 541448"/>
              <a:gd name="connsiteX2" fmla="*/ 638628 w 1973943"/>
              <a:gd name="connsiteY2" fmla="*/ 18934 h 541448"/>
              <a:gd name="connsiteX3" fmla="*/ 0 w 1973943"/>
              <a:gd name="connsiteY3" fmla="*/ 338248 h 541448"/>
              <a:gd name="connsiteX0" fmla="*/ 1973943 w 1973943"/>
              <a:gd name="connsiteY0" fmla="*/ 318084 h 332598"/>
              <a:gd name="connsiteX1" fmla="*/ 1741714 w 1973943"/>
              <a:gd name="connsiteY1" fmla="*/ 85855 h 332598"/>
              <a:gd name="connsiteX2" fmla="*/ 638628 w 1973943"/>
              <a:gd name="connsiteY2" fmla="*/ 13284 h 332598"/>
              <a:gd name="connsiteX3" fmla="*/ 0 w 1973943"/>
              <a:gd name="connsiteY3" fmla="*/ 332598 h 332598"/>
              <a:gd name="connsiteX0" fmla="*/ 1973943 w 1973943"/>
              <a:gd name="connsiteY0" fmla="*/ 332396 h 346910"/>
              <a:gd name="connsiteX1" fmla="*/ 1669143 w 1973943"/>
              <a:gd name="connsiteY1" fmla="*/ 42110 h 346910"/>
              <a:gd name="connsiteX2" fmla="*/ 638628 w 1973943"/>
              <a:gd name="connsiteY2" fmla="*/ 27596 h 346910"/>
              <a:gd name="connsiteX3" fmla="*/ 0 w 1973943"/>
              <a:gd name="connsiteY3" fmla="*/ 346910 h 346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73943" h="346910">
                <a:moveTo>
                  <a:pt x="1973943" y="332396"/>
                </a:moveTo>
                <a:cubicBezTo>
                  <a:pt x="1969104" y="150967"/>
                  <a:pt x="1891695" y="92910"/>
                  <a:pt x="1669143" y="42110"/>
                </a:cubicBezTo>
                <a:cubicBezTo>
                  <a:pt x="1446591" y="-8690"/>
                  <a:pt x="928914" y="-13528"/>
                  <a:pt x="638628" y="27596"/>
                </a:cubicBezTo>
                <a:cubicBezTo>
                  <a:pt x="348342" y="68720"/>
                  <a:pt x="174171" y="207815"/>
                  <a:pt x="0" y="346910"/>
                </a:cubicBezTo>
              </a:path>
            </a:pathLst>
          </a:custGeom>
          <a:noFill/>
          <a:ln w="38100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51110" y="5930899"/>
            <a:ext cx="96051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baseline="-25000" dirty="0" smtClean="0">
                <a:solidFill>
                  <a:srgbClr val="FF0000"/>
                </a:solidFill>
              </a:rPr>
              <a:t>42</a:t>
            </a:r>
            <a:r>
              <a:rPr lang="en-US" dirty="0" smtClean="0"/>
              <a:t>(49)</a:t>
            </a:r>
            <a:endParaRPr lang="en-US" dirty="0"/>
          </a:p>
        </p:txBody>
      </p:sp>
      <p:sp>
        <p:nvSpPr>
          <p:cNvPr id="19" name="Freeform 18"/>
          <p:cNvSpPr/>
          <p:nvPr/>
        </p:nvSpPr>
        <p:spPr bwMode="auto">
          <a:xfrm>
            <a:off x="5965372" y="4586415"/>
            <a:ext cx="1320800" cy="261355"/>
          </a:xfrm>
          <a:custGeom>
            <a:avLst/>
            <a:gdLst>
              <a:gd name="connsiteX0" fmla="*/ 0 w 1378857"/>
              <a:gd name="connsiteY0" fmla="*/ 414234 h 414234"/>
              <a:gd name="connsiteX1" fmla="*/ 203200 w 1378857"/>
              <a:gd name="connsiteY1" fmla="*/ 51377 h 414234"/>
              <a:gd name="connsiteX2" fmla="*/ 1146629 w 1378857"/>
              <a:gd name="connsiteY2" fmla="*/ 22348 h 414234"/>
              <a:gd name="connsiteX3" fmla="*/ 1378857 w 1378857"/>
              <a:gd name="connsiteY3" fmla="*/ 240062 h 414234"/>
              <a:gd name="connsiteX0" fmla="*/ 328 w 1321128"/>
              <a:gd name="connsiteY0" fmla="*/ 217224 h 231738"/>
              <a:gd name="connsiteX1" fmla="*/ 145471 w 1321128"/>
              <a:gd name="connsiteY1" fmla="*/ 43053 h 231738"/>
              <a:gd name="connsiteX2" fmla="*/ 1088900 w 1321128"/>
              <a:gd name="connsiteY2" fmla="*/ 14024 h 231738"/>
              <a:gd name="connsiteX3" fmla="*/ 1321128 w 1321128"/>
              <a:gd name="connsiteY3" fmla="*/ 231738 h 231738"/>
              <a:gd name="connsiteX0" fmla="*/ 0 w 1320800"/>
              <a:gd name="connsiteY0" fmla="*/ 246841 h 261355"/>
              <a:gd name="connsiteX1" fmla="*/ 464457 w 1320800"/>
              <a:gd name="connsiteY1" fmla="*/ 14613 h 261355"/>
              <a:gd name="connsiteX2" fmla="*/ 1088572 w 1320800"/>
              <a:gd name="connsiteY2" fmla="*/ 43641 h 261355"/>
              <a:gd name="connsiteX3" fmla="*/ 1320800 w 1320800"/>
              <a:gd name="connsiteY3" fmla="*/ 261355 h 261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0800" h="261355">
                <a:moveTo>
                  <a:pt x="0" y="246841"/>
                </a:moveTo>
                <a:cubicBezTo>
                  <a:pt x="6047" y="98069"/>
                  <a:pt x="283028" y="48480"/>
                  <a:pt x="464457" y="14613"/>
                </a:cubicBezTo>
                <a:cubicBezTo>
                  <a:pt x="645886" y="-19254"/>
                  <a:pt x="892629" y="12194"/>
                  <a:pt x="1088572" y="43641"/>
                </a:cubicBezTo>
                <a:cubicBezTo>
                  <a:pt x="1284515" y="75088"/>
                  <a:pt x="1302657" y="168221"/>
                  <a:pt x="1320800" y="261355"/>
                </a:cubicBezTo>
              </a:path>
            </a:pathLst>
          </a:custGeom>
          <a:noFill/>
          <a:ln w="38100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63379" y="6411808"/>
            <a:ext cx="6029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Activation records held in heap, linked by static links</a:t>
            </a:r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 bwMode="auto">
          <a:xfrm flipH="1" flipV="1">
            <a:off x="2441353" y="6033230"/>
            <a:ext cx="457200" cy="523472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 flipV="1">
            <a:off x="3074165" y="5966288"/>
            <a:ext cx="194062" cy="590414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flipH="1" flipV="1">
            <a:off x="6164266" y="6009704"/>
            <a:ext cx="457200" cy="523472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V="1">
            <a:off x="6686834" y="5896846"/>
            <a:ext cx="120838" cy="627820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955675" y="4434543"/>
            <a:ext cx="7696200" cy="2034416"/>
          </a:xfrm>
          <a:prstGeom prst="rect">
            <a:avLst/>
          </a:prstGeom>
          <a:noFill/>
          <a:ln w="50800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 rot="16200000">
            <a:off x="7845264" y="5207330"/>
            <a:ext cx="1056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 E A P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3571" y="2206712"/>
            <a:ext cx="8305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/>
              <a:t>a)</a:t>
            </a:r>
            <a:r>
              <a:rPr lang="en-US" dirty="0" smtClean="0"/>
              <a:t> pointer to allocation record of host function’s invocation: “</a:t>
            </a:r>
            <a:r>
              <a:rPr lang="en-US" dirty="0" smtClean="0">
                <a:solidFill>
                  <a:srgbClr val="FFC000"/>
                </a:solidFill>
              </a:rPr>
              <a:t>static link</a:t>
            </a:r>
            <a:r>
              <a:rPr lang="en-US" dirty="0" smtClean="0"/>
              <a:t>”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host function must still be heap-allocated to prevent stale pointers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caller of closure creates activation record based on data held in closure, deposits additional arguments at known offsets and jumps to the code pointer provided in closure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garbage collector can collect allocation records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3276600" y="4674996"/>
            <a:ext cx="990600" cy="1255903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76030" y="5495087"/>
            <a:ext cx="994171" cy="46166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 m: </a:t>
            </a:r>
            <a:r>
              <a:rPr lang="en-US" dirty="0" smtClean="0">
                <a:solidFill>
                  <a:srgbClr val="FF0000"/>
                </a:solidFill>
              </a:rPr>
              <a:t>33 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3276600" y="5080000"/>
            <a:ext cx="990600" cy="0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3335215" y="4611475"/>
            <a:ext cx="436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</a:t>
            </a:r>
            <a:r>
              <a:rPr lang="en-US" dirty="0" err="1" smtClean="0"/>
              <a:t>l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204655" y="5020311"/>
            <a:ext cx="1134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ode(h)</a:t>
            </a:r>
            <a:endParaRPr lang="en-US" dirty="0"/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3268227" y="5522818"/>
            <a:ext cx="990600" cy="0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20" name="Group 19"/>
          <p:cNvGrpSpPr/>
          <p:nvPr/>
        </p:nvGrpSpPr>
        <p:grpSpPr>
          <a:xfrm>
            <a:off x="5172657" y="4621011"/>
            <a:ext cx="1134487" cy="1345277"/>
            <a:chOff x="3357055" y="4763875"/>
            <a:chExt cx="1134487" cy="1345277"/>
          </a:xfrm>
        </p:grpSpPr>
        <p:sp>
          <p:nvSpPr>
            <p:cNvPr id="39" name="Rectangle 38"/>
            <p:cNvSpPr/>
            <p:nvPr/>
          </p:nvSpPr>
          <p:spPr bwMode="auto">
            <a:xfrm>
              <a:off x="3429000" y="4827396"/>
              <a:ext cx="990600" cy="125590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428430" y="5647487"/>
              <a:ext cx="994171" cy="461665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m: </a:t>
              </a:r>
              <a:r>
                <a:rPr lang="en-US" dirty="0" smtClean="0">
                  <a:solidFill>
                    <a:srgbClr val="FF0000"/>
                  </a:solidFill>
                </a:rPr>
                <a:t>49  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 bwMode="auto">
            <a:xfrm>
              <a:off x="3429000" y="5232400"/>
              <a:ext cx="990600" cy="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3487615" y="4763875"/>
              <a:ext cx="4366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s</a:t>
              </a:r>
              <a:r>
                <a:rPr lang="en-US" dirty="0" err="1" smtClean="0"/>
                <a:t>l</a:t>
              </a:r>
              <a:r>
                <a:rPr lang="en-US" dirty="0" smtClean="0"/>
                <a:t>: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357055" y="5172711"/>
              <a:ext cx="11344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</a:t>
              </a:r>
              <a:r>
                <a:rPr lang="en-US" dirty="0" smtClean="0"/>
                <a:t>ode(h)</a:t>
              </a:r>
              <a:endParaRPr lang="en-US" dirty="0"/>
            </a:p>
          </p:txBody>
        </p:sp>
        <p:cxnSp>
          <p:nvCxnSpPr>
            <p:cNvPr id="44" name="Straight Connector 43"/>
            <p:cNvCxnSpPr/>
            <p:nvPr/>
          </p:nvCxnSpPr>
          <p:spPr bwMode="auto">
            <a:xfrm>
              <a:off x="3420627" y="5675218"/>
              <a:ext cx="990600" cy="0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62884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791210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Compiling functional and OO languages</a:t>
            </a:r>
            <a:endParaRPr lang="en-US" sz="2800" dirty="0"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96574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General structure of compiler unchanged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99287" y="1902155"/>
            <a:ext cx="5638800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Main challenges in </a:t>
            </a:r>
            <a:r>
              <a:rPr lang="en-US" dirty="0" smtClean="0">
                <a:solidFill>
                  <a:srgbClr val="00B050"/>
                </a:solidFill>
              </a:rPr>
              <a:t>functional</a:t>
            </a:r>
            <a:r>
              <a:rPr lang="en-US" dirty="0" smtClean="0"/>
              <a:t> languages: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emantic analysis: parametric polymorphism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ode generation: higher-order functions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4052135"/>
            <a:ext cx="5638800" cy="156966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Main challenges in </a:t>
            </a:r>
            <a:r>
              <a:rPr lang="en-US" dirty="0" smtClean="0">
                <a:solidFill>
                  <a:srgbClr val="FF0000"/>
                </a:solidFill>
              </a:rPr>
              <a:t>object-oriented</a:t>
            </a:r>
            <a:r>
              <a:rPr lang="en-US" dirty="0" smtClean="0"/>
              <a:t> languages: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emantic analysis classes and inheritance, access restrictions (private/public,…)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ode generation: method dispatch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5257" y="6111059"/>
            <a:ext cx="5503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Also: garbage collection (Java, ML, Haskell, …)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837565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Closures</a:t>
            </a:r>
            <a:endParaRPr lang="en-US" sz="2800" dirty="0"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826618"/>
            <a:ext cx="8686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/>
              <a:t>b) </a:t>
            </a:r>
            <a:r>
              <a:rPr lang="en-US" dirty="0" smtClean="0"/>
              <a:t>pointer to a </a:t>
            </a:r>
            <a:r>
              <a:rPr lang="en-US" dirty="0" smtClean="0">
                <a:solidFill>
                  <a:srgbClr val="00B050"/>
                </a:solidFill>
              </a:rPr>
              <a:t>record</a:t>
            </a:r>
            <a:r>
              <a:rPr lang="en-US" dirty="0" smtClean="0"/>
              <a:t> (environment) in heap that holds the host function’s</a:t>
            </a:r>
            <a:br>
              <a:rPr lang="en-US" dirty="0" smtClean="0"/>
            </a:br>
            <a:r>
              <a:rPr lang="en-US" dirty="0" smtClean="0"/>
              <a:t>    escaping variables (</a:t>
            </a:r>
            <a:r>
              <a:rPr lang="en-US" dirty="0" err="1" smtClean="0"/>
              <a:t>ie</a:t>
            </a:r>
            <a:r>
              <a:rPr lang="en-US" dirty="0" smtClean="0"/>
              <a:t> exactly the variables the inner function might need)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h</a:t>
            </a:r>
            <a:r>
              <a:rPr lang="en-US" dirty="0" smtClean="0"/>
              <a:t>ost function can be allocated on stack, receive its arguments as before, and hold non-escaping variables, spills, </a:t>
            </a:r>
            <a:r>
              <a:rPr lang="en-US" dirty="0" err="1" smtClean="0"/>
              <a:t>etc</a:t>
            </a:r>
            <a:r>
              <a:rPr lang="en-US" dirty="0" smtClean="0"/>
              <a:t> in stack frame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New “local variable” EP points to </a:t>
            </a:r>
            <a:r>
              <a:rPr lang="en-US" dirty="0" smtClean="0">
                <a:solidFill>
                  <a:srgbClr val="00B050"/>
                </a:solidFill>
              </a:rPr>
              <a:t>environment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h</a:t>
            </a:r>
            <a:r>
              <a:rPr lang="en-US" dirty="0" smtClean="0"/>
              <a:t>ost frame deallocated upon exit from host-function, but </a:t>
            </a:r>
            <a:r>
              <a:rPr lang="en-US" dirty="0" smtClean="0">
                <a:solidFill>
                  <a:srgbClr val="00B050"/>
                </a:solidFill>
              </a:rPr>
              <a:t>environment</a:t>
            </a:r>
            <a:r>
              <a:rPr lang="en-US" dirty="0" smtClean="0"/>
              <a:t> of escaping variables not deallocated (maybe later </a:t>
            </a:r>
            <a:r>
              <a:rPr lang="en-US" dirty="0" err="1" smtClean="0"/>
              <a:t>GC’ed</a:t>
            </a:r>
            <a:r>
              <a:rPr lang="en-US" dirty="0" smtClean="0"/>
              <a:t>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losure’s data part points to environment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1897109" y="4399951"/>
            <a:ext cx="762000" cy="1382321"/>
            <a:chOff x="1490199" y="5350687"/>
            <a:chExt cx="762000" cy="1382321"/>
          </a:xfrm>
        </p:grpSpPr>
        <p:sp>
          <p:nvSpPr>
            <p:cNvPr id="7" name="TextBox 6"/>
            <p:cNvSpPr txBox="1"/>
            <p:nvPr/>
          </p:nvSpPr>
          <p:spPr>
            <a:xfrm>
              <a:off x="1719864" y="5498818"/>
              <a:ext cx="2680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:</a:t>
              </a:r>
              <a:endParaRPr lang="en-US" b="1" dirty="0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1490199" y="5968462"/>
              <a:ext cx="762000" cy="764546"/>
              <a:chOff x="1490199" y="5968462"/>
              <a:chExt cx="762000" cy="764546"/>
            </a:xfrm>
          </p:grpSpPr>
          <p:sp>
            <p:nvSpPr>
              <p:cNvPr id="3" name="Rectangle 2"/>
              <p:cNvSpPr/>
              <p:nvPr/>
            </p:nvSpPr>
            <p:spPr bwMode="auto">
              <a:xfrm>
                <a:off x="1490199" y="5986165"/>
                <a:ext cx="748387" cy="698566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490199" y="6271343"/>
                <a:ext cx="762000" cy="46166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n</a:t>
                </a:r>
                <a:r>
                  <a:rPr lang="en-US" dirty="0" smtClean="0"/>
                  <a:t>:5</a:t>
                </a:r>
                <a:endParaRPr lang="en-US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10551" y="5968462"/>
                <a:ext cx="52129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EP</a:t>
                </a:r>
                <a:endParaRPr lang="en-US" dirty="0"/>
              </a:p>
            </p:txBody>
          </p:sp>
        </p:grpSp>
        <p:cxnSp>
          <p:nvCxnSpPr>
            <p:cNvPr id="28" name="Straight Connector 27"/>
            <p:cNvCxnSpPr/>
            <p:nvPr/>
          </p:nvCxnSpPr>
          <p:spPr bwMode="auto">
            <a:xfrm flipV="1">
              <a:off x="1490199" y="5350687"/>
              <a:ext cx="0" cy="62668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flipV="1">
              <a:off x="2238586" y="5351165"/>
              <a:ext cx="0" cy="62668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35" name="TextBox 34"/>
          <p:cNvSpPr txBox="1"/>
          <p:nvPr/>
        </p:nvSpPr>
        <p:spPr>
          <a:xfrm>
            <a:off x="1077654" y="5179726"/>
            <a:ext cx="819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dd 5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88125" y="4466375"/>
            <a:ext cx="762000" cy="461665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: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271161" y="4508429"/>
            <a:ext cx="990600" cy="8382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45325" y="4884964"/>
            <a:ext cx="1042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ode(h)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4271161" y="4927529"/>
            <a:ext cx="990600" cy="0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4007470" y="4445766"/>
            <a:ext cx="1136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env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6" name="Freeform 35"/>
          <p:cNvSpPr/>
          <p:nvPr/>
        </p:nvSpPr>
        <p:spPr bwMode="auto">
          <a:xfrm>
            <a:off x="3614390" y="4227090"/>
            <a:ext cx="1364342" cy="489145"/>
          </a:xfrm>
          <a:custGeom>
            <a:avLst/>
            <a:gdLst>
              <a:gd name="connsiteX0" fmla="*/ 1364342 w 1364342"/>
              <a:gd name="connsiteY0" fmla="*/ 489145 h 489145"/>
              <a:gd name="connsiteX1" fmla="*/ 1175657 w 1364342"/>
              <a:gd name="connsiteY1" fmla="*/ 82745 h 489145"/>
              <a:gd name="connsiteX2" fmla="*/ 333828 w 1364342"/>
              <a:gd name="connsiteY2" fmla="*/ 10174 h 489145"/>
              <a:gd name="connsiteX3" fmla="*/ 0 w 1364342"/>
              <a:gd name="connsiteY3" fmla="*/ 227888 h 489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4342" h="489145">
                <a:moveTo>
                  <a:pt x="1364342" y="489145"/>
                </a:moveTo>
                <a:cubicBezTo>
                  <a:pt x="1355875" y="325859"/>
                  <a:pt x="1347409" y="162573"/>
                  <a:pt x="1175657" y="82745"/>
                </a:cubicBezTo>
                <a:cubicBezTo>
                  <a:pt x="1003905" y="2917"/>
                  <a:pt x="529771" y="-14016"/>
                  <a:pt x="333828" y="10174"/>
                </a:cubicBezTo>
                <a:cubicBezTo>
                  <a:pt x="137885" y="34364"/>
                  <a:pt x="68942" y="131126"/>
                  <a:pt x="0" y="227888"/>
                </a:cubicBezTo>
              </a:path>
            </a:pathLst>
          </a:custGeom>
          <a:noFill/>
          <a:ln w="38100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3026958" y="4038600"/>
            <a:ext cx="3145242" cy="2034416"/>
          </a:xfrm>
          <a:prstGeom prst="rect">
            <a:avLst/>
          </a:prstGeom>
          <a:noFill/>
          <a:ln w="50800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 rot="16200000">
            <a:off x="5243471" y="4795799"/>
            <a:ext cx="1056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 E A P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457200" y="4038600"/>
            <a:ext cx="2451546" cy="2034416"/>
          </a:xfrm>
          <a:prstGeom prst="rect">
            <a:avLst/>
          </a:prstGeom>
          <a:noFill/>
          <a:ln w="508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 rot="5400000">
            <a:off x="35508" y="4860279"/>
            <a:ext cx="1547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</a:rPr>
              <a:t>FrameStack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7" name="Freeform 46"/>
          <p:cNvSpPr/>
          <p:nvPr/>
        </p:nvSpPr>
        <p:spPr bwMode="auto">
          <a:xfrm>
            <a:off x="2452914" y="4935970"/>
            <a:ext cx="928915" cy="445505"/>
          </a:xfrm>
          <a:custGeom>
            <a:avLst/>
            <a:gdLst>
              <a:gd name="connsiteX0" fmla="*/ 0 w 928915"/>
              <a:gd name="connsiteY0" fmla="*/ 406400 h 445505"/>
              <a:gd name="connsiteX1" fmla="*/ 420915 w 928915"/>
              <a:gd name="connsiteY1" fmla="*/ 406400 h 445505"/>
              <a:gd name="connsiteX2" fmla="*/ 928915 w 928915"/>
              <a:gd name="connsiteY2" fmla="*/ 0 h 445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8915" h="445505">
                <a:moveTo>
                  <a:pt x="0" y="406400"/>
                </a:moveTo>
                <a:cubicBezTo>
                  <a:pt x="133048" y="440266"/>
                  <a:pt x="266096" y="474133"/>
                  <a:pt x="420915" y="406400"/>
                </a:cubicBezTo>
                <a:cubicBezTo>
                  <a:pt x="575734" y="338667"/>
                  <a:pt x="752324" y="169333"/>
                  <a:pt x="928915" y="0"/>
                </a:cubicBezTo>
              </a:path>
            </a:pathLst>
          </a:custGeom>
          <a:noFill/>
          <a:ln w="38100" cap="flat" cmpd="sng" algn="ctr">
            <a:solidFill>
              <a:srgbClr val="7030A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96245" y="5318747"/>
            <a:ext cx="1340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Closure for h</a:t>
            </a:r>
            <a:r>
              <a:rPr lang="en-US" sz="1800" baseline="-25000" dirty="0" smtClean="0">
                <a:solidFill>
                  <a:srgbClr val="FF0000"/>
                </a:solidFill>
              </a:rPr>
              <a:t>5</a:t>
            </a:r>
            <a:endParaRPr lang="en-US" sz="1800" baseline="-25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97844" y="4038600"/>
            <a:ext cx="29461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Allocation records for</a:t>
            </a:r>
            <a:br>
              <a:rPr lang="en-US" dirty="0" smtClean="0"/>
            </a:br>
            <a:r>
              <a:rPr lang="en-US" dirty="0" smtClean="0"/>
              <a:t>invocations to h</a:t>
            </a:r>
            <a:r>
              <a:rPr lang="en-US" baseline="-25000" dirty="0" smtClean="0">
                <a:solidFill>
                  <a:srgbClr val="FF0000"/>
                </a:solidFill>
              </a:rPr>
              <a:t>5 </a:t>
            </a:r>
            <a:r>
              <a:rPr lang="en-US" dirty="0" smtClean="0"/>
              <a:t>are held on frame stack, </a:t>
            </a:r>
            <a:br>
              <a:rPr lang="en-US" dirty="0" smtClean="0"/>
            </a:br>
            <a:r>
              <a:rPr lang="en-US" dirty="0" smtClean="0"/>
              <a:t>and have pointer to</a:t>
            </a:r>
            <a:br>
              <a:rPr lang="en-US" dirty="0" smtClean="0"/>
            </a:br>
            <a:r>
              <a:rPr lang="en-US" dirty="0" smtClean="0"/>
              <a:t>the closure.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10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837565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Closures</a:t>
            </a:r>
            <a:endParaRPr lang="en-US" sz="2800" dirty="0"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767457"/>
            <a:ext cx="8686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/>
              <a:t>b) </a:t>
            </a:r>
            <a:r>
              <a:rPr lang="en-US" dirty="0" smtClean="0"/>
              <a:t>pointer to a </a:t>
            </a:r>
            <a:r>
              <a:rPr lang="en-US" dirty="0" smtClean="0">
                <a:solidFill>
                  <a:srgbClr val="00B050"/>
                </a:solidFill>
              </a:rPr>
              <a:t>record</a:t>
            </a:r>
            <a:r>
              <a:rPr lang="en-US" dirty="0" smtClean="0"/>
              <a:t> (environment) in heap that holds the host function’s</a:t>
            </a:r>
            <a:br>
              <a:rPr lang="en-US" dirty="0" smtClean="0"/>
            </a:br>
            <a:r>
              <a:rPr lang="en-US" dirty="0" smtClean="0"/>
              <a:t>    escaping variables (</a:t>
            </a:r>
            <a:r>
              <a:rPr lang="en-US" dirty="0" err="1" smtClean="0"/>
              <a:t>ie</a:t>
            </a:r>
            <a:r>
              <a:rPr lang="en-US" dirty="0" smtClean="0"/>
              <a:t> exactly the variables the inner function might need)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h</a:t>
            </a:r>
            <a:r>
              <a:rPr lang="en-US" dirty="0" smtClean="0"/>
              <a:t>ost function can be allocated on stack, receive its arguments as before, and hold non-escaping variables, spills, </a:t>
            </a:r>
            <a:r>
              <a:rPr lang="en-US" dirty="0" err="1" smtClean="0"/>
              <a:t>etc</a:t>
            </a:r>
            <a:r>
              <a:rPr lang="en-US" dirty="0" smtClean="0"/>
              <a:t> in stack frame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New “local variable” EP points to </a:t>
            </a:r>
            <a:r>
              <a:rPr lang="en-US" dirty="0" smtClean="0">
                <a:solidFill>
                  <a:srgbClr val="00B050"/>
                </a:solidFill>
              </a:rPr>
              <a:t>environment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h</a:t>
            </a:r>
            <a:r>
              <a:rPr lang="en-US" dirty="0" smtClean="0"/>
              <a:t>ost frame deallocated upon exit from host-function, but </a:t>
            </a:r>
            <a:r>
              <a:rPr lang="en-US" dirty="0" smtClean="0">
                <a:solidFill>
                  <a:srgbClr val="00B050"/>
                </a:solidFill>
              </a:rPr>
              <a:t>environment</a:t>
            </a:r>
            <a:r>
              <a:rPr lang="en-US" dirty="0" smtClean="0"/>
              <a:t> of escaping variables not deallocated (maybe later </a:t>
            </a:r>
            <a:r>
              <a:rPr lang="en-US" dirty="0" err="1" smtClean="0"/>
              <a:t>GC’ed</a:t>
            </a:r>
            <a:r>
              <a:rPr lang="en-US" dirty="0" smtClean="0"/>
              <a:t>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losure’s data part points to environment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1893480" y="4271260"/>
            <a:ext cx="762000" cy="1382321"/>
            <a:chOff x="1490199" y="5350687"/>
            <a:chExt cx="762000" cy="1382321"/>
          </a:xfrm>
        </p:grpSpPr>
        <p:sp>
          <p:nvSpPr>
            <p:cNvPr id="7" name="TextBox 6"/>
            <p:cNvSpPr txBox="1"/>
            <p:nvPr/>
          </p:nvSpPr>
          <p:spPr>
            <a:xfrm>
              <a:off x="1719864" y="5498818"/>
              <a:ext cx="2680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:</a:t>
              </a:r>
              <a:endParaRPr lang="en-US" b="1" dirty="0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1490199" y="5968462"/>
              <a:ext cx="762000" cy="764546"/>
              <a:chOff x="1490199" y="5968462"/>
              <a:chExt cx="762000" cy="764546"/>
            </a:xfrm>
          </p:grpSpPr>
          <p:sp>
            <p:nvSpPr>
              <p:cNvPr id="3" name="Rectangle 2"/>
              <p:cNvSpPr/>
              <p:nvPr/>
            </p:nvSpPr>
            <p:spPr bwMode="auto">
              <a:xfrm>
                <a:off x="1490199" y="5986165"/>
                <a:ext cx="748387" cy="698566"/>
              </a:xfrm>
              <a:prstGeom prst="rect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490199" y="6271343"/>
                <a:ext cx="762000" cy="46166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n</a:t>
                </a:r>
                <a:r>
                  <a:rPr lang="en-US" dirty="0" smtClean="0"/>
                  <a:t>:5</a:t>
                </a:r>
                <a:endParaRPr lang="en-US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10551" y="5968462"/>
                <a:ext cx="52129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EP</a:t>
                </a:r>
                <a:endParaRPr lang="en-US" dirty="0"/>
              </a:p>
            </p:txBody>
          </p:sp>
        </p:grpSp>
        <p:cxnSp>
          <p:nvCxnSpPr>
            <p:cNvPr id="28" name="Straight Connector 27"/>
            <p:cNvCxnSpPr/>
            <p:nvPr/>
          </p:nvCxnSpPr>
          <p:spPr bwMode="auto">
            <a:xfrm flipV="1">
              <a:off x="1490199" y="5350687"/>
              <a:ext cx="0" cy="62668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flipV="1">
              <a:off x="2238586" y="5351165"/>
              <a:ext cx="0" cy="626681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35" name="TextBox 34"/>
          <p:cNvSpPr txBox="1"/>
          <p:nvPr/>
        </p:nvSpPr>
        <p:spPr>
          <a:xfrm>
            <a:off x="1074025" y="5051035"/>
            <a:ext cx="819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dd 5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84496" y="4337684"/>
            <a:ext cx="762000" cy="461665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: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267532" y="4379738"/>
            <a:ext cx="990600" cy="8382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41696" y="4756273"/>
            <a:ext cx="1042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ode(h)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4267532" y="4798838"/>
            <a:ext cx="990600" cy="0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4003841" y="4317075"/>
            <a:ext cx="1136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env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6" name="Freeform 35"/>
          <p:cNvSpPr/>
          <p:nvPr/>
        </p:nvSpPr>
        <p:spPr bwMode="auto">
          <a:xfrm>
            <a:off x="3610761" y="4098399"/>
            <a:ext cx="1364342" cy="489145"/>
          </a:xfrm>
          <a:custGeom>
            <a:avLst/>
            <a:gdLst>
              <a:gd name="connsiteX0" fmla="*/ 1364342 w 1364342"/>
              <a:gd name="connsiteY0" fmla="*/ 489145 h 489145"/>
              <a:gd name="connsiteX1" fmla="*/ 1175657 w 1364342"/>
              <a:gd name="connsiteY1" fmla="*/ 82745 h 489145"/>
              <a:gd name="connsiteX2" fmla="*/ 333828 w 1364342"/>
              <a:gd name="connsiteY2" fmla="*/ 10174 h 489145"/>
              <a:gd name="connsiteX3" fmla="*/ 0 w 1364342"/>
              <a:gd name="connsiteY3" fmla="*/ 227888 h 489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4342" h="489145">
                <a:moveTo>
                  <a:pt x="1364342" y="489145"/>
                </a:moveTo>
                <a:cubicBezTo>
                  <a:pt x="1355875" y="325859"/>
                  <a:pt x="1347409" y="162573"/>
                  <a:pt x="1175657" y="82745"/>
                </a:cubicBezTo>
                <a:cubicBezTo>
                  <a:pt x="1003905" y="2917"/>
                  <a:pt x="529771" y="-14016"/>
                  <a:pt x="333828" y="10174"/>
                </a:cubicBezTo>
                <a:cubicBezTo>
                  <a:pt x="137885" y="34364"/>
                  <a:pt x="68942" y="131126"/>
                  <a:pt x="0" y="227888"/>
                </a:cubicBezTo>
              </a:path>
            </a:pathLst>
          </a:custGeom>
          <a:noFill/>
          <a:ln w="38100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3023329" y="3909909"/>
            <a:ext cx="3145242" cy="1826121"/>
          </a:xfrm>
          <a:prstGeom prst="rect">
            <a:avLst/>
          </a:prstGeom>
          <a:noFill/>
          <a:ln w="50800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 rot="16200000">
            <a:off x="5347223" y="4621416"/>
            <a:ext cx="1056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 E A P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453571" y="3909909"/>
            <a:ext cx="2451546" cy="1826121"/>
          </a:xfrm>
          <a:prstGeom prst="rect">
            <a:avLst/>
          </a:prstGeom>
          <a:noFill/>
          <a:ln w="508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 rot="5400000">
            <a:off x="-26708" y="4592136"/>
            <a:ext cx="1547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</a:rPr>
              <a:t>FrameStack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7" name="Freeform 46"/>
          <p:cNvSpPr/>
          <p:nvPr/>
        </p:nvSpPr>
        <p:spPr bwMode="auto">
          <a:xfrm>
            <a:off x="2449285" y="4807279"/>
            <a:ext cx="928915" cy="445505"/>
          </a:xfrm>
          <a:custGeom>
            <a:avLst/>
            <a:gdLst>
              <a:gd name="connsiteX0" fmla="*/ 0 w 928915"/>
              <a:gd name="connsiteY0" fmla="*/ 406400 h 445505"/>
              <a:gd name="connsiteX1" fmla="*/ 420915 w 928915"/>
              <a:gd name="connsiteY1" fmla="*/ 406400 h 445505"/>
              <a:gd name="connsiteX2" fmla="*/ 928915 w 928915"/>
              <a:gd name="connsiteY2" fmla="*/ 0 h 445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8915" h="445505">
                <a:moveTo>
                  <a:pt x="0" y="406400"/>
                </a:moveTo>
                <a:cubicBezTo>
                  <a:pt x="133048" y="440266"/>
                  <a:pt x="266096" y="474133"/>
                  <a:pt x="420915" y="406400"/>
                </a:cubicBezTo>
                <a:cubicBezTo>
                  <a:pt x="575734" y="338667"/>
                  <a:pt x="752324" y="169333"/>
                  <a:pt x="928915" y="0"/>
                </a:cubicBezTo>
              </a:path>
            </a:pathLst>
          </a:custGeom>
          <a:noFill/>
          <a:ln w="38100" cap="flat" cmpd="sng" algn="ctr">
            <a:solidFill>
              <a:srgbClr val="7030A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92616" y="5190056"/>
            <a:ext cx="1340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Closure for h</a:t>
            </a:r>
            <a:r>
              <a:rPr lang="en-US" sz="1800" baseline="-25000" dirty="0" smtClean="0">
                <a:solidFill>
                  <a:srgbClr val="FF0000"/>
                </a:solidFill>
              </a:rPr>
              <a:t>5</a:t>
            </a:r>
            <a:endParaRPr lang="en-US" sz="1800" baseline="-25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94215" y="3909909"/>
            <a:ext cx="29461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Allocation records for</a:t>
            </a:r>
            <a:br>
              <a:rPr lang="en-US" dirty="0" smtClean="0"/>
            </a:br>
            <a:r>
              <a:rPr lang="en-US" dirty="0" smtClean="0"/>
              <a:t>invocations to h</a:t>
            </a:r>
            <a:r>
              <a:rPr lang="en-US" baseline="-25000" dirty="0" smtClean="0">
                <a:solidFill>
                  <a:srgbClr val="FF0000"/>
                </a:solidFill>
              </a:rPr>
              <a:t>5 </a:t>
            </a:r>
            <a:r>
              <a:rPr lang="en-US" dirty="0" smtClean="0"/>
              <a:t>are held on frame stack, </a:t>
            </a:r>
            <a:br>
              <a:rPr lang="en-US" dirty="0" smtClean="0"/>
            </a:br>
            <a:r>
              <a:rPr lang="en-US" dirty="0" smtClean="0"/>
              <a:t>and have pointer to</a:t>
            </a:r>
            <a:br>
              <a:rPr lang="en-US" dirty="0" smtClean="0"/>
            </a:br>
            <a:r>
              <a:rPr lang="en-US" dirty="0" smtClean="0"/>
              <a:t>the closure.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26258" y="5940696"/>
            <a:ext cx="8208142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Pitfall: need to prevent h from modifying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>, so that repeated invocations h</a:t>
            </a:r>
            <a:r>
              <a:rPr lang="en-US" baseline="-25000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(33), h</a:t>
            </a:r>
            <a:r>
              <a:rPr lang="en-US" baseline="-25000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(22) don’t interfere </a:t>
            </a:r>
            <a:r>
              <a:rPr lang="en-US" dirty="0" smtClean="0">
                <a:sym typeface="Wingdings" panose="05000000000000000000" pitchFamily="2" charset="2"/>
              </a:rPr>
              <a:t> </a:t>
            </a:r>
            <a:r>
              <a:rPr lang="en-US" b="1" dirty="0" smtClean="0">
                <a:sym typeface="Wingdings" panose="05000000000000000000" pitchFamily="2" charset="2"/>
              </a:rPr>
              <a:t>no assignments to variables </a:t>
            </a:r>
            <a:r>
              <a:rPr lang="en-US" b="1" dirty="0" err="1" smtClean="0">
                <a:sym typeface="Wingdings" panose="05000000000000000000" pitchFamily="2" charset="2"/>
              </a:rPr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33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 bwMode="auto">
          <a:xfrm>
            <a:off x="304800" y="5108895"/>
            <a:ext cx="8698935" cy="15445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</a:endParaRPr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837565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(Class-based) Object-oriented languages</a:t>
            </a:r>
            <a:endParaRPr lang="en-US" sz="2800" dirty="0">
              <a:latin typeface="Arial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304800" y="589857"/>
            <a:ext cx="8698935" cy="4477878"/>
            <a:chOff x="304800" y="589857"/>
            <a:chExt cx="8698935" cy="4477878"/>
          </a:xfrm>
        </p:grpSpPr>
        <p:sp>
          <p:nvSpPr>
            <p:cNvPr id="24" name="Rectangle 23"/>
            <p:cNvSpPr/>
            <p:nvPr/>
          </p:nvSpPr>
          <p:spPr bwMode="auto">
            <a:xfrm>
              <a:off x="304800" y="622243"/>
              <a:ext cx="8698935" cy="437096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28346" y="589857"/>
              <a:ext cx="57775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Classes</a:t>
              </a:r>
              <a:r>
                <a:rPr lang="en-US" dirty="0" smtClean="0"/>
                <a:t>: enriched notion of types with support for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161820" y="912751"/>
              <a:ext cx="7787584" cy="4154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 algn="l">
                <a:buFont typeface="Arial" panose="020B0604020202020204" pitchFamily="34" charset="0"/>
                <a:buChar char="•"/>
              </a:pPr>
              <a:r>
                <a:rPr lang="en-US" dirty="0"/>
                <a:t>r</a:t>
              </a:r>
              <a:r>
                <a:rPr lang="en-US" dirty="0" smtClean="0"/>
                <a:t>ecord type containing first-order (“fields”) and functional (“methods”) components</a:t>
              </a:r>
            </a:p>
            <a:p>
              <a:pPr marL="342900" indent="-342900" algn="l">
                <a:buFont typeface="Arial" panose="020B0604020202020204" pitchFamily="34" charset="0"/>
                <a:buChar char="•"/>
              </a:pPr>
              <a:r>
                <a:rPr lang="en-US" dirty="0" smtClean="0"/>
                <a:t>extension/inheritance/subclass mechanism</a:t>
              </a:r>
            </a:p>
            <a:p>
              <a:pPr marL="800100" lvl="1" indent="-342900" algn="l">
                <a:buFont typeface="Arial" panose="020B0604020202020204" pitchFamily="34" charset="0"/>
                <a:buChar char="•"/>
              </a:pPr>
              <a:r>
                <a:rPr lang="en-US" dirty="0"/>
                <a:t>a</a:t>
              </a:r>
              <a:r>
                <a:rPr lang="en-US" dirty="0" smtClean="0"/>
                <a:t>llows addition of data (fields) and functionality </a:t>
              </a:r>
              <a:r>
                <a:rPr lang="en-US" dirty="0"/>
                <a:t>(</a:t>
              </a:r>
              <a:r>
                <a:rPr lang="en-US" dirty="0" smtClean="0"/>
                <a:t>methods)</a:t>
              </a:r>
            </a:p>
            <a:p>
              <a:pPr marL="800100" lvl="1" indent="-342900" algn="l">
                <a:buFont typeface="Arial" panose="020B0604020202020204" pitchFamily="34" charset="0"/>
                <a:buChar char="•"/>
              </a:pPr>
              <a:r>
                <a:rPr lang="en-US" dirty="0" smtClean="0"/>
                <a:t>allows modification of behavior: overriding of methods</a:t>
              </a:r>
              <a:br>
                <a:rPr lang="en-US" dirty="0" smtClean="0"/>
              </a:br>
              <a:r>
                <a:rPr lang="en-US" dirty="0" smtClean="0"/>
                <a:t>(often, types of parameters and result cannot be modified)</a:t>
              </a:r>
            </a:p>
            <a:p>
              <a:pPr marL="800100" lvl="1" indent="-342900" algn="l">
                <a:buFont typeface="Arial" panose="020B0604020202020204" pitchFamily="34" charset="0"/>
                <a:buChar char="•"/>
              </a:pPr>
              <a:r>
                <a:rPr lang="en-US" dirty="0" smtClean="0"/>
                <a:t>transitive (</a:t>
              </a:r>
              <a:r>
                <a:rPr lang="en-US" dirty="0" smtClean="0">
                  <a:sym typeface="Wingdings" panose="05000000000000000000" pitchFamily="2" charset="2"/>
                </a:rPr>
                <a:t> </a:t>
              </a:r>
              <a:r>
                <a:rPr lang="en-US" dirty="0" smtClean="0"/>
                <a:t>class hierarchy), with top element OBJECT </a:t>
              </a:r>
              <a:r>
                <a:rPr lang="en-US" dirty="0" err="1" smtClean="0"/>
                <a:t>etc</a:t>
              </a:r>
              <a:endParaRPr lang="en-US" dirty="0" smtClean="0"/>
            </a:p>
            <a:p>
              <a:pPr marL="342900" indent="-342900" algn="l">
                <a:buFont typeface="Arial" panose="020B0604020202020204" pitchFamily="34" charset="0"/>
                <a:buChar char="•"/>
              </a:pPr>
              <a:r>
                <a:rPr lang="en-US" dirty="0" smtClean="0"/>
                <a:t>self/this: name to refer to data component in methods; can often be considered an (implicit) additional method parameter</a:t>
              </a:r>
            </a:p>
            <a:p>
              <a:pPr marL="342900" indent="-342900" algn="l">
                <a:buFont typeface="Arial" panose="020B0604020202020204" pitchFamily="34" charset="0"/>
                <a:buChar char="•"/>
              </a:pPr>
              <a:r>
                <a:rPr lang="en-US" dirty="0" smtClean="0"/>
                <a:t>initialization/creation method for class instances (“objects”)</a:t>
              </a:r>
            </a:p>
            <a:p>
              <a:pPr marL="342900" indent="-342900" algn="l">
                <a:buFont typeface="Arial" panose="020B0604020202020204" pitchFamily="34" charset="0"/>
                <a:buChar char="•"/>
              </a:pPr>
              <a:r>
                <a:rPr lang="en-US" dirty="0"/>
                <a:t>l</a:t>
              </a:r>
              <a:r>
                <a:rPr lang="en-US" dirty="0" smtClean="0"/>
                <a:t>imiting visibility/inheritance of fields/methods: private/public/final</a:t>
              </a:r>
              <a:endParaRPr lang="en-US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31975" y="5097551"/>
            <a:ext cx="7079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Objects</a:t>
            </a:r>
            <a:r>
              <a:rPr lang="en-US" dirty="0" smtClean="0"/>
              <a:t>: runtime structures arising from instantiating classes 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184078" y="5416394"/>
            <a:ext cx="74732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r</a:t>
            </a:r>
            <a:r>
              <a:rPr lang="en-US" dirty="0" smtClean="0"/>
              <a:t>ecord on heap containing values for all fields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</a:t>
            </a:r>
            <a:r>
              <a:rPr lang="en-US" dirty="0" smtClean="0"/>
              <a:t>nvocation of methods: dispatch based on </a:t>
            </a:r>
            <a:r>
              <a:rPr lang="en-US" dirty="0" smtClean="0">
                <a:solidFill>
                  <a:srgbClr val="FF0000"/>
                </a:solidFill>
              </a:rPr>
              <a:t>dynamic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class, with</a:t>
            </a:r>
            <a:br>
              <a:rPr lang="en-US" dirty="0" smtClean="0"/>
            </a:br>
            <a:r>
              <a:rPr lang="en-US" dirty="0" smtClean="0"/>
              <a:t>pointer to data field passed as argument of “self/this”</a:t>
            </a:r>
          </a:p>
        </p:txBody>
      </p:sp>
      <p:sp>
        <p:nvSpPr>
          <p:cNvPr id="2" name="TextBox 1"/>
          <p:cNvSpPr txBox="1"/>
          <p:nvPr/>
        </p:nvSpPr>
        <p:spPr>
          <a:xfrm rot="5400000">
            <a:off x="249868" y="2576892"/>
            <a:ext cx="776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static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5400000">
            <a:off x="43180" y="5785727"/>
            <a:ext cx="1127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dynamic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32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 bwMode="auto">
          <a:xfrm>
            <a:off x="304800" y="663133"/>
            <a:ext cx="8698935" cy="29944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</a:endParaRPr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837565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Object-oriented languages: type checking</a:t>
            </a:r>
            <a:endParaRPr lang="en-US" sz="2800" dirty="0"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81742" y="861578"/>
            <a:ext cx="795745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/>
              <a:t>c</a:t>
            </a:r>
            <a:r>
              <a:rPr lang="en-US" b="1" dirty="0" smtClean="0"/>
              <a:t>lass B</a:t>
            </a:r>
            <a:r>
              <a:rPr lang="en-US" dirty="0" smtClean="0"/>
              <a:t>: extends A {</a:t>
            </a:r>
            <a:br>
              <a:rPr lang="en-US" dirty="0" smtClean="0"/>
            </a:br>
            <a:r>
              <a:rPr lang="en-US" dirty="0" smtClean="0"/>
              <a:t>     A super; // often implicit</a:t>
            </a:r>
            <a:br>
              <a:rPr lang="en-US" dirty="0" smtClean="0"/>
            </a:br>
            <a:r>
              <a:rPr lang="en-US" dirty="0" smtClean="0"/>
              <a:t>     </a:t>
            </a:r>
            <a:r>
              <a:rPr lang="en-US" dirty="0" err="1" smtClean="0"/>
              <a:t>int</a:t>
            </a:r>
            <a:r>
              <a:rPr lang="en-US" dirty="0" smtClean="0"/>
              <a:t> f1; // maybe with explicit </a:t>
            </a:r>
            <a:r>
              <a:rPr lang="en-US" dirty="0" err="1" smtClean="0"/>
              <a:t>explicit</a:t>
            </a:r>
            <a:r>
              <a:rPr lang="en-US" dirty="0" smtClean="0"/>
              <a:t> initialization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B </a:t>
            </a:r>
            <a:r>
              <a:rPr lang="en-US" dirty="0" err="1" smtClean="0"/>
              <a:t>b</a:t>
            </a:r>
            <a:r>
              <a:rPr lang="en-US" dirty="0" smtClean="0"/>
              <a:t>; // fields may be (pointers to) objects of class we’re defining</a:t>
            </a:r>
            <a:br>
              <a:rPr lang="en-US" dirty="0" smtClean="0"/>
            </a:br>
            <a:r>
              <a:rPr lang="en-US" dirty="0" smtClean="0"/>
              <a:t>     C </a:t>
            </a:r>
            <a:r>
              <a:rPr lang="en-US" dirty="0" err="1" smtClean="0"/>
              <a:t>c</a:t>
            </a:r>
            <a:r>
              <a:rPr lang="en-US" dirty="0" smtClean="0"/>
              <a:t>; // fields may be (pointers to) object of other classes, too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</a:t>
            </a:r>
            <a:r>
              <a:rPr lang="en-US" dirty="0" err="1" smtClean="0"/>
              <a:t>int</a:t>
            </a:r>
            <a:r>
              <a:rPr lang="en-US" dirty="0" smtClean="0"/>
              <a:t> foo (A </a:t>
            </a:r>
            <a:r>
              <a:rPr lang="en-US" dirty="0" err="1" smtClean="0"/>
              <a:t>a</a:t>
            </a:r>
            <a:r>
              <a:rPr lang="en-US" dirty="0" smtClean="0"/>
              <a:t>, D d) {…}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64897" y="3856046"/>
            <a:ext cx="902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Tasks: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59359" y="3886283"/>
            <a:ext cx="811953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</a:t>
            </a:r>
            <a:r>
              <a:rPr lang="en-US" dirty="0" smtClean="0"/>
              <a:t>aintain class table (maps class names to classes/types, </a:t>
            </a:r>
            <a:r>
              <a:rPr lang="en-US" dirty="0" err="1" smtClean="0"/>
              <a:t>cf</a:t>
            </a:r>
            <a:r>
              <a:rPr lang="en-US" dirty="0" smtClean="0"/>
              <a:t> context)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</a:t>
            </a:r>
            <a:r>
              <a:rPr lang="en-US" dirty="0" smtClean="0"/>
              <a:t>aintain inheritance relationship (check absence of cycles)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check type constraints regarding overriding method definitions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checking of method bodies: </a:t>
            </a:r>
            <a:br>
              <a:rPr lang="en-US" dirty="0" smtClean="0"/>
            </a:br>
            <a:r>
              <a:rPr lang="en-US" dirty="0" smtClean="0"/>
              <a:t>add entry for </a:t>
            </a:r>
            <a:r>
              <a:rPr lang="en-US" b="1" dirty="0" smtClean="0"/>
              <a:t>self</a:t>
            </a:r>
            <a:r>
              <a:rPr lang="en-US" dirty="0" smtClean="0"/>
              <a:t> to local typing context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heck adherence to </a:t>
            </a:r>
            <a:r>
              <a:rPr lang="en-US" b="1" dirty="0" smtClean="0"/>
              <a:t>private</a:t>
            </a:r>
            <a:r>
              <a:rPr lang="en-US" dirty="0" smtClean="0"/>
              <a:t>/</a:t>
            </a:r>
            <a:r>
              <a:rPr lang="en-US" b="1" dirty="0" smtClean="0"/>
              <a:t>public</a:t>
            </a:r>
            <a:r>
              <a:rPr lang="en-US" dirty="0" smtClean="0"/>
              <a:t>/</a:t>
            </a:r>
            <a:r>
              <a:rPr lang="en-US" b="1" dirty="0" smtClean="0"/>
              <a:t>final</a:t>
            </a:r>
            <a:r>
              <a:rPr lang="en-US" dirty="0" smtClean="0"/>
              <a:t> declarations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7465" y="6312974"/>
            <a:ext cx="836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 can refer to each other in cyclic fashion; split analysis into phases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82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837565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Object representation (single inheritance)</a:t>
            </a:r>
            <a:endParaRPr lang="en-US" sz="2800" dirty="0"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81742" y="861578"/>
            <a:ext cx="7957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/>
              <a:t>Single inheritance</a:t>
            </a:r>
            <a:r>
              <a:rPr lang="en-US" dirty="0" smtClean="0"/>
              <a:t>: each class extends </a:t>
            </a:r>
            <a:r>
              <a:rPr lang="en-US" dirty="0" smtClean="0">
                <a:solidFill>
                  <a:srgbClr val="FF0000"/>
                </a:solidFill>
              </a:rPr>
              <a:t>at most one </a:t>
            </a:r>
            <a:r>
              <a:rPr lang="en-US" dirty="0" smtClean="0"/>
              <a:t>other class.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77714" y="1467828"/>
            <a:ext cx="4936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(typically: classes other than OBJECT extend </a:t>
            </a:r>
            <a:r>
              <a:rPr lang="en-US" sz="1600" b="1" dirty="0" smtClean="0">
                <a:solidFill>
                  <a:srgbClr val="FF0000"/>
                </a:solidFill>
              </a:rPr>
              <a:t>exactly</a:t>
            </a:r>
            <a:r>
              <a:rPr lang="en-US" sz="1600" dirty="0" smtClean="0">
                <a:solidFill>
                  <a:srgbClr val="FF0000"/>
                </a:solidFill>
              </a:rPr>
              <a:t> one class)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 flipH="1" flipV="1">
            <a:off x="6019800" y="1244425"/>
            <a:ext cx="152400" cy="266931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78798" y="5383857"/>
            <a:ext cx="6350601" cy="83099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Fields: objects of class </a:t>
            </a:r>
            <a:r>
              <a:rPr lang="en-US" dirty="0" smtClean="0">
                <a:solidFill>
                  <a:srgbClr val="00B0F0"/>
                </a:solidFill>
              </a:rPr>
              <a:t>C</a:t>
            </a:r>
            <a:r>
              <a:rPr lang="en-US" dirty="0" smtClean="0"/>
              <a:t> contain </a:t>
            </a:r>
            <a:r>
              <a:rPr lang="en-US" b="1" dirty="0" smtClean="0"/>
              <a:t>first</a:t>
            </a:r>
            <a:r>
              <a:rPr lang="en-US" dirty="0" smtClean="0"/>
              <a:t> the fields for objects of </a:t>
            </a:r>
            <a:r>
              <a:rPr lang="en-US" dirty="0" smtClean="0">
                <a:solidFill>
                  <a:srgbClr val="00B0F0"/>
                </a:solidFill>
              </a:rPr>
              <a:t>C</a:t>
            </a:r>
            <a:r>
              <a:rPr lang="en-US" dirty="0" smtClean="0"/>
              <a:t>’s superclass,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, then fields declared in </a:t>
            </a:r>
            <a:r>
              <a:rPr lang="en-US" dirty="0" smtClean="0">
                <a:solidFill>
                  <a:srgbClr val="00B0F0"/>
                </a:solidFill>
              </a:rPr>
              <a:t>C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3460" y="2067495"/>
            <a:ext cx="363708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c</a:t>
            </a:r>
            <a:r>
              <a:rPr lang="en-US" dirty="0" smtClean="0"/>
              <a:t>lass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extends Object { </a:t>
            </a:r>
            <a:r>
              <a:rPr lang="en-US" dirty="0" err="1" smtClean="0"/>
              <a:t>int</a:t>
            </a:r>
            <a:r>
              <a:rPr lang="en-US" dirty="0" smtClean="0"/>
              <a:t> a }</a:t>
            </a:r>
            <a:br>
              <a:rPr lang="en-US" dirty="0" smtClean="0"/>
            </a:br>
            <a:endParaRPr lang="en-US" dirty="0" smtClean="0"/>
          </a:p>
          <a:p>
            <a:pPr algn="l"/>
            <a:r>
              <a:rPr lang="en-US" dirty="0"/>
              <a:t>c</a:t>
            </a:r>
            <a:r>
              <a:rPr lang="en-US" dirty="0" smtClean="0"/>
              <a:t>lass </a:t>
            </a:r>
            <a:r>
              <a:rPr lang="en-US" dirty="0" smtClean="0">
                <a:solidFill>
                  <a:srgbClr val="92D050"/>
                </a:solidFill>
              </a:rPr>
              <a:t>B</a:t>
            </a:r>
            <a:r>
              <a:rPr lang="en-US" dirty="0" smtClean="0"/>
              <a:t> extends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{ </a:t>
            </a:r>
            <a:r>
              <a:rPr lang="en-US" dirty="0" err="1" smtClean="0"/>
              <a:t>int</a:t>
            </a:r>
            <a:r>
              <a:rPr lang="en-US" dirty="0" smtClean="0"/>
              <a:t> b; </a:t>
            </a:r>
            <a:r>
              <a:rPr lang="en-US" dirty="0" err="1" smtClean="0"/>
              <a:t>int</a:t>
            </a:r>
            <a:r>
              <a:rPr lang="en-US" dirty="0" smtClean="0"/>
              <a:t> c }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class </a:t>
            </a:r>
            <a:r>
              <a:rPr lang="en-US" dirty="0" smtClean="0">
                <a:solidFill>
                  <a:srgbClr val="00B0F0"/>
                </a:solidFill>
              </a:rPr>
              <a:t>C</a:t>
            </a:r>
            <a:r>
              <a:rPr lang="en-US" dirty="0" smtClean="0"/>
              <a:t> extends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{ </a:t>
            </a:r>
            <a:r>
              <a:rPr lang="en-US" dirty="0" err="1" smtClean="0"/>
              <a:t>int</a:t>
            </a:r>
            <a:r>
              <a:rPr lang="en-US" dirty="0" smtClean="0"/>
              <a:t> d }</a:t>
            </a:r>
          </a:p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class </a:t>
            </a:r>
            <a:r>
              <a:rPr lang="en-US" dirty="0" smtClean="0">
                <a:solidFill>
                  <a:srgbClr val="FFC000"/>
                </a:solidFill>
              </a:rPr>
              <a:t>D</a:t>
            </a:r>
            <a:r>
              <a:rPr lang="en-US" dirty="0" smtClean="0"/>
              <a:t> extends </a:t>
            </a:r>
            <a:r>
              <a:rPr lang="en-US" dirty="0" smtClean="0">
                <a:solidFill>
                  <a:srgbClr val="92D050"/>
                </a:solidFill>
              </a:rPr>
              <a:t>B</a:t>
            </a:r>
            <a:r>
              <a:rPr lang="en-US" dirty="0" smtClean="0"/>
              <a:t> { </a:t>
            </a:r>
            <a:r>
              <a:rPr lang="en-US" dirty="0" err="1" smtClean="0"/>
              <a:t>int</a:t>
            </a:r>
            <a:r>
              <a:rPr lang="en-US" dirty="0" smtClean="0"/>
              <a:t> e }</a:t>
            </a:r>
            <a:endParaRPr lang="en-US" dirty="0"/>
          </a:p>
        </p:txBody>
      </p:sp>
      <p:grpSp>
        <p:nvGrpSpPr>
          <p:cNvPr id="49" name="Group 48"/>
          <p:cNvGrpSpPr/>
          <p:nvPr/>
        </p:nvGrpSpPr>
        <p:grpSpPr>
          <a:xfrm>
            <a:off x="4593575" y="2134637"/>
            <a:ext cx="740888" cy="738664"/>
            <a:chOff x="4593575" y="2134637"/>
            <a:chExt cx="740888" cy="738664"/>
          </a:xfrm>
        </p:grpSpPr>
        <p:sp>
          <p:nvSpPr>
            <p:cNvPr id="12" name="TextBox 11"/>
            <p:cNvSpPr txBox="1"/>
            <p:nvPr/>
          </p:nvSpPr>
          <p:spPr>
            <a:xfrm>
              <a:off x="4593575" y="2134637"/>
              <a:ext cx="740888" cy="369332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A</a:t>
              </a:r>
              <a:endParaRPr lang="en-US" sz="18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93575" y="2503969"/>
              <a:ext cx="740888" cy="369332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/>
                <a:t>a</a:t>
              </a:r>
              <a:r>
                <a:rPr lang="en-US" sz="1800" dirty="0" smtClean="0"/>
                <a:t>=1</a:t>
              </a:r>
              <a:endParaRPr lang="en-US" sz="18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747131" y="2134637"/>
            <a:ext cx="740888" cy="738664"/>
            <a:chOff x="5747131" y="2134637"/>
            <a:chExt cx="740888" cy="738664"/>
          </a:xfrm>
        </p:grpSpPr>
        <p:sp>
          <p:nvSpPr>
            <p:cNvPr id="17" name="TextBox 16"/>
            <p:cNvSpPr txBox="1"/>
            <p:nvPr/>
          </p:nvSpPr>
          <p:spPr>
            <a:xfrm>
              <a:off x="5747131" y="2134637"/>
              <a:ext cx="740888" cy="369332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A</a:t>
              </a:r>
              <a:endParaRPr lang="en-US" sz="18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747131" y="2503969"/>
              <a:ext cx="740888" cy="369332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/>
                <a:t>a</a:t>
              </a:r>
              <a:r>
                <a:rPr lang="en-US" sz="1800" dirty="0" smtClean="0"/>
                <a:t>=3</a:t>
              </a:r>
              <a:endParaRPr lang="en-US" sz="1800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7142972" y="2873301"/>
            <a:ext cx="740889" cy="1477328"/>
            <a:chOff x="7142972" y="2873301"/>
            <a:chExt cx="740889" cy="1477328"/>
          </a:xfrm>
        </p:grpSpPr>
        <p:sp>
          <p:nvSpPr>
            <p:cNvPr id="19" name="TextBox 18"/>
            <p:cNvSpPr txBox="1"/>
            <p:nvPr/>
          </p:nvSpPr>
          <p:spPr>
            <a:xfrm>
              <a:off x="7142972" y="2873301"/>
              <a:ext cx="740888" cy="369332"/>
            </a:xfrm>
            <a:prstGeom prst="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/>
                <a:t>B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142972" y="3242633"/>
              <a:ext cx="740888" cy="369332"/>
            </a:xfrm>
            <a:prstGeom prst="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</a:rPr>
                <a:t>a</a:t>
              </a:r>
              <a:r>
                <a:rPr lang="en-US" sz="1800" dirty="0" smtClean="0">
                  <a:solidFill>
                    <a:srgbClr val="FF0000"/>
                  </a:solidFill>
                </a:rPr>
                <a:t>=2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142973" y="3611965"/>
              <a:ext cx="740888" cy="369332"/>
            </a:xfrm>
            <a:prstGeom prst="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/>
                <a:t>b</a:t>
              </a:r>
              <a:r>
                <a:rPr lang="en-US" sz="1800" dirty="0" smtClean="0"/>
                <a:t>=0</a:t>
              </a:r>
              <a:endParaRPr lang="en-US" sz="18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142972" y="3981297"/>
              <a:ext cx="740888" cy="369332"/>
            </a:xfrm>
            <a:prstGeom prst="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/>
                <a:t>c</a:t>
              </a:r>
              <a:r>
                <a:rPr lang="en-US" sz="1800" dirty="0" smtClean="0"/>
                <a:t>=42</a:t>
              </a:r>
              <a:endParaRPr lang="en-US" sz="1800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025790" y="3242633"/>
            <a:ext cx="27897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A-fields “duplicated” – not a pointer to an A-object!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flipV="1">
            <a:off x="6488019" y="3427300"/>
            <a:ext cx="876912" cy="201662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48" name="Group 47"/>
          <p:cNvGrpSpPr/>
          <p:nvPr/>
        </p:nvGrpSpPr>
        <p:grpSpPr>
          <a:xfrm>
            <a:off x="3887261" y="4127044"/>
            <a:ext cx="740889" cy="1107996"/>
            <a:chOff x="3887261" y="4127044"/>
            <a:chExt cx="740889" cy="1107996"/>
          </a:xfrm>
        </p:grpSpPr>
        <p:sp>
          <p:nvSpPr>
            <p:cNvPr id="27" name="TextBox 26"/>
            <p:cNvSpPr txBox="1"/>
            <p:nvPr/>
          </p:nvSpPr>
          <p:spPr>
            <a:xfrm>
              <a:off x="3887261" y="4127044"/>
              <a:ext cx="740888" cy="369332"/>
            </a:xfrm>
            <a:prstGeom prst="rect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C</a:t>
              </a:r>
              <a:endParaRPr lang="en-US" sz="18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887261" y="4496376"/>
              <a:ext cx="740888" cy="369332"/>
            </a:xfrm>
            <a:prstGeom prst="rect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</a:rPr>
                <a:t>a</a:t>
              </a:r>
              <a:r>
                <a:rPr lang="en-US" sz="1800" dirty="0" smtClean="0">
                  <a:solidFill>
                    <a:srgbClr val="FF0000"/>
                  </a:solidFill>
                </a:rPr>
                <a:t>=4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887262" y="4865708"/>
              <a:ext cx="740888" cy="369332"/>
            </a:xfrm>
            <a:prstGeom prst="rect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/>
                <a:t>d</a:t>
              </a:r>
              <a:r>
                <a:rPr lang="en-US" sz="1800" dirty="0" smtClean="0"/>
                <a:t>=8</a:t>
              </a:r>
              <a:endParaRPr lang="en-US" sz="1800" dirty="0"/>
            </a:p>
          </p:txBody>
        </p:sp>
      </p:grpSp>
      <p:cxnSp>
        <p:nvCxnSpPr>
          <p:cNvPr id="30" name="Straight Connector 29"/>
          <p:cNvCxnSpPr>
            <a:endCxn id="13" idx="2"/>
          </p:cNvCxnSpPr>
          <p:nvPr/>
        </p:nvCxnSpPr>
        <p:spPr bwMode="auto">
          <a:xfrm flipV="1">
            <a:off x="4426771" y="3950519"/>
            <a:ext cx="993872" cy="730523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52" name="Group 51"/>
          <p:cNvGrpSpPr/>
          <p:nvPr/>
        </p:nvGrpSpPr>
        <p:grpSpPr>
          <a:xfrm>
            <a:off x="8015623" y="2103748"/>
            <a:ext cx="740889" cy="1477328"/>
            <a:chOff x="8015623" y="2103748"/>
            <a:chExt cx="740889" cy="1477328"/>
          </a:xfrm>
        </p:grpSpPr>
        <p:sp>
          <p:nvSpPr>
            <p:cNvPr id="37" name="TextBox 36"/>
            <p:cNvSpPr txBox="1"/>
            <p:nvPr/>
          </p:nvSpPr>
          <p:spPr>
            <a:xfrm>
              <a:off x="8015623" y="2103748"/>
              <a:ext cx="740888" cy="369332"/>
            </a:xfrm>
            <a:prstGeom prst="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B</a:t>
              </a:r>
              <a:endParaRPr lang="en-US" sz="18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015623" y="2473080"/>
              <a:ext cx="740888" cy="369332"/>
            </a:xfrm>
            <a:prstGeom prst="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solidFill>
                    <a:srgbClr val="FF0000"/>
                  </a:solidFill>
                </a:rPr>
                <a:t>a=99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8015624" y="2842412"/>
              <a:ext cx="740888" cy="369332"/>
            </a:xfrm>
            <a:prstGeom prst="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b=2</a:t>
              </a:r>
              <a:endParaRPr lang="en-US" sz="18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015623" y="3211744"/>
              <a:ext cx="740888" cy="369332"/>
            </a:xfrm>
            <a:prstGeom prst="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c=-2</a:t>
              </a:r>
              <a:endParaRPr lang="en-US" sz="1800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8240671" y="4546247"/>
            <a:ext cx="748148" cy="1847438"/>
            <a:chOff x="8240671" y="4546247"/>
            <a:chExt cx="748148" cy="1847438"/>
          </a:xfrm>
        </p:grpSpPr>
        <p:sp>
          <p:nvSpPr>
            <p:cNvPr id="41" name="TextBox 40"/>
            <p:cNvSpPr txBox="1"/>
            <p:nvPr/>
          </p:nvSpPr>
          <p:spPr>
            <a:xfrm>
              <a:off x="8240671" y="4546247"/>
              <a:ext cx="740888" cy="369332"/>
            </a:xfrm>
            <a:prstGeom prst="rect">
              <a:avLst/>
            </a:prstGeom>
            <a:solidFill>
              <a:srgbClr val="FFC00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D</a:t>
              </a:r>
              <a:endParaRPr lang="en-US" sz="18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240671" y="4915579"/>
              <a:ext cx="740888" cy="369332"/>
            </a:xfrm>
            <a:prstGeom prst="rect">
              <a:avLst/>
            </a:prstGeom>
            <a:solidFill>
              <a:srgbClr val="FFC00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</a:rPr>
                <a:t>a</a:t>
              </a:r>
              <a:r>
                <a:rPr lang="en-US" sz="1800" dirty="0" smtClean="0">
                  <a:solidFill>
                    <a:srgbClr val="FF0000"/>
                  </a:solidFill>
                </a:rPr>
                <a:t>=2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240672" y="5284911"/>
              <a:ext cx="740888" cy="369332"/>
            </a:xfrm>
            <a:prstGeom prst="rect">
              <a:avLst/>
            </a:prstGeom>
            <a:solidFill>
              <a:srgbClr val="FFC00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/>
                <a:t>b</a:t>
              </a:r>
              <a:r>
                <a:rPr lang="en-US" sz="1800" dirty="0" smtClean="0"/>
                <a:t>=0</a:t>
              </a:r>
              <a:endParaRPr lang="en-US" sz="18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240671" y="5654243"/>
              <a:ext cx="740888" cy="369332"/>
            </a:xfrm>
            <a:prstGeom prst="rect">
              <a:avLst/>
            </a:prstGeom>
            <a:solidFill>
              <a:srgbClr val="FFC00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/>
                <a:t>c</a:t>
              </a:r>
              <a:r>
                <a:rPr lang="en-US" sz="1800" dirty="0" smtClean="0"/>
                <a:t>=42</a:t>
              </a:r>
              <a:endParaRPr lang="en-US" sz="18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247931" y="6024353"/>
              <a:ext cx="740888" cy="369332"/>
            </a:xfrm>
            <a:prstGeom prst="rect">
              <a:avLst/>
            </a:prstGeom>
            <a:solidFill>
              <a:srgbClr val="FFC00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e=42</a:t>
              </a:r>
              <a:endParaRPr lang="en-US" sz="1800" dirty="0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1814345" y="6268785"/>
            <a:ext cx="59788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Avoids code duplication when implementing inherited methods: loads/stores to fields access same location, counted as offset from base of object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89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837565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Static versus dynamic class of object</a:t>
            </a:r>
            <a:endParaRPr lang="en-US" sz="2800" dirty="0"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81742" y="861578"/>
            <a:ext cx="7957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/>
              <a:t>Typically, can assign an object of class C to a variable/field declared to be of type A, where A is a superclass of C.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3460" y="2067495"/>
            <a:ext cx="363708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c</a:t>
            </a:r>
            <a:r>
              <a:rPr lang="en-US" dirty="0" smtClean="0"/>
              <a:t>lass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extends Object { </a:t>
            </a:r>
            <a:r>
              <a:rPr lang="en-US" dirty="0" err="1" smtClean="0"/>
              <a:t>int</a:t>
            </a:r>
            <a:r>
              <a:rPr lang="en-US" dirty="0" smtClean="0"/>
              <a:t> a }</a:t>
            </a:r>
            <a:br>
              <a:rPr lang="en-US" dirty="0" smtClean="0"/>
            </a:br>
            <a:endParaRPr lang="en-US" dirty="0" smtClean="0"/>
          </a:p>
          <a:p>
            <a:pPr algn="l"/>
            <a:r>
              <a:rPr lang="en-US" dirty="0"/>
              <a:t>c</a:t>
            </a:r>
            <a:r>
              <a:rPr lang="en-US" dirty="0" smtClean="0"/>
              <a:t>lass </a:t>
            </a:r>
            <a:r>
              <a:rPr lang="en-US" dirty="0" smtClean="0">
                <a:solidFill>
                  <a:srgbClr val="92D050"/>
                </a:solidFill>
              </a:rPr>
              <a:t>B</a:t>
            </a:r>
            <a:r>
              <a:rPr lang="en-US" dirty="0" smtClean="0"/>
              <a:t> extends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{ </a:t>
            </a:r>
            <a:r>
              <a:rPr lang="en-US" dirty="0" err="1" smtClean="0"/>
              <a:t>int</a:t>
            </a:r>
            <a:r>
              <a:rPr lang="en-US" dirty="0" smtClean="0"/>
              <a:t> b; </a:t>
            </a:r>
            <a:r>
              <a:rPr lang="en-US" dirty="0" err="1" smtClean="0"/>
              <a:t>int</a:t>
            </a:r>
            <a:r>
              <a:rPr lang="en-US" dirty="0" smtClean="0"/>
              <a:t> c }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class </a:t>
            </a:r>
            <a:r>
              <a:rPr lang="en-US" dirty="0" smtClean="0">
                <a:solidFill>
                  <a:srgbClr val="00B0F0"/>
                </a:solidFill>
              </a:rPr>
              <a:t>C</a:t>
            </a:r>
            <a:r>
              <a:rPr lang="en-US" dirty="0" smtClean="0"/>
              <a:t> extends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{ </a:t>
            </a:r>
            <a:r>
              <a:rPr lang="en-US" dirty="0" err="1" smtClean="0"/>
              <a:t>int</a:t>
            </a:r>
            <a:r>
              <a:rPr lang="en-US" dirty="0" smtClean="0"/>
              <a:t> d }</a:t>
            </a:r>
          </a:p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class </a:t>
            </a:r>
            <a:r>
              <a:rPr lang="en-US" dirty="0" smtClean="0">
                <a:solidFill>
                  <a:srgbClr val="FFC000"/>
                </a:solidFill>
              </a:rPr>
              <a:t>D</a:t>
            </a:r>
            <a:r>
              <a:rPr lang="en-US" dirty="0" smtClean="0"/>
              <a:t> extends </a:t>
            </a:r>
            <a:r>
              <a:rPr lang="en-US" dirty="0" smtClean="0">
                <a:solidFill>
                  <a:srgbClr val="92D050"/>
                </a:solidFill>
              </a:rPr>
              <a:t>B</a:t>
            </a:r>
            <a:r>
              <a:rPr lang="en-US" dirty="0" smtClean="0"/>
              <a:t> { </a:t>
            </a:r>
            <a:r>
              <a:rPr lang="en-US" dirty="0" err="1" smtClean="0"/>
              <a:t>int</a:t>
            </a:r>
            <a:r>
              <a:rPr lang="en-US" dirty="0" smtClean="0"/>
              <a:t> e }</a:t>
            </a:r>
          </a:p>
          <a:p>
            <a:pPr algn="l"/>
            <a:endParaRPr lang="en-US" dirty="0" smtClean="0"/>
          </a:p>
          <a:p>
            <a:pPr algn="l"/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a_object</a:t>
            </a:r>
            <a:r>
              <a:rPr lang="en-US" dirty="0" smtClean="0"/>
              <a:t> :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:= new </a:t>
            </a:r>
            <a:r>
              <a:rPr lang="en-US" dirty="0">
                <a:solidFill>
                  <a:srgbClr val="00B0F0"/>
                </a:solidFill>
              </a:rPr>
              <a:t>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93575" y="2134637"/>
            <a:ext cx="740888" cy="369332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A</a:t>
            </a:r>
            <a:endParaRPr lang="en-US" sz="1800" dirty="0"/>
          </a:p>
        </p:txBody>
      </p:sp>
      <p:sp>
        <p:nvSpPr>
          <p:cNvPr id="16" name="TextBox 15"/>
          <p:cNvSpPr txBox="1"/>
          <p:nvPr/>
        </p:nvSpPr>
        <p:spPr>
          <a:xfrm>
            <a:off x="4593575" y="2503969"/>
            <a:ext cx="740888" cy="369332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/>
              <a:t>a</a:t>
            </a:r>
            <a:r>
              <a:rPr lang="en-US" sz="1800" dirty="0" smtClean="0"/>
              <a:t>=1</a:t>
            </a:r>
            <a:endParaRPr lang="en-US" sz="1800" dirty="0"/>
          </a:p>
        </p:txBody>
      </p:sp>
      <p:grpSp>
        <p:nvGrpSpPr>
          <p:cNvPr id="2" name="Group 1"/>
          <p:cNvGrpSpPr/>
          <p:nvPr/>
        </p:nvGrpSpPr>
        <p:grpSpPr>
          <a:xfrm>
            <a:off x="5801755" y="2120123"/>
            <a:ext cx="740889" cy="1107996"/>
            <a:chOff x="3887261" y="4127044"/>
            <a:chExt cx="740889" cy="1107996"/>
          </a:xfrm>
        </p:grpSpPr>
        <p:sp>
          <p:nvSpPr>
            <p:cNvPr id="27" name="TextBox 26"/>
            <p:cNvSpPr txBox="1"/>
            <p:nvPr/>
          </p:nvSpPr>
          <p:spPr>
            <a:xfrm>
              <a:off x="3887261" y="4127044"/>
              <a:ext cx="740888" cy="369332"/>
            </a:xfrm>
            <a:prstGeom prst="rect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C</a:t>
              </a:r>
              <a:endParaRPr lang="en-US" sz="18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887261" y="4496376"/>
              <a:ext cx="740888" cy="369332"/>
            </a:xfrm>
            <a:prstGeom prst="rect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</a:rPr>
                <a:t>a</a:t>
              </a:r>
              <a:r>
                <a:rPr lang="en-US" sz="1800" dirty="0" smtClean="0">
                  <a:solidFill>
                    <a:srgbClr val="FF0000"/>
                  </a:solidFill>
                </a:rPr>
                <a:t>=4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887262" y="4865708"/>
              <a:ext cx="740888" cy="369332"/>
            </a:xfrm>
            <a:prstGeom prst="rect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/>
                <a:t>d</a:t>
              </a:r>
              <a:r>
                <a:rPr lang="en-US" sz="1800" dirty="0" smtClean="0"/>
                <a:t>=8</a:t>
              </a:r>
              <a:endParaRPr lang="en-US" sz="1800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980547" y="3424835"/>
            <a:ext cx="5011054" cy="156966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method </a:t>
            </a:r>
            <a:r>
              <a:rPr lang="en-US" dirty="0" smtClean="0"/>
              <a:t>m (</a:t>
            </a:r>
            <a:r>
              <a:rPr lang="en-US" dirty="0" err="1" smtClean="0"/>
              <a:t>x:</a:t>
            </a:r>
            <a:r>
              <a:rPr lang="en-US" dirty="0" err="1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) : T = {…} in class X:</a:t>
            </a:r>
            <a:br>
              <a:rPr lang="en-US" dirty="0" smtClean="0"/>
            </a:br>
            <a:r>
              <a:rPr lang="en-US" dirty="0" smtClean="0"/>
              <a:t>body of m well-typed w.r.t. x: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, so can only access </a:t>
            </a:r>
            <a:r>
              <a:rPr lang="en-US" dirty="0" err="1" smtClean="0"/>
              <a:t>x.a</a:t>
            </a:r>
            <a:r>
              <a:rPr lang="en-US" dirty="0" smtClean="0"/>
              <a:t>. Passing a larger </a:t>
            </a:r>
            <a:r>
              <a:rPr lang="en-US" dirty="0" smtClean="0">
                <a:solidFill>
                  <a:srgbClr val="00B0F0"/>
                </a:solidFill>
              </a:rPr>
              <a:t>C</a:t>
            </a:r>
            <a:r>
              <a:rPr lang="en-US" dirty="0" smtClean="0"/>
              <a:t> object is not harmful: additional fields ignored. 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624077" y="5191211"/>
            <a:ext cx="5215123" cy="15696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method</a:t>
            </a:r>
            <a:r>
              <a:rPr lang="en-US" dirty="0" smtClean="0"/>
              <a:t> k (…) :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= { …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/>
              <a:t>} in class Y:</a:t>
            </a:r>
            <a:br>
              <a:rPr lang="en-US" dirty="0" smtClean="0"/>
            </a:br>
            <a:r>
              <a:rPr lang="en-US" dirty="0" smtClean="0"/>
              <a:t>k may return an object of any subclass of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– </a:t>
            </a:r>
            <a:r>
              <a:rPr lang="en-US" dirty="0" err="1" smtClean="0"/>
              <a:t>eg</a:t>
            </a:r>
            <a:r>
              <a:rPr lang="en-US" dirty="0" smtClean="0"/>
              <a:t> body of k can be 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C</a:t>
            </a:r>
            <a:r>
              <a:rPr lang="en-US" dirty="0" smtClean="0"/>
              <a:t> - but client only knows that the returned object has a field a.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8021" y="6266549"/>
            <a:ext cx="16642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Cf. subtyping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76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837565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Method selection typically based on dynamic class</a:t>
            </a:r>
            <a:endParaRPr lang="en-US" sz="2800" dirty="0"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7709" y="870881"/>
            <a:ext cx="5140125" cy="415498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c</a:t>
            </a:r>
            <a:r>
              <a:rPr lang="en-US" dirty="0" smtClean="0"/>
              <a:t>lass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extends Object { </a:t>
            </a:r>
            <a:r>
              <a:rPr lang="en-US" dirty="0" err="1" smtClean="0"/>
              <a:t>int</a:t>
            </a:r>
            <a:r>
              <a:rPr lang="en-US" dirty="0" smtClean="0"/>
              <a:t> a;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f () = return (a +2) }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:</a:t>
            </a:r>
            <a:br>
              <a:rPr lang="en-US" dirty="0" smtClean="0"/>
            </a:br>
            <a:r>
              <a:rPr lang="en-US" dirty="0" smtClean="0"/>
              <a:t>class </a:t>
            </a:r>
            <a:r>
              <a:rPr lang="en-US" dirty="0" smtClean="0">
                <a:solidFill>
                  <a:srgbClr val="00B0F0"/>
                </a:solidFill>
              </a:rPr>
              <a:t>C</a:t>
            </a:r>
            <a:r>
              <a:rPr lang="en-US" dirty="0" smtClean="0"/>
              <a:t> extends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{ </a:t>
            </a:r>
            <a:r>
              <a:rPr lang="en-US" dirty="0" err="1" smtClean="0"/>
              <a:t>int</a:t>
            </a:r>
            <a:r>
              <a:rPr lang="en-US" dirty="0" smtClean="0"/>
              <a:t> d;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f () = return d //overrides </a:t>
            </a:r>
            <a:r>
              <a:rPr lang="en-US" dirty="0" err="1" smtClean="0"/>
              <a:t>A.f</a:t>
            </a:r>
            <a:r>
              <a:rPr lang="en-US" dirty="0" smtClean="0"/>
              <a:t>() }</a:t>
            </a:r>
            <a:br>
              <a:rPr lang="en-US" dirty="0" smtClean="0"/>
            </a:br>
            <a:endParaRPr lang="en-US" dirty="0" smtClean="0"/>
          </a:p>
          <a:p>
            <a:pPr algn="l"/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 (</a:t>
            </a:r>
            <a:r>
              <a:rPr lang="en-US" dirty="0" err="1" smtClean="0"/>
              <a:t>x:A</a:t>
            </a:r>
            <a:r>
              <a:rPr lang="en-US" dirty="0" smtClean="0"/>
              <a:t>) {</a:t>
            </a:r>
          </a:p>
          <a:p>
            <a:pPr algn="l"/>
            <a:r>
              <a:rPr lang="en-US" dirty="0" smtClean="0"/>
              <a:t>   return </a:t>
            </a:r>
            <a:r>
              <a:rPr lang="en-US" dirty="0" err="1"/>
              <a:t>x</a:t>
            </a:r>
            <a:r>
              <a:rPr lang="en-US" dirty="0" err="1" smtClean="0"/>
              <a:t>.f</a:t>
            </a:r>
            <a:r>
              <a:rPr lang="en-US" dirty="0" smtClean="0"/>
              <a:t>() // code generation: jump to </a:t>
            </a:r>
            <a:r>
              <a:rPr lang="en-US" dirty="0" err="1" smtClean="0"/>
              <a:t>A.f</a:t>
            </a:r>
            <a:r>
              <a:rPr lang="en-US" dirty="0" smtClean="0"/>
              <a:t>?</a:t>
            </a:r>
          </a:p>
          <a:p>
            <a:pPr algn="l"/>
            <a:r>
              <a:rPr lang="en-US" dirty="0" smtClean="0"/>
              <a:t>} </a:t>
            </a:r>
          </a:p>
          <a:p>
            <a:pPr algn="l"/>
            <a:r>
              <a:rPr lang="en-US" dirty="0" err="1"/>
              <a:t>v</a:t>
            </a:r>
            <a:r>
              <a:rPr lang="en-US" dirty="0" err="1" smtClean="0"/>
              <a:t>ar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B0F0"/>
                </a:solidFill>
              </a:rPr>
              <a:t>c_obj</a:t>
            </a:r>
            <a:r>
              <a:rPr lang="en-US" dirty="0" smtClean="0"/>
              <a:t> := new </a:t>
            </a:r>
            <a:r>
              <a:rPr lang="en-US" dirty="0" smtClean="0">
                <a:solidFill>
                  <a:srgbClr val="00B0F0"/>
                </a:solidFill>
              </a:rPr>
              <a:t>C</a:t>
            </a:r>
            <a:r>
              <a:rPr lang="en-US" dirty="0" smtClean="0"/>
              <a:t>();</a:t>
            </a:r>
            <a:br>
              <a:rPr lang="en-US" dirty="0" smtClean="0"/>
            </a:br>
            <a:r>
              <a:rPr lang="en-US" dirty="0" smtClean="0"/>
              <a:t>print m(</a:t>
            </a:r>
            <a:r>
              <a:rPr lang="en-US" dirty="0" err="1" smtClean="0">
                <a:solidFill>
                  <a:srgbClr val="00B0F0"/>
                </a:solidFill>
              </a:rPr>
              <a:t>c_obj</a:t>
            </a:r>
            <a:r>
              <a:rPr lang="en-US" dirty="0" smtClean="0"/>
              <a:t>); // should invoke </a:t>
            </a:r>
            <a:r>
              <a:rPr lang="en-US" dirty="0" err="1" smtClean="0">
                <a:solidFill>
                  <a:srgbClr val="00B0F0"/>
                </a:solidFill>
              </a:rPr>
              <a:t>C</a:t>
            </a:r>
            <a:r>
              <a:rPr lang="en-US" dirty="0" err="1" smtClean="0"/>
              <a:t>.f</a:t>
            </a:r>
            <a:r>
              <a:rPr lang="en-US" dirty="0" smtClean="0"/>
              <a:t>, not </a:t>
            </a:r>
            <a:r>
              <a:rPr lang="en-US" dirty="0" err="1" smtClean="0">
                <a:solidFill>
                  <a:srgbClr val="FF0000"/>
                </a:solidFill>
              </a:rPr>
              <a:t>A</a:t>
            </a:r>
            <a:r>
              <a:rPr lang="en-US" dirty="0" err="1" smtClean="0"/>
              <a:t>.f</a:t>
            </a:r>
            <a:r>
              <a:rPr lang="en-US" dirty="0" smtClean="0"/>
              <a:t>()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716620" y="1676923"/>
            <a:ext cx="740888" cy="738664"/>
            <a:chOff x="4593575" y="2134637"/>
            <a:chExt cx="740888" cy="738664"/>
          </a:xfrm>
        </p:grpSpPr>
        <p:sp>
          <p:nvSpPr>
            <p:cNvPr id="12" name="TextBox 11"/>
            <p:cNvSpPr txBox="1"/>
            <p:nvPr/>
          </p:nvSpPr>
          <p:spPr>
            <a:xfrm>
              <a:off x="4593575" y="2134637"/>
              <a:ext cx="740888" cy="369332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A</a:t>
              </a:r>
              <a:endParaRPr lang="en-US" sz="18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93575" y="2503969"/>
              <a:ext cx="740888" cy="369332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/>
                <a:t>a</a:t>
              </a:r>
              <a:r>
                <a:rPr lang="en-US" sz="1800" dirty="0" smtClean="0"/>
                <a:t>=1</a:t>
              </a:r>
              <a:endParaRPr lang="en-US" sz="1800" dirty="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7924800" y="1662409"/>
            <a:ext cx="740889" cy="1107996"/>
            <a:chOff x="3887261" y="4127044"/>
            <a:chExt cx="740889" cy="1107996"/>
          </a:xfrm>
        </p:grpSpPr>
        <p:sp>
          <p:nvSpPr>
            <p:cNvPr id="27" name="TextBox 26"/>
            <p:cNvSpPr txBox="1"/>
            <p:nvPr/>
          </p:nvSpPr>
          <p:spPr>
            <a:xfrm>
              <a:off x="3887261" y="4127044"/>
              <a:ext cx="740888" cy="369332"/>
            </a:xfrm>
            <a:prstGeom prst="rect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C</a:t>
              </a:r>
              <a:endParaRPr lang="en-US" sz="18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887261" y="4496376"/>
              <a:ext cx="740888" cy="369332"/>
            </a:xfrm>
            <a:prstGeom prst="rect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</a:rPr>
                <a:t>a</a:t>
              </a:r>
              <a:r>
                <a:rPr lang="en-US" sz="1800" dirty="0" smtClean="0">
                  <a:solidFill>
                    <a:srgbClr val="FF0000"/>
                  </a:solidFill>
                </a:rPr>
                <a:t>=4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887262" y="4865708"/>
              <a:ext cx="740888" cy="369332"/>
            </a:xfrm>
            <a:prstGeom prst="rect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/>
                <a:t>d</a:t>
              </a:r>
              <a:r>
                <a:rPr lang="en-US" sz="1800" dirty="0" smtClean="0"/>
                <a:t>=8</a:t>
              </a:r>
              <a:endParaRPr lang="en-US" sz="1800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447709" y="5181600"/>
            <a:ext cx="24529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to achieve this: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36614" y="5586560"/>
            <a:ext cx="71881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</a:t>
            </a:r>
            <a:r>
              <a:rPr lang="en-US" dirty="0" smtClean="0"/>
              <a:t>bject contains reference to its “dynamic class”</a:t>
            </a:r>
            <a:br>
              <a:rPr lang="en-US" dirty="0" smtClean="0"/>
            </a:br>
            <a:r>
              <a:rPr lang="en-US" dirty="0" smtClean="0"/>
              <a:t>- requires class/class names to be represented at runtime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</a:t>
            </a:r>
            <a:r>
              <a:rPr lang="en-US" dirty="0" smtClean="0"/>
              <a:t>rganize method dispatch table similar to fields (next slide)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024795" y="4986396"/>
            <a:ext cx="3086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s</a:t>
            </a:r>
            <a:r>
              <a:rPr lang="en-US" dirty="0" smtClean="0">
                <a:solidFill>
                  <a:srgbClr val="FFC000"/>
                </a:solidFill>
              </a:rPr>
              <a:t>ubclass of its static class</a:t>
            </a:r>
            <a:endParaRPr lang="en-US" dirty="0">
              <a:solidFill>
                <a:srgbClr val="FFC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5791200" y="5412432"/>
            <a:ext cx="304800" cy="319326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3881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837565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Method dispatch based on dynamic class</a:t>
            </a:r>
            <a:endParaRPr lang="en-US" sz="2800" dirty="0"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5718" y="812832"/>
            <a:ext cx="5382756" cy="3046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c</a:t>
            </a:r>
            <a:r>
              <a:rPr lang="en-US" dirty="0" smtClean="0"/>
              <a:t>lass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extends Object { </a:t>
            </a:r>
            <a:r>
              <a:rPr lang="en-US" sz="1800" dirty="0" err="1" smtClean="0"/>
              <a:t>int</a:t>
            </a:r>
            <a:r>
              <a:rPr lang="en-US" sz="1800" dirty="0" smtClean="0"/>
              <a:t> a;  </a:t>
            </a:r>
            <a:r>
              <a:rPr lang="en-US" sz="1800" dirty="0" err="1" smtClean="0"/>
              <a:t>int</a:t>
            </a:r>
            <a:r>
              <a:rPr lang="en-US" sz="1800" dirty="0" smtClean="0"/>
              <a:t> f () = return (a+2) </a:t>
            </a:r>
            <a:r>
              <a:rPr lang="en-US" dirty="0" smtClean="0"/>
              <a:t>}</a:t>
            </a:r>
            <a:r>
              <a:rPr lang="en-US" dirty="0"/>
              <a:t> </a:t>
            </a:r>
          </a:p>
          <a:p>
            <a:pPr algn="l"/>
            <a:r>
              <a:rPr lang="en-US" dirty="0" smtClean="0"/>
              <a:t>class </a:t>
            </a:r>
            <a:r>
              <a:rPr lang="en-US" dirty="0">
                <a:solidFill>
                  <a:srgbClr val="92D050"/>
                </a:solidFill>
              </a:rPr>
              <a:t>B</a:t>
            </a:r>
            <a:r>
              <a:rPr lang="en-US" dirty="0"/>
              <a:t> extends 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/>
              <a:t> { </a:t>
            </a:r>
            <a:r>
              <a:rPr lang="en-US" sz="1800" dirty="0" err="1"/>
              <a:t>int</a:t>
            </a:r>
            <a:r>
              <a:rPr lang="en-US" sz="1800" dirty="0"/>
              <a:t> b; </a:t>
            </a:r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en-US" sz="1800" dirty="0" smtClean="0"/>
              <a:t>c;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sz="1800" dirty="0" smtClean="0"/>
              <a:t>A g() = … // additional method </a:t>
            </a:r>
            <a:r>
              <a:rPr lang="en-US" dirty="0" smtClean="0"/>
              <a:t>}</a:t>
            </a:r>
            <a:br>
              <a:rPr lang="en-US" dirty="0" smtClean="0"/>
            </a:br>
            <a:r>
              <a:rPr lang="en-US" dirty="0" smtClean="0"/>
              <a:t>class </a:t>
            </a:r>
            <a:r>
              <a:rPr lang="en-US" dirty="0" smtClean="0">
                <a:solidFill>
                  <a:srgbClr val="00B0F0"/>
                </a:solidFill>
              </a:rPr>
              <a:t>C</a:t>
            </a:r>
            <a:r>
              <a:rPr lang="en-US" dirty="0" smtClean="0"/>
              <a:t> extends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{ </a:t>
            </a:r>
            <a:r>
              <a:rPr lang="en-US" sz="1800" dirty="0" err="1" smtClean="0"/>
              <a:t>int</a:t>
            </a:r>
            <a:r>
              <a:rPr lang="en-US" sz="1800" dirty="0" smtClean="0"/>
              <a:t> d;</a:t>
            </a:r>
          </a:p>
          <a:p>
            <a:pPr algn="l"/>
            <a:r>
              <a:rPr lang="en-US" sz="1800" dirty="0"/>
              <a:t> </a:t>
            </a:r>
            <a:r>
              <a:rPr lang="en-US" sz="1800" dirty="0" smtClean="0"/>
              <a:t>    </a:t>
            </a:r>
            <a:r>
              <a:rPr lang="en-US" sz="1800" dirty="0" err="1" smtClean="0"/>
              <a:t>int</a:t>
            </a:r>
            <a:r>
              <a:rPr lang="en-US" sz="1800" dirty="0" smtClean="0"/>
              <a:t> f = return d //overrides </a:t>
            </a:r>
            <a:r>
              <a:rPr lang="en-US" sz="1800" dirty="0" err="1" smtClean="0"/>
              <a:t>A.f</a:t>
            </a:r>
            <a:r>
              <a:rPr lang="en-US" sz="1800" dirty="0" smtClean="0"/>
              <a:t>() </a:t>
            </a:r>
            <a:r>
              <a:rPr lang="en-US" dirty="0" smtClean="0"/>
              <a:t>}</a:t>
            </a:r>
          </a:p>
          <a:p>
            <a:pPr algn="l"/>
            <a:r>
              <a:rPr lang="en-US" dirty="0" err="1"/>
              <a:t>int</a:t>
            </a:r>
            <a:r>
              <a:rPr lang="en-US" dirty="0"/>
              <a:t> m (</a:t>
            </a:r>
            <a:r>
              <a:rPr lang="en-US" dirty="0" err="1"/>
              <a:t>x:A</a:t>
            </a:r>
            <a:r>
              <a:rPr lang="en-US" dirty="0"/>
              <a:t>) {</a:t>
            </a:r>
          </a:p>
          <a:p>
            <a:pPr algn="l"/>
            <a:r>
              <a:rPr lang="en-US" dirty="0"/>
              <a:t>   return </a:t>
            </a:r>
            <a:r>
              <a:rPr lang="en-US" dirty="0" err="1"/>
              <a:t>x.f</a:t>
            </a:r>
            <a:r>
              <a:rPr lang="en-US" dirty="0"/>
              <a:t>() // code generation: jump to </a:t>
            </a:r>
            <a:r>
              <a:rPr lang="en-US" dirty="0" err="1"/>
              <a:t>A.f</a:t>
            </a:r>
            <a:r>
              <a:rPr lang="en-US" dirty="0"/>
              <a:t>?</a:t>
            </a:r>
          </a:p>
          <a:p>
            <a:pPr algn="l"/>
            <a:r>
              <a:rPr lang="en-US" dirty="0"/>
              <a:t>}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745017" y="1049097"/>
            <a:ext cx="740888" cy="738664"/>
            <a:chOff x="4593575" y="2134637"/>
            <a:chExt cx="740888" cy="738664"/>
          </a:xfrm>
        </p:grpSpPr>
        <p:sp>
          <p:nvSpPr>
            <p:cNvPr id="12" name="TextBox 11"/>
            <p:cNvSpPr txBox="1"/>
            <p:nvPr/>
          </p:nvSpPr>
          <p:spPr>
            <a:xfrm>
              <a:off x="4593575" y="2134637"/>
              <a:ext cx="740888" cy="369332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MT</a:t>
              </a:r>
              <a:endParaRPr lang="en-US" sz="18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93575" y="2503969"/>
              <a:ext cx="740888" cy="369332"/>
            </a:xfrm>
            <a:prstGeom prst="rect">
              <a:avLst/>
            </a:pr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/>
                <a:t>a</a:t>
              </a:r>
              <a:r>
                <a:rPr lang="en-US" sz="1800" dirty="0" smtClean="0"/>
                <a:t>=1</a:t>
              </a:r>
              <a:endParaRPr lang="en-US" sz="1800" dirty="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7953197" y="1034583"/>
            <a:ext cx="740889" cy="1107996"/>
            <a:chOff x="3887261" y="4127044"/>
            <a:chExt cx="740889" cy="1107996"/>
          </a:xfrm>
        </p:grpSpPr>
        <p:sp>
          <p:nvSpPr>
            <p:cNvPr id="27" name="TextBox 26"/>
            <p:cNvSpPr txBox="1"/>
            <p:nvPr/>
          </p:nvSpPr>
          <p:spPr>
            <a:xfrm>
              <a:off x="3887261" y="4127044"/>
              <a:ext cx="740888" cy="369332"/>
            </a:xfrm>
            <a:prstGeom prst="rect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MT</a:t>
              </a:r>
              <a:endParaRPr lang="en-US" sz="18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887261" y="4496376"/>
              <a:ext cx="740888" cy="369332"/>
            </a:xfrm>
            <a:prstGeom prst="rect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</a:rPr>
                <a:t>a</a:t>
              </a:r>
              <a:r>
                <a:rPr lang="en-US" sz="1800" dirty="0" smtClean="0">
                  <a:solidFill>
                    <a:srgbClr val="FF0000"/>
                  </a:solidFill>
                </a:rPr>
                <a:t>=4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887262" y="4865708"/>
              <a:ext cx="740888" cy="369332"/>
            </a:xfrm>
            <a:prstGeom prst="rect">
              <a:avLst/>
            </a:prstGeom>
            <a:solidFill>
              <a:srgbClr val="00B0F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/>
                <a:t>d</a:t>
              </a:r>
              <a:r>
                <a:rPr lang="en-US" sz="1800" dirty="0" smtClean="0"/>
                <a:t>=8</a:t>
              </a:r>
              <a:endParaRPr lang="en-US" sz="1800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633683" y="1067240"/>
            <a:ext cx="740889" cy="1477328"/>
            <a:chOff x="7142972" y="2873301"/>
            <a:chExt cx="740889" cy="1477328"/>
          </a:xfrm>
        </p:grpSpPr>
        <p:sp>
          <p:nvSpPr>
            <p:cNvPr id="23" name="TextBox 22"/>
            <p:cNvSpPr txBox="1"/>
            <p:nvPr/>
          </p:nvSpPr>
          <p:spPr>
            <a:xfrm>
              <a:off x="7142972" y="2873301"/>
              <a:ext cx="740888" cy="369332"/>
            </a:xfrm>
            <a:prstGeom prst="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MT</a:t>
              </a:r>
              <a:endParaRPr lang="en-US" sz="18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142972" y="3242633"/>
              <a:ext cx="740888" cy="369332"/>
            </a:xfrm>
            <a:prstGeom prst="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</a:rPr>
                <a:t>a</a:t>
              </a:r>
              <a:r>
                <a:rPr lang="en-US" sz="1800" dirty="0" smtClean="0">
                  <a:solidFill>
                    <a:srgbClr val="FF0000"/>
                  </a:solidFill>
                </a:rPr>
                <a:t>=2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142973" y="3611965"/>
              <a:ext cx="740888" cy="369332"/>
            </a:xfrm>
            <a:prstGeom prst="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/>
                <a:t>b</a:t>
              </a:r>
              <a:r>
                <a:rPr lang="en-US" sz="1800" dirty="0" smtClean="0"/>
                <a:t>=0</a:t>
              </a:r>
              <a:endParaRPr lang="en-US" sz="18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142972" y="3981297"/>
              <a:ext cx="740888" cy="369332"/>
            </a:xfrm>
            <a:prstGeom prst="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/>
                <a:t>c</a:t>
              </a:r>
              <a:r>
                <a:rPr lang="en-US" sz="1800" dirty="0" smtClean="0"/>
                <a:t>=42</a:t>
              </a:r>
              <a:endParaRPr lang="en-US" sz="1800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6043655" y="2710115"/>
            <a:ext cx="29334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92D050"/>
                </a:solidFill>
              </a:rPr>
              <a:t>B</a:t>
            </a:r>
            <a:r>
              <a:rPr lang="en-US" sz="2000" dirty="0" smtClean="0"/>
              <a:t>-</a:t>
            </a:r>
            <a:r>
              <a:rPr lang="en-US" sz="2000" dirty="0"/>
              <a:t>o</a:t>
            </a:r>
            <a:r>
              <a:rPr lang="en-US" sz="2000" dirty="0" smtClean="0"/>
              <a:t>bjects of dynamic class should call </a:t>
            </a:r>
            <a:r>
              <a:rPr lang="en-US" sz="2000" dirty="0" err="1" smtClean="0">
                <a:solidFill>
                  <a:srgbClr val="FF0000"/>
                </a:solidFill>
              </a:rPr>
              <a:t>A</a:t>
            </a:r>
            <a:r>
              <a:rPr lang="en-US" sz="2000" dirty="0" err="1" smtClean="0"/>
              <a:t>.f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00B0F0"/>
                </a:solidFill>
              </a:rPr>
              <a:t>C</a:t>
            </a:r>
            <a:r>
              <a:rPr lang="en-US" sz="2000" dirty="0" smtClean="0"/>
              <a:t>-objects should call </a:t>
            </a:r>
            <a:r>
              <a:rPr lang="en-US" sz="2000" dirty="0" err="1" smtClean="0">
                <a:solidFill>
                  <a:srgbClr val="00B0F0"/>
                </a:solidFill>
              </a:rPr>
              <a:t>C</a:t>
            </a:r>
            <a:r>
              <a:rPr lang="en-US" sz="2000" dirty="0" err="1" smtClean="0"/>
              <a:t>.f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6786911" y="4497049"/>
            <a:ext cx="23372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Code for f located at same offset, in all subclasses of A</a:t>
            </a:r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152400" y="4323657"/>
            <a:ext cx="6508998" cy="1585794"/>
            <a:chOff x="152400" y="4535813"/>
            <a:chExt cx="6508998" cy="1585794"/>
          </a:xfrm>
        </p:grpSpPr>
        <p:sp>
          <p:nvSpPr>
            <p:cNvPr id="47" name="Rectangle 46"/>
            <p:cNvSpPr/>
            <p:nvPr/>
          </p:nvSpPr>
          <p:spPr bwMode="auto">
            <a:xfrm>
              <a:off x="152400" y="4535813"/>
              <a:ext cx="6508998" cy="158579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charset="0"/>
              </a:endParaRP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978701" y="4586188"/>
              <a:ext cx="1600200" cy="758637"/>
              <a:chOff x="4212575" y="2391663"/>
              <a:chExt cx="1600200" cy="758637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4212575" y="2391663"/>
                <a:ext cx="381000" cy="36933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solidFill>
                      <a:srgbClr val="FF0000"/>
                    </a:solidFill>
                  </a:rPr>
                  <a:t>A</a:t>
                </a:r>
                <a:endParaRPr lang="en-US" sz="18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4593575" y="2503969"/>
                <a:ext cx="1219200" cy="646331"/>
              </a:xfrm>
              <a:prstGeom prst="rect">
                <a:avLst/>
              </a:prstGeom>
              <a:solidFill>
                <a:srgbClr val="FF0000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l</a:t>
                </a:r>
                <a:r>
                  <a:rPr lang="en-US" sz="1800" dirty="0" smtClean="0"/>
                  <a:t>abel for code(</a:t>
                </a:r>
                <a:r>
                  <a:rPr lang="en-US" sz="1800" dirty="0" err="1" smtClean="0"/>
                  <a:t>A_f</a:t>
                </a:r>
                <a:r>
                  <a:rPr lang="en-US" sz="1800" dirty="0" smtClean="0"/>
                  <a:t>)</a:t>
                </a:r>
                <a:endParaRPr lang="en-US" sz="1800" dirty="0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2943066" y="4603337"/>
              <a:ext cx="1600200" cy="1387819"/>
              <a:chOff x="2954965" y="5379575"/>
              <a:chExt cx="1600200" cy="1387819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2954965" y="5379575"/>
                <a:ext cx="1600200" cy="758637"/>
                <a:chOff x="4212575" y="2391663"/>
                <a:chExt cx="1600200" cy="758637"/>
              </a:xfrm>
            </p:grpSpPr>
            <p:sp>
              <p:nvSpPr>
                <p:cNvPr id="34" name="TextBox 33"/>
                <p:cNvSpPr txBox="1"/>
                <p:nvPr/>
              </p:nvSpPr>
              <p:spPr>
                <a:xfrm>
                  <a:off x="4212575" y="2391663"/>
                  <a:ext cx="381000" cy="369332"/>
                </a:xfrm>
                <a:prstGeom prst="rect">
                  <a:avLst/>
                </a:prstGeom>
                <a:noFill/>
                <a:ln w="25400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800" dirty="0">
                      <a:solidFill>
                        <a:srgbClr val="92D050"/>
                      </a:solidFill>
                    </a:rPr>
                    <a:t>B</a:t>
                  </a:r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4593575" y="2503969"/>
                  <a:ext cx="1219200" cy="646331"/>
                </a:xfrm>
                <a:prstGeom prst="rect">
                  <a:avLst/>
                </a:prstGeom>
                <a:solidFill>
                  <a:srgbClr val="FF0000"/>
                </a:solidFill>
                <a:ln w="254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800" dirty="0"/>
                    <a:t>l</a:t>
                  </a:r>
                  <a:r>
                    <a:rPr lang="en-US" sz="1800" dirty="0" smtClean="0"/>
                    <a:t>abel for code(</a:t>
                  </a:r>
                  <a:r>
                    <a:rPr lang="en-US" sz="1800" dirty="0" err="1" smtClean="0"/>
                    <a:t>A_f</a:t>
                  </a:r>
                  <a:r>
                    <a:rPr lang="en-US" sz="1800" dirty="0" smtClean="0"/>
                    <a:t>)</a:t>
                  </a:r>
                  <a:endParaRPr lang="en-US" sz="1800" dirty="0"/>
                </a:p>
              </p:txBody>
            </p:sp>
          </p:grpSp>
          <p:sp>
            <p:nvSpPr>
              <p:cNvPr id="37" name="TextBox 36"/>
              <p:cNvSpPr txBox="1"/>
              <p:nvPr/>
            </p:nvSpPr>
            <p:spPr>
              <a:xfrm>
                <a:off x="3335965" y="6121063"/>
                <a:ext cx="1219200" cy="646331"/>
              </a:xfrm>
              <a:prstGeom prst="rect">
                <a:avLst/>
              </a:prstGeom>
              <a:solidFill>
                <a:srgbClr val="92D050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/>
                  <a:t>Label for code(</a:t>
                </a:r>
                <a:r>
                  <a:rPr lang="en-US" sz="1800" dirty="0" err="1" smtClean="0"/>
                  <a:t>B_g</a:t>
                </a:r>
                <a:r>
                  <a:rPr lang="en-US" sz="1800" dirty="0" smtClean="0"/>
                  <a:t>)</a:t>
                </a:r>
                <a:endParaRPr lang="en-US" sz="1800" dirty="0"/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4907431" y="4583630"/>
              <a:ext cx="1600200" cy="758637"/>
              <a:chOff x="4212575" y="2391663"/>
              <a:chExt cx="1600200" cy="758637"/>
            </a:xfrm>
          </p:grpSpPr>
          <p:sp>
            <p:nvSpPr>
              <p:cNvPr id="45" name="TextBox 44"/>
              <p:cNvSpPr txBox="1"/>
              <p:nvPr/>
            </p:nvSpPr>
            <p:spPr>
              <a:xfrm>
                <a:off x="4212575" y="2391663"/>
                <a:ext cx="381000" cy="36933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solidFill>
                      <a:srgbClr val="00B0F0"/>
                    </a:solidFill>
                  </a:rPr>
                  <a:t>C</a:t>
                </a:r>
                <a:endParaRPr lang="en-US" sz="1800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4593575" y="2503969"/>
                <a:ext cx="1219200" cy="646331"/>
              </a:xfrm>
              <a:prstGeom prst="rect">
                <a:avLst/>
              </a:prstGeom>
              <a:solidFill>
                <a:srgbClr val="00B0F0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l</a:t>
                </a:r>
                <a:r>
                  <a:rPr lang="en-US" sz="1800" dirty="0" smtClean="0"/>
                  <a:t>abel for code(</a:t>
                </a:r>
                <a:r>
                  <a:rPr lang="en-US" sz="1800" dirty="0" err="1"/>
                  <a:t>C</a:t>
                </a:r>
                <a:r>
                  <a:rPr lang="en-US" sz="1800" dirty="0" err="1" smtClean="0"/>
                  <a:t>_f</a:t>
                </a:r>
                <a:r>
                  <a:rPr lang="en-US" sz="1800" dirty="0" smtClean="0"/>
                  <a:t>)</a:t>
                </a:r>
                <a:endParaRPr lang="en-US" sz="1800" dirty="0"/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>
              <a:off x="152400" y="4884165"/>
              <a:ext cx="102944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Method</a:t>
              </a:r>
              <a:br>
                <a:rPr lang="en-US" dirty="0" smtClean="0"/>
              </a:br>
              <a:r>
                <a:rPr lang="en-US" dirty="0" smtClean="0"/>
                <a:t>table</a:t>
              </a:r>
              <a:endParaRPr lang="en-US" dirty="0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542878" y="6068421"/>
            <a:ext cx="82881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Now, the implementation of m follows it’s A-argument’s </a:t>
            </a:r>
            <a:r>
              <a:rPr lang="en-US" b="1" dirty="0" smtClean="0">
                <a:solidFill>
                  <a:srgbClr val="FFC000"/>
                </a:solidFill>
              </a:rPr>
              <a:t>link</a:t>
            </a:r>
            <a:r>
              <a:rPr lang="en-US" dirty="0" smtClean="0">
                <a:solidFill>
                  <a:srgbClr val="7030A0"/>
                </a:solidFill>
              </a:rPr>
              <a:t> to the method table, then knows where to find f.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2" name="Freeform 51"/>
          <p:cNvSpPr/>
          <p:nvPr/>
        </p:nvSpPr>
        <p:spPr bwMode="auto">
          <a:xfrm>
            <a:off x="5906125" y="1229193"/>
            <a:ext cx="2173573" cy="3252866"/>
          </a:xfrm>
          <a:custGeom>
            <a:avLst/>
            <a:gdLst>
              <a:gd name="connsiteX0" fmla="*/ 2173573 w 2173573"/>
              <a:gd name="connsiteY0" fmla="*/ 0 h 3252866"/>
              <a:gd name="connsiteX1" fmla="*/ 1663908 w 2173573"/>
              <a:gd name="connsiteY1" fmla="*/ 314794 h 3252866"/>
              <a:gd name="connsiteX2" fmla="*/ 629586 w 2173573"/>
              <a:gd name="connsiteY2" fmla="*/ 1543987 h 3252866"/>
              <a:gd name="connsiteX3" fmla="*/ 0 w 2173573"/>
              <a:gd name="connsiteY3" fmla="*/ 3252866 h 325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73573" h="3252866">
                <a:moveTo>
                  <a:pt x="2173573" y="0"/>
                </a:moveTo>
                <a:cubicBezTo>
                  <a:pt x="2047406" y="28731"/>
                  <a:pt x="1921239" y="57463"/>
                  <a:pt x="1663908" y="314794"/>
                </a:cubicBezTo>
                <a:cubicBezTo>
                  <a:pt x="1406577" y="572125"/>
                  <a:pt x="906904" y="1054308"/>
                  <a:pt x="629586" y="1543987"/>
                </a:cubicBezTo>
                <a:cubicBezTo>
                  <a:pt x="352268" y="2033666"/>
                  <a:pt x="176134" y="2643266"/>
                  <a:pt x="0" y="3252866"/>
                </a:cubicBezTo>
              </a:path>
            </a:pathLst>
          </a:custGeom>
          <a:noFill/>
          <a:ln w="38100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triangle" w="lg" len="lg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</a:endParaRPr>
          </a:p>
        </p:txBody>
      </p:sp>
      <p:sp>
        <p:nvSpPr>
          <p:cNvPr id="53" name="Freeform 52"/>
          <p:cNvSpPr/>
          <p:nvPr/>
        </p:nvSpPr>
        <p:spPr bwMode="auto">
          <a:xfrm>
            <a:off x="3972393" y="1244184"/>
            <a:ext cx="1798820" cy="3267855"/>
          </a:xfrm>
          <a:custGeom>
            <a:avLst/>
            <a:gdLst>
              <a:gd name="connsiteX0" fmla="*/ 1798820 w 1798820"/>
              <a:gd name="connsiteY0" fmla="*/ 0 h 3267855"/>
              <a:gd name="connsiteX1" fmla="*/ 764499 w 1798820"/>
              <a:gd name="connsiteY1" fmla="*/ 629586 h 3267855"/>
              <a:gd name="connsiteX2" fmla="*/ 224853 w 1798820"/>
              <a:gd name="connsiteY2" fmla="*/ 2023672 h 3267855"/>
              <a:gd name="connsiteX3" fmla="*/ 0 w 1798820"/>
              <a:gd name="connsiteY3" fmla="*/ 3267855 h 3267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8820" h="3267855">
                <a:moveTo>
                  <a:pt x="1798820" y="0"/>
                </a:moveTo>
                <a:cubicBezTo>
                  <a:pt x="1412823" y="146153"/>
                  <a:pt x="1026827" y="292307"/>
                  <a:pt x="764499" y="629586"/>
                </a:cubicBezTo>
                <a:cubicBezTo>
                  <a:pt x="502171" y="966865"/>
                  <a:pt x="352269" y="1583961"/>
                  <a:pt x="224853" y="2023672"/>
                </a:cubicBezTo>
                <a:cubicBezTo>
                  <a:pt x="97437" y="2463383"/>
                  <a:pt x="48718" y="2865619"/>
                  <a:pt x="0" y="3267855"/>
                </a:cubicBezTo>
              </a:path>
            </a:pathLst>
          </a:custGeom>
          <a:noFill/>
          <a:ln w="38100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triangle" w="lg" len="lg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</a:endParaRPr>
          </a:p>
        </p:txBody>
      </p:sp>
      <p:sp>
        <p:nvSpPr>
          <p:cNvPr id="54" name="Freeform 53"/>
          <p:cNvSpPr/>
          <p:nvPr/>
        </p:nvSpPr>
        <p:spPr bwMode="auto">
          <a:xfrm>
            <a:off x="1933731" y="943283"/>
            <a:ext cx="4886794" cy="3553766"/>
          </a:xfrm>
          <a:custGeom>
            <a:avLst/>
            <a:gdLst>
              <a:gd name="connsiteX0" fmla="*/ 4886794 w 4886794"/>
              <a:gd name="connsiteY0" fmla="*/ 285910 h 3553766"/>
              <a:gd name="connsiteX1" fmla="*/ 3897443 w 4886794"/>
              <a:gd name="connsiteY1" fmla="*/ 31078 h 3553766"/>
              <a:gd name="connsiteX2" fmla="*/ 1289154 w 4886794"/>
              <a:gd name="connsiteY2" fmla="*/ 915497 h 3553766"/>
              <a:gd name="connsiteX3" fmla="*/ 314794 w 4886794"/>
              <a:gd name="connsiteY3" fmla="*/ 2099720 h 3553766"/>
              <a:gd name="connsiteX4" fmla="*/ 0 w 4886794"/>
              <a:gd name="connsiteY4" fmla="*/ 3553766 h 3553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86794" h="3553766">
                <a:moveTo>
                  <a:pt x="4886794" y="285910"/>
                </a:moveTo>
                <a:cubicBezTo>
                  <a:pt x="4691922" y="106028"/>
                  <a:pt x="4497050" y="-73853"/>
                  <a:pt x="3897443" y="31078"/>
                </a:cubicBezTo>
                <a:cubicBezTo>
                  <a:pt x="3297836" y="136009"/>
                  <a:pt x="1886262" y="570723"/>
                  <a:pt x="1289154" y="915497"/>
                </a:cubicBezTo>
                <a:cubicBezTo>
                  <a:pt x="692046" y="1260271"/>
                  <a:pt x="529653" y="1660008"/>
                  <a:pt x="314794" y="2099720"/>
                </a:cubicBezTo>
                <a:cubicBezTo>
                  <a:pt x="99935" y="2539432"/>
                  <a:pt x="49967" y="3046599"/>
                  <a:pt x="0" y="3553766"/>
                </a:cubicBezTo>
              </a:path>
            </a:pathLst>
          </a:custGeom>
          <a:noFill/>
          <a:ln w="38100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triangle" w="lg" len="lg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51321" y="4575847"/>
            <a:ext cx="325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017552" y="4582747"/>
            <a:ext cx="325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970293" y="4582854"/>
            <a:ext cx="325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032066" y="5149700"/>
            <a:ext cx="325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2065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837565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Final exam</a:t>
            </a:r>
            <a:endParaRPr lang="en-US" sz="2800" dirty="0">
              <a:latin typeface="Aria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600200" y="584002"/>
            <a:ext cx="64264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Saturday, May 14</a:t>
            </a:r>
            <a:r>
              <a:rPr lang="en-US" sz="4000" b="1" baseline="30000" dirty="0" smtClean="0"/>
              <a:t>th</a:t>
            </a:r>
            <a:r>
              <a:rPr lang="en-US" sz="4000" b="1" dirty="0" smtClean="0"/>
              <a:t>, Friend 004, </a:t>
            </a:r>
          </a:p>
          <a:p>
            <a:r>
              <a:rPr lang="en-US" sz="4000" b="1" dirty="0" smtClean="0"/>
              <a:t>7:30pm – 10:30pm</a:t>
            </a:r>
            <a:endParaRPr lang="en-US" sz="4000" b="1" dirty="0"/>
          </a:p>
        </p:txBody>
      </p:sp>
      <p:cxnSp>
        <p:nvCxnSpPr>
          <p:cNvPr id="3" name="Straight Connector 2"/>
          <p:cNvCxnSpPr/>
          <p:nvPr/>
        </p:nvCxnSpPr>
        <p:spPr bwMode="auto">
          <a:xfrm flipV="1">
            <a:off x="1312546" y="1215181"/>
            <a:ext cx="838200" cy="1066800"/>
          </a:xfrm>
          <a:prstGeom prst="lin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315232" y="2316646"/>
            <a:ext cx="28328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Don’t blame me…..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2150746" y="1907442"/>
            <a:ext cx="1469379" cy="461041"/>
          </a:xfrm>
          <a:prstGeom prst="lin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3992592" y="1947400"/>
            <a:ext cx="4999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</a:rPr>
              <a:t>Closed book</a:t>
            </a:r>
            <a:r>
              <a:rPr lang="en-US" sz="2800" b="1" dirty="0" smtClean="0">
                <a:solidFill>
                  <a:srgbClr val="FFC000"/>
                </a:solidFill>
              </a:rPr>
              <a:t>, laptop, </a:t>
            </a:r>
            <a:r>
              <a:rPr lang="en-US" sz="2800" b="1" dirty="0" err="1" smtClean="0">
                <a:solidFill>
                  <a:srgbClr val="FFC000"/>
                </a:solidFill>
              </a:rPr>
              <a:t>iphone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3600" b="1" dirty="0" smtClean="0">
                <a:solidFill>
                  <a:srgbClr val="FFC000"/>
                </a:solidFill>
              </a:rPr>
              <a:t>!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61346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837565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Final exam</a:t>
            </a:r>
            <a:endParaRPr lang="en-US" sz="2800" dirty="0">
              <a:latin typeface="Aria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600200" y="584002"/>
            <a:ext cx="64264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Saturday, May 14</a:t>
            </a:r>
            <a:r>
              <a:rPr lang="en-US" sz="4000" b="1" baseline="30000" dirty="0" smtClean="0"/>
              <a:t>th</a:t>
            </a:r>
            <a:r>
              <a:rPr lang="en-US" sz="4000" b="1" dirty="0" smtClean="0"/>
              <a:t>, Friend 004, </a:t>
            </a:r>
          </a:p>
          <a:p>
            <a:r>
              <a:rPr lang="en-US" sz="4000" b="1" dirty="0" smtClean="0"/>
              <a:t>7:30pm – 10:30pm</a:t>
            </a:r>
            <a:endParaRPr lang="en-US" sz="4000" b="1" dirty="0"/>
          </a:p>
        </p:txBody>
      </p:sp>
      <p:cxnSp>
        <p:nvCxnSpPr>
          <p:cNvPr id="3" name="Straight Connector 2"/>
          <p:cNvCxnSpPr/>
          <p:nvPr/>
        </p:nvCxnSpPr>
        <p:spPr bwMode="auto">
          <a:xfrm flipV="1">
            <a:off x="1312546" y="1215181"/>
            <a:ext cx="838200" cy="1066800"/>
          </a:xfrm>
          <a:prstGeom prst="lin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315232" y="2316646"/>
            <a:ext cx="28328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Don’t blame me…..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2150746" y="1907442"/>
            <a:ext cx="1469379" cy="461041"/>
          </a:xfrm>
          <a:prstGeom prst="line">
            <a:avLst/>
          </a:prstGeom>
          <a:solidFill>
            <a:schemeClr val="accent1">
              <a:alpha val="50000"/>
            </a:schemeClr>
          </a:solidFill>
          <a:ln w="762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1042085" y="3031288"/>
            <a:ext cx="70115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Cheat sheet</a:t>
            </a:r>
            <a:r>
              <a:rPr lang="en-US" sz="3600" dirty="0" smtClean="0"/>
              <a:t>: </a:t>
            </a:r>
            <a:r>
              <a:rPr lang="en-US" sz="3200" b="1" dirty="0" smtClean="0"/>
              <a:t>one A4 paper, double-sided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3992592" y="1947400"/>
            <a:ext cx="4999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</a:rPr>
              <a:t>Closed book</a:t>
            </a:r>
            <a:r>
              <a:rPr lang="en-US" sz="2800" b="1" dirty="0" smtClean="0">
                <a:solidFill>
                  <a:srgbClr val="FFC000"/>
                </a:solidFill>
              </a:rPr>
              <a:t>, laptop, </a:t>
            </a:r>
            <a:r>
              <a:rPr lang="en-US" sz="2800" b="1" dirty="0" err="1" smtClean="0">
                <a:solidFill>
                  <a:srgbClr val="FFC000"/>
                </a:solidFill>
              </a:rPr>
              <a:t>iphone</a:t>
            </a:r>
            <a:r>
              <a:rPr lang="en-US" sz="2800" b="1" dirty="0" smtClean="0">
                <a:solidFill>
                  <a:srgbClr val="FFC000"/>
                </a:solidFill>
              </a:rPr>
              <a:t> </a:t>
            </a:r>
            <a:r>
              <a:rPr lang="en-US" sz="3600" b="1" dirty="0" smtClean="0">
                <a:solidFill>
                  <a:srgbClr val="FFC000"/>
                </a:solidFill>
              </a:rPr>
              <a:t>!</a:t>
            </a:r>
            <a:endParaRPr lang="en-US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82660" y="3963713"/>
            <a:ext cx="833044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Exam is cumulative: covers the </a:t>
            </a:r>
            <a:r>
              <a:rPr lang="en-US" sz="3200" b="1" u="sng" dirty="0" smtClean="0">
                <a:solidFill>
                  <a:srgbClr val="0070C0"/>
                </a:solidFill>
              </a:rPr>
              <a:t>entire</a:t>
            </a:r>
            <a:r>
              <a:rPr lang="en-US" sz="3200" dirty="0" smtClean="0">
                <a:solidFill>
                  <a:srgbClr val="0070C0"/>
                </a:solidFill>
              </a:rPr>
              <a:t> semester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0C0"/>
                </a:solidFill>
              </a:rPr>
              <a:t>lecture material </a:t>
            </a:r>
            <a:r>
              <a:rPr lang="en-US" sz="3200" dirty="0" err="1" smtClean="0">
                <a:solidFill>
                  <a:srgbClr val="0070C0"/>
                </a:solidFill>
              </a:rPr>
              <a:t>incl</a:t>
            </a:r>
            <a:r>
              <a:rPr lang="en-US" sz="3200" dirty="0" smtClean="0">
                <a:solidFill>
                  <a:srgbClr val="0070C0"/>
                </a:solidFill>
              </a:rPr>
              <a:t> today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0C0"/>
                </a:solidFill>
              </a:rPr>
              <a:t>MCIML: except for last chapter and overly TIGER – specific implementation details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70C0"/>
                </a:solidFill>
              </a:rPr>
              <a:t>HW 1 – HW 9, incl. basic ML programming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08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791210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Parametric polymorphism -- motivation</a:t>
            </a:r>
            <a:endParaRPr lang="en-US" sz="2800" dirty="0"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6015" y="4487660"/>
            <a:ext cx="683873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b</a:t>
            </a:r>
            <a:r>
              <a:rPr lang="en-US" dirty="0" smtClean="0"/>
              <a:t>enefits for programmer: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code reuse; flexible libraries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code clarity: same behavior/structure </a:t>
            </a:r>
            <a:r>
              <a:rPr lang="en-US" dirty="0" smtClean="0">
                <a:sym typeface="Wingdings" panose="05000000000000000000" pitchFamily="2" charset="2"/>
              </a:rPr>
              <a:t> same code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m</a:t>
            </a:r>
            <a:r>
              <a:rPr lang="en-US" dirty="0" smtClean="0">
                <a:sym typeface="Wingdings" panose="05000000000000000000" pitchFamily="2" charset="2"/>
              </a:rPr>
              <a:t>odularity / information hiding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825436"/>
            <a:ext cx="455445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/>
              <a:t>fun </a:t>
            </a:r>
            <a:r>
              <a:rPr lang="en-US" dirty="0" err="1" smtClean="0"/>
              <a:t>ilist_length</a:t>
            </a:r>
            <a:r>
              <a:rPr lang="en-US" dirty="0" smtClean="0"/>
              <a:t> (</a:t>
            </a:r>
            <a:r>
              <a:rPr lang="en-US" dirty="0"/>
              <a:t>l</a:t>
            </a:r>
            <a:r>
              <a:rPr lang="en-US" dirty="0" smtClean="0"/>
              <a:t>: </a:t>
            </a:r>
            <a:r>
              <a:rPr lang="en-US" dirty="0" err="1" smtClean="0"/>
              <a:t>int</a:t>
            </a:r>
            <a:r>
              <a:rPr lang="en-US" dirty="0" err="1"/>
              <a:t>_</a:t>
            </a:r>
            <a:r>
              <a:rPr lang="en-US" dirty="0" err="1" smtClean="0"/>
              <a:t>list</a:t>
            </a:r>
            <a:r>
              <a:rPr lang="en-US" dirty="0" smtClean="0"/>
              <a:t>) : </a:t>
            </a:r>
            <a:r>
              <a:rPr lang="en-US" dirty="0" err="1" smtClean="0"/>
              <a:t>nat</a:t>
            </a:r>
            <a:r>
              <a:rPr lang="en-US" dirty="0" smtClean="0"/>
              <a:t> := …</a:t>
            </a:r>
          </a:p>
          <a:p>
            <a:r>
              <a:rPr lang="en-US" dirty="0" smtClean="0"/>
              <a:t>:</a:t>
            </a:r>
          </a:p>
          <a:p>
            <a:pPr algn="l"/>
            <a:r>
              <a:rPr lang="en-US" dirty="0"/>
              <a:t>f</a:t>
            </a:r>
            <a:r>
              <a:rPr lang="en-US" dirty="0" smtClean="0"/>
              <a:t>un </a:t>
            </a:r>
            <a:r>
              <a:rPr lang="en-US" dirty="0" err="1" smtClean="0"/>
              <a:t>clist_length</a:t>
            </a:r>
            <a:r>
              <a:rPr lang="en-US" dirty="0" smtClean="0"/>
              <a:t> (l: </a:t>
            </a:r>
            <a:r>
              <a:rPr lang="en-US" dirty="0" err="1" smtClean="0"/>
              <a:t>char_list</a:t>
            </a:r>
            <a:r>
              <a:rPr lang="en-US" dirty="0" smtClean="0"/>
              <a:t>) : </a:t>
            </a:r>
            <a:r>
              <a:rPr lang="en-US" dirty="0" err="1" smtClean="0"/>
              <a:t>nat</a:t>
            </a:r>
            <a:r>
              <a:rPr lang="en-US" dirty="0" smtClean="0"/>
              <a:t> := …</a:t>
            </a:r>
            <a:br>
              <a:rPr lang="en-US" dirty="0" smtClean="0"/>
            </a:br>
            <a:r>
              <a:rPr lang="en-US" dirty="0" smtClean="0"/>
              <a:t>fun </a:t>
            </a:r>
            <a:r>
              <a:rPr lang="en-US" dirty="0" err="1" smtClean="0"/>
              <a:t>slist_length</a:t>
            </a:r>
            <a:r>
              <a:rPr lang="en-US" dirty="0" smtClean="0"/>
              <a:t> (l: </a:t>
            </a:r>
            <a:r>
              <a:rPr lang="en-US" dirty="0" err="1" smtClean="0"/>
              <a:t>string_list</a:t>
            </a:r>
            <a:r>
              <a:rPr lang="en-US" dirty="0" smtClean="0"/>
              <a:t>) : </a:t>
            </a:r>
            <a:r>
              <a:rPr lang="en-US" dirty="0" err="1" smtClean="0"/>
              <a:t>nat</a:t>
            </a:r>
            <a:r>
              <a:rPr lang="en-US" dirty="0" smtClean="0"/>
              <a:t> := …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517071" y="1242805"/>
            <a:ext cx="2271499" cy="834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virtually identical definitions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 flipV="1">
            <a:off x="5232570" y="1088065"/>
            <a:ext cx="1447800" cy="522201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H="1">
            <a:off x="5545052" y="1753689"/>
            <a:ext cx="1209910" cy="22403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5545052" y="1872896"/>
            <a:ext cx="1316747" cy="318225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116687" y="3175307"/>
            <a:ext cx="54216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rgbClr val="00B050"/>
                </a:solidFill>
              </a:rPr>
              <a:t>fun </a:t>
            </a:r>
            <a:r>
              <a:rPr lang="en-US" dirty="0" err="1" smtClean="0">
                <a:solidFill>
                  <a:srgbClr val="00B050"/>
                </a:solidFill>
              </a:rPr>
              <a:t>list_length</a:t>
            </a:r>
            <a:r>
              <a:rPr lang="en-US" dirty="0" smtClean="0">
                <a:solidFill>
                  <a:srgbClr val="00B050"/>
                </a:solidFill>
              </a:rPr>
              <a:t> (l: </a:t>
            </a:r>
            <a:r>
              <a:rPr lang="el-GR" dirty="0" smtClean="0">
                <a:solidFill>
                  <a:srgbClr val="00B0F0"/>
                </a:solidFill>
              </a:rPr>
              <a:t>α</a:t>
            </a:r>
            <a:r>
              <a:rPr lang="en-US" dirty="0" smtClean="0">
                <a:solidFill>
                  <a:srgbClr val="00B050"/>
                </a:solidFill>
              </a:rPr>
              <a:t> list) : </a:t>
            </a:r>
            <a:r>
              <a:rPr lang="en-US" dirty="0" err="1" smtClean="0">
                <a:solidFill>
                  <a:srgbClr val="00B050"/>
                </a:solidFill>
              </a:rPr>
              <a:t>nat</a:t>
            </a:r>
            <a:r>
              <a:rPr lang="en-US" dirty="0" smtClean="0">
                <a:solidFill>
                  <a:srgbClr val="00B050"/>
                </a:solidFill>
              </a:rPr>
              <a:t> := 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   case l with nil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</a:t>
            </a:r>
            <a:r>
              <a:rPr lang="en-US" dirty="0" smtClean="0">
                <a:solidFill>
                  <a:srgbClr val="00B050"/>
                </a:solidFill>
              </a:rPr>
              <a:t> 0 | (</a:t>
            </a:r>
            <a:r>
              <a:rPr lang="en-US" dirty="0" smtClean="0">
                <a:solidFill>
                  <a:srgbClr val="FFC000"/>
                </a:solidFill>
              </a:rPr>
              <a:t>h</a:t>
            </a:r>
            <a:r>
              <a:rPr lang="en-US" dirty="0" smtClean="0">
                <a:solidFill>
                  <a:srgbClr val="00B050"/>
                </a:solidFill>
              </a:rPr>
              <a:t>::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rgbClr val="00B050"/>
                </a:solidFill>
              </a:rPr>
              <a:t>)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 1 + </a:t>
            </a:r>
            <a:r>
              <a:rPr lang="en-US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list_length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 t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67826" y="2560922"/>
            <a:ext cx="1914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rgbClr val="00B0F0"/>
                </a:solidFill>
              </a:rPr>
              <a:t>α</a:t>
            </a:r>
            <a:r>
              <a:rPr lang="en-US" dirty="0" smtClean="0">
                <a:solidFill>
                  <a:srgbClr val="00B0F0"/>
                </a:solidFill>
              </a:rPr>
              <a:t>: type variable</a:t>
            </a:r>
            <a:endParaRPr lang="en-US" dirty="0">
              <a:solidFill>
                <a:srgbClr val="00B0F0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flipV="1">
            <a:off x="3267826" y="2966455"/>
            <a:ext cx="201513" cy="288382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196127" y="4093924"/>
            <a:ext cx="61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h</a:t>
            </a:r>
            <a:r>
              <a:rPr lang="en-US" dirty="0" smtClean="0">
                <a:solidFill>
                  <a:srgbClr val="FFC000"/>
                </a:solidFill>
              </a:rPr>
              <a:t>: </a:t>
            </a:r>
            <a:r>
              <a:rPr lang="el-GR" dirty="0" smtClean="0">
                <a:solidFill>
                  <a:srgbClr val="FFC000"/>
                </a:solidFill>
              </a:rPr>
              <a:t>α</a:t>
            </a:r>
            <a:endParaRPr lang="en-US" dirty="0">
              <a:solidFill>
                <a:srgbClr val="FFC000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 flipV="1">
            <a:off x="3615381" y="3926774"/>
            <a:ext cx="201513" cy="288382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3934881" y="4070965"/>
            <a:ext cx="928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t: </a:t>
            </a:r>
            <a:r>
              <a:rPr lang="el-GR" dirty="0" smtClean="0">
                <a:solidFill>
                  <a:srgbClr val="FF0000"/>
                </a:solidFill>
              </a:rPr>
              <a:t>α</a:t>
            </a:r>
            <a:r>
              <a:rPr lang="en-US" dirty="0" smtClean="0">
                <a:solidFill>
                  <a:srgbClr val="FF0000"/>
                </a:solidFill>
              </a:rPr>
              <a:t> list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 flipH="1" flipV="1">
            <a:off x="4134707" y="3949733"/>
            <a:ext cx="107263" cy="265423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144308" y="6115018"/>
            <a:ext cx="8029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benefits for compiler: no code duplication </a:t>
            </a:r>
            <a:r>
              <a:rPr lang="en-US" dirty="0" smtClean="0">
                <a:sym typeface="Wingdings" panose="05000000000000000000" pitchFamily="2" charset="2"/>
              </a:rPr>
              <a:t> no duplicate analysis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152734" y="4025325"/>
            <a:ext cx="1901483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 smtClean="0"/>
              <a:t>Java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class List &lt;T&gt; {</a:t>
            </a:r>
          </a:p>
          <a:p>
            <a:pPr algn="l"/>
            <a:r>
              <a:rPr lang="en-US" dirty="0" smtClean="0"/>
              <a:t>   …</a:t>
            </a:r>
          </a:p>
          <a:p>
            <a:pPr algn="l"/>
            <a:r>
              <a:rPr lang="en-US" dirty="0"/>
              <a:t>}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33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791210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Polymorphism – code generation strategies</a:t>
            </a:r>
            <a:endParaRPr lang="en-US" sz="2800" dirty="0"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9684" y="765790"/>
            <a:ext cx="7063152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err="1" smtClean="0"/>
              <a:t>monomorphization</a:t>
            </a:r>
            <a:r>
              <a:rPr lang="en-US" dirty="0" smtClean="0"/>
              <a:t>: </a:t>
            </a:r>
            <a:r>
              <a:rPr lang="en-US" sz="2000" dirty="0" smtClean="0"/>
              <a:t>compiler identifies all possible instantiations,</a:t>
            </a:r>
            <a:br>
              <a:rPr lang="en-US" sz="2000" dirty="0" smtClean="0"/>
            </a:br>
            <a:r>
              <a:rPr lang="en-US" sz="2000" dirty="0" smtClean="0"/>
              <a:t>generates separate code for each version, and calls the appropriate</a:t>
            </a:r>
            <a:br>
              <a:rPr lang="en-US" sz="2000" dirty="0" smtClean="0"/>
            </a:br>
            <a:r>
              <a:rPr lang="en-US" sz="2000" dirty="0" smtClean="0"/>
              <a:t>version (type information at call sites)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1" dirty="0" smtClean="0">
                <a:solidFill>
                  <a:srgbClr val="00B050"/>
                </a:solidFill>
              </a:rPr>
              <a:t>+</a:t>
            </a:r>
            <a:r>
              <a:rPr lang="en-US" sz="2000" dirty="0" smtClean="0"/>
              <a:t> conceptually simple – “core language” remains monomorphic</a:t>
            </a:r>
            <a:br>
              <a:rPr lang="en-US" sz="2000" dirty="0" smtClean="0"/>
            </a:br>
            <a:r>
              <a:rPr lang="en-US" sz="2000" b="1" dirty="0" smtClean="0">
                <a:solidFill>
                  <a:srgbClr val="00B050"/>
                </a:solidFill>
              </a:rPr>
              <a:t>+</a:t>
            </a:r>
            <a:r>
              <a:rPr lang="en-US" sz="2000" dirty="0" smtClean="0"/>
              <a:t> instantiations can use different representations, and be optimized</a:t>
            </a:r>
            <a:br>
              <a:rPr lang="en-US" sz="2000" dirty="0" smtClean="0"/>
            </a:br>
            <a:r>
              <a:rPr lang="en-US" sz="2000" dirty="0" smtClean="0"/>
              <a:t>   more specifically</a:t>
            </a:r>
            <a:br>
              <a:rPr lang="en-US" sz="2000" dirty="0" smtClean="0"/>
            </a:br>
            <a:r>
              <a:rPr lang="en-US" sz="2000" b="1" dirty="0" smtClean="0">
                <a:solidFill>
                  <a:srgbClr val="FF0000"/>
                </a:solidFill>
              </a:rPr>
              <a:t>-</a:t>
            </a:r>
            <a:r>
              <a:rPr lang="en-US" sz="2000" dirty="0" smtClean="0"/>
              <a:t> requires whole-program compilation (identify </a:t>
            </a:r>
            <a:r>
              <a:rPr lang="en-US" sz="2000" b="1" dirty="0" smtClean="0"/>
              <a:t>all</a:t>
            </a:r>
            <a:r>
              <a:rPr lang="en-US" sz="2000" dirty="0" smtClean="0"/>
              <a:t> instantiations);</a:t>
            </a:r>
            <a:br>
              <a:rPr lang="en-US" sz="2000" dirty="0" smtClean="0"/>
            </a:br>
            <a:r>
              <a:rPr lang="en-US" sz="2000" dirty="0" smtClean="0"/>
              <a:t>   hence no separately compiled (polymorphic) libraries!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-</a:t>
            </a:r>
            <a:r>
              <a:rPr lang="en-US" dirty="0" smtClean="0"/>
              <a:t> </a:t>
            </a:r>
            <a:r>
              <a:rPr lang="en-US" sz="2000" dirty="0" smtClean="0"/>
              <a:t>code duplication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err="1"/>
              <a:t>m</a:t>
            </a:r>
            <a:r>
              <a:rPr lang="en-US" b="1" dirty="0" err="1" smtClean="0"/>
              <a:t>onomorphization</a:t>
            </a:r>
            <a:r>
              <a:rPr lang="en-US" b="1" dirty="0" smtClean="0"/>
              <a:t> at JIT compilation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-</a:t>
            </a:r>
            <a:r>
              <a:rPr lang="en-US" dirty="0" smtClean="0"/>
              <a:t> </a:t>
            </a:r>
            <a:r>
              <a:rPr lang="en-US" sz="2000" dirty="0" smtClean="0"/>
              <a:t>not every compiler / language / application suitable for JIT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smtClean="0"/>
              <a:t>uniform representation </a:t>
            </a:r>
            <a:r>
              <a:rPr lang="en-US" sz="2000" dirty="0" smtClean="0"/>
              <a:t>for all types (“boxed”, </a:t>
            </a:r>
            <a:r>
              <a:rPr lang="en-US" sz="2000" dirty="0" err="1" smtClean="0"/>
              <a:t>ie</a:t>
            </a:r>
            <a:r>
              <a:rPr lang="en-US" sz="2000" dirty="0" smtClean="0"/>
              <a:t> one pointer</a:t>
            </a:r>
            <a:br>
              <a:rPr lang="en-US" sz="2000" dirty="0" smtClean="0"/>
            </a:br>
            <a:r>
              <a:rPr lang="en-US" sz="2000" dirty="0" smtClean="0"/>
              <a:t>indirection – even for scalar types like </a:t>
            </a:r>
            <a:r>
              <a:rPr lang="en-US" sz="2000" dirty="0" err="1" smtClean="0"/>
              <a:t>int</a:t>
            </a:r>
            <a:r>
              <a:rPr lang="en-US" sz="2000" dirty="0" smtClean="0"/>
              <a:t>, float)</a:t>
            </a:r>
          </a:p>
          <a:p>
            <a:pPr algn="l"/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b="1" dirty="0" smtClean="0">
                <a:solidFill>
                  <a:srgbClr val="00B050"/>
                </a:solidFill>
              </a:rPr>
              <a:t>+</a:t>
            </a:r>
            <a:r>
              <a:rPr lang="en-US" sz="2000" dirty="0" smtClean="0"/>
              <a:t> avoids code duplication and JIT overhead</a:t>
            </a:r>
            <a:br>
              <a:rPr lang="en-US" sz="2000" dirty="0" smtClean="0"/>
            </a:br>
            <a:r>
              <a:rPr lang="en-US" sz="2000" dirty="0" smtClean="0"/>
              <a:t>    </a:t>
            </a:r>
            <a:r>
              <a:rPr lang="en-US" sz="2000" b="1" dirty="0" smtClean="0">
                <a:solidFill>
                  <a:srgbClr val="FF0000"/>
                </a:solidFill>
              </a:rPr>
              <a:t> - </a:t>
            </a:r>
            <a:r>
              <a:rPr lang="en-US" sz="2000" dirty="0" smtClean="0"/>
              <a:t>memory overhead; pointer indirection costly at runtime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smtClean="0"/>
              <a:t>“</a:t>
            </a:r>
            <a:r>
              <a:rPr lang="en-US" b="1" dirty="0" err="1" smtClean="0"/>
              <a:t>intensional</a:t>
            </a:r>
            <a:r>
              <a:rPr lang="en-US" b="1" dirty="0" smtClean="0"/>
              <a:t> types” </a:t>
            </a:r>
            <a:r>
              <a:rPr lang="en-US" dirty="0" smtClean="0"/>
              <a:t>/ </a:t>
            </a:r>
            <a:r>
              <a:rPr lang="en-US" b="1" dirty="0" smtClean="0"/>
              <a:t>dynamic dispatch</a:t>
            </a:r>
            <a:r>
              <a:rPr lang="en-US" dirty="0" smtClean="0"/>
              <a:t>: </a:t>
            </a:r>
            <a:r>
              <a:rPr lang="en-US" sz="2000" dirty="0" smtClean="0"/>
              <a:t>maintain runtime</a:t>
            </a:r>
            <a:br>
              <a:rPr lang="en-US" sz="2000" dirty="0" smtClean="0"/>
            </a:br>
            <a:r>
              <a:rPr lang="en-US" sz="2000" dirty="0" smtClean="0"/>
              <a:t>representations of types, use this to identify which code to invoke</a:t>
            </a:r>
            <a:br>
              <a:rPr lang="en-US" sz="2000" dirty="0" smtClean="0"/>
            </a:br>
            <a:r>
              <a:rPr lang="en-US" sz="2000" b="1" dirty="0" smtClean="0">
                <a:solidFill>
                  <a:srgbClr val="FF0000"/>
                </a:solidFill>
              </a:rPr>
              <a:t>-</a:t>
            </a:r>
            <a:r>
              <a:rPr lang="en-US" sz="2000" dirty="0" smtClean="0"/>
              <a:t> memory overhead, runtime overhead</a:t>
            </a:r>
          </a:p>
        </p:txBody>
      </p:sp>
    </p:spTree>
    <p:extLst>
      <p:ext uri="{BB962C8B-B14F-4D97-AF65-F5344CB8AC3E}">
        <p14:creationId xmlns:p14="http://schemas.microsoft.com/office/powerpoint/2010/main" val="375668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791210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Polymorphism – type analysis</a:t>
            </a:r>
            <a:endParaRPr lang="en-US" sz="2800" dirty="0"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5950" y="2133600"/>
            <a:ext cx="837565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 smtClean="0"/>
              <a:t>explicit polymorphism:</a:t>
            </a:r>
          </a:p>
          <a:p>
            <a:pPr algn="l"/>
            <a:r>
              <a:rPr lang="en-US" sz="2000" b="1" dirty="0"/>
              <a:t> </a:t>
            </a:r>
            <a:r>
              <a:rPr lang="en-US" sz="2000" b="1" dirty="0" smtClean="0"/>
              <a:t>     </a:t>
            </a:r>
            <a:r>
              <a:rPr lang="en-US" b="1" dirty="0" smtClean="0"/>
              <a:t>- </a:t>
            </a:r>
            <a:r>
              <a:rPr lang="en-US" dirty="0" smtClean="0"/>
              <a:t>position of universal quantification syntactically explicit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- in particular: non-top level quantification allowed</a:t>
            </a:r>
            <a:br>
              <a:rPr lang="en-US" dirty="0" smtClean="0"/>
            </a:br>
            <a:r>
              <a:rPr lang="en-US" sz="2000" dirty="0" smtClean="0"/>
              <a:t>           </a:t>
            </a:r>
            <a:r>
              <a:rPr lang="en-US" sz="2000" dirty="0" smtClean="0">
                <a:solidFill>
                  <a:srgbClr val="00B0F0"/>
                </a:solidFill>
              </a:rPr>
              <a:t>(</a:t>
            </a:r>
            <a:r>
              <a:rPr lang="en-US" sz="2000" dirty="0" err="1" smtClean="0">
                <a:solidFill>
                  <a:srgbClr val="00B0F0"/>
                </a:solidFill>
              </a:rPr>
              <a:t>nat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 (</a:t>
            </a:r>
            <a:r>
              <a:rPr lang="en-US" sz="2000" dirty="0" err="1" smtClean="0">
                <a:solidFill>
                  <a:srgbClr val="00B0F0"/>
                </a:solidFill>
                <a:sym typeface="Wingdings" panose="05000000000000000000" pitchFamily="2" charset="2"/>
              </a:rPr>
              <a:t>forall</a:t>
            </a:r>
            <a:r>
              <a:rPr lang="en-US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 </a:t>
            </a:r>
            <a:r>
              <a:rPr lang="el-GR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α</a:t>
            </a:r>
            <a:r>
              <a:rPr lang="en-US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, </a:t>
            </a:r>
            <a:r>
              <a:rPr lang="el-GR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α</a:t>
            </a:r>
            <a:r>
              <a:rPr lang="en-US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 list))  </a:t>
            </a:r>
            <a:r>
              <a:rPr lang="en-US" sz="2000" dirty="0" err="1" smtClean="0">
                <a:solidFill>
                  <a:srgbClr val="00B0F0"/>
                </a:solidFill>
                <a:sym typeface="Wingdings" panose="05000000000000000000" pitchFamily="2" charset="2"/>
              </a:rPr>
              <a:t>nat</a:t>
            </a:r>
            <a:r>
              <a:rPr lang="en-US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)</a:t>
            </a:r>
            <a:r>
              <a:rPr lang="en-US" sz="2000" dirty="0" smtClean="0">
                <a:sym typeface="Wingdings" panose="05000000000000000000" pitchFamily="2" charset="2"/>
              </a:rPr>
              <a:t>, </a:t>
            </a:r>
            <a:r>
              <a:rPr lang="en-US" sz="2000" dirty="0" err="1" smtClean="0">
                <a:solidFill>
                  <a:srgbClr val="FFC000"/>
                </a:solidFill>
                <a:sym typeface="Wingdings" panose="05000000000000000000" pitchFamily="2" charset="2"/>
              </a:rPr>
              <a:t>forall</a:t>
            </a:r>
            <a:r>
              <a:rPr lang="en-US" sz="2000" dirty="0" smtClean="0">
                <a:solidFill>
                  <a:srgbClr val="FFC000"/>
                </a:solidFill>
                <a:sym typeface="Wingdings" panose="05000000000000000000" pitchFamily="2" charset="2"/>
              </a:rPr>
              <a:t> </a:t>
            </a:r>
            <a:r>
              <a:rPr lang="el-GR" sz="2000" dirty="0" smtClean="0">
                <a:solidFill>
                  <a:srgbClr val="FFC000"/>
                </a:solidFill>
                <a:sym typeface="Wingdings" panose="05000000000000000000" pitchFamily="2" charset="2"/>
              </a:rPr>
              <a:t>β</a:t>
            </a:r>
            <a:r>
              <a:rPr lang="en-US" sz="2000" dirty="0" smtClean="0">
                <a:solidFill>
                  <a:srgbClr val="FFC000"/>
                </a:solidFill>
                <a:sym typeface="Wingdings" panose="05000000000000000000" pitchFamily="2" charset="2"/>
              </a:rPr>
              <a:t>, (</a:t>
            </a:r>
            <a:r>
              <a:rPr lang="el-GR" sz="2000" dirty="0" smtClean="0">
                <a:solidFill>
                  <a:srgbClr val="FFC000"/>
                </a:solidFill>
                <a:sym typeface="Wingdings" panose="05000000000000000000" pitchFamily="2" charset="2"/>
              </a:rPr>
              <a:t>β</a:t>
            </a:r>
            <a:r>
              <a:rPr lang="en-US" sz="2000" dirty="0" smtClean="0">
                <a:solidFill>
                  <a:srgbClr val="FFC000"/>
                </a:solidFill>
                <a:sym typeface="Wingdings" panose="05000000000000000000" pitchFamily="2" charset="2"/>
              </a:rPr>
              <a:t> tree</a:t>
            </a:r>
            <a:r>
              <a:rPr lang="en-US" sz="2000" dirty="0" smtClean="0">
                <a:solidFill>
                  <a:srgbClr val="FFC000"/>
                </a:solidFill>
              </a:rPr>
              <a:t> </a:t>
            </a:r>
            <a:r>
              <a:rPr lang="en-US" sz="2000" dirty="0">
                <a:solidFill>
                  <a:srgbClr val="FFC000"/>
                </a:solidFill>
                <a:sym typeface="Wingdings" panose="05000000000000000000" pitchFamily="2" charset="2"/>
              </a:rPr>
              <a:t> </a:t>
            </a:r>
            <a:r>
              <a:rPr lang="en-US" sz="2000" dirty="0" err="1">
                <a:solidFill>
                  <a:srgbClr val="FFC000"/>
                </a:solidFill>
                <a:sym typeface="Wingdings" panose="05000000000000000000" pitchFamily="2" charset="2"/>
              </a:rPr>
              <a:t>f</a:t>
            </a:r>
            <a:r>
              <a:rPr lang="en-US" sz="2000" dirty="0" err="1" smtClean="0">
                <a:solidFill>
                  <a:srgbClr val="FFC000"/>
                </a:solidFill>
                <a:sym typeface="Wingdings" panose="05000000000000000000" pitchFamily="2" charset="2"/>
              </a:rPr>
              <a:t>orall</a:t>
            </a:r>
            <a:r>
              <a:rPr lang="en-US" sz="2000" dirty="0" smtClean="0">
                <a:solidFill>
                  <a:srgbClr val="FFC000"/>
                </a:solidFill>
                <a:sym typeface="Wingdings" panose="05000000000000000000" pitchFamily="2" charset="2"/>
              </a:rPr>
              <a:t> </a:t>
            </a:r>
            <a:r>
              <a:rPr lang="el-GR" sz="2000" dirty="0">
                <a:solidFill>
                  <a:srgbClr val="FFC000"/>
                </a:solidFill>
                <a:sym typeface="Wingdings" panose="05000000000000000000" pitchFamily="2" charset="2"/>
              </a:rPr>
              <a:t>α</a:t>
            </a:r>
            <a:r>
              <a:rPr lang="en-US" sz="2000" dirty="0">
                <a:solidFill>
                  <a:srgbClr val="FFC000"/>
                </a:solidFill>
                <a:sym typeface="Wingdings" panose="05000000000000000000" pitchFamily="2" charset="2"/>
              </a:rPr>
              <a:t>, </a:t>
            </a:r>
            <a:r>
              <a:rPr lang="en-US" sz="2000" dirty="0" smtClean="0">
                <a:solidFill>
                  <a:srgbClr val="FFC000"/>
                </a:solidFill>
                <a:sym typeface="Wingdings" panose="05000000000000000000" pitchFamily="2" charset="2"/>
              </a:rPr>
              <a:t>(</a:t>
            </a:r>
            <a:r>
              <a:rPr lang="el-GR" sz="2000" dirty="0" smtClean="0">
                <a:solidFill>
                  <a:srgbClr val="FFC000"/>
                </a:solidFill>
                <a:sym typeface="Wingdings" panose="05000000000000000000" pitchFamily="2" charset="2"/>
              </a:rPr>
              <a:t>α</a:t>
            </a:r>
            <a:r>
              <a:rPr lang="en-US" sz="2000" dirty="0" smtClean="0">
                <a:solidFill>
                  <a:srgbClr val="FFC000"/>
                </a:solidFill>
                <a:sym typeface="Wingdings" panose="05000000000000000000" pitchFamily="2" charset="2"/>
              </a:rPr>
              <a:t> x </a:t>
            </a:r>
            <a:r>
              <a:rPr lang="el-GR" sz="2000" dirty="0" smtClean="0">
                <a:solidFill>
                  <a:srgbClr val="FFC000"/>
                </a:solidFill>
                <a:sym typeface="Wingdings" panose="05000000000000000000" pitchFamily="2" charset="2"/>
              </a:rPr>
              <a:t>β</a:t>
            </a:r>
            <a:r>
              <a:rPr lang="en-US" sz="2000" dirty="0" smtClean="0">
                <a:solidFill>
                  <a:srgbClr val="FFC000"/>
                </a:solidFill>
                <a:sym typeface="Wingdings" panose="05000000000000000000" pitchFamily="2" charset="2"/>
              </a:rPr>
              <a:t>)) </a:t>
            </a:r>
            <a:r>
              <a:rPr lang="en-US" sz="2000" dirty="0">
                <a:solidFill>
                  <a:srgbClr val="FFC000"/>
                </a:solidFill>
                <a:sym typeface="Wingdings" panose="05000000000000000000" pitchFamily="2" charset="2"/>
              </a:rPr>
              <a:t>  </a:t>
            </a:r>
            <a:r>
              <a:rPr lang="en-US" sz="2000" dirty="0" err="1" smtClean="0">
                <a:solidFill>
                  <a:srgbClr val="FFC000"/>
                </a:solidFill>
                <a:sym typeface="Wingdings" panose="05000000000000000000" pitchFamily="2" charset="2"/>
              </a:rPr>
              <a:t>nat</a:t>
            </a:r>
            <a:endParaRPr lang="en-US" sz="2000" dirty="0" smtClean="0">
              <a:solidFill>
                <a:srgbClr val="FFC000"/>
              </a:solidFill>
              <a:sym typeface="Wingdings" panose="05000000000000000000" pitchFamily="2" charset="2"/>
            </a:endParaRPr>
          </a:p>
          <a:p>
            <a:pPr algn="l"/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     </a:t>
            </a:r>
            <a:r>
              <a:rPr lang="en-US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Very expressive! Only type checking!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/>
              <a:t>i</a:t>
            </a:r>
            <a:r>
              <a:rPr lang="en-US" b="1" dirty="0" smtClean="0"/>
              <a:t>mplicit polymorphism*: </a:t>
            </a:r>
            <a:br>
              <a:rPr lang="en-US" b="1" dirty="0" smtClean="0"/>
            </a:br>
            <a:r>
              <a:rPr lang="en-US" dirty="0" smtClean="0"/>
              <a:t>universal quantification only at top-level, hence syntactically redundant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 </a:t>
            </a:r>
            <a:r>
              <a:rPr lang="en-US" sz="2000" dirty="0" err="1" smtClean="0">
                <a:solidFill>
                  <a:srgbClr val="00B0F0"/>
                </a:solidFill>
                <a:sym typeface="Wingdings" panose="05000000000000000000" pitchFamily="2" charset="2"/>
              </a:rPr>
              <a:t>forall</a:t>
            </a:r>
            <a:r>
              <a:rPr lang="en-US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 </a:t>
            </a:r>
            <a:r>
              <a:rPr lang="el-GR" sz="2000" dirty="0">
                <a:solidFill>
                  <a:srgbClr val="00B0F0"/>
                </a:solidFill>
                <a:sym typeface="Wingdings" panose="05000000000000000000" pitchFamily="2" charset="2"/>
              </a:rPr>
              <a:t>α</a:t>
            </a:r>
            <a:r>
              <a:rPr lang="en-US" sz="2000" dirty="0">
                <a:solidFill>
                  <a:srgbClr val="00B0F0"/>
                </a:solidFill>
                <a:sym typeface="Wingdings" panose="05000000000000000000" pitchFamily="2" charset="2"/>
              </a:rPr>
              <a:t>, </a:t>
            </a:r>
            <a:r>
              <a:rPr lang="en-US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(</a:t>
            </a:r>
            <a:r>
              <a:rPr lang="el-GR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α</a:t>
            </a:r>
            <a:r>
              <a:rPr lang="en-US" sz="2000" dirty="0" smtClean="0">
                <a:solidFill>
                  <a:srgbClr val="00B0F0"/>
                </a:solidFill>
                <a:sym typeface="Wingdings" panose="05000000000000000000" pitchFamily="2" charset="2"/>
              </a:rPr>
              <a:t> </a:t>
            </a:r>
            <a:r>
              <a:rPr lang="en-US" sz="2000" dirty="0">
                <a:solidFill>
                  <a:srgbClr val="00B0F0"/>
                </a:solidFill>
                <a:sym typeface="Wingdings" panose="05000000000000000000" pitchFamily="2" charset="2"/>
              </a:rPr>
              <a:t>list  </a:t>
            </a:r>
            <a:r>
              <a:rPr lang="en-US" sz="2000" dirty="0" err="1">
                <a:solidFill>
                  <a:srgbClr val="00B0F0"/>
                </a:solidFill>
                <a:sym typeface="Wingdings" panose="05000000000000000000" pitchFamily="2" charset="2"/>
              </a:rPr>
              <a:t>nat</a:t>
            </a:r>
            <a:r>
              <a:rPr lang="en-US" sz="2000" dirty="0">
                <a:solidFill>
                  <a:srgbClr val="00B0F0"/>
                </a:solidFill>
                <a:sym typeface="Wingdings" panose="05000000000000000000" pitchFamily="2" charset="2"/>
              </a:rPr>
              <a:t>)</a:t>
            </a:r>
            <a:r>
              <a:rPr lang="en-US" sz="2000" dirty="0">
                <a:sym typeface="Wingdings" panose="05000000000000000000" pitchFamily="2" charset="2"/>
              </a:rPr>
              <a:t>, </a:t>
            </a:r>
            <a:r>
              <a:rPr lang="en-US" sz="2000" dirty="0" err="1" smtClean="0">
                <a:solidFill>
                  <a:srgbClr val="FFC000"/>
                </a:solidFill>
                <a:sym typeface="Wingdings" panose="05000000000000000000" pitchFamily="2" charset="2"/>
              </a:rPr>
              <a:t>forall</a:t>
            </a:r>
            <a:r>
              <a:rPr lang="en-US" sz="2000" dirty="0" smtClean="0">
                <a:solidFill>
                  <a:srgbClr val="FFC000"/>
                </a:solidFill>
                <a:sym typeface="Wingdings" panose="05000000000000000000" pitchFamily="2" charset="2"/>
              </a:rPr>
              <a:t> </a:t>
            </a:r>
            <a:r>
              <a:rPr lang="el-GR" sz="2000" dirty="0" smtClean="0">
                <a:solidFill>
                  <a:srgbClr val="FFC000"/>
                </a:solidFill>
                <a:sym typeface="Wingdings" panose="05000000000000000000" pitchFamily="2" charset="2"/>
              </a:rPr>
              <a:t>α</a:t>
            </a:r>
            <a:r>
              <a:rPr lang="en-US" sz="2000" dirty="0" smtClean="0">
                <a:solidFill>
                  <a:srgbClr val="FFC000"/>
                </a:solidFill>
                <a:sym typeface="Wingdings" panose="05000000000000000000" pitchFamily="2" charset="2"/>
              </a:rPr>
              <a:t> </a:t>
            </a:r>
            <a:r>
              <a:rPr lang="el-GR" sz="2000" dirty="0" smtClean="0">
                <a:solidFill>
                  <a:srgbClr val="FFC000"/>
                </a:solidFill>
                <a:sym typeface="Wingdings" panose="05000000000000000000" pitchFamily="2" charset="2"/>
              </a:rPr>
              <a:t>β</a:t>
            </a:r>
            <a:r>
              <a:rPr lang="en-US" sz="2000" dirty="0">
                <a:solidFill>
                  <a:srgbClr val="FFC000"/>
                </a:solidFill>
                <a:sym typeface="Wingdings" panose="05000000000000000000" pitchFamily="2" charset="2"/>
              </a:rPr>
              <a:t>, </a:t>
            </a:r>
            <a:r>
              <a:rPr lang="en-US" sz="2000" dirty="0" smtClean="0">
                <a:solidFill>
                  <a:srgbClr val="FFC000"/>
                </a:solidFill>
                <a:sym typeface="Wingdings" panose="05000000000000000000" pitchFamily="2" charset="2"/>
              </a:rPr>
              <a:t>(</a:t>
            </a:r>
            <a:r>
              <a:rPr lang="el-GR" sz="2000" dirty="0" smtClean="0">
                <a:solidFill>
                  <a:srgbClr val="FFC000"/>
                </a:solidFill>
                <a:sym typeface="Wingdings" panose="05000000000000000000" pitchFamily="2" charset="2"/>
              </a:rPr>
              <a:t>β</a:t>
            </a:r>
            <a:r>
              <a:rPr lang="en-US" sz="2000" dirty="0" smtClean="0">
                <a:solidFill>
                  <a:srgbClr val="FFC000"/>
                </a:solidFill>
                <a:sym typeface="Wingdings" panose="05000000000000000000" pitchFamily="2" charset="2"/>
              </a:rPr>
              <a:t> </a:t>
            </a:r>
            <a:r>
              <a:rPr lang="en-US" sz="2000" dirty="0">
                <a:solidFill>
                  <a:srgbClr val="FFC000"/>
                </a:solidFill>
                <a:sym typeface="Wingdings" panose="05000000000000000000" pitchFamily="2" charset="2"/>
              </a:rPr>
              <a:t>tree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smtClean="0">
                <a:solidFill>
                  <a:srgbClr val="FFC000"/>
                </a:solidFill>
                <a:sym typeface="Wingdings" panose="05000000000000000000" pitchFamily="2" charset="2"/>
              </a:rPr>
              <a:t> (</a:t>
            </a:r>
            <a:r>
              <a:rPr lang="el-GR" sz="2000" dirty="0" smtClean="0">
                <a:solidFill>
                  <a:srgbClr val="FFC000"/>
                </a:solidFill>
                <a:sym typeface="Wingdings" panose="05000000000000000000" pitchFamily="2" charset="2"/>
              </a:rPr>
              <a:t>α</a:t>
            </a:r>
            <a:r>
              <a:rPr lang="en-US" sz="2000" dirty="0" smtClean="0">
                <a:solidFill>
                  <a:srgbClr val="FFC000"/>
                </a:solidFill>
                <a:sym typeface="Wingdings" panose="05000000000000000000" pitchFamily="2" charset="2"/>
              </a:rPr>
              <a:t> x </a:t>
            </a:r>
            <a:r>
              <a:rPr lang="el-GR" sz="2000" dirty="0" smtClean="0">
                <a:solidFill>
                  <a:srgbClr val="FFC000"/>
                </a:solidFill>
                <a:sym typeface="Wingdings" panose="05000000000000000000" pitchFamily="2" charset="2"/>
              </a:rPr>
              <a:t>β</a:t>
            </a:r>
            <a:r>
              <a:rPr lang="en-US" sz="2000" dirty="0" smtClean="0">
                <a:solidFill>
                  <a:srgbClr val="FFC000"/>
                </a:solidFill>
                <a:sym typeface="Wingdings" panose="05000000000000000000" pitchFamily="2" charset="2"/>
              </a:rPr>
              <a:t>))  </a:t>
            </a:r>
            <a:r>
              <a:rPr lang="en-US" sz="2000" dirty="0">
                <a:solidFill>
                  <a:srgbClr val="FFC000"/>
                </a:solidFill>
                <a:sym typeface="Wingdings" panose="05000000000000000000" pitchFamily="2" charset="2"/>
              </a:rPr>
              <a:t>(</a:t>
            </a:r>
            <a:r>
              <a:rPr lang="el-GR" sz="2000" dirty="0">
                <a:solidFill>
                  <a:srgbClr val="FFC000"/>
                </a:solidFill>
                <a:sym typeface="Wingdings" panose="05000000000000000000" pitchFamily="2" charset="2"/>
              </a:rPr>
              <a:t>α</a:t>
            </a:r>
            <a:r>
              <a:rPr lang="en-US" sz="2000" dirty="0">
                <a:solidFill>
                  <a:srgbClr val="FFC000"/>
                </a:solidFill>
                <a:sym typeface="Wingdings" panose="05000000000000000000" pitchFamily="2" charset="2"/>
              </a:rPr>
              <a:t> x </a:t>
            </a:r>
            <a:r>
              <a:rPr lang="el-GR" sz="2000" dirty="0" smtClean="0">
                <a:solidFill>
                  <a:srgbClr val="FFC000"/>
                </a:solidFill>
                <a:sym typeface="Wingdings" panose="05000000000000000000" pitchFamily="2" charset="2"/>
              </a:rPr>
              <a:t>β</a:t>
            </a:r>
            <a:r>
              <a:rPr lang="en-US" sz="2000" dirty="0" smtClean="0">
                <a:solidFill>
                  <a:srgbClr val="FFC000"/>
                </a:solidFill>
                <a:sym typeface="Wingdings" panose="05000000000000000000" pitchFamily="2" charset="2"/>
              </a:rPr>
              <a:t>)</a:t>
            </a:r>
            <a:br>
              <a:rPr lang="en-US" sz="2000" dirty="0" smtClean="0">
                <a:solidFill>
                  <a:srgbClr val="FFC000"/>
                </a:solidFill>
                <a:sym typeface="Wingdings" panose="05000000000000000000" pitchFamily="2" charset="2"/>
              </a:rPr>
            </a:br>
            <a:r>
              <a:rPr lang="en-US" sz="2000" dirty="0" smtClean="0">
                <a:solidFill>
                  <a:srgbClr val="00B050"/>
                </a:solidFill>
                <a:sym typeface="Wingdings" panose="05000000000000000000" pitchFamily="2" charset="2"/>
              </a:rPr>
              <a:t>Algorithmically more feasible (inference!), and sufficient for many application ( ML)</a:t>
            </a:r>
            <a:endParaRPr lang="en-US" sz="2000" dirty="0">
              <a:solidFill>
                <a:srgbClr val="00B050"/>
              </a:solidFill>
              <a:sym typeface="Wingdings" panose="05000000000000000000" pitchFamily="2" charset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6116" y="1050417"/>
            <a:ext cx="54553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Intuitive interpretation of type variables: “for all”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990600" y="4572000"/>
            <a:ext cx="838200" cy="381000"/>
          </a:xfrm>
          <a:prstGeom prst="rect">
            <a:avLst/>
          </a:prstGeom>
          <a:solidFill>
            <a:schemeClr val="bg1">
              <a:alpha val="60000"/>
            </a:schemeClr>
          </a:solidFill>
          <a:ln w="762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063786" y="4572000"/>
            <a:ext cx="1051014" cy="381000"/>
          </a:xfrm>
          <a:prstGeom prst="rect">
            <a:avLst/>
          </a:prstGeom>
          <a:solidFill>
            <a:schemeClr val="bg1">
              <a:alpha val="60000"/>
            </a:schemeClr>
          </a:solidFill>
          <a:ln w="762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6519446"/>
            <a:ext cx="42594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* formal distinction between types and type schemes…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7441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837565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Polymorphism – type substitution</a:t>
            </a:r>
            <a:endParaRPr lang="en-US" sz="2800" dirty="0"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50557" y="1109825"/>
            <a:ext cx="6914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Substitution</a:t>
            </a:r>
            <a:r>
              <a:rPr lang="en-US" dirty="0" smtClean="0"/>
              <a:t>   X [ t / </a:t>
            </a:r>
            <a:r>
              <a:rPr lang="el-GR" dirty="0" smtClean="0"/>
              <a:t>α</a:t>
            </a:r>
            <a:r>
              <a:rPr lang="en-US" dirty="0" smtClean="0"/>
              <a:t>]: instantiate a type variable </a:t>
            </a:r>
            <a:r>
              <a:rPr lang="el-GR" dirty="0" smtClean="0"/>
              <a:t>α</a:t>
            </a:r>
            <a:r>
              <a:rPr lang="en-US" dirty="0" smtClean="0"/>
              <a:t> in X to 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63213" y="2133599"/>
            <a:ext cx="5497018" cy="46166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b="1" dirty="0" smtClean="0">
                <a:solidFill>
                  <a:srgbClr val="FF0000"/>
                </a:solidFill>
              </a:rPr>
              <a:t>α</a:t>
            </a:r>
            <a:r>
              <a:rPr lang="en-US" dirty="0" smtClean="0"/>
              <a:t> x </a:t>
            </a:r>
            <a:r>
              <a:rPr lang="el-GR" b="1" dirty="0" smtClean="0">
                <a:solidFill>
                  <a:srgbClr val="00B050"/>
                </a:solidFill>
              </a:rPr>
              <a:t>β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l-G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γ</a:t>
            </a:r>
            <a:r>
              <a:rPr lang="en-US" b="1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l-GR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β</a:t>
            </a:r>
            <a:r>
              <a:rPr lang="en-US" dirty="0" smtClean="0">
                <a:sym typeface="Wingdings" panose="05000000000000000000" pitchFamily="2" charset="2"/>
              </a:rPr>
              <a:t>) [ </a:t>
            </a:r>
            <a:r>
              <a:rPr lang="en-US" b="1" dirty="0" err="1" smtClean="0">
                <a:sym typeface="Wingdings" panose="05000000000000000000" pitchFamily="2" charset="2"/>
              </a:rPr>
              <a:t>nat</a:t>
            </a:r>
            <a:r>
              <a:rPr lang="en-US" dirty="0" smtClean="0">
                <a:sym typeface="Wingdings" panose="05000000000000000000" pitchFamily="2" charset="2"/>
              </a:rPr>
              <a:t> / </a:t>
            </a:r>
            <a:r>
              <a:rPr lang="el-GR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α</a:t>
            </a:r>
            <a:r>
              <a:rPr lang="en-US" dirty="0" smtClean="0">
                <a:sym typeface="Wingdings" panose="05000000000000000000" pitchFamily="2" charset="2"/>
              </a:rPr>
              <a:t> ] = </a:t>
            </a:r>
            <a:r>
              <a:rPr lang="en-US" b="1" dirty="0" err="1" smtClean="0">
                <a:sym typeface="Wingdings" panose="05000000000000000000" pitchFamily="2" charset="2"/>
              </a:rPr>
              <a:t>nat</a:t>
            </a:r>
            <a:r>
              <a:rPr lang="en-US" dirty="0" smtClean="0">
                <a:sym typeface="Wingdings" panose="05000000000000000000" pitchFamily="2" charset="2"/>
              </a:rPr>
              <a:t> x </a:t>
            </a:r>
            <a:r>
              <a:rPr lang="el-GR" b="1" dirty="0">
                <a:solidFill>
                  <a:srgbClr val="00B050"/>
                </a:solidFill>
              </a:rPr>
              <a:t>β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l-GR" b="1" dirty="0">
                <a:solidFill>
                  <a:srgbClr val="FFC000"/>
                </a:solidFill>
                <a:sym typeface="Wingdings" panose="05000000000000000000" pitchFamily="2" charset="2"/>
              </a:rPr>
              <a:t>γ</a:t>
            </a:r>
            <a:r>
              <a:rPr lang="en-US" dirty="0">
                <a:sym typeface="Wingdings" panose="05000000000000000000" pitchFamily="2" charset="2"/>
              </a:rPr>
              <a:t>  </a:t>
            </a:r>
            <a:r>
              <a:rPr lang="el-GR" b="1" dirty="0">
                <a:solidFill>
                  <a:srgbClr val="00B050"/>
                </a:solidFill>
                <a:sym typeface="Wingdings" panose="05000000000000000000" pitchFamily="2" charset="2"/>
              </a:rPr>
              <a:t>β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626959" y="2926540"/>
            <a:ext cx="5769528" cy="46166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b="1" dirty="0" smtClean="0">
                <a:solidFill>
                  <a:srgbClr val="FF0000"/>
                </a:solidFill>
              </a:rPr>
              <a:t>α</a:t>
            </a:r>
            <a:r>
              <a:rPr lang="en-US" dirty="0" smtClean="0"/>
              <a:t> x </a:t>
            </a:r>
            <a:r>
              <a:rPr lang="el-GR" b="1" dirty="0" smtClean="0">
                <a:solidFill>
                  <a:srgbClr val="00B050"/>
                </a:solidFill>
              </a:rPr>
              <a:t>β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l-G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γ</a:t>
            </a:r>
            <a:r>
              <a:rPr lang="en-US" dirty="0" smtClean="0">
                <a:sym typeface="Wingdings" panose="05000000000000000000" pitchFamily="2" charset="2"/>
              </a:rPr>
              <a:t>  </a:t>
            </a:r>
            <a:r>
              <a:rPr lang="el-GR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β</a:t>
            </a:r>
            <a:r>
              <a:rPr lang="en-US" dirty="0" smtClean="0">
                <a:sym typeface="Wingdings" panose="05000000000000000000" pitchFamily="2" charset="2"/>
              </a:rPr>
              <a:t>) [ </a:t>
            </a:r>
            <a:r>
              <a:rPr lang="en-US" b="1" dirty="0" err="1" smtClean="0">
                <a:sym typeface="Wingdings" panose="05000000000000000000" pitchFamily="2" charset="2"/>
              </a:rPr>
              <a:t>nat</a:t>
            </a:r>
            <a:r>
              <a:rPr lang="en-US" dirty="0" smtClean="0">
                <a:sym typeface="Wingdings" panose="05000000000000000000" pitchFamily="2" charset="2"/>
              </a:rPr>
              <a:t> / </a:t>
            </a:r>
            <a:r>
              <a:rPr lang="el-GR" b="1" dirty="0">
                <a:solidFill>
                  <a:srgbClr val="00B050"/>
                </a:solidFill>
                <a:sym typeface="Wingdings" panose="05000000000000000000" pitchFamily="2" charset="2"/>
              </a:rPr>
              <a:t>β</a:t>
            </a:r>
            <a:r>
              <a:rPr lang="en-US" dirty="0" smtClean="0">
                <a:sym typeface="Wingdings" panose="05000000000000000000" pitchFamily="2" charset="2"/>
              </a:rPr>
              <a:t> ] = </a:t>
            </a:r>
            <a:r>
              <a:rPr lang="el-GR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α</a:t>
            </a:r>
            <a:r>
              <a:rPr lang="en-US" dirty="0" smtClean="0">
                <a:sym typeface="Wingdings" panose="05000000000000000000" pitchFamily="2" charset="2"/>
              </a:rPr>
              <a:t> x </a:t>
            </a:r>
            <a:r>
              <a:rPr lang="en-US" b="1" dirty="0" err="1" smtClean="0">
                <a:sym typeface="Wingdings" panose="05000000000000000000" pitchFamily="2" charset="2"/>
              </a:rPr>
              <a:t>nat</a:t>
            </a:r>
            <a:r>
              <a:rPr lang="en-US" dirty="0" smtClean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l-GR" b="1" dirty="0">
                <a:solidFill>
                  <a:srgbClr val="FFC000"/>
                </a:solidFill>
                <a:sym typeface="Wingdings" panose="05000000000000000000" pitchFamily="2" charset="2"/>
              </a:rPr>
              <a:t>γ</a:t>
            </a:r>
            <a:r>
              <a:rPr lang="en-US" dirty="0">
                <a:sym typeface="Wingdings" panose="05000000000000000000" pitchFamily="2" charset="2"/>
              </a:rPr>
              <a:t>  </a:t>
            </a:r>
            <a:r>
              <a:rPr lang="en-US" b="1" dirty="0" err="1" smtClean="0">
                <a:sym typeface="Wingdings" panose="05000000000000000000" pitchFamily="2" charset="2"/>
              </a:rPr>
              <a:t>nat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486697" y="3929771"/>
            <a:ext cx="6050054" cy="46166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b="1" dirty="0" smtClean="0">
                <a:solidFill>
                  <a:srgbClr val="FF0000"/>
                </a:solidFill>
              </a:rPr>
              <a:t>α</a:t>
            </a:r>
            <a:r>
              <a:rPr lang="en-US" dirty="0" smtClean="0"/>
              <a:t> x </a:t>
            </a:r>
            <a:r>
              <a:rPr lang="el-GR" b="1" dirty="0" smtClean="0">
                <a:solidFill>
                  <a:srgbClr val="00B050"/>
                </a:solidFill>
              </a:rPr>
              <a:t>β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l-G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γ</a:t>
            </a:r>
            <a:r>
              <a:rPr lang="en-US" dirty="0" smtClean="0">
                <a:sym typeface="Wingdings" panose="05000000000000000000" pitchFamily="2" charset="2"/>
              </a:rPr>
              <a:t>  </a:t>
            </a:r>
            <a:r>
              <a:rPr lang="el-GR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β</a:t>
            </a:r>
            <a:r>
              <a:rPr lang="en-US" dirty="0" smtClean="0">
                <a:sym typeface="Wingdings" panose="05000000000000000000" pitchFamily="2" charset="2"/>
              </a:rPr>
              <a:t>) [ </a:t>
            </a:r>
            <a:r>
              <a:rPr lang="en-US" b="1" dirty="0" smtClean="0">
                <a:sym typeface="Wingdings" panose="05000000000000000000" pitchFamily="2" charset="2"/>
              </a:rPr>
              <a:t>(</a:t>
            </a:r>
            <a:r>
              <a:rPr lang="el-GR" b="1" dirty="0" smtClean="0">
                <a:solidFill>
                  <a:srgbClr val="00B0F0"/>
                </a:solidFill>
                <a:sym typeface="Wingdings" panose="05000000000000000000" pitchFamily="2" charset="2"/>
              </a:rPr>
              <a:t>δ</a:t>
            </a:r>
            <a:r>
              <a:rPr lang="en-US" b="1" dirty="0" smtClean="0">
                <a:sym typeface="Wingdings" panose="05000000000000000000" pitchFamily="2" charset="2"/>
              </a:rPr>
              <a:t> list)</a:t>
            </a:r>
            <a:r>
              <a:rPr lang="en-US" dirty="0" smtClean="0">
                <a:sym typeface="Wingdings" panose="05000000000000000000" pitchFamily="2" charset="2"/>
              </a:rPr>
              <a:t> / </a:t>
            </a:r>
            <a:r>
              <a:rPr lang="el-G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γ</a:t>
            </a:r>
            <a:r>
              <a:rPr lang="en-US" dirty="0" smtClean="0">
                <a:sym typeface="Wingdings" panose="05000000000000000000" pitchFamily="2" charset="2"/>
              </a:rPr>
              <a:t> ] = </a:t>
            </a:r>
            <a:r>
              <a:rPr lang="el-GR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α</a:t>
            </a:r>
            <a:r>
              <a:rPr lang="en-US" dirty="0" smtClean="0">
                <a:sym typeface="Wingdings" panose="05000000000000000000" pitchFamily="2" charset="2"/>
              </a:rPr>
              <a:t> x </a:t>
            </a:r>
            <a:r>
              <a:rPr lang="el-GR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β</a:t>
            </a:r>
            <a:r>
              <a:rPr lang="en-US" dirty="0" smtClean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l-GR" b="1" dirty="0" smtClean="0">
                <a:solidFill>
                  <a:srgbClr val="00B0F0"/>
                </a:solidFill>
                <a:sym typeface="Wingdings" panose="05000000000000000000" pitchFamily="2" charset="2"/>
              </a:rPr>
              <a:t>δ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b="1" dirty="0" smtClean="0">
                <a:sym typeface="Wingdings" panose="05000000000000000000" pitchFamily="2" charset="2"/>
              </a:rPr>
              <a:t>list</a:t>
            </a:r>
            <a:r>
              <a:rPr lang="en-US" dirty="0" smtClean="0">
                <a:sym typeface="Wingdings" panose="05000000000000000000" pitchFamily="2" charset="2"/>
              </a:rPr>
              <a:t>  </a:t>
            </a:r>
            <a:r>
              <a:rPr lang="el-GR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β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86695" y="5284821"/>
            <a:ext cx="6050054" cy="461665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b="1" dirty="0" smtClean="0">
                <a:solidFill>
                  <a:srgbClr val="FF0000"/>
                </a:solidFill>
              </a:rPr>
              <a:t>α</a:t>
            </a:r>
            <a:r>
              <a:rPr lang="en-US" dirty="0" smtClean="0"/>
              <a:t> x </a:t>
            </a:r>
            <a:r>
              <a:rPr lang="el-GR" b="1" dirty="0" smtClean="0">
                <a:solidFill>
                  <a:srgbClr val="00B050"/>
                </a:solidFill>
              </a:rPr>
              <a:t>β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l-G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γ</a:t>
            </a:r>
            <a:r>
              <a:rPr lang="en-US" dirty="0" smtClean="0">
                <a:sym typeface="Wingdings" panose="05000000000000000000" pitchFamily="2" charset="2"/>
              </a:rPr>
              <a:t>  </a:t>
            </a:r>
            <a:r>
              <a:rPr lang="el-GR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β</a:t>
            </a:r>
            <a:r>
              <a:rPr lang="en-US" dirty="0" smtClean="0">
                <a:sym typeface="Wingdings" panose="05000000000000000000" pitchFamily="2" charset="2"/>
              </a:rPr>
              <a:t>) [ </a:t>
            </a:r>
            <a:r>
              <a:rPr lang="en-US" b="1" dirty="0" smtClean="0">
                <a:sym typeface="Wingdings" panose="05000000000000000000" pitchFamily="2" charset="2"/>
              </a:rPr>
              <a:t>(</a:t>
            </a:r>
            <a:r>
              <a:rPr lang="el-GR" b="1" dirty="0" smtClean="0">
                <a:solidFill>
                  <a:srgbClr val="00B0F0"/>
                </a:solidFill>
                <a:sym typeface="Wingdings" panose="05000000000000000000" pitchFamily="2" charset="2"/>
              </a:rPr>
              <a:t>α</a:t>
            </a:r>
            <a:r>
              <a:rPr lang="en-US" b="1" dirty="0" smtClean="0">
                <a:sym typeface="Wingdings" panose="05000000000000000000" pitchFamily="2" charset="2"/>
              </a:rPr>
              <a:t> list)</a:t>
            </a:r>
            <a:r>
              <a:rPr lang="en-US" dirty="0" smtClean="0">
                <a:sym typeface="Wingdings" panose="05000000000000000000" pitchFamily="2" charset="2"/>
              </a:rPr>
              <a:t> / </a:t>
            </a:r>
            <a:r>
              <a:rPr lang="el-GR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γ</a:t>
            </a:r>
            <a:r>
              <a:rPr lang="en-US" dirty="0" smtClean="0">
                <a:sym typeface="Wingdings" panose="05000000000000000000" pitchFamily="2" charset="2"/>
              </a:rPr>
              <a:t> ] = </a:t>
            </a:r>
            <a:r>
              <a:rPr lang="el-GR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α</a:t>
            </a:r>
            <a:r>
              <a:rPr lang="en-US" dirty="0" smtClean="0">
                <a:sym typeface="Wingdings" panose="05000000000000000000" pitchFamily="2" charset="2"/>
              </a:rPr>
              <a:t> x </a:t>
            </a:r>
            <a:r>
              <a:rPr lang="el-GR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β</a:t>
            </a:r>
            <a:r>
              <a:rPr lang="en-US" dirty="0" smtClean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l-GR" b="1" dirty="0" smtClean="0">
                <a:solidFill>
                  <a:srgbClr val="00B0F0"/>
                </a:solidFill>
                <a:sym typeface="Wingdings" panose="05000000000000000000" pitchFamily="2" charset="2"/>
              </a:rPr>
              <a:t>δ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b="1" dirty="0" smtClean="0">
                <a:sym typeface="Wingdings" panose="05000000000000000000" pitchFamily="2" charset="2"/>
              </a:rPr>
              <a:t>list</a:t>
            </a:r>
            <a:r>
              <a:rPr lang="en-US" dirty="0" smtClean="0">
                <a:sym typeface="Wingdings" panose="05000000000000000000" pitchFamily="2" charset="2"/>
              </a:rPr>
              <a:t>  </a:t>
            </a:r>
            <a:r>
              <a:rPr lang="el-GR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β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54955" y="5893096"/>
            <a:ext cx="61096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F0"/>
                </a:solidFill>
              </a:rPr>
              <a:t>α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is implicitly all-quantified here, too </a:t>
            </a:r>
            <a:r>
              <a:rPr lang="en-US" dirty="0" smtClean="0"/>
              <a:t>– substitution is “capture-avoiding”, like </a:t>
            </a:r>
            <a:r>
              <a:rPr lang="el-GR" dirty="0" smtClean="0"/>
              <a:t>α</a:t>
            </a:r>
            <a:r>
              <a:rPr lang="en-US" dirty="0" smtClean="0"/>
              <a:t>-renaming of term variables.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 bwMode="auto">
          <a:xfrm flipV="1">
            <a:off x="3810000" y="5716506"/>
            <a:ext cx="152400" cy="197114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rgbClr val="00B0F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9041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837565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Polymorphism – type inference a la </a:t>
            </a:r>
            <a:r>
              <a:rPr lang="en-US" sz="2800" dirty="0" err="1" smtClean="0">
                <a:latin typeface="Arial" charset="0"/>
              </a:rPr>
              <a:t>Hindley</a:t>
            </a:r>
            <a:r>
              <a:rPr lang="en-US" sz="2800" dirty="0" smtClean="0">
                <a:latin typeface="Arial" charset="0"/>
              </a:rPr>
              <a:t>-Milner</a:t>
            </a:r>
            <a:endParaRPr lang="en-US" sz="2800" dirty="0"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4052" y="698936"/>
            <a:ext cx="74746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ML’s type system: types can be ordered by the “is-an-instantiation-of” relationship</a:t>
            </a:r>
            <a:endParaRPr lang="en-US" dirty="0"/>
          </a:p>
        </p:txBody>
      </p:sp>
      <p:grpSp>
        <p:nvGrpSpPr>
          <p:cNvPr id="52" name="Group 51"/>
          <p:cNvGrpSpPr/>
          <p:nvPr/>
        </p:nvGrpSpPr>
        <p:grpSpPr>
          <a:xfrm>
            <a:off x="457200" y="1902766"/>
            <a:ext cx="8560984" cy="4573952"/>
            <a:chOff x="457200" y="1902766"/>
            <a:chExt cx="8560984" cy="4573952"/>
          </a:xfrm>
        </p:grpSpPr>
        <p:sp>
          <p:nvSpPr>
            <p:cNvPr id="3" name="TextBox 2"/>
            <p:cNvSpPr txBox="1"/>
            <p:nvPr/>
          </p:nvSpPr>
          <p:spPr>
            <a:xfrm>
              <a:off x="3650434" y="1902766"/>
              <a:ext cx="1914307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α</a:t>
              </a:r>
              <a:r>
                <a:rPr lang="en-US" dirty="0" smtClean="0"/>
                <a:t> x </a:t>
              </a:r>
              <a:r>
                <a:rPr lang="el-GR" dirty="0" smtClean="0"/>
                <a:t>β</a:t>
              </a:r>
              <a:r>
                <a:rPr lang="en-US" dirty="0" smtClean="0"/>
                <a:t> </a:t>
              </a:r>
              <a:r>
                <a:rPr lang="en-US" dirty="0" smtClean="0">
                  <a:sym typeface="Wingdings" panose="05000000000000000000" pitchFamily="2" charset="2"/>
                </a:rPr>
                <a:t> </a:t>
              </a:r>
              <a:r>
                <a:rPr lang="el-GR" dirty="0" smtClean="0">
                  <a:sym typeface="Wingdings" panose="05000000000000000000" pitchFamily="2" charset="2"/>
                </a:rPr>
                <a:t>γ</a:t>
              </a:r>
              <a:r>
                <a:rPr lang="en-US" dirty="0" smtClean="0">
                  <a:sym typeface="Wingdings" panose="05000000000000000000" pitchFamily="2" charset="2"/>
                </a:rPr>
                <a:t>  </a:t>
              </a:r>
              <a:r>
                <a:rPr lang="el-GR" dirty="0" smtClean="0">
                  <a:sym typeface="Wingdings" panose="05000000000000000000" pitchFamily="2" charset="2"/>
                </a:rPr>
                <a:t>β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57200" y="2743199"/>
              <a:ext cx="2101857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nat</a:t>
              </a:r>
              <a:r>
                <a:rPr lang="en-US" dirty="0" smtClean="0"/>
                <a:t> x </a:t>
              </a:r>
              <a:r>
                <a:rPr lang="el-GR" dirty="0" smtClean="0"/>
                <a:t>β</a:t>
              </a:r>
              <a:r>
                <a:rPr lang="en-US" dirty="0" smtClean="0"/>
                <a:t> </a:t>
              </a:r>
              <a:r>
                <a:rPr lang="en-US" dirty="0" smtClean="0">
                  <a:sym typeface="Wingdings" panose="05000000000000000000" pitchFamily="2" charset="2"/>
                </a:rPr>
                <a:t> </a:t>
              </a:r>
              <a:r>
                <a:rPr lang="el-GR" dirty="0" smtClean="0">
                  <a:sym typeface="Wingdings" panose="05000000000000000000" pitchFamily="2" charset="2"/>
                </a:rPr>
                <a:t>γ</a:t>
              </a:r>
              <a:r>
                <a:rPr lang="en-US" dirty="0" smtClean="0">
                  <a:sym typeface="Wingdings" panose="05000000000000000000" pitchFamily="2" charset="2"/>
                </a:rPr>
                <a:t>  </a:t>
              </a:r>
              <a:r>
                <a:rPr lang="el-GR" dirty="0" smtClean="0">
                  <a:sym typeface="Wingdings" panose="05000000000000000000" pitchFamily="2" charset="2"/>
                </a:rPr>
                <a:t>β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971800" y="2743199"/>
              <a:ext cx="2448107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</a:t>
              </a:r>
              <a:r>
                <a:rPr lang="el-GR" dirty="0" smtClean="0"/>
                <a:t>α</a:t>
              </a:r>
              <a:r>
                <a:rPr lang="en-US" dirty="0" smtClean="0"/>
                <a:t> list) x </a:t>
              </a:r>
              <a:r>
                <a:rPr lang="el-GR" dirty="0" smtClean="0"/>
                <a:t>β</a:t>
              </a:r>
              <a:r>
                <a:rPr lang="en-US" dirty="0" smtClean="0"/>
                <a:t> </a:t>
              </a:r>
              <a:r>
                <a:rPr lang="en-US" dirty="0" smtClean="0">
                  <a:sym typeface="Wingdings" panose="05000000000000000000" pitchFamily="2" charset="2"/>
                </a:rPr>
                <a:t> </a:t>
              </a:r>
              <a:r>
                <a:rPr lang="el-GR" dirty="0" smtClean="0">
                  <a:sym typeface="Wingdings" panose="05000000000000000000" pitchFamily="2" charset="2"/>
                </a:rPr>
                <a:t>γ</a:t>
              </a:r>
              <a:r>
                <a:rPr lang="en-US" dirty="0" smtClean="0">
                  <a:sym typeface="Wingdings" panose="05000000000000000000" pitchFamily="2" charset="2"/>
                </a:rPr>
                <a:t>  </a:t>
              </a:r>
              <a:r>
                <a:rPr lang="el-GR" dirty="0" smtClean="0">
                  <a:sym typeface="Wingdings" panose="05000000000000000000" pitchFamily="2" charset="2"/>
                </a:rPr>
                <a:t>β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121020" y="2743199"/>
              <a:ext cx="2321469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α</a:t>
              </a:r>
              <a:r>
                <a:rPr lang="en-US" dirty="0" smtClean="0"/>
                <a:t> x </a:t>
              </a:r>
              <a:r>
                <a:rPr lang="en-US" dirty="0" err="1" smtClean="0"/>
                <a:t>nat</a:t>
              </a:r>
              <a:r>
                <a:rPr lang="en-US" dirty="0" smtClean="0"/>
                <a:t> </a:t>
              </a:r>
              <a:r>
                <a:rPr lang="en-US" dirty="0" smtClean="0">
                  <a:sym typeface="Wingdings" panose="05000000000000000000" pitchFamily="2" charset="2"/>
                </a:rPr>
                <a:t> </a:t>
              </a:r>
              <a:r>
                <a:rPr lang="el-GR" dirty="0" smtClean="0">
                  <a:sym typeface="Wingdings" panose="05000000000000000000" pitchFamily="2" charset="2"/>
                </a:rPr>
                <a:t>γ</a:t>
              </a:r>
              <a:r>
                <a:rPr lang="en-US" dirty="0" smtClean="0">
                  <a:sym typeface="Wingdings" panose="05000000000000000000" pitchFamily="2" charset="2"/>
                </a:rPr>
                <a:t>  </a:t>
              </a:r>
              <a:r>
                <a:rPr lang="en-US" dirty="0" err="1" smtClean="0">
                  <a:sym typeface="Wingdings" panose="05000000000000000000" pitchFamily="2" charset="2"/>
                </a:rPr>
                <a:t>nat</a:t>
              </a:r>
              <a:endParaRPr lang="en-US" dirty="0"/>
            </a:p>
          </p:txBody>
        </p:sp>
        <p:cxnSp>
          <p:nvCxnSpPr>
            <p:cNvPr id="5" name="Straight Connector 4"/>
            <p:cNvCxnSpPr>
              <a:stCxn id="3" idx="2"/>
              <a:endCxn id="6" idx="0"/>
            </p:cNvCxnSpPr>
            <p:nvPr/>
          </p:nvCxnSpPr>
          <p:spPr bwMode="auto">
            <a:xfrm flipH="1">
              <a:off x="1508129" y="2364431"/>
              <a:ext cx="3099459" cy="378768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>
              <a:stCxn id="3" idx="2"/>
              <a:endCxn id="8" idx="0"/>
            </p:cNvCxnSpPr>
            <p:nvPr/>
          </p:nvCxnSpPr>
          <p:spPr bwMode="auto">
            <a:xfrm flipH="1">
              <a:off x="4195854" y="2364431"/>
              <a:ext cx="411734" cy="378768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>
              <a:stCxn id="9" idx="0"/>
              <a:endCxn id="3" idx="2"/>
            </p:cNvCxnSpPr>
            <p:nvPr/>
          </p:nvCxnSpPr>
          <p:spPr bwMode="auto">
            <a:xfrm flipH="1" flipV="1">
              <a:off x="4607588" y="2364431"/>
              <a:ext cx="2674167" cy="378768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5592907" y="2643754"/>
              <a:ext cx="4363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…</a:t>
              </a:r>
              <a:endParaRPr lang="en-US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593781" y="3892400"/>
              <a:ext cx="2868094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</a:t>
              </a:r>
              <a:r>
                <a:rPr lang="el-GR" dirty="0" smtClean="0"/>
                <a:t>α</a:t>
              </a:r>
              <a:r>
                <a:rPr lang="en-US" dirty="0" smtClean="0"/>
                <a:t> list) x </a:t>
              </a:r>
              <a:r>
                <a:rPr lang="en-US" dirty="0" err="1" smtClean="0"/>
                <a:t>nat</a:t>
              </a:r>
              <a:r>
                <a:rPr lang="en-US" dirty="0" smtClean="0"/>
                <a:t> </a:t>
              </a:r>
              <a:r>
                <a:rPr lang="en-US" dirty="0" smtClean="0">
                  <a:sym typeface="Wingdings" panose="05000000000000000000" pitchFamily="2" charset="2"/>
                </a:rPr>
                <a:t> </a:t>
              </a:r>
              <a:r>
                <a:rPr lang="el-GR" dirty="0" smtClean="0">
                  <a:sym typeface="Wingdings" panose="05000000000000000000" pitchFamily="2" charset="2"/>
                </a:rPr>
                <a:t>γ</a:t>
              </a:r>
              <a:r>
                <a:rPr lang="en-US" dirty="0" smtClean="0">
                  <a:sym typeface="Wingdings" panose="05000000000000000000" pitchFamily="2" charset="2"/>
                </a:rPr>
                <a:t>  </a:t>
              </a:r>
              <a:r>
                <a:rPr lang="en-US" dirty="0" err="1" smtClean="0">
                  <a:sym typeface="Wingdings" panose="05000000000000000000" pitchFamily="2" charset="2"/>
                </a:rPr>
                <a:t>nat</a:t>
              </a:r>
              <a:endParaRPr lang="en-US" dirty="0"/>
            </a:p>
          </p:txBody>
        </p:sp>
        <p:cxnSp>
          <p:nvCxnSpPr>
            <p:cNvPr id="19" name="Straight Connector 18"/>
            <p:cNvCxnSpPr>
              <a:stCxn id="18" idx="0"/>
              <a:endCxn id="8" idx="2"/>
            </p:cNvCxnSpPr>
            <p:nvPr/>
          </p:nvCxnSpPr>
          <p:spPr bwMode="auto">
            <a:xfrm flipH="1" flipV="1">
              <a:off x="4195854" y="3204864"/>
              <a:ext cx="1831974" cy="68753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>
              <a:stCxn id="9" idx="2"/>
              <a:endCxn id="18" idx="0"/>
            </p:cNvCxnSpPr>
            <p:nvPr/>
          </p:nvCxnSpPr>
          <p:spPr bwMode="auto">
            <a:xfrm flipH="1">
              <a:off x="6027828" y="3204864"/>
              <a:ext cx="1253927" cy="68753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1271976" y="3892400"/>
              <a:ext cx="2521845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nat</a:t>
              </a:r>
              <a:r>
                <a:rPr lang="en-US" dirty="0" smtClean="0"/>
                <a:t> x </a:t>
              </a:r>
              <a:r>
                <a:rPr lang="en-US" dirty="0" err="1" smtClean="0"/>
                <a:t>nat</a:t>
              </a:r>
              <a:r>
                <a:rPr lang="en-US" dirty="0" smtClean="0"/>
                <a:t> </a:t>
              </a:r>
              <a:r>
                <a:rPr lang="en-US" dirty="0" smtClean="0">
                  <a:sym typeface="Wingdings" panose="05000000000000000000" pitchFamily="2" charset="2"/>
                </a:rPr>
                <a:t> </a:t>
              </a:r>
              <a:r>
                <a:rPr lang="el-GR" dirty="0" smtClean="0">
                  <a:sym typeface="Wingdings" panose="05000000000000000000" pitchFamily="2" charset="2"/>
                </a:rPr>
                <a:t>γ</a:t>
              </a:r>
              <a:r>
                <a:rPr lang="en-US" dirty="0" smtClean="0">
                  <a:sym typeface="Wingdings" panose="05000000000000000000" pitchFamily="2" charset="2"/>
                </a:rPr>
                <a:t>  </a:t>
              </a:r>
              <a:r>
                <a:rPr lang="en-US" dirty="0" err="1" smtClean="0">
                  <a:sym typeface="Wingdings" panose="05000000000000000000" pitchFamily="2" charset="2"/>
                </a:rPr>
                <a:t>nat</a:t>
              </a:r>
              <a:endParaRPr lang="en-US" dirty="0"/>
            </a:p>
          </p:txBody>
        </p:sp>
        <p:cxnSp>
          <p:nvCxnSpPr>
            <p:cNvPr id="26" name="Straight Connector 25"/>
            <p:cNvCxnSpPr>
              <a:stCxn id="25" idx="0"/>
              <a:endCxn id="6" idx="2"/>
            </p:cNvCxnSpPr>
            <p:nvPr/>
          </p:nvCxnSpPr>
          <p:spPr bwMode="auto">
            <a:xfrm flipH="1" flipV="1">
              <a:off x="1508129" y="3204864"/>
              <a:ext cx="1024770" cy="68753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>
              <a:stCxn id="9" idx="2"/>
              <a:endCxn id="25" idx="0"/>
            </p:cNvCxnSpPr>
            <p:nvPr/>
          </p:nvCxnSpPr>
          <p:spPr bwMode="auto">
            <a:xfrm flipH="1">
              <a:off x="2532899" y="3204864"/>
              <a:ext cx="4748856" cy="68753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3984446" y="3768958"/>
              <a:ext cx="4363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…</a:t>
              </a:r>
              <a:endParaRPr lang="en-US" b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37328" y="3793451"/>
              <a:ext cx="4363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…</a:t>
              </a:r>
              <a:endParaRPr lang="en-US" b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419907" y="4946979"/>
              <a:ext cx="3266022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(</a:t>
              </a:r>
              <a:r>
                <a:rPr lang="el-GR" dirty="0" smtClean="0"/>
                <a:t>α</a:t>
              </a:r>
              <a:r>
                <a:rPr lang="en-US" dirty="0" smtClean="0"/>
                <a:t> list) x </a:t>
              </a:r>
              <a:r>
                <a:rPr lang="en-US" dirty="0" err="1" smtClean="0"/>
                <a:t>nat</a:t>
              </a:r>
              <a:r>
                <a:rPr lang="en-US" dirty="0" smtClean="0"/>
                <a:t> </a:t>
              </a:r>
              <a:r>
                <a:rPr lang="en-US" dirty="0" smtClean="0">
                  <a:sym typeface="Wingdings" panose="05000000000000000000" pitchFamily="2" charset="2"/>
                </a:rPr>
                <a:t> real  </a:t>
              </a:r>
              <a:r>
                <a:rPr lang="en-US" dirty="0" err="1" smtClean="0">
                  <a:sym typeface="Wingdings" panose="05000000000000000000" pitchFamily="2" charset="2"/>
                </a:rPr>
                <a:t>nat</a:t>
              </a:r>
              <a:endParaRPr lang="en-US" dirty="0"/>
            </a:p>
          </p:txBody>
        </p:sp>
        <p:cxnSp>
          <p:nvCxnSpPr>
            <p:cNvPr id="35" name="Straight Connector 34"/>
            <p:cNvCxnSpPr>
              <a:stCxn id="34" idx="0"/>
              <a:endCxn id="18" idx="2"/>
            </p:cNvCxnSpPr>
            <p:nvPr/>
          </p:nvCxnSpPr>
          <p:spPr bwMode="auto">
            <a:xfrm flipH="1" flipV="1">
              <a:off x="6027828" y="4354065"/>
              <a:ext cx="1025090" cy="59291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>
              <a:endCxn id="34" idx="0"/>
            </p:cNvCxnSpPr>
            <p:nvPr/>
          </p:nvCxnSpPr>
          <p:spPr bwMode="auto">
            <a:xfrm flipH="1">
              <a:off x="7052918" y="4259443"/>
              <a:ext cx="1452892" cy="68753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8348725" y="3819570"/>
              <a:ext cx="4363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…</a:t>
              </a:r>
              <a:endParaRPr lang="en-US" b="1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222055" y="6015053"/>
              <a:ext cx="3661726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(</a:t>
              </a:r>
              <a:r>
                <a:rPr lang="en-US" dirty="0" err="1" smtClean="0"/>
                <a:t>nat</a:t>
              </a:r>
              <a:r>
                <a:rPr lang="en-US" dirty="0" smtClean="0"/>
                <a:t> list) x </a:t>
              </a:r>
              <a:r>
                <a:rPr lang="en-US" dirty="0" err="1" smtClean="0"/>
                <a:t>nat</a:t>
              </a:r>
              <a:r>
                <a:rPr lang="en-US" dirty="0" smtClean="0"/>
                <a:t> </a:t>
              </a:r>
              <a:r>
                <a:rPr lang="en-US" dirty="0" smtClean="0">
                  <a:sym typeface="Wingdings" panose="05000000000000000000" pitchFamily="2" charset="2"/>
                </a:rPr>
                <a:t> real  </a:t>
              </a:r>
              <a:r>
                <a:rPr lang="en-US" dirty="0" err="1" smtClean="0">
                  <a:sym typeface="Wingdings" panose="05000000000000000000" pitchFamily="2" charset="2"/>
                </a:rPr>
                <a:t>nat</a:t>
              </a:r>
              <a:endParaRPr lang="en-US" dirty="0"/>
            </a:p>
          </p:txBody>
        </p:sp>
        <p:cxnSp>
          <p:nvCxnSpPr>
            <p:cNvPr id="44" name="Straight Connector 43"/>
            <p:cNvCxnSpPr>
              <a:stCxn id="43" idx="0"/>
              <a:endCxn id="34" idx="2"/>
            </p:cNvCxnSpPr>
            <p:nvPr/>
          </p:nvCxnSpPr>
          <p:spPr bwMode="auto">
            <a:xfrm flipV="1">
              <a:off x="7052918" y="5408644"/>
              <a:ext cx="0" cy="606409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>
              <a:off x="4745180" y="4810768"/>
              <a:ext cx="4363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…</a:t>
              </a:r>
              <a:endParaRPr lang="en-US" b="1" dirty="0"/>
            </a:p>
          </p:txBody>
        </p:sp>
        <p:cxnSp>
          <p:nvCxnSpPr>
            <p:cNvPr id="48" name="Straight Connector 47"/>
            <p:cNvCxnSpPr>
              <a:endCxn id="43" idx="0"/>
            </p:cNvCxnSpPr>
            <p:nvPr/>
          </p:nvCxnSpPr>
          <p:spPr bwMode="auto">
            <a:xfrm flipH="1">
              <a:off x="7052918" y="5775687"/>
              <a:ext cx="1514404" cy="239366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8581846" y="5314022"/>
              <a:ext cx="4363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…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21828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837565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Polymorphism – type inference a la </a:t>
            </a:r>
            <a:r>
              <a:rPr lang="en-US" sz="2800" dirty="0" err="1" smtClean="0">
                <a:latin typeface="Arial" charset="0"/>
              </a:rPr>
              <a:t>Hindley</a:t>
            </a:r>
            <a:r>
              <a:rPr lang="en-US" sz="2800" dirty="0" smtClean="0">
                <a:latin typeface="Arial" charset="0"/>
              </a:rPr>
              <a:t>-Milner</a:t>
            </a:r>
            <a:endParaRPr lang="en-US" sz="2800" dirty="0">
              <a:latin typeface="Arial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762000"/>
            <a:ext cx="6288200" cy="342952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1000" y="4180344"/>
            <a:ext cx="754886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/>
              <a:t>Thus: two types are either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u="sng" dirty="0"/>
              <a:t>i</a:t>
            </a:r>
            <a:r>
              <a:rPr lang="en-US" u="sng" dirty="0" smtClean="0"/>
              <a:t>ncompatible</a:t>
            </a:r>
            <a:r>
              <a:rPr lang="en-US" dirty="0" smtClean="0"/>
              <a:t>, </a:t>
            </a:r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US" b="1" dirty="0" err="1">
                <a:solidFill>
                  <a:srgbClr val="00B050"/>
                </a:solidFill>
              </a:rPr>
              <a:t>i</a:t>
            </a:r>
            <a:r>
              <a:rPr lang="en-US" b="1" dirty="0" err="1" smtClean="0">
                <a:solidFill>
                  <a:srgbClr val="00B050"/>
                </a:solidFill>
              </a:rPr>
              <a:t>nt</a:t>
            </a:r>
            <a:r>
              <a:rPr lang="en-US" dirty="0" smtClean="0"/>
              <a:t> vs </a:t>
            </a:r>
            <a:r>
              <a:rPr lang="en-US" b="1" dirty="0" smtClean="0"/>
              <a:t>real</a:t>
            </a:r>
            <a:r>
              <a:rPr lang="en-US" dirty="0" smtClean="0"/>
              <a:t>, </a:t>
            </a:r>
            <a:r>
              <a:rPr lang="en-US" b="1" dirty="0" err="1" smtClean="0">
                <a:solidFill>
                  <a:srgbClr val="00B050"/>
                </a:solidFill>
              </a:rPr>
              <a:t>int</a:t>
            </a:r>
            <a:r>
              <a:rPr lang="en-US" dirty="0" smtClean="0"/>
              <a:t> vs </a:t>
            </a:r>
            <a:r>
              <a:rPr lang="en-US" b="1" dirty="0" err="1" smtClean="0">
                <a:solidFill>
                  <a:srgbClr val="FF0000"/>
                </a:solidFill>
              </a:rPr>
              <a:t>int</a:t>
            </a:r>
            <a:r>
              <a:rPr lang="en-US" b="1" dirty="0" smtClean="0">
                <a:solidFill>
                  <a:srgbClr val="FF0000"/>
                </a:solidFill>
              </a:rPr>
              <a:t> list</a:t>
            </a:r>
            <a:r>
              <a:rPr lang="en-US" dirty="0" smtClean="0"/>
              <a:t>, </a:t>
            </a:r>
            <a:r>
              <a:rPr lang="en-US" b="1" dirty="0" err="1" smtClean="0">
                <a:solidFill>
                  <a:srgbClr val="00B050"/>
                </a:solidFill>
              </a:rPr>
              <a:t>int</a:t>
            </a:r>
            <a:r>
              <a:rPr lang="en-US" dirty="0" smtClean="0"/>
              <a:t> vs </a:t>
            </a:r>
            <a:r>
              <a:rPr lang="el-GR" b="1" dirty="0" smtClean="0">
                <a:solidFill>
                  <a:srgbClr val="FF0000"/>
                </a:solidFill>
              </a:rPr>
              <a:t>α</a:t>
            </a:r>
            <a:r>
              <a:rPr lang="en-US" b="1" dirty="0" smtClean="0">
                <a:solidFill>
                  <a:srgbClr val="FF0000"/>
                </a:solidFill>
              </a:rPr>
              <a:t> list</a:t>
            </a:r>
            <a:r>
              <a:rPr lang="en-US" dirty="0" smtClean="0"/>
              <a:t>, or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u="sng" dirty="0"/>
              <a:t>u</a:t>
            </a:r>
            <a:r>
              <a:rPr lang="en-US" u="sng" dirty="0" smtClean="0"/>
              <a:t>nifiable</a:t>
            </a:r>
            <a:r>
              <a:rPr lang="en-US" dirty="0" smtClean="0"/>
              <a:t>: there are are substitutions that make them “equal”:</a:t>
            </a:r>
            <a:br>
              <a:rPr lang="en-US" dirty="0" smtClean="0"/>
            </a:br>
            <a:r>
              <a:rPr lang="en-US" b="1" dirty="0" err="1" smtClean="0">
                <a:solidFill>
                  <a:srgbClr val="00B050"/>
                </a:solidFill>
              </a:rPr>
              <a:t>int</a:t>
            </a:r>
            <a:r>
              <a:rPr lang="en-US" dirty="0" smtClean="0"/>
              <a:t> vs </a:t>
            </a:r>
            <a:r>
              <a:rPr lang="en-US" b="1" dirty="0" err="1" smtClean="0">
                <a:solidFill>
                  <a:srgbClr val="FF0000"/>
                </a:solidFill>
              </a:rPr>
              <a:t>int</a:t>
            </a:r>
            <a:r>
              <a:rPr lang="en-US" b="1" dirty="0" smtClean="0"/>
              <a:t> </a:t>
            </a:r>
            <a:r>
              <a:rPr lang="en-US" dirty="0"/>
              <a:t>(</a:t>
            </a:r>
            <a:r>
              <a:rPr lang="en-US" dirty="0" smtClean="0"/>
              <a:t>substitutions: </a:t>
            </a:r>
            <a:r>
              <a:rPr lang="en-US" dirty="0" smtClean="0">
                <a:solidFill>
                  <a:srgbClr val="00B050"/>
                </a:solidFill>
              </a:rPr>
              <a:t>empty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empty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b="1" dirty="0" err="1" smtClean="0">
                <a:solidFill>
                  <a:srgbClr val="00B050"/>
                </a:solidFill>
              </a:rPr>
              <a:t>int</a:t>
            </a:r>
            <a:r>
              <a:rPr lang="en-US" dirty="0" smtClean="0"/>
              <a:t> vs </a:t>
            </a:r>
            <a:r>
              <a:rPr lang="el-GR" b="1" dirty="0" smtClean="0">
                <a:solidFill>
                  <a:srgbClr val="FF0000"/>
                </a:solidFill>
              </a:rPr>
              <a:t>α</a:t>
            </a:r>
            <a:r>
              <a:rPr lang="en-US" dirty="0" smtClean="0"/>
              <a:t> (substitutions: </a:t>
            </a:r>
            <a:r>
              <a:rPr lang="en-US" dirty="0" smtClean="0">
                <a:solidFill>
                  <a:srgbClr val="00B050"/>
                </a:solidFill>
              </a:rPr>
              <a:t>empty</a:t>
            </a:r>
            <a:r>
              <a:rPr lang="en-US" dirty="0" smtClean="0"/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 / </a:t>
            </a:r>
            <a:r>
              <a:rPr lang="el-GR" dirty="0" smtClean="0">
                <a:solidFill>
                  <a:srgbClr val="FF0000"/>
                </a:solidFill>
              </a:rPr>
              <a:t>α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b="1" dirty="0" err="1" smtClean="0">
                <a:solidFill>
                  <a:srgbClr val="00B050"/>
                </a:solidFill>
              </a:rPr>
              <a:t>int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x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l-GR" b="1" dirty="0" smtClean="0">
                <a:solidFill>
                  <a:srgbClr val="00B050"/>
                </a:solidFill>
              </a:rPr>
              <a:t>α</a:t>
            </a:r>
            <a:r>
              <a:rPr lang="en-US" b="1" dirty="0" smtClean="0">
                <a:solidFill>
                  <a:srgbClr val="00B050"/>
                </a:solidFill>
              </a:rPr>
              <a:t> list </a:t>
            </a:r>
            <a:r>
              <a:rPr lang="en-US" dirty="0" smtClean="0"/>
              <a:t>vs </a:t>
            </a:r>
            <a:r>
              <a:rPr lang="el-GR" b="1" dirty="0" smtClean="0">
                <a:solidFill>
                  <a:srgbClr val="FF0000"/>
                </a:solidFill>
              </a:rPr>
              <a:t>α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β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(substitutions: </a:t>
            </a:r>
            <a:r>
              <a:rPr lang="en-US" dirty="0" smtClean="0">
                <a:solidFill>
                  <a:srgbClr val="00B050"/>
                </a:solidFill>
              </a:rPr>
              <a:t>empty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[ 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 / </a:t>
            </a:r>
            <a:r>
              <a:rPr lang="el-GR" dirty="0" smtClean="0">
                <a:solidFill>
                  <a:srgbClr val="FF0000"/>
                </a:solidFill>
              </a:rPr>
              <a:t>α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l-GR" dirty="0" smtClean="0">
                <a:solidFill>
                  <a:srgbClr val="FF0000"/>
                </a:solidFill>
              </a:rPr>
              <a:t>α</a:t>
            </a:r>
            <a:r>
              <a:rPr lang="en-US" dirty="0" smtClean="0">
                <a:solidFill>
                  <a:srgbClr val="FF0000"/>
                </a:solidFill>
              </a:rPr>
              <a:t> list / </a:t>
            </a:r>
            <a:r>
              <a:rPr lang="el-GR" dirty="0" smtClean="0">
                <a:solidFill>
                  <a:srgbClr val="FF0000"/>
                </a:solidFill>
              </a:rPr>
              <a:t>β</a:t>
            </a:r>
            <a:r>
              <a:rPr lang="en-US" dirty="0" smtClean="0">
                <a:solidFill>
                  <a:srgbClr val="FF0000"/>
                </a:solidFill>
              </a:rPr>
              <a:t>] </a:t>
            </a:r>
            <a:r>
              <a:rPr lang="en-US" dirty="0" smtClean="0"/>
              <a:t>)</a:t>
            </a:r>
          </a:p>
          <a:p>
            <a:pPr algn="l"/>
            <a:r>
              <a:rPr lang="en-US" dirty="0" smtClean="0"/>
              <a:t>If they are unifiable, there is a (unique) </a:t>
            </a:r>
            <a:r>
              <a:rPr lang="en-US" dirty="0" smtClean="0">
                <a:solidFill>
                  <a:srgbClr val="00B0F0"/>
                </a:solidFill>
              </a:rPr>
              <a:t>most general </a:t>
            </a:r>
            <a:r>
              <a:rPr lang="en-US" dirty="0" smtClean="0"/>
              <a:t>type.</a:t>
            </a:r>
          </a:p>
        </p:txBody>
      </p:sp>
    </p:spTree>
    <p:extLst>
      <p:ext uri="{BB962C8B-B14F-4D97-AF65-F5344CB8AC3E}">
        <p14:creationId xmlns:p14="http://schemas.microsoft.com/office/powerpoint/2010/main" val="279992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837565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Polymorphism – type inference a la </a:t>
            </a:r>
            <a:r>
              <a:rPr lang="en-US" sz="2800" dirty="0" err="1" smtClean="0">
                <a:latin typeface="Arial" charset="0"/>
              </a:rPr>
              <a:t>Hindley</a:t>
            </a:r>
            <a:r>
              <a:rPr lang="en-US" sz="2800" dirty="0" smtClean="0">
                <a:latin typeface="Arial" charset="0"/>
              </a:rPr>
              <a:t>-Milner</a:t>
            </a:r>
            <a:endParaRPr lang="en-US" sz="2800" dirty="0"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0464" y="762000"/>
            <a:ext cx="789350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err="1" smtClean="0"/>
              <a:t>Hindley</a:t>
            </a:r>
            <a:r>
              <a:rPr lang="en-US" dirty="0" smtClean="0"/>
              <a:t>-Milner type inference: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r</a:t>
            </a:r>
            <a:r>
              <a:rPr lang="en-US" dirty="0" smtClean="0"/>
              <a:t>ecursively walk the code structure, as in lecture on type systems,</a:t>
            </a:r>
            <a:br>
              <a:rPr lang="en-US" dirty="0" smtClean="0"/>
            </a:br>
            <a:r>
              <a:rPr lang="en-US" dirty="0" smtClean="0"/>
              <a:t>and return most general type scheme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w</a:t>
            </a:r>
            <a:r>
              <a:rPr lang="en-US" dirty="0" smtClean="0"/>
              <a:t>hen necessary (</a:t>
            </a:r>
            <a:r>
              <a:rPr lang="en-US" dirty="0" err="1" smtClean="0"/>
              <a:t>eg</a:t>
            </a:r>
            <a:r>
              <a:rPr lang="en-US" dirty="0" smtClean="0"/>
              <a:t> for matching type of a function): </a:t>
            </a:r>
            <a:br>
              <a:rPr lang="en-US" dirty="0" smtClean="0"/>
            </a:br>
            <a:r>
              <a:rPr lang="en-US" dirty="0" smtClean="0"/>
              <a:t>perform unification – report type error if not-unifiable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83293" y="4009748"/>
            <a:ext cx="79245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f</a:t>
            </a:r>
            <a:r>
              <a:rPr lang="en-US" dirty="0" smtClean="0"/>
              <a:t>un </a:t>
            </a:r>
            <a:r>
              <a:rPr lang="en-US" b="1" dirty="0" smtClean="0"/>
              <a:t>W</a:t>
            </a:r>
            <a:r>
              <a:rPr lang="en-US" dirty="0" smtClean="0"/>
              <a:t> (</a:t>
            </a:r>
            <a:r>
              <a:rPr lang="el-GR" dirty="0" smtClean="0">
                <a:solidFill>
                  <a:srgbClr val="FF0000"/>
                </a:solidFill>
              </a:rPr>
              <a:t>Σ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context</a:t>
            </a:r>
            <a:r>
              <a:rPr lang="en-US" dirty="0" smtClean="0"/>
              <a:t>) (</a:t>
            </a:r>
            <a:r>
              <a:rPr lang="en-US" dirty="0" err="1" smtClean="0"/>
              <a:t>e:expr</a:t>
            </a:r>
            <a:r>
              <a:rPr lang="en-US" dirty="0" smtClean="0"/>
              <a:t>): (</a:t>
            </a:r>
            <a:r>
              <a:rPr lang="en-US" dirty="0" smtClean="0">
                <a:solidFill>
                  <a:srgbClr val="00B050"/>
                </a:solidFill>
              </a:rPr>
              <a:t>Type</a:t>
            </a:r>
            <a:r>
              <a:rPr lang="en-US" dirty="0" smtClean="0"/>
              <a:t> x </a:t>
            </a:r>
            <a:r>
              <a:rPr lang="en-US" dirty="0" err="1" smtClean="0">
                <a:solidFill>
                  <a:srgbClr val="FFC000"/>
                </a:solidFill>
              </a:rPr>
              <a:t>Subst</a:t>
            </a:r>
            <a:r>
              <a:rPr lang="en-US" dirty="0" smtClean="0"/>
              <a:t>) option </a:t>
            </a:r>
            <a:r>
              <a:rPr lang="en-US" dirty="0" smtClean="0">
                <a:sym typeface="Wingdings" panose="05000000000000000000" pitchFamily="2" charset="2"/>
              </a:rPr>
              <a:t>= … (*next slide ..*)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2738735"/>
            <a:ext cx="5770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Algorithm </a:t>
            </a:r>
            <a:r>
              <a:rPr lang="en-US" b="1" dirty="0" smtClean="0"/>
              <a:t>W</a:t>
            </a:r>
            <a:r>
              <a:rPr lang="en-US" dirty="0" smtClean="0"/>
              <a:t> (</a:t>
            </a:r>
            <a:r>
              <a:rPr lang="en-US" dirty="0" err="1" smtClean="0"/>
              <a:t>cf</a:t>
            </a:r>
            <a:r>
              <a:rPr lang="en-US" dirty="0" smtClean="0"/>
              <a:t> function “infer” in slides on Types)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54873" y="3510340"/>
            <a:ext cx="2382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B050"/>
                </a:solidFill>
              </a:rPr>
              <a:t>c</a:t>
            </a:r>
            <a:r>
              <a:rPr lang="en-US" sz="1800" dirty="0" smtClean="0">
                <a:solidFill>
                  <a:srgbClr val="00B050"/>
                </a:solidFill>
              </a:rPr>
              <a:t>an now include </a:t>
            </a:r>
            <a:r>
              <a:rPr lang="en-US" sz="1800" dirty="0" err="1" smtClean="0">
                <a:solidFill>
                  <a:srgbClr val="00B050"/>
                </a:solidFill>
              </a:rPr>
              <a:t>TypeVars</a:t>
            </a:r>
            <a:endParaRPr lang="en-US" sz="18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424" y="4707345"/>
            <a:ext cx="3771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assumptions; maps term variables to types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52767" y="3520346"/>
            <a:ext cx="3771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C000"/>
                </a:solidFill>
              </a:rPr>
              <a:t>s</a:t>
            </a:r>
            <a:r>
              <a:rPr lang="en-US" sz="1800" dirty="0" smtClean="0">
                <a:solidFill>
                  <a:srgbClr val="FFC000"/>
                </a:solidFill>
              </a:rPr>
              <a:t>ubstitution; map type variables to types</a:t>
            </a:r>
            <a:endParaRPr lang="en-US" sz="1800" dirty="0">
              <a:solidFill>
                <a:srgbClr val="FFC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flipV="1">
            <a:off x="1447800" y="4449764"/>
            <a:ext cx="607226" cy="257581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H="1" flipV="1">
            <a:off x="3353162" y="3884389"/>
            <a:ext cx="837838" cy="231215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flipV="1">
            <a:off x="5073336" y="3879672"/>
            <a:ext cx="641664" cy="270856"/>
          </a:xfrm>
          <a:prstGeom prst="line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583293" y="5770768"/>
            <a:ext cx="6266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Auxiliary function: </a:t>
            </a:r>
            <a:r>
              <a:rPr lang="en-US" b="1" dirty="0" smtClean="0"/>
              <a:t>Unify</a:t>
            </a:r>
            <a:r>
              <a:rPr lang="en-US" dirty="0" smtClean="0"/>
              <a:t>: (</a:t>
            </a:r>
            <a:r>
              <a:rPr lang="en-US" dirty="0" smtClean="0">
                <a:solidFill>
                  <a:srgbClr val="00B050"/>
                </a:solidFill>
              </a:rPr>
              <a:t>Type</a:t>
            </a:r>
            <a:r>
              <a:rPr lang="en-US" dirty="0" smtClean="0"/>
              <a:t> x </a:t>
            </a:r>
            <a:r>
              <a:rPr lang="en-US" dirty="0" smtClean="0">
                <a:solidFill>
                  <a:srgbClr val="00B050"/>
                </a:solidFill>
              </a:rPr>
              <a:t>Type</a:t>
            </a:r>
            <a:r>
              <a:rPr lang="en-US" dirty="0" smtClean="0"/>
              <a:t>) -&gt; </a:t>
            </a:r>
            <a:r>
              <a:rPr lang="en-US" dirty="0" err="1" smtClean="0">
                <a:solidFill>
                  <a:srgbClr val="FFC000"/>
                </a:solidFill>
              </a:rPr>
              <a:t>Subst</a:t>
            </a:r>
            <a:r>
              <a:rPr lang="en-US" dirty="0" smtClean="0"/>
              <a:t> option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99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libert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5F5F5F"/>
      </a:hlink>
      <a:folHlink>
        <a:srgbClr val="4D4D4D"/>
      </a:folHlink>
    </a:clrScheme>
    <a:fontScheme name="libert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76200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76200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</a:defRPr>
        </a:defPPr>
      </a:lstStyle>
    </a:lnDef>
  </a:objectDefaults>
  <a:extraClrSchemeLst>
    <a:extraClrScheme>
      <a:clrScheme name="libert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bert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bert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bert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bert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bert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bert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01-Introduction</Template>
  <TotalTime>3972</TotalTime>
  <Words>2208</Words>
  <Application>Microsoft Office PowerPoint</Application>
  <PresentationFormat>On-screen Show (4:3)</PresentationFormat>
  <Paragraphs>408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ＭＳ Ｐゴシック</vt:lpstr>
      <vt:lpstr>Arial</vt:lpstr>
      <vt:lpstr>Arial Narrow</vt:lpstr>
      <vt:lpstr>Tahoma</vt:lpstr>
      <vt:lpstr>Wingdings</vt:lpstr>
      <vt:lpstr>liberty</vt:lpstr>
      <vt:lpstr>Topic 16: Issues in compiling functional and object-oriented languages</vt:lpstr>
      <vt:lpstr>Compiling functional and OO languages</vt:lpstr>
      <vt:lpstr>Parametric polymorphism -- motivation</vt:lpstr>
      <vt:lpstr>Polymorphism – code generation strategies</vt:lpstr>
      <vt:lpstr>Polymorphism – type analysis</vt:lpstr>
      <vt:lpstr>Polymorphism – type substitution</vt:lpstr>
      <vt:lpstr>Polymorphism – type inference a la Hindley-Milner</vt:lpstr>
      <vt:lpstr>Polymorphism – type inference a la Hindley-Milner</vt:lpstr>
      <vt:lpstr>Polymorphism – type inference a la Hindley-Milner</vt:lpstr>
      <vt:lpstr>Polymorphism – type inference a la Hindley-Milner</vt:lpstr>
      <vt:lpstr>Higher-order functions</vt:lpstr>
      <vt:lpstr>Higher-order functions</vt:lpstr>
      <vt:lpstr>Higher-order functions</vt:lpstr>
      <vt:lpstr>Higher-order functions</vt:lpstr>
      <vt:lpstr>But what about this?</vt:lpstr>
      <vt:lpstr>But what about this?</vt:lpstr>
      <vt:lpstr>Higher-order functions</vt:lpstr>
      <vt:lpstr>Higher-order functions</vt:lpstr>
      <vt:lpstr>Closures</vt:lpstr>
      <vt:lpstr>Closures</vt:lpstr>
      <vt:lpstr>Closures</vt:lpstr>
      <vt:lpstr>(Class-based) Object-oriented languages</vt:lpstr>
      <vt:lpstr>Object-oriented languages: type checking</vt:lpstr>
      <vt:lpstr>Object representation (single inheritance)</vt:lpstr>
      <vt:lpstr>Static versus dynamic class of object</vt:lpstr>
      <vt:lpstr>Method selection typically based on dynamic class</vt:lpstr>
      <vt:lpstr>Method dispatch based on dynamic class</vt:lpstr>
      <vt:lpstr>Final exam</vt:lpstr>
      <vt:lpstr>Final exam</vt:lpstr>
    </vt:vector>
  </TitlesOfParts>
  <Company>Princeton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Garbage collection</dc:title>
  <dc:creator>CS</dc:creator>
  <cp:lastModifiedBy>eberinge</cp:lastModifiedBy>
  <cp:revision>293</cp:revision>
  <dcterms:created xsi:type="dcterms:W3CDTF">2003-04-24T14:54:28Z</dcterms:created>
  <dcterms:modified xsi:type="dcterms:W3CDTF">2016-05-02T22:16:37Z</dcterms:modified>
</cp:coreProperties>
</file>