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5"/>
  </p:notesMasterIdLst>
  <p:sldIdLst>
    <p:sldId id="298" r:id="rId2"/>
    <p:sldId id="299" r:id="rId3"/>
    <p:sldId id="300" r:id="rId4"/>
    <p:sldId id="327" r:id="rId5"/>
    <p:sldId id="326" r:id="rId6"/>
    <p:sldId id="328" r:id="rId7"/>
    <p:sldId id="301" r:id="rId8"/>
    <p:sldId id="329" r:id="rId9"/>
    <p:sldId id="330" r:id="rId10"/>
    <p:sldId id="302" r:id="rId11"/>
    <p:sldId id="363" r:id="rId12"/>
    <p:sldId id="331" r:id="rId13"/>
    <p:sldId id="332" r:id="rId14"/>
    <p:sldId id="364" r:id="rId15"/>
    <p:sldId id="365" r:id="rId16"/>
    <p:sldId id="366" r:id="rId17"/>
    <p:sldId id="304" r:id="rId18"/>
    <p:sldId id="367" r:id="rId19"/>
    <p:sldId id="333" r:id="rId20"/>
    <p:sldId id="368" r:id="rId21"/>
    <p:sldId id="390" r:id="rId22"/>
    <p:sldId id="306" r:id="rId23"/>
    <p:sldId id="308" r:id="rId24"/>
    <p:sldId id="317" r:id="rId25"/>
    <p:sldId id="337" r:id="rId26"/>
    <p:sldId id="312" r:id="rId27"/>
    <p:sldId id="369" r:id="rId28"/>
    <p:sldId id="371" r:id="rId29"/>
    <p:sldId id="334" r:id="rId30"/>
    <p:sldId id="370" r:id="rId31"/>
    <p:sldId id="335" r:id="rId32"/>
    <p:sldId id="372" r:id="rId33"/>
    <p:sldId id="393" r:id="rId34"/>
    <p:sldId id="336" r:id="rId35"/>
    <p:sldId id="374" r:id="rId36"/>
    <p:sldId id="376" r:id="rId37"/>
    <p:sldId id="377" r:id="rId38"/>
    <p:sldId id="378" r:id="rId39"/>
    <p:sldId id="379" r:id="rId40"/>
    <p:sldId id="394" r:id="rId41"/>
    <p:sldId id="395" r:id="rId42"/>
    <p:sldId id="381" r:id="rId43"/>
    <p:sldId id="406" r:id="rId44"/>
    <p:sldId id="407" r:id="rId45"/>
    <p:sldId id="405" r:id="rId46"/>
    <p:sldId id="409" r:id="rId47"/>
    <p:sldId id="412" r:id="rId48"/>
    <p:sldId id="410" r:id="rId49"/>
    <p:sldId id="413" r:id="rId50"/>
    <p:sldId id="411" r:id="rId51"/>
    <p:sldId id="414" r:id="rId52"/>
    <p:sldId id="415" r:id="rId53"/>
    <p:sldId id="310" r:id="rId54"/>
    <p:sldId id="402" r:id="rId55"/>
    <p:sldId id="340" r:id="rId56"/>
    <p:sldId id="388" r:id="rId57"/>
    <p:sldId id="341" r:id="rId58"/>
    <p:sldId id="389" r:id="rId59"/>
    <p:sldId id="342" r:id="rId60"/>
    <p:sldId id="433" r:id="rId61"/>
    <p:sldId id="343" r:id="rId62"/>
    <p:sldId id="344" r:id="rId63"/>
    <p:sldId id="345" r:id="rId64"/>
    <p:sldId id="347" r:id="rId65"/>
    <p:sldId id="348" r:id="rId66"/>
    <p:sldId id="349" r:id="rId67"/>
    <p:sldId id="350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96" r:id="rId76"/>
    <p:sldId id="359" r:id="rId77"/>
    <p:sldId id="397" r:id="rId78"/>
    <p:sldId id="360" r:id="rId79"/>
    <p:sldId id="361" r:id="rId80"/>
    <p:sldId id="398" r:id="rId81"/>
    <p:sldId id="362" r:id="rId82"/>
    <p:sldId id="400" r:id="rId83"/>
    <p:sldId id="399" r:id="rId84"/>
    <p:sldId id="401" r:id="rId85"/>
    <p:sldId id="386" r:id="rId86"/>
    <p:sldId id="403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8" r:id="rId98"/>
    <p:sldId id="429" r:id="rId99"/>
    <p:sldId id="430" r:id="rId100"/>
    <p:sldId id="431" r:id="rId101"/>
    <p:sldId id="432" r:id="rId102"/>
    <p:sldId id="427" r:id="rId103"/>
    <p:sldId id="416" r:id="rId104"/>
  </p:sldIdLst>
  <p:sldSz cx="9144000" cy="6858000" type="screen4x3"/>
  <p:notesSz cx="6858000" cy="9144000"/>
  <p:custDataLst>
    <p:tags r:id="rId10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0C4"/>
    <a:srgbClr val="D5A9D3"/>
    <a:srgbClr val="F7C3F3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4FDA763-882E-4203-A9AA-8521B7837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6A01C681-F004-4EA8-B886-0B10B74B904C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41113-3767-4291-9A0D-C1358EB2E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C597-E888-4C29-9564-12034BE39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0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078C3-09A1-4842-B972-2049437AB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9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9D695-57DC-4D80-9C2A-D1D1CE75B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7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67E04-938D-477E-8596-467EF363B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79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564F0-967B-43C7-BC9F-B69720CC1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36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84A79-71FD-4B04-9F67-35DDCB44F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7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D3AE2-2B0C-4D72-A7F0-4E554115D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8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2A404-AE30-4F60-B794-4002DC52D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0D37-E256-4ABA-BE7C-8AFB7BE01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70259-AE51-4236-9BB5-69DCE21DC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8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panose="020B0604030504040204" pitchFamily="34" charset="0"/>
              </a:defRPr>
            </a:lvl1pPr>
          </a:lstStyle>
          <a:p>
            <a:fld id="{F0A9AAD5-9328-4264-9437-A75A647342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4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journals/tc/tc30.html#Fisher8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wmf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BC21228C-F6F2-4EAB-9B9D-D4AD82DF0889}" type="slidenum">
              <a:rPr lang="en-US" altLang="en-US" sz="800">
                <a:latin typeface="Tahoma" panose="020B0604030504040204" pitchFamily="34" charset="0"/>
              </a:rPr>
              <a:pPr/>
              <a:t>1</a:t>
            </a:fld>
            <a:endParaRPr lang="en-US" altLang="en-US" sz="800">
              <a:latin typeface="Tahoma" panose="020B060403050404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Topic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14: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Princeton University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Lennart </a:t>
            </a:r>
            <a:r>
              <a:rPr lang="en-US" dirty="0" err="1" smtClean="0">
                <a:ea typeface="+mn-ea"/>
                <a:cs typeface="+mn-cs"/>
              </a:rPr>
              <a:t>Beringer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 Level Parallelism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49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8" y="1005342"/>
            <a:ext cx="8868963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367" y="1295400"/>
            <a:ext cx="598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concurrently executed instructions stem from a single program.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518" y="2514600"/>
            <a:ext cx="8930282" cy="268174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033" y="2510971"/>
            <a:ext cx="884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Processors can execute several instructions per cycle (</a:t>
            </a:r>
            <a:r>
              <a:rPr lang="en-US" dirty="0" err="1" smtClean="0"/>
              <a:t>Ithanium</a:t>
            </a:r>
            <a:r>
              <a:rPr lang="en-US" dirty="0" smtClean="0"/>
              <a:t>: up to 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ILP/VLIW: dependencies identified by compiler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instruction bundles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Super-Scalar: dependencies identified by processor (instruction windows)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813" y="3718557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Advantages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81295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0 5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1 6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2759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371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MEM-slot for </a:t>
            </a:r>
            <a:r>
              <a:rPr lang="en-US" dirty="0" smtClean="0">
                <a:solidFill>
                  <a:srgbClr val="C00000"/>
                </a:solidFill>
              </a:rPr>
              <a:t>h: 3</a:t>
            </a:r>
            <a:r>
              <a:rPr lang="en-US" dirty="0" smtClean="0"/>
              <a:t>; earliest cycle c = 3 + k*</a:t>
            </a:r>
            <a:r>
              <a:rPr lang="el-GR" dirty="0" smtClean="0"/>
              <a:t>Δ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data-dep</a:t>
            </a:r>
            <a:r>
              <a:rPr lang="en-US" dirty="0" smtClean="0">
                <a:solidFill>
                  <a:srgbClr val="00B050"/>
                </a:solidFill>
              </a:rPr>
              <a:t> 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h </a:t>
            </a:r>
            <a:r>
              <a:rPr lang="en-US" dirty="0" smtClean="0">
                <a:sym typeface="Wingdings" panose="05000000000000000000" pitchFamily="2" charset="2"/>
              </a:rPr>
              <a:t>is respected is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8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</a:p>
          <a:p>
            <a:pPr algn="l"/>
            <a:r>
              <a:rPr lang="en-US" dirty="0" smtClean="0">
                <a:sym typeface="Wingdings" panose="05000000000000000000" pitchFamily="2" charset="2"/>
              </a:rPr>
              <a:t>So schedule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h:8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– final schedule on next slide.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457" y="4560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7257" y="1664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6836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1912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140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22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0191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94291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6836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1912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140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369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851221" y="3785325"/>
            <a:ext cx="615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nstructions c, d, e, g, h are scheduled 1 iteration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20138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0 5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92103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883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ALU-slot for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: 0 </a:t>
            </a:r>
            <a:r>
              <a:rPr lang="en-US" dirty="0" smtClean="0"/>
              <a:t>(again)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But: data dependence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 violated</a:t>
            </a:r>
            <a:endParaRPr lang="en-US" dirty="0" smtClean="0"/>
          </a:p>
          <a:p>
            <a:pPr algn="l"/>
            <a:r>
              <a:rPr lang="en-US" dirty="0" smtClean="0"/>
              <a:t>So, schedule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(= 0 mod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but evict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457" y="4560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7257" y="1664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2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766050" cy="504534"/>
          </a:xfrm>
        </p:spPr>
        <p:txBody>
          <a:bodyPr/>
          <a:lstStyle/>
          <a:p>
            <a:r>
              <a:rPr lang="en-US" dirty="0" smtClean="0"/>
              <a:t>Summary of scheduling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1294" y="632905"/>
            <a:ext cx="7246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Challenges arise from interaction between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rogram properties: data dependencies (RAW, WAR, WAW)</a:t>
            </a:r>
            <a:br>
              <a:rPr lang="en-US" dirty="0" smtClean="0"/>
            </a:br>
            <a:r>
              <a:rPr lang="en-US" dirty="0" smtClean="0"/>
              <a:t> and control dependencies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hardware constraints (FU availability, latencies, …)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7552" y="2353294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solutions typically infeasible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heuristics</a:t>
            </a:r>
            <a:endParaRPr lang="en-US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332152" y="3371175"/>
            <a:ext cx="659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Scheduling within a basic block (local):</a:t>
            </a:r>
            <a:r>
              <a:rPr lang="en-US" dirty="0" smtClean="0"/>
              <a:t> </a:t>
            </a:r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b="1" dirty="0" smtClean="0"/>
              <a:t>scheduling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33022" y="463768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Scheduling across basic blocks (global):</a:t>
            </a:r>
            <a:r>
              <a:rPr lang="en-US" dirty="0" smtClean="0"/>
              <a:t> </a:t>
            </a:r>
            <a:r>
              <a:rPr lang="en-US" b="1" dirty="0" smtClean="0"/>
              <a:t>trace</a:t>
            </a:r>
            <a:r>
              <a:rPr lang="en-US" dirty="0" smtClean="0"/>
              <a:t> </a:t>
            </a:r>
            <a:r>
              <a:rPr lang="en-US" b="1" dirty="0" smtClean="0"/>
              <a:t>scheduling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15950" y="6075268"/>
            <a:ext cx="6298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Loop scheduling: </a:t>
            </a:r>
            <a:r>
              <a:rPr lang="en-US" b="1" u="sng" dirty="0" smtClean="0"/>
              <a:t>SW pipelining</a:t>
            </a:r>
            <a:r>
              <a:rPr lang="en-US" u="sng" dirty="0" smtClean="0"/>
              <a:t>, </a:t>
            </a:r>
            <a:r>
              <a:rPr lang="en-US" b="1" u="sng" dirty="0" smtClean="0"/>
              <a:t>modulo scheduling</a:t>
            </a: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7315200" y="5351382"/>
            <a:ext cx="1431378" cy="1312419"/>
            <a:chOff x="7297762" y="5151677"/>
            <a:chExt cx="1431378" cy="131241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4560" y="5506249"/>
              <a:ext cx="934580" cy="738563"/>
            </a:xfrm>
            <a:prstGeom prst="rect">
              <a:avLst/>
            </a:prstGeom>
          </p:spPr>
        </p:pic>
        <p:sp>
          <p:nvSpPr>
            <p:cNvPr id="58" name="Freeform 57"/>
            <p:cNvSpPr/>
            <p:nvPr/>
          </p:nvSpPr>
          <p:spPr bwMode="auto">
            <a:xfrm>
              <a:off x="7297762" y="5151677"/>
              <a:ext cx="743152" cy="1312419"/>
            </a:xfrm>
            <a:custGeom>
              <a:avLst/>
              <a:gdLst>
                <a:gd name="connsiteX0" fmla="*/ 699609 w 743152"/>
                <a:gd name="connsiteY0" fmla="*/ 1060437 h 1312419"/>
                <a:gd name="connsiteX1" fmla="*/ 467381 w 743152"/>
                <a:gd name="connsiteY1" fmla="*/ 1307180 h 1312419"/>
                <a:gd name="connsiteX2" fmla="*/ 75495 w 743152"/>
                <a:gd name="connsiteY2" fmla="*/ 1147523 h 1312419"/>
                <a:gd name="connsiteX3" fmla="*/ 31952 w 743152"/>
                <a:gd name="connsiteY3" fmla="*/ 291180 h 1312419"/>
                <a:gd name="connsiteX4" fmla="*/ 438352 w 743152"/>
                <a:gd name="connsiteY4" fmla="*/ 894 h 1312419"/>
                <a:gd name="connsiteX5" fmla="*/ 743152 w 743152"/>
                <a:gd name="connsiteY5" fmla="*/ 363752 h 131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152" h="1312419">
                  <a:moveTo>
                    <a:pt x="699609" y="1060437"/>
                  </a:moveTo>
                  <a:cubicBezTo>
                    <a:pt x="635504" y="1176551"/>
                    <a:pt x="571400" y="1292666"/>
                    <a:pt x="467381" y="1307180"/>
                  </a:cubicBezTo>
                  <a:cubicBezTo>
                    <a:pt x="363362" y="1321694"/>
                    <a:pt x="148066" y="1316856"/>
                    <a:pt x="75495" y="1147523"/>
                  </a:cubicBezTo>
                  <a:cubicBezTo>
                    <a:pt x="2923" y="978190"/>
                    <a:pt x="-28524" y="482285"/>
                    <a:pt x="31952" y="291180"/>
                  </a:cubicBezTo>
                  <a:cubicBezTo>
                    <a:pt x="92428" y="100075"/>
                    <a:pt x="319819" y="-11201"/>
                    <a:pt x="438352" y="894"/>
                  </a:cubicBezTo>
                  <a:cubicBezTo>
                    <a:pt x="556885" y="12989"/>
                    <a:pt x="650018" y="188370"/>
                    <a:pt x="743152" y="363752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1" y="3152881"/>
            <a:ext cx="1191838" cy="9498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91" y="4123023"/>
            <a:ext cx="1655766" cy="15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 Level Parallelism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49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8" y="1005342"/>
            <a:ext cx="8868963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367" y="1295400"/>
            <a:ext cx="598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concurrently executed instructions stem from a single program.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518" y="2514600"/>
            <a:ext cx="8930282" cy="268174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033" y="2510971"/>
            <a:ext cx="884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Processors can execute several instructions per cycle (</a:t>
            </a:r>
            <a:r>
              <a:rPr lang="en-US" dirty="0" err="1" smtClean="0"/>
              <a:t>Ithanium</a:t>
            </a:r>
            <a:r>
              <a:rPr lang="en-US" dirty="0" smtClean="0"/>
              <a:t>: up to 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ILP/VLIW: dependencies identified by compiler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instruction bundles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Super-Scalar: dependencies identified by processor (instruction windows)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813" y="3718557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Advantages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813" y="4465300"/>
            <a:ext cx="814705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Possible synthesis: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have compiler take care of register-carried dependencies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et processor take care of memory-carried dependencies: exploit dynamic resolution of memory aliasing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 register renaming, register bypassing, out-of-order execution, speculation (branch prediction) to keep all execution units busy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 constraints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866" y="1600200"/>
            <a:ext cx="8810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Data dependencies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ordering between instructions that arises from the flow of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Control dependencies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ordering between instructions that arises from flow of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Resource constraints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processors have limited number of functional units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ot all functional units can execute all instructions (Floating point unit versus Integer-ALU, …)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nly limited number of instructions can be issued in one cycle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only a limited number of register read/writes can be done concurrently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Dependences</a:t>
            </a:r>
          </a:p>
        </p:txBody>
      </p:sp>
      <p:pic>
        <p:nvPicPr>
          <p:cNvPr id="256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05" y="756114"/>
            <a:ext cx="8825189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901516" y="3584302"/>
            <a:ext cx="2065437" cy="2413193"/>
            <a:chOff x="3230005" y="4119751"/>
            <a:chExt cx="2065437" cy="2413193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842206" y="5170356"/>
              <a:ext cx="609600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3230005" y="4119751"/>
              <a:ext cx="2065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/>
                <a:t>ead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76611" y="4484927"/>
              <a:ext cx="1326482" cy="772872"/>
              <a:chOff x="3576611" y="4484927"/>
              <a:chExt cx="1326482" cy="77287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28385" y="4796134"/>
                <a:ext cx="1274708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 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76611" y="448492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76065" y="5750626"/>
              <a:ext cx="1703358" cy="782318"/>
              <a:chOff x="3376065" y="5750626"/>
              <a:chExt cx="1703358" cy="7823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52054" y="6071279"/>
                <a:ext cx="1627369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76065" y="5750626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  <p:cxnSp>
          <p:nvCxnSpPr>
            <p:cNvPr id="3" name="Straight Arrow Connector 2"/>
            <p:cNvCxnSpPr>
              <a:stCxn id="4" idx="2"/>
              <a:endCxn id="5" idx="0"/>
            </p:cNvCxnSpPr>
            <p:nvPr/>
          </p:nvCxnSpPr>
          <p:spPr bwMode="auto">
            <a:xfrm>
              <a:off x="4265739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1"/>
          <p:cNvSpPr/>
          <p:nvPr/>
        </p:nvSpPr>
        <p:spPr bwMode="auto">
          <a:xfrm>
            <a:off x="159404" y="2133600"/>
            <a:ext cx="8825189" cy="136325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5320" y="3452514"/>
            <a:ext cx="2756195" cy="136325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1160" y="4822530"/>
            <a:ext cx="2901431" cy="646331"/>
            <a:chOff x="541160" y="4822530"/>
            <a:chExt cx="2901431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541160" y="4822530"/>
              <a:ext cx="2465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</a:rPr>
                <a:t>“True” dependence: arises from actual flow of values 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2971301" y="4868022"/>
              <a:ext cx="471290" cy="3211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19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Dependences</a:t>
            </a:r>
          </a:p>
        </p:txBody>
      </p:sp>
      <p:pic>
        <p:nvPicPr>
          <p:cNvPr id="256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05" y="756114"/>
            <a:ext cx="8825189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901516" y="3584302"/>
            <a:ext cx="2065437" cy="2413193"/>
            <a:chOff x="3230005" y="4119751"/>
            <a:chExt cx="2065437" cy="2413193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842206" y="5170356"/>
              <a:ext cx="609600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3230005" y="4119751"/>
              <a:ext cx="2065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/>
                <a:t>ead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76611" y="4484927"/>
              <a:ext cx="1326482" cy="772872"/>
              <a:chOff x="3576611" y="4484927"/>
              <a:chExt cx="1326482" cy="77287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28385" y="4796134"/>
                <a:ext cx="1274708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 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76611" y="448492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76065" y="5750626"/>
              <a:ext cx="1703358" cy="782318"/>
              <a:chOff x="3376065" y="5750626"/>
              <a:chExt cx="1703358" cy="7823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52054" y="6071279"/>
                <a:ext cx="1627369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76065" y="5750626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  <p:cxnSp>
          <p:nvCxnSpPr>
            <p:cNvPr id="3" name="Straight Arrow Connector 2"/>
            <p:cNvCxnSpPr>
              <a:stCxn id="4" idx="2"/>
              <a:endCxn id="5" idx="0"/>
            </p:cNvCxnSpPr>
            <p:nvPr/>
          </p:nvCxnSpPr>
          <p:spPr bwMode="auto">
            <a:xfrm>
              <a:off x="4265739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5006048" y="3578632"/>
            <a:ext cx="2069797" cy="2413193"/>
            <a:chOff x="5274588" y="4119751"/>
            <a:chExt cx="2069797" cy="2413193"/>
          </a:xfrm>
        </p:grpSpPr>
        <p:grpSp>
          <p:nvGrpSpPr>
            <p:cNvPr id="34" name="Group 33"/>
            <p:cNvGrpSpPr/>
            <p:nvPr/>
          </p:nvGrpSpPr>
          <p:grpSpPr>
            <a:xfrm>
              <a:off x="5667017" y="5703499"/>
              <a:ext cx="1245011" cy="829445"/>
              <a:chOff x="5667017" y="5703499"/>
              <a:chExt cx="1245011" cy="82944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07851" y="6071279"/>
                <a:ext cx="1204177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67017" y="5703499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 flipH="1">
              <a:off x="5998315" y="5170356"/>
              <a:ext cx="554886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274588" y="4119751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W</a:t>
              </a:r>
              <a:r>
                <a:rPr lang="en-US" dirty="0" smtClean="0"/>
                <a:t>rite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00B0F0"/>
                  </a:solidFill>
                </a:rPr>
                <a:t>R</a:t>
              </a:r>
              <a:r>
                <a:rPr lang="en-US" dirty="0" smtClean="0"/>
                <a:t>ead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8" idx="2"/>
              <a:endCxn id="9" idx="0"/>
            </p:cNvCxnSpPr>
            <p:nvPr/>
          </p:nvCxnSpPr>
          <p:spPr bwMode="auto">
            <a:xfrm>
              <a:off x="6309940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5448285" y="4453483"/>
              <a:ext cx="1675340" cy="804316"/>
              <a:chOff x="5448285" y="4453483"/>
              <a:chExt cx="1675340" cy="8043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96255" y="4796134"/>
                <a:ext cx="1627370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48285" y="4453483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41160" y="4822530"/>
            <a:ext cx="2901431" cy="646331"/>
            <a:chOff x="541160" y="4822530"/>
            <a:chExt cx="2901431" cy="646331"/>
          </a:xfrm>
        </p:grpSpPr>
        <p:sp>
          <p:nvSpPr>
            <p:cNvPr id="50" name="TextBox 49"/>
            <p:cNvSpPr txBox="1"/>
            <p:nvPr/>
          </p:nvSpPr>
          <p:spPr>
            <a:xfrm>
              <a:off x="541160" y="4822530"/>
              <a:ext cx="2465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</a:rPr>
                <a:t>“True” dependence: arises from actual flow of values 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2971301" y="4868022"/>
              <a:ext cx="471290" cy="3211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Rectangle 43"/>
          <p:cNvSpPr/>
          <p:nvPr/>
        </p:nvSpPr>
        <p:spPr bwMode="auto">
          <a:xfrm>
            <a:off x="145320" y="3452514"/>
            <a:ext cx="2756195" cy="136325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7370" y="2800389"/>
            <a:ext cx="8615151" cy="7052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Dependences</a:t>
            </a:r>
          </a:p>
        </p:txBody>
      </p:sp>
      <p:pic>
        <p:nvPicPr>
          <p:cNvPr id="256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05" y="756114"/>
            <a:ext cx="8825189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901516" y="3584302"/>
            <a:ext cx="2065437" cy="2413193"/>
            <a:chOff x="3230005" y="4119751"/>
            <a:chExt cx="2065437" cy="2413193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842206" y="5170356"/>
              <a:ext cx="609600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3230005" y="4119751"/>
              <a:ext cx="2065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/>
                <a:t>ead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76611" y="4484927"/>
              <a:ext cx="1326482" cy="772872"/>
              <a:chOff x="3576611" y="4484927"/>
              <a:chExt cx="1326482" cy="77287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28385" y="4796134"/>
                <a:ext cx="1274708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 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76611" y="448492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76065" y="5750626"/>
              <a:ext cx="1703358" cy="782318"/>
              <a:chOff x="3376065" y="5750626"/>
              <a:chExt cx="1703358" cy="7823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52054" y="6071279"/>
                <a:ext cx="1627369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76065" y="5750626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  <p:cxnSp>
          <p:nvCxnSpPr>
            <p:cNvPr id="3" name="Straight Arrow Connector 2"/>
            <p:cNvCxnSpPr>
              <a:stCxn id="4" idx="2"/>
              <a:endCxn id="5" idx="0"/>
            </p:cNvCxnSpPr>
            <p:nvPr/>
          </p:nvCxnSpPr>
          <p:spPr bwMode="auto">
            <a:xfrm>
              <a:off x="4265739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5006048" y="3578632"/>
            <a:ext cx="2069797" cy="2413193"/>
            <a:chOff x="5274588" y="4119751"/>
            <a:chExt cx="2069797" cy="2413193"/>
          </a:xfrm>
        </p:grpSpPr>
        <p:grpSp>
          <p:nvGrpSpPr>
            <p:cNvPr id="34" name="Group 33"/>
            <p:cNvGrpSpPr/>
            <p:nvPr/>
          </p:nvGrpSpPr>
          <p:grpSpPr>
            <a:xfrm>
              <a:off x="5667017" y="5703499"/>
              <a:ext cx="1245011" cy="829445"/>
              <a:chOff x="5667017" y="5703499"/>
              <a:chExt cx="1245011" cy="82944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07851" y="6071279"/>
                <a:ext cx="1204177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67017" y="5703499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 flipH="1">
              <a:off x="5998315" y="5170356"/>
              <a:ext cx="554886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274588" y="4119751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W</a:t>
              </a:r>
              <a:r>
                <a:rPr lang="en-US" dirty="0" smtClean="0"/>
                <a:t>rite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00B0F0"/>
                  </a:solidFill>
                </a:rPr>
                <a:t>R</a:t>
              </a:r>
              <a:r>
                <a:rPr lang="en-US" dirty="0" smtClean="0"/>
                <a:t>ead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8" idx="2"/>
              <a:endCxn id="9" idx="0"/>
            </p:cNvCxnSpPr>
            <p:nvPr/>
          </p:nvCxnSpPr>
          <p:spPr bwMode="auto">
            <a:xfrm>
              <a:off x="6309940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5448285" y="4453483"/>
              <a:ext cx="1675340" cy="804316"/>
              <a:chOff x="5448285" y="4453483"/>
              <a:chExt cx="1675340" cy="8043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96255" y="4796134"/>
                <a:ext cx="1627370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48285" y="4453483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138200" y="3579743"/>
            <a:ext cx="2053767" cy="2412082"/>
            <a:chOff x="7043429" y="4223906"/>
            <a:chExt cx="2053767" cy="2412082"/>
          </a:xfrm>
        </p:grpSpPr>
        <p:grpSp>
          <p:nvGrpSpPr>
            <p:cNvPr id="37" name="Group 36"/>
            <p:cNvGrpSpPr/>
            <p:nvPr/>
          </p:nvGrpSpPr>
          <p:grpSpPr>
            <a:xfrm>
              <a:off x="7412519" y="5804991"/>
              <a:ext cx="1259883" cy="830997"/>
              <a:chOff x="7412519" y="5804991"/>
              <a:chExt cx="1259883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468225" y="6174323"/>
                <a:ext cx="1204177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412519" y="5804991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r>
                  <a:rPr lang="en-US" sz="1800" baseline="-25000" dirty="0" smtClean="0"/>
                  <a:t>2</a:t>
                </a:r>
                <a:endParaRPr lang="en-US" sz="1800" baseline="-25000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 bwMode="auto">
            <a:xfrm flipH="1">
              <a:off x="7800702" y="5273400"/>
              <a:ext cx="1" cy="10287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043429" y="4223906"/>
              <a:ext cx="2053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W</a:t>
              </a:r>
              <a:r>
                <a:rPr lang="en-US" dirty="0" smtClean="0"/>
                <a:t>rite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C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C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3" idx="2"/>
              <a:endCxn id="24" idx="0"/>
            </p:cNvCxnSpPr>
            <p:nvPr/>
          </p:nvCxnSpPr>
          <p:spPr bwMode="auto">
            <a:xfrm>
              <a:off x="8070313" y="5360843"/>
              <a:ext cx="1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7412519" y="4557597"/>
              <a:ext cx="1259882" cy="803246"/>
              <a:chOff x="7412519" y="4557597"/>
              <a:chExt cx="1259882" cy="80324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468225" y="4899178"/>
                <a:ext cx="1204176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12519" y="4557597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r>
                  <a:rPr lang="en-US" sz="1800" baseline="-25000" dirty="0" smtClean="0"/>
                  <a:t>1</a:t>
                </a:r>
                <a:endParaRPr lang="en-US" sz="1800" baseline="-25000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541160" y="4822530"/>
            <a:ext cx="246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“True” dependence: arises from actual flow of values 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2971301" y="4868022"/>
            <a:ext cx="471290" cy="32119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 bwMode="auto">
          <a:xfrm>
            <a:off x="145320" y="3452514"/>
            <a:ext cx="2756195" cy="136325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Dependences</a:t>
            </a:r>
          </a:p>
        </p:txBody>
      </p:sp>
      <p:pic>
        <p:nvPicPr>
          <p:cNvPr id="2560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05" y="756114"/>
            <a:ext cx="8825189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901516" y="3584302"/>
            <a:ext cx="2065437" cy="2413193"/>
            <a:chOff x="3230005" y="4119751"/>
            <a:chExt cx="2065437" cy="2413193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842206" y="5170356"/>
              <a:ext cx="609600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3230005" y="4119751"/>
              <a:ext cx="2065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/>
                <a:t>ead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76611" y="4484927"/>
              <a:ext cx="1326482" cy="772872"/>
              <a:chOff x="3576611" y="4484927"/>
              <a:chExt cx="1326482" cy="77287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28385" y="4796134"/>
                <a:ext cx="1274708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 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76611" y="448492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76065" y="5750626"/>
              <a:ext cx="1703358" cy="782318"/>
              <a:chOff x="3376065" y="5750626"/>
              <a:chExt cx="1703358" cy="7823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52054" y="6071279"/>
                <a:ext cx="1627369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76065" y="5750626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  <p:cxnSp>
          <p:nvCxnSpPr>
            <p:cNvPr id="3" name="Straight Arrow Connector 2"/>
            <p:cNvCxnSpPr>
              <a:stCxn id="4" idx="2"/>
              <a:endCxn id="5" idx="0"/>
            </p:cNvCxnSpPr>
            <p:nvPr/>
          </p:nvCxnSpPr>
          <p:spPr bwMode="auto">
            <a:xfrm>
              <a:off x="4265739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5006048" y="3578632"/>
            <a:ext cx="2069797" cy="2413193"/>
            <a:chOff x="5274588" y="4119751"/>
            <a:chExt cx="2069797" cy="2413193"/>
          </a:xfrm>
        </p:grpSpPr>
        <p:grpSp>
          <p:nvGrpSpPr>
            <p:cNvPr id="34" name="Group 33"/>
            <p:cNvGrpSpPr/>
            <p:nvPr/>
          </p:nvGrpSpPr>
          <p:grpSpPr>
            <a:xfrm>
              <a:off x="5667017" y="5703499"/>
              <a:ext cx="1245011" cy="829445"/>
              <a:chOff x="5667017" y="5703499"/>
              <a:chExt cx="1245011" cy="82944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07851" y="6071279"/>
                <a:ext cx="1204177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67017" y="5703499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endParaRPr lang="en-US" sz="18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 flipH="1">
              <a:off x="5998315" y="5170356"/>
              <a:ext cx="554886" cy="98836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274588" y="4119751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W</a:t>
              </a:r>
              <a:r>
                <a:rPr lang="en-US" dirty="0" smtClean="0"/>
                <a:t>rite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00B0F0"/>
                  </a:solidFill>
                </a:rPr>
                <a:t>R</a:t>
              </a:r>
              <a:r>
                <a:rPr lang="en-US" dirty="0" smtClean="0"/>
                <a:t>ead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8" idx="2"/>
              <a:endCxn id="9" idx="0"/>
            </p:cNvCxnSpPr>
            <p:nvPr/>
          </p:nvCxnSpPr>
          <p:spPr bwMode="auto">
            <a:xfrm>
              <a:off x="6309940" y="5257799"/>
              <a:ext cx="0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5448285" y="4453483"/>
              <a:ext cx="1675340" cy="804316"/>
              <a:chOff x="5448285" y="4453483"/>
              <a:chExt cx="1675340" cy="8043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496255" y="4796134"/>
                <a:ext cx="1627370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. .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r>
                  <a:rPr lang="en-US" dirty="0" smtClean="0">
                    <a:sym typeface="Wingdings" panose="05000000000000000000" pitchFamily="2" charset="2"/>
                  </a:rPr>
                  <a:t> r1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48285" y="4453483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u</a:t>
                </a:r>
                <a:endParaRPr lang="en-US" sz="18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138200" y="3579743"/>
            <a:ext cx="2053767" cy="2412082"/>
            <a:chOff x="7043429" y="4223906"/>
            <a:chExt cx="2053767" cy="2412082"/>
          </a:xfrm>
        </p:grpSpPr>
        <p:grpSp>
          <p:nvGrpSpPr>
            <p:cNvPr id="37" name="Group 36"/>
            <p:cNvGrpSpPr/>
            <p:nvPr/>
          </p:nvGrpSpPr>
          <p:grpSpPr>
            <a:xfrm>
              <a:off x="7412519" y="5804991"/>
              <a:ext cx="1259883" cy="830997"/>
              <a:chOff x="7412519" y="5804991"/>
              <a:chExt cx="1259883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468225" y="6174323"/>
                <a:ext cx="1204177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 .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412519" y="5804991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r>
                  <a:rPr lang="en-US" sz="1800" baseline="-25000" dirty="0" smtClean="0"/>
                  <a:t>2</a:t>
                </a:r>
                <a:endParaRPr lang="en-US" sz="1800" baseline="-25000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 bwMode="auto">
            <a:xfrm flipH="1">
              <a:off x="7800702" y="5273400"/>
              <a:ext cx="1" cy="10287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043429" y="4223906"/>
              <a:ext cx="2053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W</a:t>
              </a:r>
              <a:r>
                <a:rPr lang="en-US" dirty="0" smtClean="0"/>
                <a:t>rite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C000"/>
                  </a:solidFill>
                </a:rPr>
                <a:t>A</a:t>
              </a:r>
              <a:r>
                <a:rPr lang="en-US" dirty="0" smtClean="0"/>
                <a:t>fter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C000"/>
                  </a:solidFill>
                </a:rPr>
                <a:t>W</a:t>
              </a:r>
              <a:r>
                <a:rPr lang="en-US" dirty="0" smtClean="0"/>
                <a:t>rite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3" idx="2"/>
              <a:endCxn id="24" idx="0"/>
            </p:cNvCxnSpPr>
            <p:nvPr/>
          </p:nvCxnSpPr>
          <p:spPr bwMode="auto">
            <a:xfrm>
              <a:off x="8070313" y="5360843"/>
              <a:ext cx="1" cy="81348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7412519" y="4557597"/>
              <a:ext cx="1259882" cy="803246"/>
              <a:chOff x="7412519" y="4557597"/>
              <a:chExt cx="1259882" cy="80324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468225" y="4899178"/>
                <a:ext cx="1204176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 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. .</a:t>
                </a:r>
                <a:endParaRPr lang="en-US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12519" y="4557597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</a:t>
                </a:r>
                <a:r>
                  <a:rPr lang="en-US" sz="1800" baseline="-25000" dirty="0" smtClean="0"/>
                  <a:t>1</a:t>
                </a:r>
                <a:endParaRPr lang="en-US" sz="1800" baseline="-25000" dirty="0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59405" y="6470843"/>
            <a:ext cx="882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“False”/”name” dependences: arise from reuse of location; can often be avoided by (dynamic) renaming 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6172200" y="6100262"/>
            <a:ext cx="471288" cy="3289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562996" y="6136966"/>
            <a:ext cx="471290" cy="32119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41160" y="4822530"/>
            <a:ext cx="246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“True” dependence: arises from actual flow of values 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2971301" y="4868022"/>
            <a:ext cx="471290" cy="32119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71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812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Eliminating false dependencies</a:t>
            </a:r>
          </a:p>
        </p:txBody>
      </p:sp>
      <p:pic>
        <p:nvPicPr>
          <p:cNvPr id="257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0"/>
          <a:stretch/>
        </p:blipFill>
        <p:spPr>
          <a:xfrm>
            <a:off x="209848" y="1213071"/>
            <a:ext cx="4275209" cy="46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262860" y="1531096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302232" y="3337509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62860" y="3337509"/>
            <a:ext cx="1421965" cy="6355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47769" y="4227733"/>
            <a:ext cx="870927" cy="114227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302233" y="4227733"/>
            <a:ext cx="772992" cy="11154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160825" y="3433189"/>
            <a:ext cx="1" cy="191141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53253" y="663088"/>
            <a:ext cx="857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WAR</a:t>
            </a:r>
            <a:r>
              <a:rPr lang="en-US" dirty="0" smtClean="0"/>
              <a:t> dependencies can often eliminated by register renaming…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81746" y="1213752"/>
            <a:ext cx="3311" cy="4614181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09848" y="6293702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… at the cost of adding registers...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812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Eliminating false dependencies</a:t>
            </a:r>
          </a:p>
        </p:txBody>
      </p:sp>
      <p:pic>
        <p:nvPicPr>
          <p:cNvPr id="257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0"/>
          <a:stretch/>
        </p:blipFill>
        <p:spPr>
          <a:xfrm>
            <a:off x="209848" y="1213071"/>
            <a:ext cx="4275209" cy="46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262860" y="1531096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302232" y="3337509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62860" y="3337509"/>
            <a:ext cx="1421965" cy="6355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47769" y="4227733"/>
            <a:ext cx="870927" cy="114227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302233" y="4227733"/>
            <a:ext cx="772992" cy="11154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160825" y="3433189"/>
            <a:ext cx="1" cy="191141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0"/>
          <a:stretch/>
        </p:blipFill>
        <p:spPr bwMode="auto">
          <a:xfrm>
            <a:off x="4572000" y="1213752"/>
            <a:ext cx="4275209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5656625" y="1531096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333525" y="2953381"/>
            <a:ext cx="409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r6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517" y="3801130"/>
            <a:ext cx="409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r6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581362" y="3363464"/>
            <a:ext cx="76200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526899" y="4253688"/>
            <a:ext cx="870927" cy="114227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589534" y="3285067"/>
            <a:ext cx="1421965" cy="6355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53253" y="663088"/>
            <a:ext cx="857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WAR</a:t>
            </a:r>
            <a:r>
              <a:rPr lang="en-US" dirty="0" smtClean="0"/>
              <a:t> dependencies can often eliminated by register renaming…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81746" y="1213752"/>
            <a:ext cx="3311" cy="4614181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09848" y="6293702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… at the cost of adding registers... </a:t>
            </a:r>
          </a:p>
        </p:txBody>
      </p:sp>
    </p:spTree>
    <p:extLst>
      <p:ext uri="{BB962C8B-B14F-4D97-AF65-F5344CB8AC3E}">
        <p14:creationId xmlns:p14="http://schemas.microsoft.com/office/powerpoint/2010/main" val="172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812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Eliminating false dependences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3957" y="663088"/>
            <a:ext cx="763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WAR</a:t>
            </a:r>
            <a:r>
              <a:rPr lang="en-US" dirty="0" smtClean="0"/>
              <a:t> dependencies can often be replaced by </a:t>
            </a:r>
            <a:r>
              <a:rPr lang="en-US" dirty="0" smtClean="0">
                <a:solidFill>
                  <a:srgbClr val="FF0000"/>
                </a:solidFill>
              </a:rPr>
              <a:t>RAW</a:t>
            </a:r>
            <a:r>
              <a:rPr lang="en-US" dirty="0" smtClean="0"/>
              <a:t> dependencies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81746" y="1213752"/>
            <a:ext cx="3311" cy="4614181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80520" y="6244595"/>
            <a:ext cx="829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... at the price of using yet another register, and a (move) instruction ….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532" y="1213752"/>
            <a:ext cx="4275209" cy="4614862"/>
            <a:chOff x="4572000" y="1213752"/>
            <a:chExt cx="4275209" cy="4614862"/>
          </a:xfrm>
        </p:grpSpPr>
        <p:pic>
          <p:nvPicPr>
            <p:cNvPr id="29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70"/>
            <a:stretch/>
          </p:blipFill>
          <p:spPr bwMode="auto">
            <a:xfrm>
              <a:off x="4572000" y="1213752"/>
              <a:ext cx="4275209" cy="461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333525" y="1531096"/>
              <a:ext cx="1677974" cy="3864864"/>
              <a:chOff x="5333525" y="1531096"/>
              <a:chExt cx="1677974" cy="3864864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5656625" y="1531096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5333525" y="2953381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00517" y="3801130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5581362" y="3363464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5526899" y="4253688"/>
                <a:ext cx="870927" cy="114227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H="1">
                <a:off x="5589534" y="3285067"/>
                <a:ext cx="1421965" cy="6355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3802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Back End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19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08150"/>
            <a:ext cx="8153400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893266"/>
            <a:ext cx="199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Well, let’s see…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43600" y="1371600"/>
            <a:ext cx="0" cy="6096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812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Eliminating false dependences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0" y="1213752"/>
            <a:ext cx="4275209" cy="4614862"/>
            <a:chOff x="4572000" y="1213752"/>
            <a:chExt cx="4275209" cy="4614862"/>
          </a:xfrm>
        </p:grpSpPr>
        <p:pic>
          <p:nvPicPr>
            <p:cNvPr id="17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70"/>
            <a:stretch/>
          </p:blipFill>
          <p:spPr bwMode="auto">
            <a:xfrm>
              <a:off x="4572000" y="1213752"/>
              <a:ext cx="4275209" cy="461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33525" y="1531096"/>
              <a:ext cx="1376079" cy="3864864"/>
              <a:chOff x="5333525" y="1531096"/>
              <a:chExt cx="1376079" cy="3864864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5656625" y="1531096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5333525" y="2953381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00517" y="3801130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581362" y="3363464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5526899" y="4253688"/>
                <a:ext cx="870927" cy="114227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5589535" y="2927590"/>
                <a:ext cx="339876" cy="99303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00B0F0"/>
                </a:solidFill>
                <a:prstDash val="sysDot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1" name="TextBox 20"/>
          <p:cNvSpPr txBox="1"/>
          <p:nvPr/>
        </p:nvSpPr>
        <p:spPr>
          <a:xfrm>
            <a:off x="823957" y="663088"/>
            <a:ext cx="763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WAR</a:t>
            </a:r>
            <a:r>
              <a:rPr lang="en-US" dirty="0" smtClean="0"/>
              <a:t> dependencies can often be replaced by </a:t>
            </a:r>
            <a:r>
              <a:rPr lang="en-US" dirty="0" smtClean="0">
                <a:solidFill>
                  <a:srgbClr val="FF0000"/>
                </a:solidFill>
              </a:rPr>
              <a:t>RAW</a:t>
            </a:r>
            <a:r>
              <a:rPr lang="en-US" dirty="0" smtClean="0"/>
              <a:t> dependencies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81746" y="1213752"/>
            <a:ext cx="3311" cy="4614181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80520" y="6244595"/>
            <a:ext cx="829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... at the price of using yet another register, and a (move) instruction ….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532" y="1213752"/>
            <a:ext cx="4275209" cy="4614862"/>
            <a:chOff x="4572000" y="1213752"/>
            <a:chExt cx="4275209" cy="4614862"/>
          </a:xfrm>
        </p:grpSpPr>
        <p:pic>
          <p:nvPicPr>
            <p:cNvPr id="29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70"/>
            <a:stretch/>
          </p:blipFill>
          <p:spPr bwMode="auto">
            <a:xfrm>
              <a:off x="4572000" y="1213752"/>
              <a:ext cx="4275209" cy="461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333525" y="1531096"/>
              <a:ext cx="1677974" cy="3864864"/>
              <a:chOff x="5333525" y="1531096"/>
              <a:chExt cx="1677974" cy="3864864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5656625" y="1531096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5333525" y="2953381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00517" y="3801130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5581362" y="3363464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5526899" y="4253688"/>
                <a:ext cx="870927" cy="114227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H="1">
                <a:off x="5589534" y="3285067"/>
                <a:ext cx="1421965" cy="6355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8" name="TextBox 37"/>
          <p:cNvSpPr txBox="1"/>
          <p:nvPr/>
        </p:nvSpPr>
        <p:spPr>
          <a:xfrm>
            <a:off x="5333525" y="2465925"/>
            <a:ext cx="9220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r</a:t>
            </a:r>
            <a:r>
              <a:rPr lang="en-US" dirty="0" smtClean="0">
                <a:solidFill>
                  <a:srgbClr val="92D050"/>
                </a:solidFill>
              </a:rPr>
              <a:t>8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B0F0"/>
                </a:solidFill>
              </a:rPr>
              <a:t> r5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5214" y="2901799"/>
            <a:ext cx="409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r8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617656" y="2901799"/>
            <a:ext cx="1444861" cy="1093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5436349" y="2698230"/>
            <a:ext cx="1683992" cy="1438892"/>
          </a:xfrm>
          <a:custGeom>
            <a:avLst/>
            <a:gdLst>
              <a:gd name="connsiteX0" fmla="*/ 604687 w 1683992"/>
              <a:gd name="connsiteY0" fmla="*/ 0 h 1438892"/>
              <a:gd name="connsiteX1" fmla="*/ 35061 w 1683992"/>
              <a:gd name="connsiteY1" fmla="*/ 59960 h 1438892"/>
              <a:gd name="connsiteX2" fmla="*/ 35061 w 1683992"/>
              <a:gd name="connsiteY2" fmla="*/ 59960 h 1438892"/>
              <a:gd name="connsiteX3" fmla="*/ 1683979 w 1683992"/>
              <a:gd name="connsiteY3" fmla="*/ 389744 h 1438892"/>
              <a:gd name="connsiteX4" fmla="*/ 5081 w 1683992"/>
              <a:gd name="connsiteY4" fmla="*/ 464695 h 1438892"/>
              <a:gd name="connsiteX5" fmla="*/ 1129343 w 1683992"/>
              <a:gd name="connsiteY5" fmla="*/ 1349114 h 1438892"/>
              <a:gd name="connsiteX6" fmla="*/ 110012 w 1683992"/>
              <a:gd name="connsiteY6" fmla="*/ 1409075 h 1438892"/>
              <a:gd name="connsiteX7" fmla="*/ 110012 w 1683992"/>
              <a:gd name="connsiteY7" fmla="*/ 1409075 h 143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992" h="1438892">
                <a:moveTo>
                  <a:pt x="604687" y="0"/>
                </a:moveTo>
                <a:lnTo>
                  <a:pt x="35061" y="59960"/>
                </a:lnTo>
                <a:lnTo>
                  <a:pt x="35061" y="59960"/>
                </a:lnTo>
                <a:cubicBezTo>
                  <a:pt x="309881" y="114924"/>
                  <a:pt x="1688976" y="322288"/>
                  <a:pt x="1683979" y="389744"/>
                </a:cubicBezTo>
                <a:cubicBezTo>
                  <a:pt x="1678982" y="457200"/>
                  <a:pt x="97520" y="304800"/>
                  <a:pt x="5081" y="464695"/>
                </a:cubicBezTo>
                <a:cubicBezTo>
                  <a:pt x="-87358" y="624590"/>
                  <a:pt x="1111855" y="1191717"/>
                  <a:pt x="1129343" y="1349114"/>
                </a:cubicBezTo>
                <a:cubicBezTo>
                  <a:pt x="1146831" y="1506511"/>
                  <a:pt x="110012" y="1409075"/>
                  <a:pt x="110012" y="1409075"/>
                </a:cubicBezTo>
                <a:lnTo>
                  <a:pt x="110012" y="1409075"/>
                </a:ln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812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Eliminating false dependences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0" y="1213752"/>
            <a:ext cx="4275209" cy="4614862"/>
            <a:chOff x="4572000" y="1213752"/>
            <a:chExt cx="4275209" cy="4614862"/>
          </a:xfrm>
        </p:grpSpPr>
        <p:pic>
          <p:nvPicPr>
            <p:cNvPr id="17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70"/>
            <a:stretch/>
          </p:blipFill>
          <p:spPr bwMode="auto">
            <a:xfrm>
              <a:off x="4572000" y="1213752"/>
              <a:ext cx="4275209" cy="461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33525" y="1531096"/>
              <a:ext cx="1376079" cy="3864864"/>
              <a:chOff x="5333525" y="1531096"/>
              <a:chExt cx="1376079" cy="3864864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5656625" y="1531096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5333525" y="2953381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00517" y="3801130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581362" y="3363464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5526899" y="4253688"/>
                <a:ext cx="870927" cy="114227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5589535" y="2927590"/>
                <a:ext cx="339876" cy="99303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00B0F0"/>
                </a:solidFill>
                <a:prstDash val="sysDot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1" name="TextBox 20"/>
          <p:cNvSpPr txBox="1"/>
          <p:nvPr/>
        </p:nvSpPr>
        <p:spPr>
          <a:xfrm>
            <a:off x="823957" y="663088"/>
            <a:ext cx="763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WAR</a:t>
            </a:r>
            <a:r>
              <a:rPr lang="en-US" dirty="0" smtClean="0"/>
              <a:t> dependencies can often be replaced by </a:t>
            </a:r>
            <a:r>
              <a:rPr lang="en-US" dirty="0" smtClean="0">
                <a:solidFill>
                  <a:srgbClr val="FF0000"/>
                </a:solidFill>
              </a:rPr>
              <a:t>RAW</a:t>
            </a:r>
            <a:r>
              <a:rPr lang="en-US" dirty="0" smtClean="0"/>
              <a:t> dependencies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81746" y="1213752"/>
            <a:ext cx="3311" cy="4614181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80520" y="6244595"/>
            <a:ext cx="829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... at the price of using yet another register, and a (move) instruction ….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532" y="1213752"/>
            <a:ext cx="4275209" cy="4614862"/>
            <a:chOff x="4572000" y="1213752"/>
            <a:chExt cx="4275209" cy="4614862"/>
          </a:xfrm>
        </p:grpSpPr>
        <p:pic>
          <p:nvPicPr>
            <p:cNvPr id="29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70"/>
            <a:stretch/>
          </p:blipFill>
          <p:spPr bwMode="auto">
            <a:xfrm>
              <a:off x="4572000" y="1213752"/>
              <a:ext cx="4275209" cy="461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333525" y="1531096"/>
              <a:ext cx="1677974" cy="3864864"/>
              <a:chOff x="5333525" y="1531096"/>
              <a:chExt cx="1677974" cy="3864864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5656625" y="1531096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5333525" y="2953381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00517" y="3801130"/>
                <a:ext cx="4090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r6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5581362" y="3363464"/>
                <a:ext cx="762000" cy="60960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5526899" y="4253688"/>
                <a:ext cx="870927" cy="114227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H="1">
                <a:off x="5589534" y="3285067"/>
                <a:ext cx="1421965" cy="6355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8" name="TextBox 37"/>
          <p:cNvSpPr txBox="1"/>
          <p:nvPr/>
        </p:nvSpPr>
        <p:spPr>
          <a:xfrm>
            <a:off x="5333525" y="2465925"/>
            <a:ext cx="9220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r</a:t>
            </a:r>
            <a:r>
              <a:rPr lang="en-US" dirty="0" smtClean="0">
                <a:solidFill>
                  <a:srgbClr val="92D050"/>
                </a:solidFill>
              </a:rPr>
              <a:t>8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B0F0"/>
                </a:solidFill>
              </a:rPr>
              <a:t> r5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5214" y="2901799"/>
            <a:ext cx="409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r8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617656" y="2901799"/>
            <a:ext cx="1444861" cy="1093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5436349" y="2698230"/>
            <a:ext cx="1683992" cy="1438892"/>
          </a:xfrm>
          <a:custGeom>
            <a:avLst/>
            <a:gdLst>
              <a:gd name="connsiteX0" fmla="*/ 604687 w 1683992"/>
              <a:gd name="connsiteY0" fmla="*/ 0 h 1438892"/>
              <a:gd name="connsiteX1" fmla="*/ 35061 w 1683992"/>
              <a:gd name="connsiteY1" fmla="*/ 59960 h 1438892"/>
              <a:gd name="connsiteX2" fmla="*/ 35061 w 1683992"/>
              <a:gd name="connsiteY2" fmla="*/ 59960 h 1438892"/>
              <a:gd name="connsiteX3" fmla="*/ 1683979 w 1683992"/>
              <a:gd name="connsiteY3" fmla="*/ 389744 h 1438892"/>
              <a:gd name="connsiteX4" fmla="*/ 5081 w 1683992"/>
              <a:gd name="connsiteY4" fmla="*/ 464695 h 1438892"/>
              <a:gd name="connsiteX5" fmla="*/ 1129343 w 1683992"/>
              <a:gd name="connsiteY5" fmla="*/ 1349114 h 1438892"/>
              <a:gd name="connsiteX6" fmla="*/ 110012 w 1683992"/>
              <a:gd name="connsiteY6" fmla="*/ 1409075 h 1438892"/>
              <a:gd name="connsiteX7" fmla="*/ 110012 w 1683992"/>
              <a:gd name="connsiteY7" fmla="*/ 1409075 h 143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992" h="1438892">
                <a:moveTo>
                  <a:pt x="604687" y="0"/>
                </a:moveTo>
                <a:lnTo>
                  <a:pt x="35061" y="59960"/>
                </a:lnTo>
                <a:lnTo>
                  <a:pt x="35061" y="59960"/>
                </a:lnTo>
                <a:cubicBezTo>
                  <a:pt x="309881" y="114924"/>
                  <a:pt x="1688976" y="322288"/>
                  <a:pt x="1683979" y="389744"/>
                </a:cubicBezTo>
                <a:cubicBezTo>
                  <a:pt x="1678982" y="457200"/>
                  <a:pt x="97520" y="304800"/>
                  <a:pt x="5081" y="464695"/>
                </a:cubicBezTo>
                <a:cubicBezTo>
                  <a:pt x="-87358" y="624590"/>
                  <a:pt x="1111855" y="1191717"/>
                  <a:pt x="1129343" y="1349114"/>
                </a:cubicBezTo>
                <a:cubicBezTo>
                  <a:pt x="1146831" y="1506511"/>
                  <a:pt x="110012" y="1409075"/>
                  <a:pt x="110012" y="1409075"/>
                </a:cubicBezTo>
                <a:lnTo>
                  <a:pt x="110012" y="1409075"/>
                </a:ln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5976000"/>
            <a:ext cx="7680949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I</a:t>
            </a:r>
            <a:r>
              <a:rPr lang="en-US" sz="1600" dirty="0" smtClean="0">
                <a:solidFill>
                  <a:srgbClr val="7030A0"/>
                </a:solidFill>
              </a:rPr>
              <a:t>n fact, the WAR dependence on r5 already is respected/implied by the RAW dependence on r6 here!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653259" y="3597639"/>
            <a:ext cx="1187618" cy="2353456"/>
          </a:xfrm>
          <a:custGeom>
            <a:avLst/>
            <a:gdLst>
              <a:gd name="connsiteX0" fmla="*/ 1169233 w 1187618"/>
              <a:gd name="connsiteY0" fmla="*/ 2353456 h 2353456"/>
              <a:gd name="connsiteX1" fmla="*/ 1034321 w 1187618"/>
              <a:gd name="connsiteY1" fmla="*/ 674558 h 2353456"/>
              <a:gd name="connsiteX2" fmla="*/ 44971 w 1187618"/>
              <a:gd name="connsiteY2" fmla="*/ 14991 h 2353456"/>
              <a:gd name="connsiteX3" fmla="*/ 44971 w 1187618"/>
              <a:gd name="connsiteY3" fmla="*/ 14991 h 2353456"/>
              <a:gd name="connsiteX4" fmla="*/ 0 w 1187618"/>
              <a:gd name="connsiteY4" fmla="*/ 0 h 235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618" h="2353456">
                <a:moveTo>
                  <a:pt x="1169233" y="2353456"/>
                </a:moveTo>
                <a:cubicBezTo>
                  <a:pt x="1195465" y="1708879"/>
                  <a:pt x="1221698" y="1064302"/>
                  <a:pt x="1034321" y="674558"/>
                </a:cubicBezTo>
                <a:cubicBezTo>
                  <a:pt x="846944" y="284814"/>
                  <a:pt x="44971" y="14991"/>
                  <a:pt x="44971" y="14991"/>
                </a:cubicBezTo>
                <a:lnTo>
                  <a:pt x="44971" y="14991"/>
                </a:lnTo>
                <a:lnTo>
                  <a:pt x="0" y="0"/>
                </a:lnTo>
              </a:path>
            </a:pathLst>
          </a:custGeom>
          <a:noFill/>
          <a:ln w="508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9637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 Dependence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032" y="875299"/>
            <a:ext cx="824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Node </a:t>
            </a:r>
            <a:r>
              <a:rPr lang="en-US" b="1" dirty="0" smtClean="0">
                <a:solidFill>
                  <a:srgbClr val="00B050"/>
                </a:solidFill>
              </a:rPr>
              <a:t>y</a:t>
            </a:r>
            <a:r>
              <a:rPr lang="en-US" dirty="0" smtClean="0"/>
              <a:t> is </a:t>
            </a:r>
            <a:r>
              <a:rPr lang="en-US" u="sng" dirty="0" smtClean="0"/>
              <a:t>control dependent</a:t>
            </a:r>
            <a:r>
              <a:rPr lang="en-US" dirty="0" smtClean="0"/>
              <a:t> on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if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 smtClean="0"/>
              <a:t> is a branch, with successors </a:t>
            </a:r>
            <a:r>
              <a:rPr lang="en-US" b="1" dirty="0" smtClean="0">
                <a:solidFill>
                  <a:srgbClr val="FFC000"/>
                </a:solidFill>
              </a:rPr>
              <a:t>u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y</a:t>
            </a:r>
            <a:r>
              <a:rPr lang="en-US" dirty="0" smtClean="0"/>
              <a:t> post-dominates </a:t>
            </a:r>
            <a:r>
              <a:rPr lang="en-US" b="1" dirty="0" smtClean="0">
                <a:solidFill>
                  <a:srgbClr val="FFC000"/>
                </a:solidFill>
              </a:rPr>
              <a:t>u</a:t>
            </a:r>
            <a:r>
              <a:rPr lang="en-US" dirty="0" smtClean="0"/>
              <a:t> in the CFG: each path from </a:t>
            </a:r>
            <a:r>
              <a:rPr lang="en-US" b="1" dirty="0" smtClean="0">
                <a:solidFill>
                  <a:srgbClr val="FFC00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F0"/>
                </a:solidFill>
              </a:rPr>
              <a:t>EXIT</a:t>
            </a:r>
            <a:r>
              <a:rPr lang="en-US" dirty="0" smtClean="0"/>
              <a:t> includes </a:t>
            </a:r>
            <a:r>
              <a:rPr lang="en-US" b="1" dirty="0" smtClean="0">
                <a:solidFill>
                  <a:srgbClr val="00B050"/>
                </a:solidFill>
              </a:rPr>
              <a:t>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y</a:t>
            </a:r>
            <a:r>
              <a:rPr lang="en-US" dirty="0" smtClean="0"/>
              <a:t> does not post-dominate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/>
              <a:t> </a:t>
            </a:r>
            <a:r>
              <a:rPr lang="en-US" dirty="0" smtClean="0"/>
              <a:t>in the CFG: there is a path from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F0"/>
                </a:solidFill>
              </a:rPr>
              <a:t>EXIT</a:t>
            </a:r>
            <a:r>
              <a:rPr lang="en-US" dirty="0" smtClean="0"/>
              <a:t> that avoids </a:t>
            </a:r>
            <a:r>
              <a:rPr lang="en-US" b="1" dirty="0" smtClean="0">
                <a:solidFill>
                  <a:srgbClr val="00B050"/>
                </a:solidFill>
              </a:rPr>
              <a:t>y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5493" y="2526705"/>
            <a:ext cx="2224328" cy="4093785"/>
            <a:chOff x="6625758" y="848814"/>
            <a:chExt cx="2224328" cy="4093785"/>
          </a:xfrm>
        </p:grpSpPr>
        <p:sp>
          <p:nvSpPr>
            <p:cNvPr id="12" name="Oval 11"/>
            <p:cNvSpPr/>
            <p:nvPr/>
          </p:nvSpPr>
          <p:spPr bwMode="auto">
            <a:xfrm>
              <a:off x="7239001" y="4204600"/>
              <a:ext cx="729343" cy="737999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charset="0"/>
                  <a:ea typeface="ＭＳ Ｐゴシック" charset="0"/>
                </a:rPr>
                <a:t>EXIT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69302" y="3050692"/>
              <a:ext cx="729343" cy="737999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charset="0"/>
                  <a:ea typeface="ＭＳ Ｐゴシック" charset="0"/>
                </a:rPr>
                <a:t>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120743" y="1788708"/>
              <a:ext cx="729343" cy="737999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charset="0"/>
                  <a:ea typeface="ＭＳ Ｐゴシック" charset="0"/>
                </a:rPr>
                <a:t>V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662057" y="1798251"/>
              <a:ext cx="729343" cy="73799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charset="0"/>
                  <a:ea typeface="ＭＳ Ｐゴシック" charset="0"/>
                </a:rPr>
                <a:t>U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391400" y="848814"/>
              <a:ext cx="729343" cy="737999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charset="0"/>
                  <a:ea typeface="ＭＳ Ｐゴシック" charset="0"/>
                </a:rPr>
                <a:t>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8" name="Straight Connector 7"/>
            <p:cNvCxnSpPr>
              <a:stCxn id="15" idx="7"/>
              <a:endCxn id="16" idx="3"/>
            </p:cNvCxnSpPr>
            <p:nvPr/>
          </p:nvCxnSpPr>
          <p:spPr bwMode="auto">
            <a:xfrm flipV="1">
              <a:off x="7284590" y="1478736"/>
              <a:ext cx="213620" cy="42759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14" idx="1"/>
              <a:endCxn id="16" idx="5"/>
            </p:cNvCxnSpPr>
            <p:nvPr/>
          </p:nvCxnSpPr>
          <p:spPr bwMode="auto">
            <a:xfrm flipH="1" flipV="1">
              <a:off x="8013933" y="1478736"/>
              <a:ext cx="213620" cy="418049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12" idx="7"/>
              <a:endCxn id="14" idx="4"/>
            </p:cNvCxnSpPr>
            <p:nvPr/>
          </p:nvCxnSpPr>
          <p:spPr bwMode="auto">
            <a:xfrm flipV="1">
              <a:off x="7861534" y="2526707"/>
              <a:ext cx="623881" cy="178597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12" idx="1"/>
              <a:endCxn id="13" idx="4"/>
            </p:cNvCxnSpPr>
            <p:nvPr/>
          </p:nvCxnSpPr>
          <p:spPr bwMode="auto">
            <a:xfrm flipH="1" flipV="1">
              <a:off x="7133974" y="3788691"/>
              <a:ext cx="211837" cy="523986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Freeform 28"/>
            <p:cNvSpPr/>
            <p:nvPr/>
          </p:nvSpPr>
          <p:spPr bwMode="auto">
            <a:xfrm>
              <a:off x="7391400" y="2365142"/>
              <a:ext cx="131417" cy="726800"/>
            </a:xfrm>
            <a:custGeom>
              <a:avLst/>
              <a:gdLst>
                <a:gd name="connsiteX0" fmla="*/ 0 w 185783"/>
                <a:gd name="connsiteY0" fmla="*/ 0 h 809974"/>
                <a:gd name="connsiteX1" fmla="*/ 159657 w 185783"/>
                <a:gd name="connsiteY1" fmla="*/ 188685 h 809974"/>
                <a:gd name="connsiteX2" fmla="*/ 174172 w 185783"/>
                <a:gd name="connsiteY2" fmla="*/ 464457 h 809974"/>
                <a:gd name="connsiteX3" fmla="*/ 43543 w 185783"/>
                <a:gd name="connsiteY3" fmla="*/ 769257 h 809974"/>
                <a:gd name="connsiteX4" fmla="*/ 14515 w 185783"/>
                <a:gd name="connsiteY4" fmla="*/ 798285 h 8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83" h="809974">
                  <a:moveTo>
                    <a:pt x="0" y="0"/>
                  </a:moveTo>
                  <a:cubicBezTo>
                    <a:pt x="65314" y="55638"/>
                    <a:pt x="130628" y="111276"/>
                    <a:pt x="159657" y="188685"/>
                  </a:cubicBezTo>
                  <a:cubicBezTo>
                    <a:pt x="188686" y="266094"/>
                    <a:pt x="193524" y="367695"/>
                    <a:pt x="174172" y="464457"/>
                  </a:cubicBezTo>
                  <a:cubicBezTo>
                    <a:pt x="154820" y="561219"/>
                    <a:pt x="70152" y="713619"/>
                    <a:pt x="43543" y="769257"/>
                  </a:cubicBezTo>
                  <a:cubicBezTo>
                    <a:pt x="16934" y="824895"/>
                    <a:pt x="15724" y="811590"/>
                    <a:pt x="14515" y="79828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 flipH="1">
              <a:off x="6625758" y="2456810"/>
              <a:ext cx="155592" cy="695094"/>
            </a:xfrm>
            <a:custGeom>
              <a:avLst/>
              <a:gdLst>
                <a:gd name="connsiteX0" fmla="*/ 0 w 185783"/>
                <a:gd name="connsiteY0" fmla="*/ 0 h 809974"/>
                <a:gd name="connsiteX1" fmla="*/ 159657 w 185783"/>
                <a:gd name="connsiteY1" fmla="*/ 188685 h 809974"/>
                <a:gd name="connsiteX2" fmla="*/ 174172 w 185783"/>
                <a:gd name="connsiteY2" fmla="*/ 464457 h 809974"/>
                <a:gd name="connsiteX3" fmla="*/ 43543 w 185783"/>
                <a:gd name="connsiteY3" fmla="*/ 769257 h 809974"/>
                <a:gd name="connsiteX4" fmla="*/ 14515 w 185783"/>
                <a:gd name="connsiteY4" fmla="*/ 798285 h 8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83" h="809974">
                  <a:moveTo>
                    <a:pt x="0" y="0"/>
                  </a:moveTo>
                  <a:cubicBezTo>
                    <a:pt x="65314" y="55638"/>
                    <a:pt x="130628" y="111276"/>
                    <a:pt x="159657" y="188685"/>
                  </a:cubicBezTo>
                  <a:cubicBezTo>
                    <a:pt x="188686" y="266094"/>
                    <a:pt x="193524" y="367695"/>
                    <a:pt x="174172" y="464457"/>
                  </a:cubicBezTo>
                  <a:cubicBezTo>
                    <a:pt x="154820" y="561219"/>
                    <a:pt x="70152" y="713619"/>
                    <a:pt x="43543" y="769257"/>
                  </a:cubicBezTo>
                  <a:cubicBezTo>
                    <a:pt x="16934" y="824895"/>
                    <a:pt x="15724" y="811590"/>
                    <a:pt x="14515" y="79828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133974" y="2536250"/>
              <a:ext cx="86978" cy="470586"/>
            </a:xfrm>
            <a:custGeom>
              <a:avLst/>
              <a:gdLst>
                <a:gd name="connsiteX0" fmla="*/ 0 w 185783"/>
                <a:gd name="connsiteY0" fmla="*/ 0 h 809974"/>
                <a:gd name="connsiteX1" fmla="*/ 159657 w 185783"/>
                <a:gd name="connsiteY1" fmla="*/ 188685 h 809974"/>
                <a:gd name="connsiteX2" fmla="*/ 174172 w 185783"/>
                <a:gd name="connsiteY2" fmla="*/ 464457 h 809974"/>
                <a:gd name="connsiteX3" fmla="*/ 43543 w 185783"/>
                <a:gd name="connsiteY3" fmla="*/ 769257 h 809974"/>
                <a:gd name="connsiteX4" fmla="*/ 14515 w 185783"/>
                <a:gd name="connsiteY4" fmla="*/ 798285 h 8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83" h="809974">
                  <a:moveTo>
                    <a:pt x="0" y="0"/>
                  </a:moveTo>
                  <a:cubicBezTo>
                    <a:pt x="65314" y="55638"/>
                    <a:pt x="130628" y="111276"/>
                    <a:pt x="159657" y="188685"/>
                  </a:cubicBezTo>
                  <a:cubicBezTo>
                    <a:pt x="188686" y="266094"/>
                    <a:pt x="193524" y="367695"/>
                    <a:pt x="174172" y="464457"/>
                  </a:cubicBezTo>
                  <a:cubicBezTo>
                    <a:pt x="154820" y="561219"/>
                    <a:pt x="70152" y="713619"/>
                    <a:pt x="43543" y="769257"/>
                  </a:cubicBezTo>
                  <a:cubicBezTo>
                    <a:pt x="16934" y="824895"/>
                    <a:pt x="15724" y="811590"/>
                    <a:pt x="14515" y="79828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6083" y="3667099"/>
            <a:ext cx="537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must respect control dependences:</a:t>
            </a:r>
          </a:p>
          <a:p>
            <a:r>
              <a:rPr lang="en-US" dirty="0" smtClean="0"/>
              <a:t>don’t move instructions past their control dependence ancestors!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Dependences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11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45" y="990600"/>
            <a:ext cx="8814487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720334"/>
            <a:ext cx="34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</a:t>
            </a:r>
            <a:r>
              <a:rPr lang="en-US" sz="1800" dirty="0" err="1" smtClean="0"/>
              <a:t>g</a:t>
            </a:r>
            <a:r>
              <a:rPr lang="en-US" sz="1800" dirty="0" smtClean="0"/>
              <a:t> load, depending on cache-hit/miss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4984" y="4245632"/>
            <a:ext cx="901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 dependence graph</a:t>
            </a:r>
            <a:r>
              <a:rPr lang="en-US" dirty="0" smtClean="0"/>
              <a:t>: overlay of data dependence graph with control dependencies (two kinds of edges)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Hardware Scheduling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03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7926388" cy="426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438400"/>
            <a:ext cx="2551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1" y="3226253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</a:t>
            </a:r>
            <a:r>
              <a:rPr lang="en-US" sz="2000" dirty="0" smtClean="0"/>
              <a:t> control flow resolved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RISC-style processor pipeline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985" y="2422806"/>
            <a:ext cx="3246402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r</a:t>
            </a:r>
            <a:r>
              <a:rPr lang="en-US" sz="1800" dirty="0" smtClean="0">
                <a:solidFill>
                  <a:srgbClr val="00B0F0"/>
                </a:solidFill>
              </a:rPr>
              <a:t>etrieve instruction from memory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i</a:t>
            </a:r>
            <a:r>
              <a:rPr lang="en-US" sz="1800" dirty="0" smtClean="0">
                <a:solidFill>
                  <a:srgbClr val="00B0F0"/>
                </a:solidFill>
              </a:rPr>
              <a:t>ncrement PC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985" y="816025"/>
            <a:ext cx="4300729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</a:rPr>
              <a:t>t</a:t>
            </a:r>
            <a:r>
              <a:rPr lang="en-US" sz="1800" dirty="0" smtClean="0">
                <a:solidFill>
                  <a:srgbClr val="FFC000"/>
                </a:solidFill>
              </a:rPr>
              <a:t>ranslate opcode into signals for later stages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</a:rPr>
              <a:t>r</a:t>
            </a:r>
            <a:r>
              <a:rPr lang="en-US" sz="1800" dirty="0" smtClean="0">
                <a:solidFill>
                  <a:srgbClr val="FFC000"/>
                </a:solidFill>
              </a:rPr>
              <a:t>ead operands from registers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4125" y="2416634"/>
            <a:ext cx="2333505" cy="6586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c</a:t>
            </a:r>
            <a:r>
              <a:rPr lang="en-US" sz="1800" dirty="0" smtClean="0">
                <a:solidFill>
                  <a:srgbClr val="00B050"/>
                </a:solidFill>
              </a:rPr>
              <a:t>arry out specified ALU operation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6543" y="1111389"/>
            <a:ext cx="299473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erform memory loads/stores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3909" y="2422806"/>
            <a:ext cx="2109511" cy="64633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rite-back of result to register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1383" y="1633121"/>
            <a:ext cx="8252037" cy="609600"/>
            <a:chOff x="615950" y="1676400"/>
            <a:chExt cx="8252037" cy="609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15950" y="1676400"/>
              <a:ext cx="990600" cy="6096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48807" y="1676400"/>
              <a:ext cx="1342571" cy="609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charset="0"/>
                  <a:ea typeface="ＭＳ Ｐゴシック" charset="0"/>
                </a:rPr>
                <a:t>DECODE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246011" y="1676400"/>
              <a:ext cx="990600" cy="6096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charset="0"/>
                  <a:ea typeface="ＭＳ Ｐゴシック" charset="0"/>
                </a:rPr>
                <a:t>MEM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33635" y="1676400"/>
              <a:ext cx="1371600" cy="6096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charset="0"/>
                  <a:ea typeface="ＭＳ Ｐゴシック" charset="0"/>
                </a:rPr>
                <a:t>EXECUTE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877387" y="1676400"/>
              <a:ext cx="9906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12" name="Straight Arrow Connector 11"/>
            <p:cNvCxnSpPr>
              <a:stCxn id="4" idx="3"/>
              <a:endCxn id="7" idx="1"/>
            </p:cNvCxnSpPr>
            <p:nvPr/>
          </p:nvCxnSpPr>
          <p:spPr bwMode="auto">
            <a:xfrm>
              <a:off x="1606550" y="1981200"/>
              <a:ext cx="642257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591378" y="1981200"/>
              <a:ext cx="642257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605235" y="1981200"/>
              <a:ext cx="642257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7236611" y="1981200"/>
              <a:ext cx="642257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1014905" y="3695332"/>
            <a:ext cx="768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many more stages (up to 20-30)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different stages take different number of cycles per instruction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ome (components of) stages duplicated, </a:t>
            </a:r>
            <a:r>
              <a:rPr lang="en-US" dirty="0" err="1" smtClean="0"/>
              <a:t>eg</a:t>
            </a:r>
            <a:r>
              <a:rPr lang="en-US" dirty="0" smtClean="0"/>
              <a:t> super-scalar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8265" y="5490702"/>
            <a:ext cx="8087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stage can only hold a fixed number of instruction per cycle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ut: instructions can be in-flight concurrently (pipeline – more later)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egister bank can only serve small number of reads/writes per cycle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4669" y="3279588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Modern processors:</a:t>
            </a:r>
            <a:endParaRPr lang="en-US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298443" y="5080572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Common characteristics: resource constraints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351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Goal of scheduling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14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Construct a sorted version of the dependence graph that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roduces the same result as the sequential program: respect dependencies, latencies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beys the resource constrains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inimizes execution time (other metrics possible)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Goal of scheduling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14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Construct a sorted version of the dependence graph that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roduces the same result as the sequential program: respect dependencies, latencies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beys the resource constrains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inimizes execution time (other metrics possible)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492" y="6044105"/>
            <a:ext cx="816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simplified version of the scheduling problem are typically NP-hard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heuristics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87089"/>
            <a:ext cx="91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Solution formulated as a table that indicates the issue cycle of each instruction:</a:t>
            </a:r>
            <a:endParaRPr lang="en-US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95234"/>
              </p:ext>
            </p:extLst>
          </p:nvPr>
        </p:nvGraphicFramePr>
        <p:xfrm>
          <a:off x="615950" y="3671018"/>
          <a:ext cx="7927080" cy="2019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312"/>
                <a:gridCol w="1649442"/>
                <a:gridCol w="1649442"/>
                <a:gridCol w="1649442"/>
                <a:gridCol w="1649442"/>
              </a:tblGrid>
              <a:tr h="5569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Resour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</a:rPr>
                        <a:t>e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Resource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Resource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2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2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22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2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classification of scheduling heuristics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1514" y="726946"/>
            <a:ext cx="8915400" cy="1635862"/>
            <a:chOff x="76200" y="920385"/>
            <a:chExt cx="8915400" cy="1635862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" y="959455"/>
              <a:ext cx="8419331" cy="1569660"/>
              <a:chOff x="228600" y="959455"/>
              <a:chExt cx="8419331" cy="1569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" y="959455"/>
                <a:ext cx="65981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Schedule within a basic block (local)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instructions cannot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schedule covers only one basic block</a:t>
                </a:r>
              </a:p>
              <a:p>
                <a:r>
                  <a:rPr lang="en-US" dirty="0" smtClean="0"/>
                  <a:t>Example technique: (priority) </a:t>
                </a:r>
                <a:r>
                  <a:rPr lang="en-US" b="1" dirty="0" smtClean="0"/>
                  <a:t>list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scheduling</a:t>
                </a:r>
                <a:endParaRPr lang="en-US" b="1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047731" y="1156255"/>
                <a:ext cx="1600200" cy="1176059"/>
                <a:chOff x="7010400" y="1186141"/>
                <a:chExt cx="1600200" cy="1176059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7010400" y="1186141"/>
                  <a:ext cx="1600200" cy="11760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7154638" y="1186141"/>
                  <a:ext cx="1303562" cy="1106480"/>
                  <a:chOff x="7653250" y="2769484"/>
                  <a:chExt cx="1303562" cy="1106480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828779" y="3048000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  <a:r>
                      <a:rPr lang="en-US" dirty="0" smtClean="0"/>
                      <a:t> = . . .</a:t>
                    </a:r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828778" y="2769484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 = . . .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53250" y="3414299"/>
                    <a:ext cx="13035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M[z] = . . .</a:t>
                    </a:r>
                    <a:endParaRPr lang="en-US" dirty="0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 bwMode="auto">
            <a:xfrm>
              <a:off x="76200" y="920385"/>
              <a:ext cx="8915400" cy="163586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0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classification of scheduling heuristics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1514" y="726946"/>
            <a:ext cx="8915400" cy="1635862"/>
            <a:chOff x="76200" y="920385"/>
            <a:chExt cx="8915400" cy="1635862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" y="959455"/>
              <a:ext cx="8419331" cy="1569660"/>
              <a:chOff x="228600" y="959455"/>
              <a:chExt cx="8419331" cy="1569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" y="959455"/>
                <a:ext cx="65981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Schedule within a basic block (local)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instructions cannot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schedule covers only one basic block</a:t>
                </a:r>
              </a:p>
              <a:p>
                <a:r>
                  <a:rPr lang="en-US" dirty="0" smtClean="0"/>
                  <a:t>Example technique: (priority) </a:t>
                </a:r>
                <a:r>
                  <a:rPr lang="en-US" b="1" dirty="0" smtClean="0"/>
                  <a:t>list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scheduling</a:t>
                </a:r>
                <a:endParaRPr lang="en-US" b="1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047731" y="1156255"/>
                <a:ext cx="1600200" cy="1176059"/>
                <a:chOff x="7010400" y="1186141"/>
                <a:chExt cx="1600200" cy="1176059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7010400" y="1186141"/>
                  <a:ext cx="1600200" cy="11760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7154638" y="1186141"/>
                  <a:ext cx="1303562" cy="1106480"/>
                  <a:chOff x="7653250" y="2769484"/>
                  <a:chExt cx="1303562" cy="1106480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828779" y="3048000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  <a:r>
                      <a:rPr lang="en-US" dirty="0" smtClean="0"/>
                      <a:t> = . . .</a:t>
                    </a:r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828778" y="2769484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 = . . .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53250" y="3414299"/>
                    <a:ext cx="13035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M[z] = . . .</a:t>
                    </a:r>
                    <a:endParaRPr lang="en-US" dirty="0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 bwMode="auto">
            <a:xfrm>
              <a:off x="76200" y="920385"/>
              <a:ext cx="8915400" cy="163586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514" y="2571546"/>
            <a:ext cx="8958943" cy="2041898"/>
            <a:chOff x="221343" y="2648686"/>
            <a:chExt cx="8958943" cy="2041898"/>
          </a:xfrm>
        </p:grpSpPr>
        <p:grpSp>
          <p:nvGrpSpPr>
            <p:cNvPr id="29" name="Group 28"/>
            <p:cNvGrpSpPr/>
            <p:nvPr/>
          </p:nvGrpSpPr>
          <p:grpSpPr>
            <a:xfrm>
              <a:off x="350300" y="2735826"/>
              <a:ext cx="8829986" cy="1864833"/>
              <a:chOff x="350300" y="2735826"/>
              <a:chExt cx="8829986" cy="18648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12087" y="2855873"/>
                <a:ext cx="676819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Scheduling across basic blocks (global)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</a:t>
                </a:r>
                <a:r>
                  <a:rPr lang="en-US" dirty="0" smtClean="0"/>
                  <a:t>nstructions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schedule typically covers a (frequently executed ) trace </a:t>
                </a:r>
              </a:p>
              <a:p>
                <a:r>
                  <a:rPr lang="en-US" dirty="0" smtClean="0"/>
                  <a:t>Example technique: </a:t>
                </a:r>
                <a:r>
                  <a:rPr lang="en-US" b="1" dirty="0" smtClean="0"/>
                  <a:t>trace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scheduling</a:t>
                </a:r>
                <a:endParaRPr lang="en-US" b="1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350300" y="2735826"/>
                <a:ext cx="2061787" cy="1864833"/>
                <a:chOff x="6859980" y="2699099"/>
                <a:chExt cx="2061787" cy="186483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92561" y="2906208"/>
                  <a:ext cx="934580" cy="738563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59980" y="3825369"/>
                  <a:ext cx="934580" cy="73856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7187" y="3825369"/>
                  <a:ext cx="934580" cy="738563"/>
                </a:xfrm>
                <a:prstGeom prst="rect">
                  <a:avLst/>
                </a:prstGeom>
              </p:spPr>
            </p:pic>
            <p:cxnSp>
              <p:nvCxnSpPr>
                <p:cNvPr id="15" name="Straight Arrow Connector 14"/>
                <p:cNvCxnSpPr/>
                <p:nvPr/>
              </p:nvCxnSpPr>
              <p:spPr bwMode="auto">
                <a:xfrm flipH="1">
                  <a:off x="7500103" y="3594348"/>
                  <a:ext cx="252503" cy="243969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>
                  <a:off x="8030453" y="3608525"/>
                  <a:ext cx="206563" cy="216844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7587997" y="2712662"/>
                  <a:ext cx="206563" cy="216844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flipH="1">
                  <a:off x="8014345" y="2699099"/>
                  <a:ext cx="252503" cy="243969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2" name="Rectangle 31"/>
            <p:cNvSpPr/>
            <p:nvPr/>
          </p:nvSpPr>
          <p:spPr bwMode="auto">
            <a:xfrm>
              <a:off x="221343" y="2648686"/>
              <a:ext cx="8915400" cy="204189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3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  <p:pic>
        <p:nvPicPr>
          <p:cNvPr id="2529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r="58522"/>
          <a:stretch/>
        </p:blipFill>
        <p:spPr>
          <a:xfrm>
            <a:off x="101243" y="1676400"/>
            <a:ext cx="370875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172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Starting point</a:t>
            </a:r>
            <a:endParaRPr lang="en-US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classification of scheduling heuristics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1514" y="726946"/>
            <a:ext cx="8915400" cy="1635862"/>
            <a:chOff x="76200" y="920385"/>
            <a:chExt cx="8915400" cy="1635862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" y="959455"/>
              <a:ext cx="8419331" cy="1569660"/>
              <a:chOff x="228600" y="959455"/>
              <a:chExt cx="8419331" cy="1569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" y="959455"/>
                <a:ext cx="65981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Schedule within a basic block (local)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instructions cannot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schedule covers only one basic block</a:t>
                </a:r>
              </a:p>
              <a:p>
                <a:r>
                  <a:rPr lang="en-US" dirty="0" smtClean="0"/>
                  <a:t>Example technique: (priority) </a:t>
                </a:r>
                <a:r>
                  <a:rPr lang="en-US" b="1" dirty="0" smtClean="0"/>
                  <a:t>list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scheduling</a:t>
                </a:r>
                <a:endParaRPr lang="en-US" b="1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047731" y="1156255"/>
                <a:ext cx="1600200" cy="1176059"/>
                <a:chOff x="7010400" y="1186141"/>
                <a:chExt cx="1600200" cy="1176059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7010400" y="1186141"/>
                  <a:ext cx="1600200" cy="1176059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7154638" y="1186141"/>
                  <a:ext cx="1303562" cy="1106480"/>
                  <a:chOff x="7653250" y="2769484"/>
                  <a:chExt cx="1303562" cy="1106480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828779" y="3048000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y</a:t>
                    </a:r>
                    <a:r>
                      <a:rPr lang="en-US" dirty="0" smtClean="0"/>
                      <a:t> = . . .</a:t>
                    </a:r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828778" y="2769484"/>
                    <a:ext cx="95250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 = . . .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53250" y="3414299"/>
                    <a:ext cx="130356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M[z] = . . .</a:t>
                    </a:r>
                    <a:endParaRPr lang="en-US" dirty="0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 bwMode="auto">
            <a:xfrm>
              <a:off x="76200" y="920385"/>
              <a:ext cx="8915400" cy="163586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514" y="2571546"/>
            <a:ext cx="8958943" cy="2041898"/>
            <a:chOff x="221343" y="2648686"/>
            <a:chExt cx="8958943" cy="2041898"/>
          </a:xfrm>
        </p:grpSpPr>
        <p:grpSp>
          <p:nvGrpSpPr>
            <p:cNvPr id="29" name="Group 28"/>
            <p:cNvGrpSpPr/>
            <p:nvPr/>
          </p:nvGrpSpPr>
          <p:grpSpPr>
            <a:xfrm>
              <a:off x="350300" y="2735826"/>
              <a:ext cx="8829986" cy="1864833"/>
              <a:chOff x="350300" y="2735826"/>
              <a:chExt cx="8829986" cy="18648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12087" y="2855873"/>
                <a:ext cx="676819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Scheduling across basic blocks (global)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</a:t>
                </a:r>
                <a:r>
                  <a:rPr lang="en-US" dirty="0" smtClean="0"/>
                  <a:t>nstructions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schedule typically covers a (frequently executed ) trace </a:t>
                </a:r>
              </a:p>
              <a:p>
                <a:r>
                  <a:rPr lang="en-US" dirty="0" smtClean="0"/>
                  <a:t>Example technique: </a:t>
                </a:r>
                <a:r>
                  <a:rPr lang="en-US" b="1" dirty="0" smtClean="0"/>
                  <a:t>trace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scheduling</a:t>
                </a:r>
                <a:endParaRPr lang="en-US" b="1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350300" y="2735826"/>
                <a:ext cx="2061787" cy="1864833"/>
                <a:chOff x="6859980" y="2699099"/>
                <a:chExt cx="2061787" cy="186483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92561" y="2906208"/>
                  <a:ext cx="934580" cy="738563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59980" y="3825369"/>
                  <a:ext cx="934580" cy="73856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7187" y="3825369"/>
                  <a:ext cx="934580" cy="738563"/>
                </a:xfrm>
                <a:prstGeom prst="rect">
                  <a:avLst/>
                </a:prstGeom>
              </p:spPr>
            </p:pic>
            <p:cxnSp>
              <p:nvCxnSpPr>
                <p:cNvPr id="15" name="Straight Arrow Connector 14"/>
                <p:cNvCxnSpPr/>
                <p:nvPr/>
              </p:nvCxnSpPr>
              <p:spPr bwMode="auto">
                <a:xfrm flipH="1">
                  <a:off x="7500103" y="3594348"/>
                  <a:ext cx="252503" cy="243969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>
                  <a:off x="8030453" y="3608525"/>
                  <a:ext cx="206563" cy="216844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7587997" y="2712662"/>
                  <a:ext cx="206563" cy="216844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flipH="1">
                  <a:off x="8014345" y="2699099"/>
                  <a:ext cx="252503" cy="243969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2" name="Rectangle 31"/>
            <p:cNvSpPr/>
            <p:nvPr/>
          </p:nvSpPr>
          <p:spPr bwMode="auto">
            <a:xfrm>
              <a:off x="221343" y="2648686"/>
              <a:ext cx="8915400" cy="204189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6188" y="4801563"/>
            <a:ext cx="8910726" cy="1938992"/>
            <a:chOff x="146188" y="4801563"/>
            <a:chExt cx="8910726" cy="1938992"/>
          </a:xfrm>
        </p:grpSpPr>
        <p:grpSp>
          <p:nvGrpSpPr>
            <p:cNvPr id="34" name="Group 33"/>
            <p:cNvGrpSpPr/>
            <p:nvPr/>
          </p:nvGrpSpPr>
          <p:grpSpPr>
            <a:xfrm>
              <a:off x="417762" y="4801563"/>
              <a:ext cx="8309997" cy="1938992"/>
              <a:chOff x="417762" y="4801563"/>
              <a:chExt cx="8309997" cy="193899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7762" y="4801563"/>
                <a:ext cx="679384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Loop scheduling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instructions cannot move past basic block boundaries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</a:t>
                </a:r>
                <a:r>
                  <a:rPr lang="en-US" dirty="0" smtClean="0"/>
                  <a:t>ach schedule covers body of a loop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</a:t>
                </a:r>
                <a:r>
                  <a:rPr lang="en-US" dirty="0" smtClean="0"/>
                  <a:t>xploits/reflects pipeline structure of modern processors</a:t>
                </a:r>
              </a:p>
              <a:p>
                <a:r>
                  <a:rPr lang="en-US" dirty="0" smtClean="0"/>
                  <a:t>Example technique: </a:t>
                </a:r>
                <a:r>
                  <a:rPr lang="en-US" b="1" dirty="0" smtClean="0"/>
                  <a:t>SW pipelining, modulo scheduling</a:t>
                </a:r>
                <a:endParaRPr lang="en-US" b="1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296381" y="5114849"/>
                <a:ext cx="1431378" cy="1312419"/>
                <a:chOff x="7297762" y="5151677"/>
                <a:chExt cx="1431378" cy="1312419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94560" y="5506249"/>
                  <a:ext cx="934580" cy="738563"/>
                </a:xfrm>
                <a:prstGeom prst="rect">
                  <a:avLst/>
                </a:prstGeom>
              </p:spPr>
            </p:pic>
            <p:sp>
              <p:nvSpPr>
                <p:cNvPr id="21" name="Freeform 20"/>
                <p:cNvSpPr/>
                <p:nvPr/>
              </p:nvSpPr>
              <p:spPr bwMode="auto">
                <a:xfrm>
                  <a:off x="7297762" y="5151677"/>
                  <a:ext cx="743152" cy="1312419"/>
                </a:xfrm>
                <a:custGeom>
                  <a:avLst/>
                  <a:gdLst>
                    <a:gd name="connsiteX0" fmla="*/ 699609 w 743152"/>
                    <a:gd name="connsiteY0" fmla="*/ 1060437 h 1312419"/>
                    <a:gd name="connsiteX1" fmla="*/ 467381 w 743152"/>
                    <a:gd name="connsiteY1" fmla="*/ 1307180 h 1312419"/>
                    <a:gd name="connsiteX2" fmla="*/ 75495 w 743152"/>
                    <a:gd name="connsiteY2" fmla="*/ 1147523 h 1312419"/>
                    <a:gd name="connsiteX3" fmla="*/ 31952 w 743152"/>
                    <a:gd name="connsiteY3" fmla="*/ 291180 h 1312419"/>
                    <a:gd name="connsiteX4" fmla="*/ 438352 w 743152"/>
                    <a:gd name="connsiteY4" fmla="*/ 894 h 1312419"/>
                    <a:gd name="connsiteX5" fmla="*/ 743152 w 743152"/>
                    <a:gd name="connsiteY5" fmla="*/ 363752 h 131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3152" h="1312419">
                      <a:moveTo>
                        <a:pt x="699609" y="1060437"/>
                      </a:moveTo>
                      <a:cubicBezTo>
                        <a:pt x="635504" y="1176551"/>
                        <a:pt x="571400" y="1292666"/>
                        <a:pt x="467381" y="1307180"/>
                      </a:cubicBezTo>
                      <a:cubicBezTo>
                        <a:pt x="363362" y="1321694"/>
                        <a:pt x="148066" y="1316856"/>
                        <a:pt x="75495" y="1147523"/>
                      </a:cubicBezTo>
                      <a:cubicBezTo>
                        <a:pt x="2923" y="978190"/>
                        <a:pt x="-28524" y="482285"/>
                        <a:pt x="31952" y="291180"/>
                      </a:cubicBezTo>
                      <a:cubicBezTo>
                        <a:pt x="92428" y="100075"/>
                        <a:pt x="319819" y="-11201"/>
                        <a:pt x="438352" y="894"/>
                      </a:cubicBezTo>
                      <a:cubicBezTo>
                        <a:pt x="556885" y="12989"/>
                        <a:pt x="650018" y="188370"/>
                        <a:pt x="743152" y="363752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>
              <a:off x="146188" y="4804303"/>
              <a:ext cx="8910726" cy="193625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8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 scheduling: list scheduling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741" y="615282"/>
            <a:ext cx="555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Advantage: can disregard control dependencies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043" y="1182256"/>
            <a:ext cx="7770076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 dependence graph of straight-line code, </a:t>
            </a:r>
            <a:br>
              <a:rPr lang="en-US" dirty="0" smtClean="0"/>
            </a:br>
            <a:r>
              <a:rPr lang="en-US" dirty="0" smtClean="0"/>
              <a:t>annotated with (conservative) latencies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nstruction forms annotated with suitable type of Functional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#available Functional Units of each type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0302" y="116422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81033"/>
              </p:ext>
            </p:extLst>
          </p:nvPr>
        </p:nvGraphicFramePr>
        <p:xfrm>
          <a:off x="652043" y="5461883"/>
          <a:ext cx="304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5334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Integer-ALU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FP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7" y="2892005"/>
            <a:ext cx="2076454" cy="2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262147"/>
          <p:cNvSpPr/>
          <p:nvPr/>
        </p:nvSpPr>
        <p:spPr bwMode="auto">
          <a:xfrm>
            <a:off x="4252685" y="2846100"/>
            <a:ext cx="4724400" cy="361007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 scheduling: list scheduling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741" y="615282"/>
            <a:ext cx="555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Advantage: can disregard control dependencies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043" y="1182256"/>
            <a:ext cx="7770076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 dependence graph of straight-line code, </a:t>
            </a:r>
            <a:br>
              <a:rPr lang="en-US" dirty="0" smtClean="0"/>
            </a:br>
            <a:r>
              <a:rPr lang="en-US" dirty="0" smtClean="0"/>
              <a:t>annotated with (conservative) latencies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nstruction forms annotated with suitable type of Functional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#available Functional Units of each type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7" y="6427113"/>
            <a:ext cx="8788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be refined for pipelined architectures, where latency != reservation period for FU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0302" y="116422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81033"/>
              </p:ext>
            </p:extLst>
          </p:nvPr>
        </p:nvGraphicFramePr>
        <p:xfrm>
          <a:off x="652043" y="5461883"/>
          <a:ext cx="304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5334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Integer-ALU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FP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2145" name="TextBox 262144"/>
          <p:cNvSpPr txBox="1"/>
          <p:nvPr/>
        </p:nvSpPr>
        <p:spPr>
          <a:xfrm>
            <a:off x="4424738" y="2896386"/>
            <a:ext cx="4374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Output</a:t>
            </a:r>
            <a:r>
              <a:rPr lang="en-US" dirty="0" smtClean="0"/>
              <a:t>: cycle-accurate assignment of instructions to functional units </a:t>
            </a:r>
            <a:endParaRPr lang="en-US" dirty="0"/>
          </a:p>
        </p:txBody>
      </p:sp>
      <p:graphicFrame>
        <p:nvGraphicFramePr>
          <p:cNvPr id="262147" name="Table 262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9100"/>
              </p:ext>
            </p:extLst>
          </p:nvPr>
        </p:nvGraphicFramePr>
        <p:xfrm>
          <a:off x="4405085" y="3780433"/>
          <a:ext cx="439453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93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ALU1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ALU2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FP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7" y="2892005"/>
            <a:ext cx="2076454" cy="2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262147"/>
          <p:cNvSpPr/>
          <p:nvPr/>
        </p:nvSpPr>
        <p:spPr bwMode="auto">
          <a:xfrm>
            <a:off x="4252685" y="2846100"/>
            <a:ext cx="4724400" cy="361007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 scheduling: list scheduling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741" y="615282"/>
            <a:ext cx="555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Advantage: can disregard control dependencies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043" y="1182256"/>
            <a:ext cx="7770076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 dependence graph of straight-line code, </a:t>
            </a:r>
            <a:br>
              <a:rPr lang="en-US" dirty="0" smtClean="0"/>
            </a:br>
            <a:r>
              <a:rPr lang="en-US" dirty="0" smtClean="0"/>
              <a:t>annotated with (conservative) latencies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nstruction forms annotated with suitable type of Functional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#available Functional Units of each type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7" y="6427113"/>
            <a:ext cx="8788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be refined for pipelined architectures, where latency != reservation period for FU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0302" y="116422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81033"/>
              </p:ext>
            </p:extLst>
          </p:nvPr>
        </p:nvGraphicFramePr>
        <p:xfrm>
          <a:off x="652043" y="5461883"/>
          <a:ext cx="304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5334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Integer-ALU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FP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2145" name="TextBox 262144"/>
          <p:cNvSpPr txBox="1"/>
          <p:nvPr/>
        </p:nvSpPr>
        <p:spPr>
          <a:xfrm>
            <a:off x="4424738" y="2896386"/>
            <a:ext cx="4374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Output</a:t>
            </a:r>
            <a:r>
              <a:rPr lang="en-US" dirty="0" smtClean="0"/>
              <a:t>: cycle-accurate assignment of instructions to functional units </a:t>
            </a:r>
            <a:endParaRPr lang="en-US" dirty="0"/>
          </a:p>
        </p:txBody>
      </p:sp>
      <p:graphicFrame>
        <p:nvGraphicFramePr>
          <p:cNvPr id="262147" name="Table 262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91882"/>
              </p:ext>
            </p:extLst>
          </p:nvPr>
        </p:nvGraphicFramePr>
        <p:xfrm>
          <a:off x="4405085" y="3780433"/>
          <a:ext cx="439453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93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ALU1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ALU2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FP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7" y="2892005"/>
            <a:ext cx="2076454" cy="2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(sketch)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3051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(sketch)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While queue not empty: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an instruction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from the </a:t>
            </a:r>
            <a:r>
              <a:rPr lang="en-US" b="1" dirty="0" smtClean="0"/>
              <a:t>queue</a:t>
            </a:r>
            <a:r>
              <a:rPr lang="en-US" dirty="0" smtClean="0"/>
              <a:t> such that all predecessors were scheduled “sufficiently long ago” (latency information)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3158" y="1447800"/>
            <a:ext cx="40022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priority: e.g. length of path to EXIT, maybe weighted by latency of RAW (+WAW/WAR?) deps 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4311322" y="1740188"/>
            <a:ext cx="601836" cy="2923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15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(sketch)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While queue not empty: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an instruction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from the </a:t>
            </a:r>
            <a:r>
              <a:rPr lang="en-US" b="1" dirty="0" smtClean="0"/>
              <a:t>queue</a:t>
            </a:r>
            <a:r>
              <a:rPr lang="en-US" dirty="0" smtClean="0"/>
              <a:t> such that all predecessors were scheduled “sufficiently long ago” (latency information)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a functional unit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available: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 (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), and remove it from the </a:t>
            </a:r>
            <a:r>
              <a:rPr lang="en-US" b="1" dirty="0" smtClean="0"/>
              <a:t>queue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any successor of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into </a:t>
            </a:r>
            <a:r>
              <a:rPr lang="en-US" b="1" dirty="0" smtClean="0"/>
              <a:t>queue</a:t>
            </a:r>
            <a:r>
              <a:rPr lang="en-US" dirty="0" smtClean="0"/>
              <a:t> for which all predecessors have now been scheduled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311321" y="1740188"/>
            <a:ext cx="601838" cy="2923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13158" y="1447800"/>
            <a:ext cx="40022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priority: e.g. length of path to EXIT, maybe weighted by latency of RAW (+WAW/WAR?) deps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(sketch)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While queue not empty: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an instruction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from the </a:t>
            </a:r>
            <a:r>
              <a:rPr lang="en-US" b="1" dirty="0" smtClean="0"/>
              <a:t>queue</a:t>
            </a:r>
            <a:r>
              <a:rPr lang="en-US" dirty="0" smtClean="0"/>
              <a:t> such that all predecessors were scheduled “sufficiently long ago” (latency information)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a functional unit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available: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 (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), and remove it from the </a:t>
            </a:r>
            <a:r>
              <a:rPr lang="en-US" b="1" dirty="0" smtClean="0"/>
              <a:t>queue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any successor of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into </a:t>
            </a:r>
            <a:r>
              <a:rPr lang="en-US" b="1" dirty="0" smtClean="0"/>
              <a:t>queue</a:t>
            </a:r>
            <a:r>
              <a:rPr lang="en-US" dirty="0" smtClean="0"/>
              <a:t> for which all predecessors have now been scheduled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no functional unit is available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select another instruction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311321" y="1740188"/>
            <a:ext cx="601838" cy="2923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13158" y="1447800"/>
            <a:ext cx="40022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priority: e.g. length of path to EXIT, maybe weighted by latency of RAW (+WAW/WAR?) deps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 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(sketch)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While queue not empty: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an instruction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from the </a:t>
            </a:r>
            <a:r>
              <a:rPr lang="en-US" b="1" dirty="0" smtClean="0"/>
              <a:t>queue</a:t>
            </a:r>
            <a:r>
              <a:rPr lang="en-US" dirty="0" smtClean="0"/>
              <a:t> such that all predecessors were scheduled “sufficiently long ago” (latency information)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a functional unit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available: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 (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), and remove it from the </a:t>
            </a:r>
            <a:r>
              <a:rPr lang="en-US" b="1" dirty="0" smtClean="0"/>
              <a:t>queue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any successor of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into </a:t>
            </a:r>
            <a:r>
              <a:rPr lang="en-US" b="1" dirty="0" smtClean="0"/>
              <a:t>queue</a:t>
            </a:r>
            <a:r>
              <a:rPr lang="en-US" dirty="0" smtClean="0"/>
              <a:t> for which all predecessors have now been scheduled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no functional unit is available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select another instruction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if no instruction from the queue was scheduled, increment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311321" y="1740188"/>
            <a:ext cx="601838" cy="2923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13158" y="1447800"/>
            <a:ext cx="40022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priority: e.g. length of path to EXIT, maybe weighted by latency of RAW (+WAW/WAR?) deps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43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842250" cy="44608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ist scheduling: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836" y="838200"/>
            <a:ext cx="8366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Insert nodes that have no predecessors into </a:t>
            </a:r>
            <a:r>
              <a:rPr lang="en-US" b="1" dirty="0" smtClean="0"/>
              <a:t>queue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Start with cycle count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=1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While queue not empty: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elect an instruction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from the </a:t>
            </a:r>
            <a:r>
              <a:rPr lang="en-US" b="1" dirty="0" smtClean="0"/>
              <a:t>queue</a:t>
            </a:r>
            <a:r>
              <a:rPr lang="en-US" dirty="0" smtClean="0"/>
              <a:t> such that all predecessors were scheduled “sufficiently long ago” (latency information)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a functional unit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available: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 (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u</a:t>
            </a:r>
            <a:r>
              <a:rPr lang="en-US" dirty="0" smtClean="0"/>
              <a:t>), and remove it from the </a:t>
            </a:r>
            <a:r>
              <a:rPr lang="en-US" b="1" dirty="0" smtClean="0"/>
              <a:t>queue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any successor of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into </a:t>
            </a:r>
            <a:r>
              <a:rPr lang="en-US" b="1" dirty="0" smtClean="0"/>
              <a:t>queue</a:t>
            </a:r>
            <a:r>
              <a:rPr lang="en-US" dirty="0" smtClean="0"/>
              <a:t> for which all predecessors have now been scheduled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no functional unit is available for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select another instruction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if no instruction from the queue was scheduled, increment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311321" y="1740188"/>
            <a:ext cx="601838" cy="2923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353836" y="5502772"/>
            <a:ext cx="8620161" cy="1251330"/>
            <a:chOff x="152400" y="5362515"/>
            <a:chExt cx="8620161" cy="125133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2400" y="5362515"/>
              <a:ext cx="8567913" cy="12513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587" y="5413515"/>
              <a:ext cx="8470974" cy="1200329"/>
              <a:chOff x="59970" y="5654903"/>
              <a:chExt cx="8470974" cy="120032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295373" y="5654903"/>
                <a:ext cx="72355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start at nodes without successors and cycle count LAST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work upwards, entering finish times of instructions in table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</a:t>
                </a:r>
                <a:r>
                  <a:rPr lang="en-US" dirty="0" smtClean="0"/>
                  <a:t>vailability of FU’s still governed by start times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70" y="5654903"/>
                <a:ext cx="1235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Variation:</a:t>
                </a:r>
                <a:endParaRPr lang="en-US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913158" y="1447800"/>
            <a:ext cx="400224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priority: e.g. length of path to EXIT, maybe weighted by latency of RAW (+WAW/WAR?) deps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15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  <p:pic>
        <p:nvPicPr>
          <p:cNvPr id="2529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r="58522"/>
          <a:stretch/>
        </p:blipFill>
        <p:spPr>
          <a:xfrm>
            <a:off x="101243" y="1676400"/>
            <a:ext cx="370875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172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Starting point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971800" y="4267200"/>
            <a:ext cx="1886857" cy="841829"/>
          </a:xfrm>
          <a:custGeom>
            <a:avLst/>
            <a:gdLst>
              <a:gd name="connsiteX0" fmla="*/ 1886857 w 1886857"/>
              <a:gd name="connsiteY0" fmla="*/ 841829 h 841829"/>
              <a:gd name="connsiteX1" fmla="*/ 1190172 w 1886857"/>
              <a:gd name="connsiteY1" fmla="*/ 145143 h 841829"/>
              <a:gd name="connsiteX2" fmla="*/ 0 w 1886857"/>
              <a:gd name="connsiteY2" fmla="*/ 0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841829">
                <a:moveTo>
                  <a:pt x="1886857" y="841829"/>
                </a:moveTo>
                <a:cubicBezTo>
                  <a:pt x="1695752" y="563638"/>
                  <a:pt x="1504648" y="285448"/>
                  <a:pt x="1190172" y="145143"/>
                </a:cubicBezTo>
                <a:cubicBezTo>
                  <a:pt x="875696" y="4838"/>
                  <a:pt x="437848" y="2419"/>
                  <a:pt x="0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145315"/>
            <a:ext cx="169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Multiplication takes 2 cycles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795728"/>
            <a:ext cx="721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individual basic blocks often don’t have much ILP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7516" y="1257393"/>
            <a:ext cx="7975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peed-up limited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slots in list schedule remain empty: poor resource utilization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roblem is accentuated by deep pipelines, where many instructions could be concurrently in-flight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999152"/>
            <a:ext cx="87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How can we extend scheduling to many basic blocks?</a:t>
            </a:r>
          </a:p>
        </p:txBody>
      </p:sp>
    </p:spTree>
    <p:extLst>
      <p:ext uri="{BB962C8B-B14F-4D97-AF65-F5344CB8AC3E}">
        <p14:creationId xmlns:p14="http://schemas.microsoft.com/office/powerpoint/2010/main" val="1341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795728"/>
            <a:ext cx="721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individual basic blocks often don’t have much ILP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7516" y="1257393"/>
            <a:ext cx="7975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peed-up limited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slots in list schedule remain empty: poor resource utilization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roblem is accentuated by deep pipelines, where many instructions could be concurrently in-flight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9820" y="3650934"/>
            <a:ext cx="7773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select instructions along </a:t>
            </a:r>
            <a:r>
              <a:rPr lang="en-US" b="1" dirty="0" smtClean="0"/>
              <a:t>frequently executed traces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chedule trace members using list scheduling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djust off-trace code to deal with executions that only traverse parts of the trace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70851" y="4087706"/>
            <a:ext cx="3252569" cy="788450"/>
            <a:chOff x="2767231" y="4423964"/>
            <a:chExt cx="3252569" cy="788450"/>
          </a:xfrm>
        </p:grpSpPr>
        <p:sp>
          <p:nvSpPr>
            <p:cNvPr id="8" name="TextBox 7"/>
            <p:cNvSpPr txBox="1"/>
            <p:nvPr/>
          </p:nvSpPr>
          <p:spPr>
            <a:xfrm>
              <a:off x="2767231" y="4504528"/>
              <a:ext cx="3252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e.g. by profiling, counting the traversals of each CFG edge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4900830" y="4423964"/>
              <a:ext cx="457200" cy="1611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5693824" y="4085195"/>
            <a:ext cx="2590799" cy="463321"/>
            <a:chOff x="6290204" y="4421453"/>
            <a:chExt cx="2590799" cy="463321"/>
          </a:xfrm>
        </p:grpSpPr>
        <p:sp>
          <p:nvSpPr>
            <p:cNvPr id="4" name="TextBox 3"/>
            <p:cNvSpPr txBox="1"/>
            <p:nvPr/>
          </p:nvSpPr>
          <p:spPr>
            <a:xfrm>
              <a:off x="6290204" y="4484664"/>
              <a:ext cx="2590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 acyclic path through CFG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7409174" y="4421453"/>
              <a:ext cx="287026" cy="1636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1506151" y="6189508"/>
            <a:ext cx="678935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Joseph </a:t>
            </a:r>
            <a:r>
              <a:rPr lang="en-US" sz="1600" dirty="0"/>
              <a:t>A. </a:t>
            </a:r>
            <a:r>
              <a:rPr lang="en-US" sz="1600" dirty="0" smtClean="0"/>
              <a:t>Fisher: </a:t>
            </a:r>
            <a:r>
              <a:rPr lang="en-US" sz="1600" b="1" dirty="0" smtClean="0"/>
              <a:t>Trace </a:t>
            </a:r>
            <a:r>
              <a:rPr lang="en-US" sz="1600" b="1" dirty="0"/>
              <a:t>Scheduling: A Technique for Global Microcode </a:t>
            </a:r>
            <a:r>
              <a:rPr lang="en-US" sz="1600" b="1" dirty="0" smtClean="0"/>
              <a:t>Compaction.</a:t>
            </a:r>
            <a:br>
              <a:rPr lang="en-US" sz="1600" b="1" dirty="0" smtClean="0"/>
            </a:br>
            <a:r>
              <a:rPr lang="en-US" sz="1600" dirty="0" smtClean="0">
                <a:hlinkClick r:id="rId3"/>
              </a:rPr>
              <a:t>IEEE </a:t>
            </a:r>
            <a:r>
              <a:rPr lang="en-US" sz="1600" dirty="0">
                <a:hlinkClick r:id="rId3"/>
              </a:rPr>
              <a:t>Trans. Computers 30(7)</a:t>
            </a:r>
            <a:r>
              <a:rPr lang="en-US" sz="1600" dirty="0"/>
              <a:t>: 478-490 (1981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4210" y="6251062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Details: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770" y="2819937"/>
            <a:ext cx="873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Q: How can we extend scheduling to many basic blocks?</a:t>
            </a:r>
          </a:p>
          <a:p>
            <a:r>
              <a:rPr lang="en-US" dirty="0" smtClean="0"/>
              <a:t>A: By considering sets of basic blocks that are often executed together</a:t>
            </a:r>
          </a:p>
        </p:txBody>
      </p:sp>
    </p:spTree>
    <p:extLst>
      <p:ext uri="{BB962C8B-B14F-4D97-AF65-F5344CB8AC3E}">
        <p14:creationId xmlns:p14="http://schemas.microsoft.com/office/powerpoint/2010/main" val="15310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188" y="6084695"/>
            <a:ext cx="325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trace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, and its neighbors.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990600"/>
            <a:ext cx="4915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construct data dependence graph of instructions on trace, </a:t>
            </a:r>
            <a:r>
              <a:rPr lang="en-US" dirty="0" smtClean="0">
                <a:solidFill>
                  <a:srgbClr val="FFC000"/>
                </a:solidFill>
              </a:rPr>
              <a:t>but consider </a:t>
            </a:r>
            <a:r>
              <a:rPr lang="en-US" dirty="0" err="1" smtClean="0">
                <a:solidFill>
                  <a:srgbClr val="FFC000"/>
                </a:solidFill>
              </a:rPr>
              <a:t>liveIn’s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 to be read by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19899" y="643681"/>
            <a:ext cx="3260476" cy="5228212"/>
            <a:chOff x="19899" y="643681"/>
            <a:chExt cx="3260476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0244" y="1807189"/>
              <a:ext cx="1055305" cy="42599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1" idx="2"/>
              <a:endCxn id="26" idx="0"/>
            </p:cNvCxnSpPr>
            <p:nvPr/>
          </p:nvCxnSpPr>
          <p:spPr bwMode="auto">
            <a:xfrm flipH="1">
              <a:off x="1615550" y="3042756"/>
              <a:ext cx="1055304" cy="43067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362198" y="2237214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1588" y="2233184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99" y="2996625"/>
              <a:ext cx="1067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off-trace successor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4431" y="1620133"/>
              <a:ext cx="1215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off-trace predecessor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041" y="3762989"/>
              <a:ext cx="9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j</a:t>
              </a:r>
              <a:r>
                <a:rPr lang="en-US" sz="1600" dirty="0" smtClean="0">
                  <a:solidFill>
                    <a:srgbClr val="0070C0"/>
                  </a:solidFill>
                </a:rPr>
                <a:t>oin point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01" y="712773"/>
              <a:ext cx="946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branch point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cjump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1776" y="1421474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6" name="Straight Arrow Connector 65"/>
            <p:cNvCxnSpPr>
              <a:stCxn id="63" idx="3"/>
              <a:endCxn id="65" idx="1"/>
            </p:cNvCxnSpPr>
            <p:nvPr/>
          </p:nvCxnSpPr>
          <p:spPr bwMode="auto">
            <a:xfrm>
              <a:off x="1027394" y="1128272"/>
              <a:ext cx="414382" cy="5240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47" idx="3"/>
              <a:endCxn id="37" idx="1"/>
            </p:cNvCxnSpPr>
            <p:nvPr/>
          </p:nvCxnSpPr>
          <p:spPr bwMode="auto">
            <a:xfrm flipV="1">
              <a:off x="1155034" y="3618595"/>
              <a:ext cx="332915" cy="3136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0243" y="1672386"/>
              <a:ext cx="1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21" idx="2"/>
            </p:cNvCxnSpPr>
            <p:nvPr/>
          </p:nvCxnSpPr>
          <p:spPr bwMode="auto">
            <a:xfrm flipH="1">
              <a:off x="2670852" y="3042756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257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188" y="6084695"/>
            <a:ext cx="325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trace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, and its neighbors.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990600"/>
            <a:ext cx="4915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construct data dependence graph of instructions on trace, </a:t>
            </a:r>
            <a:r>
              <a:rPr lang="en-US" dirty="0" smtClean="0">
                <a:solidFill>
                  <a:srgbClr val="FFC000"/>
                </a:solidFill>
              </a:rPr>
              <a:t>but consider </a:t>
            </a:r>
            <a:r>
              <a:rPr lang="en-US" dirty="0" err="1" smtClean="0">
                <a:solidFill>
                  <a:srgbClr val="FFC000"/>
                </a:solidFill>
              </a:rPr>
              <a:t>liveIn’s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 to be read by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2. (list-)schedule instructions in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endParaRPr lang="en-US" dirty="0" smtClean="0"/>
          </a:p>
        </p:txBody>
      </p:sp>
      <p:grpSp>
        <p:nvGrpSpPr>
          <p:cNvPr id="152" name="Group 151"/>
          <p:cNvGrpSpPr/>
          <p:nvPr/>
        </p:nvGrpSpPr>
        <p:grpSpPr>
          <a:xfrm>
            <a:off x="19899" y="643681"/>
            <a:ext cx="3260476" cy="5228212"/>
            <a:chOff x="19899" y="643681"/>
            <a:chExt cx="3260476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8940" y="1807189"/>
              <a:ext cx="1046609" cy="4266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1" idx="2"/>
              <a:endCxn id="26" idx="0"/>
            </p:cNvCxnSpPr>
            <p:nvPr/>
          </p:nvCxnSpPr>
          <p:spPr bwMode="auto">
            <a:xfrm flipH="1">
              <a:off x="1615550" y="3044019"/>
              <a:ext cx="1042078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348972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60284" y="223379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99" y="2996625"/>
              <a:ext cx="1067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off-trace successor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4431" y="1620133"/>
              <a:ext cx="1215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off-trace predecessor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041" y="3762989"/>
              <a:ext cx="9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j</a:t>
              </a:r>
              <a:r>
                <a:rPr lang="en-US" sz="1600" dirty="0" smtClean="0">
                  <a:solidFill>
                    <a:srgbClr val="0070C0"/>
                  </a:solidFill>
                </a:rPr>
                <a:t>oin point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01" y="712773"/>
              <a:ext cx="946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branch point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cjump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1776" y="1421474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6" name="Straight Arrow Connector 65"/>
            <p:cNvCxnSpPr>
              <a:stCxn id="63" idx="3"/>
              <a:endCxn id="65" idx="1"/>
            </p:cNvCxnSpPr>
            <p:nvPr/>
          </p:nvCxnSpPr>
          <p:spPr bwMode="auto">
            <a:xfrm>
              <a:off x="1027394" y="1128272"/>
              <a:ext cx="414382" cy="5240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47" idx="3"/>
              <a:endCxn id="37" idx="1"/>
            </p:cNvCxnSpPr>
            <p:nvPr/>
          </p:nvCxnSpPr>
          <p:spPr bwMode="auto">
            <a:xfrm flipV="1">
              <a:off x="1155034" y="3618595"/>
              <a:ext cx="332915" cy="3136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8939" y="1672998"/>
              <a:ext cx="1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21" idx="2"/>
            </p:cNvCxnSpPr>
            <p:nvPr/>
          </p:nvCxnSpPr>
          <p:spPr bwMode="auto">
            <a:xfrm flipH="1">
              <a:off x="2657626" y="3044019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125"/>
          <p:cNvGrpSpPr/>
          <p:nvPr/>
        </p:nvGrpSpPr>
        <p:grpSpPr>
          <a:xfrm>
            <a:off x="3187899" y="3573826"/>
            <a:ext cx="2727923" cy="2872741"/>
            <a:chOff x="3596288" y="3604259"/>
            <a:chExt cx="2727923" cy="2872741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706900" y="426720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596288" y="47570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51594" y="3604259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46020" y="5551671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04342" y="390905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76" name="Straight Arrow Connector 75"/>
            <p:cNvCxnSpPr>
              <a:stCxn id="85" idx="2"/>
              <a:endCxn id="79" idx="0"/>
            </p:cNvCxnSpPr>
            <p:nvPr/>
          </p:nvCxnSpPr>
          <p:spPr bwMode="auto">
            <a:xfrm flipH="1">
              <a:off x="3904944" y="4370724"/>
              <a:ext cx="1068676" cy="38633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>
              <a:stCxn id="78" idx="2"/>
              <a:endCxn id="83" idx="0"/>
            </p:cNvCxnSpPr>
            <p:nvPr/>
          </p:nvCxnSpPr>
          <p:spPr bwMode="auto">
            <a:xfrm flipH="1">
              <a:off x="4973619" y="5072742"/>
              <a:ext cx="1041937" cy="4789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endCxn id="79" idx="0"/>
            </p:cNvCxnSpPr>
            <p:nvPr/>
          </p:nvCxnSpPr>
          <p:spPr bwMode="auto">
            <a:xfrm flipH="1">
              <a:off x="3904944" y="4196260"/>
              <a:ext cx="1890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78" idx="2"/>
            </p:cNvCxnSpPr>
            <p:nvPr/>
          </p:nvCxnSpPr>
          <p:spPr bwMode="auto">
            <a:xfrm flipH="1">
              <a:off x="6013665" y="507274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60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188" y="6084695"/>
            <a:ext cx="325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trace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, and its neighbors.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990600"/>
            <a:ext cx="4915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construct data dependence graph of instructions on trace, </a:t>
            </a:r>
            <a:r>
              <a:rPr lang="en-US" dirty="0" smtClean="0">
                <a:solidFill>
                  <a:srgbClr val="FFC000"/>
                </a:solidFill>
              </a:rPr>
              <a:t>but consider </a:t>
            </a:r>
            <a:r>
              <a:rPr lang="en-US" dirty="0" err="1" smtClean="0">
                <a:solidFill>
                  <a:srgbClr val="FFC000"/>
                </a:solidFill>
              </a:rPr>
              <a:t>liveIn’s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 to be read by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2. (list-)schedule instructions in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endParaRPr lang="en-US" dirty="0" smtClean="0"/>
          </a:p>
        </p:txBody>
      </p:sp>
      <p:grpSp>
        <p:nvGrpSpPr>
          <p:cNvPr id="152" name="Group 151"/>
          <p:cNvGrpSpPr/>
          <p:nvPr/>
        </p:nvGrpSpPr>
        <p:grpSpPr>
          <a:xfrm>
            <a:off x="19899" y="643681"/>
            <a:ext cx="3260476" cy="5228212"/>
            <a:chOff x="19899" y="643681"/>
            <a:chExt cx="3260476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0244" y="1807189"/>
              <a:ext cx="1055305" cy="4266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1" idx="2"/>
              <a:endCxn id="26" idx="0"/>
            </p:cNvCxnSpPr>
            <p:nvPr/>
          </p:nvCxnSpPr>
          <p:spPr bwMode="auto">
            <a:xfrm flipH="1">
              <a:off x="1615550" y="3046382"/>
              <a:ext cx="1055304" cy="42704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362198" y="224084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1588" y="223379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99" y="2996625"/>
              <a:ext cx="1067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off-trace successor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4431" y="1620133"/>
              <a:ext cx="1215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off-trace predecessor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041" y="3762989"/>
              <a:ext cx="9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j</a:t>
              </a:r>
              <a:r>
                <a:rPr lang="en-US" sz="1600" dirty="0" smtClean="0">
                  <a:solidFill>
                    <a:srgbClr val="0070C0"/>
                  </a:solidFill>
                </a:rPr>
                <a:t>oin point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01" y="712773"/>
              <a:ext cx="946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branch point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cjump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1776" y="1421474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6" name="Straight Arrow Connector 65"/>
            <p:cNvCxnSpPr>
              <a:stCxn id="63" idx="3"/>
              <a:endCxn id="65" idx="1"/>
            </p:cNvCxnSpPr>
            <p:nvPr/>
          </p:nvCxnSpPr>
          <p:spPr bwMode="auto">
            <a:xfrm>
              <a:off x="1027394" y="1128272"/>
              <a:ext cx="414382" cy="5240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47" idx="3"/>
              <a:endCxn id="37" idx="1"/>
            </p:cNvCxnSpPr>
            <p:nvPr/>
          </p:nvCxnSpPr>
          <p:spPr bwMode="auto">
            <a:xfrm flipV="1">
              <a:off x="1155034" y="3618595"/>
              <a:ext cx="332915" cy="3136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0243" y="1672998"/>
              <a:ext cx="1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21" idx="2"/>
            </p:cNvCxnSpPr>
            <p:nvPr/>
          </p:nvCxnSpPr>
          <p:spPr bwMode="auto">
            <a:xfrm flipH="1">
              <a:off x="2670852" y="3046382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125"/>
          <p:cNvGrpSpPr/>
          <p:nvPr/>
        </p:nvGrpSpPr>
        <p:grpSpPr>
          <a:xfrm>
            <a:off x="3187899" y="3573826"/>
            <a:ext cx="2727923" cy="2872741"/>
            <a:chOff x="3596288" y="3604259"/>
            <a:chExt cx="2727923" cy="2872741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706900" y="426720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596288" y="47570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51594" y="3604259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46020" y="5551671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04342" y="390905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76" name="Straight Arrow Connector 75"/>
            <p:cNvCxnSpPr>
              <a:stCxn id="85" idx="2"/>
              <a:endCxn id="79" idx="0"/>
            </p:cNvCxnSpPr>
            <p:nvPr/>
          </p:nvCxnSpPr>
          <p:spPr bwMode="auto">
            <a:xfrm flipH="1">
              <a:off x="3904944" y="4370724"/>
              <a:ext cx="1068676" cy="38633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>
              <a:stCxn id="78" idx="2"/>
              <a:endCxn id="83" idx="0"/>
            </p:cNvCxnSpPr>
            <p:nvPr/>
          </p:nvCxnSpPr>
          <p:spPr bwMode="auto">
            <a:xfrm flipH="1">
              <a:off x="4973619" y="5072742"/>
              <a:ext cx="1041937" cy="4789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endCxn id="79" idx="0"/>
            </p:cNvCxnSpPr>
            <p:nvPr/>
          </p:nvCxnSpPr>
          <p:spPr bwMode="auto">
            <a:xfrm flipH="1">
              <a:off x="3904944" y="4196260"/>
              <a:ext cx="1890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78" idx="2"/>
            </p:cNvCxnSpPr>
            <p:nvPr/>
          </p:nvCxnSpPr>
          <p:spPr bwMode="auto">
            <a:xfrm flipH="1">
              <a:off x="6013665" y="507274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705600" y="3386792"/>
            <a:ext cx="209602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p</a:t>
            </a:r>
            <a:r>
              <a:rPr lang="en-US" sz="1800" dirty="0" smtClean="0"/>
              <a:t>revents those instructions in </a:t>
            </a:r>
            <a:r>
              <a:rPr lang="en-US" sz="1800" b="1" dirty="0" smtClean="0">
                <a:solidFill>
                  <a:srgbClr val="00B050"/>
                </a:solidFill>
              </a:rPr>
              <a:t>B2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B050"/>
                </a:solidFill>
              </a:rPr>
              <a:t>B3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B050"/>
                </a:solidFill>
              </a:rPr>
              <a:t>B4</a:t>
            </a:r>
            <a:r>
              <a:rPr lang="en-US" sz="1800" dirty="0" smtClean="0"/>
              <a:t> that </a:t>
            </a:r>
            <a:r>
              <a:rPr lang="en-US" sz="1800" b="1" dirty="0" smtClean="0"/>
              <a:t>def</a:t>
            </a:r>
            <a:r>
              <a:rPr lang="en-US" sz="1800" dirty="0" smtClean="0"/>
              <a:t>ine variables that are </a:t>
            </a:r>
            <a:r>
              <a:rPr lang="en-US" sz="1800" b="1" dirty="0" smtClean="0"/>
              <a:t>use</a:t>
            </a:r>
            <a:r>
              <a:rPr lang="en-US" sz="1800" dirty="0" smtClean="0"/>
              <a:t>d in </a:t>
            </a:r>
            <a:r>
              <a:rPr lang="en-US" sz="1800" b="1" dirty="0" smtClean="0">
                <a:solidFill>
                  <a:srgbClr val="FF0000"/>
                </a:solidFill>
              </a:rPr>
              <a:t>A </a:t>
            </a:r>
            <a:r>
              <a:rPr lang="en-US" sz="1800" dirty="0" smtClean="0"/>
              <a:t>from being moved </a:t>
            </a:r>
            <a:r>
              <a:rPr lang="en-US" sz="1800" b="1" dirty="0" smtClean="0"/>
              <a:t>up</a:t>
            </a:r>
            <a:r>
              <a:rPr lang="en-US" sz="1800" dirty="0" smtClean="0"/>
              <a:t> past 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, by creating a </a:t>
            </a:r>
            <a:r>
              <a:rPr lang="en-US" sz="1800" b="1" dirty="0" smtClean="0">
                <a:solidFill>
                  <a:srgbClr val="00B0F0"/>
                </a:solidFill>
              </a:rPr>
              <a:t>WAR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dependence.</a:t>
            </a:r>
            <a:endParaRPr lang="en-US" sz="1800" dirty="0"/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 bwMode="auto">
          <a:xfrm flipH="1" flipV="1">
            <a:off x="6705601" y="1807190"/>
            <a:ext cx="1048012" cy="157960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5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188" y="6084695"/>
            <a:ext cx="325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trace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, and its neighbors.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990600"/>
            <a:ext cx="4915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 construct data dependence graph of instructions on trace, </a:t>
            </a:r>
            <a:r>
              <a:rPr lang="en-US" dirty="0" smtClean="0">
                <a:solidFill>
                  <a:srgbClr val="FFC000"/>
                </a:solidFill>
              </a:rPr>
              <a:t>but consider </a:t>
            </a:r>
            <a:r>
              <a:rPr lang="en-US" dirty="0" err="1" smtClean="0">
                <a:solidFill>
                  <a:srgbClr val="FFC000"/>
                </a:solidFill>
              </a:rPr>
              <a:t>liveIn’s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liveIn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2. (list-)schedule instructions in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endParaRPr lang="en-US" dirty="0" smtClean="0"/>
          </a:p>
          <a:p>
            <a:pPr algn="l"/>
            <a:r>
              <a:rPr lang="en-US" dirty="0" smtClean="0"/>
              <a:t>3. </a:t>
            </a:r>
            <a:r>
              <a:rPr lang="en-US" dirty="0" smtClean="0">
                <a:solidFill>
                  <a:srgbClr val="7030A0"/>
                </a:solidFill>
              </a:rPr>
              <a:t>adjust </a:t>
            </a:r>
            <a:r>
              <a:rPr lang="en-US" dirty="0" smtClean="0"/>
              <a:t>code outside of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99" y="643681"/>
            <a:ext cx="3260476" cy="5228212"/>
            <a:chOff x="19899" y="643681"/>
            <a:chExt cx="3260476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0244" y="1807189"/>
              <a:ext cx="1055305" cy="4266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1" idx="2"/>
              <a:endCxn id="26" idx="0"/>
            </p:cNvCxnSpPr>
            <p:nvPr/>
          </p:nvCxnSpPr>
          <p:spPr bwMode="auto">
            <a:xfrm flipH="1">
              <a:off x="1615550" y="3042756"/>
              <a:ext cx="1055304" cy="43067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362198" y="2237214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1588" y="223379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99" y="2996625"/>
              <a:ext cx="1067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off-trace successor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4431" y="1620133"/>
              <a:ext cx="1215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off-trace predecessor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041" y="3762989"/>
              <a:ext cx="9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j</a:t>
              </a:r>
              <a:r>
                <a:rPr lang="en-US" sz="1600" dirty="0" smtClean="0">
                  <a:solidFill>
                    <a:srgbClr val="0070C0"/>
                  </a:solidFill>
                </a:rPr>
                <a:t>oin point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01" y="712773"/>
              <a:ext cx="946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branch point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cjump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1776" y="1421474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6" name="Straight Arrow Connector 65"/>
            <p:cNvCxnSpPr>
              <a:stCxn id="63" idx="3"/>
              <a:endCxn id="65" idx="1"/>
            </p:cNvCxnSpPr>
            <p:nvPr/>
          </p:nvCxnSpPr>
          <p:spPr bwMode="auto">
            <a:xfrm>
              <a:off x="1027394" y="1128272"/>
              <a:ext cx="414382" cy="5240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47" idx="3"/>
              <a:endCxn id="37" idx="1"/>
            </p:cNvCxnSpPr>
            <p:nvPr/>
          </p:nvCxnSpPr>
          <p:spPr bwMode="auto">
            <a:xfrm flipV="1">
              <a:off x="1155034" y="3618595"/>
              <a:ext cx="332915" cy="3136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0243" y="1672998"/>
              <a:ext cx="1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21" idx="2"/>
            </p:cNvCxnSpPr>
            <p:nvPr/>
          </p:nvCxnSpPr>
          <p:spPr bwMode="auto">
            <a:xfrm flipH="1">
              <a:off x="2670852" y="3042756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125"/>
          <p:cNvGrpSpPr/>
          <p:nvPr/>
        </p:nvGrpSpPr>
        <p:grpSpPr>
          <a:xfrm>
            <a:off x="3187899" y="3573826"/>
            <a:ext cx="2727923" cy="2872741"/>
            <a:chOff x="3596288" y="3604259"/>
            <a:chExt cx="2727923" cy="2872741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706900" y="426720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596288" y="47570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51594" y="3604259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46020" y="5551671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04342" y="390905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76" name="Straight Arrow Connector 75"/>
            <p:cNvCxnSpPr>
              <a:stCxn id="85" idx="2"/>
              <a:endCxn id="79" idx="0"/>
            </p:cNvCxnSpPr>
            <p:nvPr/>
          </p:nvCxnSpPr>
          <p:spPr bwMode="auto">
            <a:xfrm flipH="1">
              <a:off x="3904944" y="4370724"/>
              <a:ext cx="1068676" cy="38633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>
              <a:stCxn id="78" idx="2"/>
              <a:endCxn id="83" idx="0"/>
            </p:cNvCxnSpPr>
            <p:nvPr/>
          </p:nvCxnSpPr>
          <p:spPr bwMode="auto">
            <a:xfrm flipH="1">
              <a:off x="4973619" y="5072742"/>
              <a:ext cx="1041937" cy="47892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endCxn id="79" idx="0"/>
            </p:cNvCxnSpPr>
            <p:nvPr/>
          </p:nvCxnSpPr>
          <p:spPr bwMode="auto">
            <a:xfrm flipH="1">
              <a:off x="3904944" y="4196260"/>
              <a:ext cx="1890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78" idx="2"/>
            </p:cNvCxnSpPr>
            <p:nvPr/>
          </p:nvCxnSpPr>
          <p:spPr bwMode="auto">
            <a:xfrm flipH="1">
              <a:off x="6013665" y="507274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335615" y="3603154"/>
            <a:ext cx="2727923" cy="2872741"/>
            <a:chOff x="6335615" y="3603154"/>
            <a:chExt cx="2727923" cy="2872741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8446227" y="373380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335615" y="52904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390921" y="3603154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571977" y="5752070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543669" y="3907954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135" name="Straight Arrow Connector 134"/>
            <p:cNvCxnSpPr>
              <a:stCxn id="134" idx="2"/>
              <a:endCxn id="141" idx="0"/>
            </p:cNvCxnSpPr>
            <p:nvPr/>
          </p:nvCxnSpPr>
          <p:spPr bwMode="auto">
            <a:xfrm flipH="1">
              <a:off x="7016705" y="4369619"/>
              <a:ext cx="696242" cy="18973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>
              <a:stCxn id="147" idx="2"/>
            </p:cNvCxnSpPr>
            <p:nvPr/>
          </p:nvCxnSpPr>
          <p:spPr bwMode="auto">
            <a:xfrm flipH="1">
              <a:off x="7699576" y="5281959"/>
              <a:ext cx="681036" cy="18716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Arrow Connector 136"/>
            <p:cNvCxnSpPr>
              <a:endCxn id="131" idx="0"/>
            </p:cNvCxnSpPr>
            <p:nvPr/>
          </p:nvCxnSpPr>
          <p:spPr bwMode="auto">
            <a:xfrm>
              <a:off x="6642489" y="4165827"/>
              <a:ext cx="1782" cy="11246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Arrow Connector 137"/>
            <p:cNvCxnSpPr>
              <a:stCxn id="130" idx="2"/>
            </p:cNvCxnSpPr>
            <p:nvPr/>
          </p:nvCxnSpPr>
          <p:spPr bwMode="auto">
            <a:xfrm flipH="1">
              <a:off x="8752992" y="453934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Rectangle 140"/>
            <p:cNvSpPr/>
            <p:nvPr/>
          </p:nvSpPr>
          <p:spPr bwMode="auto">
            <a:xfrm>
              <a:off x="6773760" y="4559352"/>
              <a:ext cx="485890" cy="48135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7030A0"/>
                  </a:solidFill>
                  <a:latin typeface="Arial Narrow" charset="0"/>
                  <a:ea typeface="ＭＳ Ｐゴシック" charset="0"/>
                </a:rPr>
                <a:t>S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143" name="Straight Arrow Connector 142"/>
            <p:cNvCxnSpPr>
              <a:stCxn id="141" idx="2"/>
              <a:endCxn id="131" idx="0"/>
            </p:cNvCxnSpPr>
            <p:nvPr/>
          </p:nvCxnSpPr>
          <p:spPr bwMode="auto">
            <a:xfrm flipH="1">
              <a:off x="6644271" y="5040711"/>
              <a:ext cx="372434" cy="24974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7" name="Rectangle 146"/>
            <p:cNvSpPr/>
            <p:nvPr/>
          </p:nvSpPr>
          <p:spPr bwMode="auto">
            <a:xfrm>
              <a:off x="8137667" y="4800600"/>
              <a:ext cx="485890" cy="48135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7030A0"/>
                  </a:solidFill>
                  <a:latin typeface="Arial Narrow" charset="0"/>
                  <a:ea typeface="ＭＳ Ｐゴシック" charset="0"/>
                </a:rPr>
                <a:t>J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149" name="Straight Arrow Connector 148"/>
            <p:cNvCxnSpPr>
              <a:stCxn id="130" idx="2"/>
              <a:endCxn id="147" idx="0"/>
            </p:cNvCxnSpPr>
            <p:nvPr/>
          </p:nvCxnSpPr>
          <p:spPr bwMode="auto">
            <a:xfrm flipH="1">
              <a:off x="8380612" y="4539342"/>
              <a:ext cx="374271" cy="26125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564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compensation code </a:t>
            </a: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4643" y="716771"/>
            <a:ext cx="631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step 2, some instructions in </a:t>
            </a:r>
            <a:r>
              <a:rPr lang="en-US" b="1" dirty="0" smtClean="0">
                <a:solidFill>
                  <a:srgbClr val="00B050"/>
                </a:solidFill>
              </a:rPr>
              <a:t>B1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FFC00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7030A0"/>
                </a:solidFill>
              </a:rPr>
              <a:t>below</a:t>
            </a:r>
            <a:r>
              <a:rPr lang="en-US" dirty="0" smtClean="0"/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095" y="1218355"/>
            <a:ext cx="1671005" cy="5228212"/>
            <a:chOff x="254632" y="643681"/>
            <a:chExt cx="1671005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3288" y="1807189"/>
              <a:ext cx="1052261" cy="43390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/>
            <p:nvPr/>
          </p:nvSpPr>
          <p:spPr bwMode="auto">
            <a:xfrm>
              <a:off x="254632" y="2241097"/>
              <a:ext cx="617311" cy="80292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8188" y="142147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3287" y="1677679"/>
              <a:ext cx="1" cy="563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125"/>
          <p:cNvGrpSpPr/>
          <p:nvPr/>
        </p:nvGrpSpPr>
        <p:grpSpPr>
          <a:xfrm>
            <a:off x="3211286" y="3515118"/>
            <a:ext cx="1672617" cy="2872741"/>
            <a:chOff x="3596288" y="3604259"/>
            <a:chExt cx="1672617" cy="2872741"/>
          </a:xfrm>
        </p:grpSpPr>
        <p:sp>
          <p:nvSpPr>
            <p:cNvPr id="79" name="Rectangle 78"/>
            <p:cNvSpPr/>
            <p:nvPr/>
          </p:nvSpPr>
          <p:spPr bwMode="auto">
            <a:xfrm>
              <a:off x="3596288" y="47570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51594" y="3604259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46020" y="5551671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10754" y="390905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76" name="Straight Arrow Connector 75"/>
            <p:cNvCxnSpPr>
              <a:stCxn id="85" idx="2"/>
              <a:endCxn id="79" idx="0"/>
            </p:cNvCxnSpPr>
            <p:nvPr/>
          </p:nvCxnSpPr>
          <p:spPr bwMode="auto">
            <a:xfrm flipH="1">
              <a:off x="3904944" y="4370724"/>
              <a:ext cx="1068676" cy="38633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endCxn id="79" idx="0"/>
            </p:cNvCxnSpPr>
            <p:nvPr/>
          </p:nvCxnSpPr>
          <p:spPr bwMode="auto">
            <a:xfrm flipH="1">
              <a:off x="3904944" y="4196260"/>
              <a:ext cx="1890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Oval 4"/>
          <p:cNvSpPr/>
          <p:nvPr/>
        </p:nvSpPr>
        <p:spPr bwMode="auto">
          <a:xfrm>
            <a:off x="1388157" y="1397609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74089" y="1990775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384596" y="1977146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614892" y="1339113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627371" y="1564418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612613" y="3651070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386136" y="3622518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92757" y="3835082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724161" y="5617162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460078" y="4576367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412464" y="5244073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533936" y="2066975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compensation code </a:t>
            </a: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4643" y="716771"/>
            <a:ext cx="6318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step 2, some instructions in </a:t>
            </a:r>
            <a:r>
              <a:rPr lang="en-US" b="1" dirty="0" smtClean="0">
                <a:solidFill>
                  <a:srgbClr val="00B050"/>
                </a:solidFill>
              </a:rPr>
              <a:t>B1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FFC00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7030A0"/>
                </a:solidFill>
              </a:rPr>
              <a:t>below</a:t>
            </a:r>
            <a:r>
              <a:rPr lang="en-US" dirty="0" smtClean="0"/>
              <a:t>. 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Copy</a:t>
            </a:r>
            <a:r>
              <a:rPr lang="en-US" dirty="0" smtClean="0"/>
              <a:t> the latter ones into the edge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, into </a:t>
            </a:r>
            <a:r>
              <a:rPr lang="en-US" dirty="0" smtClean="0"/>
              <a:t>a new block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 so that they’re executed when control flow follows </a:t>
            </a:r>
            <a:r>
              <a:rPr lang="en-US" b="1" dirty="0" smtClean="0">
                <a:solidFill>
                  <a:srgbClr val="00B050"/>
                </a:solidFill>
              </a:rPr>
              <a:t>B1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dirty="0">
                <a:sym typeface="Wingdings" panose="05000000000000000000" pitchFamily="2" charset="2"/>
              </a:rPr>
              <a:t>,</a:t>
            </a:r>
            <a:r>
              <a:rPr lang="en-US" dirty="0" smtClean="0">
                <a:sym typeface="Wingdings" panose="05000000000000000000" pitchFamily="2" charset="2"/>
              </a:rPr>
              <a:t> but not when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 is entered through a different edge.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73095" y="1218355"/>
            <a:ext cx="1671005" cy="5228212"/>
            <a:chOff x="254632" y="643681"/>
            <a:chExt cx="1671005" cy="5228212"/>
          </a:xfrm>
        </p:grpSpPr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1615549" y="1807189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1615549" y="3044019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1615550" y="4636939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60" idx="2"/>
              <a:endCxn id="23" idx="0"/>
            </p:cNvCxnSpPr>
            <p:nvPr/>
          </p:nvCxnSpPr>
          <p:spPr bwMode="auto">
            <a:xfrm flipH="1">
              <a:off x="563288" y="1807189"/>
              <a:ext cx="1052261" cy="43390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/>
            <p:nvPr/>
          </p:nvSpPr>
          <p:spPr bwMode="auto">
            <a:xfrm>
              <a:off x="254632" y="2241097"/>
              <a:ext cx="617311" cy="80292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893" y="2238477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06894" y="347343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08326" y="5066351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7949" y="338776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306893" y="643681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48188" y="142147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95" name="Straight Arrow Connector 94"/>
            <p:cNvCxnSpPr>
              <a:endCxn id="23" idx="0"/>
            </p:cNvCxnSpPr>
            <p:nvPr/>
          </p:nvCxnSpPr>
          <p:spPr bwMode="auto">
            <a:xfrm>
              <a:off x="563287" y="1677679"/>
              <a:ext cx="1" cy="563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oup 125"/>
          <p:cNvGrpSpPr/>
          <p:nvPr/>
        </p:nvGrpSpPr>
        <p:grpSpPr>
          <a:xfrm>
            <a:off x="3211286" y="3515118"/>
            <a:ext cx="1672617" cy="2872741"/>
            <a:chOff x="3596288" y="3604259"/>
            <a:chExt cx="1672617" cy="2872741"/>
          </a:xfrm>
        </p:grpSpPr>
        <p:sp>
          <p:nvSpPr>
            <p:cNvPr id="79" name="Rectangle 78"/>
            <p:cNvSpPr/>
            <p:nvPr/>
          </p:nvSpPr>
          <p:spPr bwMode="auto">
            <a:xfrm>
              <a:off x="3596288" y="47570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51594" y="3604259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46020" y="5551671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10754" y="390905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76" name="Straight Arrow Connector 75"/>
            <p:cNvCxnSpPr>
              <a:stCxn id="85" idx="2"/>
              <a:endCxn id="79" idx="0"/>
            </p:cNvCxnSpPr>
            <p:nvPr/>
          </p:nvCxnSpPr>
          <p:spPr bwMode="auto">
            <a:xfrm flipH="1">
              <a:off x="3904944" y="4370724"/>
              <a:ext cx="1068676" cy="38633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endCxn id="79" idx="0"/>
            </p:cNvCxnSpPr>
            <p:nvPr/>
          </p:nvCxnSpPr>
          <p:spPr bwMode="auto">
            <a:xfrm flipH="1">
              <a:off x="3904944" y="4196260"/>
              <a:ext cx="1890" cy="56079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359002" y="3544446"/>
            <a:ext cx="1672617" cy="2872741"/>
            <a:chOff x="6335615" y="3603154"/>
            <a:chExt cx="1672617" cy="2872741"/>
          </a:xfrm>
        </p:grpSpPr>
        <p:sp>
          <p:nvSpPr>
            <p:cNvPr id="131" name="Rectangle 130"/>
            <p:cNvSpPr/>
            <p:nvPr/>
          </p:nvSpPr>
          <p:spPr bwMode="auto">
            <a:xfrm>
              <a:off x="6335615" y="5290458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Arial Narrow" charset="0"/>
                  <a:ea typeface="ＭＳ Ｐゴシック" charset="0"/>
                </a:rPr>
                <a:t>A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390921" y="3603154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585347" y="5550566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550081" y="390795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135" name="Straight Arrow Connector 134"/>
            <p:cNvCxnSpPr>
              <a:stCxn id="134" idx="2"/>
              <a:endCxn id="141" idx="0"/>
            </p:cNvCxnSpPr>
            <p:nvPr/>
          </p:nvCxnSpPr>
          <p:spPr bwMode="auto">
            <a:xfrm flipH="1">
              <a:off x="7016705" y="4369619"/>
              <a:ext cx="696242" cy="18973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Arrow Connector 136"/>
            <p:cNvCxnSpPr>
              <a:endCxn id="131" idx="0"/>
            </p:cNvCxnSpPr>
            <p:nvPr/>
          </p:nvCxnSpPr>
          <p:spPr bwMode="auto">
            <a:xfrm>
              <a:off x="6642489" y="4165827"/>
              <a:ext cx="1782" cy="112463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Rectangle 140"/>
            <p:cNvSpPr/>
            <p:nvPr/>
          </p:nvSpPr>
          <p:spPr bwMode="auto">
            <a:xfrm>
              <a:off x="6773760" y="4559352"/>
              <a:ext cx="485890" cy="48135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7030A0"/>
                  </a:solidFill>
                  <a:latin typeface="Arial Narrow" charset="0"/>
                  <a:ea typeface="ＭＳ Ｐゴシック" charset="0"/>
                </a:rPr>
                <a:t>S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143" name="Straight Arrow Connector 142"/>
            <p:cNvCxnSpPr>
              <a:stCxn id="141" idx="2"/>
              <a:endCxn id="131" idx="0"/>
            </p:cNvCxnSpPr>
            <p:nvPr/>
          </p:nvCxnSpPr>
          <p:spPr bwMode="auto">
            <a:xfrm flipH="1">
              <a:off x="6644271" y="5040711"/>
              <a:ext cx="372434" cy="24974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Oval 4"/>
          <p:cNvSpPr/>
          <p:nvPr/>
        </p:nvSpPr>
        <p:spPr bwMode="auto">
          <a:xfrm>
            <a:off x="1388157" y="1397609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74089" y="1990775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384596" y="1977146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614892" y="1339113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627371" y="1564418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612613" y="3651070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386136" y="3622518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392757" y="3835082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724161" y="5617162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460078" y="4576367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412464" y="5244073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533936" y="2066975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766051" y="3654008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539574" y="3625456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46195" y="3838020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880988" y="4577604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149839" y="4571458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144541" y="4828602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866383" y="5769562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602300" y="4728767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554686" y="5396473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94180" y="3878456"/>
            <a:ext cx="617311" cy="11635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160" y="3807873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60" idx="2"/>
            <a:endCxn id="25" idx="0"/>
          </p:cNvCxnSpPr>
          <p:nvPr/>
        </p:nvCxnSpPr>
        <p:spPr bwMode="auto">
          <a:xfrm>
            <a:off x="902835" y="2212214"/>
            <a:ext cx="0" cy="43128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25" idx="2"/>
            <a:endCxn id="26" idx="0"/>
          </p:cNvCxnSpPr>
          <p:nvPr/>
        </p:nvCxnSpPr>
        <p:spPr bwMode="auto">
          <a:xfrm>
            <a:off x="902835" y="3449044"/>
            <a:ext cx="1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6" idx="2"/>
            <a:endCxn id="28" idx="0"/>
          </p:cNvCxnSpPr>
          <p:nvPr/>
        </p:nvCxnSpPr>
        <p:spPr bwMode="auto">
          <a:xfrm>
            <a:off x="902836" y="5041964"/>
            <a:ext cx="1432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594179" y="2643502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5612" y="5471376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179" y="1048706"/>
            <a:ext cx="617311" cy="11635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9062" y="1826499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adjust code jumping to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8729" y="716771"/>
            <a:ext cx="637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step 2, some instructions in </a:t>
            </a:r>
            <a:r>
              <a:rPr lang="en-US" b="1" dirty="0" smtClean="0">
                <a:solidFill>
                  <a:srgbClr val="00B050"/>
                </a:solidFill>
              </a:rPr>
              <a:t>B2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7030A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j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FFC000"/>
                </a:solidFill>
              </a:rPr>
              <a:t>below</a:t>
            </a:r>
            <a:r>
              <a:rPr lang="en-US" dirty="0" smtClean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81371" y="3449044"/>
            <a:ext cx="1656354" cy="2873874"/>
            <a:chOff x="3343185" y="2834520"/>
            <a:chExt cx="1656354" cy="287387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382228" y="283452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343185" y="2835653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2809" y="375723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95414" y="2951520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92" name="Straight Arrow Connector 91"/>
            <p:cNvCxnSpPr>
              <a:stCxn id="78" idx="2"/>
              <a:endCxn id="83" idx="0"/>
            </p:cNvCxnSpPr>
            <p:nvPr/>
          </p:nvCxnSpPr>
          <p:spPr bwMode="auto">
            <a:xfrm flipH="1">
              <a:off x="3650408" y="3640062"/>
              <a:ext cx="1040476" cy="1171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78" idx="2"/>
            </p:cNvCxnSpPr>
            <p:nvPr/>
          </p:nvCxnSpPr>
          <p:spPr bwMode="auto">
            <a:xfrm flipH="1">
              <a:off x="4688993" y="364006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Oval 55"/>
            <p:cNvSpPr/>
            <p:nvPr/>
          </p:nvSpPr>
          <p:spPr bwMode="auto">
            <a:xfrm>
              <a:off x="3464460" y="4630681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754426" y="454198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569615" y="3521588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cxnSp>
        <p:nvCxnSpPr>
          <p:cNvPr id="80" name="Straight Arrow Connector 79"/>
          <p:cNvCxnSpPr>
            <a:stCxn id="82" idx="2"/>
            <a:endCxn id="26" idx="0"/>
          </p:cNvCxnSpPr>
          <p:nvPr/>
        </p:nvCxnSpPr>
        <p:spPr bwMode="auto">
          <a:xfrm flipH="1">
            <a:off x="902836" y="3449044"/>
            <a:ext cx="1047274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 bwMode="auto">
          <a:xfrm>
            <a:off x="1641454" y="2643502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  <a:latin typeface="Arial Narrow" charset="0"/>
                <a:ea typeface="ＭＳ Ｐゴシック" charset="0"/>
              </a:rPr>
              <a:t>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84" name="Straight Arrow Connector 83"/>
          <p:cNvCxnSpPr>
            <a:stCxn id="82" idx="2"/>
          </p:cNvCxnSpPr>
          <p:nvPr/>
        </p:nvCxnSpPr>
        <p:spPr bwMode="auto">
          <a:xfrm flipH="1">
            <a:off x="1950108" y="3449044"/>
            <a:ext cx="2" cy="5709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Oval 62"/>
          <p:cNvSpPr/>
          <p:nvPr/>
        </p:nvSpPr>
        <p:spPr bwMode="auto">
          <a:xfrm>
            <a:off x="821325" y="3233395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09806" y="2757621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85408" y="2847196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594180" y="3878456"/>
            <a:ext cx="617311" cy="11635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160" y="3807873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60" idx="2"/>
            <a:endCxn id="25" idx="0"/>
          </p:cNvCxnSpPr>
          <p:nvPr/>
        </p:nvCxnSpPr>
        <p:spPr bwMode="auto">
          <a:xfrm>
            <a:off x="902835" y="2212214"/>
            <a:ext cx="0" cy="43128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25" idx="2"/>
            <a:endCxn id="26" idx="0"/>
          </p:cNvCxnSpPr>
          <p:nvPr/>
        </p:nvCxnSpPr>
        <p:spPr bwMode="auto">
          <a:xfrm>
            <a:off x="902835" y="3449044"/>
            <a:ext cx="1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6" idx="2"/>
            <a:endCxn id="28" idx="0"/>
          </p:cNvCxnSpPr>
          <p:nvPr/>
        </p:nvCxnSpPr>
        <p:spPr bwMode="auto">
          <a:xfrm>
            <a:off x="902836" y="5041964"/>
            <a:ext cx="1432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594179" y="2643502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5612" y="5471376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179" y="1048706"/>
            <a:ext cx="617311" cy="11635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rPr>
              <a:t>B1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9062" y="1826499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adjust code jumping to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endParaRPr lang="en-US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729" y="716771"/>
            <a:ext cx="6374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step 2, some instructions in </a:t>
            </a:r>
            <a:r>
              <a:rPr lang="en-US" b="1" dirty="0" smtClean="0">
                <a:solidFill>
                  <a:srgbClr val="00B050"/>
                </a:solidFill>
              </a:rPr>
              <a:t>B2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7030A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j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FFC000"/>
                </a:solidFill>
              </a:rPr>
              <a:t>below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Adjust</a:t>
            </a:r>
            <a:r>
              <a:rPr lang="en-US" dirty="0" smtClean="0"/>
              <a:t> the jump in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 </a:t>
            </a:r>
            <a:r>
              <a:rPr lang="en-US" dirty="0" smtClean="0"/>
              <a:t>to point to the first instruction (bundle) following the </a:t>
            </a:r>
            <a:r>
              <a:rPr lang="en-US" b="1" dirty="0" smtClean="0">
                <a:solidFill>
                  <a:srgbClr val="FFC000"/>
                </a:solidFill>
              </a:rPr>
              <a:t>last instruction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that stems from </a:t>
            </a:r>
            <a:r>
              <a:rPr lang="en-US" b="1" dirty="0" smtClean="0">
                <a:solidFill>
                  <a:srgbClr val="00B050"/>
                </a:solidFill>
              </a:rPr>
              <a:t>B2</a:t>
            </a:r>
            <a:r>
              <a:rPr lang="en-US" dirty="0" smtClean="0"/>
              <a:t> – call the new jump target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. Thus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instructions remain non-executed if control enters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: all instructions from </a:t>
            </a:r>
            <a:r>
              <a:rPr lang="en-US" b="1" dirty="0" smtClean="0">
                <a:solidFill>
                  <a:srgbClr val="00B050"/>
                </a:solidFill>
              </a:rPr>
              <a:t>B2</a:t>
            </a:r>
            <a:r>
              <a:rPr lang="en-US" dirty="0" smtClean="0"/>
              <a:t> are above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81371" y="3449044"/>
            <a:ext cx="1656354" cy="2873874"/>
            <a:chOff x="3343185" y="2834520"/>
            <a:chExt cx="1656354" cy="287387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382228" y="283452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343185" y="2835653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2809" y="375723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95414" y="2951520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92" name="Straight Arrow Connector 91"/>
            <p:cNvCxnSpPr>
              <a:stCxn id="78" idx="2"/>
              <a:endCxn id="83" idx="0"/>
            </p:cNvCxnSpPr>
            <p:nvPr/>
          </p:nvCxnSpPr>
          <p:spPr bwMode="auto">
            <a:xfrm flipH="1">
              <a:off x="3650408" y="3640062"/>
              <a:ext cx="1040476" cy="1171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stCxn id="78" idx="2"/>
            </p:cNvCxnSpPr>
            <p:nvPr/>
          </p:nvCxnSpPr>
          <p:spPr bwMode="auto">
            <a:xfrm flipH="1">
              <a:off x="4688993" y="364006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Oval 55"/>
            <p:cNvSpPr/>
            <p:nvPr/>
          </p:nvSpPr>
          <p:spPr bwMode="auto">
            <a:xfrm>
              <a:off x="3464460" y="4630681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754426" y="454198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569615" y="3521588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cxnSp>
        <p:nvCxnSpPr>
          <p:cNvPr id="80" name="Straight Arrow Connector 79"/>
          <p:cNvCxnSpPr>
            <a:stCxn id="82" idx="2"/>
            <a:endCxn id="26" idx="0"/>
          </p:cNvCxnSpPr>
          <p:nvPr/>
        </p:nvCxnSpPr>
        <p:spPr bwMode="auto">
          <a:xfrm flipH="1">
            <a:off x="902836" y="3449044"/>
            <a:ext cx="1047274" cy="4294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 bwMode="auto">
          <a:xfrm>
            <a:off x="1641454" y="2643502"/>
            <a:ext cx="617311" cy="80554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  <a:latin typeface="Arial Narrow" charset="0"/>
                <a:ea typeface="ＭＳ Ｐゴシック" charset="0"/>
              </a:rPr>
              <a:t>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84" name="Straight Arrow Connector 83"/>
          <p:cNvCxnSpPr>
            <a:stCxn id="82" idx="2"/>
          </p:cNvCxnSpPr>
          <p:nvPr/>
        </p:nvCxnSpPr>
        <p:spPr bwMode="auto">
          <a:xfrm flipH="1">
            <a:off x="1950108" y="3449044"/>
            <a:ext cx="2" cy="57095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Oval 62"/>
          <p:cNvSpPr/>
          <p:nvPr/>
        </p:nvSpPr>
        <p:spPr bwMode="auto">
          <a:xfrm>
            <a:off x="821325" y="3233395"/>
            <a:ext cx="93435" cy="76200"/>
          </a:xfrm>
          <a:prstGeom prst="ellipse">
            <a:avLst/>
          </a:prstGeom>
          <a:solidFill>
            <a:srgbClr val="7030A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09806" y="2757621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85408" y="2847196"/>
            <a:ext cx="93435" cy="7620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304819" y="3445753"/>
            <a:ext cx="1656354" cy="2873874"/>
            <a:chOff x="3343185" y="2834520"/>
            <a:chExt cx="1656354" cy="2873874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4382228" y="2834520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343185" y="2835653"/>
              <a:ext cx="617311" cy="287274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522809" y="3757232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495414" y="2951520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108" name="Straight Arrow Connector 107"/>
            <p:cNvCxnSpPr>
              <a:stCxn id="104" idx="2"/>
              <a:endCxn id="113" idx="0"/>
            </p:cNvCxnSpPr>
            <p:nvPr/>
          </p:nvCxnSpPr>
          <p:spPr bwMode="auto">
            <a:xfrm flipH="1">
              <a:off x="3658280" y="3640062"/>
              <a:ext cx="1032604" cy="107037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>
              <a:stCxn id="104" idx="2"/>
            </p:cNvCxnSpPr>
            <p:nvPr/>
          </p:nvCxnSpPr>
          <p:spPr bwMode="auto">
            <a:xfrm flipH="1">
              <a:off x="4688993" y="3640062"/>
              <a:ext cx="1891" cy="5549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Oval 109"/>
            <p:cNvSpPr/>
            <p:nvPr/>
          </p:nvSpPr>
          <p:spPr bwMode="auto">
            <a:xfrm>
              <a:off x="3464460" y="4630681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754426" y="454198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569615" y="3521588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457048" y="5321673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284" y="6479071"/>
            <a:ext cx="809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if there’s no </a:t>
            </a:r>
            <a:r>
              <a:rPr lang="en-US" sz="1600" b="1" dirty="0" smtClean="0">
                <a:solidFill>
                  <a:srgbClr val="FFC000"/>
                </a:solidFill>
              </a:rPr>
              <a:t>yellow</a:t>
            </a:r>
            <a:r>
              <a:rPr lang="en-US" sz="1600" dirty="0" smtClean="0"/>
              <a:t> instruction, we’re in fact adjusting </a:t>
            </a:r>
            <a:r>
              <a:rPr lang="en-US" sz="1600" b="1" dirty="0" smtClean="0">
                <a:solidFill>
                  <a:srgbClr val="0070C0"/>
                </a:solidFill>
              </a:rPr>
              <a:t>j</a:t>
            </a:r>
            <a:r>
              <a:rPr lang="en-US" sz="1600" dirty="0" smtClean="0"/>
              <a:t> upwards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j’</a:t>
            </a:r>
            <a:r>
              <a:rPr lang="en-US" sz="1600" dirty="0" smtClean="0"/>
              <a:t> follows the last </a:t>
            </a:r>
            <a:r>
              <a:rPr lang="en-US" sz="1600" b="1" dirty="0" smtClean="0">
                <a:solidFill>
                  <a:srgbClr val="7030A0"/>
                </a:solidFill>
              </a:rPr>
              <a:t>purple</a:t>
            </a:r>
            <a:r>
              <a:rPr lang="en-US" sz="1600" dirty="0" smtClean="0"/>
              <a:t> instruction.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12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  <p:pic>
        <p:nvPicPr>
          <p:cNvPr id="2529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/>
          <a:stretch/>
        </p:blipFill>
        <p:spPr>
          <a:xfrm>
            <a:off x="101243" y="1600200"/>
            <a:ext cx="894151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799" y="769203"/>
            <a:ext cx="670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Instructions take multiple cycles: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fill empty slots with independent instructions!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786743" y="4431082"/>
            <a:ext cx="2249714" cy="862226"/>
          </a:xfrm>
          <a:custGeom>
            <a:avLst/>
            <a:gdLst>
              <a:gd name="connsiteX0" fmla="*/ 0 w 2249714"/>
              <a:gd name="connsiteY0" fmla="*/ 865137 h 939158"/>
              <a:gd name="connsiteX1" fmla="*/ 841828 w 2249714"/>
              <a:gd name="connsiteY1" fmla="*/ 865137 h 939158"/>
              <a:gd name="connsiteX2" fmla="*/ 1596571 w 2249714"/>
              <a:gd name="connsiteY2" fmla="*/ 95880 h 939158"/>
              <a:gd name="connsiteX3" fmla="*/ 2249714 w 2249714"/>
              <a:gd name="connsiteY3" fmla="*/ 37822 h 939158"/>
              <a:gd name="connsiteX0" fmla="*/ 0 w 2249714"/>
              <a:gd name="connsiteY0" fmla="*/ 839276 h 906193"/>
              <a:gd name="connsiteX1" fmla="*/ 841828 w 2249714"/>
              <a:gd name="connsiteY1" fmla="*/ 839276 h 906193"/>
              <a:gd name="connsiteX2" fmla="*/ 1553028 w 2249714"/>
              <a:gd name="connsiteY2" fmla="*/ 171619 h 906193"/>
              <a:gd name="connsiteX3" fmla="*/ 2249714 w 2249714"/>
              <a:gd name="connsiteY3" fmla="*/ 11961 h 906193"/>
              <a:gd name="connsiteX0" fmla="*/ 0 w 2249714"/>
              <a:gd name="connsiteY0" fmla="*/ 837605 h 862226"/>
              <a:gd name="connsiteX1" fmla="*/ 841828 w 2249714"/>
              <a:gd name="connsiteY1" fmla="*/ 721491 h 862226"/>
              <a:gd name="connsiteX2" fmla="*/ 1553028 w 2249714"/>
              <a:gd name="connsiteY2" fmla="*/ 169948 h 862226"/>
              <a:gd name="connsiteX3" fmla="*/ 2249714 w 2249714"/>
              <a:gd name="connsiteY3" fmla="*/ 10290 h 86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4" h="862226">
                <a:moveTo>
                  <a:pt x="0" y="837605"/>
                </a:moveTo>
                <a:cubicBezTo>
                  <a:pt x="287866" y="901709"/>
                  <a:pt x="582990" y="832767"/>
                  <a:pt x="841828" y="721491"/>
                </a:cubicBezTo>
                <a:cubicBezTo>
                  <a:pt x="1100666" y="610215"/>
                  <a:pt x="1318380" y="288481"/>
                  <a:pt x="1553028" y="169948"/>
                </a:cubicBezTo>
                <a:cubicBezTo>
                  <a:pt x="1787676" y="51415"/>
                  <a:pt x="2040466" y="-29624"/>
                  <a:pt x="2249714" y="1029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adjusting code jumping into </a:t>
            </a:r>
            <a:r>
              <a:rPr lang="en-US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266" y="627922"/>
            <a:ext cx="540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Next, some instructions from </a:t>
            </a:r>
            <a:r>
              <a:rPr lang="en-US" b="1" dirty="0" smtClean="0">
                <a:solidFill>
                  <a:srgbClr val="00B050"/>
                </a:solidFill>
              </a:rPr>
              <a:t>B3/B4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7030A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FFC000"/>
                </a:solidFill>
              </a:rPr>
              <a:t>below</a:t>
            </a:r>
            <a:r>
              <a:rPr lang="en-US" dirty="0" smtClean="0"/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5658" y="1050864"/>
            <a:ext cx="1664586" cy="5228212"/>
            <a:chOff x="594179" y="1048706"/>
            <a:chExt cx="1664586" cy="522821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94180" y="387845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5160" y="3807873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902835" y="2212214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902835" y="3449044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902836" y="5041964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94179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95612" y="547137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94179" y="104870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9062" y="182649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80" name="Straight Arrow Connector 79"/>
            <p:cNvCxnSpPr>
              <a:stCxn id="82" idx="2"/>
              <a:endCxn id="26" idx="0"/>
            </p:cNvCxnSpPr>
            <p:nvPr/>
          </p:nvCxnSpPr>
          <p:spPr bwMode="auto">
            <a:xfrm flipH="1">
              <a:off x="902836" y="3449044"/>
              <a:ext cx="1047274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Rectangle 81"/>
            <p:cNvSpPr/>
            <p:nvPr/>
          </p:nvSpPr>
          <p:spPr bwMode="auto">
            <a:xfrm>
              <a:off x="1641454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84" name="Straight Arrow Connector 83"/>
            <p:cNvCxnSpPr>
              <a:stCxn id="82" idx="2"/>
            </p:cNvCxnSpPr>
            <p:nvPr/>
          </p:nvCxnSpPr>
          <p:spPr bwMode="auto">
            <a:xfrm flipH="1">
              <a:off x="1950108" y="3449044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821325" y="6038374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9806" y="55626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985408" y="565217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3153" y="4669461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21634" y="4193687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97236" y="4283262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15745" y="2650790"/>
            <a:ext cx="1656354" cy="2873874"/>
            <a:chOff x="3352800" y="3605027"/>
            <a:chExt cx="1656354" cy="2873874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52800" y="3605027"/>
              <a:ext cx="1656354" cy="2873874"/>
              <a:chOff x="3343185" y="2834520"/>
              <a:chExt cx="1656354" cy="2873874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4382228" y="2834520"/>
                <a:ext cx="617311" cy="805542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rgbClr val="0070C0"/>
                    </a:solidFill>
                    <a:latin typeface="Arial Narrow" charset="0"/>
                    <a:ea typeface="ＭＳ Ｐゴシック" charset="0"/>
                  </a:rPr>
                  <a:t>C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343185" y="2835653"/>
                <a:ext cx="617311" cy="2872741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charset="0"/>
                    <a:ea typeface="ＭＳ Ｐゴシック" charset="0"/>
                  </a:rPr>
                  <a:t>B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495414" y="2951520"/>
                <a:ext cx="338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13" idx="0"/>
              </p:cNvCxnSpPr>
              <p:nvPr/>
            </p:nvCxnSpPr>
            <p:spPr bwMode="auto">
              <a:xfrm flipH="1">
                <a:off x="3658280" y="3640062"/>
                <a:ext cx="1032604" cy="107037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4" idx="2"/>
              </p:cNvCxnSpPr>
              <p:nvPr/>
            </p:nvCxnSpPr>
            <p:spPr bwMode="auto">
              <a:xfrm flipH="1">
                <a:off x="4688993" y="3640062"/>
                <a:ext cx="1891" cy="554907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Oval 109"/>
              <p:cNvSpPr/>
              <p:nvPr/>
            </p:nvSpPr>
            <p:spPr bwMode="auto">
              <a:xfrm>
                <a:off x="3464460" y="5249293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3754426" y="5160597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569615" y="3521588"/>
                <a:ext cx="93435" cy="76200"/>
              </a:xfrm>
              <a:prstGeom prst="ellipse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505029" y="548094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’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05200" y="62484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795166" y="6159704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05200" y="5181600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3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adjust code jumping to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266" y="627922"/>
            <a:ext cx="5403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Next, some instructions from </a:t>
            </a:r>
            <a:r>
              <a:rPr lang="en-US" b="1" dirty="0" smtClean="0">
                <a:solidFill>
                  <a:srgbClr val="00B050"/>
                </a:solidFill>
              </a:rPr>
              <a:t>B3/B4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7030A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FFC000"/>
                </a:solidFill>
              </a:rPr>
              <a:t>below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Copy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former ones into the edge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j’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/>
              <a:t>into a new block </a:t>
            </a:r>
            <a:r>
              <a:rPr lang="en-US" b="1" dirty="0" smtClean="0">
                <a:solidFill>
                  <a:srgbClr val="7030A0"/>
                </a:solidFill>
              </a:rPr>
              <a:t>J, </a:t>
            </a:r>
            <a:r>
              <a:rPr lang="en-US" dirty="0" smtClean="0"/>
              <a:t>ensuring that instructions following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receive correct data when flow enters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 smtClean="0"/>
              <a:t> via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5658" y="1050864"/>
            <a:ext cx="1664586" cy="5228212"/>
            <a:chOff x="594179" y="1048706"/>
            <a:chExt cx="1664586" cy="522821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94180" y="387845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5160" y="3807873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902835" y="2212214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902835" y="3449044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902836" y="5041964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94179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95612" y="547137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94179" y="104870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9062" y="182649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80" name="Straight Arrow Connector 79"/>
            <p:cNvCxnSpPr>
              <a:stCxn id="82" idx="2"/>
              <a:endCxn id="26" idx="0"/>
            </p:cNvCxnSpPr>
            <p:nvPr/>
          </p:nvCxnSpPr>
          <p:spPr bwMode="auto">
            <a:xfrm flipH="1">
              <a:off x="902836" y="3449044"/>
              <a:ext cx="1047274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Rectangle 81"/>
            <p:cNvSpPr/>
            <p:nvPr/>
          </p:nvSpPr>
          <p:spPr bwMode="auto">
            <a:xfrm>
              <a:off x="1641454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84" name="Straight Arrow Connector 83"/>
            <p:cNvCxnSpPr>
              <a:stCxn id="82" idx="2"/>
            </p:cNvCxnSpPr>
            <p:nvPr/>
          </p:nvCxnSpPr>
          <p:spPr bwMode="auto">
            <a:xfrm flipH="1">
              <a:off x="1950108" y="3449044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821325" y="6038374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9806" y="55626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985408" y="565217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3153" y="4669461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21634" y="4193687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97236" y="4283262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15745" y="2650790"/>
            <a:ext cx="1656354" cy="2873874"/>
            <a:chOff x="3352800" y="3605027"/>
            <a:chExt cx="1656354" cy="2873874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52800" y="3605027"/>
              <a:ext cx="1656354" cy="2873874"/>
              <a:chOff x="3343185" y="2834520"/>
              <a:chExt cx="1656354" cy="2873874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4382228" y="2834520"/>
                <a:ext cx="617311" cy="805542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rgbClr val="0070C0"/>
                    </a:solidFill>
                    <a:latin typeface="Arial Narrow" charset="0"/>
                    <a:ea typeface="ＭＳ Ｐゴシック" charset="0"/>
                  </a:rPr>
                  <a:t>C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343185" y="2835653"/>
                <a:ext cx="617311" cy="2872741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charset="0"/>
                    <a:ea typeface="ＭＳ Ｐゴシック" charset="0"/>
                  </a:rPr>
                  <a:t>B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495414" y="2951520"/>
                <a:ext cx="338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13" idx="0"/>
              </p:cNvCxnSpPr>
              <p:nvPr/>
            </p:nvCxnSpPr>
            <p:spPr bwMode="auto">
              <a:xfrm flipH="1">
                <a:off x="3658280" y="3640062"/>
                <a:ext cx="1032604" cy="107037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4" idx="2"/>
              </p:cNvCxnSpPr>
              <p:nvPr/>
            </p:nvCxnSpPr>
            <p:spPr bwMode="auto">
              <a:xfrm flipH="1">
                <a:off x="4688993" y="3640062"/>
                <a:ext cx="1891" cy="554907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Oval 109"/>
              <p:cNvSpPr/>
              <p:nvPr/>
            </p:nvSpPr>
            <p:spPr bwMode="auto">
              <a:xfrm>
                <a:off x="3464460" y="5249293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3754426" y="5160597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569615" y="3521588"/>
                <a:ext cx="93435" cy="76200"/>
              </a:xfrm>
              <a:prstGeom prst="ellipse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505029" y="548094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’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05200" y="62484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795166" y="6159704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05200" y="5181600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77000" y="2655763"/>
            <a:ext cx="1656354" cy="2873874"/>
            <a:chOff x="6245521" y="2653605"/>
            <a:chExt cx="1656354" cy="287387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984135" y="3686024"/>
              <a:ext cx="485890" cy="48135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7030A0"/>
                  </a:solidFill>
                  <a:latin typeface="Arial Narrow" charset="0"/>
                  <a:ea typeface="ＭＳ Ｐゴシック" charset="0"/>
                </a:rPr>
                <a:t>J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45521" y="2653605"/>
              <a:ext cx="1656354" cy="2873874"/>
              <a:chOff x="3352800" y="3605027"/>
              <a:chExt cx="1656354" cy="287387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352800" y="3605027"/>
                <a:ext cx="1656354" cy="2873874"/>
                <a:chOff x="3343185" y="2834520"/>
                <a:chExt cx="1656354" cy="2873874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4382228" y="2834520"/>
                  <a:ext cx="617311" cy="805542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 dirty="0">
                      <a:solidFill>
                        <a:srgbClr val="0070C0"/>
                      </a:solidFill>
                      <a:latin typeface="Arial Narrow" charset="0"/>
                      <a:ea typeface="ＭＳ Ｐゴシック" charset="0"/>
                    </a:rPr>
                    <a:t>C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343185" y="2835653"/>
                  <a:ext cx="617311" cy="2872741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Arial Narrow" charset="0"/>
                      <a:ea typeface="ＭＳ Ｐゴシック" charset="0"/>
                    </a:rPr>
                    <a:t>B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495414" y="2951520"/>
                  <a:ext cx="3385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  <p:cxnSp>
              <p:nvCxnSpPr>
                <p:cNvPr id="68" name="Straight Arrow Connector 67"/>
                <p:cNvCxnSpPr>
                  <a:stCxn id="47" idx="2"/>
                  <a:endCxn id="52" idx="0"/>
                </p:cNvCxnSpPr>
                <p:nvPr/>
              </p:nvCxnSpPr>
              <p:spPr bwMode="auto">
                <a:xfrm flipH="1">
                  <a:off x="3658280" y="4348298"/>
                  <a:ext cx="666464" cy="36214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Arrow Connector 68"/>
                <p:cNvCxnSpPr>
                  <a:stCxn id="57" idx="2"/>
                </p:cNvCxnSpPr>
                <p:nvPr/>
              </p:nvCxnSpPr>
              <p:spPr bwMode="auto">
                <a:xfrm flipH="1">
                  <a:off x="4688993" y="3640062"/>
                  <a:ext cx="1891" cy="554907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0" name="Oval 69"/>
                <p:cNvSpPr/>
                <p:nvPr/>
              </p:nvSpPr>
              <p:spPr bwMode="auto">
                <a:xfrm>
                  <a:off x="3464460" y="5249293"/>
                  <a:ext cx="93435" cy="76200"/>
                </a:xfrm>
                <a:prstGeom prst="ellipse">
                  <a:avLst/>
                </a:prstGeom>
                <a:solidFill>
                  <a:srgbClr val="FFC00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3754426" y="5160597"/>
                  <a:ext cx="93435" cy="76200"/>
                </a:xfrm>
                <a:prstGeom prst="ellipse">
                  <a:avLst/>
                </a:prstGeom>
                <a:solidFill>
                  <a:srgbClr val="FFC00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3569615" y="3521588"/>
                  <a:ext cx="93435" cy="76200"/>
                </a:xfrm>
                <a:prstGeom prst="ellipse">
                  <a:avLst/>
                </a:prstGeom>
                <a:solidFill>
                  <a:srgbClr val="7030A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505029" y="5480947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j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’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3505200" y="6248400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3795166" y="6159704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3505200" y="5181600"/>
                <a:ext cx="93435" cy="76200"/>
              </a:xfrm>
              <a:prstGeom prst="ellipse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cxnSp>
          <p:nvCxnSpPr>
            <p:cNvPr id="73" name="Straight Arrow Connector 72"/>
            <p:cNvCxnSpPr>
              <a:stCxn id="57" idx="2"/>
              <a:endCxn id="47" idx="0"/>
            </p:cNvCxnSpPr>
            <p:nvPr/>
          </p:nvCxnSpPr>
          <p:spPr bwMode="auto">
            <a:xfrm flipH="1">
              <a:off x="7227080" y="3459147"/>
              <a:ext cx="366140" cy="2268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Oval 73"/>
            <p:cNvSpPr/>
            <p:nvPr/>
          </p:nvSpPr>
          <p:spPr bwMode="auto">
            <a:xfrm>
              <a:off x="7305631" y="3996605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077031" y="3844205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Trace scheduling: cleaning up </a:t>
            </a: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266" y="627922"/>
            <a:ext cx="5403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Next, some instructions from </a:t>
            </a:r>
            <a:r>
              <a:rPr lang="en-US" b="1" dirty="0" smtClean="0">
                <a:solidFill>
                  <a:srgbClr val="00B050"/>
                </a:solidFill>
              </a:rPr>
              <a:t>B3/B4</a:t>
            </a:r>
            <a:r>
              <a:rPr lang="en-US" dirty="0" smtClean="0"/>
              <a:t> end up </a:t>
            </a:r>
            <a:r>
              <a:rPr lang="en-US" b="1" dirty="0" smtClean="0">
                <a:solidFill>
                  <a:srgbClr val="7030A0"/>
                </a:solidFill>
              </a:rPr>
              <a:t>above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b="1" dirty="0" smtClean="0"/>
              <a:t>,</a:t>
            </a:r>
            <a:r>
              <a:rPr lang="en-US" dirty="0" smtClean="0"/>
              <a:t> others </a:t>
            </a:r>
            <a:r>
              <a:rPr lang="en-US" b="1" dirty="0" smtClean="0">
                <a:solidFill>
                  <a:srgbClr val="FFC000"/>
                </a:solidFill>
              </a:rPr>
              <a:t>below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Copy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former ones into the edge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j’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/>
              <a:t>into a new block </a:t>
            </a:r>
            <a:r>
              <a:rPr lang="en-US" b="1" dirty="0" smtClean="0">
                <a:solidFill>
                  <a:srgbClr val="7030A0"/>
                </a:solidFill>
              </a:rPr>
              <a:t>J, </a:t>
            </a:r>
            <a:r>
              <a:rPr lang="en-US" dirty="0" smtClean="0"/>
              <a:t>ensuring that instructions following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j’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receive correct data when flow enters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 smtClean="0"/>
              <a:t> via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5658" y="1050864"/>
            <a:ext cx="1664586" cy="5228212"/>
            <a:chOff x="594179" y="1048706"/>
            <a:chExt cx="1664586" cy="522821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94180" y="387845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B3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5160" y="3807873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j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0" idx="2"/>
              <a:endCxn id="25" idx="0"/>
            </p:cNvCxnSpPr>
            <p:nvPr/>
          </p:nvCxnSpPr>
          <p:spPr bwMode="auto">
            <a:xfrm>
              <a:off x="902835" y="2212214"/>
              <a:ext cx="0" cy="43128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5" idx="2"/>
              <a:endCxn id="26" idx="0"/>
            </p:cNvCxnSpPr>
            <p:nvPr/>
          </p:nvCxnSpPr>
          <p:spPr bwMode="auto">
            <a:xfrm>
              <a:off x="902835" y="3449044"/>
              <a:ext cx="1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6" idx="2"/>
              <a:endCxn id="28" idx="0"/>
            </p:cNvCxnSpPr>
            <p:nvPr/>
          </p:nvCxnSpPr>
          <p:spPr bwMode="auto">
            <a:xfrm>
              <a:off x="902836" y="5041964"/>
              <a:ext cx="1432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94179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B2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95612" y="5471376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B4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94179" y="1048706"/>
              <a:ext cx="617311" cy="116350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rPr>
                <a:t>B1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9062" y="1826499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80" name="Straight Arrow Connector 79"/>
            <p:cNvCxnSpPr>
              <a:stCxn id="82" idx="2"/>
              <a:endCxn id="26" idx="0"/>
            </p:cNvCxnSpPr>
            <p:nvPr/>
          </p:nvCxnSpPr>
          <p:spPr bwMode="auto">
            <a:xfrm flipH="1">
              <a:off x="902836" y="3449044"/>
              <a:ext cx="1047274" cy="42941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Rectangle 81"/>
            <p:cNvSpPr/>
            <p:nvPr/>
          </p:nvSpPr>
          <p:spPr bwMode="auto">
            <a:xfrm>
              <a:off x="1641454" y="2643502"/>
              <a:ext cx="617311" cy="8055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70C0"/>
                  </a:solidFill>
                  <a:latin typeface="Arial Narrow" charset="0"/>
                  <a:ea typeface="ＭＳ Ｐゴシック" charset="0"/>
                </a:rPr>
                <a:t>C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84" name="Straight Arrow Connector 83"/>
            <p:cNvCxnSpPr>
              <a:stCxn id="82" idx="2"/>
            </p:cNvCxnSpPr>
            <p:nvPr/>
          </p:nvCxnSpPr>
          <p:spPr bwMode="auto">
            <a:xfrm flipH="1">
              <a:off x="1950108" y="3449044"/>
              <a:ext cx="2" cy="57095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821325" y="6038374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9806" y="55626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985408" y="5652175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3153" y="4669461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21634" y="4193687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997236" y="4283262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15745" y="2650790"/>
            <a:ext cx="1656354" cy="2873874"/>
            <a:chOff x="3352800" y="3605027"/>
            <a:chExt cx="1656354" cy="2873874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52800" y="3605027"/>
              <a:ext cx="1656354" cy="2873874"/>
              <a:chOff x="3343185" y="2834520"/>
              <a:chExt cx="1656354" cy="2873874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4382228" y="2834520"/>
                <a:ext cx="617311" cy="805542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rgbClr val="0070C0"/>
                    </a:solidFill>
                    <a:latin typeface="Arial Narrow" charset="0"/>
                    <a:ea typeface="ＭＳ Ｐゴシック" charset="0"/>
                  </a:rPr>
                  <a:t>C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343185" y="2835653"/>
                <a:ext cx="617311" cy="2872741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charset="0"/>
                    <a:ea typeface="ＭＳ Ｐゴシック" charset="0"/>
                  </a:rPr>
                  <a:t>B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495414" y="2951520"/>
                <a:ext cx="338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13" idx="0"/>
              </p:cNvCxnSpPr>
              <p:nvPr/>
            </p:nvCxnSpPr>
            <p:spPr bwMode="auto">
              <a:xfrm flipH="1">
                <a:off x="3658280" y="3640062"/>
                <a:ext cx="1032604" cy="107037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4" idx="2"/>
              </p:cNvCxnSpPr>
              <p:nvPr/>
            </p:nvCxnSpPr>
            <p:spPr bwMode="auto">
              <a:xfrm flipH="1">
                <a:off x="4688993" y="3640062"/>
                <a:ext cx="1891" cy="554907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Oval 109"/>
              <p:cNvSpPr/>
              <p:nvPr/>
            </p:nvSpPr>
            <p:spPr bwMode="auto">
              <a:xfrm>
                <a:off x="3464460" y="5249293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3754426" y="5160597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569615" y="3521588"/>
                <a:ext cx="93435" cy="76200"/>
              </a:xfrm>
              <a:prstGeom prst="ellipse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505029" y="548094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’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05200" y="6248400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795166" y="6159704"/>
              <a:ext cx="93435" cy="76200"/>
            </a:xfrm>
            <a:prstGeom prst="ellipse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05200" y="5181600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77000" y="2655763"/>
            <a:ext cx="1656354" cy="2873874"/>
            <a:chOff x="6245521" y="2653605"/>
            <a:chExt cx="1656354" cy="287387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984135" y="3686024"/>
              <a:ext cx="485890" cy="48135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7030A0"/>
                  </a:solidFill>
                  <a:latin typeface="Arial Narrow" charset="0"/>
                  <a:ea typeface="ＭＳ Ｐゴシック" charset="0"/>
                </a:rPr>
                <a:t>J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45521" y="2653605"/>
              <a:ext cx="1656354" cy="2873874"/>
              <a:chOff x="3352800" y="3605027"/>
              <a:chExt cx="1656354" cy="287387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352800" y="3605027"/>
                <a:ext cx="1656354" cy="2873874"/>
                <a:chOff x="3343185" y="2834520"/>
                <a:chExt cx="1656354" cy="2873874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4382228" y="2834520"/>
                  <a:ext cx="617311" cy="805542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0070C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 dirty="0">
                      <a:solidFill>
                        <a:srgbClr val="0070C0"/>
                      </a:solidFill>
                      <a:latin typeface="Arial Narrow" charset="0"/>
                      <a:ea typeface="ＭＳ Ｐゴシック" charset="0"/>
                    </a:rPr>
                    <a:t>C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343185" y="2835653"/>
                  <a:ext cx="617311" cy="2872741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Arial Narrow" charset="0"/>
                      <a:ea typeface="ＭＳ Ｐゴシック" charset="0"/>
                    </a:rPr>
                    <a:t>B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495414" y="2951520"/>
                  <a:ext cx="3385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  <p:cxnSp>
              <p:nvCxnSpPr>
                <p:cNvPr id="68" name="Straight Arrow Connector 67"/>
                <p:cNvCxnSpPr>
                  <a:stCxn id="47" idx="2"/>
                  <a:endCxn id="52" idx="0"/>
                </p:cNvCxnSpPr>
                <p:nvPr/>
              </p:nvCxnSpPr>
              <p:spPr bwMode="auto">
                <a:xfrm flipH="1">
                  <a:off x="3658280" y="4348298"/>
                  <a:ext cx="666464" cy="362142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Arrow Connector 68"/>
                <p:cNvCxnSpPr>
                  <a:stCxn id="57" idx="2"/>
                </p:cNvCxnSpPr>
                <p:nvPr/>
              </p:nvCxnSpPr>
              <p:spPr bwMode="auto">
                <a:xfrm flipH="1">
                  <a:off x="4688993" y="3640062"/>
                  <a:ext cx="1891" cy="554907"/>
                </a:xfrm>
                <a:prstGeom prst="straightConnector1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0" name="Oval 69"/>
                <p:cNvSpPr/>
                <p:nvPr/>
              </p:nvSpPr>
              <p:spPr bwMode="auto">
                <a:xfrm>
                  <a:off x="3464460" y="5249293"/>
                  <a:ext cx="93435" cy="76200"/>
                </a:xfrm>
                <a:prstGeom prst="ellipse">
                  <a:avLst/>
                </a:prstGeom>
                <a:solidFill>
                  <a:srgbClr val="FFC00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3754426" y="5160597"/>
                  <a:ext cx="93435" cy="76200"/>
                </a:xfrm>
                <a:prstGeom prst="ellipse">
                  <a:avLst/>
                </a:prstGeom>
                <a:solidFill>
                  <a:srgbClr val="FFC00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3569615" y="3521588"/>
                  <a:ext cx="93435" cy="76200"/>
                </a:xfrm>
                <a:prstGeom prst="ellipse">
                  <a:avLst/>
                </a:prstGeom>
                <a:solidFill>
                  <a:srgbClr val="7030A0"/>
                </a:solidFill>
                <a:ln w="762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505029" y="5480947"/>
                <a:ext cx="32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j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’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3505200" y="6248400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3795166" y="6159704"/>
                <a:ext cx="93435" cy="76200"/>
              </a:xfrm>
              <a:prstGeom prst="ellipse">
                <a:avLst/>
              </a:prstGeom>
              <a:solidFill>
                <a:srgbClr val="FFC00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3505200" y="5181600"/>
                <a:ext cx="93435" cy="76200"/>
              </a:xfrm>
              <a:prstGeom prst="ellipse">
                <a:avLst/>
              </a:prstGeom>
              <a:solidFill>
                <a:srgbClr val="7030A0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cxnSp>
          <p:nvCxnSpPr>
            <p:cNvPr id="73" name="Straight Arrow Connector 72"/>
            <p:cNvCxnSpPr>
              <a:stCxn id="57" idx="2"/>
              <a:endCxn id="47" idx="0"/>
            </p:cNvCxnSpPr>
            <p:nvPr/>
          </p:nvCxnSpPr>
          <p:spPr bwMode="auto">
            <a:xfrm flipH="1">
              <a:off x="7227080" y="3459147"/>
              <a:ext cx="366140" cy="2268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Oval 73"/>
            <p:cNvSpPr/>
            <p:nvPr/>
          </p:nvSpPr>
          <p:spPr bwMode="auto">
            <a:xfrm>
              <a:off x="7305631" y="3996605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077031" y="3844205"/>
              <a:ext cx="93435" cy="76200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4266" y="5649101"/>
            <a:ext cx="555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Final cleanup: some instructions in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J</a:t>
            </a:r>
            <a:r>
              <a:rPr lang="en-US" dirty="0" smtClean="0"/>
              <a:t> may be dead – eliminate them. Then,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J</a:t>
            </a:r>
            <a:r>
              <a:rPr lang="en-US" dirty="0" smtClean="0"/>
              <a:t> can be (list-)scheduled or be part of the next trace.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684849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Purely sequential execution: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156" y="2057400"/>
            <a:ext cx="518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Pipelining - can partially overlap instructions: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9393" y="1205283"/>
            <a:ext cx="8705100" cy="547698"/>
            <a:chOff x="279393" y="1205283"/>
            <a:chExt cx="8705100" cy="547698"/>
          </a:xfrm>
        </p:grpSpPr>
        <p:sp>
          <p:nvSpPr>
            <p:cNvPr id="2" name="TextBox 1"/>
            <p:cNvSpPr txBox="1"/>
            <p:nvPr/>
          </p:nvSpPr>
          <p:spPr>
            <a:xfrm>
              <a:off x="8447165" y="1291316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9393" y="1205283"/>
              <a:ext cx="4475845" cy="535633"/>
              <a:chOff x="279402" y="1217348"/>
              <a:chExt cx="4475845" cy="535633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279402" y="1218880"/>
                <a:ext cx="892630" cy="534101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rPr>
                  <a:t>FETCH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1182917" y="1217348"/>
                <a:ext cx="892628" cy="535633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Arial Narrow" charset="0"/>
                    <a:ea typeface="ＭＳ Ｐゴシック" charset="0"/>
                  </a:rPr>
                  <a:t>DECODE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969981" y="1218880"/>
                <a:ext cx="892630" cy="53410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MEM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066468" y="1217348"/>
                <a:ext cx="892630" cy="53563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EXECUTE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862611" y="1218880"/>
                <a:ext cx="892636" cy="5341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WRITE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55241" y="1205284"/>
              <a:ext cx="3583209" cy="535633"/>
              <a:chOff x="279402" y="1217348"/>
              <a:chExt cx="3583209" cy="53563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279402" y="1218880"/>
                <a:ext cx="892630" cy="534101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rPr>
                  <a:t>FETCH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182917" y="1217348"/>
                <a:ext cx="892628" cy="535633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Arial Narrow" charset="0"/>
                    <a:ea typeface="ＭＳ Ｐゴシック" charset="0"/>
                  </a:rPr>
                  <a:t>DECODE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969981" y="1218880"/>
                <a:ext cx="892630" cy="53410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MEM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066468" y="1217348"/>
                <a:ext cx="892630" cy="53563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EXECUTE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 bwMode="auto">
          <a:xfrm>
            <a:off x="279393" y="2651802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82908" y="2650270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69972" y="2651802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6459" y="2650270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862602" y="2651802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72026" y="3185903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75541" y="3184371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862605" y="3185903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959092" y="3184371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755235" y="3185903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75547" y="3718472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79062" y="3716940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66126" y="3718472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62613" y="3716940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58756" y="3718472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4908" y="4321945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0365" y="4816391"/>
            <a:ext cx="85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instruction issued (and retired) each cycle – speedup ≈ pipeline depth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684849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Purely sequential execution: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156" y="2057400"/>
            <a:ext cx="518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Pipelining - can partially overlap instructions: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9393" y="1205283"/>
            <a:ext cx="8705100" cy="547698"/>
            <a:chOff x="279393" y="1205283"/>
            <a:chExt cx="8705100" cy="547698"/>
          </a:xfrm>
        </p:grpSpPr>
        <p:sp>
          <p:nvSpPr>
            <p:cNvPr id="2" name="TextBox 1"/>
            <p:cNvSpPr txBox="1"/>
            <p:nvPr/>
          </p:nvSpPr>
          <p:spPr>
            <a:xfrm>
              <a:off x="8447165" y="1291316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9393" y="1205283"/>
              <a:ext cx="4475845" cy="535633"/>
              <a:chOff x="279402" y="1217348"/>
              <a:chExt cx="4475845" cy="535633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279402" y="1218880"/>
                <a:ext cx="892630" cy="534101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rPr>
                  <a:t>FETCH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1182917" y="1217348"/>
                <a:ext cx="892628" cy="535633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Arial Narrow" charset="0"/>
                    <a:ea typeface="ＭＳ Ｐゴシック" charset="0"/>
                  </a:rPr>
                  <a:t>DECODE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969981" y="1218880"/>
                <a:ext cx="892630" cy="53410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MEM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066468" y="1217348"/>
                <a:ext cx="892630" cy="53563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EXECUTE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862611" y="1218880"/>
                <a:ext cx="892636" cy="5341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WRITE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55241" y="1205284"/>
              <a:ext cx="3583209" cy="535633"/>
              <a:chOff x="279402" y="1217348"/>
              <a:chExt cx="3583209" cy="53563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279402" y="1218880"/>
                <a:ext cx="892630" cy="534101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rPr>
                  <a:t>FETCH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182917" y="1217348"/>
                <a:ext cx="892628" cy="535633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Arial Narrow" charset="0"/>
                    <a:ea typeface="ＭＳ Ｐゴシック" charset="0"/>
                  </a:rPr>
                  <a:t>DECODE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969981" y="1218880"/>
                <a:ext cx="892630" cy="53410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MEM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066468" y="1217348"/>
                <a:ext cx="892630" cy="53563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EXECUTE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 bwMode="auto">
          <a:xfrm>
            <a:off x="279393" y="2651802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82908" y="2650270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69972" y="2651802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6459" y="2650270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862602" y="2651802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72026" y="3185903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75541" y="3184371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862605" y="3185903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959092" y="3184371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755235" y="3185903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75547" y="3718472"/>
            <a:ext cx="892630" cy="53410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FETCH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79062" y="3716940"/>
            <a:ext cx="892628" cy="53563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DECODE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66126" y="3718472"/>
            <a:ext cx="892630" cy="53410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MEM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62613" y="3716940"/>
            <a:ext cx="892630" cy="535633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EXECUTE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58756" y="3718472"/>
            <a:ext cx="892636" cy="53410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WRITE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4908" y="4321945"/>
            <a:ext cx="26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3107" y="5385134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assuming that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1902" y="5410794"/>
            <a:ext cx="6111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instruction spends one cycle in each stage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instruction forms visit same (sequence of) FU’s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are no (data) dependencies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0365" y="4816391"/>
            <a:ext cx="85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instruction issued (and retired) each cycle – speedup ≈ pipeline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9" y="87313"/>
            <a:ext cx="8368543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 for realistic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05" y="692837"/>
            <a:ext cx="813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instructions visit different sets/sequences of functional units, and occasionally multiple types of functional units in the same cycle: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1169" y="2148428"/>
            <a:ext cx="6233021" cy="559730"/>
            <a:chOff x="1359427" y="2337348"/>
            <a:chExt cx="6233021" cy="559730"/>
          </a:xfrm>
        </p:grpSpPr>
        <p:sp>
          <p:nvSpPr>
            <p:cNvPr id="3" name="Rectangle 2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41169" y="2886920"/>
            <a:ext cx="8895585" cy="550733"/>
            <a:chOff x="-389887" y="2437466"/>
            <a:chExt cx="8895585" cy="55073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052588" y="2445780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613062" y="2445015"/>
              <a:ext cx="892636" cy="541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-389887" y="2437466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0470" y="2438863"/>
              <a:ext cx="892628" cy="546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379930" y="2440264"/>
              <a:ext cx="892630" cy="539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20010" y="2445014"/>
              <a:ext cx="892636" cy="54132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32346" y="2445780"/>
              <a:ext cx="896601" cy="540758"/>
              <a:chOff x="4042513" y="2344483"/>
              <a:chExt cx="896601" cy="54075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4044498" y="2613156"/>
                <a:ext cx="892630" cy="27208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042513" y="2344483"/>
                <a:ext cx="896601" cy="270561"/>
              </a:xfrm>
              <a:prstGeom prst="rect">
                <a:avLst/>
              </a:prstGeom>
              <a:solidFill>
                <a:srgbClr val="F7C3F3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MULTB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4953070" y="2444370"/>
              <a:ext cx="879712" cy="541965"/>
            </a:xfrm>
            <a:prstGeom prst="rect">
              <a:avLst/>
            </a:prstGeom>
            <a:solidFill>
              <a:srgbClr val="F7C3F3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MULTB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155801" y="2449829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276525" y="2443442"/>
              <a:ext cx="892636" cy="542065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169" y="3667632"/>
            <a:ext cx="8898466" cy="550936"/>
            <a:chOff x="141169" y="3667632"/>
            <a:chExt cx="8898466" cy="550936"/>
          </a:xfrm>
        </p:grpSpPr>
        <p:sp>
          <p:nvSpPr>
            <p:cNvPr id="83" name="Rectangle 82"/>
            <p:cNvSpPr/>
            <p:nvPr/>
          </p:nvSpPr>
          <p:spPr bwMode="auto">
            <a:xfrm>
              <a:off x="8146999" y="3667632"/>
              <a:ext cx="892636" cy="54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41169" y="3667835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031526" y="3673812"/>
              <a:ext cx="892628" cy="54202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910485" y="3670196"/>
              <a:ext cx="892630" cy="5438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255669" y="3673812"/>
              <a:ext cx="892636" cy="54287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01592" y="3673812"/>
              <a:ext cx="892630" cy="54202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ADD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588554" y="3667835"/>
              <a:ext cx="882815" cy="5488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SHIFT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694445" y="3673812"/>
              <a:ext cx="892636" cy="54299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484626" y="3667835"/>
              <a:ext cx="882815" cy="5488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SHIFT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364339" y="3667632"/>
              <a:ext cx="892630" cy="54905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ADD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639647"/>
            <a:ext cx="827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floating point instructions on MIPS R4000 (ADD, MUL, CONV)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9" y="87313"/>
            <a:ext cx="8368543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 for realistic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05" y="692837"/>
            <a:ext cx="813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instructions visit different sets/sequences of functional units, and occasionally multiple types of functional units in the same cycle: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1169" y="4356727"/>
            <a:ext cx="715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Contention for FU’s means some </a:t>
            </a:r>
            <a:r>
              <a:rPr lang="en-US" dirty="0" err="1" smtClean="0"/>
              <a:t>pipelinings</a:t>
            </a:r>
            <a:r>
              <a:rPr lang="en-US" dirty="0" smtClean="0"/>
              <a:t> must be avoided: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1169" y="2148428"/>
            <a:ext cx="6233021" cy="559730"/>
            <a:chOff x="1359427" y="2337348"/>
            <a:chExt cx="6233021" cy="559730"/>
          </a:xfrm>
        </p:grpSpPr>
        <p:sp>
          <p:nvSpPr>
            <p:cNvPr id="3" name="Rectangle 2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41169" y="2886920"/>
            <a:ext cx="8895585" cy="550733"/>
            <a:chOff x="-389887" y="2437466"/>
            <a:chExt cx="8895585" cy="55073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052588" y="2445780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613062" y="2445015"/>
              <a:ext cx="892636" cy="541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-389887" y="2437466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0470" y="2438863"/>
              <a:ext cx="892628" cy="546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379930" y="2440264"/>
              <a:ext cx="892630" cy="539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20010" y="2445014"/>
              <a:ext cx="892636" cy="54132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32346" y="2445780"/>
              <a:ext cx="896601" cy="540758"/>
              <a:chOff x="4042513" y="2344483"/>
              <a:chExt cx="896601" cy="54075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4044498" y="2613156"/>
                <a:ext cx="892630" cy="27208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042513" y="2344483"/>
                <a:ext cx="896601" cy="270561"/>
              </a:xfrm>
              <a:prstGeom prst="rect">
                <a:avLst/>
              </a:prstGeom>
              <a:solidFill>
                <a:srgbClr val="F7C3F3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MULTB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auto">
            <a:xfrm>
              <a:off x="4953070" y="2444370"/>
              <a:ext cx="879712" cy="541965"/>
            </a:xfrm>
            <a:prstGeom prst="rect">
              <a:avLst/>
            </a:prstGeom>
            <a:solidFill>
              <a:srgbClr val="F7C3F3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MULTB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155801" y="2449829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276525" y="2443442"/>
              <a:ext cx="892636" cy="542065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169" y="3667632"/>
            <a:ext cx="8898466" cy="550936"/>
            <a:chOff x="141169" y="3667632"/>
            <a:chExt cx="8898466" cy="550936"/>
          </a:xfrm>
        </p:grpSpPr>
        <p:sp>
          <p:nvSpPr>
            <p:cNvPr id="83" name="Rectangle 82"/>
            <p:cNvSpPr/>
            <p:nvPr/>
          </p:nvSpPr>
          <p:spPr bwMode="auto">
            <a:xfrm>
              <a:off x="8146999" y="3667632"/>
              <a:ext cx="892636" cy="54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41169" y="3667835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031526" y="3673812"/>
              <a:ext cx="892628" cy="54202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910485" y="3670196"/>
              <a:ext cx="892630" cy="5438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255669" y="3673812"/>
              <a:ext cx="892636" cy="54287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01592" y="3673812"/>
              <a:ext cx="892630" cy="54202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ADD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588554" y="3667835"/>
              <a:ext cx="882815" cy="5488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SHIFT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694445" y="3673812"/>
              <a:ext cx="892636" cy="54299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484626" y="3667835"/>
              <a:ext cx="882815" cy="5488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SHIFT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364339" y="3667632"/>
              <a:ext cx="892630" cy="54905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ADD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639647"/>
            <a:ext cx="827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floating point instructions on MIPS R4000 (ADD, MUL, CONV)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112140" y="4962056"/>
            <a:ext cx="8895585" cy="550733"/>
            <a:chOff x="-389887" y="2437466"/>
            <a:chExt cx="8895585" cy="55073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4052588" y="2445780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7613062" y="2445015"/>
              <a:ext cx="892636" cy="541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-389887" y="2437466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00470" y="2438863"/>
              <a:ext cx="892628" cy="546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379930" y="2440264"/>
              <a:ext cx="892630" cy="539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720010" y="2445014"/>
              <a:ext cx="892636" cy="54132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832346" y="2445780"/>
              <a:ext cx="896601" cy="540758"/>
              <a:chOff x="4042513" y="2344483"/>
              <a:chExt cx="896601" cy="540758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4044498" y="2613156"/>
                <a:ext cx="892630" cy="27208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042513" y="2344483"/>
                <a:ext cx="896601" cy="270561"/>
              </a:xfrm>
              <a:prstGeom prst="rect">
                <a:avLst/>
              </a:prstGeom>
              <a:solidFill>
                <a:srgbClr val="F7C3F3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MULTB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4953070" y="2444370"/>
              <a:ext cx="879712" cy="541965"/>
            </a:xfrm>
            <a:prstGeom prst="rect">
              <a:avLst/>
            </a:prstGeom>
            <a:solidFill>
              <a:srgbClr val="F7C3F3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MULTB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155801" y="2449829"/>
              <a:ext cx="892636" cy="534101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276525" y="2443442"/>
              <a:ext cx="892636" cy="542065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MULTA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749402" y="6161777"/>
            <a:ext cx="6233021" cy="559730"/>
            <a:chOff x="1359427" y="2337348"/>
            <a:chExt cx="6233021" cy="559730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118" name="Rectangle 117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sp>
        <p:nvSpPr>
          <p:cNvPr id="14" name="Lightning Bolt 13"/>
          <p:cNvSpPr/>
          <p:nvPr/>
        </p:nvSpPr>
        <p:spPr bwMode="auto">
          <a:xfrm>
            <a:off x="6511889" y="5421335"/>
            <a:ext cx="423755" cy="1131865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0" name="Lightning Bolt 119"/>
          <p:cNvSpPr/>
          <p:nvPr/>
        </p:nvSpPr>
        <p:spPr bwMode="auto">
          <a:xfrm>
            <a:off x="7376460" y="5227301"/>
            <a:ext cx="400956" cy="1036546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57701">
            <a:off x="2058248" y="558537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 </a:t>
            </a:r>
            <a:endParaRPr lang="en-US" b="1" dirty="0"/>
          </a:p>
        </p:txBody>
      </p:sp>
      <p:sp>
        <p:nvSpPr>
          <p:cNvPr id="122" name="Lightning Bolt 121"/>
          <p:cNvSpPr/>
          <p:nvPr/>
        </p:nvSpPr>
        <p:spPr bwMode="auto">
          <a:xfrm>
            <a:off x="8295074" y="5297936"/>
            <a:ext cx="400956" cy="1036546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9" y="87313"/>
            <a:ext cx="8368543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 constraints: data dependencies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687" y="1260057"/>
            <a:ext cx="6233021" cy="559730"/>
            <a:chOff x="1359427" y="2337348"/>
            <a:chExt cx="6233021" cy="559730"/>
          </a:xfrm>
        </p:grpSpPr>
        <p:sp>
          <p:nvSpPr>
            <p:cNvPr id="3" name="Rectangle 2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514006" y="2169769"/>
            <a:ext cx="2662447" cy="550733"/>
            <a:chOff x="-389887" y="2437466"/>
            <a:chExt cx="2662447" cy="550733"/>
          </a:xfrm>
        </p:grpSpPr>
        <p:sp>
          <p:nvSpPr>
            <p:cNvPr id="67" name="Rectangle 66"/>
            <p:cNvSpPr/>
            <p:nvPr/>
          </p:nvSpPr>
          <p:spPr bwMode="auto">
            <a:xfrm>
              <a:off x="-389887" y="2437466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0470" y="2438863"/>
              <a:ext cx="892628" cy="546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379930" y="2440264"/>
              <a:ext cx="892630" cy="539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169" y="693729"/>
            <a:ext cx="228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dependency: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254513" y="2169769"/>
            <a:ext cx="53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29" idx="3"/>
            <a:endCxn id="68" idx="0"/>
          </p:cNvCxnSpPr>
          <p:nvPr/>
        </p:nvCxnSpPr>
        <p:spPr bwMode="auto">
          <a:xfrm>
            <a:off x="6412708" y="1537865"/>
            <a:ext cx="437969" cy="6333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0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49" y="87313"/>
            <a:ext cx="8368543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Pipelining constraints: data dependencies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687" y="1260057"/>
            <a:ext cx="6233021" cy="559730"/>
            <a:chOff x="1359427" y="2337348"/>
            <a:chExt cx="6233021" cy="559730"/>
          </a:xfrm>
        </p:grpSpPr>
        <p:sp>
          <p:nvSpPr>
            <p:cNvPr id="3" name="Rectangle 2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514006" y="2169769"/>
            <a:ext cx="2662447" cy="550733"/>
            <a:chOff x="-389887" y="2437466"/>
            <a:chExt cx="2662447" cy="550733"/>
          </a:xfrm>
        </p:grpSpPr>
        <p:sp>
          <p:nvSpPr>
            <p:cNvPr id="67" name="Rectangle 66"/>
            <p:cNvSpPr/>
            <p:nvPr/>
          </p:nvSpPr>
          <p:spPr bwMode="auto">
            <a:xfrm>
              <a:off x="-389887" y="2437466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00470" y="2438863"/>
              <a:ext cx="892628" cy="546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379930" y="2440264"/>
              <a:ext cx="892630" cy="539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169" y="693729"/>
            <a:ext cx="228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dependency: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254513" y="2169769"/>
            <a:ext cx="53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29" idx="3"/>
            <a:endCxn id="68" idx="0"/>
          </p:cNvCxnSpPr>
          <p:nvPr/>
        </p:nvCxnSpPr>
        <p:spPr bwMode="auto">
          <a:xfrm>
            <a:off x="6412708" y="1537865"/>
            <a:ext cx="437969" cy="6333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77"/>
          <p:cNvSpPr txBox="1"/>
          <p:nvPr/>
        </p:nvSpPr>
        <p:spPr>
          <a:xfrm>
            <a:off x="179686" y="3208203"/>
            <a:ext cx="63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bypassing / operand forwarding: extra HW to communicate data directly between FU’s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74719" y="4214725"/>
            <a:ext cx="6233021" cy="559730"/>
            <a:chOff x="1359427" y="2337348"/>
            <a:chExt cx="6233021" cy="55973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359427" y="2340961"/>
              <a:ext cx="892630" cy="549729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253749" y="2339154"/>
              <a:ext cx="874994" cy="55515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3121480" y="2337348"/>
              <a:ext cx="892630" cy="558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699812" y="2337402"/>
              <a:ext cx="892636" cy="5555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WRITE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023197" y="2337491"/>
              <a:ext cx="904633" cy="559587"/>
              <a:chOff x="4023197" y="2337491"/>
              <a:chExt cx="904633" cy="559587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4023197" y="2612923"/>
                <a:ext cx="895546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4023198" y="2337491"/>
                <a:ext cx="904632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927830" y="2337402"/>
              <a:ext cx="893772" cy="553288"/>
              <a:chOff x="4038830" y="2337402"/>
              <a:chExt cx="893772" cy="553288"/>
            </a:xfrm>
          </p:grpSpPr>
          <p:sp>
            <p:nvSpPr>
              <p:cNvPr id="131" name="Rectangle 130"/>
              <p:cNvSpPr/>
              <p:nvPr/>
            </p:nvSpPr>
            <p:spPr bwMode="auto">
              <a:xfrm>
                <a:off x="4038830" y="2606535"/>
                <a:ext cx="892630" cy="28415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ADD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039972" y="2337402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796997" y="2337402"/>
              <a:ext cx="901717" cy="553640"/>
              <a:chOff x="4018997" y="2341540"/>
              <a:chExt cx="901717" cy="553640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4018997" y="2623095"/>
                <a:ext cx="892630" cy="2720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SHIFT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4028084" y="2341540"/>
                <a:ext cx="892630" cy="27208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 Narrow" charset="0"/>
                    <a:ea typeface="ＭＳ Ｐゴシック" charset="0"/>
                  </a:rPr>
                  <a:t>ROUND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2838489" y="5392569"/>
            <a:ext cx="4445912" cy="550733"/>
            <a:chOff x="141169" y="3667835"/>
            <a:chExt cx="4445912" cy="550733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41169" y="3667835"/>
              <a:ext cx="892630" cy="550733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FETCH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031526" y="3673812"/>
              <a:ext cx="892628" cy="54202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Narrow" charset="0"/>
                  <a:ea typeface="ＭＳ Ｐゴシック" charset="0"/>
                </a:rPr>
                <a:t>READ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910485" y="3670196"/>
              <a:ext cx="892630" cy="5438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UNPACK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801592" y="3673812"/>
              <a:ext cx="892630" cy="54202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ADD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3694445" y="3673812"/>
              <a:ext cx="892636" cy="54299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 Narrow" charset="0"/>
                  <a:ea typeface="ＭＳ Ｐゴシック" charset="0"/>
                </a:rPr>
                <a:t>ROUND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>
            <a:off x="5504919" y="4483560"/>
            <a:ext cx="14055" cy="90900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553943" y="6085637"/>
            <a:ext cx="748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of one stage is available at another stage in the next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672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llustrates use of loop unrolling and introduces terminology for full SW pipelining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 not useful in practice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2190929"/>
            <a:ext cx="2538972" cy="3905072"/>
            <a:chOff x="204228" y="1962329"/>
            <a:chExt cx="2538972" cy="3905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204228" y="1962329"/>
              <a:ext cx="2538972" cy="390507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4228" y="2108254"/>
              <a:ext cx="2534419" cy="3732060"/>
              <a:chOff x="204228" y="2108254"/>
              <a:chExt cx="2534419" cy="373206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4228" y="2108254"/>
                <a:ext cx="172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1 to 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5950" y="2423994"/>
                <a:ext cx="21226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ym typeface="Wingdings" panose="05000000000000000000" pitchFamily="2" charset="2"/>
                  </a:rPr>
                  <a:t>a  j ◊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 [ </a:t>
                </a:r>
                <a:r>
                  <a:rPr lang="en-US" b="1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– 1]</a:t>
                </a:r>
                <a:b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b  a ◊ f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c  e ◊ j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d  f ◊ c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e  b ◊ d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f  U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g: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 [ </a:t>
                </a:r>
                <a:r>
                  <a:rPr lang="en-US" b="1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]  b</a:t>
                </a:r>
                <a:b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h: W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d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j  X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79643" y="626581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◊ some binary op(s)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971800" y="4333667"/>
            <a:ext cx="2819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139845" y="3718086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scalar replacement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9111" y="4360754"/>
            <a:ext cx="214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ake “iteration index” explicit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  <p:pic>
        <p:nvPicPr>
          <p:cNvPr id="2529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/>
          <a:stretch/>
        </p:blipFill>
        <p:spPr>
          <a:xfrm>
            <a:off x="101243" y="1600200"/>
            <a:ext cx="894151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2786743" y="4431082"/>
            <a:ext cx="2249714" cy="862226"/>
          </a:xfrm>
          <a:custGeom>
            <a:avLst/>
            <a:gdLst>
              <a:gd name="connsiteX0" fmla="*/ 0 w 2249714"/>
              <a:gd name="connsiteY0" fmla="*/ 865137 h 939158"/>
              <a:gd name="connsiteX1" fmla="*/ 841828 w 2249714"/>
              <a:gd name="connsiteY1" fmla="*/ 865137 h 939158"/>
              <a:gd name="connsiteX2" fmla="*/ 1596571 w 2249714"/>
              <a:gd name="connsiteY2" fmla="*/ 95880 h 939158"/>
              <a:gd name="connsiteX3" fmla="*/ 2249714 w 2249714"/>
              <a:gd name="connsiteY3" fmla="*/ 37822 h 939158"/>
              <a:gd name="connsiteX0" fmla="*/ 0 w 2249714"/>
              <a:gd name="connsiteY0" fmla="*/ 839276 h 906193"/>
              <a:gd name="connsiteX1" fmla="*/ 841828 w 2249714"/>
              <a:gd name="connsiteY1" fmla="*/ 839276 h 906193"/>
              <a:gd name="connsiteX2" fmla="*/ 1553028 w 2249714"/>
              <a:gd name="connsiteY2" fmla="*/ 171619 h 906193"/>
              <a:gd name="connsiteX3" fmla="*/ 2249714 w 2249714"/>
              <a:gd name="connsiteY3" fmla="*/ 11961 h 906193"/>
              <a:gd name="connsiteX0" fmla="*/ 0 w 2249714"/>
              <a:gd name="connsiteY0" fmla="*/ 837605 h 862226"/>
              <a:gd name="connsiteX1" fmla="*/ 841828 w 2249714"/>
              <a:gd name="connsiteY1" fmla="*/ 721491 h 862226"/>
              <a:gd name="connsiteX2" fmla="*/ 1553028 w 2249714"/>
              <a:gd name="connsiteY2" fmla="*/ 169948 h 862226"/>
              <a:gd name="connsiteX3" fmla="*/ 2249714 w 2249714"/>
              <a:gd name="connsiteY3" fmla="*/ 10290 h 86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4" h="862226">
                <a:moveTo>
                  <a:pt x="0" y="837605"/>
                </a:moveTo>
                <a:cubicBezTo>
                  <a:pt x="287866" y="901709"/>
                  <a:pt x="582990" y="832767"/>
                  <a:pt x="841828" y="721491"/>
                </a:cubicBezTo>
                <a:cubicBezTo>
                  <a:pt x="1100666" y="610215"/>
                  <a:pt x="1318380" y="288481"/>
                  <a:pt x="1553028" y="169948"/>
                </a:cubicBezTo>
                <a:cubicBezTo>
                  <a:pt x="1787676" y="51415"/>
                  <a:pt x="2040466" y="-29624"/>
                  <a:pt x="2249714" y="1029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99" y="769203"/>
            <a:ext cx="670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Instructions take multiple cycles: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fill empty slots with independent instructions!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563908"/>
            <a:ext cx="380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</a:t>
            </a:r>
            <a:r>
              <a:rPr lang="en-US" sz="1600" dirty="0" smtClean="0">
                <a:solidFill>
                  <a:srgbClr val="00B0F0"/>
                </a:solidFill>
              </a:rPr>
              <a:t>hat exactly do we mean by “independent”?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4800600" y="1563908"/>
            <a:ext cx="152400" cy="19216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29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6721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llustrates use of loop unrolling and introduces terminology for full SW pipelining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 not useful in practice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2190929"/>
            <a:ext cx="2538972" cy="3905072"/>
            <a:chOff x="204228" y="1962329"/>
            <a:chExt cx="2538972" cy="3905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204228" y="1962329"/>
              <a:ext cx="2538972" cy="390507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4228" y="2108254"/>
              <a:ext cx="2534419" cy="3732060"/>
              <a:chOff x="204228" y="2108254"/>
              <a:chExt cx="2534419" cy="373206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4228" y="2108254"/>
                <a:ext cx="172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1 to 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5950" y="2423994"/>
                <a:ext cx="21226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ym typeface="Wingdings" panose="05000000000000000000" pitchFamily="2" charset="2"/>
                  </a:rPr>
                  <a:t>a  j ◊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 [ </a:t>
                </a:r>
                <a:r>
                  <a:rPr lang="en-US" b="1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– 1]</a:t>
                </a:r>
                <a:b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b  a ◊ f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c  e ◊ j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d  f ◊ c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e  b ◊ d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f  U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g: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V [ </a:t>
                </a:r>
                <a:r>
                  <a:rPr lang="en-US" b="1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]  b</a:t>
                </a:r>
                <a:b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h: W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d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j  X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79643" y="626581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◊ some binary op(s)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89078" y="2163842"/>
            <a:ext cx="2538972" cy="3905072"/>
            <a:chOff x="204228" y="1962329"/>
            <a:chExt cx="2538972" cy="390507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4228" y="1962329"/>
              <a:ext cx="2538972" cy="390507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4228" y="2108254"/>
              <a:ext cx="2451063" cy="3732060"/>
              <a:chOff x="204228" y="2108254"/>
              <a:chExt cx="2451063" cy="373206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04228" y="2108254"/>
                <a:ext cx="172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1 to 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5950" y="2423994"/>
                <a:ext cx="203934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ym typeface="Wingdings" panose="05000000000000000000" pitchFamily="2" charset="2"/>
                  </a:rPr>
                  <a:t>a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> ◊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a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◊ 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e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> ◊ 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 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 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◊ c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e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◊ 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U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g: V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h: W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X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</a:p>
            </p:txBody>
          </p:sp>
        </p:grpSp>
      </p:grpSp>
      <p:cxnSp>
        <p:nvCxnSpPr>
          <p:cNvPr id="21" name="Straight Arrow Connector 20"/>
          <p:cNvCxnSpPr/>
          <p:nvPr/>
        </p:nvCxnSpPr>
        <p:spPr bwMode="auto">
          <a:xfrm>
            <a:off x="2971800" y="4333667"/>
            <a:ext cx="28194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139845" y="3718086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scalar replacement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9111" y="4360754"/>
            <a:ext cx="214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ake “iteration index” explicit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8052" y="6120673"/>
            <a:ext cx="426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Scalar replacement: poor-man’s alternative to alias analysis (again) but often helpful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7575" y="1754588"/>
            <a:ext cx="2538972" cy="3905072"/>
            <a:chOff x="204228" y="1962329"/>
            <a:chExt cx="2538972" cy="390507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4228" y="1962329"/>
              <a:ext cx="2538972" cy="390507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4228" y="2108254"/>
              <a:ext cx="2451063" cy="3732060"/>
              <a:chOff x="204228" y="2108254"/>
              <a:chExt cx="2451063" cy="373206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04228" y="2108254"/>
                <a:ext cx="172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 1 to 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5950" y="2423994"/>
                <a:ext cx="203934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ym typeface="Wingdings" panose="05000000000000000000" pitchFamily="2" charset="2"/>
                  </a:rPr>
                  <a:t>a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> ◊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a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◊ 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e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- 1</a:t>
                </a:r>
                <a:r>
                  <a:rPr lang="en-US" dirty="0" smtClean="0">
                    <a:sym typeface="Wingdings" panose="05000000000000000000" pitchFamily="2" charset="2"/>
                  </a:rPr>
                  <a:t> ◊ 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 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 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 ◊ c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e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◊ 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U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g: V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b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h: W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  d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j</a:t>
                </a:r>
                <a:r>
                  <a:rPr lang="en-US" b="1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 X [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ym typeface="Wingdings" panose="05000000000000000000" pitchFamily="2" charset="2"/>
                  </a:rPr>
                  <a:t> ]</a:t>
                </a:r>
              </a:p>
            </p:txBody>
          </p:sp>
        </p:grpSp>
      </p:grpSp>
      <p:cxnSp>
        <p:nvCxnSpPr>
          <p:cNvPr id="21" name="Straight Arrow Connector 20"/>
          <p:cNvCxnSpPr/>
          <p:nvPr/>
        </p:nvCxnSpPr>
        <p:spPr bwMode="auto">
          <a:xfrm>
            <a:off x="3513631" y="3516306"/>
            <a:ext cx="1603375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14490" y="874364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Data dependence graph of body</a:t>
            </a:r>
            <a:endParaRPr lang="en-US" b="1" u="sng" dirty="0"/>
          </a:p>
        </p:txBody>
      </p:sp>
      <p:grpSp>
        <p:nvGrpSpPr>
          <p:cNvPr id="73" name="Group 72"/>
          <p:cNvGrpSpPr/>
          <p:nvPr/>
        </p:nvGrpSpPr>
        <p:grpSpPr>
          <a:xfrm>
            <a:off x="4727583" y="5659660"/>
            <a:ext cx="4117177" cy="461665"/>
            <a:chOff x="4638201" y="4986684"/>
            <a:chExt cx="4117177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500961" y="4986684"/>
              <a:ext cx="3254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ame-iteration dependence</a:t>
              </a:r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638201" y="5244390"/>
              <a:ext cx="859131" cy="17857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oup 77"/>
          <p:cNvGrpSpPr/>
          <p:nvPr/>
        </p:nvGrpSpPr>
        <p:grpSpPr>
          <a:xfrm>
            <a:off x="5670461" y="2362178"/>
            <a:ext cx="2574565" cy="2715404"/>
            <a:chOff x="5105400" y="1477828"/>
            <a:chExt cx="2574565" cy="2715404"/>
          </a:xfrm>
        </p:grpSpPr>
        <p:sp>
          <p:nvSpPr>
            <p:cNvPr id="16" name="TextBox 15"/>
            <p:cNvSpPr txBox="1"/>
            <p:nvPr/>
          </p:nvSpPr>
          <p:spPr>
            <a:xfrm>
              <a:off x="5620434" y="14848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20433" y="30323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17726" y="14778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8785" y="253237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7827" y="373156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617" y="3252681"/>
              <a:ext cx="255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371975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6445" y="2163422"/>
              <a:ext cx="240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2195" y="324545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18" name="Straight Arrow Connector 17"/>
            <p:cNvCxnSpPr>
              <a:stCxn id="16" idx="2"/>
              <a:endCxn id="25" idx="0"/>
            </p:cNvCxnSpPr>
            <p:nvPr/>
          </p:nvCxnSpPr>
          <p:spPr bwMode="auto">
            <a:xfrm flipH="1">
              <a:off x="5783299" y="1946491"/>
              <a:ext cx="1" cy="10858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stCxn id="26" idx="2"/>
              <a:endCxn id="27" idx="0"/>
            </p:cNvCxnSpPr>
            <p:nvPr/>
          </p:nvCxnSpPr>
          <p:spPr bwMode="auto">
            <a:xfrm flipH="1">
              <a:off x="6851651" y="1939493"/>
              <a:ext cx="21727" cy="59288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27" idx="2"/>
              <a:endCxn id="28" idx="0"/>
            </p:cNvCxnSpPr>
            <p:nvPr/>
          </p:nvCxnSpPr>
          <p:spPr bwMode="auto">
            <a:xfrm flipH="1">
              <a:off x="6720693" y="2994041"/>
              <a:ext cx="130958" cy="73752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25" idx="2"/>
              <a:endCxn id="30" idx="0"/>
            </p:cNvCxnSpPr>
            <p:nvPr/>
          </p:nvCxnSpPr>
          <p:spPr bwMode="auto">
            <a:xfrm flipH="1">
              <a:off x="5268266" y="3493991"/>
              <a:ext cx="515033" cy="22576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27" idx="2"/>
              <a:endCxn id="34" idx="0"/>
            </p:cNvCxnSpPr>
            <p:nvPr/>
          </p:nvCxnSpPr>
          <p:spPr bwMode="auto">
            <a:xfrm>
              <a:off x="6851651" y="2994041"/>
              <a:ext cx="263410" cy="251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25" idx="2"/>
              <a:endCxn id="28" idx="1"/>
            </p:cNvCxnSpPr>
            <p:nvPr/>
          </p:nvCxnSpPr>
          <p:spPr bwMode="auto">
            <a:xfrm>
              <a:off x="5783299" y="3493991"/>
              <a:ext cx="774528" cy="46840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31" idx="1"/>
              <a:endCxn id="16" idx="3"/>
            </p:cNvCxnSpPr>
            <p:nvPr/>
          </p:nvCxnSpPr>
          <p:spPr bwMode="auto">
            <a:xfrm flipH="1" flipV="1">
              <a:off x="5946165" y="1715659"/>
              <a:ext cx="230280" cy="67859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Freeform 53"/>
            <p:cNvSpPr/>
            <p:nvPr/>
          </p:nvSpPr>
          <p:spPr bwMode="auto">
            <a:xfrm>
              <a:off x="5212364" y="1770743"/>
              <a:ext cx="404665" cy="1465943"/>
            </a:xfrm>
            <a:custGeom>
              <a:avLst/>
              <a:gdLst>
                <a:gd name="connsiteX0" fmla="*/ 346607 w 404665"/>
                <a:gd name="connsiteY0" fmla="*/ 1465943 h 1465943"/>
                <a:gd name="connsiteX1" fmla="*/ 41807 w 404665"/>
                <a:gd name="connsiteY1" fmla="*/ 1161143 h 1465943"/>
                <a:gd name="connsiteX2" fmla="*/ 41807 w 404665"/>
                <a:gd name="connsiteY2" fmla="*/ 348343 h 1465943"/>
                <a:gd name="connsiteX3" fmla="*/ 404665 w 404665"/>
                <a:gd name="connsiteY3" fmla="*/ 0 h 146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65" h="1465943">
                  <a:moveTo>
                    <a:pt x="346607" y="1465943"/>
                  </a:moveTo>
                  <a:cubicBezTo>
                    <a:pt x="219607" y="1406676"/>
                    <a:pt x="92607" y="1347410"/>
                    <a:pt x="41807" y="1161143"/>
                  </a:cubicBezTo>
                  <a:cubicBezTo>
                    <a:pt x="-8993" y="974876"/>
                    <a:pt x="-18669" y="541867"/>
                    <a:pt x="41807" y="348343"/>
                  </a:cubicBezTo>
                  <a:cubicBezTo>
                    <a:pt x="102283" y="154819"/>
                    <a:pt x="253474" y="77409"/>
                    <a:pt x="404665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56" name="Straight Arrow Connector 55"/>
            <p:cNvCxnSpPr>
              <a:stCxn id="29" idx="1"/>
              <a:endCxn id="25" idx="3"/>
            </p:cNvCxnSpPr>
            <p:nvPr/>
          </p:nvCxnSpPr>
          <p:spPr bwMode="auto">
            <a:xfrm flipH="1" flipV="1">
              <a:off x="5946164" y="3263159"/>
              <a:ext cx="343453" cy="2203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1" idx="3"/>
              <a:endCxn id="26" idx="1"/>
            </p:cNvCxnSpPr>
            <p:nvPr/>
          </p:nvCxnSpPr>
          <p:spPr bwMode="auto">
            <a:xfrm flipV="1">
              <a:off x="6417217" y="1708661"/>
              <a:ext cx="300509" cy="68559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Freeform 61"/>
            <p:cNvSpPr/>
            <p:nvPr/>
          </p:nvSpPr>
          <p:spPr bwMode="auto">
            <a:xfrm>
              <a:off x="7053943" y="1756229"/>
              <a:ext cx="626022" cy="2206171"/>
            </a:xfrm>
            <a:custGeom>
              <a:avLst/>
              <a:gdLst>
                <a:gd name="connsiteX0" fmla="*/ 0 w 626022"/>
                <a:gd name="connsiteY0" fmla="*/ 2206171 h 2206171"/>
                <a:gd name="connsiteX1" fmla="*/ 522514 w 626022"/>
                <a:gd name="connsiteY1" fmla="*/ 1857828 h 2206171"/>
                <a:gd name="connsiteX2" fmla="*/ 580571 w 626022"/>
                <a:gd name="connsiteY2" fmla="*/ 391885 h 2206171"/>
                <a:gd name="connsiteX3" fmla="*/ 0 w 626022"/>
                <a:gd name="connsiteY3" fmla="*/ 0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022" h="2206171">
                  <a:moveTo>
                    <a:pt x="0" y="2206171"/>
                  </a:moveTo>
                  <a:cubicBezTo>
                    <a:pt x="212876" y="2183190"/>
                    <a:pt x="425752" y="2160209"/>
                    <a:pt x="522514" y="1857828"/>
                  </a:cubicBezTo>
                  <a:cubicBezTo>
                    <a:pt x="619276" y="1555447"/>
                    <a:pt x="667657" y="701523"/>
                    <a:pt x="580571" y="391885"/>
                  </a:cubicBezTo>
                  <a:cubicBezTo>
                    <a:pt x="493485" y="82247"/>
                    <a:pt x="246742" y="41123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64" name="Straight Arrow Connector 63"/>
            <p:cNvCxnSpPr>
              <a:stCxn id="29" idx="3"/>
              <a:endCxn id="27" idx="1"/>
            </p:cNvCxnSpPr>
            <p:nvPr/>
          </p:nvCxnSpPr>
          <p:spPr bwMode="auto">
            <a:xfrm flipV="1">
              <a:off x="6544816" y="2763209"/>
              <a:ext cx="143969" cy="7203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Group 74"/>
          <p:cNvGrpSpPr/>
          <p:nvPr/>
        </p:nvGrpSpPr>
        <p:grpSpPr>
          <a:xfrm>
            <a:off x="4713979" y="6160015"/>
            <a:ext cx="4109965" cy="461665"/>
            <a:chOff x="4638201" y="4986684"/>
            <a:chExt cx="4109965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5508176" y="4986684"/>
              <a:ext cx="3239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cross-iteration dependence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4638201" y="5244390"/>
              <a:ext cx="859131" cy="17857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61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513631" y="3516306"/>
            <a:ext cx="1603375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2713" y="745997"/>
            <a:ext cx="625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Data dependence graph of </a:t>
            </a:r>
            <a:r>
              <a:rPr lang="en-US" b="1" u="sng" dirty="0" smtClean="0">
                <a:solidFill>
                  <a:srgbClr val="00B0F0"/>
                </a:solidFill>
              </a:rPr>
              <a:t>unrolled</a:t>
            </a:r>
            <a:r>
              <a:rPr lang="en-US" b="1" u="sng" dirty="0" smtClean="0"/>
              <a:t> </a:t>
            </a:r>
            <a:r>
              <a:rPr lang="en-US" b="1" u="sng" smtClean="0"/>
              <a:t>body – acyclic!</a:t>
            </a:r>
            <a:endParaRPr lang="en-US" b="1" u="sng" dirty="0"/>
          </a:p>
        </p:txBody>
      </p:sp>
      <p:grpSp>
        <p:nvGrpSpPr>
          <p:cNvPr id="73" name="Group 72"/>
          <p:cNvGrpSpPr/>
          <p:nvPr/>
        </p:nvGrpSpPr>
        <p:grpSpPr>
          <a:xfrm>
            <a:off x="144862" y="5706605"/>
            <a:ext cx="4117177" cy="461665"/>
            <a:chOff x="4638201" y="4986684"/>
            <a:chExt cx="4117177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500961" y="4986684"/>
              <a:ext cx="3254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ame-iteration dependence</a:t>
              </a:r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638201" y="5244390"/>
              <a:ext cx="859131" cy="17857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oup 77"/>
          <p:cNvGrpSpPr/>
          <p:nvPr/>
        </p:nvGrpSpPr>
        <p:grpSpPr>
          <a:xfrm>
            <a:off x="457200" y="2057400"/>
            <a:ext cx="2574565" cy="2715404"/>
            <a:chOff x="5105400" y="1477828"/>
            <a:chExt cx="2574565" cy="2715404"/>
          </a:xfrm>
        </p:grpSpPr>
        <p:sp>
          <p:nvSpPr>
            <p:cNvPr id="16" name="TextBox 15"/>
            <p:cNvSpPr txBox="1"/>
            <p:nvPr/>
          </p:nvSpPr>
          <p:spPr>
            <a:xfrm>
              <a:off x="5620434" y="14848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20433" y="30323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17726" y="14778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8785" y="253237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7827" y="373156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617" y="3252681"/>
              <a:ext cx="255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371975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6445" y="2163422"/>
              <a:ext cx="240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2195" y="324545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18" name="Straight Arrow Connector 17"/>
            <p:cNvCxnSpPr>
              <a:stCxn id="16" idx="2"/>
              <a:endCxn id="25" idx="0"/>
            </p:cNvCxnSpPr>
            <p:nvPr/>
          </p:nvCxnSpPr>
          <p:spPr bwMode="auto">
            <a:xfrm flipH="1">
              <a:off x="5783299" y="1946491"/>
              <a:ext cx="1" cy="108583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stCxn id="26" idx="2"/>
              <a:endCxn id="27" idx="0"/>
            </p:cNvCxnSpPr>
            <p:nvPr/>
          </p:nvCxnSpPr>
          <p:spPr bwMode="auto">
            <a:xfrm flipH="1">
              <a:off x="6851651" y="1939493"/>
              <a:ext cx="21727" cy="59288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27" idx="2"/>
              <a:endCxn id="28" idx="0"/>
            </p:cNvCxnSpPr>
            <p:nvPr/>
          </p:nvCxnSpPr>
          <p:spPr bwMode="auto">
            <a:xfrm flipH="1">
              <a:off x="6720693" y="2994041"/>
              <a:ext cx="130958" cy="73752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25" idx="2"/>
              <a:endCxn id="30" idx="0"/>
            </p:cNvCxnSpPr>
            <p:nvPr/>
          </p:nvCxnSpPr>
          <p:spPr bwMode="auto">
            <a:xfrm flipH="1">
              <a:off x="5268266" y="3493991"/>
              <a:ext cx="515033" cy="22576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27" idx="2"/>
              <a:endCxn id="34" idx="0"/>
            </p:cNvCxnSpPr>
            <p:nvPr/>
          </p:nvCxnSpPr>
          <p:spPr bwMode="auto">
            <a:xfrm>
              <a:off x="6851651" y="2994041"/>
              <a:ext cx="263410" cy="251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25" idx="2"/>
              <a:endCxn id="28" idx="1"/>
            </p:cNvCxnSpPr>
            <p:nvPr/>
          </p:nvCxnSpPr>
          <p:spPr bwMode="auto">
            <a:xfrm>
              <a:off x="5783299" y="3493991"/>
              <a:ext cx="774528" cy="46840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31" idx="1"/>
              <a:endCxn id="16" idx="3"/>
            </p:cNvCxnSpPr>
            <p:nvPr/>
          </p:nvCxnSpPr>
          <p:spPr bwMode="auto">
            <a:xfrm flipH="1" flipV="1">
              <a:off x="5946165" y="1715659"/>
              <a:ext cx="230280" cy="67859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Freeform 53"/>
            <p:cNvSpPr/>
            <p:nvPr/>
          </p:nvSpPr>
          <p:spPr bwMode="auto">
            <a:xfrm>
              <a:off x="5212364" y="1770743"/>
              <a:ext cx="404665" cy="1465943"/>
            </a:xfrm>
            <a:custGeom>
              <a:avLst/>
              <a:gdLst>
                <a:gd name="connsiteX0" fmla="*/ 346607 w 404665"/>
                <a:gd name="connsiteY0" fmla="*/ 1465943 h 1465943"/>
                <a:gd name="connsiteX1" fmla="*/ 41807 w 404665"/>
                <a:gd name="connsiteY1" fmla="*/ 1161143 h 1465943"/>
                <a:gd name="connsiteX2" fmla="*/ 41807 w 404665"/>
                <a:gd name="connsiteY2" fmla="*/ 348343 h 1465943"/>
                <a:gd name="connsiteX3" fmla="*/ 404665 w 404665"/>
                <a:gd name="connsiteY3" fmla="*/ 0 h 146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65" h="1465943">
                  <a:moveTo>
                    <a:pt x="346607" y="1465943"/>
                  </a:moveTo>
                  <a:cubicBezTo>
                    <a:pt x="219607" y="1406676"/>
                    <a:pt x="92607" y="1347410"/>
                    <a:pt x="41807" y="1161143"/>
                  </a:cubicBezTo>
                  <a:cubicBezTo>
                    <a:pt x="-8993" y="974876"/>
                    <a:pt x="-18669" y="541867"/>
                    <a:pt x="41807" y="348343"/>
                  </a:cubicBezTo>
                  <a:cubicBezTo>
                    <a:pt x="102283" y="154819"/>
                    <a:pt x="253474" y="77409"/>
                    <a:pt x="404665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56" name="Straight Arrow Connector 55"/>
            <p:cNvCxnSpPr>
              <a:stCxn id="29" idx="1"/>
              <a:endCxn id="25" idx="3"/>
            </p:cNvCxnSpPr>
            <p:nvPr/>
          </p:nvCxnSpPr>
          <p:spPr bwMode="auto">
            <a:xfrm flipH="1" flipV="1">
              <a:off x="5946164" y="3263159"/>
              <a:ext cx="343453" cy="2203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1" idx="3"/>
              <a:endCxn id="26" idx="1"/>
            </p:cNvCxnSpPr>
            <p:nvPr/>
          </p:nvCxnSpPr>
          <p:spPr bwMode="auto">
            <a:xfrm flipV="1">
              <a:off x="6417217" y="1708661"/>
              <a:ext cx="300509" cy="68559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Freeform 61"/>
            <p:cNvSpPr/>
            <p:nvPr/>
          </p:nvSpPr>
          <p:spPr bwMode="auto">
            <a:xfrm>
              <a:off x="7053943" y="1756229"/>
              <a:ext cx="626022" cy="2206171"/>
            </a:xfrm>
            <a:custGeom>
              <a:avLst/>
              <a:gdLst>
                <a:gd name="connsiteX0" fmla="*/ 0 w 626022"/>
                <a:gd name="connsiteY0" fmla="*/ 2206171 h 2206171"/>
                <a:gd name="connsiteX1" fmla="*/ 522514 w 626022"/>
                <a:gd name="connsiteY1" fmla="*/ 1857828 h 2206171"/>
                <a:gd name="connsiteX2" fmla="*/ 580571 w 626022"/>
                <a:gd name="connsiteY2" fmla="*/ 391885 h 2206171"/>
                <a:gd name="connsiteX3" fmla="*/ 0 w 626022"/>
                <a:gd name="connsiteY3" fmla="*/ 0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022" h="2206171">
                  <a:moveTo>
                    <a:pt x="0" y="2206171"/>
                  </a:moveTo>
                  <a:cubicBezTo>
                    <a:pt x="212876" y="2183190"/>
                    <a:pt x="425752" y="2160209"/>
                    <a:pt x="522514" y="1857828"/>
                  </a:cubicBezTo>
                  <a:cubicBezTo>
                    <a:pt x="619276" y="1555447"/>
                    <a:pt x="667657" y="701523"/>
                    <a:pt x="580571" y="391885"/>
                  </a:cubicBezTo>
                  <a:cubicBezTo>
                    <a:pt x="493485" y="82247"/>
                    <a:pt x="246742" y="41123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64" name="Straight Arrow Connector 63"/>
            <p:cNvCxnSpPr>
              <a:stCxn id="29" idx="3"/>
              <a:endCxn id="27" idx="1"/>
            </p:cNvCxnSpPr>
            <p:nvPr/>
          </p:nvCxnSpPr>
          <p:spPr bwMode="auto">
            <a:xfrm flipV="1">
              <a:off x="6544816" y="2763209"/>
              <a:ext cx="143969" cy="72030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Group 74"/>
          <p:cNvGrpSpPr/>
          <p:nvPr/>
        </p:nvGrpSpPr>
        <p:grpSpPr>
          <a:xfrm>
            <a:off x="131258" y="6206960"/>
            <a:ext cx="4109965" cy="461665"/>
            <a:chOff x="4638201" y="4986684"/>
            <a:chExt cx="4109965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5508176" y="4986684"/>
              <a:ext cx="3239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cross-iteration dependence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4638201" y="5244390"/>
              <a:ext cx="859131" cy="17857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4214" name="Group 264213"/>
          <p:cNvGrpSpPr/>
          <p:nvPr/>
        </p:nvGrpSpPr>
        <p:grpSpPr>
          <a:xfrm>
            <a:off x="5715000" y="1236691"/>
            <a:ext cx="3258128" cy="5522015"/>
            <a:chOff x="5820292" y="1361289"/>
            <a:chExt cx="3258128" cy="5522015"/>
          </a:xfrm>
        </p:grpSpPr>
        <p:sp>
          <p:nvSpPr>
            <p:cNvPr id="39" name="TextBox 38"/>
            <p:cNvSpPr txBox="1"/>
            <p:nvPr/>
          </p:nvSpPr>
          <p:spPr>
            <a:xfrm>
              <a:off x="6335326" y="1361289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35325" y="266344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79400" y="1361289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50459" y="217049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19501" y="3369685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77223" y="2494752"/>
              <a:ext cx="255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20292" y="335087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64051" y="1650836"/>
              <a:ext cx="240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13869" y="2883577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55" name="Straight Arrow Connector 54"/>
            <p:cNvCxnSpPr>
              <a:stCxn id="39" idx="2"/>
              <a:endCxn id="41" idx="0"/>
            </p:cNvCxnSpPr>
            <p:nvPr/>
          </p:nvCxnSpPr>
          <p:spPr bwMode="auto">
            <a:xfrm flipH="1">
              <a:off x="6498191" y="1822954"/>
              <a:ext cx="1" cy="8404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>
              <a:stCxn id="42" idx="2"/>
              <a:endCxn id="44" idx="0"/>
            </p:cNvCxnSpPr>
            <p:nvPr/>
          </p:nvCxnSpPr>
          <p:spPr bwMode="auto">
            <a:xfrm flipH="1">
              <a:off x="8513325" y="1822954"/>
              <a:ext cx="21727" cy="34754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44" idx="2"/>
              <a:endCxn id="45" idx="0"/>
            </p:cNvCxnSpPr>
            <p:nvPr/>
          </p:nvCxnSpPr>
          <p:spPr bwMode="auto">
            <a:xfrm flipH="1">
              <a:off x="8382367" y="2632159"/>
              <a:ext cx="130958" cy="73752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41" idx="2"/>
              <a:endCxn id="48" idx="0"/>
            </p:cNvCxnSpPr>
            <p:nvPr/>
          </p:nvCxnSpPr>
          <p:spPr bwMode="auto">
            <a:xfrm flipH="1">
              <a:off x="5983158" y="3125111"/>
              <a:ext cx="515033" cy="22576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44" idx="2"/>
              <a:endCxn id="52" idx="0"/>
            </p:cNvCxnSpPr>
            <p:nvPr/>
          </p:nvCxnSpPr>
          <p:spPr bwMode="auto">
            <a:xfrm>
              <a:off x="8513325" y="2632159"/>
              <a:ext cx="263410" cy="251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41" idx="2"/>
              <a:endCxn id="45" idx="1"/>
            </p:cNvCxnSpPr>
            <p:nvPr/>
          </p:nvCxnSpPr>
          <p:spPr bwMode="auto">
            <a:xfrm>
              <a:off x="6498191" y="3125111"/>
              <a:ext cx="1721310" cy="4754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6335326" y="3969412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35325" y="5254793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79400" y="3969412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50459" y="4761841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19501" y="5961032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90924" y="5438196"/>
              <a:ext cx="255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20292" y="5942218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368715" y="4351663"/>
              <a:ext cx="240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613869" y="5474924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86" name="Straight Arrow Connector 85"/>
            <p:cNvCxnSpPr>
              <a:stCxn id="72" idx="2"/>
              <a:endCxn id="74" idx="0"/>
            </p:cNvCxnSpPr>
            <p:nvPr/>
          </p:nvCxnSpPr>
          <p:spPr bwMode="auto">
            <a:xfrm flipH="1">
              <a:off x="6498191" y="4431077"/>
              <a:ext cx="1" cy="82371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>
              <a:stCxn id="79" idx="2"/>
              <a:endCxn id="80" idx="0"/>
            </p:cNvCxnSpPr>
            <p:nvPr/>
          </p:nvCxnSpPr>
          <p:spPr bwMode="auto">
            <a:xfrm flipH="1">
              <a:off x="8513325" y="4431077"/>
              <a:ext cx="21727" cy="33076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80" idx="2"/>
              <a:endCxn id="81" idx="0"/>
            </p:cNvCxnSpPr>
            <p:nvPr/>
          </p:nvCxnSpPr>
          <p:spPr bwMode="auto">
            <a:xfrm flipH="1">
              <a:off x="8382367" y="5223506"/>
              <a:ext cx="130958" cy="73752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>
              <a:stCxn id="74" idx="2"/>
              <a:endCxn id="83" idx="0"/>
            </p:cNvCxnSpPr>
            <p:nvPr/>
          </p:nvCxnSpPr>
          <p:spPr bwMode="auto">
            <a:xfrm flipH="1">
              <a:off x="5983158" y="5716458"/>
              <a:ext cx="515033" cy="22576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80" idx="2"/>
              <a:endCxn id="85" idx="0"/>
            </p:cNvCxnSpPr>
            <p:nvPr/>
          </p:nvCxnSpPr>
          <p:spPr bwMode="auto">
            <a:xfrm>
              <a:off x="8513325" y="5223506"/>
              <a:ext cx="263410" cy="25141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74" idx="2"/>
              <a:endCxn id="81" idx="1"/>
            </p:cNvCxnSpPr>
            <p:nvPr/>
          </p:nvCxnSpPr>
          <p:spPr bwMode="auto">
            <a:xfrm>
              <a:off x="6498191" y="5716458"/>
              <a:ext cx="1721310" cy="4754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>
              <a:stCxn id="41" idx="2"/>
              <a:endCxn id="72" idx="0"/>
            </p:cNvCxnSpPr>
            <p:nvPr/>
          </p:nvCxnSpPr>
          <p:spPr bwMode="auto">
            <a:xfrm>
              <a:off x="6498191" y="3125111"/>
              <a:ext cx="1" cy="84430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>
              <a:stCxn id="46" idx="1"/>
              <a:endCxn id="74" idx="3"/>
            </p:cNvCxnSpPr>
            <p:nvPr/>
          </p:nvCxnSpPr>
          <p:spPr bwMode="auto">
            <a:xfrm flipH="1">
              <a:off x="6661056" y="2725585"/>
              <a:ext cx="816167" cy="276004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>
              <a:stCxn id="46" idx="3"/>
              <a:endCxn id="80" idx="1"/>
            </p:cNvCxnSpPr>
            <p:nvPr/>
          </p:nvCxnSpPr>
          <p:spPr bwMode="auto">
            <a:xfrm>
              <a:off x="7732422" y="2725585"/>
              <a:ext cx="618037" cy="226708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50" idx="1"/>
              <a:endCxn id="72" idx="3"/>
            </p:cNvCxnSpPr>
            <p:nvPr/>
          </p:nvCxnSpPr>
          <p:spPr bwMode="auto">
            <a:xfrm flipH="1">
              <a:off x="6661057" y="1881669"/>
              <a:ext cx="702994" cy="23185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>
              <a:stCxn id="50" idx="3"/>
              <a:endCxn id="79" idx="1"/>
            </p:cNvCxnSpPr>
            <p:nvPr/>
          </p:nvCxnSpPr>
          <p:spPr bwMode="auto">
            <a:xfrm>
              <a:off x="7604823" y="1881669"/>
              <a:ext cx="774577" cy="231857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45" idx="2"/>
              <a:endCxn id="79" idx="0"/>
            </p:cNvCxnSpPr>
            <p:nvPr/>
          </p:nvCxnSpPr>
          <p:spPr bwMode="auto">
            <a:xfrm>
              <a:off x="8382367" y="3831350"/>
              <a:ext cx="152685" cy="1380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>
              <a:stCxn id="84" idx="1"/>
            </p:cNvCxnSpPr>
            <p:nvPr/>
          </p:nvCxnSpPr>
          <p:spPr bwMode="auto">
            <a:xfrm flipH="1">
              <a:off x="6823920" y="4582496"/>
              <a:ext cx="544795" cy="174704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/>
            <p:cNvCxnSpPr>
              <a:stCxn id="82" idx="1"/>
            </p:cNvCxnSpPr>
            <p:nvPr/>
          </p:nvCxnSpPr>
          <p:spPr bwMode="auto">
            <a:xfrm flipH="1">
              <a:off x="7222972" y="5669029"/>
              <a:ext cx="267952" cy="89752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/>
            <p:cNvCxnSpPr>
              <a:stCxn id="84" idx="3"/>
            </p:cNvCxnSpPr>
            <p:nvPr/>
          </p:nvCxnSpPr>
          <p:spPr bwMode="auto">
            <a:xfrm>
              <a:off x="7609487" y="4582496"/>
              <a:ext cx="485773" cy="17790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/>
            <p:cNvCxnSpPr>
              <a:stCxn id="82" idx="3"/>
            </p:cNvCxnSpPr>
            <p:nvPr/>
          </p:nvCxnSpPr>
          <p:spPr bwMode="auto">
            <a:xfrm>
              <a:off x="7746123" y="5669029"/>
              <a:ext cx="225968" cy="92333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Arrow Connector 147"/>
            <p:cNvCxnSpPr>
              <a:stCxn id="74" idx="2"/>
            </p:cNvCxnSpPr>
            <p:nvPr/>
          </p:nvCxnSpPr>
          <p:spPr bwMode="auto">
            <a:xfrm>
              <a:off x="6498191" y="5716458"/>
              <a:ext cx="1443" cy="87396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Arrow Connector 149"/>
            <p:cNvCxnSpPr>
              <a:stCxn id="81" idx="2"/>
            </p:cNvCxnSpPr>
            <p:nvPr/>
          </p:nvCxnSpPr>
          <p:spPr bwMode="auto">
            <a:xfrm>
              <a:off x="8382367" y="6422697"/>
              <a:ext cx="231502" cy="16772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4211" name="TextBox 264210"/>
            <p:cNvSpPr txBox="1"/>
            <p:nvPr/>
          </p:nvSpPr>
          <p:spPr>
            <a:xfrm>
              <a:off x="8501640" y="234699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492233" y="1565837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482305" y="2824809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549672" y="263103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424280" y="1866847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04557" y="152812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355093" y="352172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961250" y="3552798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776734" y="305716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755481" y="5629283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376645" y="6144481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586848" y="5554051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446621" y="458867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61250" y="6144481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490327" y="5461088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482305" y="4133554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500281" y="4900576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25347" y="4117618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64212" name="TextBox 264211"/>
            <p:cNvSpPr txBox="1"/>
            <p:nvPr/>
          </p:nvSpPr>
          <p:spPr>
            <a:xfrm>
              <a:off x="6327144" y="6421639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     . . </a:t>
              </a:r>
              <a:r>
                <a:rPr lang="en-US" dirty="0"/>
                <a:t> </a:t>
              </a:r>
              <a:r>
                <a:rPr lang="en-US" dirty="0" smtClean="0"/>
                <a:t>        . . </a:t>
              </a:r>
              <a:r>
                <a:rPr lang="en-US" dirty="0"/>
                <a:t> </a:t>
              </a:r>
              <a:r>
                <a:rPr lang="en-US" dirty="0" smtClean="0"/>
                <a:t>    . 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69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376" y="674626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Arrange in tableau </a:t>
            </a:r>
            <a:endParaRPr 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5053" y="1136291"/>
            <a:ext cx="345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ows: cycles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olumns: iterations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nlimited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65885"/>
              </p:ext>
            </p:extLst>
          </p:nvPr>
        </p:nvGraphicFramePr>
        <p:xfrm>
          <a:off x="3587142" y="625633"/>
          <a:ext cx="5428703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29"/>
                <a:gridCol w="775529"/>
                <a:gridCol w="775529"/>
                <a:gridCol w="775529"/>
                <a:gridCol w="775529"/>
                <a:gridCol w="775529"/>
                <a:gridCol w="775529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 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45698" y="4551987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752600" y="5391931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376" y="674626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Arrange in tableau 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97310"/>
              </p:ext>
            </p:extLst>
          </p:nvPr>
        </p:nvGraphicFramePr>
        <p:xfrm>
          <a:off x="3582831" y="625633"/>
          <a:ext cx="5433015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45"/>
                <a:gridCol w="776145"/>
                <a:gridCol w="776145"/>
                <a:gridCol w="776145"/>
                <a:gridCol w="776145"/>
                <a:gridCol w="776145"/>
                <a:gridCol w="776145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 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376" y="674626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Arrange in tableau 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66463"/>
              </p:ext>
            </p:extLst>
          </p:nvPr>
        </p:nvGraphicFramePr>
        <p:xfrm>
          <a:off x="3577517" y="625633"/>
          <a:ext cx="5438328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04"/>
                <a:gridCol w="776904"/>
                <a:gridCol w="776904"/>
                <a:gridCol w="776904"/>
                <a:gridCol w="776904"/>
                <a:gridCol w="776904"/>
                <a:gridCol w="776904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 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j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 g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376" y="674626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Arrange in tableau 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92835"/>
              </p:ext>
            </p:extLst>
          </p:nvPr>
        </p:nvGraphicFramePr>
        <p:xfrm>
          <a:off x="3587142" y="625633"/>
          <a:ext cx="5428703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29"/>
                <a:gridCol w="775529"/>
                <a:gridCol w="775529"/>
                <a:gridCol w="775529"/>
                <a:gridCol w="775529"/>
                <a:gridCol w="775529"/>
                <a:gridCol w="775529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 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j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j</a:t>
                      </a:r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 g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243" y="5282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71423" y="4275576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60" y="674626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… some more iterations.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243" y="5282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71423" y="4275576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32960"/>
              </p:ext>
            </p:extLst>
          </p:nvPr>
        </p:nvGraphicFramePr>
        <p:xfrm>
          <a:off x="4745549" y="670997"/>
          <a:ext cx="4319322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22"/>
                <a:gridCol w="838200"/>
                <a:gridCol w="609600"/>
                <a:gridCol w="609600"/>
                <a:gridCol w="609600"/>
                <a:gridCol w="609600"/>
                <a:gridCol w="533400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 c f j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 j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 j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j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f j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 j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 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 g 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 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 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 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 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 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 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 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3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418" y="682840"/>
            <a:ext cx="365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Identify groups of instructions; note </a:t>
            </a:r>
            <a:r>
              <a:rPr lang="en-US" b="1" u="sng" dirty="0" smtClean="0">
                <a:solidFill>
                  <a:srgbClr val="7030A0"/>
                </a:solidFill>
              </a:rPr>
              <a:t>gaps</a:t>
            </a:r>
            <a:endParaRPr lang="en-US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95303"/>
              </p:ext>
            </p:extLst>
          </p:nvPr>
        </p:nvGraphicFramePr>
        <p:xfrm>
          <a:off x="4789326" y="615031"/>
          <a:ext cx="4319322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22"/>
                <a:gridCol w="838200"/>
                <a:gridCol w="609600"/>
                <a:gridCol w="609600"/>
                <a:gridCol w="609600"/>
                <a:gridCol w="609600"/>
                <a:gridCol w="533400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XX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243" y="5282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71423" y="4275576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867400" y="1371600"/>
            <a:ext cx="29718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715000" y="1371599"/>
            <a:ext cx="2971800" cy="37338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597952" y="1371600"/>
            <a:ext cx="2479248" cy="443880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 rot="3535978">
            <a:off x="5980539" y="3764743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lope 3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076842">
            <a:off x="7028712" y="296364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s</a:t>
            </a:r>
            <a:r>
              <a:rPr lang="en-US" sz="1800" b="1" dirty="0" smtClean="0">
                <a:solidFill>
                  <a:srgbClr val="FFC000"/>
                </a:solidFill>
              </a:rPr>
              <a:t>lope 2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8712" y="1354772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</a:rPr>
              <a:t>lope 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418" y="682840"/>
            <a:ext cx="365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Close </a:t>
            </a:r>
            <a:r>
              <a:rPr lang="en-US" b="1" u="sng" dirty="0" smtClean="0">
                <a:solidFill>
                  <a:srgbClr val="7030A0"/>
                </a:solidFill>
              </a:rPr>
              <a:t>gaps </a:t>
            </a:r>
            <a:r>
              <a:rPr lang="en-US" b="1" u="sng" dirty="0" smtClean="0"/>
              <a:t>by delaying fast instruction groups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06385"/>
              </p:ext>
            </p:extLst>
          </p:nvPr>
        </p:nvGraphicFramePr>
        <p:xfrm>
          <a:off x="4789326" y="615031"/>
          <a:ext cx="4319322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22"/>
                <a:gridCol w="838200"/>
                <a:gridCol w="609600"/>
                <a:gridCol w="609600"/>
                <a:gridCol w="609600"/>
                <a:gridCol w="609600"/>
                <a:gridCol w="533400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243" y="5282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71423" y="4275576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597952" y="1371600"/>
            <a:ext cx="2479248" cy="443880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 rot="3535978">
            <a:off x="5980539" y="3764743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lope 3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550" y="838200"/>
            <a:ext cx="8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When our processor can execute 2 instructions per cycle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r="64220"/>
          <a:stretch/>
        </p:blipFill>
        <p:spPr bwMode="auto">
          <a:xfrm>
            <a:off x="0" y="2263820"/>
            <a:ext cx="320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418" y="682840"/>
            <a:ext cx="365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Identify “steady state” – of slope 3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06385"/>
              </p:ext>
            </p:extLst>
          </p:nvPr>
        </p:nvGraphicFramePr>
        <p:xfrm>
          <a:off x="4789326" y="615031"/>
          <a:ext cx="4319322" cy="61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22"/>
                <a:gridCol w="838200"/>
                <a:gridCol w="609600"/>
                <a:gridCol w="609600"/>
                <a:gridCol w="609600"/>
                <a:gridCol w="609600"/>
                <a:gridCol w="533400"/>
              </a:tblGrid>
              <a:tr h="31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582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 j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 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2" y="2151954"/>
            <a:ext cx="2682580" cy="44837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2098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438400" y="221084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609412" y="24384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752600" y="30480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" y="322546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1726" y="284609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26224" y="458130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5406587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13452" y="3776723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052" y="3759778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5057" y="3375451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4271910"/>
            <a:ext cx="457200" cy="403819"/>
          </a:xfrm>
          <a:prstGeom prst="ellipse">
            <a:avLst/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9243" y="5282778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71423" y="4275576"/>
            <a:ext cx="457200" cy="40381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28279" y="3814440"/>
            <a:ext cx="1822450" cy="1100077"/>
          </a:xfrm>
          <a:prstGeom prst="rect">
            <a:avLst/>
          </a:prstGeom>
          <a:solidFill>
            <a:schemeClr val="bg2">
              <a:lumMod val="40000"/>
              <a:lumOff val="60000"/>
              <a:alpha val="33000"/>
            </a:schemeClr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91400" y="4953033"/>
            <a:ext cx="1717248" cy="1100077"/>
          </a:xfrm>
          <a:prstGeom prst="rect">
            <a:avLst/>
          </a:prstGeom>
          <a:solidFill>
            <a:schemeClr val="bg2">
              <a:lumMod val="40000"/>
              <a:lumOff val="60000"/>
              <a:alpha val="33000"/>
            </a:schemeClr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990600"/>
            <a:ext cx="0" cy="2786123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564744" y="6396335"/>
            <a:ext cx="7256" cy="360734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417214" y="6396335"/>
            <a:ext cx="11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epilogue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72222" y="192241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204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Expand instructions</a:t>
            </a:r>
            <a:endParaRPr lang="en-US" b="1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143033"/>
            <a:ext cx="1777195" cy="2696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587" y="979239"/>
            <a:ext cx="540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 cycle has &gt; 5 instructions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Instructions in a row execute in parallel; reads in RHS happen before writes in LHS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163742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Prologue – </a:t>
            </a:r>
            <a:r>
              <a:rPr lang="en-US" dirty="0" smtClean="0">
                <a:solidFill>
                  <a:srgbClr val="00B050"/>
                </a:solidFill>
              </a:rPr>
              <a:t>also set up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91200" y="650183"/>
            <a:ext cx="3224995" cy="3514622"/>
            <a:chOff x="5791200" y="650183"/>
            <a:chExt cx="3224995" cy="35146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650183"/>
              <a:ext cx="3207552" cy="35146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5791200" y="2514600"/>
              <a:ext cx="3224995" cy="16002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22610"/>
              </p:ext>
            </p:extLst>
          </p:nvPr>
        </p:nvGraphicFramePr>
        <p:xfrm>
          <a:off x="228600" y="2819402"/>
          <a:ext cx="6858000" cy="3937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562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U[1]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X[1]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V[1]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W[1]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U[3]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X[3]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V[2]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W[2]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U[4]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X[4]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V[3]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204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Expand instructions</a:t>
            </a:r>
            <a:endParaRPr lang="en-US" b="1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143033"/>
            <a:ext cx="1777195" cy="2696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587" y="979239"/>
            <a:ext cx="540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cycle has &gt; 5 instructions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Instructions in a row execute in parallel; reads in RHS happen before writes in LHS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23128" y="817005"/>
            <a:ext cx="3224995" cy="2269107"/>
            <a:chOff x="5766605" y="2399089"/>
            <a:chExt cx="3224995" cy="22691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49761" r="223"/>
            <a:stretch/>
          </p:blipFill>
          <p:spPr>
            <a:xfrm>
              <a:off x="5791200" y="2399089"/>
              <a:ext cx="3200400" cy="176571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5766605" y="3599418"/>
              <a:ext cx="3224995" cy="1068778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84519"/>
              </p:ext>
            </p:extLst>
          </p:nvPr>
        </p:nvGraphicFramePr>
        <p:xfrm>
          <a:off x="247242" y="3334034"/>
          <a:ext cx="6858000" cy="1873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447800"/>
                <a:gridCol w="1295400"/>
                <a:gridCol w="1371600"/>
                <a:gridCol w="1371600"/>
              </a:tblGrid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</a:t>
                      </a:r>
                      <a:br>
                        <a:rPr lang="en-US" sz="1400" b="1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en-US" sz="1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en-US" sz="1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b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  j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if </a:t>
                      </a:r>
                      <a:r>
                        <a:rPr lang="en-US" sz="1800" b="1" dirty="0" err="1" smtClean="0"/>
                        <a:t>i</a:t>
                      </a:r>
                      <a:r>
                        <a:rPr lang="en-US" sz="1800" b="1" dirty="0" smtClean="0"/>
                        <a:t> &lt; N-2 </a:t>
                      </a:r>
                      <a:r>
                        <a:rPr lang="en-US" sz="1800" b="1" dirty="0" err="1" smtClean="0"/>
                        <a:t>goto</a:t>
                      </a:r>
                      <a:r>
                        <a:rPr lang="en-US" sz="1800" b="1" dirty="0" smtClean="0"/>
                        <a:t> 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552" y="2163742"/>
            <a:ext cx="842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Loop body – </a:t>
            </a:r>
            <a:r>
              <a:rPr lang="en-US" dirty="0" smtClean="0">
                <a:solidFill>
                  <a:srgbClr val="00B050"/>
                </a:solidFill>
              </a:rPr>
              <a:t>also increment counter and insert (modified) exit condition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86" y="2932116"/>
            <a:ext cx="42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12289" y="2671410"/>
            <a:ext cx="385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ncorrect index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in MCIML book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364014" y="3094575"/>
            <a:ext cx="645886" cy="31383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38200" y="5915823"/>
            <a:ext cx="597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expected, the loop body has one copy of each instruction a-j, plus induction variable update +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204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Expand instructions</a:t>
            </a:r>
            <a:endParaRPr lang="en-US" b="1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143033"/>
            <a:ext cx="1777195" cy="2696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587" y="979239"/>
            <a:ext cx="540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cycle has &gt; 5 instructions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Instructions in a row execute in parallel; reads in RHS happen before writes in LHS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23128" y="817005"/>
            <a:ext cx="3224995" cy="2269107"/>
            <a:chOff x="5766605" y="2399089"/>
            <a:chExt cx="3224995" cy="22691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49761" r="223"/>
            <a:stretch/>
          </p:blipFill>
          <p:spPr>
            <a:xfrm>
              <a:off x="5791200" y="2399089"/>
              <a:ext cx="3200400" cy="176571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5766605" y="3599418"/>
              <a:ext cx="3224995" cy="1068778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24655"/>
              </p:ext>
            </p:extLst>
          </p:nvPr>
        </p:nvGraphicFramePr>
        <p:xfrm>
          <a:off x="247242" y="3334034"/>
          <a:ext cx="6858000" cy="2981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447800"/>
                <a:gridCol w="1295400"/>
                <a:gridCol w="1371600"/>
                <a:gridCol w="1371600"/>
              </a:tblGrid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b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 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N-2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b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 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W[N-1]</a:t>
                      </a:r>
                      <a:b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V[N]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b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  e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f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625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W[N]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2727" y="2182291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Loop epilogue – </a:t>
            </a:r>
            <a:r>
              <a:rPr lang="en-US" dirty="0" smtClean="0">
                <a:solidFill>
                  <a:srgbClr val="00B050"/>
                </a:solidFill>
              </a:rPr>
              <a:t>finish all N iterations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60753"/>
              </p:ext>
            </p:extLst>
          </p:nvPr>
        </p:nvGraphicFramePr>
        <p:xfrm>
          <a:off x="239482" y="5048774"/>
          <a:ext cx="8447318" cy="1787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34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N-2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50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W[N-1]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V[N]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6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50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f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N-1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W[N]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N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76173"/>
              </p:ext>
            </p:extLst>
          </p:nvPr>
        </p:nvGraphicFramePr>
        <p:xfrm>
          <a:off x="239482" y="3760196"/>
          <a:ext cx="8447318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60854"/>
              </p:ext>
            </p:extLst>
          </p:nvPr>
        </p:nvGraphicFramePr>
        <p:xfrm>
          <a:off x="239482" y="947618"/>
          <a:ext cx="8447318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748872"/>
                <a:gridCol w="1748872"/>
                <a:gridCol w="1600502"/>
                <a:gridCol w="1600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U[1]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X[1]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V[1]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W[1]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U[3]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X[3]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V[2]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W[2]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U[4]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X[4]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e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</a:t>
                      </a:r>
                      <a:r>
                        <a:rPr lang="en-US" sz="16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endParaRPr lang="en-US" sz="16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V[3]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6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01951"/>
              </p:ext>
            </p:extLst>
          </p:nvPr>
        </p:nvGraphicFramePr>
        <p:xfrm>
          <a:off x="348341" y="1905000"/>
          <a:ext cx="8447318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32" y="762000"/>
            <a:ext cx="69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step: eliminate indices </a:t>
            </a:r>
            <a:r>
              <a:rPr lang="en-US" dirty="0" err="1" smtClean="0"/>
              <a:t>i</a:t>
            </a:r>
            <a:r>
              <a:rPr lang="en-US" dirty="0" smtClean="0"/>
              <a:t> from variables – want “constant” variables/registers in body!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050" y="3198167"/>
            <a:ext cx="832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eed 3 copies of j since up to 3 copies are live: 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n-US" b="1" baseline="-25000" dirty="0" smtClean="0">
                <a:solidFill>
                  <a:srgbClr val="FF0000"/>
                </a:solidFill>
              </a:rPr>
              <a:t>i+2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i+1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j’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j’’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05677" y="265135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09937" y="2651350"/>
            <a:ext cx="503978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62800" y="2270350"/>
            <a:ext cx="596077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14999"/>
              </p:ext>
            </p:extLst>
          </p:nvPr>
        </p:nvGraphicFramePr>
        <p:xfrm>
          <a:off x="348341" y="3848100"/>
          <a:ext cx="8447318" cy="120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-250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j’’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j’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01951"/>
              </p:ext>
            </p:extLst>
          </p:nvPr>
        </p:nvGraphicFramePr>
        <p:xfrm>
          <a:off x="348341" y="1905000"/>
          <a:ext cx="8447318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32" y="762000"/>
            <a:ext cx="69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step: eliminate indices </a:t>
            </a:r>
            <a:r>
              <a:rPr lang="en-US" dirty="0" err="1" smtClean="0"/>
              <a:t>i</a:t>
            </a:r>
            <a:r>
              <a:rPr lang="en-US" dirty="0" smtClean="0"/>
              <a:t> from variables – want “constant” variables/registers in body!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050" y="3198167"/>
            <a:ext cx="832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eed 3 copies of j since up to 3 copies are live: 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n-US" b="1" baseline="-25000" dirty="0" smtClean="0">
                <a:solidFill>
                  <a:srgbClr val="FF0000"/>
                </a:solidFill>
              </a:rPr>
              <a:t>i+2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i+1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j’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j’’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205677" y="467614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09937" y="4676140"/>
            <a:ext cx="503978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62800" y="4295140"/>
            <a:ext cx="596077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05677" y="265135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09937" y="2651350"/>
            <a:ext cx="503978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62800" y="2270350"/>
            <a:ext cx="596077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51846"/>
              </p:ext>
            </p:extLst>
          </p:nvPr>
        </p:nvGraphicFramePr>
        <p:xfrm>
          <a:off x="348341" y="3848100"/>
          <a:ext cx="8447318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7030A0"/>
                          </a:solidFill>
                        </a:rPr>
                        <a:t>j’’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 j’</a:t>
                      </a:r>
                      <a:endParaRPr lang="en-US" sz="1400" b="1" baseline="-250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7030A0"/>
                          </a:solidFill>
                        </a:rPr>
                        <a:t>j’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endParaRPr lang="en-US" sz="1400" b="1" baseline="-250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j’’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j’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01951"/>
              </p:ext>
            </p:extLst>
          </p:nvPr>
        </p:nvGraphicFramePr>
        <p:xfrm>
          <a:off x="348341" y="1905000"/>
          <a:ext cx="8447318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872"/>
                <a:gridCol w="1846031"/>
                <a:gridCol w="1651712"/>
                <a:gridCol w="1600503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f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i-1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f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W[</a:t>
                      </a:r>
                      <a:r>
                        <a:rPr lang="en-US" sz="1400" b="1" baseline="0" dirty="0" err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d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V[i+1]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U[i+2]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</a:rPr>
                        <a:t>i+2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 X[i+2]</a:t>
                      </a:r>
                      <a:endParaRPr lang="en-US" sz="1600" b="1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sz="1400" b="1" baseline="-25000" dirty="0" smtClean="0">
                          <a:solidFill>
                            <a:srgbClr val="0070C0"/>
                          </a:solidFill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◊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400" b="1" baseline="-25000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endParaRPr lang="en-US" sz="1400" b="1" baseline="-25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</a:rPr>
                        <a:t>i+2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 j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◊ b</a:t>
                      </a:r>
                      <a:r>
                        <a:rPr lang="en-US" sz="1400" b="1" baseline="-25000" dirty="0" smtClean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i+1</a:t>
                      </a:r>
                      <a:endParaRPr lang="en-US" sz="1400" b="1" baseline="-250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i 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+ 1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if </a:t>
                      </a:r>
                      <a:r>
                        <a:rPr lang="en-US" sz="1400" b="1" dirty="0" err="1" smtClean="0"/>
                        <a:t>i</a:t>
                      </a:r>
                      <a:r>
                        <a:rPr lang="en-US" sz="1400" b="1" dirty="0" smtClean="0"/>
                        <a:t> &lt; N-2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goto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32" y="762000"/>
            <a:ext cx="69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step: eliminate indices </a:t>
            </a:r>
            <a:r>
              <a:rPr lang="en-US" dirty="0" err="1" smtClean="0"/>
              <a:t>i</a:t>
            </a:r>
            <a:r>
              <a:rPr lang="en-US" dirty="0" smtClean="0"/>
              <a:t> from variables – want “constant” variables/registers in body!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050" y="3198167"/>
            <a:ext cx="832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eed 3 copies of j since up to 3 copies are live: 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n-US" b="1" baseline="-25000" dirty="0" smtClean="0">
                <a:solidFill>
                  <a:srgbClr val="FF0000"/>
                </a:solidFill>
              </a:rPr>
              <a:t>i+2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i+1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j’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j’’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205677" y="46101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09937" y="4610100"/>
            <a:ext cx="503978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62800" y="4229100"/>
            <a:ext cx="596077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89" y="5372100"/>
            <a:ext cx="7949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</a:t>
            </a:r>
            <a:r>
              <a:rPr lang="en-US" sz="2000" dirty="0" smtClean="0">
                <a:solidFill>
                  <a:srgbClr val="7030A0"/>
                </a:solidFill>
              </a:rPr>
              <a:t>he copies live across an iteration need to be updated in each iteration.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also, need to initialize the live-in copies of the loop at the end of prologue (</a:t>
            </a:r>
            <a:r>
              <a:rPr lang="en-US" sz="2000" b="1" dirty="0" smtClean="0">
                <a:solidFill>
                  <a:srgbClr val="7030A0"/>
                </a:solidFill>
              </a:rPr>
              <a:t>j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b="1" dirty="0" smtClean="0">
                <a:solidFill>
                  <a:srgbClr val="7030A0"/>
                </a:solidFill>
              </a:rPr>
              <a:t>j’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lso, can replace the indexed live-in copies of the epilogue with primed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ll this for all variables a, ..j (see book – modulo typo regarding a, a’)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 bwMode="auto">
          <a:xfrm>
            <a:off x="1205677" y="265135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09937" y="2651350"/>
            <a:ext cx="503978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62800" y="2270350"/>
            <a:ext cx="596077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72571"/>
            <a:ext cx="7912100" cy="460829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scheduling without resource bounds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688" y="1066800"/>
            <a:ext cx="691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Summary of main steps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23777" y="2362200"/>
            <a:ext cx="7704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calculate data dependence graph of unrolled loop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chedule each instruction from each loop as early as possible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lot the tableau of iterations versus cycles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identify groups of instructions, and their slopes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oalesce the slopes by slowing down fast instruction groups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steady state, and loop prologue and epilogue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reroll the loop, removing the iteration-indexed variable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scheduling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resource bounds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762324"/>
            <a:ext cx="8763000" cy="3785652"/>
            <a:chOff x="155676" y="914724"/>
            <a:chExt cx="8763000" cy="3785652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914724"/>
              <a:ext cx="8613876" cy="37856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data dependences of loop, with latency annotations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/>
                <a:t>r</a:t>
              </a:r>
              <a:r>
                <a:rPr lang="en-US" dirty="0" smtClean="0"/>
                <a:t>esource requirements of all instruction forms:</a:t>
              </a:r>
              <a:br>
                <a:rPr lang="en-US" dirty="0" smtClean="0"/>
              </a:br>
              <a:r>
                <a:rPr lang="en-US" dirty="0" smtClean="0"/>
                <a:t>  ADD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 MUL</a:t>
              </a:r>
              <a:br>
                <a:rPr lang="en-US" dirty="0" smtClean="0"/>
              </a:br>
              <a:endParaRPr lang="en-US" dirty="0" smtClean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#available Functional Units of each type, and descriptions of FU types: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# of instructions that can be issued in one cycle,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/>
                <a:t>r</a:t>
              </a:r>
              <a:r>
                <a:rPr lang="en-US" dirty="0" smtClean="0"/>
                <a:t>estrictions which instruction forms can be issued simultaneously </a:t>
              </a:r>
              <a:r>
                <a:rPr lang="en-US" dirty="0" err="1" smtClean="0"/>
                <a:t>etc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3029" y="2073289"/>
              <a:ext cx="4468301" cy="5090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2807956"/>
              <a:ext cx="6400800" cy="50313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5676" y="990600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Input:</a:t>
              </a:r>
              <a:endParaRPr lang="en-US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428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26826" r="1177"/>
          <a:stretch/>
        </p:blipFill>
        <p:spPr bwMode="auto">
          <a:xfrm>
            <a:off x="3724240" y="2612685"/>
            <a:ext cx="5334000" cy="31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r="64220"/>
          <a:stretch/>
        </p:blipFill>
        <p:spPr>
          <a:xfrm>
            <a:off x="0" y="2263820"/>
            <a:ext cx="32004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50" y="838200"/>
            <a:ext cx="8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When our processor can execute 2 instructions per cycle: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issue pairs of independent instructions whenever 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423886" y="4455886"/>
            <a:ext cx="4037275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7275" h="116114">
                <a:moveTo>
                  <a:pt x="0" y="116114"/>
                </a:moveTo>
                <a:lnTo>
                  <a:pt x="3381828" y="101600"/>
                </a:lnTo>
                <a:cubicBezTo>
                  <a:pt x="4054323" y="82248"/>
                  <a:pt x="4044647" y="41124"/>
                  <a:pt x="4034971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396343" y="5357483"/>
            <a:ext cx="3062942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  <a:gd name="connsiteX0" fmla="*/ 0 w 3062942"/>
              <a:gd name="connsiteY0" fmla="*/ 116114 h 116114"/>
              <a:gd name="connsiteX1" fmla="*/ 2409371 w 3062942"/>
              <a:gd name="connsiteY1" fmla="*/ 101600 h 116114"/>
              <a:gd name="connsiteX2" fmla="*/ 3062514 w 3062942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2942" h="116114">
                <a:moveTo>
                  <a:pt x="0" y="116114"/>
                </a:moveTo>
                <a:lnTo>
                  <a:pt x="2409371" y="101600"/>
                </a:lnTo>
                <a:cubicBezTo>
                  <a:pt x="2919790" y="82248"/>
                  <a:pt x="3072190" y="41124"/>
                  <a:pt x="3062514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13468" y="3243739"/>
            <a:ext cx="3542266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  <a:gd name="connsiteX0" fmla="*/ 0 w 3542266"/>
              <a:gd name="connsiteY0" fmla="*/ 116114 h 116114"/>
              <a:gd name="connsiteX1" fmla="*/ 2888342 w 3542266"/>
              <a:gd name="connsiteY1" fmla="*/ 101600 h 116114"/>
              <a:gd name="connsiteX2" fmla="*/ 3541485 w 3542266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66" h="116114">
                <a:moveTo>
                  <a:pt x="0" y="116114"/>
                </a:moveTo>
                <a:lnTo>
                  <a:pt x="2888342" y="101600"/>
                </a:lnTo>
                <a:cubicBezTo>
                  <a:pt x="3478589" y="82248"/>
                  <a:pt x="3551161" y="41124"/>
                  <a:pt x="3541485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13468" y="2523327"/>
            <a:ext cx="3381829" cy="178717"/>
          </a:xfrm>
          <a:custGeom>
            <a:avLst/>
            <a:gdLst>
              <a:gd name="connsiteX0" fmla="*/ 0 w 3381829"/>
              <a:gd name="connsiteY0" fmla="*/ 164203 h 178717"/>
              <a:gd name="connsiteX1" fmla="*/ 783772 w 3381829"/>
              <a:gd name="connsiteY1" fmla="*/ 19060 h 178717"/>
              <a:gd name="connsiteX2" fmla="*/ 2830286 w 3381829"/>
              <a:gd name="connsiteY2" fmla="*/ 19060 h 178717"/>
              <a:gd name="connsiteX3" fmla="*/ 3381829 w 3381829"/>
              <a:gd name="connsiteY3" fmla="*/ 178717 h 1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829" h="178717">
                <a:moveTo>
                  <a:pt x="0" y="164203"/>
                </a:moveTo>
                <a:cubicBezTo>
                  <a:pt x="156029" y="103726"/>
                  <a:pt x="312058" y="43250"/>
                  <a:pt x="783772" y="19060"/>
                </a:cubicBezTo>
                <a:cubicBezTo>
                  <a:pt x="1255486" y="-5130"/>
                  <a:pt x="2397277" y="-7549"/>
                  <a:pt x="2830286" y="19060"/>
                </a:cubicBezTo>
                <a:cubicBezTo>
                  <a:pt x="3263295" y="45669"/>
                  <a:pt x="3322562" y="112193"/>
                  <a:pt x="3381829" y="178717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5950" y="87313"/>
            <a:ext cx="7912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</p:spTree>
    <p:extLst>
      <p:ext uri="{BB962C8B-B14F-4D97-AF65-F5344CB8AC3E}">
        <p14:creationId xmlns:p14="http://schemas.microsoft.com/office/powerpoint/2010/main" val="14520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scheduling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resource bounds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762324"/>
            <a:ext cx="8763000" cy="3785652"/>
            <a:chOff x="155676" y="914724"/>
            <a:chExt cx="8763000" cy="3785652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914724"/>
              <a:ext cx="8613876" cy="37856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data dependences of loop, with latency annotations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/>
                <a:t>r</a:t>
              </a:r>
              <a:r>
                <a:rPr lang="en-US" dirty="0" smtClean="0"/>
                <a:t>esource requirements of all instruction forms:</a:t>
              </a:r>
              <a:br>
                <a:rPr lang="en-US" dirty="0" smtClean="0"/>
              </a:br>
              <a:r>
                <a:rPr lang="en-US" dirty="0" smtClean="0"/>
                <a:t>  ADD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 MUL</a:t>
              </a:r>
              <a:br>
                <a:rPr lang="en-US" dirty="0" smtClean="0"/>
              </a:br>
              <a:endParaRPr lang="en-US" dirty="0" smtClean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#available Functional Units of each type, and descriptions of FU types: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# of instructions that can be issued in one cycle,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/>
                <a:t>r</a:t>
              </a:r>
              <a:r>
                <a:rPr lang="en-US" dirty="0" smtClean="0"/>
                <a:t>estrictions which instruction forms can be issued simultaneously </a:t>
              </a:r>
              <a:r>
                <a:rPr lang="en-US" dirty="0" err="1" smtClean="0"/>
                <a:t>etc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3029" y="2073289"/>
              <a:ext cx="4468301" cy="5090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2807956"/>
              <a:ext cx="6400800" cy="50313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5676" y="990600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Input:</a:t>
              </a:r>
              <a:endParaRPr lang="en-US" b="1" u="sng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0873" y="4849472"/>
            <a:ext cx="889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Modulo scheduling: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find schedule that satisfies resource and (data) dependency requirements; </a:t>
            </a:r>
            <a:r>
              <a:rPr lang="en-US" b="1" dirty="0" smtClean="0"/>
              <a:t>then</a:t>
            </a:r>
            <a:r>
              <a:rPr lang="en-US" dirty="0" smtClean="0"/>
              <a:t> do register allocation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try to schedule loop body using </a:t>
            </a:r>
            <a:r>
              <a:rPr lang="el-GR" dirty="0" smtClean="0"/>
              <a:t>Δ</a:t>
            </a:r>
            <a:r>
              <a:rPr lang="en-US" dirty="0" smtClean="0"/>
              <a:t> cycles, for </a:t>
            </a:r>
            <a:r>
              <a:rPr lang="el-GR" dirty="0" smtClean="0"/>
              <a:t>Δ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, </a:t>
            </a:r>
            <a:r>
              <a:rPr lang="el-GR" dirty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+ 1, </a:t>
            </a:r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+ 2 . . .</a:t>
            </a:r>
            <a:endParaRPr lang="en-US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ody surrounded by prologue and epilogue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38200" y="2769552"/>
            <a:ext cx="7823200" cy="131708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where’s the mod?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3961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Observation:</a:t>
            </a:r>
            <a:r>
              <a:rPr lang="en-US" sz="2200" dirty="0" smtClean="0"/>
              <a:t> if resource constraints prevent an instruction from being scheduled at time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they also prevent t from being scheduled at times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+ 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+ </a:t>
            </a:r>
            <a:r>
              <a:rPr lang="en-US" sz="2200" dirty="0" smtClean="0"/>
              <a:t>2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 smtClean="0"/>
              <a:t>. . . </a:t>
            </a:r>
            <a:r>
              <a:rPr lang="en-US" sz="2200" dirty="0" smtClean="0"/>
              <a:t>or indeed any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with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=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mod </a:t>
            </a:r>
            <a:r>
              <a:rPr lang="el-GR" sz="2200" b="1" dirty="0" smtClean="0">
                <a:solidFill>
                  <a:srgbClr val="FFC000"/>
                </a:solidFill>
              </a:rPr>
              <a:t>Δ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953926"/>
            <a:ext cx="171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Example:</a:t>
            </a:r>
            <a:endParaRPr lang="en-US" sz="2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78898" y="1953927"/>
            <a:ext cx="5888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200" dirty="0" smtClean="0"/>
              <a:t>Δ</a:t>
            </a:r>
            <a:r>
              <a:rPr lang="en-US" sz="2200" dirty="0" smtClean="0"/>
              <a:t>=3, machine can only execute 1 load instruction at a time, loop body from previous example</a:t>
            </a:r>
            <a:endParaRPr lang="en-US" sz="2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8816"/>
              </p:ext>
            </p:extLst>
          </p:nvPr>
        </p:nvGraphicFramePr>
        <p:xfrm>
          <a:off x="1101624" y="2920562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&quot;No&quot; Symbol 14"/>
          <p:cNvSpPr/>
          <p:nvPr/>
        </p:nvSpPr>
        <p:spPr bwMode="auto">
          <a:xfrm>
            <a:off x="4022826" y="2991215"/>
            <a:ext cx="886951" cy="917608"/>
          </a:xfrm>
          <a:prstGeom prst="noSmoking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496"/>
            <a:ext cx="1585686" cy="2408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93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38200" y="4286184"/>
            <a:ext cx="7823200" cy="2410903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2769552"/>
            <a:ext cx="7823200" cy="131708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where’s the mod?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3961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Observation:</a:t>
            </a:r>
            <a:r>
              <a:rPr lang="en-US" sz="2200" dirty="0" smtClean="0"/>
              <a:t> if resource constraints prevent an instruction from being scheduled at time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they also prevent t from being scheduled at times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+ 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+ </a:t>
            </a:r>
            <a:r>
              <a:rPr lang="en-US" sz="2200" dirty="0" smtClean="0"/>
              <a:t>2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 smtClean="0"/>
              <a:t>. . . </a:t>
            </a:r>
            <a:r>
              <a:rPr lang="en-US" sz="2200" dirty="0" smtClean="0"/>
              <a:t>or indeed any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with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=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mod </a:t>
            </a:r>
            <a:r>
              <a:rPr lang="el-GR" sz="2200" b="1" dirty="0" smtClean="0">
                <a:solidFill>
                  <a:srgbClr val="FFC000"/>
                </a:solidFill>
              </a:rPr>
              <a:t>Δ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953926"/>
            <a:ext cx="171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Example:</a:t>
            </a:r>
            <a:endParaRPr lang="en-US" sz="2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78898" y="1953927"/>
            <a:ext cx="5888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200" dirty="0" smtClean="0"/>
              <a:t>Δ</a:t>
            </a:r>
            <a:r>
              <a:rPr lang="en-US" sz="2200" dirty="0" smtClean="0"/>
              <a:t>=3, machine can only execute 1 load instruction at a time, loop body from previous example</a:t>
            </a:r>
            <a:endParaRPr lang="en-US" sz="2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8816"/>
              </p:ext>
            </p:extLst>
          </p:nvPr>
        </p:nvGraphicFramePr>
        <p:xfrm>
          <a:off x="1101624" y="2920562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miley Face 13"/>
          <p:cNvSpPr/>
          <p:nvPr/>
        </p:nvSpPr>
        <p:spPr bwMode="auto">
          <a:xfrm>
            <a:off x="4022826" y="4982288"/>
            <a:ext cx="886951" cy="838200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&quot;No&quot; Symbol 14"/>
          <p:cNvSpPr/>
          <p:nvPr/>
        </p:nvSpPr>
        <p:spPr bwMode="auto">
          <a:xfrm>
            <a:off x="4022826" y="2991215"/>
            <a:ext cx="886951" cy="917608"/>
          </a:xfrm>
          <a:prstGeom prst="noSmoking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12581"/>
              </p:ext>
            </p:extLst>
          </p:nvPr>
        </p:nvGraphicFramePr>
        <p:xfrm>
          <a:off x="1101624" y="4474755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41848"/>
              </p:ext>
            </p:extLst>
          </p:nvPr>
        </p:nvGraphicFramePr>
        <p:xfrm>
          <a:off x="1110930" y="5591888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496"/>
            <a:ext cx="1585686" cy="2408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116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38200" y="4286184"/>
            <a:ext cx="7823200" cy="2410903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2769552"/>
            <a:ext cx="7823200" cy="131708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where’s the mod?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3961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Observation:</a:t>
            </a:r>
            <a:r>
              <a:rPr lang="en-US" sz="2200" dirty="0" smtClean="0"/>
              <a:t> if resource constraints prevent an instruction from being scheduled at time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they also prevent t from being scheduled at times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+ 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+ </a:t>
            </a:r>
            <a:r>
              <a:rPr lang="en-US" sz="2200" dirty="0" smtClean="0"/>
              <a:t>2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 smtClean="0"/>
              <a:t>. . . </a:t>
            </a:r>
            <a:r>
              <a:rPr lang="en-US" sz="2200" dirty="0" smtClean="0"/>
              <a:t>or indeed any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with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=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mod </a:t>
            </a:r>
            <a:r>
              <a:rPr lang="el-GR" sz="2200" b="1" dirty="0" smtClean="0">
                <a:solidFill>
                  <a:srgbClr val="FFC000"/>
                </a:solidFill>
              </a:rPr>
              <a:t>Δ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953926"/>
            <a:ext cx="171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Example:</a:t>
            </a:r>
            <a:endParaRPr lang="en-US" sz="2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78898" y="1953927"/>
            <a:ext cx="5888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200" dirty="0" smtClean="0"/>
              <a:t>Δ</a:t>
            </a:r>
            <a:r>
              <a:rPr lang="en-US" sz="2200" dirty="0" smtClean="0"/>
              <a:t>=3, machine can only execute 1 load instruction at a time, loop body from previous example</a:t>
            </a:r>
            <a:endParaRPr lang="en-US" sz="2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8816"/>
              </p:ext>
            </p:extLst>
          </p:nvPr>
        </p:nvGraphicFramePr>
        <p:xfrm>
          <a:off x="1101624" y="2920562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miley Face 13"/>
          <p:cNvSpPr/>
          <p:nvPr/>
        </p:nvSpPr>
        <p:spPr bwMode="auto">
          <a:xfrm>
            <a:off x="4022826" y="4982288"/>
            <a:ext cx="886951" cy="838200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&quot;No&quot; Symbol 14"/>
          <p:cNvSpPr/>
          <p:nvPr/>
        </p:nvSpPr>
        <p:spPr bwMode="auto">
          <a:xfrm>
            <a:off x="4022826" y="2991215"/>
            <a:ext cx="886951" cy="917608"/>
          </a:xfrm>
          <a:prstGeom prst="noSmoking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12581"/>
              </p:ext>
            </p:extLst>
          </p:nvPr>
        </p:nvGraphicFramePr>
        <p:xfrm>
          <a:off x="1101624" y="4474755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41848"/>
              </p:ext>
            </p:extLst>
          </p:nvPr>
        </p:nvGraphicFramePr>
        <p:xfrm>
          <a:off x="1110930" y="5591888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9579"/>
              </p:ext>
            </p:extLst>
          </p:nvPr>
        </p:nvGraphicFramePr>
        <p:xfrm>
          <a:off x="5105100" y="5591888"/>
          <a:ext cx="3370303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703"/>
                <a:gridCol w="1371600"/>
                <a:gridCol w="1143000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=-1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i+1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98448"/>
              </p:ext>
            </p:extLst>
          </p:nvPr>
        </p:nvGraphicFramePr>
        <p:xfrm>
          <a:off x="5105100" y="4474755"/>
          <a:ext cx="3360998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398"/>
                <a:gridCol w="1371600"/>
                <a:gridCol w="1143000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=3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i-1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496"/>
            <a:ext cx="1585686" cy="2408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54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38200" y="4286184"/>
            <a:ext cx="7823200" cy="2410903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2769552"/>
            <a:ext cx="7823200" cy="1317087"/>
          </a:xfrm>
          <a:prstGeom prst="rect">
            <a:avLst/>
          </a:prstGeom>
          <a:solidFill>
            <a:schemeClr val="accent3">
              <a:lumMod val="85000"/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where’s the mod?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3961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Observation:</a:t>
            </a:r>
            <a:r>
              <a:rPr lang="en-US" sz="2200" dirty="0" smtClean="0"/>
              <a:t> if resource constraints prevent an instruction from being scheduled at time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they also prevent t from being scheduled at times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+ 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+ </a:t>
            </a:r>
            <a:r>
              <a:rPr lang="en-US" sz="2200" dirty="0" smtClean="0"/>
              <a:t>2</a:t>
            </a:r>
            <a:r>
              <a:rPr lang="el-GR" sz="2200" dirty="0" smtClean="0"/>
              <a:t>Δ</a:t>
            </a:r>
            <a:r>
              <a:rPr lang="en-US" sz="2200" dirty="0"/>
              <a:t>, </a:t>
            </a:r>
            <a:r>
              <a:rPr lang="en-US" sz="2200" b="1" dirty="0" smtClean="0"/>
              <a:t>. . . </a:t>
            </a:r>
            <a:r>
              <a:rPr lang="en-US" sz="2200" dirty="0" smtClean="0"/>
              <a:t>or indeed any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with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= </a:t>
            </a:r>
            <a:r>
              <a:rPr lang="en-US" sz="2200" b="1" dirty="0" smtClean="0">
                <a:solidFill>
                  <a:srgbClr val="00B0F0"/>
                </a:solidFill>
              </a:rPr>
              <a:t>t’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mod </a:t>
            </a:r>
            <a:r>
              <a:rPr lang="el-GR" sz="2200" b="1" dirty="0" smtClean="0">
                <a:solidFill>
                  <a:srgbClr val="FFC000"/>
                </a:solidFill>
              </a:rPr>
              <a:t>Δ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953926"/>
            <a:ext cx="1716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Example:</a:t>
            </a:r>
            <a:endParaRPr lang="en-US" sz="2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78898" y="1953927"/>
            <a:ext cx="5888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200" dirty="0" smtClean="0"/>
              <a:t>Δ</a:t>
            </a:r>
            <a:r>
              <a:rPr lang="en-US" sz="2200" dirty="0" smtClean="0"/>
              <a:t>=3, machine can only execute 1 load instruction at a time, loop body from previous example</a:t>
            </a:r>
            <a:endParaRPr lang="en-US" sz="2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48816"/>
              </p:ext>
            </p:extLst>
          </p:nvPr>
        </p:nvGraphicFramePr>
        <p:xfrm>
          <a:off x="1101624" y="2920562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miley Face 13"/>
          <p:cNvSpPr/>
          <p:nvPr/>
        </p:nvSpPr>
        <p:spPr bwMode="auto">
          <a:xfrm>
            <a:off x="4022826" y="4982288"/>
            <a:ext cx="886951" cy="838200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&quot;No&quot; Symbol 14"/>
          <p:cNvSpPr/>
          <p:nvPr/>
        </p:nvSpPr>
        <p:spPr bwMode="auto">
          <a:xfrm>
            <a:off x="4022826" y="2991215"/>
            <a:ext cx="886951" cy="917608"/>
          </a:xfrm>
          <a:prstGeom prst="noSmoking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26932"/>
              </p:ext>
            </p:extLst>
          </p:nvPr>
        </p:nvGraphicFramePr>
        <p:xfrm>
          <a:off x="5099892" y="2942486"/>
          <a:ext cx="3346483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500"/>
                <a:gridCol w="1557298"/>
                <a:gridCol w="1204685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="0" dirty="0" smtClean="0">
                          <a:solidFill>
                            <a:srgbClr val="FFC000"/>
                          </a:solidFill>
                        </a:rPr>
                        <a:t>=4</a:t>
                      </a:r>
                      <a:endParaRPr lang="en-US" sz="16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i-1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i-1 ]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12581"/>
              </p:ext>
            </p:extLst>
          </p:nvPr>
        </p:nvGraphicFramePr>
        <p:xfrm>
          <a:off x="1101624" y="4474755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41848"/>
              </p:ext>
            </p:extLst>
          </p:nvPr>
        </p:nvGraphicFramePr>
        <p:xfrm>
          <a:off x="1110930" y="5591888"/>
          <a:ext cx="2682976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2"/>
                <a:gridCol w="1168858"/>
                <a:gridCol w="1170336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9579"/>
              </p:ext>
            </p:extLst>
          </p:nvPr>
        </p:nvGraphicFramePr>
        <p:xfrm>
          <a:off x="5105100" y="5591888"/>
          <a:ext cx="3370303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703"/>
                <a:gridCol w="1371600"/>
                <a:gridCol w="1143000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=-1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i+1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98448"/>
              </p:ext>
            </p:extLst>
          </p:nvPr>
        </p:nvGraphicFramePr>
        <p:xfrm>
          <a:off x="5105100" y="4474755"/>
          <a:ext cx="3360998" cy="101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398"/>
                <a:gridCol w="1371600"/>
                <a:gridCol w="1143000"/>
              </a:tblGrid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=3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en-US" sz="1600" baseline="-25000" dirty="0" smtClean="0"/>
                        <a:t>i-1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U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 X [ </a:t>
                      </a:r>
                      <a:r>
                        <a:rPr lang="en-US" sz="1600" dirty="0" err="1" smtClean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 ]</a:t>
                      </a:r>
                      <a:endParaRPr lang="en-US" sz="1600" dirty="0"/>
                    </a:p>
                  </a:txBody>
                  <a:tcPr/>
                </a:tc>
              </a:tr>
              <a:tr h="3383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496"/>
            <a:ext cx="1585686" cy="2408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24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0057" y="16002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Interaction with register allocation: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d</a:t>
            </a:r>
            <a:r>
              <a:rPr lang="en-US" sz="2200" b="1" dirty="0" smtClean="0">
                <a:solidFill>
                  <a:srgbClr val="7030A0"/>
                </a:solidFill>
              </a:rPr>
              <a:t>elaying</a:t>
            </a:r>
            <a:r>
              <a:rPr lang="en-US" sz="2200" dirty="0" smtClean="0"/>
              <a:t> an instruction d: z </a:t>
            </a:r>
            <a:r>
              <a:rPr lang="en-US" sz="2200" dirty="0" smtClean="0">
                <a:sym typeface="Wingdings" panose="05000000000000000000" pitchFamily="2" charset="2"/>
              </a:rPr>
              <a:t></a:t>
            </a:r>
            <a:r>
              <a:rPr lang="en-US" sz="2200" dirty="0" smtClean="0"/>
              <a:t> x op 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extends</a:t>
            </a:r>
            <a:r>
              <a:rPr lang="en-US" sz="2200" dirty="0" smtClean="0"/>
              <a:t> the liveness-range of d’s </a:t>
            </a:r>
            <a:r>
              <a:rPr lang="en-US" sz="2200" b="1" dirty="0" smtClean="0"/>
              <a:t>uses</a:t>
            </a:r>
            <a:r>
              <a:rPr lang="en-US" sz="2200" dirty="0" smtClean="0"/>
              <a:t>, namely x and y;</a:t>
            </a:r>
            <a:br>
              <a:rPr lang="en-US" sz="2200" dirty="0" smtClean="0"/>
            </a:br>
            <a:r>
              <a:rPr lang="en-US" sz="2200" dirty="0" smtClean="0"/>
              <a:t>may overlap with other (iteration count-indexed) versions of z, so may need to maintain multiple copies, as in previous example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hortens</a:t>
            </a:r>
            <a:r>
              <a:rPr lang="en-US" sz="2200" dirty="0" smtClean="0"/>
              <a:t> liveness range of the </a:t>
            </a:r>
            <a:r>
              <a:rPr lang="en-US" sz="2200" b="1" dirty="0" err="1" smtClean="0"/>
              <a:t>def</a:t>
            </a:r>
            <a:r>
              <a:rPr lang="en-US" sz="2200" b="1" dirty="0" smtClean="0"/>
              <a:t>(s) </a:t>
            </a:r>
            <a:r>
              <a:rPr lang="en-US" sz="2200" dirty="0" smtClean="0"/>
              <a:t>of d, </a:t>
            </a:r>
            <a:r>
              <a:rPr lang="en-US" sz="2200" dirty="0"/>
              <a:t>n</a:t>
            </a:r>
            <a:r>
              <a:rPr lang="en-US" sz="2200" dirty="0" smtClean="0"/>
              <a:t>amely, z</a:t>
            </a:r>
            <a:r>
              <a:rPr lang="en-US" sz="2200" dirty="0"/>
              <a:t>,</a:t>
            </a:r>
            <a:r>
              <a:rPr lang="en-US" sz="2200" dirty="0" smtClean="0"/>
              <a:t> to its </a:t>
            </a:r>
            <a:r>
              <a:rPr lang="en-US" sz="2200" b="1" dirty="0" smtClean="0"/>
              <a:t>uses</a:t>
            </a:r>
            <a:r>
              <a:rPr lang="en-US" sz="2200" dirty="0"/>
              <a:t>;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range &lt; 1 illegal; </a:t>
            </a:r>
            <a:r>
              <a:rPr lang="en-US" sz="2200" dirty="0" err="1" smtClean="0"/>
              <a:t>ie</a:t>
            </a:r>
            <a:r>
              <a:rPr lang="en-US" sz="2200" dirty="0" smtClean="0"/>
              <a:t> need to postpone uses, too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imilarly, </a:t>
            </a:r>
            <a:r>
              <a:rPr lang="en-US" sz="2200" b="1" dirty="0" err="1" smtClean="0">
                <a:solidFill>
                  <a:srgbClr val="7030A0"/>
                </a:solidFill>
              </a:rPr>
              <a:t>schedudling</a:t>
            </a:r>
            <a:r>
              <a:rPr lang="en-US" sz="2200" b="1" dirty="0" smtClean="0">
                <a:solidFill>
                  <a:srgbClr val="7030A0"/>
                </a:solidFill>
              </a:rPr>
              <a:t> an instruction earlier </a:t>
            </a:r>
            <a:r>
              <a:rPr lang="en-US" sz="2200" b="1" dirty="0" smtClean="0">
                <a:solidFill>
                  <a:srgbClr val="FF0000"/>
                </a:solidFill>
              </a:rPr>
              <a:t>shortens</a:t>
            </a:r>
            <a:r>
              <a:rPr lang="en-US" sz="2200" dirty="0" smtClean="0"/>
              <a:t> the liveness ranges of its </a:t>
            </a:r>
            <a:r>
              <a:rPr lang="en-US" sz="2200" b="1" dirty="0" smtClean="0"/>
              <a:t>uses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rgbClr val="00B050"/>
                </a:solidFill>
              </a:rPr>
              <a:t>extends</a:t>
            </a:r>
            <a:r>
              <a:rPr lang="en-US" sz="2200" dirty="0" smtClean="0"/>
              <a:t> the liveness range of its </a:t>
            </a:r>
            <a:r>
              <a:rPr lang="en-US" sz="2200" b="1" dirty="0" err="1" smtClean="0"/>
              <a:t>defs</a:t>
            </a:r>
            <a:endParaRPr lang="en-US" sz="22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hence, scheduling affects liveness/register allocation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32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43650"/>
            <a:ext cx="6629400" cy="4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estimating </a:t>
            </a:r>
            <a:r>
              <a:rPr lang="el-GR" alt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</a:t>
            </a:r>
            <a:r>
              <a:rPr lang="en-US" altLang="en-US" sz="2800" kern="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922" y="838200"/>
            <a:ext cx="743420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Identification of </a:t>
            </a:r>
            <a:r>
              <a:rPr lang="el-GR" sz="2200" b="1" u="sng" dirty="0" smtClean="0"/>
              <a:t>Δ</a:t>
            </a:r>
            <a:r>
              <a:rPr lang="en-US" sz="2200" b="1" u="sng" baseline="-25000" dirty="0" smtClean="0"/>
              <a:t>min</a:t>
            </a:r>
            <a:r>
              <a:rPr lang="en-US" sz="2200" b="1" u="sng" dirty="0" smtClean="0"/>
              <a:t> as the maximum of the following: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resource estimator: for each FU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alculate requested cycles: add cycle requests of all instructions mapped to that FU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ivide request by number of instances of the FU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ax over all FU types is lower bound on </a:t>
            </a:r>
            <a:r>
              <a:rPr lang="el-GR" sz="2200" dirty="0" smtClean="0"/>
              <a:t>Δ</a:t>
            </a:r>
            <a:r>
              <a:rPr lang="en-US" sz="2200" baseline="-25000" dirty="0" smtClean="0"/>
              <a:t>max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ata-dependence estimator: sum of latencies along a simple cycle through the data dependence graph</a:t>
            </a:r>
          </a:p>
        </p:txBody>
      </p:sp>
    </p:spTree>
    <p:extLst>
      <p:ext uri="{BB962C8B-B14F-4D97-AF65-F5344CB8AC3E}">
        <p14:creationId xmlns:p14="http://schemas.microsoft.com/office/powerpoint/2010/main" val="8798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662940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estimating </a:t>
            </a:r>
            <a:r>
              <a:rPr lang="el-G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</a:t>
            </a:r>
            <a:r>
              <a:rPr lang="en-US" altLang="en-US" sz="28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922" y="838200"/>
            <a:ext cx="743420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Identification of </a:t>
            </a:r>
            <a:r>
              <a:rPr lang="el-GR" sz="2200" b="1" u="sng" dirty="0" smtClean="0"/>
              <a:t>Δ</a:t>
            </a:r>
            <a:r>
              <a:rPr lang="en-US" sz="2200" b="1" u="sng" baseline="-25000" dirty="0" smtClean="0"/>
              <a:t>min</a:t>
            </a:r>
            <a:r>
              <a:rPr lang="en-US" sz="2200" b="1" u="sng" dirty="0" smtClean="0"/>
              <a:t> as the maximum of the following: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resource estimator: for each FU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alculate requested cycles: add cycle requests of all instructions mapped to that FU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ivide request by number of instances of the FU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ax over all FU types is lower bound on </a:t>
            </a:r>
            <a:r>
              <a:rPr lang="el-GR" sz="2200" dirty="0" smtClean="0"/>
              <a:t>Δ</a:t>
            </a:r>
            <a:r>
              <a:rPr lang="en-US" sz="2200" baseline="-25000" dirty="0" smtClean="0"/>
              <a:t>max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ata-dependence estimator: sum of latencies along a simple cycle through the data dependence graph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03" y="3913031"/>
            <a:ext cx="894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</a:t>
            </a:r>
            <a:r>
              <a:rPr lang="en-US" dirty="0" smtClean="0"/>
              <a:t>: 1 ALU, 1 MEM; both issue 1 instruction/cycle; instr. latency 1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1084" y="4624541"/>
            <a:ext cx="567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dependence estimator: 3 (c </a:t>
            </a:r>
            <a:r>
              <a:rPr lang="en-US" dirty="0" smtClean="0">
                <a:sym typeface="Wingdings" panose="05000000000000000000" pitchFamily="2" charset="2"/>
              </a:rPr>
              <a:t> d  e  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1905000" cy="2060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393" y="633515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(MEM instructions in box)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09301" y="5086206"/>
            <a:ext cx="589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ALU-estimator: 5 </a:t>
            </a:r>
            <a:r>
              <a:rPr lang="en-US" dirty="0" err="1" smtClean="0"/>
              <a:t>instrs</a:t>
            </a:r>
            <a:r>
              <a:rPr lang="en-US" dirty="0" smtClean="0"/>
              <a:t>, 1 cycle each, 1 ALU </a:t>
            </a:r>
            <a:r>
              <a:rPr lang="en-US" dirty="0" smtClean="0">
                <a:sym typeface="Wingdings" panose="05000000000000000000" pitchFamily="2" charset="2"/>
              </a:rPr>
              <a:t>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2260" y="5523652"/>
            <a:ext cx="595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MEM-estimator: 4 </a:t>
            </a:r>
            <a:r>
              <a:rPr lang="en-US" dirty="0" err="1" smtClean="0"/>
              <a:t>instrs</a:t>
            </a:r>
            <a:r>
              <a:rPr lang="en-US" dirty="0" smtClean="0"/>
              <a:t>, 1 cycle each, 1 MEM </a:t>
            </a:r>
            <a:r>
              <a:rPr lang="en-US" dirty="0" smtClean="0">
                <a:sym typeface="Wingdings" panose="05000000000000000000" pitchFamily="2" charset="2"/>
              </a:rPr>
              <a:t>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1655" y="6191930"/>
            <a:ext cx="18582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Hence </a:t>
            </a:r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priority of instructions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41" y="1039765"/>
            <a:ext cx="789793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b="1" u="sng" dirty="0" smtClean="0"/>
              <a:t>Algorithm schedules instructions according to priorities</a:t>
            </a:r>
            <a:endParaRPr lang="en-US" sz="2200" dirty="0"/>
          </a:p>
          <a:p>
            <a:pPr algn="l"/>
            <a:r>
              <a:rPr lang="en-US" sz="2200" dirty="0" smtClean="0"/>
              <a:t>Possible metrics: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embership in data dependence cycle of max latency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xecution on FU type that’s most heavily used (resource estimate)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021601"/>
            <a:ext cx="367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</a:t>
            </a:r>
            <a:r>
              <a:rPr lang="en-US" dirty="0" smtClean="0"/>
              <a:t>: [c, d, e, a, b, f, j, g, h]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65" y="3810000"/>
            <a:ext cx="1905000" cy="2060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1558" y="580175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(MEM instructions in box)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sketch of algorithm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093" y="3458756"/>
            <a:ext cx="8628329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p</a:t>
            </a:r>
            <a:r>
              <a:rPr lang="en-US" sz="2200" dirty="0" smtClean="0"/>
              <a:t>ick highest-priority instruction that’s not yet scheduled: </a:t>
            </a:r>
            <a:r>
              <a:rPr lang="en-US" sz="2200" b="1" dirty="0" err="1" smtClean="0">
                <a:solidFill>
                  <a:srgbClr val="FF0000"/>
                </a:solidFill>
              </a:rPr>
              <a:t>i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schedule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at earliest cycle that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espects the data dependencies w.r.t. the </a:t>
            </a:r>
            <a:r>
              <a:rPr lang="en-US" sz="2200" b="1" dirty="0" smtClean="0"/>
              <a:t>already scheduled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as the right FU for </a:t>
            </a:r>
            <a:r>
              <a:rPr lang="en-US" sz="2200" b="1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available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f </a:t>
            </a:r>
            <a:r>
              <a:rPr lang="en-US" sz="2200" b="1" dirty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can’t be scheduled for current </a:t>
            </a:r>
            <a:r>
              <a:rPr lang="el-GR" sz="2200" dirty="0" smtClean="0"/>
              <a:t>Δ</a:t>
            </a:r>
            <a:r>
              <a:rPr lang="en-US" sz="2200" dirty="0"/>
              <a:t>,</a:t>
            </a:r>
            <a:r>
              <a:rPr lang="en-US" sz="2200" dirty="0" smtClean="0"/>
              <a:t> place </a:t>
            </a:r>
            <a:r>
              <a:rPr lang="en-US" sz="2200" b="1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without respecting resource constraint: evict current inhabitant and/or data-dependence successors of  </a:t>
            </a:r>
            <a:r>
              <a:rPr lang="en-US" sz="2200" b="1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hat are now scheduled too early. Evictees need to scheduled again.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n principle evictions could go on forever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 define a cut-off (heuristics) at which point </a:t>
            </a:r>
            <a:r>
              <a:rPr lang="el-GR" sz="2200" dirty="0" smtClean="0"/>
              <a:t>Δ</a:t>
            </a:r>
            <a:r>
              <a:rPr lang="en-US" sz="2200" dirty="0" smtClean="0"/>
              <a:t> is increased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23" y="838200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data structures: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271" y="1299865"/>
            <a:ext cx="4821060" cy="159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rray </a:t>
            </a:r>
            <a:r>
              <a:rPr lang="en-US" dirty="0" err="1" smtClean="0">
                <a:solidFill>
                  <a:srgbClr val="00B050"/>
                </a:solidFill>
              </a:rPr>
              <a:t>SchedTime</a:t>
            </a:r>
            <a:r>
              <a:rPr lang="en-US" dirty="0" smtClean="0"/>
              <a:t>, assigning to each instruction a cycle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 err="1" smtClean="0">
                <a:solidFill>
                  <a:srgbClr val="0070C0"/>
                </a:solidFill>
              </a:rPr>
              <a:t>ResourceMap</a:t>
            </a:r>
            <a:r>
              <a:rPr lang="en-US" dirty="0" smtClean="0"/>
              <a:t>, assigning to each FU and cycle time &lt; </a:t>
            </a:r>
            <a:r>
              <a:rPr lang="el-GR" dirty="0" smtClean="0"/>
              <a:t>Δ</a:t>
            </a:r>
            <a:r>
              <a:rPr lang="en-US" dirty="0" smtClean="0"/>
              <a:t> an instruction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28931"/>
              </p:ext>
            </p:extLst>
          </p:nvPr>
        </p:nvGraphicFramePr>
        <p:xfrm>
          <a:off x="5184331" y="1299865"/>
          <a:ext cx="1302608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21608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/>
                        <a:t>Instr</a:t>
                      </a:r>
                      <a:r>
                        <a:rPr lang="en-US" b="0" dirty="0" smtClean="0"/>
                        <a:t> 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/>
                        <a:t>Instr</a:t>
                      </a:r>
                      <a:r>
                        <a:rPr lang="en-US" b="0" dirty="0" smtClean="0"/>
                        <a:t> 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/>
                        <a:t>Instr</a:t>
                      </a:r>
                      <a:r>
                        <a:rPr lang="en-US" b="0" dirty="0" smtClean="0"/>
                        <a:t> 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90010"/>
              </p:ext>
            </p:extLst>
          </p:nvPr>
        </p:nvGraphicFramePr>
        <p:xfrm>
          <a:off x="6662530" y="1069032"/>
          <a:ext cx="225589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Instr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/>
          <a:stretch/>
        </p:blipFill>
        <p:spPr>
          <a:xfrm>
            <a:off x="0" y="2263820"/>
            <a:ext cx="8944548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50" y="838200"/>
            <a:ext cx="8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When our processor can execute 2 instructions per cycle: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issue pairs of independent instructions whenever possible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423886" y="4455886"/>
            <a:ext cx="4037275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7275" h="116114">
                <a:moveTo>
                  <a:pt x="0" y="116114"/>
                </a:moveTo>
                <a:lnTo>
                  <a:pt x="3381828" y="101600"/>
                </a:lnTo>
                <a:cubicBezTo>
                  <a:pt x="4054323" y="82248"/>
                  <a:pt x="4044647" y="41124"/>
                  <a:pt x="4034971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396343" y="5357483"/>
            <a:ext cx="3062942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  <a:gd name="connsiteX0" fmla="*/ 0 w 3062942"/>
              <a:gd name="connsiteY0" fmla="*/ 116114 h 116114"/>
              <a:gd name="connsiteX1" fmla="*/ 2409371 w 3062942"/>
              <a:gd name="connsiteY1" fmla="*/ 101600 h 116114"/>
              <a:gd name="connsiteX2" fmla="*/ 3062514 w 3062942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2942" h="116114">
                <a:moveTo>
                  <a:pt x="0" y="116114"/>
                </a:moveTo>
                <a:lnTo>
                  <a:pt x="2409371" y="101600"/>
                </a:lnTo>
                <a:cubicBezTo>
                  <a:pt x="2919790" y="82248"/>
                  <a:pt x="3072190" y="41124"/>
                  <a:pt x="3062514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13468" y="3243739"/>
            <a:ext cx="3542266" cy="116114"/>
          </a:xfrm>
          <a:custGeom>
            <a:avLst/>
            <a:gdLst>
              <a:gd name="connsiteX0" fmla="*/ 0 w 4037275"/>
              <a:gd name="connsiteY0" fmla="*/ 116114 h 116114"/>
              <a:gd name="connsiteX1" fmla="*/ 3381828 w 4037275"/>
              <a:gd name="connsiteY1" fmla="*/ 101600 h 116114"/>
              <a:gd name="connsiteX2" fmla="*/ 4034971 w 4037275"/>
              <a:gd name="connsiteY2" fmla="*/ 0 h 116114"/>
              <a:gd name="connsiteX0" fmla="*/ 0 w 3542266"/>
              <a:gd name="connsiteY0" fmla="*/ 116114 h 116114"/>
              <a:gd name="connsiteX1" fmla="*/ 2888342 w 3542266"/>
              <a:gd name="connsiteY1" fmla="*/ 101600 h 116114"/>
              <a:gd name="connsiteX2" fmla="*/ 3541485 w 3542266"/>
              <a:gd name="connsiteY2" fmla="*/ 0 h 11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66" h="116114">
                <a:moveTo>
                  <a:pt x="0" y="116114"/>
                </a:moveTo>
                <a:lnTo>
                  <a:pt x="2888342" y="101600"/>
                </a:lnTo>
                <a:cubicBezTo>
                  <a:pt x="3478589" y="82248"/>
                  <a:pt x="3551161" y="41124"/>
                  <a:pt x="3541485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13468" y="2523327"/>
            <a:ext cx="3381829" cy="178717"/>
          </a:xfrm>
          <a:custGeom>
            <a:avLst/>
            <a:gdLst>
              <a:gd name="connsiteX0" fmla="*/ 0 w 3381829"/>
              <a:gd name="connsiteY0" fmla="*/ 164203 h 178717"/>
              <a:gd name="connsiteX1" fmla="*/ 783772 w 3381829"/>
              <a:gd name="connsiteY1" fmla="*/ 19060 h 178717"/>
              <a:gd name="connsiteX2" fmla="*/ 2830286 w 3381829"/>
              <a:gd name="connsiteY2" fmla="*/ 19060 h 178717"/>
              <a:gd name="connsiteX3" fmla="*/ 3381829 w 3381829"/>
              <a:gd name="connsiteY3" fmla="*/ 178717 h 1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829" h="178717">
                <a:moveTo>
                  <a:pt x="0" y="164203"/>
                </a:moveTo>
                <a:cubicBezTo>
                  <a:pt x="156029" y="103726"/>
                  <a:pt x="312058" y="43250"/>
                  <a:pt x="783772" y="19060"/>
                </a:cubicBezTo>
                <a:cubicBezTo>
                  <a:pt x="1255486" y="-5130"/>
                  <a:pt x="2397277" y="-7549"/>
                  <a:pt x="2830286" y="19060"/>
                </a:cubicBezTo>
                <a:cubicBezTo>
                  <a:pt x="3263295" y="45669"/>
                  <a:pt x="3322562" y="112193"/>
                  <a:pt x="3381829" y="178717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0" y="1756253"/>
            <a:ext cx="285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</a:t>
            </a:r>
            <a:r>
              <a:rPr lang="en-US" sz="1600" dirty="0" smtClean="0">
                <a:solidFill>
                  <a:srgbClr val="00B0F0"/>
                </a:solidFill>
              </a:rPr>
              <a:t>ame notion of  “independent”?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510190" y="1626044"/>
            <a:ext cx="152400" cy="19216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493496" y="5846047"/>
            <a:ext cx="285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e</a:t>
            </a:r>
            <a:r>
              <a:rPr lang="en-US" sz="1600" dirty="0" smtClean="0">
                <a:solidFill>
                  <a:srgbClr val="00B0F0"/>
                </a:solidFill>
              </a:rPr>
              <a:t>mpty slot reappears – tough luck…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4358497" y="4620269"/>
            <a:ext cx="1561400" cy="122577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950" y="87313"/>
            <a:ext cx="7912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Motivating example</a:t>
            </a:r>
          </a:p>
        </p:txBody>
      </p:sp>
    </p:spTree>
    <p:extLst>
      <p:ext uri="{BB962C8B-B14F-4D97-AF65-F5344CB8AC3E}">
        <p14:creationId xmlns:p14="http://schemas.microsoft.com/office/powerpoint/2010/main" val="32737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99597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2051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3482" y="3281958"/>
            <a:ext cx="5530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arliest cycle with free ALU </a:t>
            </a:r>
            <a:r>
              <a:rPr lang="en-US" dirty="0" err="1" smtClean="0"/>
              <a:t>s.t.</a:t>
            </a:r>
            <a:r>
              <a:rPr lang="en-US" dirty="0" smtClean="0"/>
              <a:t> data-deps</a:t>
            </a:r>
            <a:br>
              <a:rPr lang="en-US" dirty="0" smtClean="0"/>
            </a:br>
            <a:r>
              <a:rPr lang="en-US" dirty="0" smtClean="0"/>
              <a:t>w.r.t. scheduled instructions are respected: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685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93482" y="3281958"/>
            <a:ext cx="553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arliest cycle with free ALU </a:t>
            </a:r>
            <a:r>
              <a:rPr lang="en-US" dirty="0" err="1" smtClean="0"/>
              <a:t>s.t.</a:t>
            </a:r>
            <a:r>
              <a:rPr lang="en-US" dirty="0" smtClean="0"/>
              <a:t> data-deps</a:t>
            </a:r>
            <a:br>
              <a:rPr lang="en-US" dirty="0" smtClean="0"/>
            </a:br>
            <a:r>
              <a:rPr lang="en-US" dirty="0" smtClean="0"/>
              <a:t>w.r.t. scheduled instructions are respected: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schedule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67232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801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120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87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07194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0559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120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53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arliest cycle with free ALU </a:t>
            </a:r>
            <a:r>
              <a:rPr lang="en-US" dirty="0" err="1" smtClean="0"/>
              <a:t>s.t.</a:t>
            </a:r>
            <a:r>
              <a:rPr lang="en-US" dirty="0" smtClean="0"/>
              <a:t> data-deps</a:t>
            </a:r>
            <a:br>
              <a:rPr lang="en-US" dirty="0" smtClean="0"/>
            </a:br>
            <a:r>
              <a:rPr lang="en-US" dirty="0" smtClean="0"/>
              <a:t>w.r.t. scheduled instructions are respected: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schedule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1405" y="5021580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Similarly: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2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a  3</a:t>
            </a:r>
            <a:r>
              <a:rPr lang="en-US" dirty="0" smtClean="0">
                <a:sym typeface="Wingdings" panose="05000000000000000000" pitchFamily="2" charset="2"/>
              </a:rPr>
              <a:t>. Next instruction: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endParaRPr lang="en-US" dirty="0" smtClean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53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07194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84015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120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53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arliest cycle with free ALU </a:t>
            </a:r>
            <a:r>
              <a:rPr lang="en-US" dirty="0" err="1" smtClean="0"/>
              <a:t>s.t.</a:t>
            </a:r>
            <a:r>
              <a:rPr lang="en-US" dirty="0" smtClean="0"/>
              <a:t> data-deps</a:t>
            </a:r>
            <a:br>
              <a:rPr lang="en-US" dirty="0" smtClean="0"/>
            </a:br>
            <a:r>
              <a:rPr lang="en-US" dirty="0" smtClean="0"/>
              <a:t>w.r.t. scheduled instructions are respected: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schedule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881405" y="5021580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Similarly: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2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a  3</a:t>
            </a:r>
            <a:r>
              <a:rPr lang="en-US" dirty="0" smtClean="0">
                <a:sym typeface="Wingdings" panose="05000000000000000000" pitchFamily="2" charset="2"/>
              </a:rPr>
              <a:t>. Next instruction: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935" y="5480294"/>
            <a:ext cx="602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Earliest cycle in which ALU is available: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 smtClean="0"/>
              <a:t>. But: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’s successor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is scheduled in (earlier) cycle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Hence: place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, but evict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40137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9330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120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53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arliest cycle with free ALU </a:t>
            </a:r>
            <a:r>
              <a:rPr lang="en-US" dirty="0" err="1" smtClean="0"/>
              <a:t>s.t.</a:t>
            </a:r>
            <a:r>
              <a:rPr lang="en-US" dirty="0" smtClean="0"/>
              <a:t> data-deps</a:t>
            </a:r>
            <a:br>
              <a:rPr lang="en-US" dirty="0" smtClean="0"/>
            </a:br>
            <a:r>
              <a:rPr lang="en-US" dirty="0" smtClean="0"/>
              <a:t>w.r.t. scheduled instructions are respected: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schedule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881405" y="5021580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Similarly: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2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a  3</a:t>
            </a:r>
            <a:r>
              <a:rPr lang="en-US" dirty="0" smtClean="0">
                <a:sym typeface="Wingdings" panose="05000000000000000000" pitchFamily="2" charset="2"/>
              </a:rPr>
              <a:t>. Next instruction: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935" y="5480294"/>
            <a:ext cx="602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Earliest cycle in which ALU is available: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 smtClean="0"/>
              <a:t>. But: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’s successor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is scheduled in (earlier) cycle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Hence: place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, but evict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1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40137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9330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120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6004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>
                <a:solidFill>
                  <a:srgbClr val="0070C0"/>
                </a:solidFill>
              </a:rPr>
              <a:t>e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ALU-slot for </a:t>
            </a:r>
            <a:r>
              <a:rPr lang="en-US" dirty="0" smtClean="0">
                <a:solidFill>
                  <a:srgbClr val="0070C0"/>
                </a:solidFill>
              </a:rPr>
              <a:t>e: 2 </a:t>
            </a:r>
            <a:r>
              <a:rPr lang="en-US" dirty="0" smtClean="0"/>
              <a:t>(again)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But: data dependence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violated –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yes, cross iteration deps count!</a:t>
            </a:r>
            <a:endParaRPr lang="en-US" dirty="0" smtClean="0"/>
          </a:p>
          <a:p>
            <a:pPr algn="l"/>
            <a:r>
              <a:rPr lang="en-US" dirty="0" smtClean="0"/>
              <a:t>So: schedule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0070C0"/>
                </a:solidFill>
              </a:rPr>
              <a:t>7 (= 2 mod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, but evict 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-see next slide…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3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33840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62848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883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ALU-slot for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: 0 </a:t>
            </a:r>
            <a:r>
              <a:rPr lang="en-US" dirty="0" smtClean="0"/>
              <a:t>(again)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But: data dependence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 violated</a:t>
            </a:r>
            <a:endParaRPr lang="en-US" dirty="0" smtClean="0"/>
          </a:p>
          <a:p>
            <a:pPr algn="l"/>
            <a:r>
              <a:rPr lang="en-US" dirty="0" smtClean="0"/>
              <a:t>So, schedule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in cycle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(= 0 mod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but evict </a:t>
            </a:r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see next slide…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08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20138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0 5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92103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995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ALU-slot for </a:t>
            </a:r>
            <a:r>
              <a:rPr lang="en-US" dirty="0" smtClean="0">
                <a:solidFill>
                  <a:srgbClr val="00B050"/>
                </a:solidFill>
              </a:rPr>
              <a:t>d: 1 </a:t>
            </a:r>
            <a:r>
              <a:rPr lang="en-US" dirty="0" smtClean="0"/>
              <a:t>(again)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Hooray - data dependence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 respected</a:t>
            </a:r>
            <a:endParaRPr lang="en-US" dirty="0" smtClean="0"/>
          </a:p>
          <a:p>
            <a:pPr algn="l"/>
            <a:r>
              <a:rPr lang="en-US" dirty="0" smtClean="0"/>
              <a:t>So, schedule 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cycle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(= 1 mod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r>
              <a:rPr lang="en-US" dirty="0" smtClean="0"/>
              <a:t>No eviction –</a:t>
            </a:r>
            <a:br>
              <a:rPr lang="en-US" dirty="0" smtClean="0"/>
            </a:br>
            <a:r>
              <a:rPr lang="en-US" dirty="0" smtClean="0"/>
              <a:t>see next slide…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457" y="4560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7257" y="1664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49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61850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0 5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1 6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1666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852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>
                <a:solidFill>
                  <a:srgbClr val="00B050"/>
                </a:solidFill>
              </a:rPr>
              <a:t>f</a:t>
            </a:r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MEM-slot for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: 0; </a:t>
            </a:r>
            <a:r>
              <a:rPr lang="en-US" dirty="0" smtClean="0"/>
              <a:t>no data-deps, so schedule </a:t>
            </a:r>
            <a:r>
              <a:rPr lang="en-US" dirty="0" smtClean="0">
                <a:solidFill>
                  <a:srgbClr val="00B050"/>
                </a:solidFill>
              </a:rPr>
              <a:t>f:0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457" y="4560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7257" y="1664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13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650"/>
            <a:ext cx="7669330" cy="460829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Modulo scheduling: example</a:t>
            </a:r>
            <a:endParaRPr lang="en-US" altLang="en-US" sz="2800" baseline="-2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83627"/>
              </p:ext>
            </p:extLst>
          </p:nvPr>
        </p:nvGraphicFramePr>
        <p:xfrm>
          <a:off x="152400" y="3352800"/>
          <a:ext cx="1934028" cy="3337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862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0 5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1 6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2 7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63967"/>
              </p:ext>
            </p:extLst>
          </p:nvPr>
        </p:nvGraphicFramePr>
        <p:xfrm>
          <a:off x="3276600" y="829322"/>
          <a:ext cx="225589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2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33"/>
            <a:ext cx="1905000" cy="206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518219" y="182071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min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92851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[c, d, e, a, b, f, j, g, h]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454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910434" y="3289052"/>
            <a:ext cx="5852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>
                <a:solidFill>
                  <a:srgbClr val="00B050"/>
                </a:solidFill>
              </a:rPr>
              <a:t>f</a:t>
            </a:r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MEM-slot for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: 0; </a:t>
            </a:r>
            <a:r>
              <a:rPr lang="en-US" dirty="0" smtClean="0"/>
              <a:t>no data-deps, so schedule </a:t>
            </a:r>
            <a:r>
              <a:rPr lang="en-US" dirty="0" smtClean="0">
                <a:solidFill>
                  <a:srgbClr val="00B050"/>
                </a:solidFill>
              </a:rPr>
              <a:t>f:0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48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71600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502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17257" y="1981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38200" y="4941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38200" y="4179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17257" y="1283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457" y="45601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7257" y="1664511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6168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910434" y="4230358"/>
            <a:ext cx="5852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MEM-slot for </a:t>
            </a:r>
            <a:r>
              <a:rPr lang="en-US" dirty="0" smtClean="0">
                <a:solidFill>
                  <a:srgbClr val="FF0000"/>
                </a:solidFill>
              </a:rPr>
              <a:t>j: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; </a:t>
            </a:r>
            <a:r>
              <a:rPr lang="en-US" dirty="0" smtClean="0"/>
              <a:t>no data-deps, so schedule </a:t>
            </a:r>
            <a:r>
              <a:rPr lang="en-US" dirty="0" smtClean="0">
                <a:solidFill>
                  <a:srgbClr val="FF0000"/>
                </a:solidFill>
              </a:rPr>
              <a:t>j:1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1683657" y="2743200"/>
            <a:ext cx="145143" cy="240489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910434" y="5078495"/>
            <a:ext cx="5921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ighest-priority, unscheduled instruction: </a:t>
            </a:r>
            <a:r>
              <a:rPr lang="en-US" dirty="0">
                <a:solidFill>
                  <a:srgbClr val="FFC000"/>
                </a:solidFill>
              </a:rPr>
              <a:t>g</a:t>
            </a:r>
            <a:endParaRPr lang="en-US" dirty="0" smtClean="0">
              <a:solidFill>
                <a:srgbClr val="FFC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MEM-slot for </a:t>
            </a:r>
            <a:r>
              <a:rPr lang="en-US" dirty="0">
                <a:solidFill>
                  <a:srgbClr val="FFC000"/>
                </a:solidFill>
              </a:rPr>
              <a:t>g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;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earliest cycle c = </a:t>
            </a:r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dirty="0" smtClean="0"/>
              <a:t>+ k*</a:t>
            </a:r>
            <a:r>
              <a:rPr lang="el-GR" dirty="0" smtClean="0"/>
              <a:t>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data-dep </a:t>
            </a:r>
            <a:r>
              <a:rPr lang="en-US" dirty="0" err="1" smtClean="0">
                <a:solidFill>
                  <a:srgbClr val="C00000"/>
                </a:solidFill>
              </a:rPr>
              <a:t>b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is respected is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7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 algn="l"/>
            <a:r>
              <a:rPr lang="en-US" dirty="0"/>
              <a:t>S</a:t>
            </a:r>
            <a:r>
              <a:rPr lang="en-US" dirty="0" smtClean="0"/>
              <a:t>o schedule </a:t>
            </a:r>
            <a:r>
              <a:rPr lang="en-US" dirty="0" smtClean="0">
                <a:solidFill>
                  <a:srgbClr val="FFC000"/>
                </a:solidFill>
              </a:rPr>
              <a:t>g:7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– see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25109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3351</TotalTime>
  <Words>7557</Words>
  <Application>Microsoft Office PowerPoint</Application>
  <PresentationFormat>On-screen Show (4:3)</PresentationFormat>
  <Paragraphs>2034</Paragraphs>
  <Slides>103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ＭＳ Ｐゴシック</vt:lpstr>
      <vt:lpstr>ＭＳ Ｐゴシック</vt:lpstr>
      <vt:lpstr>Arial</vt:lpstr>
      <vt:lpstr>Arial Narrow</vt:lpstr>
      <vt:lpstr>Tahoma</vt:lpstr>
      <vt:lpstr>Wingdings</vt:lpstr>
      <vt:lpstr>liberty</vt:lpstr>
      <vt:lpstr>Topic 14: Scheduling</vt:lpstr>
      <vt:lpstr>The Back End </vt:lpstr>
      <vt:lpstr>Motivating example</vt:lpstr>
      <vt:lpstr>Motivating example</vt:lpstr>
      <vt:lpstr>Motivating example</vt:lpstr>
      <vt:lpstr>Motivating example</vt:lpstr>
      <vt:lpstr>Motivating example</vt:lpstr>
      <vt:lpstr>PowerPoint Presentation</vt:lpstr>
      <vt:lpstr>PowerPoint Presentation</vt:lpstr>
      <vt:lpstr>Instruction Level Parallelism </vt:lpstr>
      <vt:lpstr>Instruction Level Parallelism </vt:lpstr>
      <vt:lpstr>Scheduling constraints</vt:lpstr>
      <vt:lpstr>Data Dependences</vt:lpstr>
      <vt:lpstr>Data Dependences</vt:lpstr>
      <vt:lpstr>Data Dependences</vt:lpstr>
      <vt:lpstr>Data Dependences</vt:lpstr>
      <vt:lpstr>Eliminating false dependencies</vt:lpstr>
      <vt:lpstr>Eliminating false dependencies</vt:lpstr>
      <vt:lpstr>Eliminating false dependences</vt:lpstr>
      <vt:lpstr>Eliminating false dependences</vt:lpstr>
      <vt:lpstr>Eliminating false dependences</vt:lpstr>
      <vt:lpstr>Control Dependence</vt:lpstr>
      <vt:lpstr>Dependences </vt:lpstr>
      <vt:lpstr>Hardware Scheduling </vt:lpstr>
      <vt:lpstr>RISC-style processor pipeline</vt:lpstr>
      <vt:lpstr>Goal of scheduling </vt:lpstr>
      <vt:lpstr>Goal of scheduling </vt:lpstr>
      <vt:lpstr>A classification of scheduling heuristics</vt:lpstr>
      <vt:lpstr>A classification of scheduling heuristics</vt:lpstr>
      <vt:lpstr>A classification of scheduling heuristics</vt:lpstr>
      <vt:lpstr>Local scheduling: list scheduling</vt:lpstr>
      <vt:lpstr>Local scheduling: list scheduling</vt:lpstr>
      <vt:lpstr>Local scheduling: list scheduling</vt:lpstr>
      <vt:lpstr>List scheduling: algorithm (sketch)</vt:lpstr>
      <vt:lpstr>List scheduling: algorithm (sketch)</vt:lpstr>
      <vt:lpstr>List scheduling: algorithm (sketch)</vt:lpstr>
      <vt:lpstr>List scheduling: algorithm (sketch)</vt:lpstr>
      <vt:lpstr>List scheduling: algorithm (sketch)</vt:lpstr>
      <vt:lpstr>List scheduling: algorithm</vt:lpstr>
      <vt:lpstr>Trace scheduling</vt:lpstr>
      <vt:lpstr>Trace scheduling</vt:lpstr>
      <vt:lpstr>Trace scheduling</vt:lpstr>
      <vt:lpstr>Trace scheduling</vt:lpstr>
      <vt:lpstr>Trace scheduling</vt:lpstr>
      <vt:lpstr>Trace scheduling</vt:lpstr>
      <vt:lpstr>Trace scheduling: compensation code S</vt:lpstr>
      <vt:lpstr>Trace scheduling: compensation code S</vt:lpstr>
      <vt:lpstr>Trace scheduling: adjust code jumping to j</vt:lpstr>
      <vt:lpstr>Trace scheduling: adjust code jumping to j</vt:lpstr>
      <vt:lpstr>Trace scheduling: adjusting code jumping into B</vt:lpstr>
      <vt:lpstr>Trace scheduling: adjust code jumping to j</vt:lpstr>
      <vt:lpstr>Trace scheduling: cleaning up S and J</vt:lpstr>
      <vt:lpstr>Pipelining</vt:lpstr>
      <vt:lpstr>Pipelining</vt:lpstr>
      <vt:lpstr>Pipelining for realistic processors</vt:lpstr>
      <vt:lpstr>Pipelining for realistic processors</vt:lpstr>
      <vt:lpstr>Pipelining constraints: data dependencies</vt:lpstr>
      <vt:lpstr>Pipelining constraints: data dependencies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without resource bounds</vt:lpstr>
      <vt:lpstr>Loop scheduling with resource bounds</vt:lpstr>
      <vt:lpstr>Loop scheduling with resource bounds</vt:lpstr>
      <vt:lpstr>Modulo scheduling: where’s the mod?</vt:lpstr>
      <vt:lpstr>Modulo scheduling: where’s the mod?</vt:lpstr>
      <vt:lpstr>Modulo scheduling: where’s the mod?</vt:lpstr>
      <vt:lpstr>Modulo scheduling: where’s the mod?</vt:lpstr>
      <vt:lpstr>Modulo scheduling</vt:lpstr>
      <vt:lpstr>PowerPoint Presentation</vt:lpstr>
      <vt:lpstr>Modulo scheduling: estimating Δmin</vt:lpstr>
      <vt:lpstr>Modulo scheduling: priority of instructions</vt:lpstr>
      <vt:lpstr>Modulo scheduling: sketch of algorithm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Modulo scheduling: example</vt:lpstr>
      <vt:lpstr>Summary of scheduling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212</cp:revision>
  <dcterms:created xsi:type="dcterms:W3CDTF">2003-04-24T14:54:28Z</dcterms:created>
  <dcterms:modified xsi:type="dcterms:W3CDTF">2016-04-17T01:04:10Z</dcterms:modified>
</cp:coreProperties>
</file>