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sldIdLst>
    <p:sldId id="298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96" r:id="rId15"/>
    <p:sldId id="270" r:id="rId16"/>
    <p:sldId id="271" r:id="rId17"/>
    <p:sldId id="268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0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8F23E9B-C00C-4C9C-BC1A-72AEB2E3A3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2635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r"/>
            <a:fld id="{6A73F391-74C4-428A-AE62-7575955C0B83}" type="slidenum">
              <a:rPr lang="en-US" altLang="en-US" sz="1200">
                <a:latin typeface="Arial" panose="020B0604020202020204" pitchFamily="34" charset="0"/>
              </a:rPr>
              <a:pPr algn="r"/>
              <a:t>1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8975"/>
            <a:ext cx="4570412" cy="342741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3212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1343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7D25F-BFA9-43F6-B490-B0D779A2D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42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5A7C1-2AD9-4285-A148-AE361148A6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33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7313"/>
            <a:ext cx="2038350" cy="6237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7313"/>
            <a:ext cx="5962650" cy="6237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EA1CD-D158-427D-995B-EEBB1E7932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82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26F01-DE0D-4776-AF7A-115B73A2AF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072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290A1-E225-4B33-A7FD-51258B4105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79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9631-85DC-4C46-BF6A-6F0F651DAF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43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1685A-42F1-4CF7-9553-7FF78FBC4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67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6FFBE-BAE6-414F-A6B6-5296123F44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45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5FF4E-89F4-4A29-B8B9-812540B131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34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494A8-53F6-4452-9B43-735D5E1132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1882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10FD4-0945-46BA-8A04-2C0C88ED7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92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5950" y="87313"/>
            <a:ext cx="79121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br>
              <a:rPr lang="en-US" altLang="en-US" smtClean="0"/>
            </a:br>
            <a:r>
              <a:rPr lang="en-US" altLang="en-US" smtClean="0"/>
              <a:t>Test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153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43688"/>
            <a:ext cx="3794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smtClean="0">
                <a:latin typeface="+mn-lt"/>
              </a:defRPr>
            </a:lvl1pPr>
          </a:lstStyle>
          <a:p>
            <a:pPr>
              <a:defRPr/>
            </a:pPr>
            <a:fld id="{DA42688A-77D8-458E-B7C0-5C1EE9FD4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587375"/>
            <a:ext cx="9144000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0000BA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FF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9.xml"/><Relationship Id="rId1" Type="http://schemas.openxmlformats.org/officeDocument/2006/relationships/tags" Target="../tags/tag5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1.xml"/><Relationship Id="rId1" Type="http://schemas.openxmlformats.org/officeDocument/2006/relationships/tags" Target="../tags/tag6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18" Type="http://schemas.openxmlformats.org/officeDocument/2006/relationships/tags" Target="../tags/tag81.xml"/><Relationship Id="rId26" Type="http://schemas.openxmlformats.org/officeDocument/2006/relationships/tags" Target="../tags/tag89.xml"/><Relationship Id="rId3" Type="http://schemas.openxmlformats.org/officeDocument/2006/relationships/tags" Target="../tags/tag66.xml"/><Relationship Id="rId21" Type="http://schemas.openxmlformats.org/officeDocument/2006/relationships/tags" Target="../tags/tag84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17" Type="http://schemas.openxmlformats.org/officeDocument/2006/relationships/tags" Target="../tags/tag80.xml"/><Relationship Id="rId25" Type="http://schemas.openxmlformats.org/officeDocument/2006/relationships/tags" Target="../tags/tag88.xml"/><Relationship Id="rId2" Type="http://schemas.openxmlformats.org/officeDocument/2006/relationships/tags" Target="../tags/tag65.xml"/><Relationship Id="rId16" Type="http://schemas.openxmlformats.org/officeDocument/2006/relationships/tags" Target="../tags/tag79.xml"/><Relationship Id="rId20" Type="http://schemas.openxmlformats.org/officeDocument/2006/relationships/tags" Target="../tags/tag83.xml"/><Relationship Id="rId29" Type="http://schemas.openxmlformats.org/officeDocument/2006/relationships/tags" Target="../tags/tag92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24" Type="http://schemas.openxmlformats.org/officeDocument/2006/relationships/tags" Target="../tags/tag87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68.xml"/><Relationship Id="rId15" Type="http://schemas.openxmlformats.org/officeDocument/2006/relationships/tags" Target="../tags/tag78.xml"/><Relationship Id="rId23" Type="http://schemas.openxmlformats.org/officeDocument/2006/relationships/tags" Target="../tags/tag86.xml"/><Relationship Id="rId28" Type="http://schemas.openxmlformats.org/officeDocument/2006/relationships/tags" Target="../tags/tag91.xml"/><Relationship Id="rId10" Type="http://schemas.openxmlformats.org/officeDocument/2006/relationships/tags" Target="../tags/tag73.xml"/><Relationship Id="rId19" Type="http://schemas.openxmlformats.org/officeDocument/2006/relationships/tags" Target="../tags/tag82.xml"/><Relationship Id="rId31" Type="http://schemas.openxmlformats.org/officeDocument/2006/relationships/tags" Target="../tags/tag94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Relationship Id="rId22" Type="http://schemas.openxmlformats.org/officeDocument/2006/relationships/tags" Target="../tags/tag85.xml"/><Relationship Id="rId27" Type="http://schemas.openxmlformats.org/officeDocument/2006/relationships/tags" Target="../tags/tag90.xml"/><Relationship Id="rId30" Type="http://schemas.openxmlformats.org/officeDocument/2006/relationships/tags" Target="../tags/tag9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02.xml"/><Relationship Id="rId13" Type="http://schemas.openxmlformats.org/officeDocument/2006/relationships/tags" Target="../tags/tag107.xml"/><Relationship Id="rId18" Type="http://schemas.openxmlformats.org/officeDocument/2006/relationships/tags" Target="../tags/tag112.xml"/><Relationship Id="rId26" Type="http://schemas.openxmlformats.org/officeDocument/2006/relationships/tags" Target="../tags/tag120.xml"/><Relationship Id="rId3" Type="http://schemas.openxmlformats.org/officeDocument/2006/relationships/tags" Target="../tags/tag97.xml"/><Relationship Id="rId21" Type="http://schemas.openxmlformats.org/officeDocument/2006/relationships/tags" Target="../tags/tag115.xml"/><Relationship Id="rId7" Type="http://schemas.openxmlformats.org/officeDocument/2006/relationships/tags" Target="../tags/tag101.xml"/><Relationship Id="rId12" Type="http://schemas.openxmlformats.org/officeDocument/2006/relationships/tags" Target="../tags/tag106.xml"/><Relationship Id="rId17" Type="http://schemas.openxmlformats.org/officeDocument/2006/relationships/tags" Target="../tags/tag111.xml"/><Relationship Id="rId25" Type="http://schemas.openxmlformats.org/officeDocument/2006/relationships/tags" Target="../tags/tag119.xml"/><Relationship Id="rId2" Type="http://schemas.openxmlformats.org/officeDocument/2006/relationships/tags" Target="../tags/tag96.xml"/><Relationship Id="rId16" Type="http://schemas.openxmlformats.org/officeDocument/2006/relationships/tags" Target="../tags/tag110.xml"/><Relationship Id="rId20" Type="http://schemas.openxmlformats.org/officeDocument/2006/relationships/tags" Target="../tags/tag114.xml"/><Relationship Id="rId29" Type="http://schemas.openxmlformats.org/officeDocument/2006/relationships/tags" Target="../tags/tag123.xml"/><Relationship Id="rId1" Type="http://schemas.openxmlformats.org/officeDocument/2006/relationships/tags" Target="../tags/tag95.xml"/><Relationship Id="rId6" Type="http://schemas.openxmlformats.org/officeDocument/2006/relationships/tags" Target="../tags/tag100.xml"/><Relationship Id="rId11" Type="http://schemas.openxmlformats.org/officeDocument/2006/relationships/tags" Target="../tags/tag105.xml"/><Relationship Id="rId24" Type="http://schemas.openxmlformats.org/officeDocument/2006/relationships/tags" Target="../tags/tag118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99.xml"/><Relationship Id="rId15" Type="http://schemas.openxmlformats.org/officeDocument/2006/relationships/tags" Target="../tags/tag109.xml"/><Relationship Id="rId23" Type="http://schemas.openxmlformats.org/officeDocument/2006/relationships/tags" Target="../tags/tag117.xml"/><Relationship Id="rId28" Type="http://schemas.openxmlformats.org/officeDocument/2006/relationships/tags" Target="../tags/tag122.xml"/><Relationship Id="rId10" Type="http://schemas.openxmlformats.org/officeDocument/2006/relationships/tags" Target="../tags/tag104.xml"/><Relationship Id="rId19" Type="http://schemas.openxmlformats.org/officeDocument/2006/relationships/tags" Target="../tags/tag113.xml"/><Relationship Id="rId31" Type="http://schemas.openxmlformats.org/officeDocument/2006/relationships/tags" Target="../tags/tag125.xml"/><Relationship Id="rId4" Type="http://schemas.openxmlformats.org/officeDocument/2006/relationships/tags" Target="../tags/tag98.xml"/><Relationship Id="rId9" Type="http://schemas.openxmlformats.org/officeDocument/2006/relationships/tags" Target="../tags/tag103.xml"/><Relationship Id="rId14" Type="http://schemas.openxmlformats.org/officeDocument/2006/relationships/tags" Target="../tags/tag108.xml"/><Relationship Id="rId22" Type="http://schemas.openxmlformats.org/officeDocument/2006/relationships/tags" Target="../tags/tag116.xml"/><Relationship Id="rId27" Type="http://schemas.openxmlformats.org/officeDocument/2006/relationships/tags" Target="../tags/tag121.xml"/><Relationship Id="rId30" Type="http://schemas.openxmlformats.org/officeDocument/2006/relationships/tags" Target="../tags/tag1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7.xml"/><Relationship Id="rId1" Type="http://schemas.openxmlformats.org/officeDocument/2006/relationships/tags" Target="../tags/tag12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35.xml"/><Relationship Id="rId13" Type="http://schemas.openxmlformats.org/officeDocument/2006/relationships/tags" Target="../tags/tag140.xml"/><Relationship Id="rId18" Type="http://schemas.openxmlformats.org/officeDocument/2006/relationships/tags" Target="../tags/tag145.xml"/><Relationship Id="rId26" Type="http://schemas.openxmlformats.org/officeDocument/2006/relationships/tags" Target="../tags/tag153.xml"/><Relationship Id="rId3" Type="http://schemas.openxmlformats.org/officeDocument/2006/relationships/tags" Target="../tags/tag130.xml"/><Relationship Id="rId21" Type="http://schemas.openxmlformats.org/officeDocument/2006/relationships/tags" Target="../tags/tag148.xml"/><Relationship Id="rId7" Type="http://schemas.openxmlformats.org/officeDocument/2006/relationships/tags" Target="../tags/tag134.xml"/><Relationship Id="rId12" Type="http://schemas.openxmlformats.org/officeDocument/2006/relationships/tags" Target="../tags/tag139.xml"/><Relationship Id="rId17" Type="http://schemas.openxmlformats.org/officeDocument/2006/relationships/tags" Target="../tags/tag144.xml"/><Relationship Id="rId25" Type="http://schemas.openxmlformats.org/officeDocument/2006/relationships/tags" Target="../tags/tag152.xml"/><Relationship Id="rId2" Type="http://schemas.openxmlformats.org/officeDocument/2006/relationships/tags" Target="../tags/tag129.xml"/><Relationship Id="rId16" Type="http://schemas.openxmlformats.org/officeDocument/2006/relationships/tags" Target="../tags/tag143.xml"/><Relationship Id="rId20" Type="http://schemas.openxmlformats.org/officeDocument/2006/relationships/tags" Target="../tags/tag147.xml"/><Relationship Id="rId29" Type="http://schemas.openxmlformats.org/officeDocument/2006/relationships/tags" Target="../tags/tag156.xml"/><Relationship Id="rId1" Type="http://schemas.openxmlformats.org/officeDocument/2006/relationships/tags" Target="../tags/tag128.xml"/><Relationship Id="rId6" Type="http://schemas.openxmlformats.org/officeDocument/2006/relationships/tags" Target="../tags/tag133.xml"/><Relationship Id="rId11" Type="http://schemas.openxmlformats.org/officeDocument/2006/relationships/tags" Target="../tags/tag138.xml"/><Relationship Id="rId24" Type="http://schemas.openxmlformats.org/officeDocument/2006/relationships/tags" Target="../tags/tag151.xml"/><Relationship Id="rId32" Type="http://schemas.openxmlformats.org/officeDocument/2006/relationships/slideLayout" Target="../slideLayouts/slideLayout2.xml"/><Relationship Id="rId5" Type="http://schemas.openxmlformats.org/officeDocument/2006/relationships/tags" Target="../tags/tag132.xml"/><Relationship Id="rId15" Type="http://schemas.openxmlformats.org/officeDocument/2006/relationships/tags" Target="../tags/tag142.xml"/><Relationship Id="rId23" Type="http://schemas.openxmlformats.org/officeDocument/2006/relationships/tags" Target="../tags/tag150.xml"/><Relationship Id="rId28" Type="http://schemas.openxmlformats.org/officeDocument/2006/relationships/tags" Target="../tags/tag155.xml"/><Relationship Id="rId10" Type="http://schemas.openxmlformats.org/officeDocument/2006/relationships/tags" Target="../tags/tag137.xml"/><Relationship Id="rId19" Type="http://schemas.openxmlformats.org/officeDocument/2006/relationships/tags" Target="../tags/tag146.xml"/><Relationship Id="rId31" Type="http://schemas.openxmlformats.org/officeDocument/2006/relationships/tags" Target="../tags/tag158.xml"/><Relationship Id="rId4" Type="http://schemas.openxmlformats.org/officeDocument/2006/relationships/tags" Target="../tags/tag131.xml"/><Relationship Id="rId9" Type="http://schemas.openxmlformats.org/officeDocument/2006/relationships/tags" Target="../tags/tag136.xml"/><Relationship Id="rId14" Type="http://schemas.openxmlformats.org/officeDocument/2006/relationships/tags" Target="../tags/tag141.xml"/><Relationship Id="rId22" Type="http://schemas.openxmlformats.org/officeDocument/2006/relationships/tags" Target="../tags/tag149.xml"/><Relationship Id="rId27" Type="http://schemas.openxmlformats.org/officeDocument/2006/relationships/tags" Target="../tags/tag154.xml"/><Relationship Id="rId30" Type="http://schemas.openxmlformats.org/officeDocument/2006/relationships/tags" Target="../tags/tag15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61.xml"/><Relationship Id="rId2" Type="http://schemas.openxmlformats.org/officeDocument/2006/relationships/tags" Target="../tags/tag160.xml"/><Relationship Id="rId1" Type="http://schemas.openxmlformats.org/officeDocument/2006/relationships/tags" Target="../tags/tag15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4.xml"/><Relationship Id="rId1" Type="http://schemas.openxmlformats.org/officeDocument/2006/relationships/tags" Target="../tags/tag16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172.xml"/><Relationship Id="rId13" Type="http://schemas.openxmlformats.org/officeDocument/2006/relationships/tags" Target="../tags/tag177.xml"/><Relationship Id="rId18" Type="http://schemas.openxmlformats.org/officeDocument/2006/relationships/tags" Target="../tags/tag182.xml"/><Relationship Id="rId3" Type="http://schemas.openxmlformats.org/officeDocument/2006/relationships/tags" Target="../tags/tag167.xml"/><Relationship Id="rId21" Type="http://schemas.openxmlformats.org/officeDocument/2006/relationships/tags" Target="../tags/tag185.xml"/><Relationship Id="rId7" Type="http://schemas.openxmlformats.org/officeDocument/2006/relationships/tags" Target="../tags/tag171.xml"/><Relationship Id="rId12" Type="http://schemas.openxmlformats.org/officeDocument/2006/relationships/tags" Target="../tags/tag176.xml"/><Relationship Id="rId17" Type="http://schemas.openxmlformats.org/officeDocument/2006/relationships/tags" Target="../tags/tag181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166.xml"/><Relationship Id="rId16" Type="http://schemas.openxmlformats.org/officeDocument/2006/relationships/tags" Target="../tags/tag180.xml"/><Relationship Id="rId20" Type="http://schemas.openxmlformats.org/officeDocument/2006/relationships/tags" Target="../tags/tag184.xml"/><Relationship Id="rId1" Type="http://schemas.openxmlformats.org/officeDocument/2006/relationships/tags" Target="../tags/tag165.xml"/><Relationship Id="rId6" Type="http://schemas.openxmlformats.org/officeDocument/2006/relationships/tags" Target="../tags/tag170.xml"/><Relationship Id="rId11" Type="http://schemas.openxmlformats.org/officeDocument/2006/relationships/tags" Target="../tags/tag175.xml"/><Relationship Id="rId24" Type="http://schemas.openxmlformats.org/officeDocument/2006/relationships/tags" Target="../tags/tag188.xml"/><Relationship Id="rId5" Type="http://schemas.openxmlformats.org/officeDocument/2006/relationships/tags" Target="../tags/tag169.xml"/><Relationship Id="rId15" Type="http://schemas.openxmlformats.org/officeDocument/2006/relationships/tags" Target="../tags/tag179.xml"/><Relationship Id="rId23" Type="http://schemas.openxmlformats.org/officeDocument/2006/relationships/tags" Target="../tags/tag187.xml"/><Relationship Id="rId10" Type="http://schemas.openxmlformats.org/officeDocument/2006/relationships/tags" Target="../tags/tag174.xml"/><Relationship Id="rId19" Type="http://schemas.openxmlformats.org/officeDocument/2006/relationships/tags" Target="../tags/tag183.xml"/><Relationship Id="rId4" Type="http://schemas.openxmlformats.org/officeDocument/2006/relationships/tags" Target="../tags/tag168.xml"/><Relationship Id="rId9" Type="http://schemas.openxmlformats.org/officeDocument/2006/relationships/tags" Target="../tags/tag173.xml"/><Relationship Id="rId14" Type="http://schemas.openxmlformats.org/officeDocument/2006/relationships/tags" Target="../tags/tag178.xml"/><Relationship Id="rId22" Type="http://schemas.openxmlformats.org/officeDocument/2006/relationships/tags" Target="../tags/tag18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96.xml"/><Relationship Id="rId13" Type="http://schemas.openxmlformats.org/officeDocument/2006/relationships/tags" Target="../tags/tag201.xml"/><Relationship Id="rId18" Type="http://schemas.openxmlformats.org/officeDocument/2006/relationships/tags" Target="../tags/tag206.xml"/><Relationship Id="rId3" Type="http://schemas.openxmlformats.org/officeDocument/2006/relationships/tags" Target="../tags/tag191.xml"/><Relationship Id="rId7" Type="http://schemas.openxmlformats.org/officeDocument/2006/relationships/tags" Target="../tags/tag195.xml"/><Relationship Id="rId12" Type="http://schemas.openxmlformats.org/officeDocument/2006/relationships/tags" Target="../tags/tag200.xml"/><Relationship Id="rId17" Type="http://schemas.openxmlformats.org/officeDocument/2006/relationships/tags" Target="../tags/tag205.xml"/><Relationship Id="rId2" Type="http://schemas.openxmlformats.org/officeDocument/2006/relationships/tags" Target="../tags/tag190.xml"/><Relationship Id="rId16" Type="http://schemas.openxmlformats.org/officeDocument/2006/relationships/tags" Target="../tags/tag204.xml"/><Relationship Id="rId1" Type="http://schemas.openxmlformats.org/officeDocument/2006/relationships/tags" Target="../tags/tag189.xml"/><Relationship Id="rId6" Type="http://schemas.openxmlformats.org/officeDocument/2006/relationships/tags" Target="../tags/tag194.xml"/><Relationship Id="rId11" Type="http://schemas.openxmlformats.org/officeDocument/2006/relationships/tags" Target="../tags/tag199.xml"/><Relationship Id="rId5" Type="http://schemas.openxmlformats.org/officeDocument/2006/relationships/tags" Target="../tags/tag193.xml"/><Relationship Id="rId15" Type="http://schemas.openxmlformats.org/officeDocument/2006/relationships/tags" Target="../tags/tag203.xml"/><Relationship Id="rId10" Type="http://schemas.openxmlformats.org/officeDocument/2006/relationships/tags" Target="../tags/tag198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192.xml"/><Relationship Id="rId9" Type="http://schemas.openxmlformats.org/officeDocument/2006/relationships/tags" Target="../tags/tag197.xml"/><Relationship Id="rId14" Type="http://schemas.openxmlformats.org/officeDocument/2006/relationships/tags" Target="../tags/tag20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214.xml"/><Relationship Id="rId13" Type="http://schemas.openxmlformats.org/officeDocument/2006/relationships/tags" Target="../tags/tag219.xml"/><Relationship Id="rId18" Type="http://schemas.openxmlformats.org/officeDocument/2006/relationships/tags" Target="../tags/tag224.xml"/><Relationship Id="rId3" Type="http://schemas.openxmlformats.org/officeDocument/2006/relationships/tags" Target="../tags/tag209.xml"/><Relationship Id="rId21" Type="http://schemas.openxmlformats.org/officeDocument/2006/relationships/tags" Target="../tags/tag227.xml"/><Relationship Id="rId7" Type="http://schemas.openxmlformats.org/officeDocument/2006/relationships/tags" Target="../tags/tag213.xml"/><Relationship Id="rId12" Type="http://schemas.openxmlformats.org/officeDocument/2006/relationships/tags" Target="../tags/tag218.xml"/><Relationship Id="rId17" Type="http://schemas.openxmlformats.org/officeDocument/2006/relationships/tags" Target="../tags/tag223.xml"/><Relationship Id="rId2" Type="http://schemas.openxmlformats.org/officeDocument/2006/relationships/tags" Target="../tags/tag208.xml"/><Relationship Id="rId16" Type="http://schemas.openxmlformats.org/officeDocument/2006/relationships/tags" Target="../tags/tag222.xml"/><Relationship Id="rId20" Type="http://schemas.openxmlformats.org/officeDocument/2006/relationships/tags" Target="../tags/tag226.xml"/><Relationship Id="rId1" Type="http://schemas.openxmlformats.org/officeDocument/2006/relationships/tags" Target="../tags/tag207.xml"/><Relationship Id="rId6" Type="http://schemas.openxmlformats.org/officeDocument/2006/relationships/tags" Target="../tags/tag212.xml"/><Relationship Id="rId11" Type="http://schemas.openxmlformats.org/officeDocument/2006/relationships/tags" Target="../tags/tag217.xml"/><Relationship Id="rId5" Type="http://schemas.openxmlformats.org/officeDocument/2006/relationships/tags" Target="../tags/tag211.xml"/><Relationship Id="rId15" Type="http://schemas.openxmlformats.org/officeDocument/2006/relationships/tags" Target="../tags/tag221.xml"/><Relationship Id="rId10" Type="http://schemas.openxmlformats.org/officeDocument/2006/relationships/tags" Target="../tags/tag216.xml"/><Relationship Id="rId19" Type="http://schemas.openxmlformats.org/officeDocument/2006/relationships/tags" Target="../tags/tag225.xml"/><Relationship Id="rId4" Type="http://schemas.openxmlformats.org/officeDocument/2006/relationships/tags" Target="../tags/tag210.xml"/><Relationship Id="rId9" Type="http://schemas.openxmlformats.org/officeDocument/2006/relationships/tags" Target="../tags/tag215.xml"/><Relationship Id="rId14" Type="http://schemas.openxmlformats.org/officeDocument/2006/relationships/tags" Target="../tags/tag220.xml"/><Relationship Id="rId2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235.xml"/><Relationship Id="rId13" Type="http://schemas.openxmlformats.org/officeDocument/2006/relationships/tags" Target="../tags/tag240.xml"/><Relationship Id="rId18" Type="http://schemas.openxmlformats.org/officeDocument/2006/relationships/tags" Target="../tags/tag245.xml"/><Relationship Id="rId3" Type="http://schemas.openxmlformats.org/officeDocument/2006/relationships/tags" Target="../tags/tag230.xml"/><Relationship Id="rId21" Type="http://schemas.openxmlformats.org/officeDocument/2006/relationships/tags" Target="../tags/tag248.xml"/><Relationship Id="rId7" Type="http://schemas.openxmlformats.org/officeDocument/2006/relationships/tags" Target="../tags/tag234.xml"/><Relationship Id="rId12" Type="http://schemas.openxmlformats.org/officeDocument/2006/relationships/tags" Target="../tags/tag239.xml"/><Relationship Id="rId17" Type="http://schemas.openxmlformats.org/officeDocument/2006/relationships/tags" Target="../tags/tag244.xml"/><Relationship Id="rId2" Type="http://schemas.openxmlformats.org/officeDocument/2006/relationships/tags" Target="../tags/tag229.xml"/><Relationship Id="rId16" Type="http://schemas.openxmlformats.org/officeDocument/2006/relationships/tags" Target="../tags/tag243.xml"/><Relationship Id="rId20" Type="http://schemas.openxmlformats.org/officeDocument/2006/relationships/tags" Target="../tags/tag247.xml"/><Relationship Id="rId1" Type="http://schemas.openxmlformats.org/officeDocument/2006/relationships/tags" Target="../tags/tag228.xml"/><Relationship Id="rId6" Type="http://schemas.openxmlformats.org/officeDocument/2006/relationships/tags" Target="../tags/tag233.xml"/><Relationship Id="rId11" Type="http://schemas.openxmlformats.org/officeDocument/2006/relationships/tags" Target="../tags/tag238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232.xml"/><Relationship Id="rId15" Type="http://schemas.openxmlformats.org/officeDocument/2006/relationships/tags" Target="../tags/tag242.xml"/><Relationship Id="rId23" Type="http://schemas.openxmlformats.org/officeDocument/2006/relationships/tags" Target="../tags/tag250.xml"/><Relationship Id="rId10" Type="http://schemas.openxmlformats.org/officeDocument/2006/relationships/tags" Target="../tags/tag237.xml"/><Relationship Id="rId19" Type="http://schemas.openxmlformats.org/officeDocument/2006/relationships/tags" Target="../tags/tag246.xml"/><Relationship Id="rId4" Type="http://schemas.openxmlformats.org/officeDocument/2006/relationships/tags" Target="../tags/tag231.xml"/><Relationship Id="rId9" Type="http://schemas.openxmlformats.org/officeDocument/2006/relationships/tags" Target="../tags/tag236.xml"/><Relationship Id="rId14" Type="http://schemas.openxmlformats.org/officeDocument/2006/relationships/tags" Target="../tags/tag241.xml"/><Relationship Id="rId22" Type="http://schemas.openxmlformats.org/officeDocument/2006/relationships/tags" Target="../tags/tag24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258.xml"/><Relationship Id="rId13" Type="http://schemas.openxmlformats.org/officeDocument/2006/relationships/tags" Target="../tags/tag263.xml"/><Relationship Id="rId18" Type="http://schemas.openxmlformats.org/officeDocument/2006/relationships/tags" Target="../tags/tag268.xml"/><Relationship Id="rId3" Type="http://schemas.openxmlformats.org/officeDocument/2006/relationships/tags" Target="../tags/tag253.xml"/><Relationship Id="rId21" Type="http://schemas.openxmlformats.org/officeDocument/2006/relationships/tags" Target="../tags/tag271.xml"/><Relationship Id="rId7" Type="http://schemas.openxmlformats.org/officeDocument/2006/relationships/tags" Target="../tags/tag257.xml"/><Relationship Id="rId12" Type="http://schemas.openxmlformats.org/officeDocument/2006/relationships/tags" Target="../tags/tag262.xml"/><Relationship Id="rId17" Type="http://schemas.openxmlformats.org/officeDocument/2006/relationships/tags" Target="../tags/tag267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252.xml"/><Relationship Id="rId16" Type="http://schemas.openxmlformats.org/officeDocument/2006/relationships/tags" Target="../tags/tag266.xml"/><Relationship Id="rId20" Type="http://schemas.openxmlformats.org/officeDocument/2006/relationships/tags" Target="../tags/tag270.xml"/><Relationship Id="rId1" Type="http://schemas.openxmlformats.org/officeDocument/2006/relationships/tags" Target="../tags/tag251.xml"/><Relationship Id="rId6" Type="http://schemas.openxmlformats.org/officeDocument/2006/relationships/tags" Target="../tags/tag256.xml"/><Relationship Id="rId11" Type="http://schemas.openxmlformats.org/officeDocument/2006/relationships/tags" Target="../tags/tag261.xml"/><Relationship Id="rId24" Type="http://schemas.openxmlformats.org/officeDocument/2006/relationships/tags" Target="../tags/tag274.xml"/><Relationship Id="rId5" Type="http://schemas.openxmlformats.org/officeDocument/2006/relationships/tags" Target="../tags/tag255.xml"/><Relationship Id="rId15" Type="http://schemas.openxmlformats.org/officeDocument/2006/relationships/tags" Target="../tags/tag265.xml"/><Relationship Id="rId23" Type="http://schemas.openxmlformats.org/officeDocument/2006/relationships/tags" Target="../tags/tag273.xml"/><Relationship Id="rId10" Type="http://schemas.openxmlformats.org/officeDocument/2006/relationships/tags" Target="../tags/tag260.xml"/><Relationship Id="rId19" Type="http://schemas.openxmlformats.org/officeDocument/2006/relationships/tags" Target="../tags/tag269.xml"/><Relationship Id="rId4" Type="http://schemas.openxmlformats.org/officeDocument/2006/relationships/tags" Target="../tags/tag254.xml"/><Relationship Id="rId9" Type="http://schemas.openxmlformats.org/officeDocument/2006/relationships/tags" Target="../tags/tag259.xml"/><Relationship Id="rId14" Type="http://schemas.openxmlformats.org/officeDocument/2006/relationships/tags" Target="../tags/tag264.xml"/><Relationship Id="rId22" Type="http://schemas.openxmlformats.org/officeDocument/2006/relationships/tags" Target="../tags/tag27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282.xml"/><Relationship Id="rId13" Type="http://schemas.openxmlformats.org/officeDocument/2006/relationships/tags" Target="../tags/tag287.xml"/><Relationship Id="rId18" Type="http://schemas.openxmlformats.org/officeDocument/2006/relationships/tags" Target="../tags/tag292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277.xml"/><Relationship Id="rId21" Type="http://schemas.openxmlformats.org/officeDocument/2006/relationships/tags" Target="../tags/tag295.xml"/><Relationship Id="rId7" Type="http://schemas.openxmlformats.org/officeDocument/2006/relationships/tags" Target="../tags/tag281.xml"/><Relationship Id="rId12" Type="http://schemas.openxmlformats.org/officeDocument/2006/relationships/tags" Target="../tags/tag286.xml"/><Relationship Id="rId17" Type="http://schemas.openxmlformats.org/officeDocument/2006/relationships/tags" Target="../tags/tag291.xml"/><Relationship Id="rId25" Type="http://schemas.openxmlformats.org/officeDocument/2006/relationships/tags" Target="../tags/tag299.xml"/><Relationship Id="rId2" Type="http://schemas.openxmlformats.org/officeDocument/2006/relationships/tags" Target="../tags/tag276.xml"/><Relationship Id="rId16" Type="http://schemas.openxmlformats.org/officeDocument/2006/relationships/tags" Target="../tags/tag290.xml"/><Relationship Id="rId20" Type="http://schemas.openxmlformats.org/officeDocument/2006/relationships/tags" Target="../tags/tag294.xml"/><Relationship Id="rId1" Type="http://schemas.openxmlformats.org/officeDocument/2006/relationships/tags" Target="../tags/tag275.xml"/><Relationship Id="rId6" Type="http://schemas.openxmlformats.org/officeDocument/2006/relationships/tags" Target="../tags/tag280.xml"/><Relationship Id="rId11" Type="http://schemas.openxmlformats.org/officeDocument/2006/relationships/tags" Target="../tags/tag285.xml"/><Relationship Id="rId24" Type="http://schemas.openxmlformats.org/officeDocument/2006/relationships/tags" Target="../tags/tag298.xml"/><Relationship Id="rId5" Type="http://schemas.openxmlformats.org/officeDocument/2006/relationships/tags" Target="../tags/tag279.xml"/><Relationship Id="rId15" Type="http://schemas.openxmlformats.org/officeDocument/2006/relationships/tags" Target="../tags/tag289.xml"/><Relationship Id="rId23" Type="http://schemas.openxmlformats.org/officeDocument/2006/relationships/tags" Target="../tags/tag297.xml"/><Relationship Id="rId10" Type="http://schemas.openxmlformats.org/officeDocument/2006/relationships/tags" Target="../tags/tag284.xml"/><Relationship Id="rId19" Type="http://schemas.openxmlformats.org/officeDocument/2006/relationships/tags" Target="../tags/tag293.xml"/><Relationship Id="rId4" Type="http://schemas.openxmlformats.org/officeDocument/2006/relationships/tags" Target="../tags/tag278.xml"/><Relationship Id="rId9" Type="http://schemas.openxmlformats.org/officeDocument/2006/relationships/tags" Target="../tags/tag283.xml"/><Relationship Id="rId14" Type="http://schemas.openxmlformats.org/officeDocument/2006/relationships/tags" Target="../tags/tag288.xml"/><Relationship Id="rId22" Type="http://schemas.openxmlformats.org/officeDocument/2006/relationships/tags" Target="../tags/tag29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307.xml"/><Relationship Id="rId13" Type="http://schemas.openxmlformats.org/officeDocument/2006/relationships/tags" Target="../tags/tag312.xml"/><Relationship Id="rId18" Type="http://schemas.openxmlformats.org/officeDocument/2006/relationships/tags" Target="../tags/tag317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302.xml"/><Relationship Id="rId21" Type="http://schemas.openxmlformats.org/officeDocument/2006/relationships/tags" Target="../tags/tag320.xml"/><Relationship Id="rId7" Type="http://schemas.openxmlformats.org/officeDocument/2006/relationships/tags" Target="../tags/tag306.xml"/><Relationship Id="rId12" Type="http://schemas.openxmlformats.org/officeDocument/2006/relationships/tags" Target="../tags/tag311.xml"/><Relationship Id="rId17" Type="http://schemas.openxmlformats.org/officeDocument/2006/relationships/tags" Target="../tags/tag316.xml"/><Relationship Id="rId25" Type="http://schemas.openxmlformats.org/officeDocument/2006/relationships/tags" Target="../tags/tag324.xml"/><Relationship Id="rId2" Type="http://schemas.openxmlformats.org/officeDocument/2006/relationships/tags" Target="../tags/tag301.xml"/><Relationship Id="rId16" Type="http://schemas.openxmlformats.org/officeDocument/2006/relationships/tags" Target="../tags/tag315.xml"/><Relationship Id="rId20" Type="http://schemas.openxmlformats.org/officeDocument/2006/relationships/tags" Target="../tags/tag319.xml"/><Relationship Id="rId1" Type="http://schemas.openxmlformats.org/officeDocument/2006/relationships/tags" Target="../tags/tag300.xml"/><Relationship Id="rId6" Type="http://schemas.openxmlformats.org/officeDocument/2006/relationships/tags" Target="../tags/tag305.xml"/><Relationship Id="rId11" Type="http://schemas.openxmlformats.org/officeDocument/2006/relationships/tags" Target="../tags/tag310.xml"/><Relationship Id="rId24" Type="http://schemas.openxmlformats.org/officeDocument/2006/relationships/tags" Target="../tags/tag323.xml"/><Relationship Id="rId5" Type="http://schemas.openxmlformats.org/officeDocument/2006/relationships/tags" Target="../tags/tag304.xml"/><Relationship Id="rId15" Type="http://schemas.openxmlformats.org/officeDocument/2006/relationships/tags" Target="../tags/tag314.xml"/><Relationship Id="rId23" Type="http://schemas.openxmlformats.org/officeDocument/2006/relationships/tags" Target="../tags/tag322.xml"/><Relationship Id="rId10" Type="http://schemas.openxmlformats.org/officeDocument/2006/relationships/tags" Target="../tags/tag309.xml"/><Relationship Id="rId19" Type="http://schemas.openxmlformats.org/officeDocument/2006/relationships/tags" Target="../tags/tag318.xml"/><Relationship Id="rId4" Type="http://schemas.openxmlformats.org/officeDocument/2006/relationships/tags" Target="../tags/tag303.xml"/><Relationship Id="rId9" Type="http://schemas.openxmlformats.org/officeDocument/2006/relationships/tags" Target="../tags/tag308.xml"/><Relationship Id="rId14" Type="http://schemas.openxmlformats.org/officeDocument/2006/relationships/tags" Target="../tags/tag313.xml"/><Relationship Id="rId22" Type="http://schemas.openxmlformats.org/officeDocument/2006/relationships/tags" Target="../tags/tag32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332.xml"/><Relationship Id="rId13" Type="http://schemas.openxmlformats.org/officeDocument/2006/relationships/tags" Target="../tags/tag337.xml"/><Relationship Id="rId18" Type="http://schemas.openxmlformats.org/officeDocument/2006/relationships/tags" Target="../tags/tag342.xml"/><Relationship Id="rId26" Type="http://schemas.openxmlformats.org/officeDocument/2006/relationships/tags" Target="../tags/tag350.xml"/><Relationship Id="rId3" Type="http://schemas.openxmlformats.org/officeDocument/2006/relationships/tags" Target="../tags/tag327.xml"/><Relationship Id="rId21" Type="http://schemas.openxmlformats.org/officeDocument/2006/relationships/tags" Target="../tags/tag345.xml"/><Relationship Id="rId7" Type="http://schemas.openxmlformats.org/officeDocument/2006/relationships/tags" Target="../tags/tag331.xml"/><Relationship Id="rId12" Type="http://schemas.openxmlformats.org/officeDocument/2006/relationships/tags" Target="../tags/tag336.xml"/><Relationship Id="rId17" Type="http://schemas.openxmlformats.org/officeDocument/2006/relationships/tags" Target="../tags/tag341.xml"/><Relationship Id="rId25" Type="http://schemas.openxmlformats.org/officeDocument/2006/relationships/tags" Target="../tags/tag349.xml"/><Relationship Id="rId2" Type="http://schemas.openxmlformats.org/officeDocument/2006/relationships/tags" Target="../tags/tag326.xml"/><Relationship Id="rId16" Type="http://schemas.openxmlformats.org/officeDocument/2006/relationships/tags" Target="../tags/tag340.xml"/><Relationship Id="rId20" Type="http://schemas.openxmlformats.org/officeDocument/2006/relationships/tags" Target="../tags/tag344.xml"/><Relationship Id="rId1" Type="http://schemas.openxmlformats.org/officeDocument/2006/relationships/tags" Target="../tags/tag325.xml"/><Relationship Id="rId6" Type="http://schemas.openxmlformats.org/officeDocument/2006/relationships/tags" Target="../tags/tag330.xml"/><Relationship Id="rId11" Type="http://schemas.openxmlformats.org/officeDocument/2006/relationships/tags" Target="../tags/tag335.xml"/><Relationship Id="rId24" Type="http://schemas.openxmlformats.org/officeDocument/2006/relationships/tags" Target="../tags/tag348.xml"/><Relationship Id="rId5" Type="http://schemas.openxmlformats.org/officeDocument/2006/relationships/tags" Target="../tags/tag329.xml"/><Relationship Id="rId15" Type="http://schemas.openxmlformats.org/officeDocument/2006/relationships/tags" Target="../tags/tag339.xml"/><Relationship Id="rId23" Type="http://schemas.openxmlformats.org/officeDocument/2006/relationships/tags" Target="../tags/tag347.xml"/><Relationship Id="rId10" Type="http://schemas.openxmlformats.org/officeDocument/2006/relationships/tags" Target="../tags/tag334.xml"/><Relationship Id="rId19" Type="http://schemas.openxmlformats.org/officeDocument/2006/relationships/tags" Target="../tags/tag343.xml"/><Relationship Id="rId4" Type="http://schemas.openxmlformats.org/officeDocument/2006/relationships/tags" Target="../tags/tag328.xml"/><Relationship Id="rId9" Type="http://schemas.openxmlformats.org/officeDocument/2006/relationships/tags" Target="../tags/tag333.xml"/><Relationship Id="rId14" Type="http://schemas.openxmlformats.org/officeDocument/2006/relationships/tags" Target="../tags/tag338.xml"/><Relationship Id="rId22" Type="http://schemas.openxmlformats.org/officeDocument/2006/relationships/tags" Target="../tags/tag346.xml"/><Relationship Id="rId27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358.xml"/><Relationship Id="rId13" Type="http://schemas.openxmlformats.org/officeDocument/2006/relationships/tags" Target="../tags/tag363.xml"/><Relationship Id="rId18" Type="http://schemas.openxmlformats.org/officeDocument/2006/relationships/tags" Target="../tags/tag368.xml"/><Relationship Id="rId26" Type="http://schemas.openxmlformats.org/officeDocument/2006/relationships/tags" Target="../tags/tag376.xml"/><Relationship Id="rId3" Type="http://schemas.openxmlformats.org/officeDocument/2006/relationships/tags" Target="../tags/tag353.xml"/><Relationship Id="rId21" Type="http://schemas.openxmlformats.org/officeDocument/2006/relationships/tags" Target="../tags/tag371.xml"/><Relationship Id="rId7" Type="http://schemas.openxmlformats.org/officeDocument/2006/relationships/tags" Target="../tags/tag357.xml"/><Relationship Id="rId12" Type="http://schemas.openxmlformats.org/officeDocument/2006/relationships/tags" Target="../tags/tag362.xml"/><Relationship Id="rId17" Type="http://schemas.openxmlformats.org/officeDocument/2006/relationships/tags" Target="../tags/tag367.xml"/><Relationship Id="rId25" Type="http://schemas.openxmlformats.org/officeDocument/2006/relationships/tags" Target="../tags/tag375.xml"/><Relationship Id="rId2" Type="http://schemas.openxmlformats.org/officeDocument/2006/relationships/tags" Target="../tags/tag352.xml"/><Relationship Id="rId16" Type="http://schemas.openxmlformats.org/officeDocument/2006/relationships/tags" Target="../tags/tag366.xml"/><Relationship Id="rId20" Type="http://schemas.openxmlformats.org/officeDocument/2006/relationships/tags" Target="../tags/tag370.xml"/><Relationship Id="rId1" Type="http://schemas.openxmlformats.org/officeDocument/2006/relationships/tags" Target="../tags/tag351.xml"/><Relationship Id="rId6" Type="http://schemas.openxmlformats.org/officeDocument/2006/relationships/tags" Target="../tags/tag356.xml"/><Relationship Id="rId11" Type="http://schemas.openxmlformats.org/officeDocument/2006/relationships/tags" Target="../tags/tag361.xml"/><Relationship Id="rId24" Type="http://schemas.openxmlformats.org/officeDocument/2006/relationships/tags" Target="../tags/tag374.xml"/><Relationship Id="rId5" Type="http://schemas.openxmlformats.org/officeDocument/2006/relationships/tags" Target="../tags/tag355.xml"/><Relationship Id="rId15" Type="http://schemas.openxmlformats.org/officeDocument/2006/relationships/tags" Target="../tags/tag365.xml"/><Relationship Id="rId23" Type="http://schemas.openxmlformats.org/officeDocument/2006/relationships/tags" Target="../tags/tag373.xml"/><Relationship Id="rId10" Type="http://schemas.openxmlformats.org/officeDocument/2006/relationships/tags" Target="../tags/tag360.xml"/><Relationship Id="rId19" Type="http://schemas.openxmlformats.org/officeDocument/2006/relationships/tags" Target="../tags/tag369.xml"/><Relationship Id="rId4" Type="http://schemas.openxmlformats.org/officeDocument/2006/relationships/tags" Target="../tags/tag354.xml"/><Relationship Id="rId9" Type="http://schemas.openxmlformats.org/officeDocument/2006/relationships/tags" Target="../tags/tag359.xml"/><Relationship Id="rId14" Type="http://schemas.openxmlformats.org/officeDocument/2006/relationships/tags" Target="../tags/tag364.xml"/><Relationship Id="rId22" Type="http://schemas.openxmlformats.org/officeDocument/2006/relationships/tags" Target="../tags/tag372.xml"/><Relationship Id="rId27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8.xml"/><Relationship Id="rId1" Type="http://schemas.openxmlformats.org/officeDocument/2006/relationships/tags" Target="../tags/tag37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0.xml"/><Relationship Id="rId1" Type="http://schemas.openxmlformats.org/officeDocument/2006/relationships/tags" Target="../tags/tag37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18" Type="http://schemas.openxmlformats.org/officeDocument/2006/relationships/tags" Target="../tags/tag23.xml"/><Relationship Id="rId3" Type="http://schemas.openxmlformats.org/officeDocument/2006/relationships/tags" Target="../tags/tag8.xml"/><Relationship Id="rId21" Type="http://schemas.openxmlformats.org/officeDocument/2006/relationships/tags" Target="../tags/tag26.xml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17" Type="http://schemas.openxmlformats.org/officeDocument/2006/relationships/tags" Target="../tags/tag22.xml"/><Relationship Id="rId2" Type="http://schemas.openxmlformats.org/officeDocument/2006/relationships/tags" Target="../tags/tag7.xml"/><Relationship Id="rId16" Type="http://schemas.openxmlformats.org/officeDocument/2006/relationships/tags" Target="../tags/tag21.xml"/><Relationship Id="rId20" Type="http://schemas.openxmlformats.org/officeDocument/2006/relationships/tags" Target="../tags/tag25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5" Type="http://schemas.openxmlformats.org/officeDocument/2006/relationships/tags" Target="../tags/tag10.xml"/><Relationship Id="rId15" Type="http://schemas.openxmlformats.org/officeDocument/2006/relationships/tags" Target="../tags/tag20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15.xml"/><Relationship Id="rId19" Type="http://schemas.openxmlformats.org/officeDocument/2006/relationships/tags" Target="../tags/tag24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Relationship Id="rId22" Type="http://schemas.openxmlformats.org/officeDocument/2006/relationships/tags" Target="../tags/tag2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2.xml"/><Relationship Id="rId1" Type="http://schemas.openxmlformats.org/officeDocument/2006/relationships/tags" Target="../tags/tag38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4.xml"/><Relationship Id="rId1" Type="http://schemas.openxmlformats.org/officeDocument/2006/relationships/tags" Target="../tags/tag38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6.xml"/><Relationship Id="rId1" Type="http://schemas.openxmlformats.org/officeDocument/2006/relationships/tags" Target="../tags/tag38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88.xml"/><Relationship Id="rId1" Type="http://schemas.openxmlformats.org/officeDocument/2006/relationships/tags" Target="../tags/tag38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0.xml"/><Relationship Id="rId1" Type="http://schemas.openxmlformats.org/officeDocument/2006/relationships/tags" Target="../tags/tag38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11" Type="http://schemas.openxmlformats.org/officeDocument/2006/relationships/tags" Target="../tags/tag46.xml"/><Relationship Id="rId5" Type="http://schemas.openxmlformats.org/officeDocument/2006/relationships/tags" Target="../tags/tag40.xml"/><Relationship Id="rId10" Type="http://schemas.openxmlformats.org/officeDocument/2006/relationships/tags" Target="../tags/tag45.xml"/><Relationship Id="rId4" Type="http://schemas.openxmlformats.org/officeDocument/2006/relationships/tags" Target="../tags/tag39.xml"/><Relationship Id="rId9" Type="http://schemas.openxmlformats.org/officeDocument/2006/relationships/tags" Target="../tags/tag4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3" Type="http://schemas.openxmlformats.org/officeDocument/2006/relationships/tags" Target="../tags/tag49.xml"/><Relationship Id="rId7" Type="http://schemas.openxmlformats.org/officeDocument/2006/relationships/tags" Target="../tags/tag53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tags" Target="../tags/tag52.xml"/><Relationship Id="rId11" Type="http://schemas.openxmlformats.org/officeDocument/2006/relationships/tags" Target="../tags/tag57.xml"/><Relationship Id="rId5" Type="http://schemas.openxmlformats.org/officeDocument/2006/relationships/tags" Target="../tags/tag51.xml"/><Relationship Id="rId10" Type="http://schemas.openxmlformats.org/officeDocument/2006/relationships/tags" Target="../tags/tag56.xml"/><Relationship Id="rId4" Type="http://schemas.openxmlformats.org/officeDocument/2006/relationships/tags" Target="../tags/tag50.xml"/><Relationship Id="rId9" Type="http://schemas.openxmlformats.org/officeDocument/2006/relationships/tags" Target="../tags/tag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A424B0-4277-4063-B845-CD8F75BC029C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73100" y="892175"/>
            <a:ext cx="8242300" cy="877888"/>
          </a:xfrm>
        </p:spPr>
        <p:txBody>
          <a:bodyPr lIns="92075" tIns="46038" rIns="92075" bIns="46038"/>
          <a:lstStyle/>
          <a:p>
            <a:pPr algn="l">
              <a:defRPr/>
            </a:pPr>
            <a:r>
              <a:rPr lang="en-US" altLang="en-US" sz="4000" smtClean="0"/>
              <a:t>Lecture 13:  Garbage Collection</a:t>
            </a:r>
          </a:p>
        </p:txBody>
      </p:sp>
      <p:sp>
        <p:nvSpPr>
          <p:cNvPr id="3076" name="Rectangle 3"/>
          <p:cNvSpPr>
            <a:spLocks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2324100"/>
            <a:ext cx="9144000" cy="4287838"/>
          </a:xfrm>
          <a:noFill/>
        </p:spPr>
        <p:txBody>
          <a:bodyPr lIns="92075" tIns="46038" rIns="92075" bIns="46038"/>
          <a:lstStyle/>
          <a:p>
            <a:pPr>
              <a:spcBef>
                <a:spcPct val="0"/>
              </a:spcBef>
              <a:buClrTx/>
            </a:pPr>
            <a:r>
              <a:rPr lang="en-US" altLang="en-US" sz="2800" smtClean="0"/>
              <a:t>COS 320</a:t>
            </a:r>
          </a:p>
          <a:p>
            <a:pPr>
              <a:spcBef>
                <a:spcPct val="0"/>
              </a:spcBef>
              <a:buClrTx/>
            </a:pPr>
            <a:endParaRPr lang="en-US" altLang="en-US" sz="2800" smtClean="0"/>
          </a:p>
          <a:p>
            <a:pPr>
              <a:spcBef>
                <a:spcPct val="0"/>
              </a:spcBef>
              <a:buClrTx/>
            </a:pPr>
            <a:r>
              <a:rPr lang="en-US" altLang="en-US" sz="2800" smtClean="0"/>
              <a:t>Compiling Techniques</a:t>
            </a:r>
          </a:p>
          <a:p>
            <a:pPr>
              <a:spcBef>
                <a:spcPct val="0"/>
              </a:spcBef>
              <a:buClrTx/>
            </a:pPr>
            <a:endParaRPr lang="en-US" altLang="en-US" sz="2800" smtClean="0"/>
          </a:p>
          <a:p>
            <a:pPr>
              <a:spcBef>
                <a:spcPct val="0"/>
              </a:spcBef>
              <a:buClrTx/>
            </a:pPr>
            <a:endParaRPr lang="en-US" altLang="en-US" sz="2800" smtClean="0"/>
          </a:p>
          <a:p>
            <a:pPr>
              <a:spcBef>
                <a:spcPct val="0"/>
              </a:spcBef>
              <a:buClrTx/>
            </a:pPr>
            <a:r>
              <a:rPr lang="en-US" altLang="en-US" smtClean="0"/>
              <a:t>Princeton University </a:t>
            </a:r>
            <a:br>
              <a:rPr lang="en-US" altLang="en-US" smtClean="0"/>
            </a:br>
            <a:r>
              <a:rPr lang="en-US" altLang="en-US" smtClean="0"/>
              <a:t>Spring 2016</a:t>
            </a:r>
          </a:p>
          <a:p>
            <a:pPr>
              <a:spcBef>
                <a:spcPct val="0"/>
              </a:spcBef>
              <a:buClrTx/>
            </a:pPr>
            <a:endParaRPr lang="en-US" altLang="en-US" b="1" smtClean="0"/>
          </a:p>
          <a:p>
            <a:pPr>
              <a:spcBef>
                <a:spcPct val="0"/>
              </a:spcBef>
              <a:buClrTx/>
            </a:pPr>
            <a:r>
              <a:rPr lang="en-US" altLang="en-US" smtClean="0"/>
              <a:t>Lennart Beringer/Mikkel Kringelbach</a:t>
            </a:r>
          </a:p>
        </p:txBody>
      </p:sp>
    </p:spTree>
  </p:cSld>
  <p:clrMapOvr>
    <a:masterClrMapping/>
  </p:clrMapOvr>
  <p:transition advTm="1958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Explicit MM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/>
              <a:t>Solutions: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Use multiple free lists, one for each block size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Malloc and free become O(1)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But can run out of size 4 blocks, even though there are many size 6 blocks or size 2 blocks!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Blocks are powers of 2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Subdivide blocks to get the right size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Adjacent free blocks merged into the next biggest size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still possibly 30% wasted space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Crucial point: there is no magic bullet.  Memory management always has a cost.  We want to minimize costs and, these days, </a:t>
            </a:r>
            <a:r>
              <a:rPr lang="en-US" altLang="en-US" sz="2000" smtClean="0">
                <a:solidFill>
                  <a:schemeClr val="folHlink"/>
                </a:solidFill>
              </a:rPr>
              <a:t>maximize reliability</a:t>
            </a:r>
            <a:r>
              <a:rPr lang="en-US" altLang="en-US" sz="200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Automatic MM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smtClean="0"/>
              <a:t>Languages with explicit MM are harder to program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/>
              <a:t>Always worrying about </a:t>
            </a:r>
            <a:r>
              <a:rPr lang="en-US" altLang="en-US" sz="2000" smtClean="0">
                <a:solidFill>
                  <a:schemeClr val="hlink"/>
                </a:solidFill>
              </a:rPr>
              <a:t>dangling pointers</a:t>
            </a:r>
            <a:r>
              <a:rPr lang="en-US" altLang="en-US" sz="2000" smtClean="0"/>
              <a:t>, </a:t>
            </a:r>
            <a:r>
              <a:rPr lang="en-US" altLang="en-US" sz="2000" smtClean="0">
                <a:solidFill>
                  <a:schemeClr val="hlink"/>
                </a:solidFill>
              </a:rPr>
              <a:t>memory leaks</a:t>
            </a:r>
            <a:r>
              <a:rPr lang="en-US" altLang="en-US" sz="2000" smtClean="0"/>
              <a:t>:  a huge software engineering burden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Impossible to develop a </a:t>
            </a:r>
            <a:r>
              <a:rPr lang="en-US" altLang="en-US" sz="2000" smtClean="0">
                <a:solidFill>
                  <a:schemeClr val="hlink"/>
                </a:solidFill>
              </a:rPr>
              <a:t>secure system</a:t>
            </a:r>
            <a:r>
              <a:rPr lang="en-US" altLang="en-US" sz="2000" smtClean="0"/>
              <a:t>, impossible to use these languages in emerging applications involving </a:t>
            </a:r>
            <a:r>
              <a:rPr lang="en-US" altLang="en-US" sz="2000" smtClean="0">
                <a:solidFill>
                  <a:schemeClr val="hlink"/>
                </a:solidFill>
              </a:rPr>
              <a:t>mobile code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New languages tend to have automatic MM</a:t>
            </a:r>
            <a:endParaRPr lang="en-US" altLang="en-US" sz="2000" smtClean="0">
              <a:solidFill>
                <a:schemeClr val="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eg:  Microsoft is pouring $$$ into developing safe language technology, including a new research project on dependable operating system construction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Automatic MM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mtClean="0"/>
              <a:t>Question: how do we decide which objects are garbage?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Can’t do it exactly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Therefore, we </a:t>
            </a:r>
            <a:r>
              <a:rPr lang="en-US" altLang="en-US" smtClean="0">
                <a:solidFill>
                  <a:schemeClr val="hlink"/>
                </a:solidFill>
              </a:rPr>
              <a:t>conservatively approximate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Normal solution: an object is garbage when it becomes </a:t>
            </a:r>
            <a:r>
              <a:rPr lang="en-US" altLang="en-US" smtClean="0">
                <a:solidFill>
                  <a:schemeClr val="hlink"/>
                </a:solidFill>
              </a:rPr>
              <a:t>unreachable </a:t>
            </a:r>
            <a:r>
              <a:rPr lang="en-US" altLang="en-US" smtClean="0"/>
              <a:t>from the</a:t>
            </a:r>
            <a:r>
              <a:rPr lang="en-US" altLang="en-US" smtClean="0">
                <a:solidFill>
                  <a:schemeClr val="hlink"/>
                </a:solidFill>
              </a:rPr>
              <a:t> roots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hlink"/>
                </a:solidFill>
              </a:rPr>
              <a:t>roots</a:t>
            </a:r>
            <a:r>
              <a:rPr lang="en-US" altLang="en-US" smtClean="0"/>
              <a:t> = registers, stack, global static data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there is no path from the roots to an object, it cannot be used later in the computation so we can safely recycle its memory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Object Graph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447800" y="5532438"/>
            <a:ext cx="8229600" cy="1249362"/>
          </a:xfrm>
        </p:spPr>
        <p:txBody>
          <a:bodyPr/>
          <a:lstStyle/>
          <a:p>
            <a:pPr lvl="1">
              <a:buFontTx/>
              <a:buNone/>
            </a:pPr>
            <a:endParaRPr lang="en-US" altLang="en-US" smtClean="0"/>
          </a:p>
          <a:p>
            <a:pPr lvl="1"/>
            <a:r>
              <a:rPr lang="en-US" altLang="en-US" smtClean="0"/>
              <a:t>How should we test reachability?</a:t>
            </a:r>
          </a:p>
        </p:txBody>
      </p:sp>
      <p:sp>
        <p:nvSpPr>
          <p:cNvPr id="16388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600200" y="1447800"/>
            <a:ext cx="685800" cy="35052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76600" y="3276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95800" y="2133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1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76600" y="2133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2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248400" y="1676400"/>
            <a:ext cx="685800" cy="15240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3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276600" y="4419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4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696200" y="26670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5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696200" y="16764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6" name="Rectangle 1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876800" y="4419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7" name="Rectangle 1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019800" y="4419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8" name="Rectangle 1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315200" y="4419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9" name="Line 1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2057400" y="4724400"/>
            <a:ext cx="1219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400" name="Line 17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V="1">
            <a:off x="3581400" y="3810000"/>
            <a:ext cx="0" cy="762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401" name="Line 18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133600" y="3505200"/>
            <a:ext cx="1143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402" name="Line 19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2133600" y="2362200"/>
            <a:ext cx="1143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403" name="Line 20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3810000" y="2362200"/>
            <a:ext cx="685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404" name="Text Box 2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214813" y="3363913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r1</a:t>
            </a:r>
          </a:p>
        </p:txBody>
      </p:sp>
      <p:sp>
        <p:nvSpPr>
          <p:cNvPr id="16405" name="Rectangle 22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76800" y="3276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406" name="Line 23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4572000" y="3581400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407" name="Line 24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334000" y="4724400"/>
            <a:ext cx="685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408" name="Line 25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6629400" y="4724400"/>
            <a:ext cx="685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6409" name="AutoShape 26"/>
          <p:cNvCxnSpPr>
            <a:cxnSpLocks noChangeShapeType="1"/>
            <a:stCxn id="16405" idx="3"/>
            <a:endCxn id="16398" idx="0"/>
          </p:cNvCxnSpPr>
          <p:nvPr>
            <p:custDataLst>
              <p:tags r:id="rId24"/>
            </p:custDataLst>
          </p:nvPr>
        </p:nvCxnSpPr>
        <p:spPr bwMode="auto">
          <a:xfrm>
            <a:off x="5575300" y="3543300"/>
            <a:ext cx="2082800" cy="863600"/>
          </a:xfrm>
          <a:prstGeom prst="bentConnector2">
            <a:avLst/>
          </a:prstGeom>
          <a:noFill/>
          <a:ln w="25400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10" name="Line 29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6934200" y="1981200"/>
            <a:ext cx="9144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411" name="Line 32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6781800" y="2895600"/>
            <a:ext cx="9144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412" name="Line 33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V="1">
            <a:off x="8001000" y="2209800"/>
            <a:ext cx="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413" name="Text Box 34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304800" y="5257800"/>
            <a:ext cx="776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stack</a:t>
            </a:r>
          </a:p>
        </p:txBody>
      </p:sp>
      <p:sp>
        <p:nvSpPr>
          <p:cNvPr id="16414" name="Line 35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685800" y="4495800"/>
            <a:ext cx="914400" cy="838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415" name="Text Box 36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7515225" y="5546725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r2</a:t>
            </a:r>
          </a:p>
        </p:txBody>
      </p:sp>
      <p:sp>
        <p:nvSpPr>
          <p:cNvPr id="16416" name="Line 37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V="1">
            <a:off x="7696200" y="4953000"/>
            <a:ext cx="0" cy="609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Object Graph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447800" y="5532438"/>
            <a:ext cx="8229600" cy="1249362"/>
          </a:xfrm>
        </p:spPr>
        <p:txBody>
          <a:bodyPr/>
          <a:lstStyle/>
          <a:p>
            <a:pPr lvl="1">
              <a:buFontTx/>
              <a:buNone/>
            </a:pPr>
            <a:endParaRPr lang="en-US" altLang="en-US" smtClean="0"/>
          </a:p>
          <a:p>
            <a:pPr lvl="1"/>
            <a:r>
              <a:rPr lang="en-US" altLang="en-US" smtClean="0"/>
              <a:t>How should we test reachability?</a:t>
            </a:r>
          </a:p>
        </p:txBody>
      </p:sp>
      <p:sp>
        <p:nvSpPr>
          <p:cNvPr id="17412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600200" y="1447800"/>
            <a:ext cx="685800" cy="35052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76600" y="3276600"/>
            <a:ext cx="685800" cy="5334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95800" y="2133600"/>
            <a:ext cx="685800" cy="5334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76600" y="2133600"/>
            <a:ext cx="685800" cy="5334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6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248400" y="1676400"/>
            <a:ext cx="685800" cy="15240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7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276600" y="4419600"/>
            <a:ext cx="685800" cy="5334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696200" y="26670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9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696200" y="16764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0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876800" y="4419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1" name="Rectangle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019800" y="4419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2" name="Rectangle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315200" y="4419600"/>
            <a:ext cx="685800" cy="5334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3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2057400" y="4724400"/>
            <a:ext cx="1219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V="1">
            <a:off x="3581400" y="3810000"/>
            <a:ext cx="0" cy="762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133600" y="3505200"/>
            <a:ext cx="1143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2133600" y="2362200"/>
            <a:ext cx="1143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3810000" y="2362200"/>
            <a:ext cx="685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8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214813" y="3363913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r1</a:t>
            </a:r>
          </a:p>
        </p:txBody>
      </p:sp>
      <p:sp>
        <p:nvSpPr>
          <p:cNvPr id="17429" name="Rectangle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76800" y="3276600"/>
            <a:ext cx="685800" cy="5334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30" name="Line 2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4572000" y="3581400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334000" y="4724400"/>
            <a:ext cx="685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6629400" y="4724400"/>
            <a:ext cx="685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7433" name="AutoShape 25"/>
          <p:cNvCxnSpPr>
            <a:cxnSpLocks noChangeShapeType="1"/>
            <a:stCxn id="17429" idx="3"/>
            <a:endCxn id="17422" idx="0"/>
          </p:cNvCxnSpPr>
          <p:nvPr>
            <p:custDataLst>
              <p:tags r:id="rId24"/>
            </p:custDataLst>
          </p:nvPr>
        </p:nvCxnSpPr>
        <p:spPr bwMode="auto">
          <a:xfrm>
            <a:off x="5575300" y="3543300"/>
            <a:ext cx="2082800" cy="863600"/>
          </a:xfrm>
          <a:prstGeom prst="bentConnector2">
            <a:avLst/>
          </a:prstGeom>
          <a:noFill/>
          <a:ln w="25400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34" name="Line 26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6934200" y="1981200"/>
            <a:ext cx="9144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6781800" y="2895600"/>
            <a:ext cx="9144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V="1">
            <a:off x="8001000" y="2209800"/>
            <a:ext cx="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37" name="Text Box 29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304800" y="5257800"/>
            <a:ext cx="776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stack</a:t>
            </a:r>
          </a:p>
        </p:txBody>
      </p:sp>
      <p:sp>
        <p:nvSpPr>
          <p:cNvPr id="17438" name="Line 30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685800" y="4495800"/>
            <a:ext cx="914400" cy="838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39" name="Text Box 31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7515225" y="5546725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r2</a:t>
            </a:r>
          </a:p>
        </p:txBody>
      </p:sp>
      <p:sp>
        <p:nvSpPr>
          <p:cNvPr id="17440" name="Line 32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V="1">
            <a:off x="7696200" y="4953000"/>
            <a:ext cx="0" cy="609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Reference Counting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Keep track of the number of pointers to each object (</a:t>
            </a:r>
            <a:r>
              <a:rPr lang="en-US" altLang="en-US" smtClean="0">
                <a:solidFill>
                  <a:schemeClr val="hlink"/>
                </a:solidFill>
              </a:rPr>
              <a:t>the reference count</a:t>
            </a:r>
            <a:r>
              <a:rPr lang="en-US" altLang="en-US" smtClean="0"/>
              <a:t>).</a:t>
            </a:r>
          </a:p>
          <a:p>
            <a:r>
              <a:rPr lang="en-US" altLang="en-US" smtClean="0"/>
              <a:t>When the reference count goes to 0, the object is unreachable garbage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Object Graph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447800" y="5532438"/>
            <a:ext cx="8229600" cy="1249362"/>
          </a:xfrm>
        </p:spPr>
        <p:txBody>
          <a:bodyPr/>
          <a:lstStyle/>
          <a:p>
            <a:pPr lvl="1">
              <a:buFontTx/>
              <a:buNone/>
            </a:pPr>
            <a:endParaRPr lang="en-US" altLang="en-US" smtClean="0"/>
          </a:p>
          <a:p>
            <a:pPr lvl="1"/>
            <a:r>
              <a:rPr lang="en-US" altLang="en-US" smtClean="0"/>
              <a:t>Reference counting can’t detect cycles</a:t>
            </a:r>
          </a:p>
        </p:txBody>
      </p:sp>
      <p:sp>
        <p:nvSpPr>
          <p:cNvPr id="19460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600200" y="1447800"/>
            <a:ext cx="685800" cy="35052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76600" y="3276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2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495800" y="2133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3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76600" y="2133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4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248400" y="1676400"/>
            <a:ext cx="685800" cy="15240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5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276600" y="4419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6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762875" y="2632075"/>
            <a:ext cx="552450" cy="604838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</a:pP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696200" y="1676400"/>
            <a:ext cx="685800" cy="5334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8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876800" y="4419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9" name="Rectangle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019800" y="4419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70" name="Rectangle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315200" y="4419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71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2057400" y="4724400"/>
            <a:ext cx="1219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V="1">
            <a:off x="3581400" y="3810000"/>
            <a:ext cx="0" cy="762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133600" y="3505200"/>
            <a:ext cx="1143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2133600" y="2362200"/>
            <a:ext cx="1143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3810000" y="2362200"/>
            <a:ext cx="685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76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214813" y="3363913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r1</a:t>
            </a:r>
          </a:p>
        </p:txBody>
      </p:sp>
      <p:sp>
        <p:nvSpPr>
          <p:cNvPr id="19477" name="Rectangle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76800" y="3276600"/>
            <a:ext cx="685800" cy="5334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78" name="Line 2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4572000" y="3581400"/>
            <a:ext cx="304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334000" y="4724400"/>
            <a:ext cx="685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6629400" y="4724400"/>
            <a:ext cx="685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19481" name="AutoShape 25"/>
          <p:cNvCxnSpPr>
            <a:cxnSpLocks noChangeShapeType="1"/>
            <a:stCxn id="19477" idx="3"/>
            <a:endCxn id="19470" idx="0"/>
          </p:cNvCxnSpPr>
          <p:nvPr>
            <p:custDataLst>
              <p:tags r:id="rId24"/>
            </p:custDataLst>
          </p:nvPr>
        </p:nvCxnSpPr>
        <p:spPr bwMode="auto">
          <a:xfrm>
            <a:off x="5575300" y="3543300"/>
            <a:ext cx="2082800" cy="863600"/>
          </a:xfrm>
          <a:prstGeom prst="bentConnector2">
            <a:avLst/>
          </a:prstGeom>
          <a:noFill/>
          <a:ln w="25400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82" name="Line 26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6934200" y="1981200"/>
            <a:ext cx="9144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83" name="Line 27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6781800" y="2895600"/>
            <a:ext cx="9144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84" name="Line 28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V="1">
            <a:off x="8001000" y="2209800"/>
            <a:ext cx="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85" name="Text Box 29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304800" y="5257800"/>
            <a:ext cx="776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stack</a:t>
            </a:r>
          </a:p>
        </p:txBody>
      </p:sp>
      <p:sp>
        <p:nvSpPr>
          <p:cNvPr id="19486" name="Line 30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685800" y="4495800"/>
            <a:ext cx="914400" cy="838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87" name="Text Box 31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7515225" y="5546725"/>
            <a:ext cx="409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r2</a:t>
            </a:r>
          </a:p>
        </p:txBody>
      </p:sp>
      <p:sp>
        <p:nvSpPr>
          <p:cNvPr id="19488" name="Line 32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V="1">
            <a:off x="7696200" y="4953000"/>
            <a:ext cx="0" cy="609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Reference Counting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In place of a single assignment </a:t>
            </a:r>
            <a:r>
              <a:rPr lang="en-US" altLang="en-US" smtClean="0">
                <a:solidFill>
                  <a:schemeClr val="hlink"/>
                </a:solidFill>
              </a:rPr>
              <a:t>x.f = p</a:t>
            </a:r>
            <a:r>
              <a:rPr lang="en-US" altLang="en-US" smtClean="0"/>
              <a:t>:</a:t>
            </a:r>
          </a:p>
        </p:txBody>
      </p:sp>
      <p:sp>
        <p:nvSpPr>
          <p:cNvPr id="20484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38200" y="3352800"/>
            <a:ext cx="4065588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z = x.f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z.count = z.count - 1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If z.count = 0 call putOnFreeList(z)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x.f = p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p.count = p.count + 1</a:t>
            </a:r>
          </a:p>
        </p:txBody>
      </p:sp>
      <p:sp>
        <p:nvSpPr>
          <p:cNvPr id="20485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111750" y="2133600"/>
            <a:ext cx="4032250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buClrTx/>
              <a:buFontTx/>
              <a:buChar char="-"/>
            </a:pPr>
            <a:r>
              <a:rPr lang="en-US" altLang="en-US" sz="2000">
                <a:latin typeface="Arial" panose="020B0604020202020204" pitchFamily="34" charset="0"/>
              </a:rPr>
              <a:t>Ouch, </a:t>
            </a: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that hurts</a:t>
            </a:r>
            <a:r>
              <a:rPr lang="en-US" altLang="en-US" sz="2000">
                <a:latin typeface="Arial" panose="020B0604020202020204" pitchFamily="34" charset="0"/>
              </a:rPr>
              <a:t>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performance-wise!</a:t>
            </a:r>
          </a:p>
          <a:p>
            <a:pPr eaLnBrk="1" hangingPunct="1">
              <a:buClrTx/>
              <a:buFontTx/>
              <a:buChar char="-"/>
            </a:pPr>
            <a:endParaRPr lang="en-US" altLang="en-US" sz="200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eaLnBrk="1" hangingPunct="1">
              <a:buClrTx/>
              <a:buFontTx/>
              <a:buChar char="-"/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Dataflow analysis</a:t>
            </a:r>
            <a:r>
              <a:rPr lang="en-US" altLang="en-US" sz="2000">
                <a:latin typeface="Arial" panose="020B0604020202020204" pitchFamily="34" charset="0"/>
              </a:rPr>
              <a:t> can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eliminate some increments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and decrements, but many remain</a:t>
            </a:r>
          </a:p>
          <a:p>
            <a:pPr eaLnBrk="1" hangingPunct="1">
              <a:buClrTx/>
              <a:buFontTx/>
              <a:buChar char="-"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>
              <a:buClrTx/>
              <a:buFontTx/>
              <a:buChar char="-"/>
            </a:pPr>
            <a:r>
              <a:rPr lang="en-US" altLang="en-US" sz="2000">
                <a:latin typeface="Arial" panose="020B0604020202020204" pitchFamily="34" charset="0"/>
              </a:rPr>
              <a:t>Reference counting used in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some special cases but not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usually as the primary GC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mechanism in a language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implementation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Copying Collection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z="2000" smtClean="0"/>
              <a:t>Basic idea: use 2 heaps</a:t>
            </a:r>
          </a:p>
          <a:p>
            <a:pPr lvl="1"/>
            <a:r>
              <a:rPr lang="en-US" altLang="en-US" sz="1800" smtClean="0"/>
              <a:t>One used by program</a:t>
            </a:r>
          </a:p>
          <a:p>
            <a:pPr lvl="1"/>
            <a:r>
              <a:rPr lang="en-US" altLang="en-US" sz="1800" smtClean="0"/>
              <a:t>The other unused until GC time</a:t>
            </a:r>
          </a:p>
          <a:p>
            <a:r>
              <a:rPr lang="en-US" altLang="en-US" sz="2000" smtClean="0"/>
              <a:t>GC:</a:t>
            </a:r>
          </a:p>
          <a:p>
            <a:pPr lvl="1"/>
            <a:r>
              <a:rPr lang="en-US" altLang="en-US" sz="1800" smtClean="0"/>
              <a:t>Start at the roots &amp; traverse the reachable data</a:t>
            </a:r>
          </a:p>
          <a:p>
            <a:pPr lvl="1"/>
            <a:r>
              <a:rPr lang="en-US" altLang="en-US" sz="1800" smtClean="0"/>
              <a:t>Copy reachable data from the active heap (from-space) to the other heap (to-space)</a:t>
            </a:r>
          </a:p>
          <a:p>
            <a:pPr lvl="1"/>
            <a:r>
              <a:rPr lang="en-US" altLang="en-US" sz="1800" smtClean="0"/>
              <a:t>Dead objects are left behind in from space</a:t>
            </a:r>
          </a:p>
          <a:p>
            <a:pPr lvl="1"/>
            <a:r>
              <a:rPr lang="en-US" altLang="en-US" sz="1800" smtClean="0"/>
              <a:t>Heaps switch roles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Copying Collection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22531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57400" y="2286000"/>
            <a:ext cx="1366838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Text Box 5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400800" y="1752600"/>
            <a:ext cx="1157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to-space</a:t>
            </a:r>
          </a:p>
        </p:txBody>
      </p:sp>
      <p:sp>
        <p:nvSpPr>
          <p:cNvPr id="22533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052638" y="1752600"/>
            <a:ext cx="1452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from-space</a:t>
            </a:r>
          </a:p>
        </p:txBody>
      </p:sp>
      <p:sp>
        <p:nvSpPr>
          <p:cNvPr id="22534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30250" y="3794125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roots</a:t>
            </a:r>
          </a:p>
        </p:txBody>
      </p:sp>
      <p:sp>
        <p:nvSpPr>
          <p:cNvPr id="22535" name="Line 8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1447800" y="3657600"/>
            <a:ext cx="6096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536" name="Line 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447800" y="4114800"/>
            <a:ext cx="6096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537" name="Line 1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1371600" y="4191000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538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324600" y="2286000"/>
            <a:ext cx="1366838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9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057400" y="47244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0" name="Rectangle 1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057400" y="41910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1" name="Rectangle 1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057400" y="35814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2" name="Rectangle 1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057400" y="31242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3" name="Rectangle 16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057400" y="33528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4" name="Freeform 17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3429000" y="3505200"/>
            <a:ext cx="457200" cy="1371600"/>
          </a:xfrm>
          <a:custGeom>
            <a:avLst/>
            <a:gdLst>
              <a:gd name="T0" fmla="*/ 0 w 288"/>
              <a:gd name="T1" fmla="*/ 1371600 h 864"/>
              <a:gd name="T2" fmla="*/ 457200 w 288"/>
              <a:gd name="T3" fmla="*/ 838200 h 864"/>
              <a:gd name="T4" fmla="*/ 0 w 288"/>
              <a:gd name="T5" fmla="*/ 0 h 8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864">
                <a:moveTo>
                  <a:pt x="0" y="864"/>
                </a:moveTo>
                <a:cubicBezTo>
                  <a:pt x="144" y="768"/>
                  <a:pt x="288" y="672"/>
                  <a:pt x="288" y="528"/>
                </a:cubicBezTo>
                <a:cubicBezTo>
                  <a:pt x="288" y="384"/>
                  <a:pt x="48" y="88"/>
                  <a:pt x="0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545" name="Freeform 18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3352800" y="3200400"/>
            <a:ext cx="241300" cy="304800"/>
          </a:xfrm>
          <a:custGeom>
            <a:avLst/>
            <a:gdLst>
              <a:gd name="T0" fmla="*/ 76200 w 152"/>
              <a:gd name="T1" fmla="*/ 304800 h 192"/>
              <a:gd name="T2" fmla="*/ 228600 w 152"/>
              <a:gd name="T3" fmla="*/ 152400 h 192"/>
              <a:gd name="T4" fmla="*/ 0 w 152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192">
                <a:moveTo>
                  <a:pt x="48" y="192"/>
                </a:moveTo>
                <a:cubicBezTo>
                  <a:pt x="100" y="160"/>
                  <a:pt x="152" y="128"/>
                  <a:pt x="144" y="96"/>
                </a:cubicBezTo>
                <a:cubicBezTo>
                  <a:pt x="136" y="64"/>
                  <a:pt x="68" y="32"/>
                  <a:pt x="0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546" name="Rectangle 1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324600" y="52578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7" name="Rectangle 2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324600" y="50292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8" name="Rectangle 21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324600" y="48006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49" name="Rectangle 22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324600" y="45720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50" name="Rectangle 23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324600" y="43434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51" name="Freeform 24"/>
          <p:cNvSpPr>
            <a:spLocks/>
          </p:cNvSpPr>
          <p:nvPr>
            <p:custDataLst>
              <p:tags r:id="rId22"/>
            </p:custDataLst>
          </p:nvPr>
        </p:nvSpPr>
        <p:spPr bwMode="auto">
          <a:xfrm>
            <a:off x="7696200" y="4724400"/>
            <a:ext cx="304800" cy="685800"/>
          </a:xfrm>
          <a:custGeom>
            <a:avLst/>
            <a:gdLst>
              <a:gd name="T0" fmla="*/ 0 w 192"/>
              <a:gd name="T1" fmla="*/ 685800 h 432"/>
              <a:gd name="T2" fmla="*/ 304800 w 192"/>
              <a:gd name="T3" fmla="*/ 304800 h 432"/>
              <a:gd name="T4" fmla="*/ 0 w 192"/>
              <a:gd name="T5" fmla="*/ 0 h 4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432">
                <a:moveTo>
                  <a:pt x="0" y="432"/>
                </a:moveTo>
                <a:cubicBezTo>
                  <a:pt x="96" y="348"/>
                  <a:pt x="192" y="264"/>
                  <a:pt x="192" y="192"/>
                </a:cubicBezTo>
                <a:cubicBezTo>
                  <a:pt x="192" y="120"/>
                  <a:pt x="96" y="60"/>
                  <a:pt x="0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552" name="Freeform 25"/>
          <p:cNvSpPr>
            <a:spLocks/>
          </p:cNvSpPr>
          <p:nvPr>
            <p:custDataLst>
              <p:tags r:id="rId23"/>
            </p:custDataLst>
          </p:nvPr>
        </p:nvSpPr>
        <p:spPr bwMode="auto">
          <a:xfrm>
            <a:off x="7696200" y="4419600"/>
            <a:ext cx="152400" cy="304800"/>
          </a:xfrm>
          <a:custGeom>
            <a:avLst/>
            <a:gdLst>
              <a:gd name="T0" fmla="*/ 0 w 96"/>
              <a:gd name="T1" fmla="*/ 304800 h 192"/>
              <a:gd name="T2" fmla="*/ 152400 w 96"/>
              <a:gd name="T3" fmla="*/ 152400 h 192"/>
              <a:gd name="T4" fmla="*/ 0 w 96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192">
                <a:moveTo>
                  <a:pt x="0" y="192"/>
                </a:moveTo>
                <a:cubicBezTo>
                  <a:pt x="48" y="160"/>
                  <a:pt x="96" y="128"/>
                  <a:pt x="96" y="96"/>
                </a:cubicBezTo>
                <a:cubicBezTo>
                  <a:pt x="96" y="64"/>
                  <a:pt x="48" y="32"/>
                  <a:pt x="0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553" name="AutoShape 2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343400" y="3886200"/>
            <a:ext cx="1295400" cy="304800"/>
          </a:xfrm>
          <a:prstGeom prst="rightArrow">
            <a:avLst>
              <a:gd name="adj1" fmla="val 50000"/>
              <a:gd name="adj2" fmla="val 106250"/>
            </a:avLst>
          </a:prstGeom>
          <a:solidFill>
            <a:schemeClr val="accent2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Garbage Collection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Every modern programming language allows programmers to allocate new storage dynamically</a:t>
            </a:r>
          </a:p>
          <a:p>
            <a:pPr lvl="1"/>
            <a:r>
              <a:rPr lang="en-US" altLang="en-US" smtClean="0"/>
              <a:t>New records, arrays, tuples, objects, closures, etc.</a:t>
            </a:r>
          </a:p>
          <a:p>
            <a:endParaRPr lang="en-US" altLang="en-US" smtClean="0"/>
          </a:p>
          <a:p>
            <a:r>
              <a:rPr lang="en-US" altLang="en-US" smtClean="0"/>
              <a:t>Every modern language needs facilities for reclaiming and recycling the storage used by programs</a:t>
            </a:r>
          </a:p>
          <a:p>
            <a:endParaRPr lang="en-US" altLang="en-US" smtClean="0"/>
          </a:p>
          <a:p>
            <a:r>
              <a:rPr lang="en-US" altLang="en-US" smtClean="0"/>
              <a:t>It’s usually the most complex aspect of the run-time system for any modern language (Java, ML, Lisp, Scheme, Modula, …)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Copying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r>
              <a:rPr lang="en-US" altLang="en-US" smtClean="0"/>
              <a:t>Cheney’s algorithm for copying collection</a:t>
            </a:r>
          </a:p>
          <a:p>
            <a:pPr lvl="1"/>
            <a:r>
              <a:rPr lang="en-US" altLang="en-US" smtClean="0"/>
              <a:t>Traverse data breadth first, copying objects from from-space to to-space</a:t>
            </a:r>
          </a:p>
        </p:txBody>
      </p:sp>
      <p:sp>
        <p:nvSpPr>
          <p:cNvPr id="23556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95463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7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5800" y="5775325"/>
            <a:ext cx="62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3558" name="Line 10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230313" y="6019800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559" name="Rectangle 1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95463" y="5562600"/>
            <a:ext cx="1371600" cy="5334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0" name="Rectangle 1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795463" y="53340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1" name="Rectangle 1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795463" y="47244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2" name="Rectangle 1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795463" y="44958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AutoShape 2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30713" y="50292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2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4" name="Rectangle 27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875338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65" name="Line 35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7246938" y="6629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566" name="Text Box 36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585075" y="6384925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scan</a:t>
            </a:r>
          </a:p>
        </p:txBody>
      </p:sp>
      <p:sp>
        <p:nvSpPr>
          <p:cNvPr id="23567" name="Line 37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>
            <a:off x="7239000" y="6172200"/>
            <a:ext cx="388938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568" name="Text Box 38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607300" y="5927725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next</a:t>
            </a:r>
          </a:p>
        </p:txBody>
      </p:sp>
      <p:sp>
        <p:nvSpPr>
          <p:cNvPr id="23569" name="Freeform 39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3059113" y="5410200"/>
            <a:ext cx="317500" cy="304800"/>
          </a:xfrm>
          <a:custGeom>
            <a:avLst/>
            <a:gdLst>
              <a:gd name="T0" fmla="*/ 0 w 200"/>
              <a:gd name="T1" fmla="*/ 304800 h 192"/>
              <a:gd name="T2" fmla="*/ 304800 w 200"/>
              <a:gd name="T3" fmla="*/ 152400 h 192"/>
              <a:gd name="T4" fmla="*/ 76200 w 200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" h="192">
                <a:moveTo>
                  <a:pt x="0" y="192"/>
                </a:moveTo>
                <a:cubicBezTo>
                  <a:pt x="92" y="160"/>
                  <a:pt x="184" y="128"/>
                  <a:pt x="192" y="96"/>
                </a:cubicBezTo>
                <a:cubicBezTo>
                  <a:pt x="200" y="64"/>
                  <a:pt x="124" y="32"/>
                  <a:pt x="4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570" name="Freeform 40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059113" y="4876800"/>
            <a:ext cx="711200" cy="1066800"/>
          </a:xfrm>
          <a:custGeom>
            <a:avLst/>
            <a:gdLst>
              <a:gd name="T0" fmla="*/ 0 w 448"/>
              <a:gd name="T1" fmla="*/ 1066800 h 672"/>
              <a:gd name="T2" fmla="*/ 685800 w 448"/>
              <a:gd name="T3" fmla="*/ 609600 h 672"/>
              <a:gd name="T4" fmla="*/ 152400 w 448"/>
              <a:gd name="T5" fmla="*/ 0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8" h="672">
                <a:moveTo>
                  <a:pt x="0" y="672"/>
                </a:moveTo>
                <a:cubicBezTo>
                  <a:pt x="208" y="584"/>
                  <a:pt x="416" y="496"/>
                  <a:pt x="432" y="384"/>
                </a:cubicBezTo>
                <a:cubicBezTo>
                  <a:pt x="448" y="272"/>
                  <a:pt x="272" y="1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571" name="Freeform 41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3059113" y="4572000"/>
            <a:ext cx="330200" cy="228600"/>
          </a:xfrm>
          <a:custGeom>
            <a:avLst/>
            <a:gdLst>
              <a:gd name="T0" fmla="*/ 0 w 208"/>
              <a:gd name="T1" fmla="*/ 228600 h 144"/>
              <a:gd name="T2" fmla="*/ 304800 w 208"/>
              <a:gd name="T3" fmla="*/ 152400 h 144"/>
              <a:gd name="T4" fmla="*/ 152400 w 208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" h="144">
                <a:moveTo>
                  <a:pt x="0" y="144"/>
                </a:moveTo>
                <a:cubicBezTo>
                  <a:pt x="88" y="132"/>
                  <a:pt x="176" y="120"/>
                  <a:pt x="192" y="96"/>
                </a:cubicBezTo>
                <a:cubicBezTo>
                  <a:pt x="208" y="72"/>
                  <a:pt x="152" y="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Copying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r>
              <a:rPr lang="en-US" altLang="en-US" smtClean="0"/>
              <a:t>Cheney’s algorithm for copying collection</a:t>
            </a:r>
          </a:p>
          <a:p>
            <a:pPr lvl="1"/>
            <a:r>
              <a:rPr lang="en-US" altLang="en-US" smtClean="0"/>
              <a:t>Traverse data breadth first, copying objects from from-space to to-space</a:t>
            </a:r>
          </a:p>
        </p:txBody>
      </p:sp>
      <p:sp>
        <p:nvSpPr>
          <p:cNvPr id="24580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95463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5800" y="5775325"/>
            <a:ext cx="62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4582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230313" y="6019800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583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95463" y="5618163"/>
            <a:ext cx="1371600" cy="422275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en-US" sz="20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795463" y="54102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5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795463" y="47244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795463" y="44958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7" name="AutoShap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30713" y="50292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2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8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875338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89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7246938" y="6629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90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585075" y="6384925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scan</a:t>
            </a:r>
          </a:p>
        </p:txBody>
      </p:sp>
      <p:sp>
        <p:nvSpPr>
          <p:cNvPr id="24591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7239000" y="6096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607300" y="586740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next</a:t>
            </a:r>
          </a:p>
        </p:txBody>
      </p:sp>
      <p:sp>
        <p:nvSpPr>
          <p:cNvPr id="24593" name="Freeform 17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3059113" y="5410200"/>
            <a:ext cx="317500" cy="304800"/>
          </a:xfrm>
          <a:custGeom>
            <a:avLst/>
            <a:gdLst>
              <a:gd name="T0" fmla="*/ 0 w 200"/>
              <a:gd name="T1" fmla="*/ 304800 h 192"/>
              <a:gd name="T2" fmla="*/ 304800 w 200"/>
              <a:gd name="T3" fmla="*/ 152400 h 192"/>
              <a:gd name="T4" fmla="*/ 76200 w 200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" h="192">
                <a:moveTo>
                  <a:pt x="0" y="192"/>
                </a:moveTo>
                <a:cubicBezTo>
                  <a:pt x="92" y="160"/>
                  <a:pt x="184" y="128"/>
                  <a:pt x="192" y="96"/>
                </a:cubicBezTo>
                <a:cubicBezTo>
                  <a:pt x="200" y="64"/>
                  <a:pt x="124" y="32"/>
                  <a:pt x="4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059113" y="4876800"/>
            <a:ext cx="711200" cy="1066800"/>
          </a:xfrm>
          <a:custGeom>
            <a:avLst/>
            <a:gdLst>
              <a:gd name="T0" fmla="*/ 0 w 448"/>
              <a:gd name="T1" fmla="*/ 1066800 h 672"/>
              <a:gd name="T2" fmla="*/ 685800 w 448"/>
              <a:gd name="T3" fmla="*/ 609600 h 672"/>
              <a:gd name="T4" fmla="*/ 152400 w 448"/>
              <a:gd name="T5" fmla="*/ 0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8" h="672">
                <a:moveTo>
                  <a:pt x="0" y="672"/>
                </a:moveTo>
                <a:cubicBezTo>
                  <a:pt x="208" y="584"/>
                  <a:pt x="416" y="496"/>
                  <a:pt x="432" y="384"/>
                </a:cubicBezTo>
                <a:cubicBezTo>
                  <a:pt x="448" y="272"/>
                  <a:pt x="272" y="1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3059113" y="4572000"/>
            <a:ext cx="330200" cy="228600"/>
          </a:xfrm>
          <a:custGeom>
            <a:avLst/>
            <a:gdLst>
              <a:gd name="T0" fmla="*/ 0 w 208"/>
              <a:gd name="T1" fmla="*/ 228600 h 144"/>
              <a:gd name="T2" fmla="*/ 304800 w 208"/>
              <a:gd name="T3" fmla="*/ 152400 h 144"/>
              <a:gd name="T4" fmla="*/ 152400 w 208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" h="144">
                <a:moveTo>
                  <a:pt x="0" y="144"/>
                </a:moveTo>
                <a:cubicBezTo>
                  <a:pt x="88" y="132"/>
                  <a:pt x="176" y="120"/>
                  <a:pt x="192" y="96"/>
                </a:cubicBezTo>
                <a:cubicBezTo>
                  <a:pt x="208" y="72"/>
                  <a:pt x="152" y="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96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867400" y="6096000"/>
            <a:ext cx="1371600" cy="5334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4597" name="Line 2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 flipV="1">
            <a:off x="3200400" y="5410200"/>
            <a:ext cx="2819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 flipV="1">
            <a:off x="3200400" y="4876800"/>
            <a:ext cx="28194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Copying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762000"/>
            <a:ext cx="8229600" cy="4525963"/>
          </a:xfrm>
        </p:spPr>
        <p:txBody>
          <a:bodyPr/>
          <a:lstStyle/>
          <a:p>
            <a:r>
              <a:rPr lang="en-US" altLang="en-US" smtClean="0"/>
              <a:t>Cheney’s algorithm for copying collection</a:t>
            </a:r>
          </a:p>
          <a:p>
            <a:pPr lvl="1"/>
            <a:r>
              <a:rPr lang="en-US" altLang="en-US" smtClean="0"/>
              <a:t>Traverse data breadth first, copying objects from from-space to to-space</a:t>
            </a:r>
          </a:p>
        </p:txBody>
      </p:sp>
      <p:sp>
        <p:nvSpPr>
          <p:cNvPr id="25604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95463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5800" y="5775325"/>
            <a:ext cx="62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5606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230313" y="6019800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07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95463" y="5618163"/>
            <a:ext cx="1371600" cy="422275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en-US" sz="20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795463" y="54102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795463" y="47244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0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795463" y="44958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1" name="AutoShap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30713" y="50292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2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2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875338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13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7246938" y="641667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14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585075" y="617220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scan</a:t>
            </a:r>
          </a:p>
        </p:txBody>
      </p:sp>
      <p:sp>
        <p:nvSpPr>
          <p:cNvPr id="25615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7239000" y="5867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16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607300" y="563880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next</a:t>
            </a:r>
          </a:p>
        </p:txBody>
      </p:sp>
      <p:sp>
        <p:nvSpPr>
          <p:cNvPr id="25617" name="Freeform 17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3059113" y="5410200"/>
            <a:ext cx="317500" cy="304800"/>
          </a:xfrm>
          <a:custGeom>
            <a:avLst/>
            <a:gdLst>
              <a:gd name="T0" fmla="*/ 0 w 200"/>
              <a:gd name="T1" fmla="*/ 304800 h 192"/>
              <a:gd name="T2" fmla="*/ 304800 w 200"/>
              <a:gd name="T3" fmla="*/ 152400 h 192"/>
              <a:gd name="T4" fmla="*/ 76200 w 200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" h="192">
                <a:moveTo>
                  <a:pt x="0" y="192"/>
                </a:moveTo>
                <a:cubicBezTo>
                  <a:pt x="92" y="160"/>
                  <a:pt x="184" y="128"/>
                  <a:pt x="192" y="96"/>
                </a:cubicBezTo>
                <a:cubicBezTo>
                  <a:pt x="200" y="64"/>
                  <a:pt x="124" y="32"/>
                  <a:pt x="4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18" name="Freeform 18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059113" y="4876800"/>
            <a:ext cx="711200" cy="1066800"/>
          </a:xfrm>
          <a:custGeom>
            <a:avLst/>
            <a:gdLst>
              <a:gd name="T0" fmla="*/ 0 w 448"/>
              <a:gd name="T1" fmla="*/ 1066800 h 672"/>
              <a:gd name="T2" fmla="*/ 685800 w 448"/>
              <a:gd name="T3" fmla="*/ 609600 h 672"/>
              <a:gd name="T4" fmla="*/ 152400 w 448"/>
              <a:gd name="T5" fmla="*/ 0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8" h="672">
                <a:moveTo>
                  <a:pt x="0" y="672"/>
                </a:moveTo>
                <a:cubicBezTo>
                  <a:pt x="208" y="584"/>
                  <a:pt x="416" y="496"/>
                  <a:pt x="432" y="384"/>
                </a:cubicBezTo>
                <a:cubicBezTo>
                  <a:pt x="448" y="272"/>
                  <a:pt x="272" y="1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19" name="Freeform 19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3059113" y="4572000"/>
            <a:ext cx="330200" cy="228600"/>
          </a:xfrm>
          <a:custGeom>
            <a:avLst/>
            <a:gdLst>
              <a:gd name="T0" fmla="*/ 0 w 208"/>
              <a:gd name="T1" fmla="*/ 228600 h 144"/>
              <a:gd name="T2" fmla="*/ 304800 w 208"/>
              <a:gd name="T3" fmla="*/ 152400 h 144"/>
              <a:gd name="T4" fmla="*/ 152400 w 208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" h="144">
                <a:moveTo>
                  <a:pt x="0" y="144"/>
                </a:moveTo>
                <a:cubicBezTo>
                  <a:pt x="88" y="132"/>
                  <a:pt x="176" y="120"/>
                  <a:pt x="192" y="96"/>
                </a:cubicBezTo>
                <a:cubicBezTo>
                  <a:pt x="208" y="72"/>
                  <a:pt x="152" y="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20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867400" y="6096000"/>
            <a:ext cx="1371600" cy="5334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Line 2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 flipV="1">
            <a:off x="3200400" y="5410200"/>
            <a:ext cx="2819400" cy="838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22" name="Rectangle 23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867400" y="58674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Freeform 24"/>
          <p:cNvSpPr>
            <a:spLocks/>
          </p:cNvSpPr>
          <p:nvPr>
            <p:custDataLst>
              <p:tags r:id="rId22"/>
            </p:custDataLst>
          </p:nvPr>
        </p:nvSpPr>
        <p:spPr bwMode="auto">
          <a:xfrm>
            <a:off x="5384800" y="6019800"/>
            <a:ext cx="635000" cy="533400"/>
          </a:xfrm>
          <a:custGeom>
            <a:avLst/>
            <a:gdLst>
              <a:gd name="T0" fmla="*/ 635000 w 400"/>
              <a:gd name="T1" fmla="*/ 533400 h 336"/>
              <a:gd name="T2" fmla="*/ 25400 w 400"/>
              <a:gd name="T3" fmla="*/ 304800 h 336"/>
              <a:gd name="T4" fmla="*/ 482600 w 400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0" h="336">
                <a:moveTo>
                  <a:pt x="400" y="336"/>
                </a:moveTo>
                <a:cubicBezTo>
                  <a:pt x="216" y="292"/>
                  <a:pt x="32" y="248"/>
                  <a:pt x="16" y="192"/>
                </a:cubicBezTo>
                <a:cubicBezTo>
                  <a:pt x="0" y="136"/>
                  <a:pt x="152" y="68"/>
                  <a:pt x="304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624" name="Line 25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H="1" flipV="1">
            <a:off x="3200400" y="4572000"/>
            <a:ext cx="28194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Copying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r>
              <a:rPr lang="en-US" altLang="en-US" smtClean="0"/>
              <a:t>Cheney’s algorithm for copying collection</a:t>
            </a:r>
          </a:p>
          <a:p>
            <a:pPr lvl="1"/>
            <a:r>
              <a:rPr lang="en-US" altLang="en-US" smtClean="0"/>
              <a:t>Traverse data breadth first, copying objects from from-space to to-space</a:t>
            </a:r>
          </a:p>
        </p:txBody>
      </p:sp>
      <p:sp>
        <p:nvSpPr>
          <p:cNvPr id="26628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95463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29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5800" y="5775325"/>
            <a:ext cx="62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6630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230313" y="6019800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95463" y="5618163"/>
            <a:ext cx="1371600" cy="422275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en-US" sz="20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28800" y="54102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3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795463" y="47244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4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795463" y="44958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5" name="AutoShap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30713" y="50292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2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6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875338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37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7246938" y="611187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638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585075" y="586740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scan</a:t>
            </a:r>
          </a:p>
        </p:txBody>
      </p:sp>
      <p:sp>
        <p:nvSpPr>
          <p:cNvPr id="26639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7239000" y="5638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40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607300" y="541020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next</a:t>
            </a:r>
          </a:p>
        </p:txBody>
      </p:sp>
      <p:sp>
        <p:nvSpPr>
          <p:cNvPr id="26641" name="Freeform 17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3059113" y="5410200"/>
            <a:ext cx="317500" cy="304800"/>
          </a:xfrm>
          <a:custGeom>
            <a:avLst/>
            <a:gdLst>
              <a:gd name="T0" fmla="*/ 0 w 200"/>
              <a:gd name="T1" fmla="*/ 304800 h 192"/>
              <a:gd name="T2" fmla="*/ 304800 w 200"/>
              <a:gd name="T3" fmla="*/ 152400 h 192"/>
              <a:gd name="T4" fmla="*/ 76200 w 200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" h="192">
                <a:moveTo>
                  <a:pt x="0" y="192"/>
                </a:moveTo>
                <a:cubicBezTo>
                  <a:pt x="92" y="160"/>
                  <a:pt x="184" y="128"/>
                  <a:pt x="192" y="96"/>
                </a:cubicBezTo>
                <a:cubicBezTo>
                  <a:pt x="200" y="64"/>
                  <a:pt x="124" y="32"/>
                  <a:pt x="4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642" name="Freeform 18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059113" y="4876800"/>
            <a:ext cx="711200" cy="1066800"/>
          </a:xfrm>
          <a:custGeom>
            <a:avLst/>
            <a:gdLst>
              <a:gd name="T0" fmla="*/ 0 w 448"/>
              <a:gd name="T1" fmla="*/ 1066800 h 672"/>
              <a:gd name="T2" fmla="*/ 685800 w 448"/>
              <a:gd name="T3" fmla="*/ 609600 h 672"/>
              <a:gd name="T4" fmla="*/ 152400 w 448"/>
              <a:gd name="T5" fmla="*/ 0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8" h="672">
                <a:moveTo>
                  <a:pt x="0" y="672"/>
                </a:moveTo>
                <a:cubicBezTo>
                  <a:pt x="208" y="584"/>
                  <a:pt x="416" y="496"/>
                  <a:pt x="432" y="384"/>
                </a:cubicBezTo>
                <a:cubicBezTo>
                  <a:pt x="448" y="272"/>
                  <a:pt x="272" y="1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643" name="Freeform 19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3059113" y="4572000"/>
            <a:ext cx="330200" cy="228600"/>
          </a:xfrm>
          <a:custGeom>
            <a:avLst/>
            <a:gdLst>
              <a:gd name="T0" fmla="*/ 0 w 208"/>
              <a:gd name="T1" fmla="*/ 228600 h 144"/>
              <a:gd name="T2" fmla="*/ 304800 w 208"/>
              <a:gd name="T3" fmla="*/ 152400 h 144"/>
              <a:gd name="T4" fmla="*/ 152400 w 208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" h="144">
                <a:moveTo>
                  <a:pt x="0" y="144"/>
                </a:moveTo>
                <a:cubicBezTo>
                  <a:pt x="88" y="132"/>
                  <a:pt x="176" y="120"/>
                  <a:pt x="192" y="96"/>
                </a:cubicBezTo>
                <a:cubicBezTo>
                  <a:pt x="208" y="72"/>
                  <a:pt x="152" y="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644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867400" y="6096000"/>
            <a:ext cx="1371600" cy="5334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45" name="Rectangle 22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867400" y="58674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46" name="Freeform 23"/>
          <p:cNvSpPr>
            <a:spLocks/>
          </p:cNvSpPr>
          <p:nvPr>
            <p:custDataLst>
              <p:tags r:id="rId21"/>
            </p:custDataLst>
          </p:nvPr>
        </p:nvSpPr>
        <p:spPr bwMode="auto">
          <a:xfrm>
            <a:off x="5384800" y="6019800"/>
            <a:ext cx="635000" cy="533400"/>
          </a:xfrm>
          <a:custGeom>
            <a:avLst/>
            <a:gdLst>
              <a:gd name="T0" fmla="*/ 635000 w 400"/>
              <a:gd name="T1" fmla="*/ 533400 h 336"/>
              <a:gd name="T2" fmla="*/ 25400 w 400"/>
              <a:gd name="T3" fmla="*/ 304800 h 336"/>
              <a:gd name="T4" fmla="*/ 482600 w 400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0" h="336">
                <a:moveTo>
                  <a:pt x="400" y="336"/>
                </a:moveTo>
                <a:cubicBezTo>
                  <a:pt x="216" y="292"/>
                  <a:pt x="32" y="248"/>
                  <a:pt x="16" y="192"/>
                </a:cubicBezTo>
                <a:cubicBezTo>
                  <a:pt x="0" y="136"/>
                  <a:pt x="152" y="68"/>
                  <a:pt x="304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647" name="Line 24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 flipV="1">
            <a:off x="3200400" y="4572000"/>
            <a:ext cx="28194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648" name="Rectangle 25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867400" y="56388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49" name="Freeform 26"/>
          <p:cNvSpPr>
            <a:spLocks/>
          </p:cNvSpPr>
          <p:nvPr>
            <p:custDataLst>
              <p:tags r:id="rId24"/>
            </p:custDataLst>
          </p:nvPr>
        </p:nvSpPr>
        <p:spPr bwMode="auto">
          <a:xfrm>
            <a:off x="5384800" y="5791200"/>
            <a:ext cx="635000" cy="533400"/>
          </a:xfrm>
          <a:custGeom>
            <a:avLst/>
            <a:gdLst>
              <a:gd name="T0" fmla="*/ 635000 w 400"/>
              <a:gd name="T1" fmla="*/ 533400 h 336"/>
              <a:gd name="T2" fmla="*/ 25400 w 400"/>
              <a:gd name="T3" fmla="*/ 228600 h 336"/>
              <a:gd name="T4" fmla="*/ 482600 w 400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0" h="336">
                <a:moveTo>
                  <a:pt x="400" y="336"/>
                </a:moveTo>
                <a:cubicBezTo>
                  <a:pt x="216" y="268"/>
                  <a:pt x="32" y="200"/>
                  <a:pt x="16" y="144"/>
                </a:cubicBezTo>
                <a:cubicBezTo>
                  <a:pt x="0" y="88"/>
                  <a:pt x="152" y="44"/>
                  <a:pt x="304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Copying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r>
              <a:rPr lang="en-US" altLang="en-US" smtClean="0"/>
              <a:t>Cheney’s algorithm for copying collection</a:t>
            </a:r>
          </a:p>
          <a:p>
            <a:pPr lvl="1"/>
            <a:r>
              <a:rPr lang="en-US" altLang="en-US" smtClean="0"/>
              <a:t>Traverse data breadth first, copying objects from from-space to to-space</a:t>
            </a:r>
          </a:p>
        </p:txBody>
      </p:sp>
      <p:sp>
        <p:nvSpPr>
          <p:cNvPr id="27652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95463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3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5800" y="5775325"/>
            <a:ext cx="62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7654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230313" y="6019800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95463" y="5618163"/>
            <a:ext cx="1371600" cy="422275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en-US" sz="20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28800" y="54102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7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795463" y="47244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8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795463" y="44958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9" name="AutoShap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30713" y="50292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2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60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875338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61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7246938" y="588327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662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585075" y="563880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scan</a:t>
            </a:r>
          </a:p>
        </p:txBody>
      </p:sp>
      <p:sp>
        <p:nvSpPr>
          <p:cNvPr id="27663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7239000" y="5410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607300" y="518160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next</a:t>
            </a:r>
          </a:p>
        </p:txBody>
      </p:sp>
      <p:sp>
        <p:nvSpPr>
          <p:cNvPr id="27665" name="Freeform 17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3059113" y="5410200"/>
            <a:ext cx="317500" cy="304800"/>
          </a:xfrm>
          <a:custGeom>
            <a:avLst/>
            <a:gdLst>
              <a:gd name="T0" fmla="*/ 0 w 200"/>
              <a:gd name="T1" fmla="*/ 304800 h 192"/>
              <a:gd name="T2" fmla="*/ 304800 w 200"/>
              <a:gd name="T3" fmla="*/ 152400 h 192"/>
              <a:gd name="T4" fmla="*/ 76200 w 200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" h="192">
                <a:moveTo>
                  <a:pt x="0" y="192"/>
                </a:moveTo>
                <a:cubicBezTo>
                  <a:pt x="92" y="160"/>
                  <a:pt x="184" y="128"/>
                  <a:pt x="192" y="96"/>
                </a:cubicBezTo>
                <a:cubicBezTo>
                  <a:pt x="200" y="64"/>
                  <a:pt x="124" y="32"/>
                  <a:pt x="4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059113" y="4876800"/>
            <a:ext cx="711200" cy="1066800"/>
          </a:xfrm>
          <a:custGeom>
            <a:avLst/>
            <a:gdLst>
              <a:gd name="T0" fmla="*/ 0 w 448"/>
              <a:gd name="T1" fmla="*/ 1066800 h 672"/>
              <a:gd name="T2" fmla="*/ 685800 w 448"/>
              <a:gd name="T3" fmla="*/ 609600 h 672"/>
              <a:gd name="T4" fmla="*/ 152400 w 448"/>
              <a:gd name="T5" fmla="*/ 0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8" h="672">
                <a:moveTo>
                  <a:pt x="0" y="672"/>
                </a:moveTo>
                <a:cubicBezTo>
                  <a:pt x="208" y="584"/>
                  <a:pt x="416" y="496"/>
                  <a:pt x="432" y="384"/>
                </a:cubicBezTo>
                <a:cubicBezTo>
                  <a:pt x="448" y="272"/>
                  <a:pt x="272" y="1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3059113" y="4572000"/>
            <a:ext cx="330200" cy="228600"/>
          </a:xfrm>
          <a:custGeom>
            <a:avLst/>
            <a:gdLst>
              <a:gd name="T0" fmla="*/ 0 w 208"/>
              <a:gd name="T1" fmla="*/ 228600 h 144"/>
              <a:gd name="T2" fmla="*/ 304800 w 208"/>
              <a:gd name="T3" fmla="*/ 152400 h 144"/>
              <a:gd name="T4" fmla="*/ 152400 w 208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" h="144">
                <a:moveTo>
                  <a:pt x="0" y="144"/>
                </a:moveTo>
                <a:cubicBezTo>
                  <a:pt x="88" y="132"/>
                  <a:pt x="176" y="120"/>
                  <a:pt x="192" y="96"/>
                </a:cubicBezTo>
                <a:cubicBezTo>
                  <a:pt x="208" y="72"/>
                  <a:pt x="152" y="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668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867400" y="6096000"/>
            <a:ext cx="1371600" cy="5334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69" name="Rectangle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867400" y="58674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70" name="Freeform 22"/>
          <p:cNvSpPr>
            <a:spLocks/>
          </p:cNvSpPr>
          <p:nvPr>
            <p:custDataLst>
              <p:tags r:id="rId21"/>
            </p:custDataLst>
          </p:nvPr>
        </p:nvSpPr>
        <p:spPr bwMode="auto">
          <a:xfrm>
            <a:off x="5384800" y="6019800"/>
            <a:ext cx="635000" cy="533400"/>
          </a:xfrm>
          <a:custGeom>
            <a:avLst/>
            <a:gdLst>
              <a:gd name="T0" fmla="*/ 635000 w 400"/>
              <a:gd name="T1" fmla="*/ 533400 h 336"/>
              <a:gd name="T2" fmla="*/ 25400 w 400"/>
              <a:gd name="T3" fmla="*/ 304800 h 336"/>
              <a:gd name="T4" fmla="*/ 482600 w 400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0" h="336">
                <a:moveTo>
                  <a:pt x="400" y="336"/>
                </a:moveTo>
                <a:cubicBezTo>
                  <a:pt x="216" y="292"/>
                  <a:pt x="32" y="248"/>
                  <a:pt x="16" y="192"/>
                </a:cubicBezTo>
                <a:cubicBezTo>
                  <a:pt x="0" y="136"/>
                  <a:pt x="152" y="68"/>
                  <a:pt x="304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671" name="Rectangle 24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867400" y="56388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72" name="Freeform 25"/>
          <p:cNvSpPr>
            <a:spLocks/>
          </p:cNvSpPr>
          <p:nvPr>
            <p:custDataLst>
              <p:tags r:id="rId23"/>
            </p:custDataLst>
          </p:nvPr>
        </p:nvSpPr>
        <p:spPr bwMode="auto">
          <a:xfrm>
            <a:off x="5384800" y="5791200"/>
            <a:ext cx="635000" cy="533400"/>
          </a:xfrm>
          <a:custGeom>
            <a:avLst/>
            <a:gdLst>
              <a:gd name="T0" fmla="*/ 635000 w 400"/>
              <a:gd name="T1" fmla="*/ 533400 h 336"/>
              <a:gd name="T2" fmla="*/ 25400 w 400"/>
              <a:gd name="T3" fmla="*/ 228600 h 336"/>
              <a:gd name="T4" fmla="*/ 482600 w 400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0" h="336">
                <a:moveTo>
                  <a:pt x="400" y="336"/>
                </a:moveTo>
                <a:cubicBezTo>
                  <a:pt x="216" y="268"/>
                  <a:pt x="32" y="200"/>
                  <a:pt x="16" y="144"/>
                </a:cubicBezTo>
                <a:cubicBezTo>
                  <a:pt x="0" y="88"/>
                  <a:pt x="152" y="44"/>
                  <a:pt x="304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673" name="Rectangle 2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867400" y="54102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74" name="Freeform 27"/>
          <p:cNvSpPr>
            <a:spLocks/>
          </p:cNvSpPr>
          <p:nvPr>
            <p:custDataLst>
              <p:tags r:id="rId25"/>
            </p:custDataLst>
          </p:nvPr>
        </p:nvSpPr>
        <p:spPr bwMode="auto">
          <a:xfrm>
            <a:off x="5537200" y="5486400"/>
            <a:ext cx="482600" cy="533400"/>
          </a:xfrm>
          <a:custGeom>
            <a:avLst/>
            <a:gdLst>
              <a:gd name="T0" fmla="*/ 482600 w 304"/>
              <a:gd name="T1" fmla="*/ 533400 h 192"/>
              <a:gd name="T2" fmla="*/ 25400 w 304"/>
              <a:gd name="T3" fmla="*/ 266700 h 192"/>
              <a:gd name="T4" fmla="*/ 330200 w 304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4" h="192">
                <a:moveTo>
                  <a:pt x="304" y="192"/>
                </a:moveTo>
                <a:cubicBezTo>
                  <a:pt x="168" y="160"/>
                  <a:pt x="32" y="128"/>
                  <a:pt x="16" y="96"/>
                </a:cubicBezTo>
                <a:cubicBezTo>
                  <a:pt x="0" y="64"/>
                  <a:pt x="104" y="32"/>
                  <a:pt x="20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Copying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r>
              <a:rPr lang="en-US" altLang="en-US" smtClean="0"/>
              <a:t>Cheney’s algorithm for copying collection</a:t>
            </a:r>
          </a:p>
          <a:p>
            <a:pPr lvl="1"/>
            <a:r>
              <a:rPr lang="en-US" altLang="en-US" smtClean="0"/>
              <a:t>Traverse data breadth first, copying objects from from-space to to-space</a:t>
            </a:r>
          </a:p>
        </p:txBody>
      </p:sp>
      <p:sp>
        <p:nvSpPr>
          <p:cNvPr id="28676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95463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5800" y="5775325"/>
            <a:ext cx="62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8678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230313" y="6019800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95463" y="5618163"/>
            <a:ext cx="1371600" cy="422275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en-US" sz="20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28800" y="54102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795463" y="47244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2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795463" y="44958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3" name="AutoShap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30713" y="50292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2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4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875338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5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7246938" y="565467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686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585075" y="541020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scan</a:t>
            </a:r>
          </a:p>
        </p:txBody>
      </p:sp>
      <p:sp>
        <p:nvSpPr>
          <p:cNvPr id="28687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7239000" y="5410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688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607300" y="518160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next</a:t>
            </a:r>
          </a:p>
        </p:txBody>
      </p:sp>
      <p:sp>
        <p:nvSpPr>
          <p:cNvPr id="28689" name="Freeform 17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3059113" y="5410200"/>
            <a:ext cx="317500" cy="304800"/>
          </a:xfrm>
          <a:custGeom>
            <a:avLst/>
            <a:gdLst>
              <a:gd name="T0" fmla="*/ 0 w 200"/>
              <a:gd name="T1" fmla="*/ 304800 h 192"/>
              <a:gd name="T2" fmla="*/ 304800 w 200"/>
              <a:gd name="T3" fmla="*/ 152400 h 192"/>
              <a:gd name="T4" fmla="*/ 76200 w 200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" h="192">
                <a:moveTo>
                  <a:pt x="0" y="192"/>
                </a:moveTo>
                <a:cubicBezTo>
                  <a:pt x="92" y="160"/>
                  <a:pt x="184" y="128"/>
                  <a:pt x="192" y="96"/>
                </a:cubicBezTo>
                <a:cubicBezTo>
                  <a:pt x="200" y="64"/>
                  <a:pt x="124" y="32"/>
                  <a:pt x="4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059113" y="4876800"/>
            <a:ext cx="711200" cy="1066800"/>
          </a:xfrm>
          <a:custGeom>
            <a:avLst/>
            <a:gdLst>
              <a:gd name="T0" fmla="*/ 0 w 448"/>
              <a:gd name="T1" fmla="*/ 1066800 h 672"/>
              <a:gd name="T2" fmla="*/ 685800 w 448"/>
              <a:gd name="T3" fmla="*/ 609600 h 672"/>
              <a:gd name="T4" fmla="*/ 152400 w 448"/>
              <a:gd name="T5" fmla="*/ 0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8" h="672">
                <a:moveTo>
                  <a:pt x="0" y="672"/>
                </a:moveTo>
                <a:cubicBezTo>
                  <a:pt x="208" y="584"/>
                  <a:pt x="416" y="496"/>
                  <a:pt x="432" y="384"/>
                </a:cubicBezTo>
                <a:cubicBezTo>
                  <a:pt x="448" y="272"/>
                  <a:pt x="272" y="1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3059113" y="4572000"/>
            <a:ext cx="330200" cy="228600"/>
          </a:xfrm>
          <a:custGeom>
            <a:avLst/>
            <a:gdLst>
              <a:gd name="T0" fmla="*/ 0 w 208"/>
              <a:gd name="T1" fmla="*/ 228600 h 144"/>
              <a:gd name="T2" fmla="*/ 304800 w 208"/>
              <a:gd name="T3" fmla="*/ 152400 h 144"/>
              <a:gd name="T4" fmla="*/ 152400 w 208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" h="144">
                <a:moveTo>
                  <a:pt x="0" y="144"/>
                </a:moveTo>
                <a:cubicBezTo>
                  <a:pt x="88" y="132"/>
                  <a:pt x="176" y="120"/>
                  <a:pt x="192" y="96"/>
                </a:cubicBezTo>
                <a:cubicBezTo>
                  <a:pt x="208" y="72"/>
                  <a:pt x="152" y="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867400" y="6096000"/>
            <a:ext cx="1371600" cy="5334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3" name="Rectangle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867400" y="58674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Freeform 22"/>
          <p:cNvSpPr>
            <a:spLocks/>
          </p:cNvSpPr>
          <p:nvPr>
            <p:custDataLst>
              <p:tags r:id="rId21"/>
            </p:custDataLst>
          </p:nvPr>
        </p:nvSpPr>
        <p:spPr bwMode="auto">
          <a:xfrm>
            <a:off x="5384800" y="6019800"/>
            <a:ext cx="635000" cy="533400"/>
          </a:xfrm>
          <a:custGeom>
            <a:avLst/>
            <a:gdLst>
              <a:gd name="T0" fmla="*/ 635000 w 400"/>
              <a:gd name="T1" fmla="*/ 533400 h 336"/>
              <a:gd name="T2" fmla="*/ 25400 w 400"/>
              <a:gd name="T3" fmla="*/ 304800 h 336"/>
              <a:gd name="T4" fmla="*/ 482600 w 400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0" h="336">
                <a:moveTo>
                  <a:pt x="400" y="336"/>
                </a:moveTo>
                <a:cubicBezTo>
                  <a:pt x="216" y="292"/>
                  <a:pt x="32" y="248"/>
                  <a:pt x="16" y="192"/>
                </a:cubicBezTo>
                <a:cubicBezTo>
                  <a:pt x="0" y="136"/>
                  <a:pt x="152" y="68"/>
                  <a:pt x="304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695" name="Rectangle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867400" y="56388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Freeform 24"/>
          <p:cNvSpPr>
            <a:spLocks/>
          </p:cNvSpPr>
          <p:nvPr>
            <p:custDataLst>
              <p:tags r:id="rId23"/>
            </p:custDataLst>
          </p:nvPr>
        </p:nvSpPr>
        <p:spPr bwMode="auto">
          <a:xfrm>
            <a:off x="5384800" y="5791200"/>
            <a:ext cx="635000" cy="533400"/>
          </a:xfrm>
          <a:custGeom>
            <a:avLst/>
            <a:gdLst>
              <a:gd name="T0" fmla="*/ 635000 w 400"/>
              <a:gd name="T1" fmla="*/ 533400 h 336"/>
              <a:gd name="T2" fmla="*/ 25400 w 400"/>
              <a:gd name="T3" fmla="*/ 228600 h 336"/>
              <a:gd name="T4" fmla="*/ 482600 w 400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0" h="336">
                <a:moveTo>
                  <a:pt x="400" y="336"/>
                </a:moveTo>
                <a:cubicBezTo>
                  <a:pt x="216" y="268"/>
                  <a:pt x="32" y="200"/>
                  <a:pt x="16" y="144"/>
                </a:cubicBezTo>
                <a:cubicBezTo>
                  <a:pt x="0" y="88"/>
                  <a:pt x="152" y="44"/>
                  <a:pt x="304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697" name="Rectangle 25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867400" y="54102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8" name="Freeform 26"/>
          <p:cNvSpPr>
            <a:spLocks/>
          </p:cNvSpPr>
          <p:nvPr>
            <p:custDataLst>
              <p:tags r:id="rId25"/>
            </p:custDataLst>
          </p:nvPr>
        </p:nvSpPr>
        <p:spPr bwMode="auto">
          <a:xfrm>
            <a:off x="5537200" y="5486400"/>
            <a:ext cx="482600" cy="533400"/>
          </a:xfrm>
          <a:custGeom>
            <a:avLst/>
            <a:gdLst>
              <a:gd name="T0" fmla="*/ 482600 w 304"/>
              <a:gd name="T1" fmla="*/ 533400 h 192"/>
              <a:gd name="T2" fmla="*/ 25400 w 304"/>
              <a:gd name="T3" fmla="*/ 266700 h 192"/>
              <a:gd name="T4" fmla="*/ 330200 w 304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4" h="192">
                <a:moveTo>
                  <a:pt x="304" y="192"/>
                </a:moveTo>
                <a:cubicBezTo>
                  <a:pt x="168" y="160"/>
                  <a:pt x="32" y="128"/>
                  <a:pt x="16" y="96"/>
                </a:cubicBezTo>
                <a:cubicBezTo>
                  <a:pt x="0" y="64"/>
                  <a:pt x="104" y="32"/>
                  <a:pt x="20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Copying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r>
              <a:rPr lang="en-US" altLang="en-US" smtClean="0"/>
              <a:t>Cheney’s algorithm for copying collection</a:t>
            </a:r>
          </a:p>
          <a:p>
            <a:pPr lvl="1"/>
            <a:r>
              <a:rPr lang="en-US" altLang="en-US" smtClean="0"/>
              <a:t>Traverse data breadth first, copying objects from from-space to to-space</a:t>
            </a:r>
          </a:p>
        </p:txBody>
      </p:sp>
      <p:sp>
        <p:nvSpPr>
          <p:cNvPr id="29700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95463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5800" y="5775325"/>
            <a:ext cx="62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29702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230313" y="6019800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95463" y="5618163"/>
            <a:ext cx="1371600" cy="422275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en-US" sz="20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28800" y="54102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5" name="Rectangle 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795463" y="47244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6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795463" y="44958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7" name="AutoShap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30713" y="50292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2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8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875338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9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 flipV="1">
            <a:off x="7239000" y="5410200"/>
            <a:ext cx="388938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10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585075" y="541020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scan</a:t>
            </a:r>
          </a:p>
        </p:txBody>
      </p:sp>
      <p:sp>
        <p:nvSpPr>
          <p:cNvPr id="29711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7239000" y="5410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12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607300" y="518160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next</a:t>
            </a:r>
          </a:p>
        </p:txBody>
      </p:sp>
      <p:sp>
        <p:nvSpPr>
          <p:cNvPr id="29713" name="Freeform 17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3059113" y="5410200"/>
            <a:ext cx="317500" cy="304800"/>
          </a:xfrm>
          <a:custGeom>
            <a:avLst/>
            <a:gdLst>
              <a:gd name="T0" fmla="*/ 0 w 200"/>
              <a:gd name="T1" fmla="*/ 304800 h 192"/>
              <a:gd name="T2" fmla="*/ 304800 w 200"/>
              <a:gd name="T3" fmla="*/ 152400 h 192"/>
              <a:gd name="T4" fmla="*/ 76200 w 200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" h="192">
                <a:moveTo>
                  <a:pt x="0" y="192"/>
                </a:moveTo>
                <a:cubicBezTo>
                  <a:pt x="92" y="160"/>
                  <a:pt x="184" y="128"/>
                  <a:pt x="192" y="96"/>
                </a:cubicBezTo>
                <a:cubicBezTo>
                  <a:pt x="200" y="64"/>
                  <a:pt x="124" y="32"/>
                  <a:pt x="4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714" name="Freeform 18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059113" y="4876800"/>
            <a:ext cx="711200" cy="1066800"/>
          </a:xfrm>
          <a:custGeom>
            <a:avLst/>
            <a:gdLst>
              <a:gd name="T0" fmla="*/ 0 w 448"/>
              <a:gd name="T1" fmla="*/ 1066800 h 672"/>
              <a:gd name="T2" fmla="*/ 685800 w 448"/>
              <a:gd name="T3" fmla="*/ 609600 h 672"/>
              <a:gd name="T4" fmla="*/ 152400 w 448"/>
              <a:gd name="T5" fmla="*/ 0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8" h="672">
                <a:moveTo>
                  <a:pt x="0" y="672"/>
                </a:moveTo>
                <a:cubicBezTo>
                  <a:pt x="208" y="584"/>
                  <a:pt x="416" y="496"/>
                  <a:pt x="432" y="384"/>
                </a:cubicBezTo>
                <a:cubicBezTo>
                  <a:pt x="448" y="272"/>
                  <a:pt x="272" y="1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715" name="Freeform 19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3059113" y="4572000"/>
            <a:ext cx="330200" cy="228600"/>
          </a:xfrm>
          <a:custGeom>
            <a:avLst/>
            <a:gdLst>
              <a:gd name="T0" fmla="*/ 0 w 208"/>
              <a:gd name="T1" fmla="*/ 228600 h 144"/>
              <a:gd name="T2" fmla="*/ 304800 w 208"/>
              <a:gd name="T3" fmla="*/ 152400 h 144"/>
              <a:gd name="T4" fmla="*/ 152400 w 208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" h="144">
                <a:moveTo>
                  <a:pt x="0" y="144"/>
                </a:moveTo>
                <a:cubicBezTo>
                  <a:pt x="88" y="132"/>
                  <a:pt x="176" y="120"/>
                  <a:pt x="192" y="96"/>
                </a:cubicBezTo>
                <a:cubicBezTo>
                  <a:pt x="208" y="72"/>
                  <a:pt x="152" y="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716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867400" y="6096000"/>
            <a:ext cx="1371600" cy="5334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17" name="Rectangle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867400" y="58674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18" name="Freeform 22"/>
          <p:cNvSpPr>
            <a:spLocks/>
          </p:cNvSpPr>
          <p:nvPr>
            <p:custDataLst>
              <p:tags r:id="rId21"/>
            </p:custDataLst>
          </p:nvPr>
        </p:nvSpPr>
        <p:spPr bwMode="auto">
          <a:xfrm>
            <a:off x="5384800" y="6019800"/>
            <a:ext cx="635000" cy="533400"/>
          </a:xfrm>
          <a:custGeom>
            <a:avLst/>
            <a:gdLst>
              <a:gd name="T0" fmla="*/ 635000 w 400"/>
              <a:gd name="T1" fmla="*/ 533400 h 336"/>
              <a:gd name="T2" fmla="*/ 25400 w 400"/>
              <a:gd name="T3" fmla="*/ 304800 h 336"/>
              <a:gd name="T4" fmla="*/ 482600 w 400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0" h="336">
                <a:moveTo>
                  <a:pt x="400" y="336"/>
                </a:moveTo>
                <a:cubicBezTo>
                  <a:pt x="216" y="292"/>
                  <a:pt x="32" y="248"/>
                  <a:pt x="16" y="192"/>
                </a:cubicBezTo>
                <a:cubicBezTo>
                  <a:pt x="0" y="136"/>
                  <a:pt x="152" y="68"/>
                  <a:pt x="304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719" name="Rectangle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867400" y="56388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20" name="Freeform 24"/>
          <p:cNvSpPr>
            <a:spLocks/>
          </p:cNvSpPr>
          <p:nvPr>
            <p:custDataLst>
              <p:tags r:id="rId23"/>
            </p:custDataLst>
          </p:nvPr>
        </p:nvSpPr>
        <p:spPr bwMode="auto">
          <a:xfrm>
            <a:off x="5384800" y="5791200"/>
            <a:ext cx="635000" cy="533400"/>
          </a:xfrm>
          <a:custGeom>
            <a:avLst/>
            <a:gdLst>
              <a:gd name="T0" fmla="*/ 635000 w 400"/>
              <a:gd name="T1" fmla="*/ 533400 h 336"/>
              <a:gd name="T2" fmla="*/ 25400 w 400"/>
              <a:gd name="T3" fmla="*/ 228600 h 336"/>
              <a:gd name="T4" fmla="*/ 482600 w 400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0" h="336">
                <a:moveTo>
                  <a:pt x="400" y="336"/>
                </a:moveTo>
                <a:cubicBezTo>
                  <a:pt x="216" y="268"/>
                  <a:pt x="32" y="200"/>
                  <a:pt x="16" y="144"/>
                </a:cubicBezTo>
                <a:cubicBezTo>
                  <a:pt x="0" y="88"/>
                  <a:pt x="152" y="44"/>
                  <a:pt x="304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867400" y="54102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22" name="Freeform 26"/>
          <p:cNvSpPr>
            <a:spLocks/>
          </p:cNvSpPr>
          <p:nvPr>
            <p:custDataLst>
              <p:tags r:id="rId25"/>
            </p:custDataLst>
          </p:nvPr>
        </p:nvSpPr>
        <p:spPr bwMode="auto">
          <a:xfrm>
            <a:off x="5537200" y="5486400"/>
            <a:ext cx="482600" cy="533400"/>
          </a:xfrm>
          <a:custGeom>
            <a:avLst/>
            <a:gdLst>
              <a:gd name="T0" fmla="*/ 482600 w 304"/>
              <a:gd name="T1" fmla="*/ 533400 h 192"/>
              <a:gd name="T2" fmla="*/ 25400 w 304"/>
              <a:gd name="T3" fmla="*/ 266700 h 192"/>
              <a:gd name="T4" fmla="*/ 330200 w 304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4" h="192">
                <a:moveTo>
                  <a:pt x="304" y="192"/>
                </a:moveTo>
                <a:cubicBezTo>
                  <a:pt x="168" y="160"/>
                  <a:pt x="32" y="128"/>
                  <a:pt x="16" y="96"/>
                </a:cubicBezTo>
                <a:cubicBezTo>
                  <a:pt x="0" y="64"/>
                  <a:pt x="104" y="32"/>
                  <a:pt x="20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23" name="Text Box 27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7467600" y="5867400"/>
            <a:ext cx="14874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Done when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next = scan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Copying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r>
              <a:rPr lang="en-US" altLang="en-US" smtClean="0"/>
              <a:t>Cheney’s algorithm for copying collection</a:t>
            </a:r>
          </a:p>
          <a:p>
            <a:pPr lvl="1"/>
            <a:r>
              <a:rPr lang="en-US" altLang="en-US" smtClean="0"/>
              <a:t>Traverse data breadth first, copying objects from from-space to to-space</a:t>
            </a:r>
          </a:p>
        </p:txBody>
      </p:sp>
      <p:sp>
        <p:nvSpPr>
          <p:cNvPr id="30724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95463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5800" y="5775325"/>
            <a:ext cx="620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root</a:t>
            </a:r>
          </a:p>
        </p:txBody>
      </p:sp>
      <p:sp>
        <p:nvSpPr>
          <p:cNvPr id="30726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795463" y="5618163"/>
            <a:ext cx="1371600" cy="422275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altLang="en-US" sz="20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30727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828800" y="54102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8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795463" y="47244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9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795463" y="4495800"/>
            <a:ext cx="1371600" cy="228600"/>
          </a:xfrm>
          <a:prstGeom prst="rect">
            <a:avLst/>
          </a:prstGeom>
          <a:solidFill>
            <a:schemeClr val="accent1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30" name="AutoShap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430713" y="5029200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2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31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875338" y="3429000"/>
            <a:ext cx="1366837" cy="32004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32" name="Line 1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 flipV="1">
            <a:off x="7239000" y="5410200"/>
            <a:ext cx="388938" cy="2444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33" name="Text Box 14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585075" y="541020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scan</a:t>
            </a:r>
          </a:p>
        </p:txBody>
      </p:sp>
      <p:sp>
        <p:nvSpPr>
          <p:cNvPr id="30734" name="Line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H="1" flipV="1">
            <a:off x="7239000" y="5410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35" name="Text Box 16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607300" y="5181600"/>
            <a:ext cx="663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next</a:t>
            </a:r>
          </a:p>
        </p:txBody>
      </p:sp>
      <p:sp>
        <p:nvSpPr>
          <p:cNvPr id="30736" name="Freeform 17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3059113" y="5410200"/>
            <a:ext cx="317500" cy="304800"/>
          </a:xfrm>
          <a:custGeom>
            <a:avLst/>
            <a:gdLst>
              <a:gd name="T0" fmla="*/ 0 w 200"/>
              <a:gd name="T1" fmla="*/ 304800 h 192"/>
              <a:gd name="T2" fmla="*/ 304800 w 200"/>
              <a:gd name="T3" fmla="*/ 152400 h 192"/>
              <a:gd name="T4" fmla="*/ 76200 w 200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0" h="192">
                <a:moveTo>
                  <a:pt x="0" y="192"/>
                </a:moveTo>
                <a:cubicBezTo>
                  <a:pt x="92" y="160"/>
                  <a:pt x="184" y="128"/>
                  <a:pt x="192" y="96"/>
                </a:cubicBezTo>
                <a:cubicBezTo>
                  <a:pt x="200" y="64"/>
                  <a:pt x="124" y="32"/>
                  <a:pt x="4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37" name="Freeform 18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3059113" y="4876800"/>
            <a:ext cx="711200" cy="1066800"/>
          </a:xfrm>
          <a:custGeom>
            <a:avLst/>
            <a:gdLst>
              <a:gd name="T0" fmla="*/ 0 w 448"/>
              <a:gd name="T1" fmla="*/ 1066800 h 672"/>
              <a:gd name="T2" fmla="*/ 685800 w 448"/>
              <a:gd name="T3" fmla="*/ 609600 h 672"/>
              <a:gd name="T4" fmla="*/ 152400 w 448"/>
              <a:gd name="T5" fmla="*/ 0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48" h="672">
                <a:moveTo>
                  <a:pt x="0" y="672"/>
                </a:moveTo>
                <a:cubicBezTo>
                  <a:pt x="208" y="584"/>
                  <a:pt x="416" y="496"/>
                  <a:pt x="432" y="384"/>
                </a:cubicBezTo>
                <a:cubicBezTo>
                  <a:pt x="448" y="272"/>
                  <a:pt x="272" y="1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38" name="Freeform 19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3059113" y="4572000"/>
            <a:ext cx="330200" cy="228600"/>
          </a:xfrm>
          <a:custGeom>
            <a:avLst/>
            <a:gdLst>
              <a:gd name="T0" fmla="*/ 0 w 208"/>
              <a:gd name="T1" fmla="*/ 228600 h 144"/>
              <a:gd name="T2" fmla="*/ 304800 w 208"/>
              <a:gd name="T3" fmla="*/ 152400 h 144"/>
              <a:gd name="T4" fmla="*/ 152400 w 208"/>
              <a:gd name="T5" fmla="*/ 0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" h="144">
                <a:moveTo>
                  <a:pt x="0" y="144"/>
                </a:moveTo>
                <a:cubicBezTo>
                  <a:pt x="88" y="132"/>
                  <a:pt x="176" y="120"/>
                  <a:pt x="192" y="96"/>
                </a:cubicBezTo>
                <a:cubicBezTo>
                  <a:pt x="208" y="72"/>
                  <a:pt x="152" y="36"/>
                  <a:pt x="96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39" name="Rectangle 2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867400" y="6096000"/>
            <a:ext cx="1371600" cy="5334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0" name="Rectangle 21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867400" y="58674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1" name="Freeform 22"/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5384800" y="6019800"/>
            <a:ext cx="635000" cy="533400"/>
          </a:xfrm>
          <a:custGeom>
            <a:avLst/>
            <a:gdLst>
              <a:gd name="T0" fmla="*/ 635000 w 400"/>
              <a:gd name="T1" fmla="*/ 533400 h 336"/>
              <a:gd name="T2" fmla="*/ 25400 w 400"/>
              <a:gd name="T3" fmla="*/ 304800 h 336"/>
              <a:gd name="T4" fmla="*/ 482600 w 400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0" h="336">
                <a:moveTo>
                  <a:pt x="400" y="336"/>
                </a:moveTo>
                <a:cubicBezTo>
                  <a:pt x="216" y="292"/>
                  <a:pt x="32" y="248"/>
                  <a:pt x="16" y="192"/>
                </a:cubicBezTo>
                <a:cubicBezTo>
                  <a:pt x="0" y="136"/>
                  <a:pt x="152" y="68"/>
                  <a:pt x="304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42" name="Rectangle 23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867400" y="56388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3" name="Freeform 24"/>
          <p:cNvSpPr>
            <a:spLocks/>
          </p:cNvSpPr>
          <p:nvPr>
            <p:custDataLst>
              <p:tags r:id="rId22"/>
            </p:custDataLst>
          </p:nvPr>
        </p:nvSpPr>
        <p:spPr bwMode="auto">
          <a:xfrm>
            <a:off x="5384800" y="5791200"/>
            <a:ext cx="635000" cy="533400"/>
          </a:xfrm>
          <a:custGeom>
            <a:avLst/>
            <a:gdLst>
              <a:gd name="T0" fmla="*/ 635000 w 400"/>
              <a:gd name="T1" fmla="*/ 533400 h 336"/>
              <a:gd name="T2" fmla="*/ 25400 w 400"/>
              <a:gd name="T3" fmla="*/ 228600 h 336"/>
              <a:gd name="T4" fmla="*/ 482600 w 400"/>
              <a:gd name="T5" fmla="*/ 0 h 3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00" h="336">
                <a:moveTo>
                  <a:pt x="400" y="336"/>
                </a:moveTo>
                <a:cubicBezTo>
                  <a:pt x="216" y="268"/>
                  <a:pt x="32" y="200"/>
                  <a:pt x="16" y="144"/>
                </a:cubicBezTo>
                <a:cubicBezTo>
                  <a:pt x="0" y="88"/>
                  <a:pt x="152" y="44"/>
                  <a:pt x="304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44" name="Rectangle 25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867400" y="5410200"/>
            <a:ext cx="1371600" cy="2286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5" name="Freeform 26"/>
          <p:cNvSpPr>
            <a:spLocks/>
          </p:cNvSpPr>
          <p:nvPr>
            <p:custDataLst>
              <p:tags r:id="rId24"/>
            </p:custDataLst>
          </p:nvPr>
        </p:nvSpPr>
        <p:spPr bwMode="auto">
          <a:xfrm>
            <a:off x="5537200" y="5486400"/>
            <a:ext cx="482600" cy="533400"/>
          </a:xfrm>
          <a:custGeom>
            <a:avLst/>
            <a:gdLst>
              <a:gd name="T0" fmla="*/ 482600 w 304"/>
              <a:gd name="T1" fmla="*/ 533400 h 192"/>
              <a:gd name="T2" fmla="*/ 25400 w 304"/>
              <a:gd name="T3" fmla="*/ 266700 h 192"/>
              <a:gd name="T4" fmla="*/ 330200 w 304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4" h="192">
                <a:moveTo>
                  <a:pt x="304" y="192"/>
                </a:moveTo>
                <a:cubicBezTo>
                  <a:pt x="168" y="160"/>
                  <a:pt x="32" y="128"/>
                  <a:pt x="16" y="96"/>
                </a:cubicBezTo>
                <a:cubicBezTo>
                  <a:pt x="0" y="64"/>
                  <a:pt x="104" y="32"/>
                  <a:pt x="208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46" name="Text Box 27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7467600" y="5867400"/>
            <a:ext cx="14874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Done when</a:t>
            </a:r>
          </a:p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  <a:latin typeface="Arial" panose="020B0604020202020204" pitchFamily="34" charset="0"/>
              </a:rPr>
              <a:t>next = scan</a:t>
            </a:r>
          </a:p>
        </p:txBody>
      </p:sp>
      <p:sp>
        <p:nvSpPr>
          <p:cNvPr id="30747" name="Freeform 28"/>
          <p:cNvSpPr>
            <a:spLocks/>
          </p:cNvSpPr>
          <p:nvPr>
            <p:custDataLst>
              <p:tags r:id="rId26"/>
            </p:custDataLst>
          </p:nvPr>
        </p:nvSpPr>
        <p:spPr bwMode="auto">
          <a:xfrm>
            <a:off x="1371600" y="6019800"/>
            <a:ext cx="4495800" cy="774700"/>
          </a:xfrm>
          <a:custGeom>
            <a:avLst/>
            <a:gdLst>
              <a:gd name="T0" fmla="*/ 0 w 2832"/>
              <a:gd name="T1" fmla="*/ 0 h 488"/>
              <a:gd name="T2" fmla="*/ 2209800 w 2832"/>
              <a:gd name="T3" fmla="*/ 685800 h 488"/>
              <a:gd name="T4" fmla="*/ 4495800 w 2832"/>
              <a:gd name="T5" fmla="*/ 533400 h 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32" h="488">
                <a:moveTo>
                  <a:pt x="0" y="0"/>
                </a:moveTo>
                <a:cubicBezTo>
                  <a:pt x="460" y="188"/>
                  <a:pt x="920" y="376"/>
                  <a:pt x="1392" y="432"/>
                </a:cubicBezTo>
                <a:cubicBezTo>
                  <a:pt x="1864" y="488"/>
                  <a:pt x="2592" y="344"/>
                  <a:pt x="2832" y="336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00" name="Rectangle 28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Copying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31747" name="Rectangle 29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Pros</a:t>
            </a:r>
          </a:p>
          <a:p>
            <a:pPr lvl="1"/>
            <a:r>
              <a:rPr lang="en-US" altLang="en-US" smtClean="0"/>
              <a:t>Simple &amp; collects cycles</a:t>
            </a:r>
          </a:p>
          <a:p>
            <a:pPr lvl="1"/>
            <a:r>
              <a:rPr lang="en-US" altLang="en-US" smtClean="0"/>
              <a:t>Run-time proportional to # live objects</a:t>
            </a:r>
          </a:p>
          <a:p>
            <a:pPr lvl="1"/>
            <a:r>
              <a:rPr lang="en-US" altLang="en-US" smtClean="0"/>
              <a:t>Automatic compaction eliminates fragmentation</a:t>
            </a:r>
          </a:p>
          <a:p>
            <a:pPr lvl="1"/>
            <a:r>
              <a:rPr lang="en-US" altLang="en-US" smtClean="0"/>
              <a:t>Fast allocation: pointer increment by object size</a:t>
            </a:r>
          </a:p>
          <a:p>
            <a:r>
              <a:rPr lang="en-US" altLang="en-US" smtClean="0"/>
              <a:t>Cons</a:t>
            </a:r>
          </a:p>
          <a:p>
            <a:pPr lvl="1"/>
            <a:r>
              <a:rPr lang="en-US" altLang="en-US" smtClean="0"/>
              <a:t>Precise type information required (pointer or not)</a:t>
            </a:r>
          </a:p>
          <a:p>
            <a:pPr lvl="2"/>
            <a:r>
              <a:rPr lang="en-US" altLang="en-US" smtClean="0"/>
              <a:t>Tag bits take extra space; normally use header word</a:t>
            </a:r>
          </a:p>
          <a:p>
            <a:pPr lvl="1"/>
            <a:r>
              <a:rPr lang="en-US" altLang="en-US" smtClean="0"/>
              <a:t>Twice as much memory used as program requires</a:t>
            </a:r>
          </a:p>
          <a:p>
            <a:pPr lvl="2"/>
            <a:r>
              <a:rPr lang="en-US" altLang="en-US" smtClean="0"/>
              <a:t>Usually, we anticipate live data will only be a small fragment of store</a:t>
            </a:r>
          </a:p>
          <a:p>
            <a:pPr lvl="2"/>
            <a:r>
              <a:rPr lang="en-US" altLang="en-US" smtClean="0"/>
              <a:t>Allocate until 70% full</a:t>
            </a:r>
          </a:p>
          <a:p>
            <a:pPr lvl="2"/>
            <a:r>
              <a:rPr lang="en-US" altLang="en-US" smtClean="0"/>
              <a:t>From-space = 70% heap; to-space = 30%</a:t>
            </a:r>
          </a:p>
          <a:p>
            <a:pPr lvl="1"/>
            <a:r>
              <a:rPr lang="en-US" altLang="en-US" smtClean="0"/>
              <a:t>Long GC pauses = bad for interactive, real-time apps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Baker’s Concurrent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219200"/>
            <a:ext cx="8229600" cy="5410200"/>
          </a:xfrm>
        </p:spPr>
        <p:txBody>
          <a:bodyPr/>
          <a:lstStyle/>
          <a:p>
            <a:r>
              <a:rPr lang="en-US" altLang="en-US" smtClean="0"/>
              <a:t>GC pauses avoided by doing GC incrementally</a:t>
            </a:r>
          </a:p>
          <a:p>
            <a:r>
              <a:rPr lang="en-US" altLang="en-US" smtClean="0"/>
              <a:t>Program only holds pointers to to-space</a:t>
            </a:r>
          </a:p>
          <a:p>
            <a:r>
              <a:rPr lang="en-US" altLang="en-US" smtClean="0"/>
              <a:t>On field fetch, if pointer to from-space, copy object and fix pointer </a:t>
            </a:r>
          </a:p>
          <a:p>
            <a:pPr lvl="1"/>
            <a:r>
              <a:rPr lang="en-US" altLang="en-US" smtClean="0"/>
              <a:t>Extra fetch code = 20% performance penalty</a:t>
            </a:r>
          </a:p>
          <a:p>
            <a:pPr lvl="1"/>
            <a:r>
              <a:rPr lang="en-US" altLang="en-US" smtClean="0"/>
              <a:t>But no long pauses ==&gt; better response time</a:t>
            </a:r>
          </a:p>
          <a:p>
            <a:r>
              <a:rPr lang="en-US" altLang="en-US" smtClean="0"/>
              <a:t>On swap, copy roots as before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Memory Layout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6147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14600" y="2819400"/>
            <a:ext cx="11430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8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14600" y="4191000"/>
            <a:ext cx="1143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49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4800" y="4191000"/>
            <a:ext cx="1339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US" altLang="en-US" sz="2000">
                <a:latin typeface="Arial" panose="020B0604020202020204" pitchFamily="34" charset="0"/>
              </a:rPr>
              <a:t>static data</a:t>
            </a:r>
          </a:p>
        </p:txBody>
      </p:sp>
      <p:sp>
        <p:nvSpPr>
          <p:cNvPr id="6150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477000" y="2667000"/>
            <a:ext cx="12954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51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65125" y="5726113"/>
            <a:ext cx="776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US" altLang="en-US" sz="2000">
                <a:latin typeface="Arial" panose="020B0604020202020204" pitchFamily="34" charset="0"/>
              </a:rPr>
              <a:t>stack</a:t>
            </a:r>
          </a:p>
        </p:txBody>
      </p:sp>
      <p:sp>
        <p:nvSpPr>
          <p:cNvPr id="6152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17500" y="2667000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US" altLang="en-US" sz="2000">
                <a:latin typeface="Arial" panose="020B0604020202020204" pitchFamily="34" charset="0"/>
              </a:rPr>
              <a:t>heap</a:t>
            </a:r>
          </a:p>
        </p:txBody>
      </p:sp>
      <p:sp>
        <p:nvSpPr>
          <p:cNvPr id="6153" name="Line 1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V="1">
            <a:off x="1295400" y="5638800"/>
            <a:ext cx="1143000" cy="304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54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676400" y="4419600"/>
            <a:ext cx="762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55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1219200" y="2895600"/>
            <a:ext cx="12192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56" name="Text Box 15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979613" y="6248400"/>
            <a:ext cx="2439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US" altLang="en-US" sz="2000">
                <a:latin typeface="Arial" panose="020B0604020202020204" pitchFamily="34" charset="0"/>
              </a:rPr>
              <a:t>grows to preset limit</a:t>
            </a:r>
          </a:p>
        </p:txBody>
      </p:sp>
      <p:sp>
        <p:nvSpPr>
          <p:cNvPr id="6157" name="AutoShape 1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895600" y="6172200"/>
            <a:ext cx="38100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58" name="AutoShape 17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 flipV="1">
            <a:off x="2895600" y="2590800"/>
            <a:ext cx="38100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159" name="Text Box 18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071688" y="1828800"/>
            <a:ext cx="2500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US" altLang="en-US" sz="2000">
                <a:latin typeface="Arial" panose="020B0604020202020204" pitchFamily="34" charset="0"/>
              </a:rPr>
              <a:t>new pages allocated</a:t>
            </a:r>
          </a:p>
          <a:p>
            <a:pPr algn="l" eaLnBrk="1" hangingPunct="1"/>
            <a:r>
              <a:rPr lang="en-US" altLang="en-US" sz="2000">
                <a:latin typeface="Arial" panose="020B0604020202020204" pitchFamily="34" charset="0"/>
              </a:rPr>
              <a:t>via calls to OS</a:t>
            </a:r>
          </a:p>
        </p:txBody>
      </p:sp>
      <p:sp>
        <p:nvSpPr>
          <p:cNvPr id="6160" name="Line 19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V="1">
            <a:off x="3505200" y="3124200"/>
            <a:ext cx="2971800" cy="304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61" name="Line 2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505200" y="3124200"/>
            <a:ext cx="2971800" cy="1066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62" name="Line 21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3505200" y="3886200"/>
            <a:ext cx="2971800" cy="685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163" name="Line 22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V="1">
            <a:off x="3505200" y="3810000"/>
            <a:ext cx="2971800" cy="1219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64" name="Text Box 23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064250" y="1736725"/>
            <a:ext cx="208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US" altLang="en-US" sz="2000">
                <a:latin typeface="Arial" panose="020B0604020202020204" pitchFamily="34" charset="0"/>
              </a:rPr>
              <a:t>physical memory</a:t>
            </a:r>
          </a:p>
        </p:txBody>
      </p:sp>
      <p:sp>
        <p:nvSpPr>
          <p:cNvPr id="6165" name="Text Box 25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267200" y="4800600"/>
            <a:ext cx="1624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US" altLang="en-US" sz="2000">
                <a:latin typeface="Arial" panose="020B0604020202020204" pitchFamily="34" charset="0"/>
              </a:rPr>
              <a:t>TLB address</a:t>
            </a:r>
          </a:p>
          <a:p>
            <a:pPr algn="l" eaLnBrk="1" hangingPunct="1"/>
            <a:r>
              <a:rPr lang="en-US" altLang="en-US" sz="2000">
                <a:latin typeface="Arial" panose="020B0604020202020204" pitchFamily="34" charset="0"/>
              </a:rPr>
              <a:t>translation</a:t>
            </a:r>
          </a:p>
        </p:txBody>
      </p:sp>
      <p:sp>
        <p:nvSpPr>
          <p:cNvPr id="6166" name="Text Box 26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228600" y="1066800"/>
            <a:ext cx="18478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l" eaLnBrk="1" hangingPunct="1"/>
            <a:r>
              <a:rPr lang="en-US" altLang="en-US" sz="2000">
                <a:latin typeface="Arial" panose="020B0604020202020204" pitchFamily="34" charset="0"/>
              </a:rPr>
              <a:t>per process</a:t>
            </a:r>
          </a:p>
          <a:p>
            <a:pPr algn="l" eaLnBrk="1" hangingPunct="1"/>
            <a:r>
              <a:rPr lang="en-US" altLang="en-US" sz="2000">
                <a:latin typeface="Arial" panose="020B0604020202020204" pitchFamily="34" charset="0"/>
              </a:rPr>
              <a:t>virtual memory</a:t>
            </a:r>
          </a:p>
        </p:txBody>
      </p:sp>
      <p:sp>
        <p:nvSpPr>
          <p:cNvPr id="6167" name="Line 27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990600" y="1828800"/>
            <a:ext cx="914400" cy="762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Generational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Empirical observation: if an object has been reachable for a long time, it is likely to remain so</a:t>
            </a:r>
          </a:p>
          <a:p>
            <a:r>
              <a:rPr lang="en-US" altLang="en-US" smtClean="0"/>
              <a:t>Empirical observation: in many languages (especially functional languages), most objects died young</a:t>
            </a:r>
          </a:p>
          <a:p>
            <a:r>
              <a:rPr lang="en-US" altLang="en-US" smtClean="0"/>
              <a:t>Conclusion: we save work by scanning the young objects frequently and the old objects infrequently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Generational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Assign objects to different generations G0, G1,…</a:t>
            </a:r>
          </a:p>
          <a:p>
            <a:pPr lvl="1"/>
            <a:r>
              <a:rPr lang="en-US" altLang="en-US" smtClean="0"/>
              <a:t>G0 contains young objects, most likely to be garbage</a:t>
            </a:r>
          </a:p>
          <a:p>
            <a:pPr lvl="1"/>
            <a:r>
              <a:rPr lang="en-US" altLang="en-US" smtClean="0"/>
              <a:t>G0 scanned more often than G1</a:t>
            </a:r>
          </a:p>
          <a:p>
            <a:pPr lvl="1"/>
            <a:r>
              <a:rPr lang="en-US" altLang="en-US" smtClean="0"/>
              <a:t>Common case is two generations (new, tenured)</a:t>
            </a:r>
          </a:p>
          <a:p>
            <a:pPr lvl="1"/>
            <a:r>
              <a:rPr lang="en-US" altLang="en-US" smtClean="0"/>
              <a:t>Roots for GC of G0 include all objects in G1 in addition to stack, registers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Generational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35843" name="Rectangle 5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How do we avoid scanning tenured objects?</a:t>
            </a:r>
          </a:p>
          <a:p>
            <a:r>
              <a:rPr lang="en-US" altLang="en-US" smtClean="0"/>
              <a:t>Observation: old objects rarely point to new objects</a:t>
            </a:r>
          </a:p>
          <a:p>
            <a:pPr lvl="1"/>
            <a:r>
              <a:rPr lang="en-US" altLang="en-US" smtClean="0"/>
              <a:t>Normally, object is created and when it initialized it will point to older objects, not newer ones</a:t>
            </a:r>
          </a:p>
          <a:p>
            <a:pPr lvl="1"/>
            <a:r>
              <a:rPr lang="en-US" altLang="en-US" smtClean="0"/>
              <a:t>Only happens if old object modified well after it is created</a:t>
            </a:r>
          </a:p>
          <a:p>
            <a:pPr lvl="1"/>
            <a:r>
              <a:rPr lang="en-US" altLang="en-US" smtClean="0"/>
              <a:t>In functional languages that use mutation infrequently, pointers from old to new are very uncommon</a:t>
            </a:r>
          </a:p>
          <a:p>
            <a:r>
              <a:rPr lang="en-US" altLang="en-US" smtClean="0"/>
              <a:t>Compiler inserts extra code on object field pointer write to catch modifications to old objects</a:t>
            </a:r>
          </a:p>
          <a:p>
            <a:r>
              <a:rPr lang="en-US" altLang="en-US" smtClean="0"/>
              <a:t>Remembered set is used to keep track of objects that point into younger generation.  Remembered set included in set of roots for scanning.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Generational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Other issues</a:t>
            </a:r>
          </a:p>
          <a:p>
            <a:r>
              <a:rPr lang="en-US" altLang="en-US" smtClean="0"/>
              <a:t>When do we promote objects from young generation to old generation</a:t>
            </a:r>
          </a:p>
          <a:p>
            <a:pPr lvl="1"/>
            <a:r>
              <a:rPr lang="en-US" altLang="en-US" smtClean="0"/>
              <a:t>Usually after an object survives a collection, it will be promoted</a:t>
            </a:r>
          </a:p>
          <a:p>
            <a:r>
              <a:rPr lang="en-US" altLang="en-US" smtClean="0"/>
              <a:t>How big should the generations be?</a:t>
            </a:r>
          </a:p>
          <a:p>
            <a:pPr lvl="1"/>
            <a:r>
              <a:rPr lang="en-US" altLang="en-US" smtClean="0"/>
              <a:t>Appel says each should be exponentially larger than the last</a:t>
            </a:r>
          </a:p>
          <a:p>
            <a:r>
              <a:rPr lang="en-US" altLang="en-US" smtClean="0"/>
              <a:t>When do we collect the old generation?</a:t>
            </a:r>
          </a:p>
          <a:p>
            <a:pPr lvl="1"/>
            <a:r>
              <a:rPr lang="en-US" altLang="en-US" smtClean="0"/>
              <a:t>After several minor collections, we do a major collection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Generational 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Other issues</a:t>
            </a:r>
          </a:p>
          <a:p>
            <a:r>
              <a:rPr lang="en-US" altLang="en-US" smtClean="0"/>
              <a:t>Sometimes different GC algorithms are used for the new and older generations.</a:t>
            </a:r>
          </a:p>
          <a:p>
            <a:pPr lvl="1"/>
            <a:r>
              <a:rPr lang="en-US" altLang="en-US" smtClean="0"/>
              <a:t>Why? Because the have different characteristics</a:t>
            </a:r>
          </a:p>
          <a:p>
            <a:r>
              <a:rPr lang="en-US" altLang="en-US" smtClean="0"/>
              <a:t>Copying collection for the new</a:t>
            </a:r>
          </a:p>
          <a:p>
            <a:pPr lvl="1"/>
            <a:r>
              <a:rPr lang="en-US" altLang="en-US" smtClean="0"/>
              <a:t>Less than 10% of the new data is usually live</a:t>
            </a:r>
          </a:p>
          <a:p>
            <a:pPr lvl="1"/>
            <a:r>
              <a:rPr lang="en-US" altLang="en-US" smtClean="0"/>
              <a:t>Copying collection cost is proportional to the live data</a:t>
            </a:r>
          </a:p>
          <a:p>
            <a:r>
              <a:rPr lang="en-US" altLang="en-US" smtClean="0"/>
              <a:t>Mark-sweep for the old</a:t>
            </a:r>
          </a:p>
          <a:p>
            <a:pPr lvl="1"/>
            <a:r>
              <a:rPr lang="en-US" altLang="en-US" smtClean="0"/>
              <a:t>Mark reachable</a:t>
            </a:r>
          </a:p>
          <a:p>
            <a:pPr lvl="1"/>
            <a:r>
              <a:rPr lang="en-US" altLang="en-US" smtClean="0"/>
              <a:t>Sweep that not marked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What is garbage?</a:t>
            </a:r>
          </a:p>
          <a:p>
            <a:pPr lvl="1"/>
            <a:r>
              <a:rPr lang="en-US" altLang="en-US" smtClean="0"/>
              <a:t>A value is garbage if it will not be used in any subsequent computation by the program</a:t>
            </a:r>
          </a:p>
          <a:p>
            <a:r>
              <a:rPr lang="en-US" altLang="en-US" smtClean="0"/>
              <a:t>Is it easy to determine which objects are garbage?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What is </a:t>
            </a:r>
            <a:r>
              <a:rPr lang="en-US" altLang="en-US" smtClean="0">
                <a:solidFill>
                  <a:schemeClr val="hlink"/>
                </a:solidFill>
              </a:rPr>
              <a:t>garbage</a:t>
            </a:r>
            <a:r>
              <a:rPr lang="en-US" altLang="en-US" smtClean="0"/>
              <a:t>?</a:t>
            </a:r>
          </a:p>
          <a:p>
            <a:pPr lvl="1"/>
            <a:r>
              <a:rPr lang="en-US" altLang="en-US" smtClean="0"/>
              <a:t>A value is garbage if it </a:t>
            </a:r>
            <a:r>
              <a:rPr lang="en-US" altLang="en-US" smtClean="0">
                <a:solidFill>
                  <a:schemeClr val="hlink"/>
                </a:solidFill>
              </a:rPr>
              <a:t>will not be used</a:t>
            </a:r>
            <a:r>
              <a:rPr lang="en-US" altLang="en-US" smtClean="0"/>
              <a:t> in any subsequent computation by the program</a:t>
            </a:r>
          </a:p>
          <a:p>
            <a:r>
              <a:rPr lang="en-US" altLang="en-US" smtClean="0"/>
              <a:t>Is it easy to determine which objects are garbage?</a:t>
            </a:r>
          </a:p>
          <a:p>
            <a:pPr lvl="1"/>
            <a:r>
              <a:rPr lang="en-US" altLang="en-US" smtClean="0"/>
              <a:t>No.  It’s undecidable. Eg:</a:t>
            </a:r>
          </a:p>
          <a:p>
            <a:pPr lvl="1">
              <a:buFontTx/>
              <a:buNone/>
            </a:pPr>
            <a:r>
              <a:rPr lang="en-US" altLang="en-US" sz="1800" smtClean="0">
                <a:solidFill>
                  <a:schemeClr val="accent2"/>
                </a:solidFill>
              </a:rPr>
              <a:t>			if long-and-tricky-computation then </a:t>
            </a:r>
            <a:r>
              <a:rPr lang="en-US" altLang="en-US" sz="1800" smtClean="0">
                <a:solidFill>
                  <a:schemeClr val="hlink"/>
                </a:solidFill>
              </a:rPr>
              <a:t>use v</a:t>
            </a:r>
          </a:p>
          <a:p>
            <a:pPr lvl="1">
              <a:buFontTx/>
              <a:buNone/>
            </a:pPr>
            <a:r>
              <a:rPr lang="en-US" altLang="en-US" sz="1800" smtClean="0">
                <a:solidFill>
                  <a:schemeClr val="accent2"/>
                </a:solidFill>
              </a:rPr>
              <a:t>			else </a:t>
            </a:r>
            <a:r>
              <a:rPr lang="en-US" altLang="en-US" sz="1800" smtClean="0">
                <a:solidFill>
                  <a:schemeClr val="hlink"/>
                </a:solidFill>
              </a:rPr>
              <a:t>don’t use v</a:t>
            </a:r>
          </a:p>
          <a:p>
            <a:pPr lvl="1">
              <a:buFontTx/>
              <a:buNone/>
            </a:pPr>
            <a:endParaRPr lang="en-US" altLang="en-US" sz="1800" smtClean="0">
              <a:solidFill>
                <a:schemeClr val="hlink"/>
              </a:solidFill>
            </a:endParaRP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GC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/>
              <a:t>Since determining which objects are garbage is tricky, people have come up with many different techniques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It’s the programmers problem: </a:t>
            </a:r>
          </a:p>
          <a:p>
            <a:pPr lvl="1"/>
            <a:r>
              <a:rPr lang="en-US" altLang="en-US" smtClean="0"/>
              <a:t>Explicit allocation/deallocation</a:t>
            </a:r>
          </a:p>
          <a:p>
            <a:r>
              <a:rPr lang="en-US" altLang="en-US" smtClean="0"/>
              <a:t>Reference counting</a:t>
            </a:r>
          </a:p>
          <a:p>
            <a:r>
              <a:rPr lang="en-US" altLang="en-US" smtClean="0"/>
              <a:t>Tracing garbage collection</a:t>
            </a:r>
          </a:p>
          <a:p>
            <a:pPr lvl="1"/>
            <a:r>
              <a:rPr lang="en-US" altLang="en-US" smtClean="0"/>
              <a:t>Mark-sweep, copying collection</a:t>
            </a:r>
          </a:p>
          <a:p>
            <a:pPr lvl="1"/>
            <a:r>
              <a:rPr lang="en-US" altLang="en-US" smtClean="0"/>
              <a:t>Generational GC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Explicit Memory Management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smtClean="0"/>
              <a:t>User library manages memory; programmer decides when and where to allocate and deallocate</a:t>
            </a:r>
          </a:p>
          <a:p>
            <a:endParaRPr lang="en-US" altLang="en-US" sz="2000" smtClean="0">
              <a:solidFill>
                <a:schemeClr val="hlink"/>
              </a:solidFill>
            </a:endParaRPr>
          </a:p>
          <a:p>
            <a:r>
              <a:rPr lang="en-US" altLang="en-US" sz="2000" smtClean="0">
                <a:solidFill>
                  <a:schemeClr val="hlink"/>
                </a:solidFill>
              </a:rPr>
              <a:t>void* malloc(long n)</a:t>
            </a:r>
          </a:p>
          <a:p>
            <a:r>
              <a:rPr lang="en-US" altLang="en-US" sz="2000" smtClean="0">
                <a:solidFill>
                  <a:schemeClr val="hlink"/>
                </a:solidFill>
              </a:rPr>
              <a:t>void free(void *addr)</a:t>
            </a:r>
          </a:p>
          <a:p>
            <a:r>
              <a:rPr lang="en-US" altLang="en-US" sz="2000" smtClean="0"/>
              <a:t>Library calls OS for more pages when necessary</a:t>
            </a:r>
          </a:p>
          <a:p>
            <a:r>
              <a:rPr lang="en-US" altLang="en-US" sz="2000" smtClean="0"/>
              <a:t>Advantage: people are </a:t>
            </a:r>
            <a:r>
              <a:rPr lang="en-US" altLang="en-US" sz="2000" smtClean="0">
                <a:solidFill>
                  <a:schemeClr val="folHlink"/>
                </a:solidFill>
              </a:rPr>
              <a:t>smart</a:t>
            </a:r>
          </a:p>
          <a:p>
            <a:r>
              <a:rPr lang="en-US" altLang="en-US" sz="2000" smtClean="0"/>
              <a:t>Disadvantage: people are </a:t>
            </a:r>
            <a:r>
              <a:rPr lang="en-US" altLang="en-US" sz="2000" smtClean="0">
                <a:solidFill>
                  <a:schemeClr val="folHlink"/>
                </a:solidFill>
              </a:rPr>
              <a:t>dumb</a:t>
            </a:r>
            <a:r>
              <a:rPr lang="en-US" altLang="en-US" sz="2000" smtClean="0"/>
              <a:t> and they really don’t want to bother with such details if they can avoid it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Explicit MM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How does malloc/free work?</a:t>
            </a:r>
          </a:p>
          <a:p>
            <a:pPr lvl="1"/>
            <a:r>
              <a:rPr lang="en-US" altLang="en-US" smtClean="0"/>
              <a:t>Blocks of unused memory stored on a </a:t>
            </a:r>
            <a:r>
              <a:rPr lang="en-US" altLang="en-US" smtClean="0">
                <a:solidFill>
                  <a:schemeClr val="hlink"/>
                </a:solidFill>
              </a:rPr>
              <a:t>freelist</a:t>
            </a:r>
          </a:p>
          <a:p>
            <a:pPr lvl="1"/>
            <a:r>
              <a:rPr lang="en-US" altLang="en-US" smtClean="0">
                <a:solidFill>
                  <a:schemeClr val="hlink"/>
                </a:solidFill>
              </a:rPr>
              <a:t>malloc</a:t>
            </a:r>
            <a:r>
              <a:rPr lang="en-US" altLang="en-US" smtClean="0"/>
              <a:t>: search free list for usable memory block</a:t>
            </a:r>
          </a:p>
          <a:p>
            <a:pPr lvl="1"/>
            <a:r>
              <a:rPr lang="en-US" altLang="en-US" smtClean="0">
                <a:solidFill>
                  <a:schemeClr val="hlink"/>
                </a:solidFill>
              </a:rPr>
              <a:t>free</a:t>
            </a:r>
            <a:r>
              <a:rPr lang="en-US" altLang="en-US" smtClean="0"/>
              <a:t>: put block onto the head of the freelist</a:t>
            </a:r>
          </a:p>
        </p:txBody>
      </p:sp>
      <p:sp>
        <p:nvSpPr>
          <p:cNvPr id="11268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66800" y="4587875"/>
            <a:ext cx="7467600" cy="4572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69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4587875"/>
            <a:ext cx="990600" cy="4572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70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200400" y="4587875"/>
            <a:ext cx="990600" cy="4572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71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400800" y="4587875"/>
            <a:ext cx="990600" cy="4572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72" name="Freeform 8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1219200" y="4892675"/>
            <a:ext cx="3124200" cy="1092200"/>
          </a:xfrm>
          <a:custGeom>
            <a:avLst/>
            <a:gdLst>
              <a:gd name="T0" fmla="*/ 0 w 1968"/>
              <a:gd name="T1" fmla="*/ 0 h 688"/>
              <a:gd name="T2" fmla="*/ 1600200 w 1968"/>
              <a:gd name="T3" fmla="*/ 1066800 h 688"/>
              <a:gd name="T4" fmla="*/ 3124200 w 1968"/>
              <a:gd name="T5" fmla="*/ 152400 h 6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68" h="688">
                <a:moveTo>
                  <a:pt x="0" y="0"/>
                </a:moveTo>
                <a:cubicBezTo>
                  <a:pt x="340" y="328"/>
                  <a:pt x="680" y="656"/>
                  <a:pt x="1008" y="672"/>
                </a:cubicBezTo>
                <a:cubicBezTo>
                  <a:pt x="1336" y="688"/>
                  <a:pt x="1652" y="392"/>
                  <a:pt x="1968" y="96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3" name="Freeform 10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4343400" y="4816475"/>
            <a:ext cx="3200400" cy="1003300"/>
          </a:xfrm>
          <a:custGeom>
            <a:avLst/>
            <a:gdLst>
              <a:gd name="T0" fmla="*/ 0 w 2016"/>
              <a:gd name="T1" fmla="*/ 0 h 632"/>
              <a:gd name="T2" fmla="*/ 1600200 w 2016"/>
              <a:gd name="T3" fmla="*/ 990600 h 632"/>
              <a:gd name="T4" fmla="*/ 3200400 w 2016"/>
              <a:gd name="T5" fmla="*/ 76200 h 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16" h="632">
                <a:moveTo>
                  <a:pt x="0" y="0"/>
                </a:moveTo>
                <a:cubicBezTo>
                  <a:pt x="336" y="308"/>
                  <a:pt x="672" y="616"/>
                  <a:pt x="1008" y="624"/>
                </a:cubicBezTo>
                <a:cubicBezTo>
                  <a:pt x="1344" y="632"/>
                  <a:pt x="1680" y="340"/>
                  <a:pt x="2016" y="48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4" name="Freeform 11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3048000" y="4029075"/>
            <a:ext cx="4495800" cy="711200"/>
          </a:xfrm>
          <a:custGeom>
            <a:avLst/>
            <a:gdLst>
              <a:gd name="T0" fmla="*/ 4495800 w 2832"/>
              <a:gd name="T1" fmla="*/ 711200 h 448"/>
              <a:gd name="T2" fmla="*/ 2133600 w 2832"/>
              <a:gd name="T3" fmla="*/ 25400 h 448"/>
              <a:gd name="T4" fmla="*/ 0 w 2832"/>
              <a:gd name="T5" fmla="*/ 558800 h 4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32" h="448">
                <a:moveTo>
                  <a:pt x="2832" y="448"/>
                </a:moveTo>
                <a:cubicBezTo>
                  <a:pt x="2324" y="240"/>
                  <a:pt x="1816" y="32"/>
                  <a:pt x="1344" y="16"/>
                </a:cubicBezTo>
                <a:cubicBezTo>
                  <a:pt x="872" y="0"/>
                  <a:pt x="436" y="176"/>
                  <a:pt x="0" y="352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275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990600" y="4206875"/>
            <a:ext cx="228600" cy="381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6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39738" y="3733800"/>
            <a:ext cx="931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freelist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smtClean="0"/>
              <a:t>Explicit MM</a:t>
            </a:r>
            <a:br>
              <a:rPr lang="en-US" altLang="en-US" sz="2800" smtClean="0"/>
            </a:br>
            <a:endParaRPr lang="en-US" altLang="en-US" sz="28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en-US" smtClean="0"/>
              <a:t>Drawbacks</a:t>
            </a:r>
          </a:p>
          <a:p>
            <a:pPr lvl="1"/>
            <a:r>
              <a:rPr lang="en-US" altLang="en-US" smtClean="0">
                <a:solidFill>
                  <a:schemeClr val="hlink"/>
                </a:solidFill>
              </a:rPr>
              <a:t>malloc is not free</a:t>
            </a:r>
            <a:r>
              <a:rPr lang="en-US" altLang="en-US" smtClean="0"/>
              <a:t>:  we might have to do a search to find a big enough block</a:t>
            </a:r>
          </a:p>
          <a:p>
            <a:pPr lvl="1"/>
            <a:r>
              <a:rPr lang="en-US" altLang="en-US" smtClean="0"/>
              <a:t>As program runs, the heap </a:t>
            </a:r>
            <a:r>
              <a:rPr lang="en-US" altLang="en-US" smtClean="0">
                <a:solidFill>
                  <a:schemeClr val="hlink"/>
                </a:solidFill>
              </a:rPr>
              <a:t>fragments </a:t>
            </a:r>
            <a:r>
              <a:rPr lang="en-US" altLang="en-US" smtClean="0"/>
              <a:t>leaving many small, unusable pieces</a:t>
            </a:r>
            <a:endParaRPr lang="en-US" altLang="en-US" smtClean="0">
              <a:solidFill>
                <a:schemeClr val="hlink"/>
              </a:solidFill>
            </a:endParaRPr>
          </a:p>
        </p:txBody>
      </p:sp>
      <p:sp>
        <p:nvSpPr>
          <p:cNvPr id="12292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66800" y="4740275"/>
            <a:ext cx="7467600" cy="457200"/>
          </a:xfrm>
          <a:prstGeom prst="rect">
            <a:avLst/>
          </a:prstGeom>
          <a:solidFill>
            <a:srgbClr val="FFFFFF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3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28800" y="4740275"/>
            <a:ext cx="990600" cy="4572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4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200400" y="4740275"/>
            <a:ext cx="990600" cy="4572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5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400800" y="4740275"/>
            <a:ext cx="990600" cy="457200"/>
          </a:xfrm>
          <a:prstGeom prst="rect">
            <a:avLst/>
          </a:prstGeom>
          <a:solidFill>
            <a:schemeClr val="hlink"/>
          </a:solidFill>
          <a:ln w="2540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algn="ctr"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6" name="Freeform 8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1219200" y="5045075"/>
            <a:ext cx="3124200" cy="1092200"/>
          </a:xfrm>
          <a:custGeom>
            <a:avLst/>
            <a:gdLst>
              <a:gd name="T0" fmla="*/ 0 w 1968"/>
              <a:gd name="T1" fmla="*/ 0 h 688"/>
              <a:gd name="T2" fmla="*/ 1600200 w 1968"/>
              <a:gd name="T3" fmla="*/ 1066800 h 688"/>
              <a:gd name="T4" fmla="*/ 3124200 w 1968"/>
              <a:gd name="T5" fmla="*/ 152400 h 6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68" h="688">
                <a:moveTo>
                  <a:pt x="0" y="0"/>
                </a:moveTo>
                <a:cubicBezTo>
                  <a:pt x="340" y="328"/>
                  <a:pt x="680" y="656"/>
                  <a:pt x="1008" y="672"/>
                </a:cubicBezTo>
                <a:cubicBezTo>
                  <a:pt x="1336" y="688"/>
                  <a:pt x="1652" y="392"/>
                  <a:pt x="1968" y="96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297" name="Freeform 9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4343400" y="4968875"/>
            <a:ext cx="3200400" cy="1003300"/>
          </a:xfrm>
          <a:custGeom>
            <a:avLst/>
            <a:gdLst>
              <a:gd name="T0" fmla="*/ 0 w 2016"/>
              <a:gd name="T1" fmla="*/ 0 h 632"/>
              <a:gd name="T2" fmla="*/ 1600200 w 2016"/>
              <a:gd name="T3" fmla="*/ 990600 h 632"/>
              <a:gd name="T4" fmla="*/ 3200400 w 2016"/>
              <a:gd name="T5" fmla="*/ 76200 h 63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16" h="632">
                <a:moveTo>
                  <a:pt x="0" y="0"/>
                </a:moveTo>
                <a:cubicBezTo>
                  <a:pt x="336" y="308"/>
                  <a:pt x="672" y="616"/>
                  <a:pt x="1008" y="624"/>
                </a:cubicBezTo>
                <a:cubicBezTo>
                  <a:pt x="1344" y="632"/>
                  <a:pt x="1680" y="340"/>
                  <a:pt x="2016" y="48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298" name="Freeform 10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3048000" y="4181475"/>
            <a:ext cx="4495800" cy="711200"/>
          </a:xfrm>
          <a:custGeom>
            <a:avLst/>
            <a:gdLst>
              <a:gd name="T0" fmla="*/ 4495800 w 2832"/>
              <a:gd name="T1" fmla="*/ 711200 h 448"/>
              <a:gd name="T2" fmla="*/ 2133600 w 2832"/>
              <a:gd name="T3" fmla="*/ 25400 h 448"/>
              <a:gd name="T4" fmla="*/ 0 w 2832"/>
              <a:gd name="T5" fmla="*/ 558800 h 4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32" h="448">
                <a:moveTo>
                  <a:pt x="2832" y="448"/>
                </a:moveTo>
                <a:cubicBezTo>
                  <a:pt x="2324" y="240"/>
                  <a:pt x="1816" y="32"/>
                  <a:pt x="1344" y="16"/>
                </a:cubicBezTo>
                <a:cubicBezTo>
                  <a:pt x="872" y="0"/>
                  <a:pt x="436" y="176"/>
                  <a:pt x="0" y="352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990600" y="4359275"/>
            <a:ext cx="228600" cy="381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0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39738" y="3886200"/>
            <a:ext cx="931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66FF"/>
              </a:buClr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freelist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libert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F5F5F"/>
      </a:hlink>
      <a:folHlink>
        <a:srgbClr val="4D4D4D"/>
      </a:folHlink>
    </a:clrScheme>
    <a:fontScheme name="libert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762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762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defRPr>
        </a:defPPr>
      </a:lstStyle>
    </a:lnDef>
  </a:objectDefaults>
  <a:extraClrSchemeLst>
    <a:extraClrScheme>
      <a:clrScheme name="liber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bert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01-Introduction</Template>
  <TotalTime>773</TotalTime>
  <Words>1435</Words>
  <Application>Microsoft Office PowerPoint</Application>
  <PresentationFormat>On-screen Show (4:3)</PresentationFormat>
  <Paragraphs>255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 Narrow</vt:lpstr>
      <vt:lpstr>Arial</vt:lpstr>
      <vt:lpstr>Tahoma</vt:lpstr>
      <vt:lpstr>Wingdings</vt:lpstr>
      <vt:lpstr>Times New Roman</vt:lpstr>
      <vt:lpstr>liberty</vt:lpstr>
      <vt:lpstr>Lecture 13:  Garbage Collection</vt:lpstr>
      <vt:lpstr>Garbage Collection </vt:lpstr>
      <vt:lpstr>Memory Layout </vt:lpstr>
      <vt:lpstr>GC </vt:lpstr>
      <vt:lpstr>GC </vt:lpstr>
      <vt:lpstr>GC </vt:lpstr>
      <vt:lpstr>Explicit Memory Management </vt:lpstr>
      <vt:lpstr>Explicit MM </vt:lpstr>
      <vt:lpstr>Explicit MM </vt:lpstr>
      <vt:lpstr>Explicit MM </vt:lpstr>
      <vt:lpstr>Automatic MM </vt:lpstr>
      <vt:lpstr>Automatic MM </vt:lpstr>
      <vt:lpstr>Object Graph </vt:lpstr>
      <vt:lpstr>Object Graph </vt:lpstr>
      <vt:lpstr>Reference Counting </vt:lpstr>
      <vt:lpstr>Object Graph </vt:lpstr>
      <vt:lpstr>Reference Counting </vt:lpstr>
      <vt:lpstr>Copying Collection </vt:lpstr>
      <vt:lpstr>Copying Collection </vt:lpstr>
      <vt:lpstr>Copying GC </vt:lpstr>
      <vt:lpstr>Copying GC </vt:lpstr>
      <vt:lpstr>Copying GC </vt:lpstr>
      <vt:lpstr>Copying GC </vt:lpstr>
      <vt:lpstr>Copying GC </vt:lpstr>
      <vt:lpstr>Copying GC </vt:lpstr>
      <vt:lpstr>Copying GC </vt:lpstr>
      <vt:lpstr>Copying GC </vt:lpstr>
      <vt:lpstr>Copying GC </vt:lpstr>
      <vt:lpstr>Baker’s Concurrent GC </vt:lpstr>
      <vt:lpstr>Generational GC </vt:lpstr>
      <vt:lpstr>Generational GC </vt:lpstr>
      <vt:lpstr>Generational GC </vt:lpstr>
      <vt:lpstr>Generational GC </vt:lpstr>
      <vt:lpstr>Generational GC 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Garbage collection</dc:title>
  <dc:creator>CS</dc:creator>
  <cp:lastModifiedBy>eberinge</cp:lastModifiedBy>
  <cp:revision>27</cp:revision>
  <dcterms:created xsi:type="dcterms:W3CDTF">2003-04-24T14:54:28Z</dcterms:created>
  <dcterms:modified xsi:type="dcterms:W3CDTF">2016-04-05T21:12:13Z</dcterms:modified>
</cp:coreProperties>
</file>