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34" r:id="rId1"/>
  </p:sldMasterIdLst>
  <p:notesMasterIdLst>
    <p:notesMasterId r:id="rId63"/>
  </p:notesMasterIdLst>
  <p:handoutMasterIdLst>
    <p:handoutMasterId r:id="rId64"/>
  </p:handoutMasterIdLst>
  <p:sldIdLst>
    <p:sldId id="256" r:id="rId2"/>
    <p:sldId id="279" r:id="rId3"/>
    <p:sldId id="340" r:id="rId4"/>
    <p:sldId id="341" r:id="rId5"/>
    <p:sldId id="339" r:id="rId6"/>
    <p:sldId id="342" r:id="rId7"/>
    <p:sldId id="343" r:id="rId8"/>
    <p:sldId id="333" r:id="rId9"/>
    <p:sldId id="308" r:id="rId10"/>
    <p:sldId id="338" r:id="rId11"/>
    <p:sldId id="361" r:id="rId12"/>
    <p:sldId id="362" r:id="rId13"/>
    <p:sldId id="344" r:id="rId14"/>
    <p:sldId id="334" r:id="rId15"/>
    <p:sldId id="345" r:id="rId16"/>
    <p:sldId id="313" r:id="rId17"/>
    <p:sldId id="365" r:id="rId18"/>
    <p:sldId id="364" r:id="rId19"/>
    <p:sldId id="363" r:id="rId20"/>
    <p:sldId id="366" r:id="rId21"/>
    <p:sldId id="382" r:id="rId22"/>
    <p:sldId id="383" r:id="rId23"/>
    <p:sldId id="367" r:id="rId24"/>
    <p:sldId id="346" r:id="rId25"/>
    <p:sldId id="369" r:id="rId26"/>
    <p:sldId id="368" r:id="rId27"/>
    <p:sldId id="348" r:id="rId28"/>
    <p:sldId id="347" r:id="rId29"/>
    <p:sldId id="370" r:id="rId30"/>
    <p:sldId id="384" r:id="rId31"/>
    <p:sldId id="349" r:id="rId32"/>
    <p:sldId id="371" r:id="rId33"/>
    <p:sldId id="372" r:id="rId34"/>
    <p:sldId id="350" r:id="rId35"/>
    <p:sldId id="374" r:id="rId36"/>
    <p:sldId id="373" r:id="rId37"/>
    <p:sldId id="351" r:id="rId38"/>
    <p:sldId id="375" r:id="rId39"/>
    <p:sldId id="386" r:id="rId40"/>
    <p:sldId id="385" r:id="rId41"/>
    <p:sldId id="376" r:id="rId42"/>
    <p:sldId id="387" r:id="rId43"/>
    <p:sldId id="388" r:id="rId44"/>
    <p:sldId id="352" r:id="rId45"/>
    <p:sldId id="353" r:id="rId46"/>
    <p:sldId id="377" r:id="rId47"/>
    <p:sldId id="378" r:id="rId48"/>
    <p:sldId id="354" r:id="rId49"/>
    <p:sldId id="379" r:id="rId50"/>
    <p:sldId id="380" r:id="rId51"/>
    <p:sldId id="355" r:id="rId52"/>
    <p:sldId id="381" r:id="rId53"/>
    <p:sldId id="356" r:id="rId54"/>
    <p:sldId id="389" r:id="rId55"/>
    <p:sldId id="358" r:id="rId56"/>
    <p:sldId id="357" r:id="rId57"/>
    <p:sldId id="359" r:id="rId58"/>
    <p:sldId id="360" r:id="rId59"/>
    <p:sldId id="312" r:id="rId60"/>
    <p:sldId id="393" r:id="rId61"/>
    <p:sldId id="392" r:id="rId62"/>
  </p:sldIdLst>
  <p:sldSz cx="9144000" cy="6858000" type="screen4x3"/>
  <p:notesSz cx="9601200" cy="7315200"/>
  <p:custDataLst>
    <p:tags r:id="rId65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3">
          <p15:clr>
            <a:srgbClr val="A4A3A4"/>
          </p15:clr>
        </p15:guide>
        <p15:guide id="2" pos="302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87AF8"/>
    <a:srgbClr val="006600"/>
    <a:srgbClr val="990033"/>
    <a:srgbClr val="CC0000"/>
    <a:srgbClr val="003399"/>
    <a:srgbClr val="336699"/>
    <a:srgbClr val="008080"/>
    <a:srgbClr val="FFCC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-882" y="-90"/>
      </p:cViewPr>
      <p:guideLst>
        <p:guide orient="horz" pos="2303"/>
        <p:guide pos="302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742" tIns="48371" rIns="96742" bIns="4837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742" tIns="48371" rIns="96742" bIns="4837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FAB9FF9-906B-524D-ADB0-B1A7E3361B93}" type="datetime1">
              <a:rPr lang="en-US"/>
              <a:pPr>
                <a:defRPr/>
              </a:pPr>
              <a:t>2/26/2016</a:t>
            </a:fld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742" tIns="48371" rIns="96742" bIns="4837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742" tIns="48371" rIns="96742" bIns="4837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A17B1F9-8629-8648-BDC5-F03977EA3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731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742" tIns="48371" rIns="96742" bIns="4837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2973388" y="550863"/>
            <a:ext cx="3656012" cy="2741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3" y="3473450"/>
            <a:ext cx="7038975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742" tIns="48371" rIns="96742" bIns="483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742" tIns="48371" rIns="96742" bIns="4837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7F4EF19-CB14-5948-9020-140D9DB0EE52}" type="datetime1">
              <a:rPr lang="en-US"/>
              <a:pPr>
                <a:defRPr/>
              </a:pPr>
              <a:t>2/26/2016</a:t>
            </a:fld>
            <a:endParaRPr 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742" tIns="48371" rIns="96742" bIns="4837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742" tIns="48371" rIns="96742" bIns="4837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11696AB-99A9-5E41-91D7-CD95BE2582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075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F7F39AAF-0C67-8448-B544-254A449438EE}" type="slidenum">
              <a:rPr lang="en-US" sz="1200">
                <a:latin typeface="Arial" charset="0"/>
              </a:rPr>
              <a:pPr/>
              <a:t>1</a:t>
            </a:fld>
            <a:endParaRPr lang="en-US" sz="1200">
              <a:latin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Three major parts: motivation of type systems;</a:t>
            </a:r>
            <a:r>
              <a:rPr lang="en-US" baseline="0" dirty="0" smtClean="0"/>
              <a:t> formal framework; step-by-step development of a FUN-like type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816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EDA25F-CF26-4F93-B6E1-C5839D4DA464}" type="slidenum">
              <a:rPr lang="en-US" altLang="en-US" smtClean="0"/>
              <a:pPr>
                <a:defRPr/>
              </a:pPr>
              <a:t>61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6616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AD076-A719-044E-9EEB-80BF2E4C2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29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B1089-7D16-5E45-A995-FC7431469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13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87313"/>
            <a:ext cx="2038350" cy="6237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87313"/>
            <a:ext cx="5962650" cy="6237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89892-2309-E943-8B96-AAABB8416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380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8976F-5DED-0447-99C4-215044FA3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0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80684-A4BF-9746-A542-0AD6E6626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4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1430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13157-1D50-FE4C-89CE-F41D4D0A70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68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EF3F8-BD2D-8740-92CC-92BE5E1CAE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492FC-16F7-7B44-8D97-FA4AA88672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72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32AEA-8C35-D846-9AA6-61CC502A69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49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C2E43-999A-2543-B147-02B82FB05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151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357BE-2185-5D43-928E-68894AA35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52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5950" y="87313"/>
            <a:ext cx="79121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Test</a:t>
            </a:r>
          </a:p>
        </p:txBody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8153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43688"/>
            <a:ext cx="37941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latin typeface="+mn-lt"/>
                <a:cs typeface="+mn-cs"/>
              </a:defRPr>
            </a:lvl1pPr>
          </a:lstStyle>
          <a:p>
            <a:pPr>
              <a:defRPr/>
            </a:pPr>
            <a:fld id="{84902DE1-B5A6-3041-858A-EBB7D5FF29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64901" name="Line 5"/>
          <p:cNvSpPr>
            <a:spLocks noChangeShapeType="1"/>
          </p:cNvSpPr>
          <p:nvPr/>
        </p:nvSpPr>
        <p:spPr bwMode="auto">
          <a:xfrm>
            <a:off x="0" y="549275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4902" name="Line 6"/>
          <p:cNvSpPr>
            <a:spLocks noChangeShapeType="1"/>
          </p:cNvSpPr>
          <p:nvPr/>
        </p:nvSpPr>
        <p:spPr bwMode="auto">
          <a:xfrm>
            <a:off x="0" y="587375"/>
            <a:ext cx="91440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Char char="•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343C1E-B71F-6F47-AD0F-964522A653E3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673100" y="892175"/>
            <a:ext cx="8324850" cy="877888"/>
          </a:xfrm>
        </p:spPr>
        <p:txBody>
          <a:bodyPr lIns="92075" tIns="46038" rIns="92075" bIns="46038" anchor="b"/>
          <a:lstStyle/>
          <a:p>
            <a:pPr>
              <a:defRPr/>
            </a:pPr>
            <a:r>
              <a:rPr lang="en-US" sz="3600" dirty="0" smtClean="0">
                <a:cs typeface="+mj-cs"/>
              </a:rPr>
              <a:t>Topic 5:  	Types	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0" y="2324100"/>
            <a:ext cx="9144000" cy="4287838"/>
          </a:xfrm>
        </p:spPr>
        <p:txBody>
          <a:bodyPr lIns="92075" tIns="46038" rIns="92075" bIns="46038"/>
          <a:lstStyle/>
          <a:p>
            <a:pPr>
              <a:spcBef>
                <a:spcPct val="0"/>
              </a:spcBef>
              <a:buClrTx/>
              <a:defRPr/>
            </a:pPr>
            <a:r>
              <a:rPr lang="en-US" sz="2800" dirty="0" smtClean="0">
                <a:cs typeface="+mn-cs"/>
              </a:rPr>
              <a:t>COS 320</a:t>
            </a:r>
          </a:p>
          <a:p>
            <a:pPr>
              <a:spcBef>
                <a:spcPct val="0"/>
              </a:spcBef>
              <a:buClrTx/>
              <a:defRPr/>
            </a:pPr>
            <a:endParaRPr lang="en-US" sz="2800" dirty="0" smtClean="0">
              <a:cs typeface="+mn-cs"/>
            </a:endParaRPr>
          </a:p>
          <a:p>
            <a:pPr>
              <a:spcBef>
                <a:spcPct val="0"/>
              </a:spcBef>
              <a:buClrTx/>
              <a:defRPr/>
            </a:pPr>
            <a:r>
              <a:rPr lang="en-US" sz="2800" dirty="0" smtClean="0">
                <a:cs typeface="+mn-cs"/>
              </a:rPr>
              <a:t>Compiling Techniques</a:t>
            </a:r>
          </a:p>
          <a:p>
            <a:pPr>
              <a:spcBef>
                <a:spcPct val="0"/>
              </a:spcBef>
              <a:buClrTx/>
              <a:defRPr/>
            </a:pPr>
            <a:endParaRPr lang="en-US" sz="2800" dirty="0" smtClean="0">
              <a:cs typeface="+mn-cs"/>
            </a:endParaRPr>
          </a:p>
          <a:p>
            <a:pPr>
              <a:spcBef>
                <a:spcPct val="0"/>
              </a:spcBef>
              <a:buClrTx/>
              <a:defRPr/>
            </a:pPr>
            <a:endParaRPr lang="en-US" sz="2800" dirty="0" smtClean="0">
              <a:cs typeface="+mn-cs"/>
            </a:endParaRPr>
          </a:p>
          <a:p>
            <a:pPr>
              <a:spcBef>
                <a:spcPct val="0"/>
              </a:spcBef>
              <a:buClrTx/>
              <a:defRPr/>
            </a:pPr>
            <a:r>
              <a:rPr lang="en-US" dirty="0" smtClean="0">
                <a:cs typeface="+mn-cs"/>
              </a:rPr>
              <a:t>Princeton University </a:t>
            </a:r>
            <a:br>
              <a:rPr lang="en-US" dirty="0" smtClean="0">
                <a:cs typeface="+mn-cs"/>
              </a:rPr>
            </a:br>
            <a:r>
              <a:rPr lang="en-US" dirty="0" smtClean="0">
                <a:cs typeface="+mn-cs"/>
              </a:rPr>
              <a:t>Spring 2016</a:t>
            </a:r>
          </a:p>
          <a:p>
            <a:pPr>
              <a:spcBef>
                <a:spcPct val="0"/>
              </a:spcBef>
              <a:buClrTx/>
              <a:defRPr/>
            </a:pPr>
            <a:endParaRPr lang="en-US" b="1" dirty="0" smtClean="0">
              <a:cs typeface="+mn-cs"/>
            </a:endParaRPr>
          </a:p>
          <a:p>
            <a:pPr>
              <a:spcBef>
                <a:spcPct val="0"/>
              </a:spcBef>
              <a:buClrTx/>
              <a:defRPr/>
            </a:pPr>
            <a:r>
              <a:rPr lang="en-US" dirty="0" smtClean="0">
                <a:cs typeface="+mn-cs"/>
              </a:rPr>
              <a:t>Lennart </a:t>
            </a:r>
            <a:r>
              <a:rPr lang="en-US" dirty="0" err="1" smtClean="0">
                <a:cs typeface="+mn-cs"/>
              </a:rPr>
              <a:t>Beringer</a:t>
            </a:r>
            <a:endParaRPr lang="en-US" dirty="0" smtClean="0">
              <a:cs typeface="+mn-cs"/>
            </a:endParaRPr>
          </a:p>
        </p:txBody>
      </p:sp>
    </p:spTree>
  </p:cSld>
  <p:clrMapOvr>
    <a:masterClrMapping/>
  </p:clrMapOvr>
  <p:transition advTm="1958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87313"/>
            <a:ext cx="7912100" cy="49457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But what IS a type?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828" y="739219"/>
            <a:ext cx="8819212" cy="514779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u="sng" dirty="0" smtClean="0"/>
              <a:t>Competing views: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 smtClean="0"/>
              <a:t>Types are mostly syntactic entities, with little inherent meaning:</a:t>
            </a:r>
          </a:p>
          <a:p>
            <a:pPr lvl="1">
              <a:defRPr/>
            </a:pPr>
            <a:r>
              <a:rPr lang="en-US" dirty="0" smtClean="0"/>
              <a:t>the types for this language are A, B, C; here are the typing rules</a:t>
            </a:r>
          </a:p>
          <a:p>
            <a:pPr lvl="1">
              <a:defRPr/>
            </a:pPr>
            <a:r>
              <a:rPr lang="en-US" dirty="0"/>
              <a:t>i</a:t>
            </a:r>
            <a:r>
              <a:rPr lang="en-US" dirty="0" smtClean="0"/>
              <a:t>f you can’t infer a type for e / check that e:T holds, reject e:</a:t>
            </a:r>
            <a:br>
              <a:rPr lang="en-US" dirty="0" smtClean="0"/>
            </a:br>
            <a:r>
              <a:rPr lang="en-US" dirty="0" err="1" smtClean="0"/>
              <a:t>untyped</a:t>
            </a:r>
            <a:r>
              <a:rPr lang="en-US" dirty="0" smtClean="0"/>
              <a:t> programs are not programs</a:t>
            </a:r>
          </a:p>
          <a:p>
            <a:pPr lvl="1">
              <a:defRPr/>
            </a:pPr>
            <a:r>
              <a:rPr lang="en-US" dirty="0"/>
              <a:t>i</a:t>
            </a:r>
            <a:r>
              <a:rPr lang="en-US" dirty="0" smtClean="0"/>
              <a:t>ntent / design goals of type system (partially) revealed by what you can do with well-typed programs (e.g. compile to efficient code)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47DA3B-DEC4-3945-ACF5-3B19700EF7E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615950" y="1226127"/>
            <a:ext cx="8257886" cy="2597728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480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87313"/>
            <a:ext cx="7912100" cy="49457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But what IS a type?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828" y="739219"/>
            <a:ext cx="8819212" cy="514779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u="sng" dirty="0" smtClean="0"/>
              <a:t>Competing views: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 smtClean="0"/>
              <a:t>Types are mostly syntactic entities, with little inherent meaning:</a:t>
            </a:r>
          </a:p>
          <a:p>
            <a:pPr lvl="1">
              <a:defRPr/>
            </a:pPr>
            <a:r>
              <a:rPr lang="en-US" dirty="0" smtClean="0"/>
              <a:t>the types for this language are A, B, C; here are the typing rules</a:t>
            </a:r>
          </a:p>
          <a:p>
            <a:pPr lvl="1">
              <a:defRPr/>
            </a:pPr>
            <a:r>
              <a:rPr lang="en-US" dirty="0"/>
              <a:t>i</a:t>
            </a:r>
            <a:r>
              <a:rPr lang="en-US" dirty="0" smtClean="0"/>
              <a:t>f you can’t infer a type for e / check that e:T holds, reject e:</a:t>
            </a:r>
            <a:br>
              <a:rPr lang="en-US" dirty="0" smtClean="0"/>
            </a:br>
            <a:r>
              <a:rPr lang="en-US" dirty="0" err="1" smtClean="0"/>
              <a:t>untyped</a:t>
            </a:r>
            <a:r>
              <a:rPr lang="en-US" dirty="0" smtClean="0"/>
              <a:t> programs are not programs</a:t>
            </a:r>
          </a:p>
          <a:p>
            <a:pPr lvl="1">
              <a:defRPr/>
            </a:pPr>
            <a:r>
              <a:rPr lang="en-US" dirty="0"/>
              <a:t>i</a:t>
            </a:r>
            <a:r>
              <a:rPr lang="en-US" dirty="0" smtClean="0"/>
              <a:t>ntent / design goals of type system (partially) revealed by what you can do with well-typed programs (e.g. compile to efficient code)</a:t>
            </a:r>
            <a:endParaRPr lang="en-US" dirty="0"/>
          </a:p>
          <a:p>
            <a:pPr marL="514350" indent="-457200">
              <a:buFont typeface="+mj-lt"/>
              <a:buAutoNum type="arabicPeriod"/>
              <a:defRPr/>
            </a:pPr>
            <a:r>
              <a:rPr lang="en-US" dirty="0" smtClean="0"/>
              <a:t>Types have “semantic content”, for example by capturing properties an execution may have</a:t>
            </a:r>
          </a:p>
          <a:p>
            <a:pPr marL="800100" lvl="1">
              <a:defRPr/>
            </a:pPr>
            <a:r>
              <a:rPr lang="en-US" dirty="0"/>
              <a:t>t</a:t>
            </a:r>
            <a:r>
              <a:rPr lang="en-US" dirty="0" smtClean="0"/>
              <a:t>ypes as an algorithmic approximation to classify behaviors</a:t>
            </a:r>
          </a:p>
          <a:p>
            <a:pPr marL="800100" lvl="1">
              <a:defRPr/>
            </a:pPr>
            <a:r>
              <a:rPr lang="en-US" dirty="0"/>
              <a:t>i</a:t>
            </a:r>
            <a:r>
              <a:rPr lang="en-US" dirty="0" smtClean="0"/>
              <a:t>f you can’t derive a judgement e:T using the typing rules, but </a:t>
            </a:r>
            <a:r>
              <a:rPr lang="en-US" dirty="0"/>
              <a:t>e</a:t>
            </a:r>
            <a:r>
              <a:rPr lang="en-US" dirty="0" smtClean="0"/>
              <a:t> still “has” the behavior captured by T, that’s fine</a:t>
            </a:r>
          </a:p>
          <a:p>
            <a:pPr marL="800100" lvl="1">
              <a:defRPr/>
            </a:pPr>
            <a:r>
              <a:rPr lang="en-US" dirty="0" smtClean="0"/>
              <a:t>=&gt; types describe properties of a priori </a:t>
            </a:r>
            <a:r>
              <a:rPr lang="en-US" dirty="0" err="1" smtClean="0"/>
              <a:t>untyped</a:t>
            </a:r>
            <a:r>
              <a:rPr lang="en-US" dirty="0" smtClean="0"/>
              <a:t> programs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47DA3B-DEC4-3945-ACF5-3B19700EF7E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615950" y="3667622"/>
            <a:ext cx="8257886" cy="2376718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666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87313"/>
            <a:ext cx="7912100" cy="49457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But what IS a type?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828" y="739219"/>
            <a:ext cx="8819212" cy="514779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u="sng" dirty="0" smtClean="0"/>
              <a:t>Competing views: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 smtClean="0"/>
              <a:t>Types are mostly syntactic entities, with little inherent meaning:</a:t>
            </a:r>
          </a:p>
          <a:p>
            <a:pPr lvl="1">
              <a:defRPr/>
            </a:pPr>
            <a:r>
              <a:rPr lang="en-US" dirty="0" smtClean="0"/>
              <a:t>the types for this language are A, B, C; here are the typing rules</a:t>
            </a:r>
          </a:p>
          <a:p>
            <a:pPr lvl="1">
              <a:defRPr/>
            </a:pPr>
            <a:r>
              <a:rPr lang="en-US" dirty="0"/>
              <a:t>i</a:t>
            </a:r>
            <a:r>
              <a:rPr lang="en-US" dirty="0" smtClean="0"/>
              <a:t>f you can’t infer a type for e / check that e:T holds, reject e:</a:t>
            </a:r>
            <a:br>
              <a:rPr lang="en-US" dirty="0" smtClean="0"/>
            </a:br>
            <a:r>
              <a:rPr lang="en-US" dirty="0" err="1" smtClean="0"/>
              <a:t>untyped</a:t>
            </a:r>
            <a:r>
              <a:rPr lang="en-US" dirty="0" smtClean="0"/>
              <a:t> programs are not programs</a:t>
            </a:r>
          </a:p>
          <a:p>
            <a:pPr lvl="1">
              <a:defRPr/>
            </a:pPr>
            <a:r>
              <a:rPr lang="en-US" dirty="0"/>
              <a:t>i</a:t>
            </a:r>
            <a:r>
              <a:rPr lang="en-US" dirty="0" smtClean="0"/>
              <a:t>ntent / design goals of type system (partially) revealed by what you can do with well-typed programs (e.g. compile to efficient code)</a:t>
            </a:r>
            <a:endParaRPr lang="en-US" dirty="0"/>
          </a:p>
          <a:p>
            <a:pPr marL="514350" indent="-457200">
              <a:buFont typeface="+mj-lt"/>
              <a:buAutoNum type="arabicPeriod"/>
              <a:defRPr/>
            </a:pPr>
            <a:r>
              <a:rPr lang="en-US" dirty="0" smtClean="0"/>
              <a:t>Types have “semantic content”, for example by capturing properties an execution may have</a:t>
            </a:r>
          </a:p>
          <a:p>
            <a:pPr marL="800100" lvl="1">
              <a:defRPr/>
            </a:pPr>
            <a:r>
              <a:rPr lang="en-US" dirty="0"/>
              <a:t>t</a:t>
            </a:r>
            <a:r>
              <a:rPr lang="en-US" dirty="0" smtClean="0"/>
              <a:t>ypes as an algorithmic approximation to classify behaviors</a:t>
            </a:r>
          </a:p>
          <a:p>
            <a:pPr marL="800100" lvl="1">
              <a:defRPr/>
            </a:pPr>
            <a:r>
              <a:rPr lang="en-US" dirty="0"/>
              <a:t>i</a:t>
            </a:r>
            <a:r>
              <a:rPr lang="en-US" dirty="0" smtClean="0"/>
              <a:t>f you can’t derive a judgement e:T using the typing rules, but </a:t>
            </a:r>
            <a:r>
              <a:rPr lang="en-US" dirty="0"/>
              <a:t>e</a:t>
            </a:r>
            <a:r>
              <a:rPr lang="en-US" dirty="0" smtClean="0"/>
              <a:t> still “has” the behavior captured by T, that’s fine</a:t>
            </a:r>
          </a:p>
          <a:p>
            <a:pPr marL="800100" lvl="1">
              <a:defRPr/>
            </a:pPr>
            <a:r>
              <a:rPr lang="en-US" dirty="0" smtClean="0"/>
              <a:t>=&gt; types describe properties of a priori </a:t>
            </a:r>
            <a:r>
              <a:rPr lang="en-US" dirty="0" err="1" smtClean="0"/>
              <a:t>untyped</a:t>
            </a:r>
            <a:r>
              <a:rPr lang="en-US" dirty="0" smtClean="0"/>
              <a:t> programs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47DA3B-DEC4-3945-ACF5-3B19700EF7E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9706" y="6034518"/>
            <a:ext cx="5453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87AF8"/>
                </a:solidFill>
              </a:rPr>
              <a:t>Many variations possible, depending on goals!</a:t>
            </a:r>
            <a:endParaRPr lang="en-US" dirty="0">
              <a:solidFill>
                <a:srgbClr val="087AF8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1346" y="95104"/>
            <a:ext cx="2885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traditional compiler view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 bwMode="auto">
          <a:xfrm flipH="1">
            <a:off x="5643443" y="564560"/>
            <a:ext cx="1810766" cy="2365676"/>
          </a:xfrm>
          <a:prstGeom prst="lin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 flipH="1" flipV="1">
            <a:off x="4738060" y="4590321"/>
            <a:ext cx="1995249" cy="1444197"/>
          </a:xfrm>
          <a:prstGeom prst="lin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6204723" y="6036044"/>
            <a:ext cx="2379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ften more modular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051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3" y="0"/>
            <a:ext cx="8418868" cy="499541"/>
          </a:xfrm>
        </p:spPr>
        <p:txBody>
          <a:bodyPr/>
          <a:lstStyle/>
          <a:p>
            <a:pPr>
              <a:defRPr/>
            </a:pPr>
            <a:r>
              <a:rPr lang="en-US" dirty="0"/>
              <a:t>T</a:t>
            </a:r>
            <a:r>
              <a:rPr lang="en-US" dirty="0" smtClean="0"/>
              <a:t>ype system for simple expressions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F13A72-4D49-184E-872B-264087D1587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7" name="Picture 6" descr="Typing11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1" t="27761" r="29036" b="12321"/>
          <a:stretch/>
        </p:blipFill>
        <p:spPr>
          <a:xfrm>
            <a:off x="134915" y="976745"/>
            <a:ext cx="9009085" cy="467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737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3" y="0"/>
            <a:ext cx="8418868" cy="499541"/>
          </a:xfrm>
        </p:spPr>
        <p:txBody>
          <a:bodyPr/>
          <a:lstStyle/>
          <a:p>
            <a:pPr>
              <a:defRPr/>
            </a:pPr>
            <a:r>
              <a:rPr lang="en-US" dirty="0"/>
              <a:t>T</a:t>
            </a:r>
            <a:r>
              <a:rPr lang="en-US" dirty="0" smtClean="0"/>
              <a:t>ype system for simple expressions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F13A72-4D49-184E-872B-264087D1587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8" name="Picture 7" descr="Typing11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0" t="19872" r="24424" b="6572"/>
          <a:stretch/>
        </p:blipFill>
        <p:spPr>
          <a:xfrm>
            <a:off x="174770" y="863466"/>
            <a:ext cx="8782193" cy="5287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3" y="0"/>
            <a:ext cx="8418868" cy="499541"/>
          </a:xfrm>
        </p:spPr>
        <p:txBody>
          <a:bodyPr/>
          <a:lstStyle/>
          <a:p>
            <a:pPr>
              <a:defRPr/>
            </a:pPr>
            <a:r>
              <a:rPr lang="en-US" dirty="0"/>
              <a:t>T</a:t>
            </a:r>
            <a:r>
              <a:rPr lang="en-US" dirty="0" smtClean="0"/>
              <a:t>ype system for simple expressions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F13A72-4D49-184E-872B-264087D1587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3" name="Picture 2" descr="Typing11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5" t="22761" r="31492" b="7097"/>
          <a:stretch/>
        </p:blipFill>
        <p:spPr>
          <a:xfrm>
            <a:off x="379413" y="727577"/>
            <a:ext cx="8245042" cy="581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05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87313"/>
            <a:ext cx="7912100" cy="404006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Type 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Checking</a:t>
            </a:r>
            <a:r>
              <a:rPr lang="en-US" dirty="0" smtClean="0">
                <a:effectLst/>
              </a:rPr>
              <a:t>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706" y="747215"/>
            <a:ext cx="8653818" cy="4753253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1800" dirty="0"/>
              <a:t>f</a:t>
            </a:r>
            <a:r>
              <a:rPr lang="en-US" sz="1800" dirty="0" smtClean="0"/>
              <a:t>un check (e: </a:t>
            </a:r>
            <a:r>
              <a:rPr lang="en-US" sz="1800" b="1" dirty="0" smtClean="0"/>
              <a:t>Expr</a:t>
            </a:r>
            <a:r>
              <a:rPr lang="en-US" sz="1800" dirty="0" smtClean="0"/>
              <a:t>, t: </a:t>
            </a:r>
            <a:r>
              <a:rPr lang="en-US" sz="1800" b="1" dirty="0" smtClean="0">
                <a:solidFill>
                  <a:srgbClr val="FF0000"/>
                </a:solidFill>
              </a:rPr>
              <a:t>Type</a:t>
            </a:r>
            <a:r>
              <a:rPr lang="en-US" sz="1800" dirty="0" smtClean="0"/>
              <a:t>): bool := </a:t>
            </a:r>
          </a:p>
          <a:p>
            <a:pPr marL="0" indent="0">
              <a:buFontTx/>
              <a:buNone/>
              <a:defRPr/>
            </a:pPr>
            <a:r>
              <a:rPr lang="en-US" sz="1800" dirty="0"/>
              <a:t> </a:t>
            </a:r>
            <a:r>
              <a:rPr lang="en-US" sz="1800" dirty="0" smtClean="0"/>
              <a:t> case t of</a:t>
            </a:r>
          </a:p>
          <a:p>
            <a:pPr marL="0" indent="0">
              <a:buNone/>
              <a:defRPr/>
            </a:pPr>
            <a:r>
              <a:rPr lang="en-US" sz="1800" dirty="0"/>
              <a:t> </a:t>
            </a:r>
            <a:r>
              <a:rPr lang="en-US" sz="1800" dirty="0" smtClean="0"/>
              <a:t>   </a:t>
            </a:r>
            <a:r>
              <a:rPr lang="en-US" sz="1800" b="1" dirty="0" smtClean="0"/>
              <a:t>Bool</a:t>
            </a:r>
            <a:r>
              <a:rPr lang="en-US" sz="1800" dirty="0" smtClean="0"/>
              <a:t> =&gt; (</a:t>
            </a:r>
            <a:r>
              <a:rPr lang="en-US" sz="1800" dirty="0"/>
              <a:t>case e of … </a:t>
            </a:r>
            <a:r>
              <a:rPr lang="en-US" sz="1800" dirty="0" smtClean="0"/>
              <a:t>)</a:t>
            </a:r>
          </a:p>
          <a:p>
            <a:pPr marL="0" indent="0">
              <a:buNone/>
              <a:defRPr/>
            </a:pPr>
            <a:r>
              <a:rPr lang="en-US" sz="1800" dirty="0"/>
              <a:t> </a:t>
            </a:r>
            <a:r>
              <a:rPr lang="en-US" sz="1800" dirty="0" smtClean="0"/>
              <a:t> | </a:t>
            </a:r>
            <a:r>
              <a:rPr lang="en-US" sz="1800" b="1" dirty="0" err="1"/>
              <a:t>I</a:t>
            </a:r>
            <a:r>
              <a:rPr lang="en-US" sz="1800" b="1" dirty="0" err="1" smtClean="0"/>
              <a:t>nt</a:t>
            </a:r>
            <a:r>
              <a:rPr lang="en-US" sz="1800" dirty="0" smtClean="0"/>
              <a:t> =&gt; (</a:t>
            </a:r>
            <a:r>
              <a:rPr lang="en-US" sz="1800" dirty="0"/>
              <a:t>case e of … </a:t>
            </a:r>
            <a:r>
              <a:rPr lang="en-US" sz="1800" dirty="0" smtClean="0"/>
              <a:t>);</a:t>
            </a:r>
            <a:endParaRPr lang="en-US" sz="1800" dirty="0"/>
          </a:p>
          <a:p>
            <a:pPr marL="0" indent="0">
              <a:buFontTx/>
              <a:buNone/>
              <a:defRPr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057855-9C53-0D44-A0A9-23732354990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08177" y="1301716"/>
            <a:ext cx="4101155" cy="707886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type in the </a:t>
            </a:r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</a:rPr>
              <a:t>host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language (the language the compiler is implemented in)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3589361" y="1094200"/>
            <a:ext cx="718816" cy="435846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87313"/>
            <a:ext cx="7912100" cy="404006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Type 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Checking</a:t>
            </a:r>
            <a:r>
              <a:rPr lang="en-US" dirty="0" smtClean="0">
                <a:effectLst/>
              </a:rPr>
              <a:t>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706" y="747215"/>
            <a:ext cx="8653818" cy="4753253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1800" dirty="0"/>
              <a:t>f</a:t>
            </a:r>
            <a:r>
              <a:rPr lang="en-US" sz="1800" dirty="0" smtClean="0"/>
              <a:t>un check (e: </a:t>
            </a:r>
            <a:r>
              <a:rPr lang="en-US" sz="1800" b="1" dirty="0" smtClean="0"/>
              <a:t>Expr</a:t>
            </a:r>
            <a:r>
              <a:rPr lang="en-US" sz="1800" dirty="0" smtClean="0"/>
              <a:t>, t: </a:t>
            </a:r>
            <a:r>
              <a:rPr lang="en-US" sz="1800" b="1" dirty="0" smtClean="0">
                <a:solidFill>
                  <a:srgbClr val="FF0000"/>
                </a:solidFill>
              </a:rPr>
              <a:t>Type</a:t>
            </a:r>
            <a:r>
              <a:rPr lang="en-US" sz="1800" dirty="0" smtClean="0"/>
              <a:t>): bool := </a:t>
            </a:r>
          </a:p>
          <a:p>
            <a:pPr marL="0" indent="0">
              <a:buFontTx/>
              <a:buNone/>
              <a:defRPr/>
            </a:pPr>
            <a:r>
              <a:rPr lang="en-US" sz="1800" dirty="0"/>
              <a:t> </a:t>
            </a:r>
            <a:r>
              <a:rPr lang="en-US" sz="1800" dirty="0" smtClean="0"/>
              <a:t> case t of</a:t>
            </a:r>
          </a:p>
          <a:p>
            <a:pPr marL="0" indent="0">
              <a:buFontTx/>
              <a:buNone/>
              <a:defRPr/>
            </a:pPr>
            <a:r>
              <a:rPr lang="en-US" sz="1800" dirty="0"/>
              <a:t> </a:t>
            </a:r>
            <a:r>
              <a:rPr lang="en-US" sz="1800" dirty="0" smtClean="0"/>
              <a:t>   </a:t>
            </a:r>
            <a:r>
              <a:rPr lang="en-US" sz="1800" b="1" dirty="0" smtClean="0"/>
              <a:t>Bool</a:t>
            </a:r>
            <a:r>
              <a:rPr lang="en-US" sz="1800" dirty="0" smtClean="0"/>
              <a:t> =&gt; (case e of .. )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 marL="0" indent="0">
              <a:buFontTx/>
              <a:buNone/>
              <a:defRPr/>
            </a:pPr>
            <a:r>
              <a:rPr lang="en-US" sz="1800" dirty="0"/>
              <a:t> </a:t>
            </a:r>
            <a:r>
              <a:rPr lang="en-US" sz="1800" dirty="0" smtClean="0"/>
              <a:t> | </a:t>
            </a:r>
            <a:r>
              <a:rPr lang="en-US" sz="1800" b="1" dirty="0" err="1"/>
              <a:t>I</a:t>
            </a:r>
            <a:r>
              <a:rPr lang="en-US" sz="1800" b="1" dirty="0" err="1" smtClean="0"/>
              <a:t>nt</a:t>
            </a:r>
            <a:r>
              <a:rPr lang="en-US" sz="1800" dirty="0" smtClean="0"/>
              <a:t> =&gt; (case e of … )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057855-9C53-0D44-A0A9-23732354990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87463" y="2100183"/>
            <a:ext cx="2445674" cy="1323439"/>
          </a:xfrm>
          <a:prstGeom prst="rect">
            <a:avLst/>
          </a:prstGeom>
          <a:noFill/>
          <a:ln w="317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e</a:t>
            </a:r>
            <a:r>
              <a:rPr lang="en-US" sz="2000" dirty="0" smtClean="0">
                <a:solidFill>
                  <a:srgbClr val="FF0000"/>
                </a:solidFill>
              </a:rPr>
              <a:t>xpressions/types of the </a:t>
            </a:r>
            <a:r>
              <a:rPr lang="en-US" sz="2000" b="1" u="sng" dirty="0" smtClean="0">
                <a:solidFill>
                  <a:srgbClr val="FF0000"/>
                </a:solidFill>
              </a:rPr>
              <a:t>object</a:t>
            </a:r>
            <a:r>
              <a:rPr lang="en-US" sz="2000" dirty="0" smtClean="0">
                <a:solidFill>
                  <a:srgbClr val="FF0000"/>
                </a:solidFill>
              </a:rPr>
              <a:t> language, </a:t>
            </a:r>
            <a:r>
              <a:rPr lang="en-US" sz="2000" dirty="0" err="1" smtClean="0">
                <a:solidFill>
                  <a:srgbClr val="FF0000"/>
                </a:solidFill>
              </a:rPr>
              <a:t>ie</a:t>
            </a:r>
            <a:r>
              <a:rPr lang="en-US" sz="2000" dirty="0" smtClean="0">
                <a:solidFill>
                  <a:srgbClr val="FF0000"/>
                </a:solidFill>
              </a:rPr>
              <a:t> the language for which we’re writing a compiler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H="1" flipV="1">
            <a:off x="873459" y="1746914"/>
            <a:ext cx="309383" cy="49131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893964" y="3137538"/>
            <a:ext cx="288878" cy="791692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7961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87313"/>
            <a:ext cx="7912100" cy="404006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Type 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Checking</a:t>
            </a:r>
            <a:r>
              <a:rPr lang="en-US" dirty="0" smtClean="0">
                <a:effectLst/>
              </a:rPr>
              <a:t>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706" y="747215"/>
            <a:ext cx="8653818" cy="4753253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1800" dirty="0"/>
              <a:t>f</a:t>
            </a:r>
            <a:r>
              <a:rPr lang="en-US" sz="1800" dirty="0" smtClean="0"/>
              <a:t>un check (e: </a:t>
            </a:r>
            <a:r>
              <a:rPr lang="en-US" sz="1800" b="1" dirty="0" smtClean="0"/>
              <a:t>Expr</a:t>
            </a:r>
            <a:r>
              <a:rPr lang="en-US" sz="1800" dirty="0" smtClean="0"/>
              <a:t>, t: </a:t>
            </a:r>
            <a:r>
              <a:rPr lang="en-US" sz="1800" b="1" dirty="0" smtClean="0">
                <a:solidFill>
                  <a:srgbClr val="FF0000"/>
                </a:solidFill>
              </a:rPr>
              <a:t>Type</a:t>
            </a:r>
            <a:r>
              <a:rPr lang="en-US" sz="1800" dirty="0" smtClean="0"/>
              <a:t>): bool := </a:t>
            </a:r>
          </a:p>
          <a:p>
            <a:pPr marL="0" indent="0">
              <a:buFontTx/>
              <a:buNone/>
              <a:defRPr/>
            </a:pPr>
            <a:r>
              <a:rPr lang="en-US" sz="1800" dirty="0"/>
              <a:t> </a:t>
            </a:r>
            <a:r>
              <a:rPr lang="en-US" sz="1800" dirty="0" smtClean="0"/>
              <a:t> case t of</a:t>
            </a:r>
          </a:p>
          <a:p>
            <a:pPr marL="0" indent="0">
              <a:buFontTx/>
              <a:buNone/>
              <a:defRPr/>
            </a:pPr>
            <a:r>
              <a:rPr lang="en-US" sz="1800" dirty="0"/>
              <a:t> </a:t>
            </a:r>
            <a:r>
              <a:rPr lang="en-US" sz="1800" dirty="0" smtClean="0"/>
              <a:t>   </a:t>
            </a:r>
            <a:r>
              <a:rPr lang="en-US" sz="1800" b="1" dirty="0" smtClean="0"/>
              <a:t>Bool</a:t>
            </a:r>
            <a:r>
              <a:rPr lang="en-US" sz="1800" dirty="0" smtClean="0"/>
              <a:t> =&gt; (case e of</a:t>
            </a:r>
          </a:p>
          <a:p>
            <a:pPr marL="0" indent="0">
              <a:buFontTx/>
              <a:buNone/>
              <a:defRPr/>
            </a:pPr>
            <a:r>
              <a:rPr lang="en-US" sz="1800" dirty="0"/>
              <a:t> </a:t>
            </a:r>
            <a:r>
              <a:rPr lang="en-US" sz="1800" dirty="0" smtClean="0"/>
              <a:t>                       </a:t>
            </a:r>
            <a:r>
              <a:rPr lang="en-US" sz="1800" dirty="0" err="1" smtClean="0"/>
              <a:t>tt</a:t>
            </a:r>
            <a:r>
              <a:rPr lang="en-US" sz="1800" dirty="0" smtClean="0"/>
              <a:t> =&gt; true</a:t>
            </a:r>
          </a:p>
          <a:p>
            <a:pPr marL="0" indent="0">
              <a:buFontTx/>
              <a:buNone/>
              <a:defRPr/>
            </a:pPr>
            <a:r>
              <a:rPr lang="en-US" sz="1800" dirty="0"/>
              <a:t> </a:t>
            </a:r>
            <a:r>
              <a:rPr lang="en-US" sz="1800" dirty="0" smtClean="0"/>
              <a:t>                     | </a:t>
            </a:r>
            <a:r>
              <a:rPr lang="en-US" sz="1800" dirty="0" err="1" smtClean="0"/>
              <a:t>ff</a:t>
            </a:r>
            <a:r>
              <a:rPr lang="en-US" sz="1800" dirty="0" smtClean="0"/>
              <a:t> =&gt; true </a:t>
            </a:r>
          </a:p>
          <a:p>
            <a:pPr marL="0" indent="0">
              <a:buFontTx/>
              <a:buNone/>
              <a:defRPr/>
            </a:pPr>
            <a:r>
              <a:rPr lang="en-US" sz="1800" dirty="0" smtClean="0"/>
              <a:t>                      | f e1 e2 =&gt; (case f of </a:t>
            </a:r>
          </a:p>
          <a:p>
            <a:pPr marL="0" indent="0">
              <a:buFontTx/>
              <a:buNone/>
              <a:defRPr/>
            </a:pPr>
            <a:r>
              <a:rPr lang="en-US" sz="1800" dirty="0"/>
              <a:t> </a:t>
            </a:r>
            <a:r>
              <a:rPr lang="en-US" sz="1800" dirty="0" smtClean="0"/>
              <a:t>                                            AND =&gt; check (e1,</a:t>
            </a:r>
            <a:r>
              <a:rPr lang="en-US" sz="1800" b="1" dirty="0"/>
              <a:t>B</a:t>
            </a:r>
            <a:r>
              <a:rPr lang="en-US" sz="1800" b="1" dirty="0" smtClean="0"/>
              <a:t>ool</a:t>
            </a:r>
            <a:r>
              <a:rPr lang="en-US" sz="1800" dirty="0" smtClean="0"/>
              <a:t>) </a:t>
            </a:r>
            <a:r>
              <a:rPr lang="en-US" sz="1800" dirty="0" err="1" smtClean="0"/>
              <a:t>andalso</a:t>
            </a:r>
            <a:r>
              <a:rPr lang="en-US" sz="1800" dirty="0" smtClean="0"/>
              <a:t> check (e2, </a:t>
            </a:r>
            <a:r>
              <a:rPr lang="en-US" sz="1800" b="1" dirty="0"/>
              <a:t>B</a:t>
            </a:r>
            <a:r>
              <a:rPr lang="en-US" sz="1800" b="1" dirty="0" smtClean="0"/>
              <a:t>ool</a:t>
            </a:r>
            <a:r>
              <a:rPr lang="en-US" sz="1800" dirty="0" smtClean="0"/>
              <a:t>)</a:t>
            </a:r>
          </a:p>
          <a:p>
            <a:pPr marL="0" indent="0">
              <a:buFontTx/>
              <a:buNone/>
              <a:defRPr/>
            </a:pPr>
            <a:r>
              <a:rPr lang="en-US" sz="1800" dirty="0" smtClean="0"/>
              <a:t>                                            | (*similar case for OR *)</a:t>
            </a:r>
          </a:p>
          <a:p>
            <a:pPr marL="0" indent="0">
              <a:buFontTx/>
              <a:buNone/>
              <a:defRPr/>
            </a:pPr>
            <a:r>
              <a:rPr lang="en-US" sz="1800" dirty="0"/>
              <a:t> </a:t>
            </a:r>
            <a:r>
              <a:rPr lang="en-US" sz="1800" dirty="0" smtClean="0"/>
              <a:t>                                           | LESS =&gt; check (e1, </a:t>
            </a:r>
            <a:r>
              <a:rPr lang="en-US" sz="1800" b="1" dirty="0" err="1"/>
              <a:t>I</a:t>
            </a:r>
            <a:r>
              <a:rPr lang="en-US" sz="1800" b="1" dirty="0" err="1" smtClean="0"/>
              <a:t>nt</a:t>
            </a:r>
            <a:r>
              <a:rPr lang="en-US" sz="1800" dirty="0" smtClean="0"/>
              <a:t>) </a:t>
            </a:r>
            <a:r>
              <a:rPr lang="en-US" sz="1800" dirty="0" err="1" smtClean="0"/>
              <a:t>andalso</a:t>
            </a:r>
            <a:r>
              <a:rPr lang="en-US" sz="1800" dirty="0" smtClean="0"/>
              <a:t> check(e2, </a:t>
            </a:r>
            <a:r>
              <a:rPr lang="en-US" sz="1800" b="1" dirty="0" err="1"/>
              <a:t>I</a:t>
            </a:r>
            <a:r>
              <a:rPr lang="en-US" sz="1800" b="1" dirty="0" err="1" smtClean="0"/>
              <a:t>nt</a:t>
            </a:r>
            <a:r>
              <a:rPr lang="en-US" sz="1800" dirty="0" smtClean="0"/>
              <a:t>)</a:t>
            </a:r>
          </a:p>
          <a:p>
            <a:pPr marL="0" indent="0">
              <a:buFontTx/>
              <a:buNone/>
              <a:defRPr/>
            </a:pPr>
            <a:r>
              <a:rPr lang="en-US" sz="1800" dirty="0"/>
              <a:t> </a:t>
            </a:r>
            <a:r>
              <a:rPr lang="en-US" sz="1800" dirty="0" smtClean="0"/>
              <a:t>                                           | (*similar cases for EQ </a:t>
            </a:r>
            <a:r>
              <a:rPr lang="en-US" sz="1800" dirty="0" err="1" smtClean="0"/>
              <a:t>etc</a:t>
            </a:r>
            <a:r>
              <a:rPr lang="en-US" sz="1800" dirty="0" smtClean="0"/>
              <a:t>*)</a:t>
            </a:r>
          </a:p>
          <a:p>
            <a:pPr marL="0" indent="0">
              <a:buFontTx/>
              <a:buNone/>
              <a:defRPr/>
            </a:pPr>
            <a:r>
              <a:rPr lang="en-US" sz="1800" dirty="0"/>
              <a:t> </a:t>
            </a:r>
            <a:r>
              <a:rPr lang="en-US" sz="1800" dirty="0" smtClean="0"/>
              <a:t>                                           | _ =&gt; false)</a:t>
            </a:r>
          </a:p>
          <a:p>
            <a:pPr marL="0" indent="0">
              <a:buFontTx/>
              <a:buNone/>
              <a:defRPr/>
            </a:pPr>
            <a:r>
              <a:rPr lang="en-US" sz="1800" dirty="0"/>
              <a:t> </a:t>
            </a:r>
            <a:r>
              <a:rPr lang="en-US" sz="1800" dirty="0" smtClean="0"/>
              <a:t>                     | IF e1 THEN e2 ELSE e3 =&gt; check (e1, </a:t>
            </a:r>
            <a:r>
              <a:rPr lang="en-US" sz="1800" b="1" dirty="0"/>
              <a:t>B</a:t>
            </a:r>
            <a:r>
              <a:rPr lang="en-US" sz="1800" b="1" dirty="0" smtClean="0"/>
              <a:t>ool</a:t>
            </a:r>
            <a:r>
              <a:rPr lang="en-US" sz="1800" dirty="0" smtClean="0"/>
              <a:t>) </a:t>
            </a:r>
            <a:r>
              <a:rPr lang="en-US" sz="1800" dirty="0" err="1" smtClean="0"/>
              <a:t>andalso</a:t>
            </a:r>
            <a:r>
              <a:rPr lang="en-US" sz="1800" dirty="0" smtClean="0"/>
              <a:t> </a:t>
            </a:r>
          </a:p>
          <a:p>
            <a:pPr marL="0" indent="0">
              <a:buFontTx/>
              <a:buNone/>
              <a:defRPr/>
            </a:pPr>
            <a:r>
              <a:rPr lang="en-US" sz="1800" dirty="0"/>
              <a:t> </a:t>
            </a:r>
            <a:r>
              <a:rPr lang="en-US" sz="1800" dirty="0" smtClean="0"/>
              <a:t>                                            check (e2, </a:t>
            </a:r>
            <a:r>
              <a:rPr lang="en-US" sz="1800" b="1" dirty="0"/>
              <a:t>B</a:t>
            </a:r>
            <a:r>
              <a:rPr lang="en-US" sz="1800" b="1" dirty="0" smtClean="0"/>
              <a:t>ool</a:t>
            </a:r>
            <a:r>
              <a:rPr lang="en-US" sz="1800" dirty="0" smtClean="0"/>
              <a:t>) </a:t>
            </a:r>
            <a:r>
              <a:rPr lang="en-US" sz="1800" dirty="0" err="1" smtClean="0"/>
              <a:t>andalso</a:t>
            </a:r>
            <a:r>
              <a:rPr lang="en-US" sz="1800" dirty="0" smtClean="0"/>
              <a:t> (e3, </a:t>
            </a:r>
            <a:r>
              <a:rPr lang="en-US" sz="1800" b="1" dirty="0"/>
              <a:t>B</a:t>
            </a:r>
            <a:r>
              <a:rPr lang="en-US" sz="1800" b="1" dirty="0" smtClean="0"/>
              <a:t>ool</a:t>
            </a:r>
            <a:r>
              <a:rPr lang="en-US" sz="1800" dirty="0" smtClean="0"/>
              <a:t>))</a:t>
            </a:r>
          </a:p>
          <a:p>
            <a:pPr marL="0" indent="0">
              <a:buFontTx/>
              <a:buNone/>
              <a:defRPr/>
            </a:pPr>
            <a:r>
              <a:rPr lang="en-US" sz="1800" dirty="0"/>
              <a:t> </a:t>
            </a:r>
            <a:r>
              <a:rPr lang="en-US" sz="1800" dirty="0" smtClean="0"/>
              <a:t> | </a:t>
            </a:r>
            <a:r>
              <a:rPr lang="en-US" sz="1800" b="1" dirty="0" err="1"/>
              <a:t>I</a:t>
            </a:r>
            <a:r>
              <a:rPr lang="en-US" sz="1800" b="1" dirty="0" err="1" smtClean="0"/>
              <a:t>nt</a:t>
            </a:r>
            <a:r>
              <a:rPr lang="en-US" sz="1800" dirty="0" smtClean="0"/>
              <a:t> =&gt; (case e of … )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057855-9C53-0D44-A0A9-23732354990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15064" y="5812691"/>
            <a:ext cx="4807163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Alternative: swap nesting of case distinctions for expressions and types.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4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87313"/>
            <a:ext cx="7912100" cy="492682"/>
          </a:xfrm>
        </p:spPr>
        <p:txBody>
          <a:bodyPr/>
          <a:lstStyle/>
          <a:p>
            <a:pPr>
              <a:defRPr/>
            </a:pPr>
            <a:r>
              <a:rPr lang="en-US" dirty="0">
                <a:effectLst/>
              </a:rPr>
              <a:t>Type </a:t>
            </a:r>
            <a:r>
              <a:rPr lang="en-US" dirty="0" smtClean="0">
                <a:solidFill>
                  <a:srgbClr val="FFC000"/>
                </a:solidFill>
                <a:effectLst/>
              </a:rPr>
              <a:t>Inference</a:t>
            </a:r>
            <a:r>
              <a:rPr lang="en-US" dirty="0" smtClean="0">
                <a:effectLst/>
              </a:rPr>
              <a:t>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364" y="686282"/>
            <a:ext cx="8763000" cy="5251376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000" dirty="0"/>
              <a:t>f</a:t>
            </a:r>
            <a:r>
              <a:rPr lang="en-US" sz="2000" dirty="0" smtClean="0"/>
              <a:t>un infer (</a:t>
            </a:r>
            <a:r>
              <a:rPr lang="en-US" sz="2000" dirty="0" err="1" smtClean="0"/>
              <a:t>e:</a:t>
            </a:r>
            <a:r>
              <a:rPr lang="en-US" sz="2000" b="1" dirty="0" err="1" smtClean="0"/>
              <a:t>Expr</a:t>
            </a:r>
            <a:r>
              <a:rPr lang="en-US" sz="2000" dirty="0" smtClean="0"/>
              <a:t>): </a:t>
            </a:r>
            <a:r>
              <a:rPr lang="en-US" sz="2000" b="1" dirty="0" smtClean="0"/>
              <a:t>Type</a:t>
            </a:r>
            <a:r>
              <a:rPr lang="en-US" sz="2000" dirty="0" smtClean="0"/>
              <a:t> option = </a:t>
            </a:r>
          </a:p>
          <a:p>
            <a:pPr marL="0" indent="0">
              <a:buFontTx/>
              <a:buNone/>
              <a:defRPr/>
            </a:pPr>
            <a:r>
              <a:rPr lang="en-US" sz="2000" dirty="0"/>
              <a:t> </a:t>
            </a:r>
            <a:r>
              <a:rPr lang="en-US" sz="2000" dirty="0" smtClean="0"/>
              <a:t>case e of </a:t>
            </a:r>
          </a:p>
          <a:p>
            <a:pPr marL="0" indent="0">
              <a:buFontTx/>
              <a:buNone/>
              <a:defRPr/>
            </a:pPr>
            <a:r>
              <a:rPr lang="en-US" sz="2000" dirty="0"/>
              <a:t> </a:t>
            </a:r>
            <a:r>
              <a:rPr lang="en-US" sz="2000" dirty="0" smtClean="0"/>
              <a:t>   </a:t>
            </a:r>
            <a:r>
              <a:rPr lang="en-US" sz="2000" dirty="0" err="1" smtClean="0"/>
              <a:t>tt</a:t>
            </a:r>
            <a:r>
              <a:rPr lang="en-US" sz="2000" dirty="0" smtClean="0"/>
              <a:t> =&gt; Some </a:t>
            </a:r>
            <a:r>
              <a:rPr lang="en-US" sz="2000" b="1" dirty="0"/>
              <a:t>B</a:t>
            </a:r>
            <a:r>
              <a:rPr lang="en-US" sz="2000" b="1" dirty="0" smtClean="0"/>
              <a:t>ool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| </a:t>
            </a:r>
            <a:r>
              <a:rPr lang="en-US" sz="2000" dirty="0" err="1" smtClean="0"/>
              <a:t>ff</a:t>
            </a:r>
            <a:r>
              <a:rPr lang="en-US" sz="2000" dirty="0" smtClean="0"/>
              <a:t> =&gt; Some </a:t>
            </a:r>
            <a:r>
              <a:rPr lang="en-US" sz="2000" b="1" dirty="0" smtClean="0"/>
              <a:t>Bool</a:t>
            </a:r>
          </a:p>
          <a:p>
            <a:pPr marL="0" indent="0">
              <a:buFontTx/>
              <a:buNone/>
              <a:defRPr/>
            </a:pPr>
            <a:r>
              <a:rPr lang="en-US" sz="2000" dirty="0" smtClean="0"/>
              <a:t>  | BINOP f e1 e2 =&gt; ???</a:t>
            </a:r>
          </a:p>
          <a:p>
            <a:pPr marL="0" indent="0">
              <a:buFontTx/>
              <a:buNone/>
              <a:defRPr/>
            </a:pPr>
            <a:r>
              <a:rPr lang="en-US" sz="2000" dirty="0"/>
              <a:t> </a:t>
            </a:r>
            <a:r>
              <a:rPr lang="en-US" sz="2000" dirty="0" smtClean="0"/>
              <a:t> |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057855-9C53-0D44-A0A9-23732354990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0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07F2F1-457D-A941-8B30-BEE5045AD1F0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8908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3223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Types: potential benefits (I)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9413" y="839027"/>
            <a:ext cx="8153400" cy="325530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u="sng" dirty="0" smtClean="0"/>
              <a:t>For programmers:</a:t>
            </a:r>
          </a:p>
          <a:p>
            <a:pPr>
              <a:defRPr/>
            </a:pPr>
            <a:r>
              <a:rPr lang="en-US" dirty="0" smtClean="0"/>
              <a:t>help to eliminate common programming mistakes, particularly mistakes that might lead to runtime errors (or prevent program from being compiled)</a:t>
            </a:r>
          </a:p>
          <a:p>
            <a:pPr>
              <a:defRPr/>
            </a:pPr>
            <a:r>
              <a:rPr lang="en-US" dirty="0"/>
              <a:t>p</a:t>
            </a:r>
            <a:r>
              <a:rPr lang="en-US" dirty="0" smtClean="0"/>
              <a:t>rovide abstractions and modularization discipline: can substitute code with alternative implementation without breaking surrounding program context</a:t>
            </a:r>
          </a:p>
          <a:p>
            <a:pPr marL="0" indent="0">
              <a:buNone/>
              <a:defRPr/>
            </a:pPr>
            <a:r>
              <a:rPr lang="en-US" dirty="0" smtClean="0"/>
              <a:t>Example (ML signatures):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59807" y="4010996"/>
            <a:ext cx="7880443" cy="2308324"/>
            <a:chOff x="1132764" y="3990731"/>
            <a:chExt cx="7880443" cy="2308324"/>
          </a:xfrm>
        </p:grpSpPr>
        <p:sp>
          <p:nvSpPr>
            <p:cNvPr id="10" name="Rectangle 9"/>
            <p:cNvSpPr/>
            <p:nvPr/>
          </p:nvSpPr>
          <p:spPr bwMode="auto">
            <a:xfrm>
              <a:off x="1132764" y="4074063"/>
              <a:ext cx="7880443" cy="214166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498880" y="3990731"/>
              <a:ext cx="7400049" cy="2308324"/>
              <a:chOff x="1498880" y="3698343"/>
              <a:chExt cx="7400049" cy="2308324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1498880" y="3698343"/>
                <a:ext cx="4870244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/>
                  <a:t>s</a:t>
                </a:r>
                <a:r>
                  <a:rPr lang="en-US" dirty="0" smtClean="0"/>
                  <a:t>ig</a:t>
                </a:r>
                <a:br>
                  <a:rPr lang="en-US" dirty="0" smtClean="0"/>
                </a:br>
                <a:r>
                  <a:rPr lang="en-US" dirty="0" smtClean="0"/>
                  <a:t>   type </a:t>
                </a:r>
                <a:r>
                  <a:rPr lang="en-US" dirty="0" err="1" smtClean="0"/>
                  <a:t>sorted_list</a:t>
                </a:r>
                <a:r>
                  <a:rPr lang="en-US" dirty="0" smtClean="0"/>
                  <a:t> </a:t>
                </a:r>
              </a:p>
              <a:p>
                <a:pPr algn="l"/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val</a:t>
                </a:r>
                <a:r>
                  <a:rPr lang="en-US" dirty="0" smtClean="0"/>
                  <a:t> sort : </a:t>
                </a:r>
                <a:r>
                  <a:rPr lang="en-US" dirty="0" err="1" smtClean="0"/>
                  <a:t>int</a:t>
                </a:r>
                <a:r>
                  <a:rPr lang="en-US" dirty="0" smtClean="0"/>
                  <a:t> list -&gt; </a:t>
                </a:r>
                <a:r>
                  <a:rPr lang="en-US" dirty="0" err="1" smtClean="0"/>
                  <a:t>sorted_list</a:t>
                </a:r>
                <a:endParaRPr lang="en-US" dirty="0" smtClean="0"/>
              </a:p>
              <a:p>
                <a:pPr algn="l"/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val</a:t>
                </a:r>
                <a:r>
                  <a:rPr lang="en-US" dirty="0" smtClean="0"/>
                  <a:t> lookup : </a:t>
                </a:r>
                <a:r>
                  <a:rPr lang="en-US" dirty="0" err="1" smtClean="0"/>
                  <a:t>sorted_list</a:t>
                </a:r>
                <a:r>
                  <a:rPr lang="en-US" dirty="0" smtClean="0"/>
                  <a:t> -&gt; </a:t>
                </a:r>
                <a:r>
                  <a:rPr lang="en-US" dirty="0" err="1" smtClean="0"/>
                  <a:t>int</a:t>
                </a:r>
                <a:r>
                  <a:rPr lang="en-US" dirty="0" smtClean="0"/>
                  <a:t> -&gt; bool</a:t>
                </a:r>
                <a:br>
                  <a:rPr lang="en-US" dirty="0" smtClean="0"/>
                </a:br>
                <a:r>
                  <a:rPr lang="en-US" dirty="0" smtClean="0"/>
                  <a:t>   </a:t>
                </a:r>
                <a:r>
                  <a:rPr lang="en-US" dirty="0" err="1" smtClean="0"/>
                  <a:t>val</a:t>
                </a:r>
                <a:r>
                  <a:rPr lang="en-US" dirty="0" smtClean="0"/>
                  <a:t> insert: </a:t>
                </a:r>
                <a:r>
                  <a:rPr lang="en-US" dirty="0" err="1" smtClean="0"/>
                  <a:t>sorted_list</a:t>
                </a:r>
                <a:r>
                  <a:rPr lang="en-US" dirty="0" smtClean="0"/>
                  <a:t> -&gt; </a:t>
                </a:r>
                <a:r>
                  <a:rPr lang="en-US" dirty="0" err="1" smtClean="0"/>
                  <a:t>int</a:t>
                </a:r>
                <a:r>
                  <a:rPr lang="en-US" dirty="0" smtClean="0"/>
                  <a:t> -&gt; </a:t>
                </a:r>
                <a:r>
                  <a:rPr lang="en-US" dirty="0" err="1" smtClean="0"/>
                  <a:t>sorted_list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end</a:t>
                </a:r>
                <a:endParaRPr lang="en-US" dirty="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4179368" y="3801940"/>
                <a:ext cx="471956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Internal definition of </a:t>
                </a:r>
                <a:r>
                  <a:rPr lang="en-US" sz="1600" dirty="0" err="1" smtClean="0"/>
                  <a:t>sorted_list</a:t>
                </a:r>
                <a:r>
                  <a:rPr lang="en-US" sz="1600" dirty="0" smtClean="0"/>
                  <a:t> not revealed to clients, so can</a:t>
                </a:r>
                <a:br>
                  <a:rPr lang="en-US" sz="1600" dirty="0" smtClean="0"/>
                </a:br>
                <a:r>
                  <a:rPr lang="en-US" sz="1600" dirty="0" smtClean="0"/>
                  <a:t>replace one implementation by another one!</a:t>
                </a:r>
                <a:endParaRPr lang="en-US" sz="1600" dirty="0"/>
              </a:p>
            </p:txBody>
          </p:sp>
          <p:cxnSp>
            <p:nvCxnSpPr>
              <p:cNvPr id="7" name="Straight Connector 6"/>
              <p:cNvCxnSpPr/>
              <p:nvPr/>
            </p:nvCxnSpPr>
            <p:spPr bwMode="auto">
              <a:xfrm flipH="1">
                <a:off x="3630304" y="3957650"/>
                <a:ext cx="464024" cy="286603"/>
              </a:xfrm>
              <a:prstGeom prst="line">
                <a:avLst/>
              </a:prstGeom>
              <a:solidFill>
                <a:schemeClr val="accent1">
                  <a:alpha val="50000"/>
                </a:schemeClr>
              </a:solidFill>
              <a:ln w="25400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9" name="TextBox 8"/>
          <p:cNvSpPr txBox="1"/>
          <p:nvPr/>
        </p:nvSpPr>
        <p:spPr>
          <a:xfrm>
            <a:off x="753466" y="6235988"/>
            <a:ext cx="8093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Similarly for other invariants.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87313"/>
            <a:ext cx="7912100" cy="492682"/>
          </a:xfrm>
        </p:spPr>
        <p:txBody>
          <a:bodyPr/>
          <a:lstStyle/>
          <a:p>
            <a:pPr>
              <a:defRPr/>
            </a:pPr>
            <a:r>
              <a:rPr lang="en-US" dirty="0">
                <a:effectLst/>
              </a:rPr>
              <a:t>Type </a:t>
            </a:r>
            <a:r>
              <a:rPr lang="en-US" dirty="0" smtClean="0">
                <a:solidFill>
                  <a:srgbClr val="FFC000"/>
                </a:solidFill>
                <a:effectLst/>
              </a:rPr>
              <a:t>Inference</a:t>
            </a:r>
            <a:r>
              <a:rPr lang="en-US" dirty="0" smtClean="0">
                <a:effectLst/>
              </a:rPr>
              <a:t>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364" y="686282"/>
            <a:ext cx="8763000" cy="5251376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000" dirty="0"/>
              <a:t>f</a:t>
            </a:r>
            <a:r>
              <a:rPr lang="en-US" sz="2000" dirty="0" smtClean="0"/>
              <a:t>un infer (</a:t>
            </a:r>
            <a:r>
              <a:rPr lang="en-US" sz="2000" dirty="0" err="1" smtClean="0"/>
              <a:t>e:</a:t>
            </a:r>
            <a:r>
              <a:rPr lang="en-US" sz="2000" b="1" dirty="0" err="1" smtClean="0"/>
              <a:t>Expr</a:t>
            </a:r>
            <a:r>
              <a:rPr lang="en-US" sz="2000" dirty="0" smtClean="0"/>
              <a:t>): </a:t>
            </a:r>
            <a:r>
              <a:rPr lang="en-US" sz="2000" b="1" dirty="0" smtClean="0"/>
              <a:t>Type</a:t>
            </a:r>
            <a:r>
              <a:rPr lang="en-US" sz="2000" dirty="0" smtClean="0"/>
              <a:t> option = </a:t>
            </a:r>
          </a:p>
          <a:p>
            <a:pPr marL="0" indent="0">
              <a:buFontTx/>
              <a:buNone/>
              <a:defRPr/>
            </a:pPr>
            <a:r>
              <a:rPr lang="en-US" sz="2000" dirty="0"/>
              <a:t> </a:t>
            </a:r>
            <a:r>
              <a:rPr lang="en-US" sz="2000" dirty="0" smtClean="0"/>
              <a:t>case e of </a:t>
            </a:r>
          </a:p>
          <a:p>
            <a:pPr marL="0" indent="0">
              <a:buFontTx/>
              <a:buNone/>
              <a:defRPr/>
            </a:pPr>
            <a:r>
              <a:rPr lang="en-US" sz="2000" dirty="0"/>
              <a:t> </a:t>
            </a:r>
            <a:r>
              <a:rPr lang="en-US" sz="2000" dirty="0" smtClean="0"/>
              <a:t>   </a:t>
            </a:r>
            <a:r>
              <a:rPr lang="en-US" sz="2000" dirty="0" err="1" smtClean="0"/>
              <a:t>tt</a:t>
            </a:r>
            <a:r>
              <a:rPr lang="en-US" sz="2000" dirty="0" smtClean="0"/>
              <a:t> =&gt; Some </a:t>
            </a:r>
            <a:r>
              <a:rPr lang="en-US" sz="2000" b="1" dirty="0"/>
              <a:t>B</a:t>
            </a:r>
            <a:r>
              <a:rPr lang="en-US" sz="2000" b="1" dirty="0" smtClean="0"/>
              <a:t>ool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| </a:t>
            </a:r>
            <a:r>
              <a:rPr lang="en-US" sz="2000" dirty="0" err="1" smtClean="0"/>
              <a:t>ff</a:t>
            </a:r>
            <a:r>
              <a:rPr lang="en-US" sz="2000" dirty="0" smtClean="0"/>
              <a:t> =&gt; Some </a:t>
            </a:r>
            <a:r>
              <a:rPr lang="en-US" sz="2000" b="1" dirty="0"/>
              <a:t>B</a:t>
            </a:r>
            <a:r>
              <a:rPr lang="en-US" sz="2000" b="1" dirty="0" smtClean="0"/>
              <a:t>ool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| BINOP f e1 e2 =&gt; (case f of</a:t>
            </a:r>
          </a:p>
          <a:p>
            <a:pPr marL="0" indent="0">
              <a:buFontTx/>
              <a:buNone/>
              <a:defRPr/>
            </a:pPr>
            <a:r>
              <a:rPr lang="en-US" sz="2000" dirty="0"/>
              <a:t> </a:t>
            </a:r>
            <a:r>
              <a:rPr lang="en-US" sz="2000" dirty="0" smtClean="0"/>
              <a:t>                        AND =&gt; if check(e1, </a:t>
            </a:r>
            <a:r>
              <a:rPr lang="en-US" sz="2000" b="1" dirty="0"/>
              <a:t>B</a:t>
            </a:r>
            <a:r>
              <a:rPr lang="en-US" sz="2000" b="1" dirty="0" smtClean="0"/>
              <a:t>ool</a:t>
            </a:r>
            <a:r>
              <a:rPr lang="en-US" sz="2000" dirty="0" smtClean="0"/>
              <a:t>) </a:t>
            </a:r>
            <a:r>
              <a:rPr lang="en-US" sz="2000" dirty="0" err="1" smtClean="0"/>
              <a:t>andalso</a:t>
            </a:r>
            <a:r>
              <a:rPr lang="en-US" sz="2000" dirty="0" smtClean="0"/>
              <a:t> check(e2, </a:t>
            </a:r>
            <a:r>
              <a:rPr lang="en-US" sz="2000" b="1" dirty="0" smtClean="0"/>
              <a:t>Bool</a:t>
            </a:r>
            <a:r>
              <a:rPr lang="en-US" sz="2000" dirty="0" smtClean="0"/>
              <a:t>) </a:t>
            </a:r>
          </a:p>
          <a:p>
            <a:pPr marL="0" indent="0">
              <a:buFontTx/>
              <a:buNone/>
              <a:defRPr/>
            </a:pPr>
            <a:r>
              <a:rPr lang="en-US" sz="2000" dirty="0"/>
              <a:t> </a:t>
            </a:r>
            <a:r>
              <a:rPr lang="en-US" sz="2000" dirty="0" smtClean="0"/>
              <a:t>                                     then Some </a:t>
            </a:r>
            <a:r>
              <a:rPr lang="en-US" sz="2000" b="1" dirty="0"/>
              <a:t>B</a:t>
            </a:r>
            <a:r>
              <a:rPr lang="en-US" sz="2000" b="1" dirty="0" smtClean="0"/>
              <a:t>ool</a:t>
            </a:r>
            <a:r>
              <a:rPr lang="en-US" sz="2000" dirty="0" smtClean="0"/>
              <a:t> else None</a:t>
            </a:r>
          </a:p>
          <a:p>
            <a:pPr marL="0" indent="0">
              <a:buFontTx/>
              <a:buNone/>
              <a:defRPr/>
            </a:pPr>
            <a:r>
              <a:rPr lang="en-US" sz="2000" dirty="0"/>
              <a:t> </a:t>
            </a:r>
            <a:r>
              <a:rPr lang="en-US" sz="2000" dirty="0" smtClean="0"/>
              <a:t>                      |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057855-9C53-0D44-A0A9-23732354990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16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87313"/>
            <a:ext cx="7912100" cy="492682"/>
          </a:xfrm>
        </p:spPr>
        <p:txBody>
          <a:bodyPr/>
          <a:lstStyle/>
          <a:p>
            <a:pPr>
              <a:defRPr/>
            </a:pPr>
            <a:r>
              <a:rPr lang="en-US" dirty="0">
                <a:effectLst/>
              </a:rPr>
              <a:t>Type </a:t>
            </a:r>
            <a:r>
              <a:rPr lang="en-US" dirty="0" smtClean="0">
                <a:solidFill>
                  <a:srgbClr val="FFC000"/>
                </a:solidFill>
                <a:effectLst/>
              </a:rPr>
              <a:t>Inference</a:t>
            </a:r>
            <a:r>
              <a:rPr lang="en-US" dirty="0" smtClean="0">
                <a:effectLst/>
              </a:rPr>
              <a:t>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364" y="686282"/>
            <a:ext cx="8763000" cy="5251376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000" dirty="0"/>
              <a:t>f</a:t>
            </a:r>
            <a:r>
              <a:rPr lang="en-US" sz="2000" dirty="0" smtClean="0"/>
              <a:t>un infer (</a:t>
            </a:r>
            <a:r>
              <a:rPr lang="en-US" sz="2000" dirty="0" err="1" smtClean="0"/>
              <a:t>e:</a:t>
            </a:r>
            <a:r>
              <a:rPr lang="en-US" sz="2000" b="1" dirty="0" err="1" smtClean="0"/>
              <a:t>Expr</a:t>
            </a:r>
            <a:r>
              <a:rPr lang="en-US" sz="2000" dirty="0" smtClean="0"/>
              <a:t>): </a:t>
            </a:r>
            <a:r>
              <a:rPr lang="en-US" sz="2000" b="1" dirty="0" smtClean="0"/>
              <a:t>Type</a:t>
            </a:r>
            <a:r>
              <a:rPr lang="en-US" sz="2000" dirty="0" smtClean="0"/>
              <a:t> option = </a:t>
            </a:r>
          </a:p>
          <a:p>
            <a:pPr marL="0" indent="0">
              <a:buFontTx/>
              <a:buNone/>
              <a:defRPr/>
            </a:pPr>
            <a:r>
              <a:rPr lang="en-US" sz="2000" dirty="0"/>
              <a:t> </a:t>
            </a:r>
            <a:r>
              <a:rPr lang="en-US" sz="2000" dirty="0" smtClean="0"/>
              <a:t>case e of </a:t>
            </a:r>
          </a:p>
          <a:p>
            <a:pPr marL="0" indent="0">
              <a:buFontTx/>
              <a:buNone/>
              <a:defRPr/>
            </a:pPr>
            <a:r>
              <a:rPr lang="en-US" sz="2000" dirty="0"/>
              <a:t> </a:t>
            </a:r>
            <a:r>
              <a:rPr lang="en-US" sz="2000" dirty="0" smtClean="0"/>
              <a:t>   </a:t>
            </a:r>
            <a:r>
              <a:rPr lang="en-US" sz="2000" dirty="0" err="1" smtClean="0"/>
              <a:t>tt</a:t>
            </a:r>
            <a:r>
              <a:rPr lang="en-US" sz="2000" dirty="0" smtClean="0"/>
              <a:t> =&gt; Some </a:t>
            </a:r>
            <a:r>
              <a:rPr lang="en-US" sz="2000" b="1" dirty="0"/>
              <a:t>B</a:t>
            </a:r>
            <a:r>
              <a:rPr lang="en-US" sz="2000" b="1" dirty="0" smtClean="0"/>
              <a:t>ool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| </a:t>
            </a:r>
            <a:r>
              <a:rPr lang="en-US" sz="2000" dirty="0" err="1" smtClean="0"/>
              <a:t>ff</a:t>
            </a:r>
            <a:r>
              <a:rPr lang="en-US" sz="2000" dirty="0" smtClean="0"/>
              <a:t> =&gt; Some </a:t>
            </a:r>
            <a:r>
              <a:rPr lang="en-US" sz="2000" b="1" dirty="0"/>
              <a:t>B</a:t>
            </a:r>
            <a:r>
              <a:rPr lang="en-US" sz="2000" b="1" dirty="0" smtClean="0"/>
              <a:t>ool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| BINOP f e1 e2 =&gt; (case f of</a:t>
            </a:r>
          </a:p>
          <a:p>
            <a:pPr marL="0" indent="0">
              <a:buFontTx/>
              <a:buNone/>
              <a:defRPr/>
            </a:pPr>
            <a:r>
              <a:rPr lang="en-US" sz="2000" dirty="0"/>
              <a:t> </a:t>
            </a:r>
            <a:r>
              <a:rPr lang="en-US" sz="2000" dirty="0" smtClean="0"/>
              <a:t>                        AND =&gt; if check(e1, </a:t>
            </a:r>
            <a:r>
              <a:rPr lang="en-US" sz="2000" b="1" dirty="0"/>
              <a:t>B</a:t>
            </a:r>
            <a:r>
              <a:rPr lang="en-US" sz="2000" b="1" dirty="0" smtClean="0"/>
              <a:t>ool</a:t>
            </a:r>
            <a:r>
              <a:rPr lang="en-US" sz="2000" dirty="0" smtClean="0"/>
              <a:t>) </a:t>
            </a:r>
            <a:r>
              <a:rPr lang="en-US" sz="2000" dirty="0" err="1" smtClean="0"/>
              <a:t>andalso</a:t>
            </a:r>
            <a:r>
              <a:rPr lang="en-US" sz="2000" dirty="0" smtClean="0"/>
              <a:t> check(e2, </a:t>
            </a:r>
            <a:r>
              <a:rPr lang="en-US" sz="2000" b="1" dirty="0" smtClean="0"/>
              <a:t>Bool</a:t>
            </a:r>
            <a:r>
              <a:rPr lang="en-US" sz="2000" dirty="0" smtClean="0"/>
              <a:t>) </a:t>
            </a:r>
          </a:p>
          <a:p>
            <a:pPr marL="0" indent="0">
              <a:buFontTx/>
              <a:buNone/>
              <a:defRPr/>
            </a:pPr>
            <a:r>
              <a:rPr lang="en-US" sz="2000" dirty="0"/>
              <a:t> </a:t>
            </a:r>
            <a:r>
              <a:rPr lang="en-US" sz="2000" dirty="0" smtClean="0"/>
              <a:t>                                     then Some </a:t>
            </a:r>
            <a:r>
              <a:rPr lang="en-US" sz="2000" b="1" dirty="0"/>
              <a:t>B</a:t>
            </a:r>
            <a:r>
              <a:rPr lang="en-US" sz="2000" b="1" dirty="0" smtClean="0"/>
              <a:t>ool</a:t>
            </a:r>
            <a:r>
              <a:rPr lang="en-US" sz="2000" dirty="0" smtClean="0"/>
              <a:t> else None</a:t>
            </a:r>
          </a:p>
          <a:p>
            <a:pPr marL="0" indent="0">
              <a:buFontTx/>
              <a:buNone/>
              <a:defRPr/>
            </a:pPr>
            <a:r>
              <a:rPr lang="en-US" sz="2000" dirty="0"/>
              <a:t> </a:t>
            </a:r>
            <a:r>
              <a:rPr lang="en-US" sz="2000" dirty="0" smtClean="0"/>
              <a:t>                      |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057855-9C53-0D44-A0A9-23732354990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101259" y="770966"/>
            <a:ext cx="4535973" cy="1991818"/>
            <a:chOff x="4336209" y="1392072"/>
            <a:chExt cx="4535973" cy="1991818"/>
          </a:xfrm>
        </p:grpSpPr>
        <p:sp>
          <p:nvSpPr>
            <p:cNvPr id="9" name="TextBox 8"/>
            <p:cNvSpPr txBox="1"/>
            <p:nvPr/>
          </p:nvSpPr>
          <p:spPr>
            <a:xfrm>
              <a:off x="5301974" y="1392072"/>
              <a:ext cx="3570208" cy="1200329"/>
            </a:xfrm>
            <a:prstGeom prst="rect">
              <a:avLst/>
            </a:prstGeom>
            <a:noFill/>
            <a:ln w="31750"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/>
                <a:t>a</a:t>
              </a:r>
              <a:r>
                <a:rPr lang="en-US" sz="1800" dirty="0" smtClean="0"/>
                <a:t>lternative that does not use </a:t>
              </a:r>
              <a:r>
                <a:rPr lang="en-US" sz="1800" b="1" dirty="0" smtClean="0"/>
                <a:t>check</a:t>
              </a:r>
              <a:r>
                <a:rPr lang="en-US" sz="1800" dirty="0" smtClean="0"/>
                <a:t>:</a:t>
              </a:r>
            </a:p>
            <a:p>
              <a:pPr algn="l"/>
              <a:r>
                <a:rPr lang="en-US" sz="1800" dirty="0" smtClean="0">
                  <a:solidFill>
                    <a:srgbClr val="00B050"/>
                  </a:solidFill>
                </a:rPr>
                <a:t>  case (infer e1, infer e2) of </a:t>
              </a:r>
              <a:br>
                <a:rPr lang="en-US" sz="1800" dirty="0" smtClean="0">
                  <a:solidFill>
                    <a:srgbClr val="00B050"/>
                  </a:solidFill>
                </a:rPr>
              </a:br>
              <a:r>
                <a:rPr lang="en-US" sz="1800" dirty="0" smtClean="0">
                  <a:solidFill>
                    <a:srgbClr val="00B050"/>
                  </a:solidFill>
                </a:rPr>
                <a:t>  (Some bool, Some bool) =&gt; Some bool</a:t>
              </a:r>
              <a:br>
                <a:rPr lang="en-US" sz="1800" dirty="0" smtClean="0">
                  <a:solidFill>
                    <a:srgbClr val="00B050"/>
                  </a:solidFill>
                </a:rPr>
              </a:br>
              <a:r>
                <a:rPr lang="en-US" sz="1800" dirty="0" smtClean="0">
                  <a:solidFill>
                    <a:srgbClr val="00B050"/>
                  </a:solidFill>
                </a:rPr>
                <a:t>  | (_, _) =&gt; None</a:t>
              </a:r>
              <a:endParaRPr lang="en-US" sz="1800" dirty="0">
                <a:solidFill>
                  <a:srgbClr val="00B050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 flipV="1">
              <a:off x="4336209" y="2592402"/>
              <a:ext cx="965765" cy="791488"/>
            </a:xfrm>
            <a:prstGeom prst="line">
              <a:avLst/>
            </a:prstGeom>
            <a:ln>
              <a:solidFill>
                <a:srgbClr val="00B050"/>
              </a:solidFill>
              <a:headEnd type="none" w="med" len="med"/>
              <a:tailEnd type="none" w="med" len="med"/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4981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87313"/>
            <a:ext cx="7912100" cy="492682"/>
          </a:xfrm>
        </p:spPr>
        <p:txBody>
          <a:bodyPr/>
          <a:lstStyle/>
          <a:p>
            <a:pPr>
              <a:defRPr/>
            </a:pPr>
            <a:r>
              <a:rPr lang="en-US" dirty="0">
                <a:effectLst/>
              </a:rPr>
              <a:t>Type </a:t>
            </a:r>
            <a:r>
              <a:rPr lang="en-US" dirty="0" smtClean="0">
                <a:solidFill>
                  <a:srgbClr val="FFC000"/>
                </a:solidFill>
                <a:effectLst/>
              </a:rPr>
              <a:t>Inference</a:t>
            </a:r>
            <a:r>
              <a:rPr lang="en-US" dirty="0" smtClean="0">
                <a:effectLst/>
              </a:rPr>
              <a:t>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364" y="686282"/>
            <a:ext cx="8763000" cy="5251376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000" dirty="0"/>
              <a:t>f</a:t>
            </a:r>
            <a:r>
              <a:rPr lang="en-US" sz="2000" dirty="0" smtClean="0"/>
              <a:t>un infer (</a:t>
            </a:r>
            <a:r>
              <a:rPr lang="en-US" sz="2000" dirty="0" err="1" smtClean="0"/>
              <a:t>e:</a:t>
            </a:r>
            <a:r>
              <a:rPr lang="en-US" sz="2000" b="1" dirty="0" err="1" smtClean="0"/>
              <a:t>Expr</a:t>
            </a:r>
            <a:r>
              <a:rPr lang="en-US" sz="2000" dirty="0" smtClean="0"/>
              <a:t>): </a:t>
            </a:r>
            <a:r>
              <a:rPr lang="en-US" sz="2000" b="1" dirty="0" smtClean="0"/>
              <a:t>Type</a:t>
            </a:r>
            <a:r>
              <a:rPr lang="en-US" sz="2000" dirty="0" smtClean="0"/>
              <a:t> option = </a:t>
            </a:r>
          </a:p>
          <a:p>
            <a:pPr marL="0" indent="0">
              <a:buFontTx/>
              <a:buNone/>
              <a:defRPr/>
            </a:pPr>
            <a:r>
              <a:rPr lang="en-US" sz="2000" dirty="0"/>
              <a:t> </a:t>
            </a:r>
            <a:r>
              <a:rPr lang="en-US" sz="2000" dirty="0" smtClean="0"/>
              <a:t>case e of </a:t>
            </a:r>
          </a:p>
          <a:p>
            <a:pPr marL="0" indent="0">
              <a:buFontTx/>
              <a:buNone/>
              <a:defRPr/>
            </a:pPr>
            <a:r>
              <a:rPr lang="en-US" sz="2000" dirty="0"/>
              <a:t> </a:t>
            </a:r>
            <a:r>
              <a:rPr lang="en-US" sz="2000" dirty="0" smtClean="0"/>
              <a:t>   </a:t>
            </a:r>
            <a:r>
              <a:rPr lang="en-US" sz="2000" dirty="0" err="1" smtClean="0"/>
              <a:t>tt</a:t>
            </a:r>
            <a:r>
              <a:rPr lang="en-US" sz="2000" dirty="0" smtClean="0"/>
              <a:t> =&gt; Some </a:t>
            </a:r>
            <a:r>
              <a:rPr lang="en-US" sz="2000" b="1" dirty="0"/>
              <a:t>B</a:t>
            </a:r>
            <a:r>
              <a:rPr lang="en-US" sz="2000" b="1" dirty="0" smtClean="0"/>
              <a:t>ool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| </a:t>
            </a:r>
            <a:r>
              <a:rPr lang="en-US" sz="2000" dirty="0" err="1" smtClean="0"/>
              <a:t>ff</a:t>
            </a:r>
            <a:r>
              <a:rPr lang="en-US" sz="2000" dirty="0" smtClean="0"/>
              <a:t> =&gt; Some </a:t>
            </a:r>
            <a:r>
              <a:rPr lang="en-US" sz="2000" b="1" dirty="0"/>
              <a:t>B</a:t>
            </a:r>
            <a:r>
              <a:rPr lang="en-US" sz="2000" b="1" dirty="0" smtClean="0"/>
              <a:t>ool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| BINOP f e1 e2 =&gt; (case f of</a:t>
            </a:r>
          </a:p>
          <a:p>
            <a:pPr marL="0" indent="0">
              <a:buFontTx/>
              <a:buNone/>
              <a:defRPr/>
            </a:pPr>
            <a:r>
              <a:rPr lang="en-US" sz="2000" dirty="0"/>
              <a:t> </a:t>
            </a:r>
            <a:r>
              <a:rPr lang="en-US" sz="2000" dirty="0" smtClean="0"/>
              <a:t>                        AND =&gt; if check(e1, </a:t>
            </a:r>
            <a:r>
              <a:rPr lang="en-US" sz="2000" b="1" dirty="0"/>
              <a:t>B</a:t>
            </a:r>
            <a:r>
              <a:rPr lang="en-US" sz="2000" b="1" dirty="0" smtClean="0"/>
              <a:t>ool</a:t>
            </a:r>
            <a:r>
              <a:rPr lang="en-US" sz="2000" dirty="0" smtClean="0"/>
              <a:t>) </a:t>
            </a:r>
            <a:r>
              <a:rPr lang="en-US" sz="2000" dirty="0" err="1" smtClean="0"/>
              <a:t>andalso</a:t>
            </a:r>
            <a:r>
              <a:rPr lang="en-US" sz="2000" dirty="0" smtClean="0"/>
              <a:t> check(e2, </a:t>
            </a:r>
            <a:r>
              <a:rPr lang="en-US" sz="2000" b="1" dirty="0" smtClean="0"/>
              <a:t>Bool</a:t>
            </a:r>
            <a:r>
              <a:rPr lang="en-US" sz="2000" dirty="0" smtClean="0"/>
              <a:t>) </a:t>
            </a:r>
          </a:p>
          <a:p>
            <a:pPr marL="0" indent="0">
              <a:buFontTx/>
              <a:buNone/>
              <a:defRPr/>
            </a:pPr>
            <a:r>
              <a:rPr lang="en-US" sz="2000" dirty="0"/>
              <a:t> </a:t>
            </a:r>
            <a:r>
              <a:rPr lang="en-US" sz="2000" dirty="0" smtClean="0"/>
              <a:t>                                     then Some </a:t>
            </a:r>
            <a:r>
              <a:rPr lang="en-US" sz="2000" b="1" dirty="0"/>
              <a:t>B</a:t>
            </a:r>
            <a:r>
              <a:rPr lang="en-US" sz="2000" b="1" dirty="0" smtClean="0"/>
              <a:t>ool</a:t>
            </a:r>
            <a:r>
              <a:rPr lang="en-US" sz="2000" dirty="0" smtClean="0"/>
              <a:t> else None</a:t>
            </a:r>
          </a:p>
          <a:p>
            <a:pPr marL="0" indent="0">
              <a:buFontTx/>
              <a:buNone/>
              <a:defRPr/>
            </a:pPr>
            <a:r>
              <a:rPr lang="en-US" sz="2000" dirty="0"/>
              <a:t> </a:t>
            </a:r>
            <a:r>
              <a:rPr lang="en-US" sz="2000" dirty="0" smtClean="0"/>
              <a:t>                      | PLUS =&gt; if check (e1, </a:t>
            </a:r>
            <a:r>
              <a:rPr lang="en-US" sz="2000" b="1" dirty="0" err="1" smtClean="0"/>
              <a:t>Int</a:t>
            </a:r>
            <a:r>
              <a:rPr lang="en-US" sz="2000" dirty="0" smtClean="0"/>
              <a:t>) </a:t>
            </a:r>
            <a:r>
              <a:rPr lang="en-US" sz="2000" dirty="0" err="1" smtClean="0"/>
              <a:t>andalso</a:t>
            </a:r>
            <a:r>
              <a:rPr lang="en-US" sz="2000" dirty="0" smtClean="0"/>
              <a:t> check(e2, </a:t>
            </a:r>
            <a:r>
              <a:rPr lang="en-US" sz="2000" b="1" dirty="0" err="1" smtClean="0"/>
              <a:t>Int</a:t>
            </a:r>
            <a:r>
              <a:rPr lang="en-US" sz="2000" dirty="0" smtClean="0"/>
              <a:t>)</a:t>
            </a:r>
            <a:br>
              <a:rPr lang="en-US" sz="2000" dirty="0" smtClean="0"/>
            </a:br>
            <a:r>
              <a:rPr lang="en-US" sz="2000" dirty="0" smtClean="0"/>
              <a:t>                                       then Some </a:t>
            </a:r>
            <a:r>
              <a:rPr lang="en-US" sz="2000" b="1" dirty="0" err="1" smtClean="0"/>
              <a:t>Int</a:t>
            </a:r>
            <a:r>
              <a:rPr lang="en-US" sz="2000" dirty="0" smtClean="0"/>
              <a:t> else None</a:t>
            </a:r>
          </a:p>
          <a:p>
            <a:pPr marL="0" indent="0">
              <a:buFontTx/>
              <a:buNone/>
              <a:defRPr/>
            </a:pPr>
            <a:r>
              <a:rPr lang="en-US" sz="2000" dirty="0"/>
              <a:t> </a:t>
            </a:r>
            <a:r>
              <a:rPr lang="en-US" sz="2000" dirty="0" smtClean="0"/>
              <a:t>                      | LESS =&gt; if check (e1, </a:t>
            </a:r>
            <a:r>
              <a:rPr lang="en-US" sz="2000" b="1" dirty="0" err="1" smtClean="0"/>
              <a:t>Int</a:t>
            </a:r>
            <a:r>
              <a:rPr lang="en-US" sz="2000" dirty="0" smtClean="0"/>
              <a:t>) </a:t>
            </a:r>
            <a:r>
              <a:rPr lang="en-US" sz="2000" dirty="0" err="1" smtClean="0"/>
              <a:t>andalso</a:t>
            </a:r>
            <a:r>
              <a:rPr lang="en-US" sz="2000" dirty="0" smtClean="0"/>
              <a:t> check (e2, </a:t>
            </a:r>
            <a:r>
              <a:rPr lang="en-US" sz="2000" b="1" dirty="0" err="1" smtClean="0"/>
              <a:t>Int</a:t>
            </a:r>
            <a:r>
              <a:rPr lang="en-US" sz="2000" dirty="0" smtClean="0"/>
              <a:t>)</a:t>
            </a:r>
            <a:br>
              <a:rPr lang="en-US" sz="2000" dirty="0" smtClean="0"/>
            </a:br>
            <a:r>
              <a:rPr lang="en-US" sz="2000" dirty="0" smtClean="0"/>
              <a:t>                                       then Some </a:t>
            </a:r>
            <a:r>
              <a:rPr lang="en-US" sz="2000" b="1" dirty="0" smtClean="0"/>
              <a:t>Bool</a:t>
            </a:r>
            <a:r>
              <a:rPr lang="en-US" sz="2000" dirty="0" smtClean="0"/>
              <a:t> else None</a:t>
            </a:r>
          </a:p>
          <a:p>
            <a:pPr marL="0" indent="0">
              <a:buFontTx/>
              <a:buNone/>
              <a:defRPr/>
            </a:pPr>
            <a:r>
              <a:rPr lang="en-US" sz="2000" dirty="0"/>
              <a:t> </a:t>
            </a:r>
            <a:r>
              <a:rPr lang="en-US" sz="2000" dirty="0" smtClean="0"/>
              <a:t>                      | … )</a:t>
            </a:r>
          </a:p>
          <a:p>
            <a:pPr marL="0" indent="0">
              <a:buFontTx/>
              <a:buNone/>
              <a:defRPr/>
            </a:pPr>
            <a:r>
              <a:rPr lang="en-US" sz="2000" dirty="0"/>
              <a:t> </a:t>
            </a:r>
            <a:r>
              <a:rPr lang="en-US" sz="2000" dirty="0" smtClean="0"/>
              <a:t> | IF e1 THEN e2 ELSE e3 =&gt; ???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057855-9C53-0D44-A0A9-23732354990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101259" y="770966"/>
            <a:ext cx="4535973" cy="1991818"/>
            <a:chOff x="4336209" y="1392072"/>
            <a:chExt cx="4535973" cy="1991818"/>
          </a:xfrm>
        </p:grpSpPr>
        <p:sp>
          <p:nvSpPr>
            <p:cNvPr id="9" name="TextBox 8"/>
            <p:cNvSpPr txBox="1"/>
            <p:nvPr/>
          </p:nvSpPr>
          <p:spPr>
            <a:xfrm>
              <a:off x="5301974" y="1392072"/>
              <a:ext cx="3570208" cy="1200329"/>
            </a:xfrm>
            <a:prstGeom prst="rect">
              <a:avLst/>
            </a:prstGeom>
            <a:noFill/>
            <a:ln w="31750"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/>
                <a:t>a</a:t>
              </a:r>
              <a:r>
                <a:rPr lang="en-US" sz="1800" dirty="0" smtClean="0"/>
                <a:t>lternative that does not use </a:t>
              </a:r>
              <a:r>
                <a:rPr lang="en-US" sz="1800" b="1" dirty="0" smtClean="0"/>
                <a:t>check</a:t>
              </a:r>
              <a:r>
                <a:rPr lang="en-US" sz="1800" dirty="0" smtClean="0"/>
                <a:t>:</a:t>
              </a:r>
            </a:p>
            <a:p>
              <a:pPr algn="l"/>
              <a:r>
                <a:rPr lang="en-US" sz="1800" dirty="0" smtClean="0">
                  <a:solidFill>
                    <a:srgbClr val="00B050"/>
                  </a:solidFill>
                </a:rPr>
                <a:t>  case (infer e1, infer e2) of </a:t>
              </a:r>
              <a:br>
                <a:rPr lang="en-US" sz="1800" dirty="0" smtClean="0">
                  <a:solidFill>
                    <a:srgbClr val="00B050"/>
                  </a:solidFill>
                </a:rPr>
              </a:br>
              <a:r>
                <a:rPr lang="en-US" sz="1800" dirty="0" smtClean="0">
                  <a:solidFill>
                    <a:srgbClr val="00B050"/>
                  </a:solidFill>
                </a:rPr>
                <a:t>  (Some bool, Some bool) =&gt; Some bool</a:t>
              </a:r>
              <a:br>
                <a:rPr lang="en-US" sz="1800" dirty="0" smtClean="0">
                  <a:solidFill>
                    <a:srgbClr val="00B050"/>
                  </a:solidFill>
                </a:rPr>
              </a:br>
              <a:r>
                <a:rPr lang="en-US" sz="1800" dirty="0" smtClean="0">
                  <a:solidFill>
                    <a:srgbClr val="00B050"/>
                  </a:solidFill>
                </a:rPr>
                <a:t>  | (_, _) =&gt; None</a:t>
              </a:r>
              <a:endParaRPr lang="en-US" sz="1800" dirty="0">
                <a:solidFill>
                  <a:srgbClr val="00B050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 flipV="1">
              <a:off x="4336209" y="2592402"/>
              <a:ext cx="965765" cy="791488"/>
            </a:xfrm>
            <a:prstGeom prst="line">
              <a:avLst/>
            </a:prstGeom>
            <a:ln>
              <a:solidFill>
                <a:srgbClr val="00B050"/>
              </a:solidFill>
              <a:headEnd type="none" w="med" len="med"/>
              <a:tailEnd type="none" w="med" len="med"/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335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87313"/>
            <a:ext cx="7912100" cy="492682"/>
          </a:xfrm>
        </p:spPr>
        <p:txBody>
          <a:bodyPr/>
          <a:lstStyle/>
          <a:p>
            <a:pPr>
              <a:defRPr/>
            </a:pPr>
            <a:r>
              <a:rPr lang="en-US" dirty="0">
                <a:effectLst/>
              </a:rPr>
              <a:t>Type </a:t>
            </a:r>
            <a:r>
              <a:rPr lang="en-US" dirty="0" smtClean="0">
                <a:solidFill>
                  <a:srgbClr val="FFC000"/>
                </a:solidFill>
                <a:effectLst/>
              </a:rPr>
              <a:t>Inference</a:t>
            </a:r>
            <a:r>
              <a:rPr lang="en-US" dirty="0" smtClean="0">
                <a:effectLst/>
              </a:rPr>
              <a:t>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364" y="686282"/>
            <a:ext cx="8763000" cy="5251376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000" dirty="0"/>
              <a:t>f</a:t>
            </a:r>
            <a:r>
              <a:rPr lang="en-US" sz="2000" dirty="0" smtClean="0"/>
              <a:t>un infer (</a:t>
            </a:r>
            <a:r>
              <a:rPr lang="en-US" sz="2000" dirty="0" err="1" smtClean="0"/>
              <a:t>e:</a:t>
            </a:r>
            <a:r>
              <a:rPr lang="en-US" sz="2000" b="1" dirty="0" err="1" smtClean="0"/>
              <a:t>Expr</a:t>
            </a:r>
            <a:r>
              <a:rPr lang="en-US" sz="2000" dirty="0" smtClean="0"/>
              <a:t>): </a:t>
            </a:r>
            <a:r>
              <a:rPr lang="en-US" sz="2000" b="1" dirty="0" smtClean="0"/>
              <a:t>Type</a:t>
            </a:r>
            <a:r>
              <a:rPr lang="en-US" sz="2000" dirty="0" smtClean="0"/>
              <a:t> option = </a:t>
            </a:r>
          </a:p>
          <a:p>
            <a:pPr marL="0" indent="0">
              <a:buFontTx/>
              <a:buNone/>
              <a:defRPr/>
            </a:pPr>
            <a:r>
              <a:rPr lang="en-US" sz="2000" dirty="0"/>
              <a:t> </a:t>
            </a:r>
            <a:r>
              <a:rPr lang="en-US" sz="2000" dirty="0" smtClean="0"/>
              <a:t>case e of </a:t>
            </a:r>
          </a:p>
          <a:p>
            <a:pPr marL="0" indent="0">
              <a:buFontTx/>
              <a:buNone/>
              <a:defRPr/>
            </a:pPr>
            <a:r>
              <a:rPr lang="en-US" sz="2000" dirty="0"/>
              <a:t> </a:t>
            </a:r>
            <a:r>
              <a:rPr lang="en-US" sz="2000" dirty="0" smtClean="0"/>
              <a:t>   </a:t>
            </a:r>
            <a:r>
              <a:rPr lang="en-US" sz="2000" dirty="0" err="1" smtClean="0"/>
              <a:t>tt</a:t>
            </a:r>
            <a:r>
              <a:rPr lang="en-US" sz="2000" dirty="0" smtClean="0"/>
              <a:t> =&gt; Some </a:t>
            </a:r>
            <a:r>
              <a:rPr lang="en-US" sz="2000" b="1" dirty="0"/>
              <a:t>B</a:t>
            </a:r>
            <a:r>
              <a:rPr lang="en-US" sz="2000" b="1" dirty="0" smtClean="0"/>
              <a:t>ool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| </a:t>
            </a:r>
            <a:r>
              <a:rPr lang="en-US" sz="2000" dirty="0" err="1" smtClean="0"/>
              <a:t>ff</a:t>
            </a:r>
            <a:r>
              <a:rPr lang="en-US" sz="2000" dirty="0" smtClean="0"/>
              <a:t> =&gt; Some </a:t>
            </a:r>
            <a:r>
              <a:rPr lang="en-US" sz="2000" b="1" dirty="0"/>
              <a:t>B</a:t>
            </a:r>
            <a:r>
              <a:rPr lang="en-US" sz="2000" b="1" dirty="0" smtClean="0"/>
              <a:t>ool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| BINOP f e1 e2 =&gt; (case f of</a:t>
            </a:r>
          </a:p>
          <a:p>
            <a:pPr marL="0" indent="0">
              <a:buFontTx/>
              <a:buNone/>
              <a:defRPr/>
            </a:pPr>
            <a:r>
              <a:rPr lang="en-US" sz="2000" dirty="0"/>
              <a:t> </a:t>
            </a:r>
            <a:r>
              <a:rPr lang="en-US" sz="2000" dirty="0" smtClean="0"/>
              <a:t>                        AND =&gt; if check(e1, </a:t>
            </a:r>
            <a:r>
              <a:rPr lang="en-US" sz="2000" b="1" dirty="0"/>
              <a:t>B</a:t>
            </a:r>
            <a:r>
              <a:rPr lang="en-US" sz="2000" b="1" dirty="0" smtClean="0"/>
              <a:t>ool</a:t>
            </a:r>
            <a:r>
              <a:rPr lang="en-US" sz="2000" dirty="0" smtClean="0"/>
              <a:t>) </a:t>
            </a:r>
            <a:r>
              <a:rPr lang="en-US" sz="2000" dirty="0" err="1" smtClean="0"/>
              <a:t>andalso</a:t>
            </a:r>
            <a:r>
              <a:rPr lang="en-US" sz="2000" dirty="0" smtClean="0"/>
              <a:t> check(e2,</a:t>
            </a:r>
            <a:r>
              <a:rPr lang="en-US" sz="2000" b="1" dirty="0"/>
              <a:t>B</a:t>
            </a:r>
            <a:r>
              <a:rPr lang="en-US" sz="2000" b="1" dirty="0" smtClean="0"/>
              <a:t>ool</a:t>
            </a:r>
            <a:r>
              <a:rPr lang="en-US" sz="2000" dirty="0" smtClean="0"/>
              <a:t>) </a:t>
            </a:r>
          </a:p>
          <a:p>
            <a:pPr marL="0" indent="0">
              <a:buFontTx/>
              <a:buNone/>
              <a:defRPr/>
            </a:pPr>
            <a:r>
              <a:rPr lang="en-US" sz="2000" dirty="0"/>
              <a:t> </a:t>
            </a:r>
            <a:r>
              <a:rPr lang="en-US" sz="2000" dirty="0" smtClean="0"/>
              <a:t>                                     then Some </a:t>
            </a:r>
            <a:r>
              <a:rPr lang="en-US" sz="2000" b="1" dirty="0"/>
              <a:t>B</a:t>
            </a:r>
            <a:r>
              <a:rPr lang="en-US" sz="2000" b="1" dirty="0" smtClean="0"/>
              <a:t>ool</a:t>
            </a:r>
            <a:r>
              <a:rPr lang="en-US" sz="2000" dirty="0" smtClean="0"/>
              <a:t> else None</a:t>
            </a:r>
          </a:p>
          <a:p>
            <a:pPr marL="0" indent="0">
              <a:buFontTx/>
              <a:buNone/>
              <a:defRPr/>
            </a:pPr>
            <a:r>
              <a:rPr lang="en-US" sz="2000" dirty="0"/>
              <a:t> </a:t>
            </a:r>
            <a:r>
              <a:rPr lang="en-US" sz="2000" dirty="0" smtClean="0"/>
              <a:t>                      | (*similar cases for other </a:t>
            </a:r>
            <a:r>
              <a:rPr lang="en-US" sz="2000" dirty="0" err="1" smtClean="0"/>
              <a:t>binops</a:t>
            </a:r>
            <a:r>
              <a:rPr lang="en-US" sz="2000" dirty="0" smtClean="0"/>
              <a:t>*) )</a:t>
            </a:r>
            <a:br>
              <a:rPr lang="en-US" sz="2000" dirty="0" smtClean="0"/>
            </a:br>
            <a:r>
              <a:rPr lang="en-US" sz="2000" dirty="0" smtClean="0"/>
              <a:t>  | IF e1 THEN e2 ELSE e3 =&gt; if check(e1, </a:t>
            </a:r>
            <a:r>
              <a:rPr lang="en-US" sz="2000" b="1" dirty="0"/>
              <a:t>B</a:t>
            </a:r>
            <a:r>
              <a:rPr lang="en-US" sz="2000" b="1" dirty="0" smtClean="0"/>
              <a:t>ool</a:t>
            </a:r>
            <a:r>
              <a:rPr lang="en-US" sz="2000" dirty="0" smtClean="0"/>
              <a:t>) </a:t>
            </a:r>
          </a:p>
          <a:p>
            <a:pPr marL="0" indent="0">
              <a:buFontTx/>
              <a:buNone/>
              <a:defRPr/>
            </a:pPr>
            <a:r>
              <a:rPr lang="en-US" sz="2000" dirty="0"/>
              <a:t> </a:t>
            </a:r>
            <a:r>
              <a:rPr lang="en-US" sz="2000" dirty="0" smtClean="0"/>
              <a:t>                                           then case (infer e2, infer e3) of</a:t>
            </a:r>
          </a:p>
          <a:p>
            <a:pPr marL="0" indent="0">
              <a:buFontTx/>
              <a:buNone/>
              <a:defRPr/>
            </a:pPr>
            <a:r>
              <a:rPr lang="en-US" sz="2000" dirty="0"/>
              <a:t> </a:t>
            </a:r>
            <a:r>
              <a:rPr lang="en-US" sz="2000" dirty="0" smtClean="0"/>
              <a:t>                                                (Some t1, Some t2) =&gt; </a:t>
            </a:r>
          </a:p>
          <a:p>
            <a:pPr marL="0" indent="0">
              <a:buFontTx/>
              <a:buNone/>
              <a:defRPr/>
            </a:pPr>
            <a:r>
              <a:rPr lang="en-US" sz="2000" dirty="0"/>
              <a:t> </a:t>
            </a:r>
            <a:r>
              <a:rPr lang="en-US" sz="2000" dirty="0" smtClean="0"/>
              <a:t>                                                       if t1=t2 then Some t1 else None</a:t>
            </a:r>
            <a:br>
              <a:rPr lang="en-US" sz="2000" dirty="0" smtClean="0"/>
            </a:br>
            <a:r>
              <a:rPr lang="en-US" sz="2000" dirty="0" smtClean="0"/>
              <a:t>                                               | (_, _) =&gt; None</a:t>
            </a:r>
          </a:p>
          <a:p>
            <a:pPr marL="0" indent="0">
              <a:buFontTx/>
              <a:buNone/>
              <a:defRPr/>
            </a:pPr>
            <a:r>
              <a:rPr lang="en-US" sz="2000" dirty="0"/>
              <a:t> </a:t>
            </a:r>
            <a:r>
              <a:rPr lang="en-US" sz="2000" dirty="0" smtClean="0"/>
              <a:t>                                          else None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  | (*other expressions*)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057855-9C53-0D44-A0A9-23732354990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5303520" y="4811151"/>
            <a:ext cx="3333712" cy="930336"/>
            <a:chOff x="5194338" y="5605809"/>
            <a:chExt cx="3333712" cy="930336"/>
          </a:xfrm>
        </p:grpSpPr>
        <p:sp>
          <p:nvSpPr>
            <p:cNvPr id="6" name="TextBox 5"/>
            <p:cNvSpPr txBox="1"/>
            <p:nvPr/>
          </p:nvSpPr>
          <p:spPr>
            <a:xfrm>
              <a:off x="5911790" y="5889814"/>
              <a:ext cx="2616260" cy="646331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e</a:t>
              </a:r>
              <a:r>
                <a:rPr lang="en-US" sz="1800" dirty="0" smtClean="0">
                  <a:solidFill>
                    <a:srgbClr val="FF0000"/>
                  </a:solidFill>
                </a:rPr>
                <a:t>quality between types (often defined by induction)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>
              <a:off x="5194338" y="5605809"/>
              <a:ext cx="717452" cy="284005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890252" y="6022342"/>
            <a:ext cx="7363496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Improvement: replace return type “</a:t>
            </a:r>
            <a:r>
              <a:rPr lang="en-US" b="1" dirty="0" smtClean="0"/>
              <a:t>Type</a:t>
            </a:r>
            <a:r>
              <a:rPr lang="en-US" dirty="0" smtClean="0"/>
              <a:t> option” by type that allows informative error messages in case where inference fails.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93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3" y="0"/>
            <a:ext cx="8418868" cy="499541"/>
          </a:xfrm>
        </p:spPr>
        <p:txBody>
          <a:bodyPr/>
          <a:lstStyle/>
          <a:p>
            <a:pPr>
              <a:defRPr/>
            </a:pPr>
            <a:r>
              <a:rPr lang="en-US" dirty="0"/>
              <a:t>T</a:t>
            </a:r>
            <a:r>
              <a:rPr lang="en-US" dirty="0" smtClean="0"/>
              <a:t>ype system for simple expressions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F13A72-4D49-184E-872B-264087D1587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6" name="Picture 5" descr="Typing11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7" t="33819" r="29105" b="4324"/>
          <a:stretch/>
        </p:blipFill>
        <p:spPr>
          <a:xfrm>
            <a:off x="145811" y="777967"/>
            <a:ext cx="8998190" cy="53615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145810" y="3234519"/>
            <a:ext cx="8902655" cy="318345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86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3" y="0"/>
            <a:ext cx="8418868" cy="499541"/>
          </a:xfrm>
        </p:spPr>
        <p:txBody>
          <a:bodyPr/>
          <a:lstStyle/>
          <a:p>
            <a:pPr>
              <a:defRPr/>
            </a:pPr>
            <a:r>
              <a:rPr lang="en-US" dirty="0"/>
              <a:t>T</a:t>
            </a:r>
            <a:r>
              <a:rPr lang="en-US" dirty="0" smtClean="0"/>
              <a:t>ype system for simple expressions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F13A72-4D49-184E-872B-264087D1587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6" name="Picture 5" descr="Typing11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7" t="33819" r="29105" b="4324"/>
          <a:stretch/>
        </p:blipFill>
        <p:spPr>
          <a:xfrm>
            <a:off x="145811" y="777967"/>
            <a:ext cx="8998190" cy="53615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145810" y="4831307"/>
            <a:ext cx="8902655" cy="1586662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3" y="0"/>
            <a:ext cx="8418868" cy="499541"/>
          </a:xfrm>
        </p:spPr>
        <p:txBody>
          <a:bodyPr/>
          <a:lstStyle/>
          <a:p>
            <a:pPr>
              <a:defRPr/>
            </a:pPr>
            <a:r>
              <a:rPr lang="en-US" dirty="0"/>
              <a:t>T</a:t>
            </a:r>
            <a:r>
              <a:rPr lang="en-US" dirty="0" smtClean="0"/>
              <a:t>ype system for simple expressions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F13A72-4D49-184E-872B-264087D1587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6" name="Picture 5" descr="Typing11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7" t="33819" r="29105" b="4324"/>
          <a:stretch/>
        </p:blipFill>
        <p:spPr>
          <a:xfrm>
            <a:off x="145811" y="777967"/>
            <a:ext cx="8998190" cy="536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20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3" y="0"/>
            <a:ext cx="8418868" cy="49954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Adding variables (I)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F13A72-4D49-184E-872B-264087D1587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518615" y="791570"/>
            <a:ext cx="8052179" cy="805218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pic>
        <p:nvPicPr>
          <p:cNvPr id="3" name="Picture 2" descr="Typing11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6" t="26308" r="29701" b="6819"/>
          <a:stretch/>
        </p:blipFill>
        <p:spPr>
          <a:xfrm>
            <a:off x="176058" y="791569"/>
            <a:ext cx="8622223" cy="56527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7653" y="3709400"/>
            <a:ext cx="2085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ka symbol table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973099" y="4132480"/>
            <a:ext cx="312901" cy="564211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9343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3" y="0"/>
            <a:ext cx="8418868" cy="49954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Adding variables (II)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F13A72-4D49-184E-872B-264087D1587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5" name="Picture 4" descr="Typing11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9" t="30802" r="34913" b="14307"/>
          <a:stretch/>
        </p:blipFill>
        <p:spPr>
          <a:xfrm>
            <a:off x="123880" y="725260"/>
            <a:ext cx="8929933" cy="540117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 bwMode="auto">
          <a:xfrm>
            <a:off x="6969374" y="3714534"/>
            <a:ext cx="1355760" cy="47798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52912" y="4895379"/>
            <a:ext cx="1345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ide condition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>
            <a:endCxn id="6" idx="0"/>
          </p:cNvCxnSpPr>
          <p:nvPr/>
        </p:nvCxnSpPr>
        <p:spPr bwMode="auto">
          <a:xfrm>
            <a:off x="7613610" y="4261016"/>
            <a:ext cx="511987" cy="634363"/>
          </a:xfrm>
          <a:prstGeom prst="lin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9"/>
          <p:cNvSpPr/>
          <p:nvPr/>
        </p:nvSpPr>
        <p:spPr bwMode="auto">
          <a:xfrm>
            <a:off x="145810" y="3714534"/>
            <a:ext cx="8902655" cy="270343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41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3" y="0"/>
            <a:ext cx="8418868" cy="49954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Adding variables (II)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F13A72-4D49-184E-872B-264087D1587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5" name="Picture 4" descr="Typing11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9" t="30802" r="34913" b="14307"/>
          <a:stretch/>
        </p:blipFill>
        <p:spPr>
          <a:xfrm>
            <a:off x="122830" y="696035"/>
            <a:ext cx="8929933" cy="540117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 bwMode="auto">
          <a:xfrm>
            <a:off x="6969374" y="3714534"/>
            <a:ext cx="1355760" cy="47798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23856" y="4895379"/>
            <a:ext cx="1828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ide condition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>
            <a:endCxn id="6" idx="0"/>
          </p:cNvCxnSpPr>
          <p:nvPr/>
        </p:nvCxnSpPr>
        <p:spPr bwMode="auto">
          <a:xfrm>
            <a:off x="7847463" y="4192516"/>
            <a:ext cx="290847" cy="702863"/>
          </a:xfrm>
          <a:prstGeom prst="lin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ectangle 7"/>
          <p:cNvSpPr/>
          <p:nvPr/>
        </p:nvSpPr>
        <p:spPr bwMode="auto">
          <a:xfrm>
            <a:off x="2538485" y="5441861"/>
            <a:ext cx="5075125" cy="549506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21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07F2F1-457D-A941-8B30-BEE5045AD1F0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8908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3223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Types: potential benefits (II)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9413" y="839028"/>
            <a:ext cx="8153400" cy="283222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u="sng" dirty="0" smtClean="0"/>
              <a:t>For language designers:</a:t>
            </a:r>
          </a:p>
          <a:p>
            <a:pPr>
              <a:defRPr/>
            </a:pPr>
            <a:r>
              <a:rPr lang="en-US" dirty="0"/>
              <a:t>y</a:t>
            </a:r>
            <a:r>
              <a:rPr lang="en-US" dirty="0" smtClean="0"/>
              <a:t>ields structuring mechanism for programs – thus encodes abstraction principles that motivate development of new language</a:t>
            </a:r>
          </a:p>
          <a:p>
            <a:pPr>
              <a:defRPr/>
            </a:pPr>
            <a:r>
              <a:rPr lang="en-US" dirty="0"/>
              <a:t>b</a:t>
            </a:r>
            <a:r>
              <a:rPr lang="en-US" dirty="0" smtClean="0"/>
              <a:t>asis for studying (interaction between) language features (references, exceptions, IO, other side effects, h-o-functions)</a:t>
            </a:r>
          </a:p>
          <a:p>
            <a:pPr>
              <a:defRPr/>
            </a:pPr>
            <a:r>
              <a:rPr lang="en-US" dirty="0"/>
              <a:t>f</a:t>
            </a:r>
            <a:r>
              <a:rPr lang="en-US" dirty="0" smtClean="0"/>
              <a:t>ormal basis for reasoning about program behavior (verification, security analysis, resource usage)</a:t>
            </a:r>
          </a:p>
        </p:txBody>
      </p:sp>
    </p:spTree>
    <p:extLst>
      <p:ext uri="{BB962C8B-B14F-4D97-AF65-F5344CB8AC3E}">
        <p14:creationId xmlns:p14="http://schemas.microsoft.com/office/powerpoint/2010/main" val="115067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3" y="0"/>
            <a:ext cx="8418868" cy="49954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Adding variables (II)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F13A72-4D49-184E-872B-264087D1587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5" name="Picture 4" descr="Typing11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9" t="30802" r="34913" b="14307"/>
          <a:stretch/>
        </p:blipFill>
        <p:spPr>
          <a:xfrm>
            <a:off x="122830" y="696035"/>
            <a:ext cx="8929933" cy="540117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 bwMode="auto">
          <a:xfrm>
            <a:off x="6969374" y="3714534"/>
            <a:ext cx="1355760" cy="47798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23856" y="4895379"/>
            <a:ext cx="1828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ide condition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>
            <a:endCxn id="6" idx="0"/>
          </p:cNvCxnSpPr>
          <p:nvPr/>
        </p:nvCxnSpPr>
        <p:spPr bwMode="auto">
          <a:xfrm>
            <a:off x="7847463" y="4192516"/>
            <a:ext cx="290847" cy="702863"/>
          </a:xfrm>
          <a:prstGeom prst="lin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495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3" y="0"/>
            <a:ext cx="8418868" cy="49954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Adding variables (III)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F13A72-4D49-184E-872B-264087D1587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518615" y="791570"/>
            <a:ext cx="8052179" cy="805218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pic>
        <p:nvPicPr>
          <p:cNvPr id="3" name="Picture 2" descr="Typing11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6" t="23270" r="30547" b="5432"/>
          <a:stretch/>
        </p:blipFill>
        <p:spPr>
          <a:xfrm>
            <a:off x="121024" y="610180"/>
            <a:ext cx="8789852" cy="61704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10619" y="4356847"/>
            <a:ext cx="8669052" cy="2393997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103153" y="3553169"/>
            <a:ext cx="5274365" cy="150292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03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3" y="0"/>
            <a:ext cx="8418868" cy="49954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Adding variables (III)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F13A72-4D49-184E-872B-264087D1587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518615" y="791570"/>
            <a:ext cx="8052179" cy="805218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pic>
        <p:nvPicPr>
          <p:cNvPr id="3" name="Picture 2" descr="Typing11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6" t="23270" r="30547" b="5432"/>
          <a:stretch/>
        </p:blipFill>
        <p:spPr>
          <a:xfrm>
            <a:off x="121024" y="610180"/>
            <a:ext cx="8789852" cy="61704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10619" y="4356847"/>
            <a:ext cx="8669052" cy="2393997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86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3" y="0"/>
            <a:ext cx="8418868" cy="49954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Adding variables (III)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F13A72-4D49-184E-872B-264087D1587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518615" y="791570"/>
            <a:ext cx="8052179" cy="805218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pic>
        <p:nvPicPr>
          <p:cNvPr id="3" name="Picture 2" descr="Typing11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6" t="23270" r="30547" b="5432"/>
          <a:stretch/>
        </p:blipFill>
        <p:spPr>
          <a:xfrm>
            <a:off x="121024" y="610180"/>
            <a:ext cx="8789852" cy="617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9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3" y="0"/>
            <a:ext cx="8418868" cy="49954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Adding functions (I)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F13A72-4D49-184E-872B-264087D1587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518615" y="791570"/>
            <a:ext cx="8052179" cy="805218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pic>
        <p:nvPicPr>
          <p:cNvPr id="5" name="Picture 4" descr="Typing11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7" t="25811" r="29850" b="3770"/>
          <a:stretch/>
        </p:blipFill>
        <p:spPr>
          <a:xfrm>
            <a:off x="189705" y="791570"/>
            <a:ext cx="8608575" cy="58778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10619" y="3415553"/>
            <a:ext cx="8669052" cy="3335291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3" y="0"/>
            <a:ext cx="8418868" cy="49954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Adding functions (I)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F13A72-4D49-184E-872B-264087D1587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518615" y="791570"/>
            <a:ext cx="8052179" cy="805218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pic>
        <p:nvPicPr>
          <p:cNvPr id="5" name="Picture 4" descr="Typing11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7" t="25811" r="29850" b="3770"/>
          <a:stretch/>
        </p:blipFill>
        <p:spPr>
          <a:xfrm>
            <a:off x="189705" y="791570"/>
            <a:ext cx="8608575" cy="58778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10619" y="4545106"/>
            <a:ext cx="8669052" cy="2205738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5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3" y="0"/>
            <a:ext cx="8418868" cy="49954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Adding functions (I)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F13A72-4D49-184E-872B-264087D1587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518615" y="791570"/>
            <a:ext cx="8052179" cy="805218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pic>
        <p:nvPicPr>
          <p:cNvPr id="5" name="Picture 4" descr="Typing11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7" t="25811" r="29850" b="3770"/>
          <a:stretch/>
        </p:blipFill>
        <p:spPr>
          <a:xfrm>
            <a:off x="189705" y="791570"/>
            <a:ext cx="8608575" cy="587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59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3" y="0"/>
            <a:ext cx="8418868" cy="49954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Adding functions (II)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F13A72-4D49-184E-872B-264087D1587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518615" y="791570"/>
            <a:ext cx="8052179" cy="805218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pic>
        <p:nvPicPr>
          <p:cNvPr id="3" name="Picture 2" descr="Typing11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5" t="25663" r="30719" b="2106"/>
          <a:stretch/>
        </p:blipFill>
        <p:spPr>
          <a:xfrm>
            <a:off x="426991" y="785543"/>
            <a:ext cx="8143803" cy="58581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10619" y="1896035"/>
            <a:ext cx="8669052" cy="4854809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98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3" y="0"/>
            <a:ext cx="8418868" cy="49954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Adding functions (II)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F13A72-4D49-184E-872B-264087D1587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518615" y="791570"/>
            <a:ext cx="8052179" cy="805218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pic>
        <p:nvPicPr>
          <p:cNvPr id="3" name="Picture 2" descr="Typing11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5" t="25663" r="30719" b="2106"/>
          <a:stretch/>
        </p:blipFill>
        <p:spPr>
          <a:xfrm>
            <a:off x="426991" y="785543"/>
            <a:ext cx="8143803" cy="58581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10619" y="3057099"/>
            <a:ext cx="8669052" cy="369374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780431" y="1909279"/>
            <a:ext cx="3753134" cy="73758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03376" y="2212283"/>
            <a:ext cx="1883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35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3" y="0"/>
            <a:ext cx="8418868" cy="49954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Adding functions (II)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F13A72-4D49-184E-872B-264087D1587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518615" y="791570"/>
            <a:ext cx="8052179" cy="805218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pic>
        <p:nvPicPr>
          <p:cNvPr id="3" name="Picture 2" descr="Typing11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5" t="25663" r="30719" b="2106"/>
          <a:stretch/>
        </p:blipFill>
        <p:spPr>
          <a:xfrm>
            <a:off x="426991" y="785543"/>
            <a:ext cx="8143803" cy="58581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10619" y="3794078"/>
            <a:ext cx="8669052" cy="2956766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780431" y="2347415"/>
            <a:ext cx="3753134" cy="299444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486167" y="3400716"/>
            <a:ext cx="5552363" cy="61172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24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07F2F1-457D-A941-8B30-BEE5045AD1F0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8908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3223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Types: potential benefits (III)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1069" y="839028"/>
            <a:ext cx="8679976" cy="580466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u="sng" dirty="0" smtClean="0"/>
              <a:t>For compiler writers:</a:t>
            </a:r>
          </a:p>
          <a:p>
            <a:pPr>
              <a:defRPr/>
            </a:pPr>
            <a:r>
              <a:rPr lang="en-US" sz="2000" dirty="0" smtClean="0"/>
              <a:t>filter out programs that backend should never see (and can’t handle)</a:t>
            </a:r>
          </a:p>
          <a:p>
            <a:pPr>
              <a:defRPr/>
            </a:pPr>
            <a:r>
              <a:rPr lang="en-US" sz="2000" dirty="0" smtClean="0"/>
              <a:t>provide information that’s useful in later phases:</a:t>
            </a:r>
          </a:p>
          <a:p>
            <a:pPr lvl="1">
              <a:defRPr/>
            </a:pPr>
            <a:r>
              <a:rPr lang="en-US" dirty="0"/>
              <a:t>i</a:t>
            </a:r>
            <a:r>
              <a:rPr lang="en-US" dirty="0" smtClean="0"/>
              <a:t>s that + a floating point add or an integer add?</a:t>
            </a:r>
          </a:p>
          <a:p>
            <a:pPr lvl="1">
              <a:defRPr/>
            </a:pPr>
            <a:r>
              <a:rPr lang="en-US" dirty="0"/>
              <a:t>d</a:t>
            </a:r>
            <a:r>
              <a:rPr lang="en-US" dirty="0" smtClean="0"/>
              <a:t>oes value v fit into a single register? (size of data types)</a:t>
            </a:r>
          </a:p>
          <a:p>
            <a:pPr lvl="1">
              <a:defRPr/>
            </a:pPr>
            <a:r>
              <a:rPr lang="en-US" dirty="0"/>
              <a:t>h</a:t>
            </a:r>
            <a:r>
              <a:rPr lang="en-US" dirty="0" smtClean="0"/>
              <a:t>ow should the stack frame for function f be organized (number and type/size of function arguments and return value)</a:t>
            </a:r>
          </a:p>
          <a:p>
            <a:pPr lvl="1">
              <a:defRPr/>
            </a:pPr>
            <a:r>
              <a:rPr lang="en-US" dirty="0"/>
              <a:t>s</a:t>
            </a:r>
            <a:r>
              <a:rPr lang="en-US" dirty="0" smtClean="0"/>
              <a:t>upport generation of efficient code: </a:t>
            </a:r>
          </a:p>
          <a:p>
            <a:pPr lvl="2">
              <a:defRPr/>
            </a:pPr>
            <a:r>
              <a:rPr lang="en-US" dirty="0" smtClean="0"/>
              <a:t>less code needed for handling errors (and handling casting)</a:t>
            </a:r>
          </a:p>
          <a:p>
            <a:pPr lvl="2">
              <a:defRPr/>
            </a:pPr>
            <a:r>
              <a:rPr lang="en-US" dirty="0"/>
              <a:t>e</a:t>
            </a:r>
            <a:r>
              <a:rPr lang="en-US" dirty="0" smtClean="0"/>
              <a:t>nables sharing of implementations (source of confusion eliminated by types)</a:t>
            </a:r>
          </a:p>
          <a:p>
            <a:pPr lvl="1">
              <a:defRPr/>
            </a:pPr>
            <a:r>
              <a:rPr lang="en-US" dirty="0" smtClean="0"/>
              <a:t>postY2k: typed intermediate languages</a:t>
            </a:r>
          </a:p>
          <a:p>
            <a:pPr lvl="2">
              <a:defRPr/>
            </a:pPr>
            <a:r>
              <a:rPr lang="en-US" dirty="0"/>
              <a:t>m</a:t>
            </a:r>
            <a:r>
              <a:rPr lang="en-US" dirty="0" smtClean="0"/>
              <a:t>odel intermediate representations as full language, with types that communicate structural code properties and analysis results between compiler phases (example: different types for caller/</a:t>
            </a:r>
            <a:r>
              <a:rPr lang="en-US" dirty="0" err="1" smtClean="0"/>
              <a:t>callee</a:t>
            </a:r>
            <a:r>
              <a:rPr lang="en-US" dirty="0" smtClean="0"/>
              <a:t> registers)</a:t>
            </a:r>
          </a:p>
          <a:p>
            <a:pPr lvl="1">
              <a:defRPr/>
            </a:pPr>
            <a:r>
              <a:rPr lang="en-US" dirty="0" smtClean="0"/>
              <a:t>“refined” type systems: provide alternative formalism for program analysis and optimization</a:t>
            </a:r>
          </a:p>
        </p:txBody>
      </p:sp>
    </p:spTree>
    <p:extLst>
      <p:ext uri="{BB962C8B-B14F-4D97-AF65-F5344CB8AC3E}">
        <p14:creationId xmlns:p14="http://schemas.microsoft.com/office/powerpoint/2010/main" val="26435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3" y="0"/>
            <a:ext cx="8418868" cy="49954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Adding functions (II)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F13A72-4D49-184E-872B-264087D1587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518615" y="791570"/>
            <a:ext cx="8052179" cy="805218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pic>
        <p:nvPicPr>
          <p:cNvPr id="3" name="Picture 2" descr="Typing11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5" t="25663" r="30719" b="2106"/>
          <a:stretch/>
        </p:blipFill>
        <p:spPr>
          <a:xfrm>
            <a:off x="426991" y="785543"/>
            <a:ext cx="8143803" cy="58581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10619" y="4356847"/>
            <a:ext cx="8669052" cy="2393997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2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3" y="0"/>
            <a:ext cx="8418868" cy="49954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Adding functions (II)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F13A72-4D49-184E-872B-264087D15871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518615" y="791570"/>
            <a:ext cx="8052179" cy="805218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pic>
        <p:nvPicPr>
          <p:cNvPr id="3" name="Picture 2" descr="Typing11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5" t="25663" r="30719" b="2106"/>
          <a:stretch/>
        </p:blipFill>
        <p:spPr>
          <a:xfrm>
            <a:off x="426991" y="785543"/>
            <a:ext cx="8143803" cy="58581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10619" y="5158854"/>
            <a:ext cx="8669052" cy="159199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698543" y="4356847"/>
            <a:ext cx="3657600" cy="345781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63260" y="4356847"/>
            <a:ext cx="607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91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3" y="0"/>
            <a:ext cx="8418868" cy="49954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Adding functions (II)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F13A72-4D49-184E-872B-264087D15871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518615" y="791570"/>
            <a:ext cx="8052179" cy="805218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pic>
        <p:nvPicPr>
          <p:cNvPr id="3" name="Picture 2" descr="Typing11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5" t="25663" r="30719" b="2106"/>
          <a:stretch/>
        </p:blipFill>
        <p:spPr>
          <a:xfrm>
            <a:off x="426991" y="785543"/>
            <a:ext cx="8143803" cy="58581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10619" y="5186149"/>
            <a:ext cx="8669052" cy="156469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70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3" y="0"/>
            <a:ext cx="8418868" cy="49954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Adding functions (II)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F13A72-4D49-184E-872B-264087D15871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518615" y="791570"/>
            <a:ext cx="8052179" cy="805218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pic>
        <p:nvPicPr>
          <p:cNvPr id="3" name="Picture 2" descr="Typing11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5" t="25663" r="30719" b="2106"/>
          <a:stretch/>
        </p:blipFill>
        <p:spPr>
          <a:xfrm>
            <a:off x="426991" y="785543"/>
            <a:ext cx="8143803" cy="585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09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3" y="0"/>
            <a:ext cx="8418868" cy="49954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References (cf. ML-primer)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F13A72-4D49-184E-872B-264087D15871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518615" y="791570"/>
            <a:ext cx="8052179" cy="805218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pic>
        <p:nvPicPr>
          <p:cNvPr id="3" name="Picture 2" descr="Typing11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1" t="22207" r="30000" b="5156"/>
          <a:stretch/>
        </p:blipFill>
        <p:spPr>
          <a:xfrm>
            <a:off x="189706" y="791570"/>
            <a:ext cx="8381088" cy="582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54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3" y="0"/>
            <a:ext cx="8418868" cy="49954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Products/tuples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F13A72-4D49-184E-872B-264087D15871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518615" y="791570"/>
            <a:ext cx="8052179" cy="805218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pic>
        <p:nvPicPr>
          <p:cNvPr id="3" name="Picture 2" descr="Typing11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5" t="23870" r="29850" b="11255"/>
          <a:stretch/>
        </p:blipFill>
        <p:spPr>
          <a:xfrm>
            <a:off x="189705" y="791570"/>
            <a:ext cx="8608575" cy="54443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2528047" y="4208929"/>
            <a:ext cx="6451624" cy="254191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3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3" y="0"/>
            <a:ext cx="8418868" cy="49954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Products/tuples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F13A72-4D49-184E-872B-264087D15871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518615" y="791570"/>
            <a:ext cx="8052179" cy="805218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pic>
        <p:nvPicPr>
          <p:cNvPr id="3" name="Picture 2" descr="Typing11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5" t="23870" r="29850" b="11255"/>
          <a:stretch/>
        </p:blipFill>
        <p:spPr>
          <a:xfrm>
            <a:off x="189705" y="791570"/>
            <a:ext cx="8608575" cy="54443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10619" y="5015753"/>
            <a:ext cx="8669052" cy="1735091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3" y="0"/>
            <a:ext cx="8418868" cy="49954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Products/tuples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F13A72-4D49-184E-872B-264087D15871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518615" y="791570"/>
            <a:ext cx="8052179" cy="805218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pic>
        <p:nvPicPr>
          <p:cNvPr id="3" name="Picture 2" descr="Typing11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5" t="23870" r="29850" b="11255"/>
          <a:stretch/>
        </p:blipFill>
        <p:spPr>
          <a:xfrm>
            <a:off x="189705" y="791570"/>
            <a:ext cx="8608575" cy="544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28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3" y="0"/>
            <a:ext cx="8418868" cy="49954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Subtyping (I)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F13A72-4D49-184E-872B-264087D15871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518615" y="791570"/>
            <a:ext cx="8052179" cy="805218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pic>
        <p:nvPicPr>
          <p:cNvPr id="3" name="Picture 2" descr="Typing11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8" t="28860" r="29105" b="5711"/>
          <a:stretch/>
        </p:blipFill>
        <p:spPr>
          <a:xfrm>
            <a:off x="40632" y="791569"/>
            <a:ext cx="8874547" cy="55261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10619" y="3603813"/>
            <a:ext cx="8669052" cy="3147032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61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3" y="0"/>
            <a:ext cx="8418868" cy="49954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Subtyping (I)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F13A72-4D49-184E-872B-264087D15871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518615" y="791570"/>
            <a:ext cx="8052179" cy="805218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pic>
        <p:nvPicPr>
          <p:cNvPr id="3" name="Picture 2" descr="Typing11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8" t="28860" r="29105" b="5711"/>
          <a:stretch/>
        </p:blipFill>
        <p:spPr>
          <a:xfrm>
            <a:off x="40632" y="791569"/>
            <a:ext cx="8874547" cy="55261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10619" y="5392271"/>
            <a:ext cx="8669052" cy="1358574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31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07F2F1-457D-A941-8B30-BEE5045AD1F0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8908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3223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Type-enforced safety guarantees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5950" y="770789"/>
            <a:ext cx="8153400" cy="490450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Memory Safety – can’t dereference something not a pointer</a:t>
            </a:r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Control-Flow Safety – can’t jump to something not code</a:t>
            </a:r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Type Safety – typing predications (“this value will be a string”) come true at run time, so no operator-operand mismatches </a:t>
            </a:r>
          </a:p>
          <a:p>
            <a:pPr marL="0" indent="0"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P</a:t>
            </a:r>
            <a:r>
              <a:rPr lang="en-US" dirty="0" smtClean="0"/>
              <a:t>revents programmer from writing code that “obviously” can’t be right.</a:t>
            </a:r>
          </a:p>
          <a:p>
            <a:pPr lvl="1">
              <a:defRPr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5950" y="5812691"/>
            <a:ext cx="7512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Contrast with C (weakly typed): implicit casting, null pointers, array-out-of-bounds, buffer overruns, security violations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22661" y="4143040"/>
            <a:ext cx="6498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All these errors are eliminated during development time, so applications much more robust!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67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3" y="0"/>
            <a:ext cx="8418868" cy="49954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Subtyping (I)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F13A72-4D49-184E-872B-264087D15871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518615" y="791570"/>
            <a:ext cx="8052179" cy="805218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pic>
        <p:nvPicPr>
          <p:cNvPr id="3" name="Picture 2" descr="Typing11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8" t="28860" r="29105" b="5711"/>
          <a:stretch/>
        </p:blipFill>
        <p:spPr>
          <a:xfrm>
            <a:off x="40632" y="791569"/>
            <a:ext cx="8874547" cy="552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20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3" y="0"/>
            <a:ext cx="8418868" cy="49954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Subtyping (II)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F13A72-4D49-184E-872B-264087D15871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518615" y="791570"/>
            <a:ext cx="8052179" cy="805218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35270" y="759341"/>
            <a:ext cx="8418868" cy="5991503"/>
            <a:chOff x="518615" y="647765"/>
            <a:chExt cx="8418868" cy="5991503"/>
          </a:xfrm>
        </p:grpSpPr>
        <p:pic>
          <p:nvPicPr>
            <p:cNvPr id="3" name="Picture 2" descr="Typing11.pdf - Adobe Acrobat Reader DC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79" t="25812" r="30597" b="2937"/>
            <a:stretch/>
          </p:blipFill>
          <p:spPr>
            <a:xfrm>
              <a:off x="518615" y="647765"/>
              <a:ext cx="8418868" cy="5847698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 bwMode="auto">
            <a:xfrm>
              <a:off x="5334474" y="6136695"/>
              <a:ext cx="3603009" cy="502573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</p:grpSp>
      <p:sp>
        <p:nvSpPr>
          <p:cNvPr id="8" name="Rectangle 7"/>
          <p:cNvSpPr/>
          <p:nvPr/>
        </p:nvSpPr>
        <p:spPr bwMode="auto">
          <a:xfrm>
            <a:off x="310619" y="3509682"/>
            <a:ext cx="8669052" cy="3241163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44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3" y="0"/>
            <a:ext cx="8418868" cy="49954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Subtyping (II)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F13A72-4D49-184E-872B-264087D15871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518615" y="791570"/>
            <a:ext cx="8052179" cy="805218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35270" y="759341"/>
            <a:ext cx="8418868" cy="5991503"/>
            <a:chOff x="518615" y="647765"/>
            <a:chExt cx="8418868" cy="5991503"/>
          </a:xfrm>
        </p:grpSpPr>
        <p:pic>
          <p:nvPicPr>
            <p:cNvPr id="3" name="Picture 2" descr="Typing11.pdf - Adobe Acrobat Reader DC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79" t="25812" r="30597" b="2937"/>
            <a:stretch/>
          </p:blipFill>
          <p:spPr>
            <a:xfrm>
              <a:off x="518615" y="647765"/>
              <a:ext cx="8418868" cy="5847698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 bwMode="auto">
            <a:xfrm>
              <a:off x="5334474" y="6136695"/>
              <a:ext cx="3603009" cy="502573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362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3" y="0"/>
            <a:ext cx="8418868" cy="49954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Subtyping (III): propagating through products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F13A72-4D49-184E-872B-264087D15871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518615" y="791570"/>
            <a:ext cx="8052179" cy="805218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pic>
        <p:nvPicPr>
          <p:cNvPr id="3" name="Picture 2" descr="Typing11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28860" r="29403" b="7928"/>
          <a:stretch/>
        </p:blipFill>
        <p:spPr>
          <a:xfrm>
            <a:off x="122830" y="791571"/>
            <a:ext cx="8993871" cy="53963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10619" y="4230806"/>
            <a:ext cx="8669052" cy="2520039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3" y="0"/>
            <a:ext cx="8418868" cy="49954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Subtyping (III): propagating through products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F13A72-4D49-184E-872B-264087D15871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518615" y="791570"/>
            <a:ext cx="8052179" cy="805218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pic>
        <p:nvPicPr>
          <p:cNvPr id="3" name="Picture 2" descr="Typing11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28860" r="29403" b="7928"/>
          <a:stretch/>
        </p:blipFill>
        <p:spPr>
          <a:xfrm>
            <a:off x="122830" y="791571"/>
            <a:ext cx="8993871" cy="539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48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3" y="0"/>
            <a:ext cx="8418868" cy="49954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Subtyping (IV): propagating through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F13A72-4D49-184E-872B-264087D15871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518615" y="791570"/>
            <a:ext cx="8052179" cy="805218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pic>
        <p:nvPicPr>
          <p:cNvPr id="3" name="Picture 2" descr="Typing11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9" t="29969" r="29105" b="7096"/>
          <a:stretch/>
        </p:blipFill>
        <p:spPr>
          <a:xfrm>
            <a:off x="0" y="791570"/>
            <a:ext cx="9151577" cy="546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70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78" y="0"/>
            <a:ext cx="8661803" cy="49954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Subtyping (V): propagating through references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F13A72-4D49-184E-872B-264087D15871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518615" y="791570"/>
            <a:ext cx="8052179" cy="805218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79414" y="713749"/>
            <a:ext cx="8418868" cy="5929939"/>
            <a:chOff x="379414" y="713749"/>
            <a:chExt cx="8418868" cy="5929939"/>
          </a:xfrm>
        </p:grpSpPr>
        <p:pic>
          <p:nvPicPr>
            <p:cNvPr id="3" name="Picture 2" descr="Typing11.pdf - Adobe Acrobat Reader DC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28" t="24980" r="29552" b="2382"/>
            <a:stretch/>
          </p:blipFill>
          <p:spPr>
            <a:xfrm>
              <a:off x="379414" y="713749"/>
              <a:ext cx="8191380" cy="570782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 bwMode="auto">
            <a:xfrm>
              <a:off x="518616" y="2142699"/>
              <a:ext cx="8279666" cy="4500989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</p:grpSp>
      <p:sp>
        <p:nvSpPr>
          <p:cNvPr id="8" name="Rectangle 7"/>
          <p:cNvSpPr/>
          <p:nvPr/>
        </p:nvSpPr>
        <p:spPr bwMode="auto">
          <a:xfrm>
            <a:off x="4931405" y="1341977"/>
            <a:ext cx="3066184" cy="5096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07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78" y="0"/>
            <a:ext cx="8661803" cy="49954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Subtyping (V): propagating through references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F13A72-4D49-184E-872B-264087D15871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518615" y="791570"/>
            <a:ext cx="8052179" cy="805218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79414" y="713749"/>
            <a:ext cx="8418867" cy="5929939"/>
            <a:chOff x="379414" y="713749"/>
            <a:chExt cx="8418867" cy="5929939"/>
          </a:xfrm>
        </p:grpSpPr>
        <p:pic>
          <p:nvPicPr>
            <p:cNvPr id="3" name="Picture 2" descr="Typing11.pdf - Adobe Acrobat Reader DC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28" t="24980" r="29552" b="2382"/>
            <a:stretch/>
          </p:blipFill>
          <p:spPr>
            <a:xfrm>
              <a:off x="379414" y="713749"/>
              <a:ext cx="8191380" cy="570782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 bwMode="auto">
            <a:xfrm>
              <a:off x="5472752" y="6059606"/>
              <a:ext cx="3325529" cy="584082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528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78" y="0"/>
            <a:ext cx="8661803" cy="49954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HW4: type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F13A72-4D49-184E-872B-264087D15871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518615" y="791570"/>
            <a:ext cx="8052179" cy="805218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pic>
        <p:nvPicPr>
          <p:cNvPr id="8" name="Picture 7" descr="Typing11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3" t="24979" r="31642" b="1829"/>
          <a:stretch/>
        </p:blipFill>
        <p:spPr>
          <a:xfrm>
            <a:off x="900752" y="791570"/>
            <a:ext cx="7240191" cy="53842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35889" y="1427152"/>
            <a:ext cx="3041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higher-order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3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87313"/>
            <a:ext cx="7912100" cy="485893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Additional aspects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363" y="614789"/>
            <a:ext cx="8748215" cy="614085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separate name spaces for type definitions vs variables/ functions/procedures </a:t>
            </a:r>
            <a:r>
              <a:rPr lang="en-US" dirty="0" smtClean="0">
                <a:sym typeface="Wingdings" panose="05000000000000000000" pitchFamily="2" charset="2"/>
              </a:rPr>
              <a:t> separate environments (</a:t>
            </a:r>
            <a:r>
              <a:rPr lang="en-US" dirty="0" err="1" smtClean="0">
                <a:sym typeface="Wingdings" panose="05000000000000000000" pitchFamily="2" charset="2"/>
              </a:rPr>
              <a:t>cf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b="1" dirty="0" smtClean="0">
                <a:sym typeface="Wingdings" panose="05000000000000000000" pitchFamily="2" charset="2"/>
              </a:rPr>
              <a:t>Tiger</a:t>
            </a:r>
            <a:r>
              <a:rPr lang="en-US" dirty="0" smtClean="0">
                <a:sym typeface="Wingdings" panose="05000000000000000000" pitchFamily="2" charset="2"/>
              </a:rPr>
              <a:t>) </a:t>
            </a:r>
            <a:endParaRPr lang="en-US" dirty="0">
              <a:sym typeface="Wingdings" panose="05000000000000000000" pitchFamily="2" charset="2"/>
            </a:endParaRPr>
          </a:p>
          <a:p>
            <a:pPr>
              <a:defRPr/>
            </a:pPr>
            <a:r>
              <a:rPr lang="en-US" dirty="0" smtClean="0">
                <a:sym typeface="Wingdings" panose="05000000000000000000" pitchFamily="2" charset="2"/>
              </a:rPr>
              <a:t>when syntax-directedness fails, requiring user-supplied type annotations helps inference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sz="2000" dirty="0" smtClean="0">
                <a:sym typeface="Wingdings" panose="05000000000000000000" pitchFamily="2" charset="2"/>
              </a:rPr>
              <a:t>Example: functions declarations, in particularly (mutually) recursive ones </a:t>
            </a:r>
          </a:p>
          <a:p>
            <a:pPr>
              <a:defRPr/>
            </a:pPr>
            <a:r>
              <a:rPr lang="en-US" dirty="0" smtClean="0">
                <a:sym typeface="Wingdings" panose="05000000000000000000" pitchFamily="2" charset="2"/>
              </a:rPr>
              <a:t>not covered:</a:t>
            </a:r>
          </a:p>
          <a:p>
            <a:pPr lvl="1">
              <a:defRPr/>
            </a:pPr>
            <a:r>
              <a:rPr lang="en-US" dirty="0">
                <a:sym typeface="Wingdings" panose="05000000000000000000" pitchFamily="2" charset="2"/>
              </a:rPr>
              <a:t>o</a:t>
            </a:r>
            <a:r>
              <a:rPr lang="en-US" dirty="0" smtClean="0">
                <a:sym typeface="Wingdings" panose="05000000000000000000" pitchFamily="2" charset="2"/>
              </a:rPr>
              <a:t>verloading (multiple </a:t>
            </a:r>
            <a:r>
              <a:rPr lang="en-US" dirty="0" err="1" smtClean="0">
                <a:sym typeface="Wingdings" panose="05000000000000000000" pitchFamily="2" charset="2"/>
              </a:rPr>
              <a:t>typings</a:t>
            </a:r>
            <a:r>
              <a:rPr lang="en-US" dirty="0" smtClean="0">
                <a:sym typeface="Wingdings" panose="05000000000000000000" pitchFamily="2" charset="2"/>
              </a:rPr>
              <a:t> for operators)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example: arithmetic operations over </a:t>
            </a:r>
            <a:r>
              <a:rPr lang="en-US" dirty="0" err="1" smtClean="0">
                <a:sym typeface="Wingdings" panose="05000000000000000000" pitchFamily="2" charset="2"/>
              </a:rPr>
              <a:t>int</a:t>
            </a:r>
            <a:r>
              <a:rPr lang="en-US" dirty="0" smtClean="0">
                <a:sym typeface="Wingdings" panose="05000000000000000000" pitchFamily="2" charset="2"/>
              </a:rPr>
              <a:t>, float, double</a:t>
            </a:r>
          </a:p>
          <a:p>
            <a:pPr lvl="1">
              <a:defRPr/>
            </a:pPr>
            <a:r>
              <a:rPr lang="en-US" dirty="0">
                <a:sym typeface="Wingdings" panose="05000000000000000000" pitchFamily="2" charset="2"/>
              </a:rPr>
              <a:t>a</a:t>
            </a:r>
            <a:r>
              <a:rPr lang="en-US" dirty="0" smtClean="0">
                <a:sym typeface="Wingdings" panose="05000000000000000000" pitchFamily="2" charset="2"/>
              </a:rPr>
              <a:t>dditional syntactic category (</a:t>
            </a:r>
            <a:r>
              <a:rPr lang="en-US" dirty="0" err="1" smtClean="0">
                <a:sym typeface="Wingdings" panose="05000000000000000000" pitchFamily="2" charset="2"/>
              </a:rPr>
              <a:t>eg</a:t>
            </a:r>
            <a:r>
              <a:rPr lang="en-US" dirty="0" smtClean="0">
                <a:sym typeface="Wingdings" panose="05000000000000000000" pitchFamily="2" charset="2"/>
              </a:rPr>
              <a:t> statements): new judgements</a:t>
            </a:r>
          </a:p>
          <a:p>
            <a:pPr lvl="1">
              <a:defRPr/>
            </a:pPr>
            <a:r>
              <a:rPr lang="en-US" dirty="0" smtClean="0">
                <a:sym typeface="Wingdings" panose="05000000000000000000" pitchFamily="2" charset="2"/>
              </a:rPr>
              <a:t>Casting/coercion</a:t>
            </a:r>
          </a:p>
          <a:p>
            <a:pPr lvl="2">
              <a:defRPr/>
            </a:pPr>
            <a:r>
              <a:rPr lang="en-US" dirty="0" smtClean="0">
                <a:sym typeface="Wingdings" panose="05000000000000000000" pitchFamily="2" charset="2"/>
              </a:rPr>
              <a:t>explicit (</a:t>
            </a:r>
            <a:r>
              <a:rPr lang="en-US" dirty="0" err="1" smtClean="0">
                <a:sym typeface="Wingdings" panose="05000000000000000000" pitchFamily="2" charset="2"/>
              </a:rPr>
              <a:t>ie</a:t>
            </a:r>
            <a:r>
              <a:rPr lang="en-US" dirty="0" smtClean="0">
                <a:sym typeface="Wingdings" panose="05000000000000000000" pitchFamily="2" charset="2"/>
              </a:rPr>
              <a:t> visible in program syntax): similar to other operators</a:t>
            </a:r>
          </a:p>
          <a:p>
            <a:pPr lvl="2">
              <a:defRPr/>
            </a:pPr>
            <a:r>
              <a:rPr lang="en-US" dirty="0">
                <a:sym typeface="Wingdings" panose="05000000000000000000" pitchFamily="2" charset="2"/>
              </a:rPr>
              <a:t>i</a:t>
            </a:r>
            <a:r>
              <a:rPr lang="en-US" dirty="0" smtClean="0">
                <a:sym typeface="Wingdings" panose="05000000000000000000" pitchFamily="2" charset="2"/>
              </a:rPr>
              <a:t>mplicit: destroys syntax-directness similar to subtyping</a:t>
            </a:r>
          </a:p>
          <a:p>
            <a:pPr lvl="2">
              <a:defRPr/>
            </a:pPr>
            <a:r>
              <a:rPr lang="en-US" dirty="0" smtClean="0">
                <a:sym typeface="Wingdings" panose="05000000000000000000" pitchFamily="2" charset="2"/>
              </a:rPr>
              <a:t>often symbolizes/triggers change of representation (</a:t>
            </a:r>
            <a:r>
              <a:rPr lang="en-US" dirty="0" err="1" smtClean="0">
                <a:sym typeface="Wingdings" panose="05000000000000000000" pitchFamily="2" charset="2"/>
              </a:rPr>
              <a:t>int</a:t>
            </a:r>
            <a:r>
              <a:rPr lang="en-US" dirty="0" smtClean="0">
                <a:sym typeface="Wingdings" panose="05000000000000000000" pitchFamily="2" charset="2"/>
              </a:rPr>
              <a:t> -&gt; double) that’s significant for compiler backend</a:t>
            </a:r>
          </a:p>
          <a:p>
            <a:pPr lvl="1">
              <a:defRPr/>
            </a:pPr>
            <a:r>
              <a:rPr lang="en-US" dirty="0">
                <a:sym typeface="Wingdings" panose="05000000000000000000" pitchFamily="2" charset="2"/>
              </a:rPr>
              <a:t>p</a:t>
            </a:r>
            <a:r>
              <a:rPr lang="en-US" dirty="0" smtClean="0">
                <a:sym typeface="Wingdings" panose="05000000000000000000" pitchFamily="2" charset="2"/>
              </a:rPr>
              <a:t>olymorphism (finite representations for infinitely many </a:t>
            </a:r>
            <a:r>
              <a:rPr lang="en-US" dirty="0" err="1" smtClean="0">
                <a:sym typeface="Wingdings" panose="05000000000000000000" pitchFamily="2" charset="2"/>
              </a:rPr>
              <a:t>typings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  <a:endParaRPr lang="en-US" dirty="0" smtClean="0"/>
          </a:p>
          <a:p>
            <a:pPr lvl="1">
              <a:defRPr/>
            </a:pPr>
            <a:r>
              <a:rPr lang="en-US" dirty="0"/>
              <a:t>a</a:t>
            </a:r>
            <a:r>
              <a:rPr lang="en-US" dirty="0" smtClean="0"/>
              <a:t>rrays, class/object systems </a:t>
            </a:r>
            <a:r>
              <a:rPr lang="en-US" dirty="0" err="1" smtClean="0"/>
              <a:t>incl</a:t>
            </a:r>
            <a:r>
              <a:rPr lang="en-US" dirty="0" smtClean="0"/>
              <a:t> inheritance, signatures/modules/interfaces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9DFF63-5C3E-8B44-AD70-CEABB40D0BA5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07F2F1-457D-A941-8B30-BEE5045AD1F0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8908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3223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Type systems: limitations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5950" y="770788"/>
            <a:ext cx="8153400" cy="541123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Can’t eliminate all runtime errors</a:t>
            </a:r>
          </a:p>
          <a:p>
            <a:pPr lvl="1">
              <a:defRPr/>
            </a:pPr>
            <a:r>
              <a:rPr lang="en-US" dirty="0"/>
              <a:t>d</a:t>
            </a:r>
            <a:r>
              <a:rPr lang="en-US" dirty="0" smtClean="0"/>
              <a:t>ivision by zero (input dependence)</a:t>
            </a:r>
          </a:p>
          <a:p>
            <a:pPr lvl="1">
              <a:defRPr/>
            </a:pPr>
            <a:r>
              <a:rPr lang="en-US" dirty="0"/>
              <a:t>e</a:t>
            </a:r>
            <a:r>
              <a:rPr lang="en-US" dirty="0" smtClean="0"/>
              <a:t>xception behavior often not modeled/enforced</a:t>
            </a:r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s</a:t>
            </a:r>
            <a:r>
              <a:rPr lang="en-US" dirty="0" smtClean="0"/>
              <a:t>tatic type analyses are typically conservative: will reject some safe programs due to fundamental </a:t>
            </a:r>
            <a:r>
              <a:rPr lang="en-US" dirty="0" err="1" smtClean="0"/>
              <a:t>undecidability</a:t>
            </a:r>
            <a:r>
              <a:rPr lang="en-US" dirty="0" smtClean="0"/>
              <a:t> of perfectly predicting control flow</a:t>
            </a:r>
            <a:br>
              <a:rPr lang="en-US" dirty="0" smtClean="0"/>
            </a:br>
            <a:endParaRPr lang="en-US" dirty="0" smtClean="0"/>
          </a:p>
          <a:p>
            <a:pPr>
              <a:defRPr/>
            </a:pPr>
            <a:r>
              <a:rPr lang="en-US" dirty="0" smtClean="0"/>
              <a:t>Types typically involve some programmer annotations  - </a:t>
            </a:r>
            <a:r>
              <a:rPr lang="en-US" sz="2000" b="1" dirty="0" smtClean="0">
                <a:solidFill>
                  <a:srgbClr val="FF0000"/>
                </a:solidFill>
              </a:rPr>
              <a:t>-</a:t>
            </a:r>
            <a:r>
              <a:rPr lang="en-US" sz="2000" dirty="0" smtClean="0"/>
              <a:t> burden</a:t>
            </a:r>
            <a:br>
              <a:rPr lang="en-US" sz="2000" dirty="0" smtClean="0"/>
            </a:br>
            <a:r>
              <a:rPr lang="en-US" sz="2000" b="1" dirty="0" smtClean="0">
                <a:solidFill>
                  <a:srgbClr val="00B050"/>
                </a:solidFill>
              </a:rPr>
              <a:t>+</a:t>
            </a:r>
            <a:r>
              <a:rPr lang="en-US" sz="2000" dirty="0" smtClean="0"/>
              <a:t> documentation; </a:t>
            </a:r>
            <a:br>
              <a:rPr lang="en-US" sz="2000" dirty="0" smtClean="0"/>
            </a:br>
            <a:r>
              <a:rPr lang="en-US" sz="2000" b="1" dirty="0" smtClean="0">
                <a:solidFill>
                  <a:srgbClr val="00B050"/>
                </a:solidFill>
              </a:rPr>
              <a:t>+</a:t>
            </a:r>
            <a:r>
              <a:rPr lang="en-US" sz="2000" dirty="0" smtClean="0"/>
              <a:t> burden occurs at compile time, not runtime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defRPr/>
            </a:pPr>
            <a:r>
              <a:rPr lang="en-US" dirty="0"/>
              <a:t>c</a:t>
            </a:r>
            <a:r>
              <a:rPr lang="en-US" dirty="0" smtClean="0"/>
              <a:t>ryptic error messages </a:t>
            </a:r>
          </a:p>
          <a:p>
            <a:pPr lvl="1">
              <a:defRPr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06370" y="5746016"/>
            <a:ext cx="4218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ut trade-off against debugging/ tracing effort upon hitting </a:t>
            </a:r>
            <a:r>
              <a:rPr lang="en-US" dirty="0" err="1" smtClean="0">
                <a:solidFill>
                  <a:srgbClr val="FF0000"/>
                </a:solidFill>
              </a:rPr>
              <a:t>segfault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flipH="1" flipV="1">
            <a:off x="4237630" y="5933535"/>
            <a:ext cx="853915" cy="248488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7694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87313"/>
            <a:ext cx="7912100" cy="485893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Next steps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9DFF63-5C3E-8B44-AD70-CEABB40D0BA5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1228346"/>
            <a:ext cx="8991600" cy="493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" y="2307114"/>
            <a:ext cx="8890378" cy="3725198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en-US" dirty="0" smtClean="0">
                <a:sym typeface="Wingdings" panose="05000000000000000000" pitchFamily="2" charset="2"/>
              </a:rPr>
              <a:t>IR code generation</a:t>
            </a:r>
          </a:p>
          <a:p>
            <a:pPr>
              <a:defRPr/>
            </a:pPr>
            <a:r>
              <a:rPr lang="en-US" dirty="0" smtClean="0">
                <a:sym typeface="Wingdings" panose="05000000000000000000" pitchFamily="2" charset="2"/>
              </a:rPr>
              <a:t>But first: need to learn a bit how data will be laid out in memory: </a:t>
            </a:r>
            <a:r>
              <a:rPr lang="en-US" b="1" dirty="0" smtClean="0">
                <a:sym typeface="Wingdings" panose="05000000000000000000" pitchFamily="2" charset="2"/>
              </a:rPr>
              <a:t>activation records </a:t>
            </a:r>
            <a:r>
              <a:rPr lang="en-US" dirty="0" smtClean="0">
                <a:sym typeface="Wingdings" panose="05000000000000000000" pitchFamily="2" charset="2"/>
              </a:rPr>
              <a:t>/ frame stack</a:t>
            </a: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15950" y="4495800"/>
            <a:ext cx="8153400" cy="1676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b="1" u="sng" kern="0" dirty="0" smtClean="0"/>
              <a:t>Useful homework</a:t>
            </a:r>
            <a:r>
              <a:rPr lang="en-US" kern="0" dirty="0" smtClean="0">
                <a:solidFill>
                  <a:srgbClr val="FF0000"/>
                </a:solidFill>
              </a:rPr>
              <a:t>: read MCIL’s sections on TIGER’s semantic analysis (Chapter 5) and, if possible, TIGER’s activation record layout </a:t>
            </a:r>
            <a:r>
              <a:rPr lang="en-US" kern="0" dirty="0">
                <a:solidFill>
                  <a:srgbClr val="FF0000"/>
                </a:solidFill>
              </a:rPr>
              <a:t>(</a:t>
            </a:r>
            <a:r>
              <a:rPr lang="en-US" kern="0" dirty="0" smtClean="0">
                <a:solidFill>
                  <a:srgbClr val="FF0000"/>
                </a:solidFill>
              </a:rPr>
              <a:t>Chapters 6)!</a:t>
            </a:r>
          </a:p>
        </p:txBody>
      </p:sp>
    </p:spTree>
    <p:extLst>
      <p:ext uri="{BB962C8B-B14F-4D97-AF65-F5344CB8AC3E}">
        <p14:creationId xmlns:p14="http://schemas.microsoft.com/office/powerpoint/2010/main" val="165017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87159B6-BE95-48FD-B122-5F8156409F11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61</a:t>
            </a:fld>
            <a:endParaRPr lang="en-US" altLang="en-US" sz="800" smtClean="0"/>
          </a:p>
        </p:txBody>
      </p:sp>
      <p:sp>
        <p:nvSpPr>
          <p:cNvPr id="7075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558419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Quiz 3: LR(0)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29653" y="997803"/>
            <a:ext cx="8884693" cy="5484884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>
                <a:ea typeface="ＭＳ Ｐゴシック" charset="0"/>
              </a:rPr>
              <a:t>How many states does the LR(0) parse table for the following grammar have? (You may guess </a:t>
            </a:r>
            <a:r>
              <a:rPr lang="en-US" smtClean="0">
                <a:ea typeface="ＭＳ Ｐゴシック" charset="0"/>
              </a:rPr>
              <a:t>or draw </a:t>
            </a:r>
            <a:r>
              <a:rPr lang="en-US" dirty="0" smtClean="0">
                <a:ea typeface="ＭＳ Ｐゴシック" charset="0"/>
              </a:rPr>
              <a:t>the </a:t>
            </a:r>
            <a:r>
              <a:rPr lang="en-US" smtClean="0">
                <a:ea typeface="ＭＳ Ｐゴシック" charset="0"/>
              </a:rPr>
              <a:t>parse table ;-) )</a:t>
            </a:r>
            <a:endParaRPr lang="en-US" dirty="0" smtClean="0">
              <a:ea typeface="ＭＳ Ｐゴシック" charset="0"/>
            </a:endParaRPr>
          </a:p>
          <a:p>
            <a:pPr marL="0" indent="0">
              <a:buFontTx/>
              <a:buNone/>
              <a:defRPr/>
            </a:pPr>
            <a:endParaRPr lang="en-US" dirty="0">
              <a:ea typeface="ＭＳ Ｐゴシック" charset="0"/>
            </a:endParaRPr>
          </a:p>
          <a:p>
            <a:pPr marL="0" indent="0">
              <a:buFontTx/>
              <a:buNone/>
              <a:defRPr/>
            </a:pPr>
            <a:r>
              <a:rPr lang="en-US" dirty="0" smtClean="0">
                <a:ea typeface="ＭＳ Ｐゴシック" charset="0"/>
              </a:rPr>
              <a:t>S </a:t>
            </a:r>
            <a:r>
              <a:rPr lang="en-US" dirty="0" smtClean="0">
                <a:ea typeface="ＭＳ Ｐゴシック" charset="0"/>
                <a:sym typeface="Wingdings" panose="05000000000000000000" pitchFamily="2" charset="2"/>
              </a:rPr>
              <a:t> B $		P  </a:t>
            </a:r>
            <a:r>
              <a:rPr lang="el-GR" dirty="0" smtClean="0">
                <a:ea typeface="ＭＳ Ｐゴシック" charset="0"/>
                <a:sym typeface="Wingdings" panose="05000000000000000000" pitchFamily="2" charset="2"/>
              </a:rPr>
              <a:t>ε</a:t>
            </a:r>
            <a:r>
              <a:rPr lang="en-US" dirty="0" smtClean="0">
                <a:ea typeface="ＭＳ Ｐゴシック" charset="0"/>
                <a:sym typeface="Wingdings" panose="05000000000000000000" pitchFamily="2" charset="2"/>
              </a:rPr>
              <a:t>			E  B</a:t>
            </a:r>
          </a:p>
          <a:p>
            <a:pPr marL="0" indent="0">
              <a:buFontTx/>
              <a:buNone/>
              <a:defRPr/>
            </a:pPr>
            <a:r>
              <a:rPr lang="en-US" dirty="0" smtClean="0">
                <a:ea typeface="ＭＳ Ｐゴシック" charset="0"/>
                <a:sym typeface="Wingdings" panose="05000000000000000000" pitchFamily="2" charset="2"/>
              </a:rPr>
              <a:t>B  id P		P  ( E )		E  B, E</a:t>
            </a:r>
          </a:p>
          <a:p>
            <a:pPr marL="0" indent="0">
              <a:buFontTx/>
              <a:buNone/>
              <a:defRPr/>
            </a:pPr>
            <a:r>
              <a:rPr lang="en-US" dirty="0" smtClean="0">
                <a:ea typeface="ＭＳ Ｐゴシック" charset="0"/>
                <a:sym typeface="Wingdings" panose="05000000000000000000" pitchFamily="2" charset="2"/>
              </a:rPr>
              <a:t>B  id ( E ]</a:t>
            </a:r>
          </a:p>
          <a:p>
            <a:pPr marL="0" indent="0">
              <a:buFontTx/>
              <a:buNone/>
              <a:defRPr/>
            </a:pPr>
            <a:endParaRPr lang="en-US" dirty="0">
              <a:ea typeface="ＭＳ Ｐゴシック" charset="0"/>
              <a:sym typeface="Wingdings" panose="05000000000000000000" pitchFamily="2" charset="2"/>
            </a:endParaRPr>
          </a:p>
          <a:p>
            <a:pPr marL="0" indent="0">
              <a:buFontTx/>
              <a:buNone/>
              <a:defRPr/>
            </a:pPr>
            <a:r>
              <a:rPr lang="en-US" dirty="0" smtClean="0">
                <a:ea typeface="ＭＳ Ｐゴシック" charset="0"/>
                <a:sym typeface="Wingdings" panose="05000000000000000000" pitchFamily="2" charset="2"/>
              </a:rPr>
              <a:t>(</a:t>
            </a:r>
            <a:r>
              <a:rPr lang="en-US" dirty="0" err="1" smtClean="0">
                <a:ea typeface="ＭＳ Ｐゴシック" charset="0"/>
                <a:sym typeface="Wingdings" panose="05000000000000000000" pitchFamily="2" charset="2"/>
              </a:rPr>
              <a:t>cf</a:t>
            </a:r>
            <a:r>
              <a:rPr lang="en-US" dirty="0" smtClean="0">
                <a:ea typeface="ＭＳ Ｐゴシック" charset="0"/>
                <a:sym typeface="Wingdings" panose="05000000000000000000" pitchFamily="2" charset="2"/>
              </a:rPr>
              <a:t> MCIL, page 85, exercise 3.11)</a:t>
            </a:r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88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07F2F1-457D-A941-8B30-BEE5045AD1F0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5950" y="883328"/>
            <a:ext cx="8153400" cy="544713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 smtClean="0"/>
              <a:t>Practical tasks (for compiler writer): develop algorithms for</a:t>
            </a:r>
          </a:p>
          <a:p>
            <a:pPr lvl="1">
              <a:defRPr/>
            </a:pP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ype inference:</a:t>
            </a:r>
            <a:r>
              <a:rPr lang="en-US" dirty="0"/>
              <a:t> </a:t>
            </a:r>
            <a:r>
              <a:rPr lang="en-US" dirty="0" smtClean="0"/>
              <a:t>given an expression e, calculate whether there some type T such that e:T holds. If so, return (the best such) type T, or a representation of all such types.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May need program annotations.</a:t>
            </a:r>
          </a:p>
          <a:p>
            <a:pPr lvl="1">
              <a:defRPr/>
            </a:pP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ype checking: </a:t>
            </a:r>
            <a:r>
              <a:rPr lang="en-US" dirty="0" smtClean="0"/>
              <a:t>given a fully type-annotated program, check that the typing rules are indeed applied correctly</a:t>
            </a:r>
          </a:p>
          <a:p>
            <a:pPr marL="0" indent="0">
              <a:buNone/>
              <a:defRPr/>
            </a:pPr>
            <a:r>
              <a:rPr lang="en-US" dirty="0" smtClean="0"/>
              <a:t>Theoretical tasks (language designer): study</a:t>
            </a:r>
          </a:p>
          <a:p>
            <a:pPr lvl="1"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u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niqueness</a:t>
            </a:r>
            <a:r>
              <a:rPr lang="en-US" dirty="0" smtClean="0"/>
              <a:t> of </a:t>
            </a:r>
            <a:r>
              <a:rPr lang="en-US" dirty="0" err="1" smtClean="0"/>
              <a:t>typings</a:t>
            </a:r>
            <a:r>
              <a:rPr lang="en-US" dirty="0" smtClean="0"/>
              <a:t>, existence of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best</a:t>
            </a:r>
            <a:r>
              <a:rPr lang="en-US" dirty="0" smtClean="0"/>
              <a:t> types</a:t>
            </a:r>
          </a:p>
          <a:p>
            <a:pPr lvl="1"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d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ecidability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complexity</a:t>
            </a:r>
            <a:r>
              <a:rPr lang="en-US" dirty="0" smtClean="0"/>
              <a:t> of above tasks / algorithms</a:t>
            </a:r>
            <a:endParaRPr lang="en-US" dirty="0"/>
          </a:p>
          <a:p>
            <a:pPr lvl="1">
              <a:defRPr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type soundness</a:t>
            </a:r>
            <a:r>
              <a:rPr lang="en-US" dirty="0" smtClean="0"/>
              <a:t>: give a precise definition of “good behavior (runtime model, error model) and prove that “</a:t>
            </a:r>
            <a:r>
              <a:rPr lang="en-US" u="sng" dirty="0" smtClean="0"/>
              <a:t>well-typed programs can’t go wrong</a:t>
            </a:r>
            <a:r>
              <a:rPr lang="en-US" dirty="0" smtClean="0"/>
              <a:t>” (Milner)</a:t>
            </a:r>
          </a:p>
          <a:p>
            <a:pPr>
              <a:defRPr/>
            </a:pPr>
            <a:r>
              <a:rPr lang="en-US" dirty="0" smtClean="0"/>
              <a:t>Common formalism: derivation systems (</a:t>
            </a:r>
            <a:r>
              <a:rPr lang="en-US" dirty="0" err="1" smtClean="0"/>
              <a:t>cf</a:t>
            </a:r>
            <a:r>
              <a:rPr lang="en-US" dirty="0" smtClean="0"/>
              <a:t> formal logic)</a:t>
            </a:r>
          </a:p>
          <a:p>
            <a:pPr lvl="1">
              <a:defRPr/>
            </a:pPr>
            <a:r>
              <a:rPr lang="en-US" dirty="0"/>
              <a:t>f</a:t>
            </a:r>
            <a:r>
              <a:rPr lang="en-US" dirty="0" smtClean="0"/>
              <a:t>ormal judgments, derivation/typing rules, derivation trees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5950" y="87313"/>
            <a:ext cx="7912100" cy="432232"/>
          </a:xfrm>
        </p:spPr>
        <p:txBody>
          <a:bodyPr/>
          <a:lstStyle/>
          <a:p>
            <a:r>
              <a:rPr lang="en-US" dirty="0" smtClean="0"/>
              <a:t>Types: design &amp; implementation tasks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41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35EF3C-C5A7-5D47-981F-613A8BEF1D93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8908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94578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Defining a Formal Type System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1540" y="774510"/>
            <a:ext cx="8720920" cy="5869178"/>
          </a:xfrm>
        </p:spPr>
        <p:txBody>
          <a:bodyPr/>
          <a:lstStyle/>
          <a:p>
            <a:r>
              <a:rPr lang="en-US" dirty="0">
                <a:latin typeface="Tahoma" charset="0"/>
                <a:ea typeface="ＭＳ Ｐゴシック" charset="0"/>
              </a:rPr>
              <a:t>RE </a:t>
            </a:r>
            <a:r>
              <a:rPr lang="en-US" dirty="0">
                <a:latin typeface="Tahoma" charset="0"/>
                <a:ea typeface="ＭＳ Ｐゴシック" charset="0"/>
                <a:sym typeface="Wingdings" charset="0"/>
              </a:rPr>
              <a:t> </a:t>
            </a:r>
            <a:r>
              <a:rPr lang="en-US" dirty="0" err="1">
                <a:latin typeface="Tahoma" charset="0"/>
                <a:ea typeface="ＭＳ Ｐゴシック" charset="0"/>
                <a:sym typeface="Wingdings" charset="0"/>
              </a:rPr>
              <a:t>Lexing</a:t>
            </a:r>
            <a:endParaRPr lang="en-US" dirty="0">
              <a:latin typeface="Tahoma" charset="0"/>
              <a:ea typeface="ＭＳ Ｐゴシック" charset="0"/>
              <a:sym typeface="Wingdings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sym typeface="Wingdings" charset="0"/>
              </a:rPr>
              <a:t>CFG  Parsers</a:t>
            </a:r>
          </a:p>
          <a:p>
            <a:r>
              <a:rPr lang="en-US" dirty="0">
                <a:latin typeface="Tahoma" charset="0"/>
                <a:ea typeface="ＭＳ Ｐゴシック" charset="0"/>
                <a:sym typeface="Wingdings" charset="0"/>
              </a:rPr>
              <a:t>Inductive Definitions  Type </a:t>
            </a:r>
            <a:r>
              <a:rPr lang="en-US" dirty="0" smtClean="0">
                <a:latin typeface="Tahoma" charset="0"/>
                <a:ea typeface="ＭＳ Ｐゴシック" charset="0"/>
                <a:sym typeface="Wingdings" charset="0"/>
              </a:rPr>
              <a:t>Systems / logical derivation systems</a:t>
            </a:r>
            <a:endParaRPr lang="en-US" dirty="0">
              <a:latin typeface="Tahoma" charset="0"/>
              <a:ea typeface="ＭＳ Ｐゴシック" charset="0"/>
            </a:endParaRPr>
          </a:p>
          <a:p>
            <a:pPr>
              <a:buFontTx/>
              <a:buNone/>
            </a:pPr>
            <a:endParaRPr lang="en-US" dirty="0">
              <a:latin typeface="Tahoma" charset="0"/>
              <a:ea typeface="ＭＳ Ｐゴシック" charset="0"/>
            </a:endParaRPr>
          </a:p>
          <a:p>
            <a:pPr>
              <a:buFontTx/>
              <a:buNone/>
            </a:pPr>
            <a:r>
              <a:rPr lang="en-US" dirty="0" smtClean="0">
                <a:latin typeface="Tahoma" charset="0"/>
                <a:ea typeface="ＭＳ Ｐゴシック" charset="0"/>
              </a:rPr>
              <a:t>Components of a type system:</a:t>
            </a:r>
          </a:p>
          <a:p>
            <a:r>
              <a:rPr lang="en-US" dirty="0">
                <a:latin typeface="Tahoma" charset="0"/>
                <a:ea typeface="ＭＳ Ｐゴシック" charset="0"/>
              </a:rPr>
              <a:t>a</a:t>
            </a:r>
            <a:r>
              <a:rPr lang="en-US" dirty="0" smtClean="0">
                <a:latin typeface="Tahoma" charset="0"/>
                <a:ea typeface="ＭＳ Ｐゴシック" charset="0"/>
              </a:rPr>
              <a:t> notion of </a:t>
            </a:r>
            <a:r>
              <a:rPr lang="en-US" i="1" dirty="0" smtClean="0">
                <a:latin typeface="Tahoma" charset="0"/>
                <a:ea typeface="ＭＳ Ｐゴシック" charset="0"/>
              </a:rPr>
              <a:t>types</a:t>
            </a:r>
            <a:endParaRPr lang="en-US" i="1" dirty="0">
              <a:latin typeface="Tahoma" charset="0"/>
              <a:ea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</a:rPr>
              <a:t>s</a:t>
            </a:r>
            <a:r>
              <a:rPr lang="en-US" dirty="0" smtClean="0">
                <a:latin typeface="Tahoma" charset="0"/>
                <a:ea typeface="ＭＳ Ｐゴシック" charset="0"/>
              </a:rPr>
              <a:t>pecification of </a:t>
            </a:r>
            <a:r>
              <a:rPr lang="en-US" i="1" dirty="0" smtClean="0">
                <a:latin typeface="Tahoma" charset="0"/>
                <a:ea typeface="ＭＳ Ｐゴシック" charset="0"/>
              </a:rPr>
              <a:t>syntactic judgment forms </a:t>
            </a:r>
            <a:r>
              <a:rPr lang="en-US" dirty="0">
                <a:latin typeface="Tahoma" charset="0"/>
                <a:ea typeface="ＭＳ Ｐゴシック" charset="0"/>
              </a:rPr>
              <a:t>– A judgment is an assertion/claim, may or may not be true. </a:t>
            </a:r>
            <a:endParaRPr lang="en-US" dirty="0" smtClean="0">
              <a:latin typeface="Tahoma" charset="0"/>
              <a:ea typeface="ＭＳ Ｐゴシック" charset="0"/>
            </a:endParaRP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i</a:t>
            </a:r>
            <a:r>
              <a:rPr lang="en-US" dirty="0" smtClean="0">
                <a:latin typeface="Tahoma" charset="0"/>
                <a:ea typeface="ＭＳ Ｐゴシック" charset="0"/>
              </a:rPr>
              <a:t>mplicitly or explicitly underpinned by an interpretation (“validity”)</a:t>
            </a: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</a:rPr>
              <a:t>Typical judgement forms for type systems in PL:    e:T,  </a:t>
            </a:r>
            <a:r>
              <a:rPr lang="el-GR" dirty="0" smtClean="0">
                <a:latin typeface="Tahoma" charset="0"/>
                <a:ea typeface="ＭＳ Ｐゴシック" charset="0"/>
              </a:rPr>
              <a:t>Γ</a:t>
            </a:r>
            <a:r>
              <a:rPr lang="en-US" dirty="0" smtClean="0">
                <a:latin typeface="Tahoma" charset="0"/>
                <a:ea typeface="ＭＳ Ｐゴシック" charset="0"/>
              </a:rPr>
              <a:t>    e:T</a:t>
            </a:r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i="1" dirty="0" smtClean="0">
                <a:latin typeface="Tahoma" charset="0"/>
                <a:ea typeface="ＭＳ Ｐゴシック" charset="0"/>
              </a:rPr>
              <a:t>inference rules </a:t>
            </a:r>
            <a:r>
              <a:rPr lang="en-US" dirty="0" smtClean="0">
                <a:latin typeface="Tahoma" charset="0"/>
                <a:ea typeface="ＭＳ Ｐゴシック" charset="0"/>
              </a:rPr>
              <a:t>– tell us how to obtain new judgment instances from previously derived ones</a:t>
            </a: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</a:rPr>
              <a:t>should preserve validity so that only “true” judgments can be derived </a:t>
            </a:r>
          </a:p>
          <a:p>
            <a:endParaRPr lang="en-US" dirty="0">
              <a:latin typeface="Tahoma" charset="0"/>
              <a:ea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6503241" y="4843903"/>
            <a:ext cx="266048" cy="47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dirty="0" smtClean="0"/>
              <a:t>т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7556394" y="4843902"/>
            <a:ext cx="266048" cy="47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dirty="0" smtClean="0"/>
              <a:t>т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63B1CF-052D-1544-BB4C-2ACB73B5C86F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8908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7224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Inference Rules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/>
              <a:t>An inference rule has a set of </a:t>
            </a:r>
            <a:r>
              <a:rPr lang="en-US" b="1" dirty="0" smtClean="0"/>
              <a:t>premises</a:t>
            </a:r>
            <a:r>
              <a:rPr lang="en-US" dirty="0" smtClean="0"/>
              <a:t> </a:t>
            </a:r>
            <a:r>
              <a:rPr lang="en-US" dirty="0"/>
              <a:t>J</a:t>
            </a:r>
            <a:r>
              <a:rPr lang="en-US" baseline="-25000" dirty="0"/>
              <a:t>1</a:t>
            </a:r>
            <a:r>
              <a:rPr lang="en-US" dirty="0"/>
              <a:t>, . . . , </a:t>
            </a:r>
            <a:r>
              <a:rPr lang="en-US" dirty="0" err="1"/>
              <a:t>J</a:t>
            </a:r>
            <a:r>
              <a:rPr lang="en-US" baseline="-25000" dirty="0" err="1"/>
              <a:t>n</a:t>
            </a:r>
            <a:r>
              <a:rPr lang="en-US" dirty="0"/>
              <a:t> and one </a:t>
            </a:r>
            <a:r>
              <a:rPr lang="en-US" b="1" dirty="0"/>
              <a:t>conclusion</a:t>
            </a:r>
            <a:r>
              <a:rPr lang="en-US" dirty="0"/>
              <a:t> </a:t>
            </a:r>
            <a:r>
              <a:rPr lang="en-US" dirty="0" smtClean="0"/>
              <a:t>J</a:t>
            </a:r>
            <a:r>
              <a:rPr lang="en-US" dirty="0"/>
              <a:t>, separated by a horizontal line:</a:t>
            </a:r>
            <a:br>
              <a:rPr lang="en-US" dirty="0"/>
            </a:b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r>
              <a:rPr lang="en-US" dirty="0" smtClean="0"/>
              <a:t>Read</a:t>
            </a:r>
            <a:r>
              <a:rPr lang="en-US" dirty="0"/>
              <a:t>: </a:t>
            </a:r>
            <a:endParaRPr lang="en-US" dirty="0" smtClean="0"/>
          </a:p>
          <a:p>
            <a:pPr>
              <a:defRPr/>
            </a:pPr>
            <a:r>
              <a:rPr lang="en-US" dirty="0"/>
              <a:t>If I can establish the truth of the </a:t>
            </a:r>
            <a:r>
              <a:rPr lang="en-US" dirty="0" smtClean="0"/>
              <a:t>premises  J</a:t>
            </a:r>
            <a:r>
              <a:rPr lang="en-US" baseline="-25000" dirty="0" smtClean="0"/>
              <a:t>1</a:t>
            </a:r>
            <a:r>
              <a:rPr lang="en-US" dirty="0"/>
              <a:t>,...,</a:t>
            </a:r>
            <a:r>
              <a:rPr lang="en-US" dirty="0" err="1"/>
              <a:t>J</a:t>
            </a:r>
            <a:r>
              <a:rPr lang="en-US" baseline="-25000" dirty="0" err="1"/>
              <a:t>n</a:t>
            </a:r>
            <a:r>
              <a:rPr lang="en-US" dirty="0"/>
              <a:t>, </a:t>
            </a:r>
            <a:r>
              <a:rPr lang="en-US" dirty="0" smtClean="0"/>
              <a:t>I can conclude: J is true. </a:t>
            </a:r>
          </a:p>
          <a:p>
            <a:pPr>
              <a:defRPr/>
            </a:pPr>
            <a:r>
              <a:rPr lang="en-US" dirty="0" smtClean="0"/>
              <a:t>To </a:t>
            </a:r>
            <a:r>
              <a:rPr lang="en-US" dirty="0"/>
              <a:t>check J, check J</a:t>
            </a:r>
            <a:r>
              <a:rPr lang="en-US" baseline="-25000" dirty="0"/>
              <a:t>1</a:t>
            </a:r>
            <a:r>
              <a:rPr lang="en-US" dirty="0"/>
              <a:t>,...,J</a:t>
            </a:r>
            <a:r>
              <a:rPr lang="en-US" baseline="-25000" dirty="0"/>
              <a:t>n</a:t>
            </a:r>
            <a:r>
              <a:rPr lang="en-US" dirty="0"/>
              <a:t>. </a:t>
            </a:r>
            <a:endParaRPr lang="en-US" dirty="0" smtClean="0"/>
          </a:p>
          <a:p>
            <a:pPr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 smtClean="0"/>
              <a:t>An inference rule with no premises is called an </a:t>
            </a:r>
            <a:r>
              <a:rPr lang="en-US" b="1" dirty="0" smtClean="0"/>
              <a:t>Axiom </a:t>
            </a:r>
            <a:r>
              <a:rPr lang="en-US" dirty="0" smtClean="0"/>
              <a:t>– J always true</a:t>
            </a:r>
          </a:p>
          <a:p>
            <a:pPr>
              <a:defRPr/>
            </a:pPr>
            <a:endParaRPr lang="en-US" dirty="0" smtClean="0"/>
          </a:p>
          <a:p>
            <a:pPr lvl="1">
              <a:defRPr/>
            </a:pPr>
            <a:endParaRPr lang="en-US" dirty="0"/>
          </a:p>
        </p:txBody>
      </p:sp>
      <p:pic>
        <p:nvPicPr>
          <p:cNvPr id="2048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025" y="2085975"/>
            <a:ext cx="27813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liberty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5F5F5F"/>
      </a:hlink>
      <a:folHlink>
        <a:srgbClr val="4D4D4D"/>
      </a:folHlink>
    </a:clrScheme>
    <a:fontScheme name="liberty">
      <a:majorFont>
        <a:latin typeface="Arial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762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762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charset="0"/>
            <a:ea typeface="ＭＳ Ｐゴシック" charset="0"/>
          </a:defRPr>
        </a:defPPr>
      </a:lstStyle>
    </a:lnDef>
  </a:objectDefaults>
  <a:extraClrSchemeLst>
    <a:extraClrScheme>
      <a:clrScheme name="libert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bert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bert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bert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bert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bert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bert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0000"/>
      </a:accent4>
      <a:accent5>
        <a:srgbClr val="E2F4FF"/>
      </a:accent5>
      <a:accent6>
        <a:srgbClr val="E7E7B9"/>
      </a:accent6>
      <a:hlink>
        <a:srgbClr val="FF6600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cs126-frist302</Template>
  <TotalTime>6241</TotalTime>
  <Words>1603</Words>
  <Application>Microsoft Office PowerPoint</Application>
  <PresentationFormat>On-screen Show (4:3)</PresentationFormat>
  <Paragraphs>328</Paragraphs>
  <Slides>61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8" baseType="lpstr">
      <vt:lpstr>MS PGothic</vt:lpstr>
      <vt:lpstr>MS PGothic</vt:lpstr>
      <vt:lpstr>Arial</vt:lpstr>
      <vt:lpstr>Arial Narrow</vt:lpstr>
      <vt:lpstr>Tahoma</vt:lpstr>
      <vt:lpstr>Wingdings</vt:lpstr>
      <vt:lpstr>liberty</vt:lpstr>
      <vt:lpstr>Topic 5:   Types </vt:lpstr>
      <vt:lpstr>Types: potential benefits (I)</vt:lpstr>
      <vt:lpstr>Types: potential benefits (II)</vt:lpstr>
      <vt:lpstr>Types: potential benefits (III)</vt:lpstr>
      <vt:lpstr>Type-enforced safety guarantees</vt:lpstr>
      <vt:lpstr>Type systems: limitations</vt:lpstr>
      <vt:lpstr>Types: design &amp; implementation tasks</vt:lpstr>
      <vt:lpstr>Defining a Formal Type System</vt:lpstr>
      <vt:lpstr>Inference Rules</vt:lpstr>
      <vt:lpstr>But what IS a type?</vt:lpstr>
      <vt:lpstr>But what IS a type?</vt:lpstr>
      <vt:lpstr>But what IS a type?</vt:lpstr>
      <vt:lpstr>Type system for simple expressions</vt:lpstr>
      <vt:lpstr>Type system for simple expressions</vt:lpstr>
      <vt:lpstr>Type system for simple expressions</vt:lpstr>
      <vt:lpstr>Type Checking Implementation</vt:lpstr>
      <vt:lpstr>Type Checking Implementation</vt:lpstr>
      <vt:lpstr>Type Checking Implementation</vt:lpstr>
      <vt:lpstr>Type Inference Implementation</vt:lpstr>
      <vt:lpstr>Type Inference Implementation</vt:lpstr>
      <vt:lpstr>Type Inference Implementation</vt:lpstr>
      <vt:lpstr>Type Inference Implementation</vt:lpstr>
      <vt:lpstr>Type Inference Implementation</vt:lpstr>
      <vt:lpstr>Type system for simple expressions</vt:lpstr>
      <vt:lpstr>Type system for simple expressions</vt:lpstr>
      <vt:lpstr>Type system for simple expressions</vt:lpstr>
      <vt:lpstr>Adding variables (I)</vt:lpstr>
      <vt:lpstr>Adding variables (II)</vt:lpstr>
      <vt:lpstr>Adding variables (II)</vt:lpstr>
      <vt:lpstr>Adding variables (II)</vt:lpstr>
      <vt:lpstr>Adding variables (III)</vt:lpstr>
      <vt:lpstr>Adding variables (III)</vt:lpstr>
      <vt:lpstr>Adding variables (III)</vt:lpstr>
      <vt:lpstr>Adding functions (I)</vt:lpstr>
      <vt:lpstr>Adding functions (I)</vt:lpstr>
      <vt:lpstr>Adding functions (I)</vt:lpstr>
      <vt:lpstr>Adding functions (II)</vt:lpstr>
      <vt:lpstr>Adding functions (II)</vt:lpstr>
      <vt:lpstr>Adding functions (II)</vt:lpstr>
      <vt:lpstr>Adding functions (II)</vt:lpstr>
      <vt:lpstr>Adding functions (II)</vt:lpstr>
      <vt:lpstr>Adding functions (II)</vt:lpstr>
      <vt:lpstr>Adding functions (II)</vt:lpstr>
      <vt:lpstr>References (cf. ML-primer)</vt:lpstr>
      <vt:lpstr>Products/tuples</vt:lpstr>
      <vt:lpstr>Products/tuples</vt:lpstr>
      <vt:lpstr>Products/tuples</vt:lpstr>
      <vt:lpstr>Subtyping (I)</vt:lpstr>
      <vt:lpstr>Subtyping (I)</vt:lpstr>
      <vt:lpstr>Subtyping (I)</vt:lpstr>
      <vt:lpstr>Subtyping (II)</vt:lpstr>
      <vt:lpstr>Subtyping (II)</vt:lpstr>
      <vt:lpstr>Subtyping (III): propagating through products</vt:lpstr>
      <vt:lpstr>Subtyping (III): propagating through products</vt:lpstr>
      <vt:lpstr>Subtyping (IV): propagating through functions</vt:lpstr>
      <vt:lpstr>Subtyping (V): propagating through references</vt:lpstr>
      <vt:lpstr>Subtyping (V): propagating through references</vt:lpstr>
      <vt:lpstr>HW4: type analysis</vt:lpstr>
      <vt:lpstr>Additional aspects</vt:lpstr>
      <vt:lpstr>Next steps</vt:lpstr>
      <vt:lpstr>Quiz 3: LR(0)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I1:  Introduction</dc:title>
  <dc:creator>Kevin Wayne</dc:creator>
  <cp:lastModifiedBy>eberinge</cp:lastModifiedBy>
  <cp:revision>269</cp:revision>
  <cp:lastPrinted>2003-02-03T18:21:13Z</cp:lastPrinted>
  <dcterms:created xsi:type="dcterms:W3CDTF">2002-01-07T17:04:16Z</dcterms:created>
  <dcterms:modified xsi:type="dcterms:W3CDTF">2016-02-26T21:47:11Z</dcterms:modified>
</cp:coreProperties>
</file>