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67" r:id="rId9"/>
    <p:sldId id="268" r:id="rId10"/>
    <p:sldId id="269" r:id="rId11"/>
    <p:sldId id="270" r:id="rId12"/>
    <p:sldId id="274" r:id="rId13"/>
    <p:sldId id="275" r:id="rId14"/>
    <p:sldId id="276" r:id="rId15"/>
    <p:sldId id="277" r:id="rId16"/>
    <p:sldId id="280" r:id="rId17"/>
    <p:sldId id="281" r:id="rId18"/>
  </p:sldIdLst>
  <p:sldSz cx="9144000" cy="6858000" type="screen4x3"/>
  <p:notesSz cx="9601200" cy="7315200"/>
  <p:custDataLst>
    <p:tags r:id="rId21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3">
          <p15:clr>
            <a:srgbClr val="A4A3A4"/>
          </p15:clr>
        </p15:guide>
        <p15:guide id="2" pos="30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990033"/>
    <a:srgbClr val="CC0000"/>
    <a:srgbClr val="003399"/>
    <a:srgbClr val="336699"/>
    <a:srgbClr val="008080"/>
    <a:srgbClr val="0099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13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882" y="-90"/>
      </p:cViewPr>
      <p:guideLst>
        <p:guide orient="horz" pos="2303"/>
        <p:guide pos="30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747D52-AA11-A542-B5C8-BD2341CD8392}" type="datetime1">
              <a:rPr lang="en-US"/>
              <a:pPr>
                <a:defRPr/>
              </a:pPr>
              <a:t>2/18/2016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B96C1DF-61D6-9345-9BC3-CE17A189E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28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973388" y="550863"/>
            <a:ext cx="3656012" cy="2741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81113" y="3473450"/>
            <a:ext cx="70389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E15D345-8890-ED4E-863F-0EE830C12220}" type="datetime1">
              <a:rPr lang="en-US"/>
              <a:pPr>
                <a:defRPr/>
              </a:pPr>
              <a:t>2/18/2016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6742" tIns="48371" rIns="96742" bIns="4837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6532CA-63C6-F249-B2CC-6B47471AB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fld id="{1301F961-61CE-ED42-A775-B999784275EE}" type="slidenum">
              <a:rPr lang="en-US" sz="1200">
                <a:latin typeface="Arial" charset="0"/>
              </a:rPr>
              <a:pPr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3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1AF83-531D-EC41-831B-75B6951F5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8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083D-658A-044E-A171-F368AA228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0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7313"/>
            <a:ext cx="2038350" cy="6237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7313"/>
            <a:ext cx="5962650" cy="6237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CB6F7-24BC-B946-8C71-ABE919DE7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8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4C080-6DF6-4B4B-A412-70EAB4CF0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B7910-7BC2-1F47-A1BC-BE18E109F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8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18517-7209-374B-8C36-84E7E277B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3734C-651E-184C-ABE6-245ABF897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1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974F8-C892-A940-9896-9363B12D5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3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D4E6A-D31C-F24C-AA61-E27896332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6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491E0-FA7C-E64A-98D4-B087A3C52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7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72FD0-18FC-054D-9833-72AF8E749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950" y="87313"/>
            <a:ext cx="79121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Test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153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3688"/>
            <a:ext cx="3794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47F19FAA-9863-3448-8F57-426282439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64901" name="Line 5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4902" name="Line 6"/>
          <p:cNvSpPr>
            <a:spLocks noChangeShapeType="1"/>
          </p:cNvSpPr>
          <p:nvPr/>
        </p:nvSpPr>
        <p:spPr bwMode="auto">
          <a:xfrm>
            <a:off x="0" y="587375"/>
            <a:ext cx="9144000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Char char="•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BB137D-315E-1641-83C3-3BDFBD9CBAE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73100" y="892175"/>
            <a:ext cx="8324850" cy="1300163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Topic 4: 	Abstract Syntax</a:t>
            </a:r>
            <a:br>
              <a:rPr lang="en-US" sz="4000" dirty="0" smtClean="0">
                <a:cs typeface="+mj-cs"/>
              </a:rPr>
            </a:br>
            <a:r>
              <a:rPr lang="en-US" sz="4000" dirty="0">
                <a:cs typeface="+mj-cs"/>
              </a:rPr>
              <a:t>	</a:t>
            </a:r>
            <a:r>
              <a:rPr lang="en-US" sz="4000" dirty="0" smtClean="0">
                <a:cs typeface="+mj-cs"/>
              </a:rPr>
              <a:t>		</a:t>
            </a:r>
            <a:r>
              <a:rPr lang="en-US" sz="4000" smtClean="0">
                <a:cs typeface="+mj-cs"/>
              </a:rPr>
              <a:t>Symbol Tables</a:t>
            </a:r>
            <a:endParaRPr lang="en-US" sz="4000" dirty="0" smtClean="0">
              <a:cs typeface="+mj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2324100"/>
            <a:ext cx="9144000" cy="4287838"/>
          </a:xfrm>
        </p:spPr>
        <p:txBody>
          <a:bodyPr lIns="92075" tIns="46038" rIns="92075" bIns="46038"/>
          <a:lstStyle/>
          <a:p>
            <a:pPr>
              <a:spcBef>
                <a:spcPct val="0"/>
              </a:spcBef>
              <a:buClrTx/>
              <a:defRPr/>
            </a:pPr>
            <a:r>
              <a:rPr lang="en-US" sz="2800" dirty="0" smtClean="0">
                <a:cs typeface="+mn-cs"/>
              </a:rPr>
              <a:t>COS 320</a:t>
            </a:r>
          </a:p>
          <a:p>
            <a:pPr>
              <a:spcBef>
                <a:spcPct val="0"/>
              </a:spcBef>
              <a:buClrTx/>
              <a:defRPr/>
            </a:pPr>
            <a:endParaRPr lang="en-US" sz="2800" dirty="0" smtClean="0"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r>
              <a:rPr lang="en-US" sz="2800" dirty="0" smtClean="0">
                <a:cs typeface="+mn-cs"/>
              </a:rPr>
              <a:t>Compiling Techniques</a:t>
            </a:r>
          </a:p>
          <a:p>
            <a:pPr>
              <a:spcBef>
                <a:spcPct val="0"/>
              </a:spcBef>
              <a:buClrTx/>
              <a:defRPr/>
            </a:pPr>
            <a:endParaRPr lang="en-US" sz="2800" dirty="0" smtClean="0"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endParaRPr lang="en-US" sz="2800" dirty="0" smtClean="0"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r>
              <a:rPr lang="en-US" dirty="0" smtClean="0">
                <a:cs typeface="+mn-cs"/>
              </a:rPr>
              <a:t>Princeton University </a:t>
            </a:r>
            <a:br>
              <a:rPr lang="en-US" dirty="0" smtClean="0">
                <a:cs typeface="+mn-cs"/>
              </a:rPr>
            </a:br>
            <a:r>
              <a:rPr lang="en-US" dirty="0" smtClean="0">
                <a:cs typeface="+mn-cs"/>
              </a:rPr>
              <a:t>Spring 2016</a:t>
            </a:r>
          </a:p>
          <a:p>
            <a:pPr>
              <a:spcBef>
                <a:spcPct val="0"/>
              </a:spcBef>
              <a:buClrTx/>
              <a:defRPr/>
            </a:pPr>
            <a:endParaRPr lang="en-US" dirty="0">
              <a:cs typeface="+mn-cs"/>
            </a:endParaRPr>
          </a:p>
          <a:p>
            <a:pPr>
              <a:spcBef>
                <a:spcPct val="0"/>
              </a:spcBef>
              <a:buClrTx/>
              <a:defRPr/>
            </a:pPr>
            <a:r>
              <a:rPr lang="en-US" b="1" dirty="0" smtClean="0">
                <a:cs typeface="+mn-cs"/>
              </a:rPr>
              <a:t>Lennart </a:t>
            </a:r>
            <a:r>
              <a:rPr lang="en-US" b="1" dirty="0" err="1" smtClean="0">
                <a:cs typeface="+mn-cs"/>
              </a:rPr>
              <a:t>Beringer</a:t>
            </a:r>
            <a:endParaRPr lang="en-US" b="1" dirty="0" smtClean="0">
              <a:cs typeface="+mn-cs"/>
            </a:endParaRPr>
          </a:p>
        </p:txBody>
      </p:sp>
    </p:spTree>
  </p:cSld>
  <p:clrMapOvr>
    <a:masterClrMapping/>
  </p:clrMapOvr>
  <p:transition advTm="195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1B5910-A049-CB45-8FE4-7AA4072AAF4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683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Symbol Table Implementation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pic>
        <p:nvPicPr>
          <p:cNvPr id="868356" name="Picture 4"/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5613" y="1020763"/>
            <a:ext cx="8153400" cy="385445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FF440E-B22E-104D-A247-904CC548239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Imperative Symbol Tables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pic>
        <p:nvPicPr>
          <p:cNvPr id="869380" name="Picture 4"/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231900"/>
            <a:ext cx="8153400" cy="50038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58A574-887F-994A-86C0-670282A5AD1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8744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Functional Symbol Tables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pic>
        <p:nvPicPr>
          <p:cNvPr id="874500" name="Picture 4"/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6563" y="1101725"/>
            <a:ext cx="8153400" cy="3798888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0458" y="5704764"/>
            <a:ext cx="7360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Association list (</a:t>
            </a:r>
            <a:r>
              <a:rPr lang="en-US" dirty="0" err="1" smtClean="0"/>
              <a:t>cf</a:t>
            </a:r>
            <a:r>
              <a:rPr lang="en-US" dirty="0" smtClean="0"/>
              <a:t> HW 1) not efficient (lookup and delete linear)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4D1ED9-E22A-4843-8C2A-CEEBAF92C43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8755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Functional Symbol Tables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pic>
        <p:nvPicPr>
          <p:cNvPr id="875524" name="Picture 4"/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1813" y="1146175"/>
            <a:ext cx="8153400" cy="4516438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6B8E49-9714-D144-98CD-29E4244C8B3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8765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130856"/>
            <a:ext cx="7912100" cy="449715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Functional Symbol Table using BST: lookup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87050" y="961450"/>
            <a:ext cx="6128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the “less than” relation to navigate down the tree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96570" y="1603506"/>
            <a:ext cx="5919081" cy="4674358"/>
            <a:chOff x="1596570" y="1603506"/>
            <a:chExt cx="5919081" cy="4674358"/>
          </a:xfrm>
        </p:grpSpPr>
        <p:sp>
          <p:nvSpPr>
            <p:cNvPr id="14" name="Oval 13"/>
            <p:cNvSpPr/>
            <p:nvPr/>
          </p:nvSpPr>
          <p:spPr bwMode="auto">
            <a:xfrm>
              <a:off x="1596570" y="3411996"/>
              <a:ext cx="1930400" cy="943428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rPr>
                <a:t>c -&gt; real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2559762" y="1603506"/>
              <a:ext cx="4955889" cy="4674358"/>
              <a:chOff x="2559762" y="1603506"/>
              <a:chExt cx="4955889" cy="4674358"/>
            </a:xfrm>
          </p:grpSpPr>
          <p:sp>
            <p:nvSpPr>
              <p:cNvPr id="3" name="Oval 2"/>
              <p:cNvSpPr/>
              <p:nvPr/>
            </p:nvSpPr>
            <p:spPr bwMode="auto">
              <a:xfrm>
                <a:off x="3802742" y="1603506"/>
                <a:ext cx="1613807" cy="921980"/>
              </a:xfrm>
              <a:prstGeom prst="ellipse">
                <a:avLst/>
              </a:prstGeom>
              <a:solidFill>
                <a:srgbClr val="FFC000">
                  <a:alpha val="50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/>
                  <a:t>f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charset="0"/>
                    <a:ea typeface="ＭＳ Ｐゴシック" charset="0"/>
                  </a:rPr>
                  <a:t> -&gt; </a:t>
                </a:r>
                <a:r>
                  <a:rPr lang="en-US" dirty="0" err="1" smtClean="0"/>
                  <a:t>int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2561770" y="5334436"/>
                <a:ext cx="1930400" cy="943428"/>
              </a:xfrm>
              <a:prstGeom prst="ellipse">
                <a:avLst/>
              </a:prstGeom>
              <a:solidFill>
                <a:srgbClr val="FFC000">
                  <a:alpha val="50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charset="0"/>
                    <a:ea typeface="ＭＳ Ｐゴシック" charset="0"/>
                  </a:rPr>
                  <a:t>d -&gt; string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rot="6780000" flipV="1">
                <a:off x="2670529" y="4549581"/>
                <a:ext cx="456215" cy="677749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flipV="1">
                <a:off x="2842970" y="2583533"/>
                <a:ext cx="1095110" cy="65165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>
                <a:off x="5159019" y="2583533"/>
                <a:ext cx="1095110" cy="625566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Oval 30"/>
              <p:cNvSpPr/>
              <p:nvPr/>
            </p:nvSpPr>
            <p:spPr bwMode="auto">
              <a:xfrm>
                <a:off x="4741374" y="5334436"/>
                <a:ext cx="1930400" cy="943428"/>
              </a:xfrm>
              <a:prstGeom prst="ellipse">
                <a:avLst/>
              </a:prstGeom>
              <a:solidFill>
                <a:srgbClr val="FFC000">
                  <a:alpha val="50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s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charset="0"/>
                    <a:ea typeface="ＭＳ Ｐゴシック" charset="0"/>
                  </a:rPr>
                  <a:t> -&gt; string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5585251" y="3411996"/>
                <a:ext cx="1930400" cy="943428"/>
              </a:xfrm>
              <a:prstGeom prst="ellipse">
                <a:avLst/>
              </a:prstGeom>
              <a:solidFill>
                <a:srgbClr val="FFC000">
                  <a:alpha val="50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t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charset="0"/>
                    <a:ea typeface="ＭＳ Ｐゴシック" charset="0"/>
                  </a:rPr>
                  <a:t> -&gt; </a:t>
                </a:r>
                <a:r>
                  <a:rPr kumimoji="0" lang="en-US" sz="24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charset="0"/>
                    <a:ea typeface="ＭＳ Ｐゴシック" charset="0"/>
                  </a:rPr>
                  <a:t>int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  <a:ea typeface="ＭＳ Ｐゴシック" charset="0"/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 bwMode="auto">
              <a:xfrm flipV="1">
                <a:off x="5809505" y="4539233"/>
                <a:ext cx="456215" cy="677749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762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35F389-369A-DF4C-A279-A20B9A20594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8775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79413" y="87313"/>
            <a:ext cx="8148637" cy="536027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Functional Symbol Table using BST: insertion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90727" y="2625360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c -&gt; real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110560" y="1132115"/>
            <a:ext cx="1404351" cy="761266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lang="en-US" dirty="0" err="1" smtClean="0"/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030653" y="4212692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d -&gt; string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rot="6780000" flipV="1">
            <a:off x="1135453" y="3549560"/>
            <a:ext cx="376690" cy="589784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1553028" y="1941312"/>
            <a:ext cx="675304" cy="63434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2927367" y="4212692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string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61717" y="2625360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856865" y="3556104"/>
            <a:ext cx="397003" cy="559608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361022" y="1951889"/>
            <a:ext cx="601390" cy="60157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Oval 25"/>
          <p:cNvSpPr/>
          <p:nvPr/>
        </p:nvSpPr>
        <p:spPr bwMode="auto">
          <a:xfrm>
            <a:off x="7397053" y="4212692"/>
            <a:ext cx="1679854" cy="778975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6082" y="5492813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 of z-&gt; </a:t>
            </a:r>
            <a:r>
              <a:rPr lang="en-US" dirty="0" err="1" smtClean="0"/>
              <a:t>int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75071" y="5492813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reate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35F389-369A-DF4C-A279-A20B9A20594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8775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79413" y="87313"/>
            <a:ext cx="8148637" cy="536027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Functional Symbol Table using BST: insertion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90727" y="2625360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c -&gt; real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110560" y="1132115"/>
            <a:ext cx="1404351" cy="761266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lang="en-US" dirty="0" err="1" smtClean="0"/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030653" y="4212692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d -&gt; string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rot="6780000" flipV="1">
            <a:off x="1135453" y="3549560"/>
            <a:ext cx="376690" cy="589784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1553028" y="1941312"/>
            <a:ext cx="675304" cy="63434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2927367" y="4212692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string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61717" y="2625360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856865" y="3556104"/>
            <a:ext cx="397003" cy="559608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4828709" y="1132115"/>
            <a:ext cx="1404351" cy="761266"/>
          </a:xfrm>
          <a:prstGeom prst="ellipse">
            <a:avLst/>
          </a:prstGeom>
          <a:solidFill>
            <a:srgbClr val="00B05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lang="en-US" dirty="0" err="1" smtClean="0"/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17124" y="1960791"/>
            <a:ext cx="601390" cy="60157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val 17"/>
          <p:cNvSpPr/>
          <p:nvPr/>
        </p:nvSpPr>
        <p:spPr bwMode="auto">
          <a:xfrm>
            <a:off x="6379866" y="2625360"/>
            <a:ext cx="1679854" cy="778975"/>
          </a:xfrm>
          <a:prstGeom prst="ellipse">
            <a:avLst/>
          </a:prstGeom>
          <a:solidFill>
            <a:srgbClr val="00B05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361022" y="1951889"/>
            <a:ext cx="601390" cy="60157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458330" y="3535119"/>
            <a:ext cx="601390" cy="60157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Oval 25"/>
          <p:cNvSpPr/>
          <p:nvPr/>
        </p:nvSpPr>
        <p:spPr bwMode="auto">
          <a:xfrm>
            <a:off x="7397053" y="4212692"/>
            <a:ext cx="1679854" cy="778975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6082" y="5492813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 of z-&gt; </a:t>
            </a:r>
            <a:r>
              <a:rPr lang="en-US" dirty="0" err="1" smtClean="0"/>
              <a:t>int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75071" y="5492813"/>
            <a:ext cx="5868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reate node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“search” for z in old tree; copy ancestor nodes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5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35F389-369A-DF4C-A279-A20B9A20594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8775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79413" y="87313"/>
            <a:ext cx="8148637" cy="536027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Functional Symbol Table using BST: insertion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90727" y="2625360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c -&gt; real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110560" y="1132115"/>
            <a:ext cx="1404351" cy="761266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lang="en-US" dirty="0" err="1" smtClean="0"/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030653" y="4212692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d -&gt; string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rot="6780000" flipV="1">
            <a:off x="1135453" y="3549560"/>
            <a:ext cx="376690" cy="589784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1553028" y="1941312"/>
            <a:ext cx="675304" cy="63434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2927367" y="4212692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string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61717" y="2625360"/>
            <a:ext cx="1679854" cy="7789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856865" y="3556104"/>
            <a:ext cx="397003" cy="559608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4828709" y="1132115"/>
            <a:ext cx="1404351" cy="761266"/>
          </a:xfrm>
          <a:prstGeom prst="ellipse">
            <a:avLst/>
          </a:prstGeom>
          <a:solidFill>
            <a:srgbClr val="00B05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lang="en-US" dirty="0" err="1" smtClean="0"/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17124" y="1960791"/>
            <a:ext cx="601390" cy="60157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val 17"/>
          <p:cNvSpPr/>
          <p:nvPr/>
        </p:nvSpPr>
        <p:spPr bwMode="auto">
          <a:xfrm>
            <a:off x="6379866" y="2625360"/>
            <a:ext cx="1679854" cy="778975"/>
          </a:xfrm>
          <a:prstGeom prst="ellipse">
            <a:avLst/>
          </a:prstGeom>
          <a:solidFill>
            <a:srgbClr val="00B050">
              <a:alpha val="50000"/>
            </a:srgb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361022" y="1951889"/>
            <a:ext cx="601390" cy="60157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458330" y="3535119"/>
            <a:ext cx="601390" cy="60157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Oval 25"/>
          <p:cNvSpPr/>
          <p:nvPr/>
        </p:nvSpPr>
        <p:spPr bwMode="auto">
          <a:xfrm>
            <a:off x="7397053" y="4212692"/>
            <a:ext cx="1679854" cy="778975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z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 -&gt;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  <a:ea typeface="ＭＳ Ｐゴシック" charset="0"/>
              </a:rPr>
              <a:t>int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  <a:ea typeface="ＭＳ Ｐゴシック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6082" y="5492813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 of z-&gt; </a:t>
            </a:r>
            <a:r>
              <a:rPr lang="en-US" dirty="0" err="1" smtClean="0"/>
              <a:t>int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775071" y="5492813"/>
            <a:ext cx="6050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reate node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“search” for z in old tree; copy ancestor nodes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insert links to siblings in original (share subtree)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1668839" y="1990361"/>
            <a:ext cx="3498247" cy="634999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4055366" y="3553785"/>
            <a:ext cx="2902856" cy="561927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1906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796801-C35B-9D4E-BC8C-77557B9B0BF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8550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Abstract Syntax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pic>
        <p:nvPicPr>
          <p:cNvPr id="855045" name="Picture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008063"/>
            <a:ext cx="8643937" cy="394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39FB97-714C-EE4F-975A-6EF9DF5D908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867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Parse Trees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706" y="1201732"/>
            <a:ext cx="8338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We have been looking at </a:t>
            </a:r>
            <a:r>
              <a:rPr lang="en-US" b="1" dirty="0" smtClean="0"/>
              <a:t>concrete</a:t>
            </a:r>
            <a:r>
              <a:rPr lang="en-US" dirty="0" smtClean="0"/>
              <a:t> parse trees, in which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inner nodes are </a:t>
            </a:r>
            <a:r>
              <a:rPr lang="en-US" dirty="0" err="1" smtClean="0">
                <a:solidFill>
                  <a:srgbClr val="00B0F0"/>
                </a:solidFill>
              </a:rPr>
              <a:t>nonterminals</a:t>
            </a:r>
            <a:r>
              <a:rPr lang="en-US" dirty="0" smtClean="0"/>
              <a:t>, leaf nodes are </a:t>
            </a:r>
            <a:r>
              <a:rPr lang="en-US" dirty="0" smtClean="0">
                <a:solidFill>
                  <a:srgbClr val="C00000"/>
                </a:solidFill>
              </a:rPr>
              <a:t>terminals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hildren are labeled with the symbols in the RHS of the production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8035" y="4527894"/>
            <a:ext cx="741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Concrete parse trees are inconvenient to use, since they are cluttered with tokens containing no additional information: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unctuation symbols (</a:t>
            </a:r>
            <a:r>
              <a:rPr lang="en-US" dirty="0" smtClean="0">
                <a:solidFill>
                  <a:srgbClr val="C00000"/>
                </a:solidFill>
              </a:rPr>
              <a:t>SEMI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 needed to specify structure when writing code, but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tree structure already describes the program structure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622328" y="2576930"/>
            <a:ext cx="2331855" cy="1562762"/>
            <a:chOff x="3406071" y="2816522"/>
            <a:chExt cx="2331855" cy="1562762"/>
          </a:xfrm>
        </p:grpSpPr>
        <p:sp>
          <p:nvSpPr>
            <p:cNvPr id="3" name="TextBox 2"/>
            <p:cNvSpPr txBox="1"/>
            <p:nvPr/>
          </p:nvSpPr>
          <p:spPr>
            <a:xfrm>
              <a:off x="4240819" y="2816522"/>
              <a:ext cx="6623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00B0F0"/>
                  </a:solidFill>
                </a:rPr>
                <a:t>stmt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06071" y="3559433"/>
              <a:ext cx="6623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00B0F0"/>
                  </a:solidFill>
                </a:rPr>
                <a:t>stmt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75565" y="3548574"/>
              <a:ext cx="6623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00B0F0"/>
                  </a:solidFill>
                </a:rPr>
                <a:t>stmt</a:t>
              </a:r>
              <a:endParaRPr lang="en-US" dirty="0">
                <a:solidFill>
                  <a:srgbClr val="00B0F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71087" y="3581930"/>
              <a:ext cx="801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SEMI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3867976" y="3278187"/>
              <a:ext cx="372843" cy="30374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 flipH="1" flipV="1">
              <a:off x="4887796" y="3278187"/>
              <a:ext cx="353030" cy="30374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>
              <a:stCxn id="3" idx="2"/>
              <a:endCxn id="10" idx="0"/>
            </p:cNvCxnSpPr>
            <p:nvPr/>
          </p:nvCxnSpPr>
          <p:spPr bwMode="auto">
            <a:xfrm flipH="1">
              <a:off x="4571999" y="3278187"/>
              <a:ext cx="1" cy="30374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3599953" y="3917619"/>
              <a:ext cx="2680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: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12159" y="3917619"/>
              <a:ext cx="2680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:</a:t>
              </a:r>
              <a:endParaRPr lang="en-US" b="1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941375" y="2576930"/>
            <a:ext cx="28184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solidFill>
                  <a:srgbClr val="00B0F0"/>
                </a:solidFill>
              </a:rPr>
              <a:t>s</a:t>
            </a:r>
            <a:r>
              <a:rPr lang="en-US" dirty="0" err="1" smtClean="0">
                <a:solidFill>
                  <a:srgbClr val="00B0F0"/>
                </a:solidFill>
              </a:rPr>
              <a:t>tmt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stmt</a:t>
            </a:r>
            <a:r>
              <a:rPr lang="en-US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SEMI</a:t>
            </a:r>
            <a:r>
              <a:rPr lang="en-US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stmt</a:t>
            </a:r>
            <a:endParaRPr lang="en-US" dirty="0" smtClean="0">
              <a:solidFill>
                <a:srgbClr val="00B0F0"/>
              </a:solidFill>
              <a:sym typeface="Wingdings" panose="05000000000000000000" pitchFamily="2" charset="2"/>
            </a:endParaRPr>
          </a:p>
          <a:p>
            <a:pPr algn="l"/>
            <a:r>
              <a:rPr lang="en-US" dirty="0" err="1">
                <a:solidFill>
                  <a:srgbClr val="00B0F0"/>
                </a:solidFill>
                <a:sym typeface="Wingdings" panose="05000000000000000000" pitchFamily="2" charset="2"/>
              </a:rPr>
              <a:t>s</a:t>
            </a:r>
            <a:r>
              <a:rPr lang="en-US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tmt</a:t>
            </a:r>
            <a:r>
              <a:rPr lang="en-US" dirty="0" smtClean="0">
                <a:sym typeface="Wingdings" panose="05000000000000000000" pitchFamily="2" charset="2"/>
              </a:rPr>
              <a:t>  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1F5EAF-E031-B94B-8DA9-1F1934B9E45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683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Parse Tree Example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pic>
        <p:nvPicPr>
          <p:cNvPr id="868356" name="Picture 4"/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365250"/>
            <a:ext cx="8153400" cy="47371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B5418-46DA-C442-BACF-C6751BA19AC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76463" y="87313"/>
            <a:ext cx="8791074" cy="420687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Abstract parse trees (aka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a</a:t>
            </a:r>
            <a:r>
              <a:rPr lang="en-US" sz="2800" dirty="0" smtClean="0">
                <a:cs typeface="+mj-cs"/>
              </a:rPr>
              <a:t>bstract </a:t>
            </a:r>
            <a:r>
              <a:rPr lang="en-US" sz="2800" dirty="0" err="1" smtClean="0">
                <a:solidFill>
                  <a:srgbClr val="FF0000"/>
                </a:solidFill>
                <a:cs typeface="+mj-cs"/>
              </a:rPr>
              <a:t>s</a:t>
            </a:r>
            <a:r>
              <a:rPr lang="en-US" sz="2800" dirty="0" err="1" smtClean="0">
                <a:cs typeface="+mj-cs"/>
              </a:rPr>
              <a:t>yntac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t</a:t>
            </a:r>
            <a:r>
              <a:rPr lang="en-US" sz="2800" dirty="0" smtClean="0">
                <a:cs typeface="+mj-cs"/>
              </a:rPr>
              <a:t>ree –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AST</a:t>
            </a:r>
            <a:r>
              <a:rPr lang="en-US" sz="2800" dirty="0" smtClean="0">
                <a:cs typeface="+mj-cs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678" y="692097"/>
            <a:ext cx="81681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ike concrete parse trees (e.g. inductive datatype, generated as </a:t>
            </a:r>
            <a:br>
              <a:rPr lang="en-US" dirty="0" smtClean="0"/>
            </a:br>
            <a:r>
              <a:rPr lang="en-US" dirty="0" smtClean="0"/>
              <a:t>semantic action by YACC)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u="sng" dirty="0" smtClean="0"/>
              <a:t>syntactic category</a:t>
            </a:r>
            <a:r>
              <a:rPr lang="en-US" dirty="0" smtClean="0"/>
              <a:t> (expressions, statements,..) is represented as a </a:t>
            </a:r>
            <a:r>
              <a:rPr lang="en-US" u="sng" dirty="0" smtClean="0"/>
              <a:t>separate datatype</a:t>
            </a:r>
            <a:r>
              <a:rPr lang="en-US" dirty="0" smtClean="0"/>
              <a:t>, with one constructor for each formation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redundant punctuation symbols are left out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B5418-46DA-C442-BACF-C6751BA19AC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76463" y="87313"/>
            <a:ext cx="8791074" cy="420687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Abstract parse trees (aka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a</a:t>
            </a:r>
            <a:r>
              <a:rPr lang="en-US" sz="2800" dirty="0" smtClean="0">
                <a:cs typeface="+mj-cs"/>
              </a:rPr>
              <a:t>bstract </a:t>
            </a:r>
            <a:r>
              <a:rPr lang="en-US" sz="2800" dirty="0" err="1" smtClean="0">
                <a:solidFill>
                  <a:srgbClr val="FF0000"/>
                </a:solidFill>
                <a:cs typeface="+mj-cs"/>
              </a:rPr>
              <a:t>s</a:t>
            </a:r>
            <a:r>
              <a:rPr lang="en-US" sz="2800" dirty="0" err="1" smtClean="0">
                <a:cs typeface="+mj-cs"/>
              </a:rPr>
              <a:t>yntac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t</a:t>
            </a:r>
            <a:r>
              <a:rPr lang="en-US" sz="2800" dirty="0" smtClean="0">
                <a:cs typeface="+mj-cs"/>
              </a:rPr>
              <a:t>ree –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AST</a:t>
            </a:r>
            <a:r>
              <a:rPr lang="en-US" sz="2800" dirty="0" smtClean="0">
                <a:cs typeface="+mj-cs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678" y="692097"/>
            <a:ext cx="81681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ike concrete parse trees (e.g. inductive datatype, generated as </a:t>
            </a:r>
            <a:br>
              <a:rPr lang="en-US" dirty="0" smtClean="0"/>
            </a:br>
            <a:r>
              <a:rPr lang="en-US" dirty="0" smtClean="0"/>
              <a:t>semantic action by YACC)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u="sng" dirty="0" smtClean="0"/>
              <a:t>syntactic category</a:t>
            </a:r>
            <a:r>
              <a:rPr lang="en-US" dirty="0" smtClean="0"/>
              <a:t> (expressions, statements,..) is represented as a </a:t>
            </a:r>
            <a:r>
              <a:rPr lang="en-US" u="sng" dirty="0" smtClean="0"/>
              <a:t>separate datatype</a:t>
            </a:r>
            <a:r>
              <a:rPr lang="en-US" dirty="0" smtClean="0"/>
              <a:t>, with one constructor for each formation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redundant punctuation symbols are left out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5437" y="2756825"/>
            <a:ext cx="4479292" cy="2263308"/>
            <a:chOff x="758138" y="3043555"/>
            <a:chExt cx="6373980" cy="3142881"/>
          </a:xfrm>
        </p:grpSpPr>
        <p:sp>
          <p:nvSpPr>
            <p:cNvPr id="5" name="TextBox 4"/>
            <p:cNvSpPr txBox="1"/>
            <p:nvPr/>
          </p:nvSpPr>
          <p:spPr>
            <a:xfrm>
              <a:off x="2338184" y="3043555"/>
              <a:ext cx="2340819" cy="555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B050"/>
                  </a:solidFill>
                </a:rPr>
                <a:t>Compound</a:t>
              </a:r>
              <a:r>
                <a:rPr lang="en-US" sz="2000" dirty="0" err="1" smtClean="0">
                  <a:solidFill>
                    <a:srgbClr val="00B0F0"/>
                  </a:solidFill>
                </a:rPr>
                <a:t>Stmt</a:t>
              </a:r>
              <a:endParaRPr lang="en-US" sz="2000" dirty="0">
                <a:solidFill>
                  <a:srgbClr val="00B0F0"/>
                </a:solidFill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58138" y="4426622"/>
              <a:ext cx="2801995" cy="1759814"/>
              <a:chOff x="758138" y="4426622"/>
              <a:chExt cx="2801995" cy="1759814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916384" y="4426622"/>
                <a:ext cx="1777398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Assign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Stmt</a:t>
                </a:r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58138" y="5612606"/>
                <a:ext cx="630027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“a”</a:t>
                </a:r>
                <a:endParaRPr lang="en-US" sz="20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80087" y="5630834"/>
                <a:ext cx="1880046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Num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Expr</a:t>
                </a:r>
                <a:r>
                  <a:rPr lang="en-US" sz="2000" dirty="0" smtClean="0"/>
                  <a:t>(3)</a:t>
                </a:r>
                <a:endParaRPr lang="en-US" sz="2000" dirty="0"/>
              </a:p>
            </p:txBody>
          </p:sp>
          <p:cxnSp>
            <p:nvCxnSpPr>
              <p:cNvPr id="14" name="Straight Connector 13"/>
              <p:cNvCxnSpPr/>
              <p:nvPr/>
            </p:nvCxnSpPr>
            <p:spPr bwMode="auto">
              <a:xfrm flipV="1">
                <a:off x="1073150" y="5013769"/>
                <a:ext cx="456213" cy="67774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 rot="6780000" flipV="1">
                <a:off x="2062405" y="5013457"/>
                <a:ext cx="456215" cy="677749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9" name="Group 18"/>
            <p:cNvGrpSpPr/>
            <p:nvPr/>
          </p:nvGrpSpPr>
          <p:grpSpPr>
            <a:xfrm>
              <a:off x="4561102" y="4426622"/>
              <a:ext cx="2571016" cy="1741586"/>
              <a:chOff x="758138" y="4426622"/>
              <a:chExt cx="2571016" cy="17415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916384" y="4426622"/>
                <a:ext cx="1777398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Assign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Stmt</a:t>
                </a:r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58138" y="5612606"/>
                <a:ext cx="630027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“b”</a:t>
                </a:r>
                <a:endParaRPr lang="en-US" sz="2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449108" y="5612606"/>
                <a:ext cx="1880046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Num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Expr</a:t>
                </a:r>
                <a:r>
                  <a:rPr lang="en-US" sz="2000" dirty="0" smtClean="0"/>
                  <a:t>(4)</a:t>
                </a:r>
                <a:endParaRPr lang="en-US" sz="2000" dirty="0"/>
              </a:p>
            </p:txBody>
          </p:sp>
          <p:cxnSp>
            <p:nvCxnSpPr>
              <p:cNvPr id="23" name="Straight Connector 22"/>
              <p:cNvCxnSpPr/>
              <p:nvPr/>
            </p:nvCxnSpPr>
            <p:spPr bwMode="auto">
              <a:xfrm flipV="1">
                <a:off x="1073150" y="5013458"/>
                <a:ext cx="456216" cy="67774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 rot="6780000" flipV="1">
                <a:off x="2080486" y="5013459"/>
                <a:ext cx="456215" cy="677749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9" name="Straight Connector 28"/>
            <p:cNvCxnSpPr/>
            <p:nvPr/>
          </p:nvCxnSpPr>
          <p:spPr bwMode="auto">
            <a:xfrm flipV="1">
              <a:off x="1887242" y="3685736"/>
              <a:ext cx="1095110" cy="65165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4131447" y="3709236"/>
              <a:ext cx="1095110" cy="6255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" name="TextBox 7"/>
          <p:cNvSpPr txBox="1"/>
          <p:nvPr/>
        </p:nvSpPr>
        <p:spPr>
          <a:xfrm>
            <a:off x="5116391" y="2600402"/>
            <a:ext cx="3966150" cy="26776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d</a:t>
            </a:r>
            <a:r>
              <a:rPr lang="en-US" dirty="0" smtClean="0"/>
              <a:t>atatype </a:t>
            </a:r>
            <a:r>
              <a:rPr lang="en-US" dirty="0" err="1"/>
              <a:t>s</a:t>
            </a:r>
            <a:r>
              <a:rPr lang="en-US" dirty="0" err="1" smtClean="0"/>
              <a:t>tmt</a:t>
            </a:r>
            <a:r>
              <a:rPr lang="en-US" dirty="0" smtClean="0"/>
              <a:t> =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CompoundStmt</a:t>
            </a:r>
            <a:r>
              <a:rPr lang="en-US" dirty="0" smtClean="0"/>
              <a:t> of </a:t>
            </a:r>
            <a:r>
              <a:rPr lang="en-US" dirty="0" err="1" smtClean="0"/>
              <a:t>stmt</a:t>
            </a:r>
            <a:r>
              <a:rPr lang="en-US" dirty="0" smtClean="0"/>
              <a:t> * </a:t>
            </a:r>
            <a:r>
              <a:rPr lang="en-US" dirty="0" err="1" smtClean="0"/>
              <a:t>stmt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| </a:t>
            </a:r>
            <a:r>
              <a:rPr lang="en-US" dirty="0" err="1" smtClean="0"/>
              <a:t>AssignStmt</a:t>
            </a:r>
            <a:r>
              <a:rPr lang="en-US" dirty="0" smtClean="0"/>
              <a:t> of string * expr;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datatype expr =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NumExpr</a:t>
            </a:r>
            <a:r>
              <a:rPr lang="en-US" dirty="0" smtClean="0"/>
              <a:t> of </a:t>
            </a:r>
            <a:r>
              <a:rPr lang="en-US" dirty="0" err="1" smtClean="0"/>
              <a:t>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| </a:t>
            </a:r>
            <a:r>
              <a:rPr lang="en-US" dirty="0" err="1" smtClean="0"/>
              <a:t>binopExpr</a:t>
            </a:r>
            <a:r>
              <a:rPr lang="en-US" dirty="0" smtClean="0"/>
              <a:t> of expr * </a:t>
            </a:r>
            <a:r>
              <a:rPr lang="en-US" dirty="0" err="1" smtClean="0"/>
              <a:t>binop</a:t>
            </a:r>
            <a:r>
              <a:rPr lang="en-US" dirty="0" smtClean="0"/>
              <a:t> * expr;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89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8B5418-46DA-C442-BACF-C6751BA19AC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76463" y="87313"/>
            <a:ext cx="8791074" cy="420687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Abstract parse trees (aka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a</a:t>
            </a:r>
            <a:r>
              <a:rPr lang="en-US" sz="2800" dirty="0" smtClean="0">
                <a:cs typeface="+mj-cs"/>
              </a:rPr>
              <a:t>bstract </a:t>
            </a:r>
            <a:r>
              <a:rPr lang="en-US" sz="2800" dirty="0" err="1" smtClean="0">
                <a:solidFill>
                  <a:srgbClr val="FF0000"/>
                </a:solidFill>
                <a:cs typeface="+mj-cs"/>
              </a:rPr>
              <a:t>s</a:t>
            </a:r>
            <a:r>
              <a:rPr lang="en-US" sz="2800" dirty="0" err="1" smtClean="0">
                <a:cs typeface="+mj-cs"/>
              </a:rPr>
              <a:t>yntac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t</a:t>
            </a:r>
            <a:r>
              <a:rPr lang="en-US" sz="2800" dirty="0" smtClean="0">
                <a:cs typeface="+mj-cs"/>
              </a:rPr>
              <a:t>ree – </a:t>
            </a:r>
            <a:r>
              <a:rPr lang="en-US" sz="2800" dirty="0" smtClean="0">
                <a:solidFill>
                  <a:srgbClr val="FF0000"/>
                </a:solidFill>
                <a:cs typeface="+mj-cs"/>
              </a:rPr>
              <a:t>AST</a:t>
            </a:r>
            <a:r>
              <a:rPr lang="en-US" sz="2800" dirty="0" smtClean="0">
                <a:cs typeface="+mj-cs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678" y="692097"/>
            <a:ext cx="81681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ike concrete parse trees (e.g. inductive datatype, generated as </a:t>
            </a:r>
            <a:br>
              <a:rPr lang="en-US" dirty="0" smtClean="0"/>
            </a:br>
            <a:r>
              <a:rPr lang="en-US" dirty="0" smtClean="0"/>
              <a:t>semantic action by YACC)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u="sng" dirty="0" smtClean="0"/>
              <a:t>syntactic category</a:t>
            </a:r>
            <a:r>
              <a:rPr lang="en-US" dirty="0" smtClean="0"/>
              <a:t> (expressions, statements,..) is represented as a </a:t>
            </a:r>
            <a:r>
              <a:rPr lang="en-US" u="sng" dirty="0" smtClean="0"/>
              <a:t>separate datatype</a:t>
            </a:r>
            <a:r>
              <a:rPr lang="en-US" dirty="0" smtClean="0"/>
              <a:t>, with one constructor for each formation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redundant punctuation symbols are left out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5437" y="2756825"/>
            <a:ext cx="4479292" cy="2263308"/>
            <a:chOff x="758138" y="3043555"/>
            <a:chExt cx="6373980" cy="3142881"/>
          </a:xfrm>
        </p:grpSpPr>
        <p:sp>
          <p:nvSpPr>
            <p:cNvPr id="5" name="TextBox 4"/>
            <p:cNvSpPr txBox="1"/>
            <p:nvPr/>
          </p:nvSpPr>
          <p:spPr>
            <a:xfrm>
              <a:off x="2338184" y="3043555"/>
              <a:ext cx="2340819" cy="555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solidFill>
                    <a:srgbClr val="00B050"/>
                  </a:solidFill>
                </a:rPr>
                <a:t>Compound</a:t>
              </a:r>
              <a:r>
                <a:rPr lang="en-US" sz="2000" dirty="0" err="1" smtClean="0">
                  <a:solidFill>
                    <a:srgbClr val="00B0F0"/>
                  </a:solidFill>
                </a:rPr>
                <a:t>Stmt</a:t>
              </a:r>
              <a:endParaRPr lang="en-US" sz="2000" dirty="0">
                <a:solidFill>
                  <a:srgbClr val="00B0F0"/>
                </a:solidFill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58138" y="4426622"/>
              <a:ext cx="2801995" cy="1759814"/>
              <a:chOff x="758138" y="4426622"/>
              <a:chExt cx="2801995" cy="1759814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916384" y="4426622"/>
                <a:ext cx="1777398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Assign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Stmt</a:t>
                </a:r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58138" y="5612606"/>
                <a:ext cx="630027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“a”</a:t>
                </a:r>
                <a:endParaRPr lang="en-US" sz="20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80087" y="5630834"/>
                <a:ext cx="1880046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Num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Expr</a:t>
                </a:r>
                <a:r>
                  <a:rPr lang="en-US" sz="2000" dirty="0" smtClean="0"/>
                  <a:t>(3)</a:t>
                </a:r>
                <a:endParaRPr lang="en-US" sz="2000" dirty="0"/>
              </a:p>
            </p:txBody>
          </p:sp>
          <p:cxnSp>
            <p:nvCxnSpPr>
              <p:cNvPr id="14" name="Straight Connector 13"/>
              <p:cNvCxnSpPr/>
              <p:nvPr/>
            </p:nvCxnSpPr>
            <p:spPr bwMode="auto">
              <a:xfrm flipV="1">
                <a:off x="1073150" y="5013769"/>
                <a:ext cx="456213" cy="67774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 rot="6780000" flipV="1">
                <a:off x="2062405" y="5013457"/>
                <a:ext cx="456215" cy="677749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9" name="Group 18"/>
            <p:cNvGrpSpPr/>
            <p:nvPr/>
          </p:nvGrpSpPr>
          <p:grpSpPr>
            <a:xfrm>
              <a:off x="4561102" y="4426622"/>
              <a:ext cx="2571016" cy="1741586"/>
              <a:chOff x="758138" y="4426622"/>
              <a:chExt cx="2571016" cy="17415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916384" y="4426622"/>
                <a:ext cx="1777398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Assign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Stmt</a:t>
                </a:r>
                <a:endParaRPr lang="en-US" sz="20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58138" y="5612606"/>
                <a:ext cx="630027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“b”</a:t>
                </a:r>
                <a:endParaRPr lang="en-US" sz="2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449108" y="5612606"/>
                <a:ext cx="1880046" cy="555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B050"/>
                    </a:solidFill>
                  </a:rPr>
                  <a:t>Num</a:t>
                </a:r>
                <a:r>
                  <a:rPr lang="en-US" sz="2000" dirty="0" err="1" smtClean="0">
                    <a:solidFill>
                      <a:srgbClr val="00B0F0"/>
                    </a:solidFill>
                  </a:rPr>
                  <a:t>Expr</a:t>
                </a:r>
                <a:r>
                  <a:rPr lang="en-US" sz="2000" dirty="0" smtClean="0"/>
                  <a:t>(4)</a:t>
                </a:r>
                <a:endParaRPr lang="en-US" sz="2000" dirty="0"/>
              </a:p>
            </p:txBody>
          </p:sp>
          <p:cxnSp>
            <p:nvCxnSpPr>
              <p:cNvPr id="23" name="Straight Connector 22"/>
              <p:cNvCxnSpPr/>
              <p:nvPr/>
            </p:nvCxnSpPr>
            <p:spPr bwMode="auto">
              <a:xfrm flipV="1">
                <a:off x="1073150" y="5013458"/>
                <a:ext cx="456216" cy="677748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 rot="6780000" flipV="1">
                <a:off x="2080486" y="5013459"/>
                <a:ext cx="456215" cy="677749"/>
              </a:xfrm>
              <a:prstGeom prst="line">
                <a:avLst/>
              </a:prstGeom>
              <a:solidFill>
                <a:schemeClr val="accent1">
                  <a:alpha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9" name="Straight Connector 28"/>
            <p:cNvCxnSpPr/>
            <p:nvPr/>
          </p:nvCxnSpPr>
          <p:spPr bwMode="auto">
            <a:xfrm flipV="1">
              <a:off x="1887242" y="3685736"/>
              <a:ext cx="1095110" cy="65165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4131447" y="3709236"/>
              <a:ext cx="1095110" cy="6255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" name="TextBox 32"/>
          <p:cNvSpPr txBox="1"/>
          <p:nvPr/>
        </p:nvSpPr>
        <p:spPr>
          <a:xfrm>
            <a:off x="27025" y="5283199"/>
            <a:ext cx="9135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u="sng" dirty="0" smtClean="0"/>
              <a:t>First approximation</a:t>
            </a:r>
            <a:r>
              <a:rPr lang="en-US" dirty="0" smtClean="0"/>
              <a:t>: nonterminal </a:t>
            </a:r>
            <a:r>
              <a:rPr lang="en-US" dirty="0" smtClean="0">
                <a:sym typeface="Wingdings" panose="05000000000000000000" pitchFamily="2" charset="2"/>
              </a:rPr>
              <a:t></a:t>
            </a:r>
            <a:r>
              <a:rPr lang="en-US" dirty="0" smtClean="0"/>
              <a:t> </a:t>
            </a:r>
            <a:r>
              <a:rPr lang="en-US" dirty="0" err="1" smtClean="0"/>
              <a:t>synt</a:t>
            </a:r>
            <a:r>
              <a:rPr lang="en-US" dirty="0" smtClean="0"/>
              <a:t>. </a:t>
            </a:r>
            <a:r>
              <a:rPr lang="en-US" dirty="0"/>
              <a:t>c</a:t>
            </a:r>
            <a:r>
              <a:rPr lang="en-US" dirty="0" smtClean="0"/>
              <a:t>ategory; CFG rule </a:t>
            </a:r>
            <a:r>
              <a:rPr lang="en-US" dirty="0" smtClean="0">
                <a:sym typeface="Wingdings" panose="05000000000000000000" pitchFamily="2" charset="2"/>
              </a:rPr>
              <a:t> constructor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u="sng" dirty="0" smtClean="0">
                <a:sym typeface="Wingdings" panose="05000000000000000000" pitchFamily="2" charset="2"/>
              </a:rPr>
              <a:t>But:</a:t>
            </a:r>
            <a:r>
              <a:rPr lang="en-US" dirty="0" smtClean="0">
                <a:sym typeface="Wingdings" panose="05000000000000000000" pitchFamily="2" charset="2"/>
              </a:rPr>
              <a:t> AST is internal interface between components of compiler, so AST design is up to compiler writer, not the language designer; may deviate from organization suggested by grammar/syntax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116391" y="2600402"/>
            <a:ext cx="3966150" cy="26776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d</a:t>
            </a:r>
            <a:r>
              <a:rPr lang="en-US" dirty="0" smtClean="0"/>
              <a:t>atatype </a:t>
            </a:r>
            <a:r>
              <a:rPr lang="en-US" dirty="0" err="1"/>
              <a:t>s</a:t>
            </a:r>
            <a:r>
              <a:rPr lang="en-US" dirty="0" err="1" smtClean="0"/>
              <a:t>tmt</a:t>
            </a:r>
            <a:r>
              <a:rPr lang="en-US" dirty="0" smtClean="0"/>
              <a:t> =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CompoundStmt</a:t>
            </a:r>
            <a:r>
              <a:rPr lang="en-US" dirty="0" smtClean="0"/>
              <a:t> of </a:t>
            </a:r>
            <a:r>
              <a:rPr lang="en-US" dirty="0" err="1" smtClean="0"/>
              <a:t>stmt</a:t>
            </a:r>
            <a:r>
              <a:rPr lang="en-US" dirty="0" smtClean="0"/>
              <a:t> * </a:t>
            </a:r>
            <a:r>
              <a:rPr lang="en-US" dirty="0" err="1" smtClean="0"/>
              <a:t>stmt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| </a:t>
            </a:r>
            <a:r>
              <a:rPr lang="en-US" dirty="0" err="1" smtClean="0"/>
              <a:t>AssignStmt</a:t>
            </a:r>
            <a:r>
              <a:rPr lang="en-US" dirty="0" smtClean="0"/>
              <a:t> of string * expr;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datatype expr =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NumExpr</a:t>
            </a:r>
            <a:r>
              <a:rPr lang="en-US" dirty="0" smtClean="0"/>
              <a:t> of </a:t>
            </a:r>
            <a:r>
              <a:rPr lang="en-US" dirty="0" err="1" smtClean="0"/>
              <a:t>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| </a:t>
            </a:r>
            <a:r>
              <a:rPr lang="en-US" dirty="0" err="1" smtClean="0"/>
              <a:t>binopExpr</a:t>
            </a:r>
            <a:r>
              <a:rPr lang="en-US" dirty="0" smtClean="0"/>
              <a:t> of expr * </a:t>
            </a:r>
            <a:r>
              <a:rPr lang="en-US" dirty="0" err="1" smtClean="0"/>
              <a:t>binop</a:t>
            </a:r>
            <a:r>
              <a:rPr lang="en-US" dirty="0" smtClean="0"/>
              <a:t> * expr;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1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D12A3-DD28-9648-859E-897A9447F15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8704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cs typeface="+mj-cs"/>
              </a:rPr>
              <a:t>Semantic Analysis: Symbol Tables</a:t>
            </a:r>
            <a:br>
              <a:rPr lang="en-US" sz="2800" dirty="0" smtClean="0">
                <a:cs typeface="+mj-cs"/>
              </a:rPr>
            </a:br>
            <a:endParaRPr lang="en-US" sz="2800" dirty="0" smtClean="0">
              <a:cs typeface="+mj-cs"/>
            </a:endParaRPr>
          </a:p>
        </p:txBody>
      </p:sp>
      <p:pic>
        <p:nvPicPr>
          <p:cNvPr id="870404" name="Picture 4"/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985838"/>
            <a:ext cx="8153400" cy="455295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ABC93C-EFDA-4D49-B8DA-1E2D1BB8A05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67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sz="2800" smtClean="0">
                <a:cs typeface="+mj-cs"/>
              </a:rPr>
              <a:t>Symbol Table Example</a:t>
            </a:r>
            <a:br>
              <a:rPr lang="en-US" sz="2800" smtClean="0">
                <a:cs typeface="+mj-cs"/>
              </a:rPr>
            </a:br>
            <a:endParaRPr lang="en-US" sz="2800" smtClean="0">
              <a:cs typeface="+mj-cs"/>
            </a:endParaRPr>
          </a:p>
        </p:txBody>
      </p:sp>
      <p:pic>
        <p:nvPicPr>
          <p:cNvPr id="867332" name="Picture 4"/>
          <p:cNvPicPr>
            <a:picLocks noGrp="1" noChangeAspect="1" noChangeArrowheads="1"/>
          </p:cNvPicPr>
          <p:nvPr>
            <p:ph type="body" idx="1"/>
            <p:custDataLst>
              <p:tags r:id="rId2"/>
            </p:custDataLst>
          </p:nvPr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2255" r="8103" b="9694"/>
          <a:stretch/>
        </p:blipFill>
        <p:spPr>
          <a:xfrm>
            <a:off x="62534" y="831273"/>
            <a:ext cx="9041809" cy="4738254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="" xmlns:a14="http://schemas.microsoft.com/office/drawing/2010/main" w="76200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534" y="1001713"/>
            <a:ext cx="3906793" cy="50783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latin typeface="Arial Narrow" panose="020B0606020202030204" pitchFamily="34" charset="0"/>
              </a:rPr>
              <a:t>f</a:t>
            </a:r>
            <a:r>
              <a:rPr lang="en-US" sz="3600" dirty="0" smtClean="0">
                <a:latin typeface="Arial Narrow" panose="020B0606020202030204" pitchFamily="34" charset="0"/>
              </a:rPr>
              <a:t>unction f (</a:t>
            </a:r>
            <a:r>
              <a:rPr lang="en-US" sz="3600" dirty="0" err="1" smtClean="0">
                <a:latin typeface="Arial Narrow" panose="020B0606020202030204" pitchFamily="34" charset="0"/>
              </a:rPr>
              <a:t>b:int</a:t>
            </a:r>
            <a:r>
              <a:rPr lang="en-US" sz="3600" dirty="0" smtClean="0">
                <a:latin typeface="Arial Narrow" panose="020B0606020202030204" pitchFamily="34" charset="0"/>
              </a:rPr>
              <a:t>, c:int) =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smtClean="0">
                <a:latin typeface="Arial Narrow" panose="020B0606020202030204" pitchFamily="34" charset="0"/>
              </a:rPr>
              <a:t>(</a:t>
            </a:r>
            <a:r>
              <a:rPr lang="en-US" sz="3600" dirty="0" err="1" smtClean="0">
                <a:latin typeface="Arial Narrow" panose="020B0606020202030204" pitchFamily="34" charset="0"/>
              </a:rPr>
              <a:t>print_int</a:t>
            </a:r>
            <a:r>
              <a:rPr lang="en-US" sz="3600" dirty="0" smtClean="0">
                <a:latin typeface="Arial Narrow" panose="020B0606020202030204" pitchFamily="34" charset="0"/>
              </a:rPr>
              <a:t> (</a:t>
            </a:r>
            <a:r>
              <a:rPr lang="en-US" sz="3600" dirty="0" err="1" smtClean="0">
                <a:latin typeface="Arial Narrow" panose="020B0606020202030204" pitchFamily="34" charset="0"/>
              </a:rPr>
              <a:t>b+c</a:t>
            </a:r>
            <a:r>
              <a:rPr lang="en-US" sz="3600" dirty="0" smtClean="0">
                <a:latin typeface="Arial Narrow" panose="020B0606020202030204" pitchFamily="34" charset="0"/>
              </a:rPr>
              <a:t>);</a:t>
            </a:r>
            <a:br>
              <a:rPr lang="en-US" sz="3600" dirty="0" smtClean="0">
                <a:latin typeface="Arial Narrow" panose="020B0606020202030204" pitchFamily="34" charset="0"/>
              </a:rPr>
            </a:br>
            <a:r>
              <a:rPr lang="en-US" sz="3600" dirty="0" smtClean="0">
                <a:latin typeface="Arial Narrow" panose="020B0606020202030204" pitchFamily="34" charset="0"/>
              </a:rPr>
              <a:t>     let </a:t>
            </a:r>
            <a:r>
              <a:rPr lang="en-US" sz="3600" dirty="0" err="1" smtClean="0">
                <a:latin typeface="Arial Narrow" panose="020B0606020202030204" pitchFamily="34" charset="0"/>
              </a:rPr>
              <a:t>var</a:t>
            </a:r>
            <a:r>
              <a:rPr lang="en-US" sz="3600" dirty="0" smtClean="0">
                <a:latin typeface="Arial Narrow" panose="020B0606020202030204" pitchFamily="34" charset="0"/>
              </a:rPr>
              <a:t> j:= b</a:t>
            </a:r>
            <a:br>
              <a:rPr lang="en-US" sz="3600" dirty="0" smtClean="0">
                <a:latin typeface="Arial Narrow" panose="020B0606020202030204" pitchFamily="34" charset="0"/>
              </a:rPr>
            </a:br>
            <a:r>
              <a:rPr lang="en-US" sz="3600" dirty="0" smtClean="0">
                <a:latin typeface="Arial Narrow" panose="020B0606020202030204" pitchFamily="34" charset="0"/>
              </a:rPr>
              <a:t>          </a:t>
            </a:r>
            <a:r>
              <a:rPr lang="en-US" sz="3600" dirty="0" err="1" smtClean="0">
                <a:latin typeface="Arial Narrow" panose="020B0606020202030204" pitchFamily="34" charset="0"/>
              </a:rPr>
              <a:t>var</a:t>
            </a:r>
            <a:r>
              <a:rPr lang="en-US" sz="3600" dirty="0" smtClean="0">
                <a:latin typeface="Arial Narrow" panose="020B0606020202030204" pitchFamily="34" charset="0"/>
              </a:rPr>
              <a:t> a := “x”</a:t>
            </a:r>
            <a:br>
              <a:rPr lang="en-US" sz="3600" dirty="0" smtClean="0">
                <a:latin typeface="Arial Narrow" panose="020B0606020202030204" pitchFamily="34" charset="0"/>
              </a:rPr>
            </a:br>
            <a:r>
              <a:rPr lang="en-US" sz="3600" dirty="0" smtClean="0">
                <a:latin typeface="Arial Narrow" panose="020B0606020202030204" pitchFamily="34" charset="0"/>
              </a:rPr>
              <a:t>     in print (a);</a:t>
            </a:r>
            <a:br>
              <a:rPr lang="en-US" sz="3600" dirty="0" smtClean="0">
                <a:latin typeface="Arial Narrow" panose="020B0606020202030204" pitchFamily="34" charset="0"/>
              </a:rPr>
            </a:br>
            <a:r>
              <a:rPr lang="en-US" sz="3600" dirty="0" smtClean="0">
                <a:latin typeface="Arial Narrow" panose="020B0606020202030204" pitchFamily="34" charset="0"/>
              </a:rPr>
              <a:t>         </a:t>
            </a:r>
            <a:r>
              <a:rPr lang="en-US" sz="3600" dirty="0" err="1" smtClean="0">
                <a:latin typeface="Arial Narrow" panose="020B0606020202030204" pitchFamily="34" charset="0"/>
              </a:rPr>
              <a:t>print_int</a:t>
            </a:r>
            <a:r>
              <a:rPr lang="en-US" sz="3600" dirty="0" smtClean="0">
                <a:latin typeface="Arial Narrow" panose="020B0606020202030204" pitchFamily="34" charset="0"/>
              </a:rPr>
              <a:t> (j)</a:t>
            </a:r>
          </a:p>
          <a:p>
            <a:pPr algn="l"/>
            <a:r>
              <a:rPr lang="en-US" sz="3600" dirty="0" smtClean="0">
                <a:latin typeface="Arial Narrow" panose="020B0606020202030204" pitchFamily="34" charset="0"/>
              </a:rPr>
              <a:t>     end;</a:t>
            </a:r>
          </a:p>
          <a:p>
            <a:pPr algn="l"/>
            <a:r>
              <a:rPr lang="en-US" sz="3600" dirty="0" smtClean="0">
                <a:latin typeface="Arial Narrow" panose="020B0606020202030204" pitchFamily="34" charset="0"/>
              </a:rPr>
              <a:t>     </a:t>
            </a:r>
            <a:r>
              <a:rPr lang="en-US" sz="3600" dirty="0" err="1" smtClean="0">
                <a:latin typeface="Arial Narrow" panose="020B0606020202030204" pitchFamily="34" charset="0"/>
              </a:rPr>
              <a:t>print_int</a:t>
            </a:r>
            <a:r>
              <a:rPr lang="en-US" sz="3600" dirty="0" smtClean="0">
                <a:latin typeface="Arial Narrow" panose="020B0606020202030204" pitchFamily="34" charset="0"/>
              </a:rPr>
              <a:t> (a)</a:t>
            </a:r>
          </a:p>
          <a:p>
            <a:pPr algn="l"/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smtClean="0">
                <a:latin typeface="Arial Narrow" panose="020B0606020202030204" pitchFamily="34" charset="0"/>
              </a:rPr>
              <a:t>  )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3712191" y="1001713"/>
            <a:ext cx="464954" cy="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3701283" y="1781910"/>
            <a:ext cx="464954" cy="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2579427" y="2661313"/>
            <a:ext cx="1502287" cy="75941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 flipV="1">
            <a:off x="3070746" y="3043451"/>
            <a:ext cx="1106400" cy="34996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1665027" y="4525110"/>
            <a:ext cx="2501210" cy="197015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1023582" y="5357623"/>
            <a:ext cx="3142655" cy="388084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libert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F5F5F"/>
      </a:hlink>
      <a:folHlink>
        <a:srgbClr val="4D4D4D"/>
      </a:folHlink>
    </a:clrScheme>
    <a:fontScheme name="liberty">
      <a:majorFont>
        <a:latin typeface="Arial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  <a:ea typeface="ＭＳ Ｐゴシック" charset="0"/>
          </a:defRPr>
        </a:defPPr>
      </a:lstStyle>
    </a:lnDef>
  </a:objectDefaults>
  <a:extraClrSchemeLst>
    <a:extraClrScheme>
      <a:clrScheme name="liber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bert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E7B9"/>
      </a:accent6>
      <a:hlink>
        <a:srgbClr val="FF6600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cs126-frist302</Template>
  <TotalTime>5086</TotalTime>
  <Words>495</Words>
  <Application>Microsoft Office PowerPoint</Application>
  <PresentationFormat>On-screen Show (4:3)</PresentationFormat>
  <Paragraphs>126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Arial Narrow</vt:lpstr>
      <vt:lpstr>Tahoma</vt:lpstr>
      <vt:lpstr>Wingdings</vt:lpstr>
      <vt:lpstr>liberty</vt:lpstr>
      <vt:lpstr>Topic 4:  Abstract Syntax    Symbol Tables</vt:lpstr>
      <vt:lpstr>Abstract Syntax </vt:lpstr>
      <vt:lpstr>Parse Trees </vt:lpstr>
      <vt:lpstr>Parse Tree Example </vt:lpstr>
      <vt:lpstr>Abstract parse trees (aka abstract syntac tree – AST)</vt:lpstr>
      <vt:lpstr>Abstract parse trees (aka abstract syntac tree – AST)</vt:lpstr>
      <vt:lpstr>Abstract parse trees (aka abstract syntac tree – AST)</vt:lpstr>
      <vt:lpstr>Semantic Analysis: Symbol Tables </vt:lpstr>
      <vt:lpstr>Symbol Table Example </vt:lpstr>
      <vt:lpstr>Symbol Table Implementation </vt:lpstr>
      <vt:lpstr>Imperative Symbol Tables </vt:lpstr>
      <vt:lpstr>Functional Symbol Tables </vt:lpstr>
      <vt:lpstr>Functional Symbol Tables </vt:lpstr>
      <vt:lpstr>Functional Symbol Table using BST: lookup</vt:lpstr>
      <vt:lpstr>Functional Symbol Table using BST: insertion</vt:lpstr>
      <vt:lpstr>Functional Symbol Table using BST: insertion</vt:lpstr>
      <vt:lpstr>Functional Symbol Table using BST: insertion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I1:  Introduction</dc:title>
  <dc:creator>Kevin Wayne</dc:creator>
  <cp:lastModifiedBy>eberinge</cp:lastModifiedBy>
  <cp:revision>199</cp:revision>
  <cp:lastPrinted>2003-02-03T18:21:13Z</cp:lastPrinted>
  <dcterms:created xsi:type="dcterms:W3CDTF">2002-01-07T17:04:16Z</dcterms:created>
  <dcterms:modified xsi:type="dcterms:W3CDTF">2016-02-18T19:32:29Z</dcterms:modified>
</cp:coreProperties>
</file>