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4" r:id="rId1"/>
  </p:sldMasterIdLst>
  <p:notesMasterIdLst>
    <p:notesMasterId r:id="rId220"/>
  </p:notesMasterIdLst>
  <p:handoutMasterIdLst>
    <p:handoutMasterId r:id="rId221"/>
  </p:handoutMasterIdLst>
  <p:sldIdLst>
    <p:sldId id="256" r:id="rId2"/>
    <p:sldId id="354" r:id="rId3"/>
    <p:sldId id="257" r:id="rId4"/>
    <p:sldId id="258" r:id="rId5"/>
    <p:sldId id="358" r:id="rId6"/>
    <p:sldId id="370" r:id="rId7"/>
    <p:sldId id="259" r:id="rId8"/>
    <p:sldId id="260" r:id="rId9"/>
    <p:sldId id="261" r:id="rId10"/>
    <p:sldId id="262" r:id="rId11"/>
    <p:sldId id="263" r:id="rId12"/>
    <p:sldId id="264" r:id="rId13"/>
    <p:sldId id="364" r:id="rId14"/>
    <p:sldId id="373" r:id="rId15"/>
    <p:sldId id="365" r:id="rId16"/>
    <p:sldId id="267" r:id="rId17"/>
    <p:sldId id="268" r:id="rId18"/>
    <p:sldId id="367" r:id="rId19"/>
    <p:sldId id="369" r:id="rId20"/>
    <p:sldId id="368" r:id="rId21"/>
    <p:sldId id="269" r:id="rId22"/>
    <p:sldId id="374" r:id="rId23"/>
    <p:sldId id="372" r:id="rId24"/>
    <p:sldId id="270" r:id="rId25"/>
    <p:sldId id="271" r:id="rId26"/>
    <p:sldId id="272" r:id="rId27"/>
    <p:sldId id="273" r:id="rId28"/>
    <p:sldId id="274" r:id="rId29"/>
    <p:sldId id="375" r:id="rId30"/>
    <p:sldId id="376" r:id="rId31"/>
    <p:sldId id="275" r:id="rId32"/>
    <p:sldId id="356" r:id="rId33"/>
    <p:sldId id="355" r:id="rId34"/>
    <p:sldId id="278" r:id="rId35"/>
    <p:sldId id="322" r:id="rId36"/>
    <p:sldId id="279" r:id="rId37"/>
    <p:sldId id="280" r:id="rId38"/>
    <p:sldId id="281" r:id="rId39"/>
    <p:sldId id="282" r:id="rId40"/>
    <p:sldId id="371" r:id="rId41"/>
    <p:sldId id="306" r:id="rId42"/>
    <p:sldId id="307" r:id="rId43"/>
    <p:sldId id="436" r:id="rId44"/>
    <p:sldId id="437" r:id="rId45"/>
    <p:sldId id="391" r:id="rId46"/>
    <p:sldId id="438" r:id="rId47"/>
    <p:sldId id="308" r:id="rId48"/>
    <p:sldId id="440" r:id="rId49"/>
    <p:sldId id="439" r:id="rId50"/>
    <p:sldId id="450" r:id="rId51"/>
    <p:sldId id="392" r:id="rId52"/>
    <p:sldId id="444" r:id="rId53"/>
    <p:sldId id="442" r:id="rId54"/>
    <p:sldId id="443" r:id="rId55"/>
    <p:sldId id="447" r:id="rId56"/>
    <p:sldId id="309" r:id="rId57"/>
    <p:sldId id="446" r:id="rId58"/>
    <p:sldId id="448" r:id="rId59"/>
    <p:sldId id="449" r:id="rId60"/>
    <p:sldId id="393" r:id="rId61"/>
    <p:sldId id="397" r:id="rId62"/>
    <p:sldId id="400" r:id="rId63"/>
    <p:sldId id="399" r:id="rId64"/>
    <p:sldId id="402" r:id="rId65"/>
    <p:sldId id="401" r:id="rId66"/>
    <p:sldId id="404" r:id="rId67"/>
    <p:sldId id="403" r:id="rId68"/>
    <p:sldId id="405" r:id="rId69"/>
    <p:sldId id="406" r:id="rId70"/>
    <p:sldId id="407" r:id="rId71"/>
    <p:sldId id="417" r:id="rId72"/>
    <p:sldId id="412" r:id="rId73"/>
    <p:sldId id="411" r:id="rId74"/>
    <p:sldId id="414" r:id="rId75"/>
    <p:sldId id="415" r:id="rId76"/>
    <p:sldId id="416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1" r:id="rId85"/>
    <p:sldId id="305" r:id="rId86"/>
    <p:sldId id="420" r:id="rId87"/>
    <p:sldId id="423" r:id="rId88"/>
    <p:sldId id="422" r:id="rId89"/>
    <p:sldId id="425" r:id="rId90"/>
    <p:sldId id="427" r:id="rId91"/>
    <p:sldId id="426" r:id="rId92"/>
    <p:sldId id="428" r:id="rId93"/>
    <p:sldId id="284" r:id="rId94"/>
    <p:sldId id="418" r:id="rId95"/>
    <p:sldId id="286" r:id="rId96"/>
    <p:sldId id="377" r:id="rId97"/>
    <p:sldId id="378" r:id="rId98"/>
    <p:sldId id="379" r:id="rId99"/>
    <p:sldId id="380" r:id="rId100"/>
    <p:sldId id="287" r:id="rId101"/>
    <p:sldId id="381" r:id="rId102"/>
    <p:sldId id="383" r:id="rId103"/>
    <p:sldId id="382" r:id="rId104"/>
    <p:sldId id="387" r:id="rId105"/>
    <p:sldId id="288" r:id="rId106"/>
    <p:sldId id="384" r:id="rId107"/>
    <p:sldId id="386" r:id="rId108"/>
    <p:sldId id="385" r:id="rId109"/>
    <p:sldId id="388" r:id="rId110"/>
    <p:sldId id="289" r:id="rId111"/>
    <p:sldId id="389" r:id="rId112"/>
    <p:sldId id="390" r:id="rId113"/>
    <p:sldId id="429" r:id="rId114"/>
    <p:sldId id="430" r:id="rId115"/>
    <p:sldId id="290" r:id="rId116"/>
    <p:sldId id="432" r:id="rId117"/>
    <p:sldId id="433" r:id="rId118"/>
    <p:sldId id="431" r:id="rId119"/>
    <p:sldId id="434" r:id="rId120"/>
    <p:sldId id="435" r:id="rId121"/>
    <p:sldId id="291" r:id="rId122"/>
    <p:sldId id="357" r:id="rId123"/>
    <p:sldId id="293" r:id="rId124"/>
    <p:sldId id="294" r:id="rId125"/>
    <p:sldId id="295" r:id="rId126"/>
    <p:sldId id="518" r:id="rId127"/>
    <p:sldId id="297" r:id="rId128"/>
    <p:sldId id="299" r:id="rId129"/>
    <p:sldId id="300" r:id="rId130"/>
    <p:sldId id="301" r:id="rId131"/>
    <p:sldId id="302" r:id="rId132"/>
    <p:sldId id="303" r:id="rId133"/>
    <p:sldId id="304" r:id="rId134"/>
    <p:sldId id="334" r:id="rId135"/>
    <p:sldId id="335" r:id="rId136"/>
    <p:sldId id="336" r:id="rId137"/>
    <p:sldId id="337" r:id="rId138"/>
    <p:sldId id="338" r:id="rId139"/>
    <p:sldId id="339" r:id="rId140"/>
    <p:sldId id="451" r:id="rId141"/>
    <p:sldId id="462" r:id="rId142"/>
    <p:sldId id="463" r:id="rId143"/>
    <p:sldId id="465" r:id="rId144"/>
    <p:sldId id="460" r:id="rId145"/>
    <p:sldId id="466" r:id="rId146"/>
    <p:sldId id="468" r:id="rId147"/>
    <p:sldId id="467" r:id="rId148"/>
    <p:sldId id="453" r:id="rId149"/>
    <p:sldId id="470" r:id="rId150"/>
    <p:sldId id="469" r:id="rId151"/>
    <p:sldId id="471" r:id="rId152"/>
    <p:sldId id="472" r:id="rId153"/>
    <p:sldId id="454" r:id="rId154"/>
    <p:sldId id="473" r:id="rId155"/>
    <p:sldId id="474" r:id="rId156"/>
    <p:sldId id="475" r:id="rId157"/>
    <p:sldId id="481" r:id="rId158"/>
    <p:sldId id="476" r:id="rId159"/>
    <p:sldId id="477" r:id="rId160"/>
    <p:sldId id="478" r:id="rId161"/>
    <p:sldId id="480" r:id="rId162"/>
    <p:sldId id="482" r:id="rId163"/>
    <p:sldId id="485" r:id="rId164"/>
    <p:sldId id="483" r:id="rId165"/>
    <p:sldId id="484" r:id="rId166"/>
    <p:sldId id="494" r:id="rId167"/>
    <p:sldId id="486" r:id="rId168"/>
    <p:sldId id="495" r:id="rId169"/>
    <p:sldId id="487" r:id="rId170"/>
    <p:sldId id="488" r:id="rId171"/>
    <p:sldId id="489" r:id="rId172"/>
    <p:sldId id="496" r:id="rId173"/>
    <p:sldId id="490" r:id="rId174"/>
    <p:sldId id="497" r:id="rId175"/>
    <p:sldId id="491" r:id="rId176"/>
    <p:sldId id="492" r:id="rId177"/>
    <p:sldId id="498" r:id="rId178"/>
    <p:sldId id="493" r:id="rId179"/>
    <p:sldId id="344" r:id="rId180"/>
    <p:sldId id="517" r:id="rId181"/>
    <p:sldId id="500" r:id="rId182"/>
    <p:sldId id="346" r:id="rId183"/>
    <p:sldId id="519" r:id="rId184"/>
    <p:sldId id="347" r:id="rId185"/>
    <p:sldId id="348" r:id="rId186"/>
    <p:sldId id="502" r:id="rId187"/>
    <p:sldId id="503" r:id="rId188"/>
    <p:sldId id="349" r:id="rId189"/>
    <p:sldId id="501" r:id="rId190"/>
    <p:sldId id="505" r:id="rId191"/>
    <p:sldId id="506" r:id="rId192"/>
    <p:sldId id="507" r:id="rId193"/>
    <p:sldId id="504" r:id="rId194"/>
    <p:sldId id="508" r:id="rId195"/>
    <p:sldId id="509" r:id="rId196"/>
    <p:sldId id="510" r:id="rId197"/>
    <p:sldId id="511" r:id="rId198"/>
    <p:sldId id="512" r:id="rId199"/>
    <p:sldId id="513" r:id="rId200"/>
    <p:sldId id="514" r:id="rId201"/>
    <p:sldId id="515" r:id="rId202"/>
    <p:sldId id="516" r:id="rId203"/>
    <p:sldId id="351" r:id="rId204"/>
    <p:sldId id="353" r:id="rId205"/>
    <p:sldId id="323" r:id="rId206"/>
    <p:sldId id="324" r:id="rId207"/>
    <p:sldId id="325" r:id="rId208"/>
    <p:sldId id="326" r:id="rId209"/>
    <p:sldId id="327" r:id="rId210"/>
    <p:sldId id="520" r:id="rId211"/>
    <p:sldId id="521" r:id="rId212"/>
    <p:sldId id="522" r:id="rId213"/>
    <p:sldId id="328" r:id="rId214"/>
    <p:sldId id="329" r:id="rId215"/>
    <p:sldId id="330" r:id="rId216"/>
    <p:sldId id="331" r:id="rId217"/>
    <p:sldId id="332" r:id="rId218"/>
    <p:sldId id="333" r:id="rId219"/>
  </p:sldIdLst>
  <p:sldSz cx="9144000" cy="6858000" type="screen4x3"/>
  <p:notesSz cx="9601200" cy="7315200"/>
  <p:custDataLst>
    <p:tags r:id="rId2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CC0000"/>
    <a:srgbClr val="336699"/>
    <a:srgbClr val="FF3300"/>
    <a:srgbClr val="006600"/>
    <a:srgbClr val="0033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55" autoAdjust="0"/>
  </p:normalViewPr>
  <p:slideViewPr>
    <p:cSldViewPr snapToGrid="0">
      <p:cViewPr varScale="1">
        <p:scale>
          <a:sx n="50" d="100"/>
          <a:sy n="50" d="100"/>
        </p:scale>
        <p:origin x="1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882" y="-90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notesMaster" Target="notesMasters/notesMaster1.xml"/><Relationship Id="rId225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handoutMaster" Target="handoutMasters/handout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tags" Target="tags/tag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viewProps" Target="view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04A28A-C329-4D0D-BFAD-16A330ABEEA7}" type="datetime1">
              <a:rPr lang="en-US" altLang="en-US"/>
              <a:pPr>
                <a:defRPr/>
              </a:pPr>
              <a:t>2/18/2016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36B95-5485-4E70-ADA6-8FF9D25A8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527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3388" y="550863"/>
            <a:ext cx="3656012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3450"/>
            <a:ext cx="70389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FC737C-7166-4E4D-8C03-BFB63A75D57E}" type="datetime1">
              <a:rPr lang="en-US" altLang="en-US"/>
              <a:pPr>
                <a:defRPr/>
              </a:pPr>
              <a:t>2/18/2016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D987F0-4FD6-4585-B975-C2230241A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4DE248CA-36EE-4117-AD73-8FEF8517DCFD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AE852C44-4BEE-4126-8213-CE05DBECC67B}" type="slidenum">
              <a:rPr lang="en-US" altLang="en-US" sz="1200" smtClean="0">
                <a:latin typeface="Arial" panose="020B0604020202020204" pitchFamily="34" charset="0"/>
              </a:rPr>
              <a:pPr/>
              <a:t>137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F214-F782-479C-8D92-5728E606E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69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3BC7-8C92-49AE-86B0-54BD2F791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8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EE23-48DB-450B-9D99-D9BDDE835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81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11B7-1AD8-47EB-83A8-DA9BDFE8B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2E0D-80D4-4CD0-8970-DA738D5B4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943A-6471-4B9B-AB70-A67A695BA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4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27C5-9F58-420C-AD57-912549F74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2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3640-8FC2-45D5-AFE0-8D9925248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8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75E3-960B-4076-88B4-13B405C1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5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951B-4331-4081-9616-DCCA41248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7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30FD-AD73-4E4D-98A4-592981760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54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224A52-3638-424E-BE20-AB1EC83CA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2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2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image" Target="../media/image2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2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image" Target="../media/image28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image" Target="../media/image2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image" Target="../media/image2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image" Target="../media/image2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9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29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image" Target="../media/image29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image" Target="../media/image29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31.wmf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32.w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33.w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Relationship Id="rId4" Type="http://schemas.openxmlformats.org/officeDocument/2006/relationships/image" Target="../media/image3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Relationship Id="rId4" Type="http://schemas.openxmlformats.org/officeDocument/2006/relationships/image" Target="../media/image3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image" Target="../media/image36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image" Target="../media/image38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image" Target="../media/image39.w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40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image" Target="../media/image41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image" Target="../media/image42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image" Target="../media/image43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image" Target="../media/image44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image" Target="../media/image46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0.xml"/><Relationship Id="rId4" Type="http://schemas.openxmlformats.org/officeDocument/2006/relationships/image" Target="../media/image48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1.xml"/><Relationship Id="rId4" Type="http://schemas.openxmlformats.org/officeDocument/2006/relationships/image" Target="../media/image48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.xml"/><Relationship Id="rId4" Type="http://schemas.openxmlformats.org/officeDocument/2006/relationships/image" Target="../media/image48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Relationship Id="rId4" Type="http://schemas.openxmlformats.org/officeDocument/2006/relationships/image" Target="../media/image48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4.xml"/><Relationship Id="rId4" Type="http://schemas.openxmlformats.org/officeDocument/2006/relationships/image" Target="../media/image48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Relationship Id="rId4" Type="http://schemas.openxmlformats.org/officeDocument/2006/relationships/image" Target="../media/image48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Relationship Id="rId4" Type="http://schemas.openxmlformats.org/officeDocument/2006/relationships/image" Target="../media/image48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Relationship Id="rId4" Type="http://schemas.openxmlformats.org/officeDocument/2006/relationships/image" Target="../media/image50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4" Type="http://schemas.openxmlformats.org/officeDocument/2006/relationships/image" Target="../media/image50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0.xml"/><Relationship Id="rId4" Type="http://schemas.openxmlformats.org/officeDocument/2006/relationships/image" Target="../media/image50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1.xml"/><Relationship Id="rId4" Type="http://schemas.openxmlformats.org/officeDocument/2006/relationships/image" Target="../media/image50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2.xml"/><Relationship Id="rId4" Type="http://schemas.openxmlformats.org/officeDocument/2006/relationships/image" Target="../media/image50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3.xml"/><Relationship Id="rId4" Type="http://schemas.openxmlformats.org/officeDocument/2006/relationships/image" Target="../media/image50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Relationship Id="rId4" Type="http://schemas.openxmlformats.org/officeDocument/2006/relationships/image" Target="../media/image50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5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4.wmf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Relationship Id="rId4" Type="http://schemas.openxmlformats.org/officeDocument/2006/relationships/image" Target="../media/image50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Relationship Id="rId4" Type="http://schemas.openxmlformats.org/officeDocument/2006/relationships/image" Target="../media/image50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8.xml"/><Relationship Id="rId4" Type="http://schemas.openxmlformats.org/officeDocument/2006/relationships/image" Target="../media/image50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9.xml"/><Relationship Id="rId4" Type="http://schemas.openxmlformats.org/officeDocument/2006/relationships/image" Target="../media/image50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0.xml"/><Relationship Id="rId4" Type="http://schemas.openxmlformats.org/officeDocument/2006/relationships/image" Target="../media/image50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1.xml"/><Relationship Id="rId4" Type="http://schemas.openxmlformats.org/officeDocument/2006/relationships/image" Target="../media/image50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.xml"/><Relationship Id="rId4" Type="http://schemas.openxmlformats.org/officeDocument/2006/relationships/image" Target="../media/image50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Relationship Id="rId4" Type="http://schemas.openxmlformats.org/officeDocument/2006/relationships/image" Target="../media/image50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Relationship Id="rId4" Type="http://schemas.openxmlformats.org/officeDocument/2006/relationships/image" Target="../media/image50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w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53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0.xml"/><Relationship Id="rId4" Type="http://schemas.openxmlformats.org/officeDocument/2006/relationships/image" Target="../media/image53.pn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1.xml"/><Relationship Id="rId4" Type="http://schemas.openxmlformats.org/officeDocument/2006/relationships/image" Target="../media/image53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4" Type="http://schemas.openxmlformats.org/officeDocument/2006/relationships/image" Target="../media/image54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image" Target="../media/image55.w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6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8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4.wmf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Relationship Id="rId4" Type="http://schemas.openxmlformats.org/officeDocument/2006/relationships/image" Target="../media/image56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8.xml"/><Relationship Id="rId4" Type="http://schemas.openxmlformats.org/officeDocument/2006/relationships/image" Target="../media/image56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4.wmf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0.xml"/><Relationship Id="rId4" Type="http://schemas.openxmlformats.org/officeDocument/2006/relationships/image" Target="../media/image56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1.xml"/><Relationship Id="rId4" Type="http://schemas.openxmlformats.org/officeDocument/2006/relationships/image" Target="../media/image56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2.xml"/><Relationship Id="rId4" Type="http://schemas.openxmlformats.org/officeDocument/2006/relationships/image" Target="../media/image48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56.png"/><Relationship Id="rId4" Type="http://schemas.openxmlformats.org/officeDocument/2006/relationships/image" Target="../media/image57.wmf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image" Target="../media/image58.wmf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image" Target="../media/image59.wmf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4" Type="http://schemas.openxmlformats.org/officeDocument/2006/relationships/image" Target="../media/image60.wmf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image" Target="../media/image61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image" Target="../media/image62.wmf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5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6.xml"/><Relationship Id="rId4" Type="http://schemas.openxmlformats.org/officeDocument/2006/relationships/image" Target="../media/image63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7.xml"/><Relationship Id="rId4" Type="http://schemas.openxmlformats.org/officeDocument/2006/relationships/image" Target="../media/image63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8.xml"/><Relationship Id="rId4" Type="http://schemas.openxmlformats.org/officeDocument/2006/relationships/image" Target="../media/image63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image" Target="../media/image64.wmf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image" Target="../media/image65.wmf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image" Target="../media/image66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67.w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image" Target="../media/image68.wmf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5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9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20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2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22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23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24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25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2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25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25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3463E6-CCF7-45F7-8A67-F96FAE972B77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8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093075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Topic 3:  Parsing and </a:t>
            </a:r>
            <a:r>
              <a:rPr lang="en-US" alt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Yaccing</a:t>
            </a:r>
            <a:endParaRPr lang="en-US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ea typeface="+mn-ea"/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Princeton University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ea typeface="+mn-ea"/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ea typeface="+mn-ea"/>
                <a:cs typeface="+mn-cs"/>
              </a:rPr>
              <a:t>Lennart </a:t>
            </a:r>
            <a:r>
              <a:rPr lang="en-US" dirty="0" err="1" smtClean="0">
                <a:ea typeface="+mn-ea"/>
                <a:cs typeface="+mn-cs"/>
              </a:rPr>
              <a:t>Beringer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2EB16B-0F0F-4F22-8B0D-A0A2D35130C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800" smtClean="0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Grammars: definition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320675" y="720725"/>
            <a:ext cx="8596313" cy="2308225"/>
            <a:chOff x="427539" y="781071"/>
            <a:chExt cx="8596144" cy="2308324"/>
          </a:xfrm>
        </p:grpSpPr>
        <p:sp>
          <p:nvSpPr>
            <p:cNvPr id="2" name="TextBox 1"/>
            <p:cNvSpPr txBox="1"/>
            <p:nvPr/>
          </p:nvSpPr>
          <p:spPr>
            <a:xfrm>
              <a:off x="427539" y="781071"/>
              <a:ext cx="8596144" cy="230832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A CFG consists of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a finite set </a:t>
              </a:r>
              <a:r>
                <a:rPr lang="en-US" b="1" dirty="0">
                  <a:solidFill>
                    <a:srgbClr val="00B050"/>
                  </a:solidFill>
                  <a:latin typeface="Forte" panose="03060902040502070203" pitchFamily="66" charset="0"/>
                </a:rPr>
                <a:t>N</a:t>
              </a:r>
              <a:r>
                <a:rPr lang="en-US" dirty="0"/>
                <a:t> = </a:t>
              </a:r>
              <a:r>
                <a:rPr lang="en-US" dirty="0">
                  <a:solidFill>
                    <a:srgbClr val="00B050"/>
                  </a:solidFill>
                </a:rPr>
                <a:t>N</a:t>
              </a:r>
              <a:r>
                <a:rPr lang="en-US" sz="1600" dirty="0">
                  <a:solidFill>
                    <a:srgbClr val="00B050"/>
                  </a:solidFill>
                </a:rPr>
                <a:t>1</a:t>
              </a:r>
              <a:r>
                <a:rPr lang="en-US" dirty="0"/>
                <a:t>  , .., </a:t>
              </a:r>
              <a:r>
                <a:rPr lang="en-US" dirty="0" err="1">
                  <a:solidFill>
                    <a:srgbClr val="00B050"/>
                  </a:solidFill>
                </a:rPr>
                <a:t>N</a:t>
              </a:r>
              <a:r>
                <a:rPr lang="en-US" sz="1600" dirty="0" err="1">
                  <a:solidFill>
                    <a:srgbClr val="00B050"/>
                  </a:solidFill>
                </a:rPr>
                <a:t>k</a:t>
              </a:r>
              <a:r>
                <a:rPr lang="en-US" dirty="0"/>
                <a:t>  of </a:t>
              </a:r>
              <a:r>
                <a:rPr lang="en-US" b="1" dirty="0"/>
                <a:t>non-terminal</a:t>
              </a:r>
              <a:r>
                <a:rPr lang="en-US" dirty="0"/>
                <a:t> symbols, one of which is singled out as the </a:t>
              </a:r>
              <a:r>
                <a:rPr lang="en-US" b="1" dirty="0">
                  <a:solidFill>
                    <a:srgbClr val="00B0F0"/>
                  </a:solidFill>
                </a:rPr>
                <a:t>start symbol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a finite set </a:t>
              </a:r>
              <a:r>
                <a:rPr lang="en-US" b="1" dirty="0">
                  <a:solidFill>
                    <a:srgbClr val="C00000"/>
                  </a:solidFill>
                  <a:latin typeface="Forte" panose="03060902040502070203" pitchFamily="66" charset="0"/>
                </a:rPr>
                <a:t>T</a:t>
              </a:r>
              <a:r>
                <a:rPr lang="en-US" dirty="0"/>
                <a:t> = </a:t>
              </a:r>
              <a:r>
                <a:rPr lang="en-US" dirty="0">
                  <a:solidFill>
                    <a:srgbClr val="C00000"/>
                  </a:solidFill>
                </a:rPr>
                <a:t>T</a:t>
              </a:r>
              <a:r>
                <a:rPr lang="en-US" sz="1600" dirty="0">
                  <a:solidFill>
                    <a:srgbClr val="C00000"/>
                  </a:solidFill>
                </a:rPr>
                <a:t>1</a:t>
              </a:r>
              <a:r>
                <a:rPr lang="en-US" dirty="0"/>
                <a:t>, …, </a:t>
              </a:r>
              <a:r>
                <a:rPr lang="en-US" dirty="0">
                  <a:solidFill>
                    <a:srgbClr val="C00000"/>
                  </a:solidFill>
                </a:rPr>
                <a:t>T</a:t>
              </a:r>
              <a:r>
                <a:rPr lang="en-US" sz="1600" dirty="0">
                  <a:solidFill>
                    <a:srgbClr val="C00000"/>
                  </a:solidFill>
                </a:rPr>
                <a:t>m</a:t>
              </a:r>
              <a:r>
                <a:rPr lang="en-US" dirty="0"/>
                <a:t> of </a:t>
              </a:r>
              <a:r>
                <a:rPr lang="en-US" b="1" dirty="0"/>
                <a:t>terminal</a:t>
              </a:r>
              <a:r>
                <a:rPr lang="en-US" dirty="0"/>
                <a:t> symbols (representing token types)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a finite set of  </a:t>
              </a:r>
              <a:r>
                <a:rPr lang="en-US" b="1" dirty="0"/>
                <a:t>productions </a:t>
              </a:r>
              <a:r>
                <a:rPr lang="en-US" b="1" dirty="0">
                  <a:solidFill>
                    <a:srgbClr val="00B050"/>
                  </a:solidFill>
                </a:rPr>
                <a:t>LHS</a:t>
              </a:r>
              <a:r>
                <a:rPr lang="en-US" b="1" dirty="0"/>
                <a:t>                </a:t>
              </a:r>
              <a:r>
                <a:rPr lang="en-US" b="1" dirty="0">
                  <a:solidFill>
                    <a:srgbClr val="FFC000"/>
                  </a:solidFill>
                </a:rPr>
                <a:t>RHS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>where </a:t>
              </a:r>
              <a:r>
                <a:rPr lang="en-US" b="1" dirty="0">
                  <a:solidFill>
                    <a:srgbClr val="00B050"/>
                  </a:solidFill>
                </a:rPr>
                <a:t>LHS</a:t>
              </a:r>
              <a:r>
                <a:rPr lang="en-US" dirty="0"/>
                <a:t> is a </a:t>
              </a:r>
              <a:r>
                <a:rPr lang="en-US" b="1" dirty="0"/>
                <a:t>single</a:t>
              </a:r>
              <a:r>
                <a:rPr lang="en-US" dirty="0"/>
                <a:t> non-terminal, and </a:t>
              </a:r>
              <a:r>
                <a:rPr lang="en-US" b="1" dirty="0">
                  <a:solidFill>
                    <a:srgbClr val="FFC000"/>
                  </a:solidFill>
                </a:rPr>
                <a:t>RHS</a:t>
              </a:r>
              <a:r>
                <a:rPr lang="en-US" dirty="0"/>
                <a:t> is a </a:t>
              </a:r>
              <a:r>
                <a:rPr lang="en-US" b="1" dirty="0"/>
                <a:t>list</a:t>
              </a:r>
              <a:r>
                <a:rPr lang="en-US" dirty="0"/>
                <a:t> of terminals and non-terminals</a:t>
              </a:r>
            </a:p>
          </p:txBody>
        </p:sp>
        <p:cxnSp>
          <p:nvCxnSpPr>
            <p:cNvPr id="14350" name="Straight Arrow Connector 4"/>
            <p:cNvCxnSpPr>
              <a:cxnSpLocks noChangeShapeType="1"/>
            </p:cNvCxnSpPr>
            <p:nvPr/>
          </p:nvCxnSpPr>
          <p:spPr bwMode="auto">
            <a:xfrm>
              <a:off x="4593873" y="2478506"/>
              <a:ext cx="854242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92125" y="3071813"/>
            <a:ext cx="8159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Each production specifies one way in which terminals and non-terminals may be combined to form a legal (sub)string.</a:t>
            </a:r>
          </a:p>
        </p:txBody>
      </p:sp>
      <p:grpSp>
        <p:nvGrpSpPr>
          <p:cNvPr id="14342" name="Group 15"/>
          <p:cNvGrpSpPr>
            <a:grpSpLocks/>
          </p:cNvGrpSpPr>
          <p:nvPr/>
        </p:nvGrpSpPr>
        <p:grpSpPr bwMode="auto">
          <a:xfrm>
            <a:off x="320675" y="4140200"/>
            <a:ext cx="8596313" cy="1189038"/>
            <a:chOff x="320577" y="4140109"/>
            <a:chExt cx="8596144" cy="118930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0577" y="4140109"/>
              <a:ext cx="8596144" cy="11893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4345" name="TextBox 7"/>
            <p:cNvSpPr txBox="1">
              <a:spLocks noChangeArrowheads="1"/>
            </p:cNvSpPr>
            <p:nvPr/>
          </p:nvSpPr>
          <p:spPr bwMode="auto">
            <a:xfrm>
              <a:off x="565484" y="4188357"/>
              <a:ext cx="827276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Recursion (e.g. well-bracketing) can be modeled by referring to the LHS inside the RHS: </a:t>
              </a:r>
            </a:p>
          </p:txBody>
        </p:sp>
        <p:grpSp>
          <p:nvGrpSpPr>
            <p:cNvPr id="14346" name="Group 9"/>
            <p:cNvGrpSpPr>
              <a:grpSpLocks/>
            </p:cNvGrpSpPr>
            <p:nvPr/>
          </p:nvGrpSpPr>
          <p:grpSpPr bwMode="auto">
            <a:xfrm>
              <a:off x="2659115" y="4712717"/>
              <a:ext cx="5180364" cy="461665"/>
              <a:chOff x="859490" y="5029200"/>
              <a:chExt cx="5180364" cy="461665"/>
            </a:xfrm>
          </p:grpSpPr>
          <p:sp>
            <p:nvSpPr>
              <p:cNvPr id="14347" name="TextBox 8"/>
              <p:cNvSpPr txBox="1">
                <a:spLocks noChangeArrowheads="1"/>
              </p:cNvSpPr>
              <p:nvPr/>
            </p:nvSpPr>
            <p:spPr bwMode="auto">
              <a:xfrm>
                <a:off x="859490" y="5029200"/>
                <a:ext cx="51803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stmt  </a:t>
                </a:r>
                <a:r>
                  <a:rPr lang="en-US" altLang="en-US">
                    <a:latin typeface="Arial Narrow" panose="020B0606020202030204" pitchFamily="34" charset="0"/>
                  </a:rPr>
                  <a:t>             </a:t>
                </a:r>
                <a:r>
                  <a:rPr lang="en-US" altLang="en-US" b="1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IF</a:t>
                </a:r>
                <a:r>
                  <a:rPr lang="en-US" altLang="en-US" b="1">
                    <a:latin typeface="Arial Narrow" panose="020B0606020202030204" pitchFamily="34" charset="0"/>
                  </a:rPr>
                  <a:t> </a:t>
                </a: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exp</a:t>
                </a:r>
                <a:r>
                  <a:rPr lang="en-US" altLang="en-US" b="1">
                    <a:latin typeface="Arial Narrow" panose="020B0606020202030204" pitchFamily="34" charset="0"/>
                  </a:rPr>
                  <a:t> </a:t>
                </a:r>
                <a:r>
                  <a:rPr lang="en-US" altLang="en-US" b="1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THEN</a:t>
                </a:r>
                <a:r>
                  <a:rPr lang="en-US" altLang="en-US" b="1">
                    <a:latin typeface="Arial Narrow" panose="020B0606020202030204" pitchFamily="34" charset="0"/>
                  </a:rPr>
                  <a:t> </a:t>
                </a: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stmt</a:t>
                </a:r>
                <a:r>
                  <a:rPr lang="en-US" altLang="en-US" b="1">
                    <a:latin typeface="Arial Narrow" panose="020B0606020202030204" pitchFamily="34" charset="0"/>
                  </a:rPr>
                  <a:t> </a:t>
                </a:r>
                <a:r>
                  <a:rPr lang="en-US" altLang="en-US" b="1">
                    <a:solidFill>
                      <a:srgbClr val="990033"/>
                    </a:solidFill>
                    <a:latin typeface="Arial Narrow" panose="020B0606020202030204" pitchFamily="34" charset="0"/>
                  </a:rPr>
                  <a:t>ELSE</a:t>
                </a:r>
                <a:r>
                  <a:rPr lang="en-US" altLang="en-US" b="1">
                    <a:latin typeface="Arial Narrow" panose="020B0606020202030204" pitchFamily="34" charset="0"/>
                  </a:rPr>
                  <a:t> </a:t>
                </a: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stmt</a:t>
                </a:r>
              </a:p>
            </p:txBody>
          </p:sp>
          <p:cxnSp>
            <p:nvCxnSpPr>
              <p:cNvPr id="14348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1567577" y="5277854"/>
                <a:ext cx="854242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1" name="TextBox 10"/>
          <p:cNvSpPr txBox="1"/>
          <p:nvPr/>
        </p:nvSpPr>
        <p:spPr>
          <a:xfrm>
            <a:off x="1184275" y="5699125"/>
            <a:ext cx="6654800" cy="8302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The language </a:t>
            </a:r>
            <a:r>
              <a:rPr lang="en-US" b="1" dirty="0"/>
              <a:t>recognized</a:t>
            </a:r>
            <a:r>
              <a:rPr lang="en-US" dirty="0"/>
              <a:t> by the CFG is the set of </a:t>
            </a:r>
            <a:r>
              <a:rPr lang="en-US" b="1" dirty="0">
                <a:solidFill>
                  <a:srgbClr val="990033"/>
                </a:solidFill>
              </a:rPr>
              <a:t>terminal</a:t>
            </a:r>
            <a:r>
              <a:rPr lang="en-US" dirty="0"/>
              <a:t>-only strings derivable from the </a:t>
            </a:r>
            <a:r>
              <a:rPr lang="en-US" b="1" dirty="0">
                <a:solidFill>
                  <a:srgbClr val="00B0F0"/>
                </a:solidFill>
              </a:rPr>
              <a:t>start symbol 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FF23FA-7B9D-4346-9039-668E64A0A2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76210"/>
            <a:ext cx="748347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2163529"/>
            <a:ext cx="8270544" cy="425280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FF23FA-7B9D-4346-9039-668E64A0A2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76210"/>
            <a:ext cx="748347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3521122"/>
            <a:ext cx="8270544" cy="289521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38235" y="1622042"/>
            <a:ext cx="2688609" cy="44413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1737" y="2183983"/>
            <a:ext cx="557308" cy="32936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FF23FA-7B9D-4346-9039-668E64A0A2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76210"/>
            <a:ext cx="748347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4749421"/>
            <a:ext cx="8270544" cy="166691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0021" y="3414644"/>
            <a:ext cx="1026761" cy="5204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FF23FA-7B9D-4346-9039-668E64A0A2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76210"/>
            <a:ext cx="748347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6045958"/>
            <a:ext cx="8270544" cy="37037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51420" y="4653887"/>
            <a:ext cx="1042658" cy="4230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FF23FA-7B9D-4346-9039-668E64A0A2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8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76210"/>
            <a:ext cx="7483475" cy="5181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2751420" y="5923129"/>
            <a:ext cx="1042658" cy="4346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4C4A3-1D05-4D62-8112-B93CB4F26CA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en-US" altLang="en-US" sz="800" smtClean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49615"/>
            <a:ext cx="7605507" cy="520037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0" y="1978925"/>
            <a:ext cx="8270544" cy="443740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4C4A3-1D05-4D62-8112-B93CB4F26CA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106</a:t>
            </a:fld>
            <a:endParaRPr lang="en-US" altLang="en-US" sz="800" smtClean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49615"/>
            <a:ext cx="7605507" cy="520037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0" y="3343701"/>
            <a:ext cx="8270544" cy="307263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2854931" y="1935147"/>
            <a:ext cx="993737" cy="405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4C4A3-1D05-4D62-8112-B93CB4F26CA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107</a:t>
            </a:fld>
            <a:endParaRPr lang="en-US" altLang="en-US" sz="800" smtClean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49615"/>
            <a:ext cx="7605507" cy="520037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0" y="4667534"/>
            <a:ext cx="8270544" cy="174879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6455391" y="914693"/>
            <a:ext cx="2688609" cy="44413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10489" y="3320435"/>
            <a:ext cx="449565" cy="32936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4C4A3-1D05-4D62-8112-B93CB4F26CA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en-US" altLang="en-US" sz="800" smtClean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49615"/>
            <a:ext cx="7605507" cy="520037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0" y="5923128"/>
            <a:ext cx="8270544" cy="49320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6474108" y="1237657"/>
            <a:ext cx="2688609" cy="44413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10489" y="4519193"/>
            <a:ext cx="456795" cy="462239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34C4A3-1D05-4D62-8112-B93CB4F26CA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109</a:t>
            </a:fld>
            <a:endParaRPr lang="en-US" altLang="en-US" sz="800" smtClean="0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049615"/>
            <a:ext cx="7605507" cy="520037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2792362" y="5838095"/>
            <a:ext cx="1069953" cy="405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0ABC4A-D2C3-4C69-BF46-A126626D8EBA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800" smtClean="0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783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CFG’s: derivations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77863" y="1122363"/>
            <a:ext cx="6926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Start with </a:t>
            </a: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start symbol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>
                <a:latin typeface="Arial Narrow" panose="020B0606020202030204" pitchFamily="34" charset="0"/>
              </a:rPr>
              <a:t>While the current string contains a non-terminal 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>
                <a:latin typeface="Arial Narrow" panose="020B0606020202030204" pitchFamily="34" charset="0"/>
              </a:rPr>
              <a:t>, replace it by the </a:t>
            </a:r>
            <a:r>
              <a:rPr lang="en-US" altLang="en-US">
                <a:solidFill>
                  <a:srgbClr val="FFC000"/>
                </a:solidFill>
                <a:latin typeface="Arial Narrow" panose="020B0606020202030204" pitchFamily="34" charset="0"/>
              </a:rPr>
              <a:t>RHS</a:t>
            </a:r>
            <a:r>
              <a:rPr lang="en-US" altLang="en-US">
                <a:latin typeface="Arial Narrow" panose="020B0606020202030204" pitchFamily="34" charset="0"/>
              </a:rPr>
              <a:t> of one of the rules for 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2598738"/>
            <a:ext cx="7413625" cy="1939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/>
              <a:t>Non-determinism</a:t>
            </a:r>
            <a:endParaRPr lang="en-US" dirty="0"/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dirty="0"/>
              <a:t>Choice of non-terminal 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en-US" dirty="0"/>
              <a:t> to be replaced in each step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dirty="0"/>
              <a:t>Choice of production/</a:t>
            </a:r>
            <a:r>
              <a:rPr lang="en-US" b="1" dirty="0">
                <a:solidFill>
                  <a:srgbClr val="FFC000"/>
                </a:solidFill>
              </a:rPr>
              <a:t>RHS</a:t>
            </a:r>
            <a:r>
              <a:rPr lang="en-US" dirty="0"/>
              <a:t> once 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en-US" dirty="0"/>
              <a:t> has been chosen.</a:t>
            </a:r>
          </a:p>
          <a:p>
            <a:pPr algn="ctr">
              <a:defRPr/>
            </a:pPr>
            <a:r>
              <a:rPr lang="en-US" dirty="0"/>
              <a:t>Acceptance of a string is independent of these choices (cf. NFA), so a string may have multiple derivations.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00" y="4875213"/>
            <a:ext cx="8088313" cy="15684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u="sng" dirty="0"/>
              <a:t>Notable derivation strategies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left-most derivation: in each step, replace the left-most non-terminal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right-most derivation: …</a:t>
            </a:r>
          </a:p>
          <a:p>
            <a:pPr algn="ctr">
              <a:defRPr/>
            </a:pPr>
            <a:r>
              <a:rPr lang="en-US" dirty="0"/>
              <a:t>(In both cases, use the chosen symbol’s first rule)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8B1E0-F11D-4BB5-8387-326646B7917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110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9413" y="2255845"/>
            <a:ext cx="7688263" cy="2887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3330413"/>
            <a:ext cx="8270544" cy="16237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8B1E0-F11D-4BB5-8387-326646B7917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111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9413" y="2255845"/>
            <a:ext cx="7688263" cy="2887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4599295"/>
            <a:ext cx="8270544" cy="35484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5391" y="493538"/>
            <a:ext cx="2688609" cy="44413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47217" y="3262886"/>
            <a:ext cx="484090" cy="422009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8B1E0-F11D-4BB5-8387-326646B7917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112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9413" y="2255845"/>
            <a:ext cx="7688263" cy="2887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3289922" y="4599964"/>
            <a:ext cx="1186544" cy="422412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466" y="4560711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i.e. shift (implicit) EOF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8B1E0-F11D-4BB5-8387-326646B7917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113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9413" y="2255845"/>
            <a:ext cx="7688263" cy="2887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3289922" y="4599964"/>
            <a:ext cx="1186544" cy="422412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466" y="4560711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i.e. shift (implicit) EOF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908" y="5323071"/>
            <a:ext cx="715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 how to build the shift-reduce DFA, </a:t>
            </a:r>
            <a:r>
              <a:rPr lang="en-US" dirty="0" err="1" smtClean="0"/>
              <a:t>ie</a:t>
            </a:r>
            <a:r>
              <a:rPr lang="en-US" dirty="0" smtClean="0"/>
              <a:t> parser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F8B1E0-F11D-4BB5-8387-326646B7917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114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9413" y="2255845"/>
            <a:ext cx="7688263" cy="2887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/>
          <p:cNvSpPr/>
          <p:nvPr/>
        </p:nvSpPr>
        <p:spPr bwMode="auto">
          <a:xfrm>
            <a:off x="3289922" y="4599964"/>
            <a:ext cx="1186544" cy="422412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466" y="4560711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i.e. shift (implicit) EOF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908" y="5323071"/>
            <a:ext cx="715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lecture: how to build the shift-reduce DFA, </a:t>
            </a:r>
            <a:r>
              <a:rPr lang="en-US" dirty="0" err="1" smtClean="0"/>
              <a:t>ie</a:t>
            </a:r>
            <a:r>
              <a:rPr lang="en-US" dirty="0" smtClean="0"/>
              <a:t> parser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908" y="5964300"/>
            <a:ext cx="620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duplicate entries in cells denote parse conflicts: shift-reduce, reduce-reduce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B3E5C7-4953-41BA-B63A-724174FF37E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115</a:t>
            </a:fld>
            <a:endParaRPr lang="en-US" altLang="en-US" sz="800" smtClean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Dangling Else Problem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1131888"/>
            <a:ext cx="8321675" cy="470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8364" y="2320119"/>
            <a:ext cx="8816454" cy="391690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B3E5C7-4953-41BA-B63A-724174FF37E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116</a:t>
            </a:fld>
            <a:endParaRPr lang="en-US" altLang="en-US" sz="800" smtClean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Dangling Else Problem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1131888"/>
            <a:ext cx="8321675" cy="470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8364" y="2320119"/>
            <a:ext cx="8816454" cy="391690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3571" y="1728279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 problem?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B3E5C7-4953-41BA-B63A-724174FF37E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117</a:t>
            </a:fld>
            <a:endParaRPr lang="en-US" altLang="en-US" sz="800" smtClean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Dangling Else Problem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1131888"/>
            <a:ext cx="8321675" cy="470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8364" y="3002507"/>
            <a:ext cx="8816454" cy="32345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B3E5C7-4953-41BA-B63A-724174FF37E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118</a:t>
            </a:fld>
            <a:endParaRPr lang="en-US" altLang="en-US" sz="800" smtClean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Dangling Else Problem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1131888"/>
            <a:ext cx="8321675" cy="470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8364" y="3671247"/>
            <a:ext cx="8816454" cy="25657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B3E5C7-4953-41BA-B63A-724174FF37E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119</a:t>
            </a:fld>
            <a:endParaRPr lang="en-US" altLang="en-US" sz="800" smtClean="0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Dangling Else Problem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1131888"/>
            <a:ext cx="8321675" cy="4700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6"/>
          <p:cNvSpPr txBox="1">
            <a:spLocks noChangeArrowheads="1"/>
          </p:cNvSpPr>
          <p:nvPr/>
        </p:nvSpPr>
        <p:spPr bwMode="auto">
          <a:xfrm>
            <a:off x="166688" y="771525"/>
            <a:ext cx="3630612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6387" name="TextBox 32"/>
          <p:cNvSpPr txBox="1">
            <a:spLocks noChangeArrowheads="1"/>
          </p:cNvSpPr>
          <p:nvPr/>
        </p:nvSpPr>
        <p:spPr bwMode="auto">
          <a:xfrm>
            <a:off x="166688" y="2649538"/>
            <a:ext cx="2422525" cy="3994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7A6912-A6F0-4F8D-971D-BFEA847CF08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800" smtClean="0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72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(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cf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HW1)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188913" y="771525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u="sng">
                <a:solidFill>
                  <a:srgbClr val="00B050"/>
                </a:solidFill>
                <a:latin typeface="Arial Narrow" panose="020B0606020202030204" pitchFamily="34" charset="0"/>
              </a:rPr>
              <a:t>Nonterminals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84188" y="1231900"/>
            <a:ext cx="32654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B0F0"/>
                </a:solidFill>
                <a:latin typeface="Arial Narrow" panose="020B0606020202030204" pitchFamily="34" charset="0"/>
              </a:rPr>
              <a:t>stmt</a:t>
            </a:r>
            <a:r>
              <a:rPr lang="en-US" altLang="en-US">
                <a:latin typeface="Arial Narrow" panose="020B0606020202030204" pitchFamily="34" charset="0"/>
              </a:rPr>
              <a:t> /*statements/*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expr /*expressions*/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expr_list /*expression lists*/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88913" y="2649538"/>
            <a:ext cx="2400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Arial Narrow" panose="020B0606020202030204" pitchFamily="34" charset="0"/>
              </a:rPr>
              <a:t>Terminals : tokens</a:t>
            </a: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484188" y="3192463"/>
            <a:ext cx="1219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SEMI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ID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ASSIGN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LPAREN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RPAREN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NUM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PLUS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PRINT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COMMA</a:t>
            </a:r>
          </a:p>
        </p:txBody>
      </p:sp>
      <p:sp>
        <p:nvSpPr>
          <p:cNvPr id="16394" name="TextBox 8"/>
          <p:cNvSpPr txBox="1">
            <a:spLocks noChangeArrowheads="1"/>
          </p:cNvSpPr>
          <p:nvPr/>
        </p:nvSpPr>
        <p:spPr bwMode="auto">
          <a:xfrm>
            <a:off x="7037388" y="771525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i.e</a:t>
            </a:r>
            <a:r>
              <a:rPr lang="en-US" altLang="en-US">
                <a:latin typeface="Arial Narrow" panose="020B0606020202030204" pitchFamily="34" charset="0"/>
              </a:rPr>
              <a:t>. 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stmt SEMI stmt</a:t>
            </a:r>
          </a:p>
        </p:txBody>
      </p:sp>
      <p:cxnSp>
        <p:nvCxnSpPr>
          <p:cNvPr id="16395" name="Straight Arrow Connector 10"/>
          <p:cNvCxnSpPr>
            <a:cxnSpLocks noChangeShapeType="1"/>
          </p:cNvCxnSpPr>
          <p:nvPr/>
        </p:nvCxnSpPr>
        <p:spPr bwMode="auto">
          <a:xfrm flipH="1">
            <a:off x="7156450" y="1231900"/>
            <a:ext cx="627063" cy="282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5534025" y="2417763"/>
            <a:ext cx="359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i.e</a:t>
            </a:r>
            <a:r>
              <a:rPr lang="en-US" altLang="en-US">
                <a:latin typeface="Arial Narrow" panose="020B0606020202030204" pitchFamily="34" charset="0"/>
              </a:rPr>
              <a:t>. </a:t>
            </a: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PRINT LPAREN expr_list RPAREN </a:t>
            </a:r>
          </a:p>
        </p:txBody>
      </p:sp>
      <p:cxnSp>
        <p:nvCxnSpPr>
          <p:cNvPr id="16397" name="Straight Arrow Connector 15"/>
          <p:cNvCxnSpPr>
            <a:cxnSpLocks noChangeShapeType="1"/>
          </p:cNvCxnSpPr>
          <p:nvPr/>
        </p:nvCxnSpPr>
        <p:spPr bwMode="auto">
          <a:xfrm flipH="1" flipV="1">
            <a:off x="7905750" y="2232025"/>
            <a:ext cx="317500" cy="282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8" name="Group 1"/>
          <p:cNvGrpSpPr>
            <a:grpSpLocks/>
          </p:cNvGrpSpPr>
          <p:nvPr/>
        </p:nvGrpSpPr>
        <p:grpSpPr bwMode="auto">
          <a:xfrm>
            <a:off x="4125913" y="771525"/>
            <a:ext cx="4062412" cy="4826000"/>
            <a:chOff x="4125913" y="771525"/>
            <a:chExt cx="4062412" cy="4826000"/>
          </a:xfrm>
        </p:grpSpPr>
        <p:sp>
          <p:nvSpPr>
            <p:cNvPr id="16399" name="TextBox 37"/>
            <p:cNvSpPr txBox="1">
              <a:spLocks noChangeArrowheads="1"/>
            </p:cNvSpPr>
            <p:nvPr/>
          </p:nvSpPr>
          <p:spPr bwMode="auto">
            <a:xfrm>
              <a:off x="4125913" y="771525"/>
              <a:ext cx="4062412" cy="4826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16400" name="TextBox 4"/>
            <p:cNvSpPr txBox="1">
              <a:spLocks noChangeArrowheads="1"/>
            </p:cNvSpPr>
            <p:nvPr/>
          </p:nvSpPr>
          <p:spPr bwMode="auto">
            <a:xfrm>
              <a:off x="4184650" y="771525"/>
              <a:ext cx="16557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>
                  <a:solidFill>
                    <a:srgbClr val="FFC000"/>
                  </a:solidFill>
                  <a:latin typeface="Arial Narrow" panose="020B0606020202030204" pitchFamily="34" charset="0"/>
                </a:rPr>
                <a:t>Productions</a:t>
              </a:r>
            </a:p>
          </p:txBody>
        </p:sp>
        <p:grpSp>
          <p:nvGrpSpPr>
            <p:cNvPr id="16401" name="Group 20"/>
            <p:cNvGrpSpPr>
              <a:grpSpLocks/>
            </p:cNvGrpSpPr>
            <p:nvPr/>
          </p:nvGrpSpPr>
          <p:grpSpPr bwMode="auto">
            <a:xfrm>
              <a:off x="4571999" y="1231900"/>
              <a:ext cx="3392275" cy="1200329"/>
              <a:chOff x="4572000" y="1232543"/>
              <a:chExt cx="3392062" cy="1198922"/>
            </a:xfrm>
          </p:grpSpPr>
          <p:sp>
            <p:nvSpPr>
              <p:cNvPr id="16412" name="TextBox 5"/>
              <p:cNvSpPr txBox="1">
                <a:spLocks noChangeArrowheads="1"/>
              </p:cNvSpPr>
              <p:nvPr/>
            </p:nvSpPr>
            <p:spPr bwMode="auto">
              <a:xfrm>
                <a:off x="4572000" y="1232543"/>
                <a:ext cx="3392062" cy="1198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stmt             stmt; stmt</a:t>
                </a:r>
                <a:br>
                  <a:rPr lang="en-US" altLang="en-US">
                    <a:latin typeface="Arial Narrow" panose="020B0606020202030204" pitchFamily="34" charset="0"/>
                  </a:rPr>
                </a:br>
                <a:r>
                  <a:rPr lang="en-US" altLang="en-US">
                    <a:latin typeface="Arial Narrow" panose="020B0606020202030204" pitchFamily="34" charset="0"/>
                  </a:rPr>
                  <a:t>stmt             ID := expr</a:t>
                </a:r>
                <a:br>
                  <a:rPr lang="en-US" altLang="en-US">
                    <a:latin typeface="Arial Narrow" panose="020B0606020202030204" pitchFamily="34" charset="0"/>
                  </a:rPr>
                </a:br>
                <a:r>
                  <a:rPr lang="en-US" altLang="en-US">
                    <a:latin typeface="Arial Narrow" panose="020B0606020202030204" pitchFamily="34" charset="0"/>
                  </a:rPr>
                  <a:t>stmt             print ( expr_list )</a:t>
                </a:r>
              </a:p>
            </p:txBody>
          </p:sp>
          <p:cxnSp>
            <p:nvCxnSpPr>
              <p:cNvPr id="16413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5255653" y="1473449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4" name="Straight Arrow Connector 25"/>
              <p:cNvCxnSpPr>
                <a:cxnSpLocks noChangeShapeType="1"/>
              </p:cNvCxnSpPr>
              <p:nvPr/>
            </p:nvCxnSpPr>
            <p:spPr bwMode="auto">
              <a:xfrm>
                <a:off x="5255653" y="2232191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5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5255653" y="1832707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402" name="Group 30"/>
            <p:cNvGrpSpPr>
              <a:grpSpLocks/>
            </p:cNvGrpSpPr>
            <p:nvPr/>
          </p:nvGrpSpPr>
          <p:grpSpPr bwMode="auto">
            <a:xfrm>
              <a:off x="4568825" y="4725988"/>
              <a:ext cx="3619500" cy="831850"/>
              <a:chOff x="4568271" y="5123700"/>
              <a:chExt cx="3619902" cy="830997"/>
            </a:xfrm>
          </p:grpSpPr>
          <p:sp>
            <p:nvSpPr>
              <p:cNvPr id="16409" name="TextBox 19"/>
              <p:cNvSpPr txBox="1">
                <a:spLocks noChangeArrowheads="1"/>
              </p:cNvSpPr>
              <p:nvPr/>
            </p:nvSpPr>
            <p:spPr bwMode="auto">
              <a:xfrm>
                <a:off x="4568271" y="5123700"/>
                <a:ext cx="361990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expr_list             expr</a:t>
                </a:r>
                <a:br>
                  <a:rPr lang="en-US" altLang="en-US">
                    <a:latin typeface="Arial Narrow" panose="020B0606020202030204" pitchFamily="34" charset="0"/>
                  </a:rPr>
                </a:br>
                <a:r>
                  <a:rPr lang="en-US" altLang="en-US">
                    <a:latin typeface="Arial Narrow" panose="020B0606020202030204" pitchFamily="34" charset="0"/>
                  </a:rPr>
                  <a:t>expr_list             expr_list, expr</a:t>
                </a:r>
              </a:p>
            </p:txBody>
          </p:sp>
          <p:cxnSp>
            <p:nvCxnSpPr>
              <p:cNvPr id="16410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5702182" y="5728647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5702182" y="5371198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403" name="Group 21"/>
            <p:cNvGrpSpPr>
              <a:grpSpLocks/>
            </p:cNvGrpSpPr>
            <p:nvPr/>
          </p:nvGrpSpPr>
          <p:grpSpPr bwMode="auto">
            <a:xfrm>
              <a:off x="4568825" y="3017838"/>
              <a:ext cx="3011488" cy="1570037"/>
              <a:chOff x="4571999" y="3335937"/>
              <a:chExt cx="3012363" cy="1569660"/>
            </a:xfrm>
          </p:grpSpPr>
          <p:sp>
            <p:nvSpPr>
              <p:cNvPr id="16404" name="TextBox 18"/>
              <p:cNvSpPr txBox="1">
                <a:spLocks noChangeArrowheads="1"/>
              </p:cNvSpPr>
              <p:nvPr/>
            </p:nvSpPr>
            <p:spPr bwMode="auto">
              <a:xfrm>
                <a:off x="4571999" y="3335937"/>
                <a:ext cx="301236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expr             ID</a:t>
                </a:r>
                <a:br>
                  <a:rPr lang="en-US" altLang="en-US">
                    <a:latin typeface="Arial Narrow" panose="020B0606020202030204" pitchFamily="34" charset="0"/>
                  </a:rPr>
                </a:br>
                <a:r>
                  <a:rPr lang="en-US" altLang="en-US">
                    <a:latin typeface="Arial Narrow" panose="020B0606020202030204" pitchFamily="34" charset="0"/>
                  </a:rPr>
                  <a:t>expr             NUM</a:t>
                </a:r>
                <a:br>
                  <a:rPr lang="en-US" altLang="en-US">
                    <a:latin typeface="Arial Narrow" panose="020B0606020202030204" pitchFamily="34" charset="0"/>
                  </a:rPr>
                </a:br>
                <a:r>
                  <a:rPr lang="en-US" altLang="en-US">
                    <a:latin typeface="Arial Narrow" panose="020B0606020202030204" pitchFamily="34" charset="0"/>
                  </a:rPr>
                  <a:t>expr             expr + expr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latin typeface="Arial Narrow" panose="020B0606020202030204" pitchFamily="34" charset="0"/>
                  </a:rPr>
                  <a:t>expr             ( stmt, expr )</a:t>
                </a:r>
              </a:p>
            </p:txBody>
          </p:sp>
          <p:cxnSp>
            <p:nvCxnSpPr>
              <p:cNvPr id="16405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5255653" y="4688185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6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5261923" y="3571600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7" name="Straight Arrow Connector 28"/>
              <p:cNvCxnSpPr>
                <a:cxnSpLocks noChangeShapeType="1"/>
              </p:cNvCxnSpPr>
              <p:nvPr/>
            </p:nvCxnSpPr>
            <p:spPr bwMode="auto">
              <a:xfrm>
                <a:off x="5255653" y="4314844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8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5255653" y="3932671"/>
                <a:ext cx="681463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81" y="874054"/>
            <a:ext cx="8195943" cy="5769633"/>
          </a:xfrm>
        </p:spPr>
        <p:txBody>
          <a:bodyPr/>
          <a:lstStyle/>
          <a:p>
            <a:r>
              <a:rPr lang="en-US" dirty="0" smtClean="0"/>
              <a:t>Construction of recursive-descent parse tables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Shift-reduce parsing overcomes requirement to make decision which rule to apply before entire RHS is seen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“dangling-else” as typical shift-reduce conflict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1765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120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60" y="1335577"/>
            <a:ext cx="4073646" cy="18646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12263" y="4156924"/>
            <a:ext cx="5519474" cy="1846660"/>
            <a:chOff x="1021582" y="4156924"/>
            <a:chExt cx="5519474" cy="1846660"/>
          </a:xfrm>
        </p:grpSpPr>
        <p:grpSp>
          <p:nvGrpSpPr>
            <p:cNvPr id="17" name="Group 16"/>
            <p:cNvGrpSpPr/>
            <p:nvPr/>
          </p:nvGrpSpPr>
          <p:grpSpPr>
            <a:xfrm>
              <a:off x="1021582" y="4618589"/>
              <a:ext cx="760145" cy="1384995"/>
              <a:chOff x="2238651" y="4510586"/>
              <a:chExt cx="760145" cy="138499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38652" y="451058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=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38651" y="4972251"/>
                <a:ext cx="760145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38652" y="543391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. . . 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01247" y="4156924"/>
              <a:ext cx="760145" cy="1846660"/>
              <a:chOff x="2238651" y="4048921"/>
              <a:chExt cx="760145" cy="184666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38652" y="451058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=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8652" y="4048921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NUM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38651" y="4972251"/>
                <a:ext cx="760145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8652" y="543391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. . . 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80911" y="4156924"/>
              <a:ext cx="760145" cy="1846660"/>
              <a:chOff x="2238651" y="4048921"/>
              <a:chExt cx="760145" cy="18466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238652" y="451058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=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38652" y="4048921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NUM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38651" y="4972251"/>
                <a:ext cx="760145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ID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38652" y="5433916"/>
                <a:ext cx="760144" cy="46166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. . . 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874783" y="4811765"/>
              <a:ext cx="1414327" cy="499321"/>
              <a:chOff x="1874783" y="4811765"/>
              <a:chExt cx="1414327" cy="499321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1910687" y="5311086"/>
                <a:ext cx="1378423" cy="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1874783" y="4811765"/>
                <a:ext cx="1391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hift(NUM)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287672" y="4811764"/>
              <a:ext cx="1378423" cy="499322"/>
              <a:chOff x="4287672" y="4811764"/>
              <a:chExt cx="1378423" cy="499322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4287672" y="5311086"/>
                <a:ext cx="1378423" cy="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4391626" y="4811764"/>
                <a:ext cx="1170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6699"/>
                    </a:solidFill>
                  </a:rPr>
                  <a:t>r</a:t>
                </a:r>
                <a:r>
                  <a:rPr lang="en-US" dirty="0" smtClean="0">
                    <a:solidFill>
                      <a:srgbClr val="336699"/>
                    </a:solidFill>
                  </a:rPr>
                  <a:t>educe 3</a:t>
                </a:r>
                <a:endParaRPr lang="en-US" dirty="0">
                  <a:solidFill>
                    <a:srgbClr val="336699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345068" y="133557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First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0524" y="1817792"/>
            <a:ext cx="154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Nullable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8159" y="242308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Follow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983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F65AB7-FA6D-4414-92F3-88FE386F903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 sz="800" smtClean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ML-YACC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(Yet Another Compiler-Compiler)</a:t>
            </a:r>
            <a:b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29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973138"/>
            <a:ext cx="8153400" cy="3595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62071-77B2-453D-A7C1-C1E4C61312E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122</a:t>
            </a:fld>
            <a:endParaRPr lang="en-US" altLang="en-US" sz="800" smtClean="0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641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CFG Specification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615950" y="939800"/>
            <a:ext cx="473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Specification of a parser has three parts:</a:t>
            </a:r>
          </a:p>
        </p:txBody>
      </p: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3078163" y="1512888"/>
            <a:ext cx="27130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 Narrow" panose="020B0606020202030204" pitchFamily="34" charset="0"/>
              </a:rPr>
              <a:t>User Declarations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%%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CC"/>
                </a:solidFill>
                <a:latin typeface="Arial Narrow" panose="020B0606020202030204" pitchFamily="34" charset="0"/>
              </a:rPr>
              <a:t>ML-YACC-Definitions</a:t>
            </a:r>
            <a:endParaRPr lang="en-US" altLang="en-US" b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%%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Rules</a:t>
            </a: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55302" name="TextBox 3"/>
          <p:cNvSpPr txBox="1">
            <a:spLocks noChangeArrowheads="1"/>
          </p:cNvSpPr>
          <p:nvPr/>
        </p:nvSpPr>
        <p:spPr bwMode="auto">
          <a:xfrm>
            <a:off x="1162050" y="3552825"/>
            <a:ext cx="6797675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 Narrow" panose="020B0606020202030204" pitchFamily="34" charset="0"/>
              </a:rPr>
              <a:t>User declarations</a:t>
            </a:r>
            <a:r>
              <a:rPr lang="en-US" altLang="en-US">
                <a:latin typeface="Arial Narrow" panose="020B0606020202030204" pitchFamily="34" charset="0"/>
              </a:rPr>
              <a:t>: definitions of values to be used in rules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4275" y="4156075"/>
            <a:ext cx="6775450" cy="1200150"/>
          </a:xfrm>
          <a:prstGeom prst="rect">
            <a:avLst/>
          </a:prstGeom>
          <a:noFill/>
          <a:ln w="25400">
            <a:solidFill>
              <a:srgbClr val="FF33C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33CC"/>
                </a:solidFill>
              </a:rPr>
              <a:t>ML-YACC Definitions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definitions of terminals and non-terminals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precedence rules that help resolve shift-reduce conflicts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2050" y="5497513"/>
            <a:ext cx="6797675" cy="12446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Rules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production rules of grammar</a:t>
            </a: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j-lt"/>
              </a:rPr>
              <a:t>semantic actions </a:t>
            </a:r>
            <a:r>
              <a:rPr lang="en-US" dirty="0">
                <a:latin typeface="+mj-lt"/>
              </a:rPr>
              <a:t>associated with reductions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73661B-7374-47EE-B632-29E40E1B03A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en-US" altLang="en-US" sz="800" smtClean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ML-YACC Declarations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50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42925" y="1023938"/>
            <a:ext cx="8153400" cy="4016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3" y="679494"/>
            <a:ext cx="85735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nonterminal and terminal symbols are associated with “attribute values”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rule A            </a:t>
            </a:r>
            <a:r>
              <a:rPr lang="el-GR" dirty="0" smtClean="0"/>
              <a:t>γ</a:t>
            </a:r>
            <a:r>
              <a:rPr lang="en-US" dirty="0" smtClean="0"/>
              <a:t>, synthesize attribute for A from attribute for the symbols in </a:t>
            </a:r>
            <a:r>
              <a:rPr lang="el-GR" dirty="0" smtClean="0"/>
              <a:t>γ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be used to do simple calculation </a:t>
            </a:r>
            <a:r>
              <a:rPr lang="en-US" dirty="0"/>
              <a:t>inside parser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requires type-correctness of synthesized attributes w.r.t. ML operators like </a:t>
            </a:r>
            <a:r>
              <a:rPr lang="en-US" dirty="0" smtClean="0"/>
              <a:t>+, based on association of types to symbols</a:t>
            </a: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ML-YACC’s result of successful parse: attribute synthesized for </a:t>
            </a:r>
            <a:r>
              <a:rPr lang="en-US" dirty="0" smtClean="0">
                <a:solidFill>
                  <a:srgbClr val="00B0F0"/>
                </a:solidFill>
              </a:rPr>
              <a:t>start symbol </a:t>
            </a:r>
            <a:r>
              <a:rPr lang="en-US" dirty="0" smtClean="0"/>
              <a:t>(unit value if no attribute given)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ther use: </a:t>
            </a:r>
            <a:r>
              <a:rPr lang="en-US" dirty="0" smtClean="0">
                <a:solidFill>
                  <a:srgbClr val="00B050"/>
                </a:solidFill>
              </a:rPr>
              <a:t>abstract syntax tree </a:t>
            </a:r>
            <a:r>
              <a:rPr lang="en-US" dirty="0" smtClean="0"/>
              <a:t>(topic of future lecture)</a:t>
            </a:r>
            <a:endParaRPr lang="en-US" dirty="0"/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2298A5-53BE-4E48-8F73-D4DA0680DF8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124</a:t>
            </a:fld>
            <a:endParaRPr lang="en-US" altLang="en-US" sz="800" smtClean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1381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 Grammar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40763" y="1307942"/>
            <a:ext cx="614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1332681" y="2287435"/>
            <a:ext cx="7440616" cy="1269770"/>
            <a:chOff x="1604530" y="2327521"/>
            <a:chExt cx="7440616" cy="1269770"/>
          </a:xfrm>
        </p:grpSpPr>
        <p:sp>
          <p:nvSpPr>
            <p:cNvPr id="3" name="TextBox 2"/>
            <p:cNvSpPr txBox="1"/>
            <p:nvPr/>
          </p:nvSpPr>
          <p:spPr>
            <a:xfrm>
              <a:off x="1604530" y="2931351"/>
              <a:ext cx="5134739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dirty="0" err="1" smtClean="0"/>
                <a:t>xp</a:t>
              </a:r>
              <a:r>
                <a:rPr lang="en-US" dirty="0" smtClean="0"/>
                <a:t>           </a:t>
              </a:r>
              <a:r>
                <a:rPr lang="en-US" dirty="0" err="1" smtClean="0"/>
                <a:t>exp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PLUS</a:t>
              </a:r>
              <a:r>
                <a:rPr lang="en-US" dirty="0" smtClean="0"/>
                <a:t> </a:t>
              </a:r>
              <a:r>
                <a:rPr lang="en-US" dirty="0" err="1" smtClean="0"/>
                <a:t>exp</a:t>
              </a:r>
              <a:r>
                <a:rPr lang="en-US" dirty="0" smtClean="0"/>
                <a:t>        </a:t>
              </a:r>
              <a:r>
                <a:rPr lang="en-US" dirty="0" smtClean="0">
                  <a:solidFill>
                    <a:srgbClr val="7030A0"/>
                  </a:solidFill>
                </a:rPr>
                <a:t>(exp1 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+</a:t>
              </a:r>
              <a:r>
                <a:rPr lang="en-US" dirty="0" smtClean="0">
                  <a:solidFill>
                    <a:srgbClr val="FFC000"/>
                  </a:solidFill>
                </a:rPr>
                <a:t> </a:t>
              </a:r>
              <a:r>
                <a:rPr lang="en-US" dirty="0" smtClean="0">
                  <a:solidFill>
                    <a:srgbClr val="7030A0"/>
                  </a:solidFill>
                </a:rPr>
                <a:t>exp2)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2188263" y="321568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" name="Group 15"/>
            <p:cNvGrpSpPr/>
            <p:nvPr/>
          </p:nvGrpSpPr>
          <p:grpSpPr>
            <a:xfrm>
              <a:off x="3469723" y="2691423"/>
              <a:ext cx="2825087" cy="905868"/>
              <a:chOff x="3025253" y="3246489"/>
              <a:chExt cx="2825087" cy="905868"/>
            </a:xfrm>
          </p:grpSpPr>
          <p:sp>
            <p:nvSpPr>
              <p:cNvPr id="14" name="Arc 13"/>
              <p:cNvSpPr/>
              <p:nvPr/>
            </p:nvSpPr>
            <p:spPr bwMode="auto">
              <a:xfrm>
                <a:off x="3025253" y="3246489"/>
                <a:ext cx="2825087" cy="732122"/>
              </a:xfrm>
              <a:prstGeom prst="arc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 rot="-5400000">
                <a:off x="3984862" y="3114875"/>
                <a:ext cx="905868" cy="1169096"/>
              </a:xfrm>
              <a:prstGeom prst="arc">
                <a:avLst>
                  <a:gd name="adj1" fmla="val 16915608"/>
                  <a:gd name="adj2" fmla="val 199870"/>
                </a:avLst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440715" y="2666075"/>
              <a:ext cx="2825087" cy="905868"/>
              <a:chOff x="3025253" y="3246489"/>
              <a:chExt cx="2825087" cy="905868"/>
            </a:xfrm>
          </p:grpSpPr>
          <p:sp>
            <p:nvSpPr>
              <p:cNvPr id="21" name="Arc 20"/>
              <p:cNvSpPr/>
              <p:nvPr/>
            </p:nvSpPr>
            <p:spPr bwMode="auto">
              <a:xfrm>
                <a:off x="3025253" y="3246489"/>
                <a:ext cx="2825087" cy="732122"/>
              </a:xfrm>
              <a:prstGeom prst="arc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 bwMode="auto">
              <a:xfrm rot="-5400000">
                <a:off x="3984862" y="3114875"/>
                <a:ext cx="905868" cy="1169096"/>
              </a:xfrm>
              <a:prstGeom prst="arc">
                <a:avLst>
                  <a:gd name="adj1" fmla="val 16915608"/>
                  <a:gd name="adj2" fmla="val 199870"/>
                </a:avLst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04530" y="2327521"/>
              <a:ext cx="2260555" cy="656311"/>
              <a:chOff x="1604530" y="2327521"/>
              <a:chExt cx="2260555" cy="65631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604530" y="2327521"/>
                <a:ext cx="22605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terminal symbol of grammar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3074871" y="2636824"/>
                <a:ext cx="555537" cy="34700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4882267" y="2356363"/>
              <a:ext cx="2657202" cy="656315"/>
              <a:chOff x="4882267" y="2356363"/>
              <a:chExt cx="2657202" cy="6563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882267" y="2356363"/>
                <a:ext cx="2657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6600"/>
                    </a:solidFill>
                  </a:rPr>
                  <a:t>ML’s infix operator </a:t>
                </a:r>
                <a:r>
                  <a:rPr lang="en-US" sz="1600" dirty="0" err="1" smtClean="0">
                    <a:solidFill>
                      <a:srgbClr val="006600"/>
                    </a:solidFill>
                  </a:rPr>
                  <a:t>int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 -&gt; </a:t>
                </a:r>
                <a:r>
                  <a:rPr lang="en-US" sz="1600" dirty="0" err="1" smtClean="0">
                    <a:solidFill>
                      <a:srgbClr val="006600"/>
                    </a:solidFill>
                  </a:rPr>
                  <a:t>int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 -&gt; </a:t>
                </a:r>
                <a:r>
                  <a:rPr lang="en-US" sz="1600" dirty="0" err="1" smtClean="0">
                    <a:solidFill>
                      <a:srgbClr val="006600"/>
                    </a:solidFill>
                  </a:rPr>
                  <a:t>int</a:t>
                </a:r>
                <a:r>
                  <a:rPr lang="en-US" sz="1600" dirty="0" smtClean="0">
                    <a:solidFill>
                      <a:srgbClr val="006600"/>
                    </a:solidFill>
                  </a:rPr>
                  <a:t> </a:t>
                </a:r>
                <a:endParaRPr lang="en-US" sz="1600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5845737" y="2660624"/>
                <a:ext cx="248059" cy="35205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6602636" y="2765096"/>
              <a:ext cx="2442510" cy="584775"/>
              <a:chOff x="6602636" y="2765096"/>
              <a:chExt cx="2442510" cy="58477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975720" y="2765096"/>
                <a:ext cx="20694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7030A0"/>
                    </a:solidFill>
                  </a:rPr>
                  <a:t>Semantic action: </a:t>
                </a:r>
                <a:br>
                  <a:rPr lang="en-US" sz="1600" dirty="0" smtClean="0">
                    <a:solidFill>
                      <a:srgbClr val="7030A0"/>
                    </a:solidFill>
                  </a:rPr>
                </a:br>
                <a:r>
                  <a:rPr lang="en-US" sz="1600" dirty="0" smtClean="0">
                    <a:solidFill>
                      <a:srgbClr val="7030A0"/>
                    </a:solidFill>
                  </a:rPr>
                  <a:t>synthesize attribute value </a:t>
                </a:r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6602636" y="3012678"/>
                <a:ext cx="426601" cy="13768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175DF0-BB40-4A49-A774-23B6D40EEC2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125</a:t>
            </a:fld>
            <a:endParaRPr lang="en-US" altLang="en-US" sz="800" smtClean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Rules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70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6563" y="908050"/>
            <a:ext cx="8288337" cy="41989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E7EEFA-8F79-4759-BD80-7AD59BF648D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126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ML-YACC and Ambiguous Grammars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7" y="697811"/>
            <a:ext cx="853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grammar is ambiguous if there are strings with &gt; 1 parse trees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36373" y="1196328"/>
            <a:ext cx="4299112" cy="830997"/>
            <a:chOff x="454398" y="1136738"/>
            <a:chExt cx="4240628" cy="830997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454398" y="1136738"/>
              <a:ext cx="4240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 dirty="0" smtClean="0">
                  <a:latin typeface="Arial Narrow" panose="020B0606020202030204" pitchFamily="34" charset="0"/>
                </a:rPr>
                <a:t>Example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: expr            </a:t>
              </a:r>
              <a:r>
                <a:rPr lang="en-US" altLang="en-US" dirty="0" err="1" smtClean="0">
                  <a:latin typeface="Arial Narrow" panose="020B0606020202030204" pitchFamily="34" charset="0"/>
                </a:rPr>
                <a:t>expr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 – expr</a:t>
              </a:r>
              <a:r>
                <a:rPr lang="en-US" altLang="en-US" dirty="0">
                  <a:latin typeface="Arial Narrow" panose="020B0606020202030204" pitchFamily="34" charset="0"/>
                </a:rPr>
                <a:t/>
              </a:r>
              <a:br>
                <a:rPr lang="en-US" altLang="en-US" dirty="0">
                  <a:latin typeface="Arial Narrow" panose="020B0606020202030204" pitchFamily="34" charset="0"/>
                </a:rPr>
              </a:br>
              <a:r>
                <a:rPr lang="en-US" altLang="en-US" dirty="0" smtClean="0">
                  <a:latin typeface="Arial Narrow" panose="020B0606020202030204" pitchFamily="34" charset="0"/>
                </a:rPr>
                <a:t>                </a:t>
              </a:r>
              <a:r>
                <a:rPr lang="en-US" altLang="en-US" dirty="0">
                  <a:latin typeface="Arial Narrow" panose="020B0606020202030204" pitchFamily="34" charset="0"/>
                </a:rPr>
                <a:t> </a:t>
              </a:r>
              <a:r>
                <a:rPr lang="en-US" altLang="en-US" dirty="0" err="1" smtClean="0">
                  <a:latin typeface="Arial Narrow" panose="020B0606020202030204" pitchFamily="34" charset="0"/>
                </a:rPr>
                <a:t>expr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            expr * expr</a:t>
              </a:r>
              <a:r>
                <a:rPr lang="en-US" altLang="en-US" dirty="0">
                  <a:latin typeface="Arial Narrow" panose="020B0606020202030204" pitchFamily="34" charset="0"/>
                </a:rPr>
                <a:t> 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…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2307353" y="138666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07353" y="174663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76" y="1163395"/>
            <a:ext cx="2134257" cy="1074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779" y="1157523"/>
            <a:ext cx="2097853" cy="1074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9" name="TextBox 48"/>
          <p:cNvSpPr txBox="1"/>
          <p:nvPr/>
        </p:nvSpPr>
        <p:spPr>
          <a:xfrm>
            <a:off x="6479306" y="14008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s.</a:t>
            </a:r>
            <a:endParaRPr lang="en-US" dirty="0"/>
          </a:p>
        </p:txBody>
      </p:sp>
      <p:sp>
        <p:nvSpPr>
          <p:cNvPr id="56" name="TextBox 2"/>
          <p:cNvSpPr txBox="1">
            <a:spLocks noChangeArrowheads="1"/>
          </p:cNvSpPr>
          <p:nvPr/>
        </p:nvSpPr>
        <p:spPr bwMode="auto">
          <a:xfrm>
            <a:off x="527585" y="2543589"/>
            <a:ext cx="267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Shift-reduce conflicts: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6373" y="3005552"/>
            <a:ext cx="4323620" cy="230832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when parsing </a:t>
            </a:r>
            <a:r>
              <a:rPr lang="en-US" dirty="0" smtClean="0"/>
              <a:t>4 – 5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6: </a:t>
            </a:r>
            <a:r>
              <a:rPr lang="en-US" dirty="0"/>
              <a:t>eventually,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top element of stack is E </a:t>
            </a:r>
            <a:r>
              <a:rPr lang="en-US" dirty="0" smtClean="0"/>
              <a:t>– 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TIMES </a:t>
            </a:r>
            <a:r>
              <a:rPr lang="en-US" dirty="0"/>
              <a:t>is current symbol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can reduce using rule 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E – E,</a:t>
            </a:r>
            <a:br>
              <a:rPr lang="en-US" dirty="0"/>
            </a:br>
            <a:r>
              <a:rPr lang="en-US" dirty="0"/>
              <a:t>or can </a:t>
            </a:r>
            <a:r>
              <a:rPr lang="en-US" dirty="0" smtClean="0"/>
              <a:t>shift TIMES.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shift </a:t>
            </a:r>
            <a:r>
              <a:rPr lang="en-US" dirty="0"/>
              <a:t>preferred!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48576" y="192756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 – 5 * 6</a:t>
            </a:r>
            <a:endParaRPr lang="en-US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6925608" y="191923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 – 5 * 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95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E7EEFA-8F79-4759-BD80-7AD59BF648D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127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ML-YACC and Ambiguous Grammars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7" y="697811"/>
            <a:ext cx="853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grammar is ambiguous if there are strings with &gt; 1 parse trees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136373" y="1196328"/>
            <a:ext cx="4299112" cy="830997"/>
            <a:chOff x="454398" y="1136738"/>
            <a:chExt cx="4240628" cy="830997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454398" y="1136738"/>
              <a:ext cx="4240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 dirty="0" smtClean="0">
                  <a:latin typeface="Arial Narrow" panose="020B0606020202030204" pitchFamily="34" charset="0"/>
                </a:rPr>
                <a:t>Example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: expr            </a:t>
              </a:r>
              <a:r>
                <a:rPr lang="en-US" altLang="en-US" dirty="0" err="1" smtClean="0">
                  <a:latin typeface="Arial Narrow" panose="020B0606020202030204" pitchFamily="34" charset="0"/>
                </a:rPr>
                <a:t>expr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 – expr</a:t>
              </a:r>
              <a:r>
                <a:rPr lang="en-US" altLang="en-US" dirty="0">
                  <a:latin typeface="Arial Narrow" panose="020B0606020202030204" pitchFamily="34" charset="0"/>
                </a:rPr>
                <a:t/>
              </a:r>
              <a:br>
                <a:rPr lang="en-US" altLang="en-US" dirty="0">
                  <a:latin typeface="Arial Narrow" panose="020B0606020202030204" pitchFamily="34" charset="0"/>
                </a:rPr>
              </a:br>
              <a:r>
                <a:rPr lang="en-US" altLang="en-US" dirty="0" smtClean="0">
                  <a:latin typeface="Arial Narrow" panose="020B0606020202030204" pitchFamily="34" charset="0"/>
                </a:rPr>
                <a:t>                </a:t>
              </a:r>
              <a:r>
                <a:rPr lang="en-US" altLang="en-US" dirty="0">
                  <a:latin typeface="Arial Narrow" panose="020B0606020202030204" pitchFamily="34" charset="0"/>
                </a:rPr>
                <a:t> </a:t>
              </a:r>
              <a:r>
                <a:rPr lang="en-US" altLang="en-US" dirty="0" err="1" smtClean="0">
                  <a:latin typeface="Arial Narrow" panose="020B0606020202030204" pitchFamily="34" charset="0"/>
                </a:rPr>
                <a:t>expr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            expr * expr</a:t>
              </a:r>
              <a:r>
                <a:rPr lang="en-US" altLang="en-US" dirty="0">
                  <a:latin typeface="Arial Narrow" panose="020B0606020202030204" pitchFamily="34" charset="0"/>
                </a:rPr>
                <a:t> </a:t>
              </a:r>
              <a:r>
                <a:rPr lang="en-US" altLang="en-US" dirty="0" smtClean="0">
                  <a:latin typeface="Arial Narrow" panose="020B0606020202030204" pitchFamily="34" charset="0"/>
                </a:rPr>
                <a:t>…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2307353" y="138666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07353" y="174663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76" y="1163395"/>
            <a:ext cx="2134257" cy="1074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779" y="1157523"/>
            <a:ext cx="2097853" cy="1074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9" name="TextBox 48"/>
          <p:cNvSpPr txBox="1"/>
          <p:nvPr/>
        </p:nvSpPr>
        <p:spPr>
          <a:xfrm>
            <a:off x="6479306" y="14008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s.</a:t>
            </a:r>
            <a:endParaRPr lang="en-US" dirty="0"/>
          </a:p>
        </p:txBody>
      </p:sp>
      <p:sp>
        <p:nvSpPr>
          <p:cNvPr id="56" name="TextBox 2"/>
          <p:cNvSpPr txBox="1">
            <a:spLocks noChangeArrowheads="1"/>
          </p:cNvSpPr>
          <p:nvPr/>
        </p:nvSpPr>
        <p:spPr bwMode="auto">
          <a:xfrm>
            <a:off x="527585" y="2543589"/>
            <a:ext cx="267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Shift-reduce conflicts: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6373" y="3023724"/>
            <a:ext cx="4323620" cy="230832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when parsing </a:t>
            </a:r>
            <a:r>
              <a:rPr lang="en-US" dirty="0" smtClean="0"/>
              <a:t>4 – 5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6: </a:t>
            </a:r>
            <a:r>
              <a:rPr lang="en-US" dirty="0"/>
              <a:t>eventually,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top element of stack is E </a:t>
            </a:r>
            <a:r>
              <a:rPr lang="en-US" dirty="0" smtClean="0"/>
              <a:t>– 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TIMES </a:t>
            </a:r>
            <a:r>
              <a:rPr lang="en-US" dirty="0"/>
              <a:t>is current symbol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can reduce using rule 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E – E,</a:t>
            </a:r>
            <a:br>
              <a:rPr lang="en-US" dirty="0"/>
            </a:br>
            <a:r>
              <a:rPr lang="en-US" dirty="0"/>
              <a:t>or can </a:t>
            </a:r>
            <a:r>
              <a:rPr lang="en-US" dirty="0" smtClean="0"/>
              <a:t>shift TIMES.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shift </a:t>
            </a:r>
            <a:r>
              <a:rPr lang="en-US" dirty="0"/>
              <a:t>preferred!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23739" y="3022290"/>
            <a:ext cx="4406976" cy="230832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when parsing </a:t>
            </a:r>
            <a:r>
              <a:rPr lang="en-US" dirty="0" smtClean="0"/>
              <a:t>4 – 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smtClean="0"/>
              <a:t>6</a:t>
            </a:r>
            <a:r>
              <a:rPr lang="en-US" dirty="0"/>
              <a:t>: eventually,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top element of stack is </a:t>
            </a:r>
            <a:r>
              <a:rPr lang="en-US" dirty="0" smtClean="0"/>
              <a:t>E </a:t>
            </a:r>
            <a:r>
              <a:rPr lang="en-US" dirty="0"/>
              <a:t>– </a:t>
            </a:r>
            <a:r>
              <a:rPr lang="en-US" dirty="0" smtClean="0"/>
              <a:t>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MINUS </a:t>
            </a:r>
            <a:r>
              <a:rPr lang="en-US" dirty="0"/>
              <a:t>is current symbol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can reduce using rule 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/>
              <a:t>– </a:t>
            </a:r>
            <a:r>
              <a:rPr lang="en-US" dirty="0" smtClean="0"/>
              <a:t>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or can shift </a:t>
            </a:r>
            <a:r>
              <a:rPr lang="en-US" dirty="0" smtClean="0"/>
              <a:t>MINUS.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reduce </a:t>
            </a:r>
            <a:r>
              <a:rPr lang="en-US" dirty="0"/>
              <a:t>preferred! </a:t>
            </a: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933817" y="5471639"/>
            <a:ext cx="7011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Also: reduce-reduce conflicts if multiple rules can be reduced</a:t>
            </a: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615950" y="6181725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ML-YACC warns about conflicts, and applies default choice (see below)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48576" y="192756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 – 5 * 6</a:t>
            </a:r>
            <a:endParaRPr lang="en-US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6925608" y="191923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 – 5 * 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BF9A95-46EE-401F-BA38-FF81EF02B81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128</a:t>
            </a:fld>
            <a:endParaRPr lang="en-US" altLang="en-US" sz="800" smtClean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Directives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11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15925" y="935038"/>
            <a:ext cx="8385175" cy="38544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BC3D7-6098-4841-B26C-808D10642D5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129</a:t>
            </a:fld>
            <a:endParaRPr lang="en-US" altLang="en-US" sz="800" smtClean="0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Directives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22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4350" y="893763"/>
            <a:ext cx="8153400" cy="414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0A1F2C-532D-4740-899E-165FA6C149F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800" smtClean="0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95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eftmost Derivation for a:=12; print(23)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82613"/>
            <a:ext cx="23510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79413" y="871538"/>
            <a:ext cx="4929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Show that the following token sequence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ID := NUM; PRINT(NUM) is a legal phrase</a:t>
            </a: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379413" y="1625600"/>
            <a:ext cx="485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ID ASSIGN NUM SEMI PRINT LPAREN NUM RPAREN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84D9AA-3FCA-4BC4-8CCB-DFB5FF68B52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130</a:t>
            </a:fld>
            <a:endParaRPr lang="en-US" altLang="en-US" sz="800" smtClean="0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Precedence Examples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32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2763" y="785813"/>
            <a:ext cx="8181975" cy="48688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174DDB-C7CA-436A-AE85-1FD7DBFE801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131</a:t>
            </a:fld>
            <a:endParaRPr lang="en-US" altLang="en-US" sz="800" smtClean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Default Behavior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42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1116013"/>
            <a:ext cx="8572500" cy="28717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53C6F3-CFCE-4B4C-BC02-C28D95B9386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132</a:t>
            </a:fld>
            <a:endParaRPr lang="en-US" altLang="en-US" sz="800" smtClean="0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 Rule Precedence Specification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52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69888" y="827088"/>
            <a:ext cx="8401050" cy="4899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3E960C-014A-442C-8D65-7E544E11A9C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133</a:t>
            </a:fld>
            <a:endParaRPr lang="en-US" altLang="en-US" sz="800" smtClean="0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Syntax vs. Semantics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63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96875" y="906463"/>
            <a:ext cx="8335963" cy="47958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095270-B452-419E-88AC-A338C3F98B6B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134</a:t>
            </a:fld>
            <a:endParaRPr lang="en-US" altLang="en-US" sz="800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Constructing LR parsing tables</a:t>
            </a:r>
          </a:p>
        </p:txBody>
      </p:sp>
      <p:pic>
        <p:nvPicPr>
          <p:cNvPr id="8335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88975" y="1131888"/>
            <a:ext cx="2101850" cy="1924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44BD63-337D-43ED-879E-8660BD95BDD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135</a:t>
            </a:fld>
            <a:endParaRPr lang="en-US" altLang="en-US" sz="800" smtClean="0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1799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Shift-Reduce, Bottom Up, LR(1) Parsing</a:t>
            </a:r>
          </a:p>
        </p:txBody>
      </p:sp>
      <p:pic>
        <p:nvPicPr>
          <p:cNvPr id="8345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52438" y="952500"/>
            <a:ext cx="8205787" cy="2435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4EC688-C0FA-42E9-B92F-6733923FD3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136</a:t>
            </a:fld>
            <a:endParaRPr lang="en-US" altLang="en-US" sz="800" smtClean="0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LR(k)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55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85763" y="885825"/>
            <a:ext cx="8362950" cy="31638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768A3B-29A6-4961-A72D-0C502129890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137</a:t>
            </a:fld>
            <a:endParaRPr lang="en-US" altLang="en-US" sz="800" smtClean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 Reduce Parsing DFA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66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501650" y="1036638"/>
            <a:ext cx="8359775" cy="4284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5A9437-E5A9-48D2-AB97-29E7118A7CA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138</a:t>
            </a:fld>
            <a:endParaRPr lang="en-US" altLang="en-US" sz="800" smtClean="0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Algorithm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76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44513" y="1022350"/>
            <a:ext cx="8335962" cy="4518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BC1BD-4024-4BF7-A4F8-8F183EF7BF5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139</a:t>
            </a:fld>
            <a:endParaRPr lang="en-US" altLang="en-US" sz="800" smtClean="0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38017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</a:t>
            </a:r>
          </a:p>
        </p:txBody>
      </p:sp>
      <p:pic>
        <p:nvPicPr>
          <p:cNvPr id="8386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15950" y="1142268"/>
            <a:ext cx="8231188" cy="3641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706" y="632381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 smtClean="0"/>
              <a:t>Grammar 3.20 (book):</a:t>
            </a:r>
            <a:endParaRPr lang="en-US" sz="1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31645" y="4783993"/>
            <a:ext cx="543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epresents the initial parser state. Develop other states step by step, by considering all possible transitions: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3085" y="4810090"/>
            <a:ext cx="1058594" cy="1074895"/>
            <a:chOff x="453085" y="4810090"/>
            <a:chExt cx="1058594" cy="1074895"/>
          </a:xfrm>
        </p:grpSpPr>
        <p:sp>
          <p:nvSpPr>
            <p:cNvPr id="5" name="TextBox 4"/>
            <p:cNvSpPr txBox="1"/>
            <p:nvPr/>
          </p:nvSpPr>
          <p:spPr>
            <a:xfrm>
              <a:off x="453085" y="4810090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54771" y="4924548"/>
              <a:ext cx="756908" cy="960437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rPr>
                <a:t>. . .</a:t>
              </a:r>
              <a:endPara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38246" y="5550515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ove cursor past 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ove cursor past (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ove cursor past 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799526-7BEB-42EC-BE3A-F7DA8BA4CA6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800" smtClean="0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95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eftmost Derivation for a:=12; print(23)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82613"/>
            <a:ext cx="23510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379413" y="871538"/>
            <a:ext cx="4929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Show that the following token sequence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ID := NUM; PRINT(NUM) is a legal phrase</a:t>
            </a:r>
          </a:p>
        </p:txBody>
      </p:sp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379413" y="1985963"/>
            <a:ext cx="7104062" cy="3838575"/>
            <a:chOff x="1867019" y="1991370"/>
            <a:chExt cx="3275463" cy="3839382"/>
          </a:xfrm>
        </p:grpSpPr>
        <p:sp>
          <p:nvSpPr>
            <p:cNvPr id="18440" name="TextBox 2"/>
            <p:cNvSpPr txBox="1">
              <a:spLocks noChangeArrowheads="1"/>
            </p:cNvSpPr>
            <p:nvPr/>
          </p:nvSpPr>
          <p:spPr bwMode="auto">
            <a:xfrm>
              <a:off x="1868025" y="1991370"/>
              <a:ext cx="716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>
                  <a:solidFill>
                    <a:srgbClr val="00B0F0"/>
                  </a:solidFill>
                  <a:latin typeface="Arial Narrow" panose="020B0606020202030204" pitchFamily="34" charset="0"/>
                </a:rPr>
                <a:t>stmt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67019" y="2555050"/>
              <a:ext cx="2459342" cy="4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u="sng" dirty="0" err="1">
                  <a:solidFill>
                    <a:schemeClr val="accent1">
                      <a:lumMod val="75000"/>
                    </a:schemeClr>
                  </a:solidFill>
                </a:rPr>
                <a:t>stmt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SEMI </a:t>
              </a: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stmt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7019" y="3113968"/>
              <a:ext cx="1516594" cy="4620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ID ASSIGN </a:t>
              </a:r>
              <a:r>
                <a:rPr lang="en-US" b="1" u="sng" dirty="0">
                  <a:solidFill>
                    <a:schemeClr val="accent1">
                      <a:lumMod val="75000"/>
                    </a:schemeClr>
                  </a:solidFill>
                </a:rPr>
                <a:t>expr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dirty="0"/>
                <a:t>SEMI </a:t>
              </a:r>
              <a:r>
                <a:rPr lang="en-US" dirty="0" err="1"/>
                <a:t>stmt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67019" y="3677649"/>
              <a:ext cx="1561243" cy="4620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ID ASSIGN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NUM</a:t>
              </a:r>
              <a:r>
                <a:rPr lang="en-US" dirty="0"/>
                <a:t> SEMI </a:t>
              </a:r>
              <a:r>
                <a:rPr lang="en-US" b="1" u="sng" dirty="0" err="1"/>
                <a:t>stmt</a:t>
              </a:r>
              <a:endParaRPr lang="en-US" b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7019" y="4241330"/>
              <a:ext cx="3275463" cy="4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ID ASSIGN NUM SEMI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PRINT LPAREN </a:t>
              </a:r>
              <a:r>
                <a:rPr lang="en-US" b="1" u="sng" dirty="0" err="1">
                  <a:solidFill>
                    <a:schemeClr val="accent1">
                      <a:lumMod val="75000"/>
                    </a:schemeClr>
                  </a:solidFill>
                </a:rPr>
                <a:t>expr_list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RPAREN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7019" y="4805011"/>
              <a:ext cx="2941695" cy="4620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ID ASSIGN NUM SEMI PRINT LPAREN </a:t>
              </a:r>
              <a:r>
                <a:rPr lang="en-US" b="1" u="sng" dirty="0">
                  <a:solidFill>
                    <a:schemeClr val="accent1">
                      <a:lumMod val="75000"/>
                    </a:schemeClr>
                  </a:solidFill>
                </a:rPr>
                <a:t>expr</a:t>
              </a:r>
              <a:r>
                <a:rPr lang="en-US" dirty="0"/>
                <a:t> RPAREN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7019" y="5368692"/>
              <a:ext cx="2961458" cy="4620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ID ASSIGN NUM SEMI PRINT LPAREN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NUM</a:t>
              </a:r>
              <a:r>
                <a:rPr lang="en-US" dirty="0"/>
                <a:t> RPAREN</a:t>
              </a:r>
            </a:p>
          </p:txBody>
        </p:sp>
      </p:grp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379413" y="1625600"/>
            <a:ext cx="485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ID ASSIGN NUM SEMI PRINT LPAREN NUM RPAREN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/>
          <p:cNvSpPr txBox="1"/>
          <p:nvPr/>
        </p:nvSpPr>
        <p:spPr>
          <a:xfrm>
            <a:off x="615950" y="6037385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oving the dot past a terminal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represents “shift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”.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140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780812"/>
            <a:ext cx="401245" cy="22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9" y="2164073"/>
            <a:ext cx="401245" cy="22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4" y="2516255"/>
            <a:ext cx="401245" cy="22322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8096" y="1294014"/>
            <a:ext cx="1356910" cy="1542981"/>
            <a:chOff x="658096" y="1294014"/>
            <a:chExt cx="1356910" cy="1542981"/>
          </a:xfrm>
        </p:grpSpPr>
        <p:sp>
          <p:nvSpPr>
            <p:cNvPr id="6" name="TextBox 5"/>
            <p:cNvSpPr txBox="1"/>
            <p:nvPr/>
          </p:nvSpPr>
          <p:spPr>
            <a:xfrm>
              <a:off x="658096" y="1636666"/>
              <a:ext cx="135691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S’      </a:t>
              </a:r>
              <a:r>
                <a:rPr lang="en-US" b="1" dirty="0" smtClean="0"/>
                <a:t>. </a:t>
              </a:r>
              <a:r>
                <a:rPr lang="en-US" dirty="0" smtClean="0"/>
                <a:t>S </a:t>
              </a:r>
              <a:r>
                <a:rPr lang="en-US" b="1" dirty="0" smtClean="0"/>
                <a:t>$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S      </a:t>
              </a:r>
              <a:r>
                <a:rPr lang="en-US" b="1" dirty="0" smtClean="0"/>
                <a:t>. </a:t>
              </a:r>
              <a:r>
                <a:rPr lang="en-US" dirty="0" smtClean="0"/>
                <a:t>( L )</a:t>
              </a:r>
              <a:br>
                <a:rPr lang="en-US" dirty="0" smtClean="0"/>
              </a:br>
              <a:r>
                <a:rPr lang="en-US" dirty="0" smtClean="0">
                  <a:solidFill>
                    <a:srgbClr val="FFC000"/>
                  </a:solidFill>
                </a:rPr>
                <a:t>S      </a:t>
              </a:r>
              <a:r>
                <a:rPr lang="en-US" b="1" dirty="0" smtClean="0">
                  <a:solidFill>
                    <a:srgbClr val="FFC000"/>
                  </a:solidFill>
                </a:rPr>
                <a:t>.</a:t>
              </a:r>
              <a:r>
                <a:rPr lang="en-US" dirty="0" smtClean="0">
                  <a:solidFill>
                    <a:srgbClr val="FFC000"/>
                  </a:solidFill>
                </a:rPr>
                <a:t> x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366" y="129401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797" y="1280013"/>
            <a:ext cx="1043876" cy="800219"/>
            <a:chOff x="3315325" y="1671037"/>
            <a:chExt cx="1043876" cy="8002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15325" y="2009591"/>
              <a:ext cx="1043876" cy="461665"/>
              <a:chOff x="3328832" y="2013374"/>
              <a:chExt cx="1043876" cy="4616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328832" y="2013374"/>
                <a:ext cx="1043876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      x </a:t>
                </a:r>
                <a:r>
                  <a:rPr lang="en-US" b="1" dirty="0" smtClean="0">
                    <a:solidFill>
                      <a:srgbClr val="FFC000"/>
                    </a:solidFill>
                  </a:rPr>
                  <a:t>.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24" y="2142328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078013" y="1671037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cxnSp>
        <p:nvCxnSpPr>
          <p:cNvPr id="47" name="Elbow Connector 46"/>
          <p:cNvCxnSpPr>
            <a:endCxn id="30" idx="1"/>
          </p:cNvCxnSpPr>
          <p:nvPr/>
        </p:nvCxnSpPr>
        <p:spPr bwMode="auto">
          <a:xfrm flipV="1">
            <a:off x="2015006" y="1849400"/>
            <a:ext cx="1033791" cy="18191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8" name="TextBox 93207"/>
          <p:cNvSpPr txBox="1"/>
          <p:nvPr/>
        </p:nvSpPr>
        <p:spPr>
          <a:xfrm>
            <a:off x="2448372" y="144463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141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780812"/>
            <a:ext cx="401245" cy="22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9" y="2164073"/>
            <a:ext cx="401245" cy="22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4" y="2516255"/>
            <a:ext cx="401245" cy="22322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8096" y="1294014"/>
            <a:ext cx="1356910" cy="1542981"/>
            <a:chOff x="658096" y="1294014"/>
            <a:chExt cx="1356910" cy="1542981"/>
          </a:xfrm>
        </p:grpSpPr>
        <p:sp>
          <p:nvSpPr>
            <p:cNvPr id="6" name="TextBox 5"/>
            <p:cNvSpPr txBox="1"/>
            <p:nvPr/>
          </p:nvSpPr>
          <p:spPr>
            <a:xfrm>
              <a:off x="658096" y="1636666"/>
              <a:ext cx="135691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S’      </a:t>
              </a:r>
              <a:r>
                <a:rPr lang="en-US" b="1" dirty="0" smtClean="0"/>
                <a:t>. </a:t>
              </a:r>
              <a:r>
                <a:rPr lang="en-US" dirty="0" smtClean="0"/>
                <a:t>S </a:t>
              </a:r>
              <a:r>
                <a:rPr lang="en-US" b="1" dirty="0" smtClean="0"/>
                <a:t>$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>
                  <a:solidFill>
                    <a:srgbClr val="FFC000"/>
                  </a:solidFill>
                </a:rPr>
                <a:t>S      </a:t>
              </a:r>
              <a:r>
                <a:rPr lang="en-US" b="1" dirty="0" smtClean="0">
                  <a:solidFill>
                    <a:srgbClr val="FFC000"/>
                  </a:solidFill>
                </a:rPr>
                <a:t>. </a:t>
              </a:r>
              <a:r>
                <a:rPr lang="en-US" dirty="0" smtClean="0">
                  <a:solidFill>
                    <a:srgbClr val="FFC000"/>
                  </a:solidFill>
                </a:rPr>
                <a:t>( L )</a:t>
              </a:r>
              <a:br>
                <a:rPr lang="en-US" dirty="0" smtClean="0">
                  <a:solidFill>
                    <a:srgbClr val="FFC000"/>
                  </a:solidFill>
                </a:rPr>
              </a:br>
              <a:r>
                <a:rPr lang="en-US" dirty="0" smtClean="0"/>
                <a:t>S      </a:t>
              </a:r>
              <a:r>
                <a:rPr lang="en-US" b="1" dirty="0" smtClean="0"/>
                <a:t>.</a:t>
              </a:r>
              <a:r>
                <a:rPr lang="en-US" dirty="0" smtClean="0"/>
                <a:t> 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366" y="129401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797" y="1280013"/>
            <a:ext cx="1043876" cy="800219"/>
            <a:chOff x="3315325" y="1671037"/>
            <a:chExt cx="1043876" cy="8002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15325" y="2009591"/>
              <a:ext cx="1043876" cy="461665"/>
              <a:chOff x="3328832" y="2013374"/>
              <a:chExt cx="1043876" cy="4616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328832" y="2013374"/>
                <a:ext cx="1043876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x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24" y="2142328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078013" y="1671037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5269" y="2553529"/>
            <a:ext cx="1463157" cy="815647"/>
            <a:chOff x="943283" y="3831600"/>
            <a:chExt cx="1463157" cy="815647"/>
          </a:xfrm>
        </p:grpSpPr>
        <p:grpSp>
          <p:nvGrpSpPr>
            <p:cNvPr id="5" name="Group 4"/>
            <p:cNvGrpSpPr/>
            <p:nvPr/>
          </p:nvGrpSpPr>
          <p:grpSpPr>
            <a:xfrm>
              <a:off x="943283" y="4185582"/>
              <a:ext cx="1427442" cy="461665"/>
              <a:chOff x="632986" y="3677126"/>
              <a:chExt cx="1427442" cy="46166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2986" y="3677126"/>
                <a:ext cx="1427442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      ( </a:t>
                </a:r>
                <a:r>
                  <a:rPr lang="en-US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L  )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453" y="3796344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2128800" y="3831600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cxnSp>
        <p:nvCxnSpPr>
          <p:cNvPr id="47" name="Elbow Connector 46"/>
          <p:cNvCxnSpPr>
            <a:endCxn id="30" idx="1"/>
          </p:cNvCxnSpPr>
          <p:nvPr/>
        </p:nvCxnSpPr>
        <p:spPr bwMode="auto">
          <a:xfrm flipV="1">
            <a:off x="2015006" y="1849400"/>
            <a:ext cx="1033791" cy="18191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>
            <a:stCxn id="6" idx="3"/>
          </p:cNvCxnSpPr>
          <p:nvPr/>
        </p:nvCxnSpPr>
        <p:spPr bwMode="auto">
          <a:xfrm>
            <a:off x="2015006" y="2236831"/>
            <a:ext cx="637494" cy="679477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8" name="TextBox 93207"/>
          <p:cNvSpPr txBox="1"/>
          <p:nvPr/>
        </p:nvSpPr>
        <p:spPr>
          <a:xfrm>
            <a:off x="2448372" y="144463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3209" name="TextBox 93208"/>
          <p:cNvSpPr txBox="1"/>
          <p:nvPr/>
        </p:nvSpPr>
        <p:spPr>
          <a:xfrm>
            <a:off x="2364354" y="2273680"/>
            <a:ext cx="26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15950" y="6037385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oving the dot past a terminal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represents “shift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”.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142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780812"/>
            <a:ext cx="401245" cy="22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9" y="2164073"/>
            <a:ext cx="401245" cy="22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4" y="2516255"/>
            <a:ext cx="401245" cy="22322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8096" y="1294014"/>
            <a:ext cx="1356910" cy="1542981"/>
            <a:chOff x="658096" y="1294014"/>
            <a:chExt cx="1356910" cy="1542981"/>
          </a:xfrm>
        </p:grpSpPr>
        <p:sp>
          <p:nvSpPr>
            <p:cNvPr id="6" name="TextBox 5"/>
            <p:cNvSpPr txBox="1"/>
            <p:nvPr/>
          </p:nvSpPr>
          <p:spPr>
            <a:xfrm>
              <a:off x="658096" y="1636666"/>
              <a:ext cx="135691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S’      </a:t>
              </a:r>
              <a:r>
                <a:rPr lang="en-US" b="1" dirty="0" smtClean="0"/>
                <a:t>. </a:t>
              </a:r>
              <a:r>
                <a:rPr lang="en-US" dirty="0" smtClean="0"/>
                <a:t>S </a:t>
              </a:r>
              <a:r>
                <a:rPr lang="en-US" b="1" dirty="0" smtClean="0"/>
                <a:t>$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>
                  <a:solidFill>
                    <a:srgbClr val="FFC000"/>
                  </a:solidFill>
                </a:rPr>
                <a:t>S      </a:t>
              </a:r>
              <a:r>
                <a:rPr lang="en-US" b="1" dirty="0" smtClean="0">
                  <a:solidFill>
                    <a:srgbClr val="FFC000"/>
                  </a:solidFill>
                </a:rPr>
                <a:t>. </a:t>
              </a:r>
              <a:r>
                <a:rPr lang="en-US" dirty="0" smtClean="0">
                  <a:solidFill>
                    <a:srgbClr val="FFC000"/>
                  </a:solidFill>
                </a:rPr>
                <a:t>( L )</a:t>
              </a:r>
              <a:br>
                <a:rPr lang="en-US" dirty="0" smtClean="0">
                  <a:solidFill>
                    <a:srgbClr val="FFC000"/>
                  </a:solidFill>
                </a:rPr>
              </a:br>
              <a:r>
                <a:rPr lang="en-US" dirty="0" smtClean="0"/>
                <a:t>S      </a:t>
              </a:r>
              <a:r>
                <a:rPr lang="en-US" b="1" dirty="0" smtClean="0"/>
                <a:t>.</a:t>
              </a:r>
              <a:r>
                <a:rPr lang="en-US" dirty="0" smtClean="0"/>
                <a:t> 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366" y="129401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797" y="1280013"/>
            <a:ext cx="1043876" cy="800219"/>
            <a:chOff x="3315325" y="1671037"/>
            <a:chExt cx="1043876" cy="8002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15325" y="2009591"/>
              <a:ext cx="1043876" cy="461665"/>
              <a:chOff x="3328832" y="2013374"/>
              <a:chExt cx="1043876" cy="4616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328832" y="2013374"/>
                <a:ext cx="1043876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x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24" y="2142328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078013" y="1671037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5269" y="2553529"/>
            <a:ext cx="1463157" cy="1554311"/>
            <a:chOff x="943283" y="3831600"/>
            <a:chExt cx="1463157" cy="1554311"/>
          </a:xfrm>
        </p:grpSpPr>
        <p:grpSp>
          <p:nvGrpSpPr>
            <p:cNvPr id="5" name="Group 4"/>
            <p:cNvGrpSpPr/>
            <p:nvPr/>
          </p:nvGrpSpPr>
          <p:grpSpPr>
            <a:xfrm>
              <a:off x="943283" y="4185582"/>
              <a:ext cx="1463157" cy="1200329"/>
              <a:chOff x="632986" y="3677126"/>
              <a:chExt cx="1463157" cy="120032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2986" y="3677126"/>
                <a:ext cx="1463157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      ( </a:t>
                </a:r>
                <a:r>
                  <a:rPr lang="en-US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L  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L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960453" y="3796344"/>
                <a:ext cx="403131" cy="968407"/>
                <a:chOff x="960453" y="3796344"/>
                <a:chExt cx="403131" cy="96840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3" y="379634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4" y="4189341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2339" y="4541523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93" name="TextBox 92"/>
            <p:cNvSpPr txBox="1"/>
            <p:nvPr/>
          </p:nvSpPr>
          <p:spPr>
            <a:xfrm>
              <a:off x="2128800" y="3831600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cxnSp>
        <p:nvCxnSpPr>
          <p:cNvPr id="47" name="Elbow Connector 46"/>
          <p:cNvCxnSpPr>
            <a:endCxn id="30" idx="1"/>
          </p:cNvCxnSpPr>
          <p:nvPr/>
        </p:nvCxnSpPr>
        <p:spPr bwMode="auto">
          <a:xfrm flipV="1">
            <a:off x="2015006" y="1849400"/>
            <a:ext cx="1033791" cy="18191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>
            <a:stCxn id="6" idx="3"/>
          </p:cNvCxnSpPr>
          <p:nvPr/>
        </p:nvCxnSpPr>
        <p:spPr bwMode="auto">
          <a:xfrm>
            <a:off x="2015006" y="2236831"/>
            <a:ext cx="637494" cy="679477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8" name="TextBox 93207"/>
          <p:cNvSpPr txBox="1"/>
          <p:nvPr/>
        </p:nvSpPr>
        <p:spPr>
          <a:xfrm>
            <a:off x="2448372" y="144463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3209" name="TextBox 93208"/>
          <p:cNvSpPr txBox="1"/>
          <p:nvPr/>
        </p:nvSpPr>
        <p:spPr>
          <a:xfrm>
            <a:off x="2364354" y="2273680"/>
            <a:ext cx="26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5950" y="6037385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“shift (“. </a:t>
            </a:r>
            <a:r>
              <a:rPr lang="en-US" dirty="0" smtClean="0">
                <a:solidFill>
                  <a:srgbClr val="FF0000"/>
                </a:solidFill>
              </a:rPr>
              <a:t>Don’t forget the closure!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554569" y="2946265"/>
            <a:ext cx="256916" cy="4089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191424" y="509177"/>
            <a:ext cx="898322" cy="4089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508355" y="176638"/>
            <a:ext cx="1296695" cy="4089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347663" y="522965"/>
            <a:ext cx="256916" cy="408948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143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780812"/>
            <a:ext cx="401245" cy="22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9" y="2164073"/>
            <a:ext cx="401245" cy="22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4" y="2516255"/>
            <a:ext cx="401245" cy="22322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8096" y="1294014"/>
            <a:ext cx="1356910" cy="1542981"/>
            <a:chOff x="658096" y="1294014"/>
            <a:chExt cx="1356910" cy="1542981"/>
          </a:xfrm>
        </p:grpSpPr>
        <p:sp>
          <p:nvSpPr>
            <p:cNvPr id="6" name="TextBox 5"/>
            <p:cNvSpPr txBox="1"/>
            <p:nvPr/>
          </p:nvSpPr>
          <p:spPr>
            <a:xfrm>
              <a:off x="658096" y="1636666"/>
              <a:ext cx="135691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S’      </a:t>
              </a:r>
              <a:r>
                <a:rPr lang="en-US" b="1" dirty="0" smtClean="0"/>
                <a:t>. </a:t>
              </a:r>
              <a:r>
                <a:rPr lang="en-US" dirty="0" smtClean="0"/>
                <a:t>S </a:t>
              </a:r>
              <a:r>
                <a:rPr lang="en-US" b="1" dirty="0" smtClean="0"/>
                <a:t>$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>
                  <a:solidFill>
                    <a:srgbClr val="FFC000"/>
                  </a:solidFill>
                </a:rPr>
                <a:t>S      </a:t>
              </a:r>
              <a:r>
                <a:rPr lang="en-US" b="1" dirty="0" smtClean="0">
                  <a:solidFill>
                    <a:srgbClr val="FFC000"/>
                  </a:solidFill>
                </a:rPr>
                <a:t>. </a:t>
              </a:r>
              <a:r>
                <a:rPr lang="en-US" dirty="0" smtClean="0">
                  <a:solidFill>
                    <a:srgbClr val="FFC000"/>
                  </a:solidFill>
                </a:rPr>
                <a:t>( L )</a:t>
              </a:r>
              <a:br>
                <a:rPr lang="en-US" dirty="0" smtClean="0">
                  <a:solidFill>
                    <a:srgbClr val="FFC000"/>
                  </a:solidFill>
                </a:rPr>
              </a:br>
              <a:r>
                <a:rPr lang="en-US" dirty="0" smtClean="0"/>
                <a:t>S      </a:t>
              </a:r>
              <a:r>
                <a:rPr lang="en-US" b="1" dirty="0" smtClean="0"/>
                <a:t>.</a:t>
              </a:r>
              <a:r>
                <a:rPr lang="en-US" dirty="0" smtClean="0"/>
                <a:t> 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366" y="129401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797" y="1280013"/>
            <a:ext cx="1043876" cy="800219"/>
            <a:chOff x="3315325" y="1671037"/>
            <a:chExt cx="1043876" cy="8002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15325" y="2009591"/>
              <a:ext cx="1043876" cy="461665"/>
              <a:chOff x="3328832" y="2013374"/>
              <a:chExt cx="1043876" cy="4616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328832" y="2013374"/>
                <a:ext cx="1043876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x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24" y="2142328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078013" y="1671037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5269" y="2553529"/>
            <a:ext cx="1463157" cy="2292974"/>
            <a:chOff x="943283" y="3831600"/>
            <a:chExt cx="1463157" cy="2292974"/>
          </a:xfrm>
        </p:grpSpPr>
        <p:grpSp>
          <p:nvGrpSpPr>
            <p:cNvPr id="5" name="Group 4"/>
            <p:cNvGrpSpPr/>
            <p:nvPr/>
          </p:nvGrpSpPr>
          <p:grpSpPr>
            <a:xfrm>
              <a:off x="943283" y="4185582"/>
              <a:ext cx="1463157" cy="1938992"/>
              <a:chOff x="632986" y="3677126"/>
              <a:chExt cx="1463157" cy="193899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2986" y="3677126"/>
                <a:ext cx="1463157" cy="19389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S      ( </a:t>
                </a:r>
                <a:r>
                  <a:rPr lang="en-US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L 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L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S     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.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( L )</a:t>
                </a:r>
                <a:br>
                  <a:rPr lang="en-US" dirty="0" smtClean="0">
                    <a:solidFill>
                      <a:srgbClr val="00B050"/>
                    </a:solidFill>
                  </a:rPr>
                </a:br>
                <a:r>
                  <a:rPr lang="en-US" dirty="0" smtClean="0">
                    <a:solidFill>
                      <a:srgbClr val="00B050"/>
                    </a:solidFill>
                  </a:rPr>
                  <a:t>S     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.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x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960453" y="3796344"/>
                <a:ext cx="418301" cy="1710345"/>
                <a:chOff x="960453" y="3796344"/>
                <a:chExt cx="418301" cy="1710345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3" y="379634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4" y="4189341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2339" y="4541523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7508" y="489935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7509" y="5283461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93" name="TextBox 92"/>
            <p:cNvSpPr txBox="1"/>
            <p:nvPr/>
          </p:nvSpPr>
          <p:spPr>
            <a:xfrm>
              <a:off x="2128800" y="3831600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cxnSp>
        <p:nvCxnSpPr>
          <p:cNvPr id="47" name="Elbow Connector 46"/>
          <p:cNvCxnSpPr>
            <a:endCxn id="30" idx="1"/>
          </p:cNvCxnSpPr>
          <p:nvPr/>
        </p:nvCxnSpPr>
        <p:spPr bwMode="auto">
          <a:xfrm flipV="1">
            <a:off x="2015006" y="1849400"/>
            <a:ext cx="1033791" cy="18191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>
            <a:stCxn id="6" idx="3"/>
          </p:cNvCxnSpPr>
          <p:nvPr/>
        </p:nvCxnSpPr>
        <p:spPr bwMode="auto">
          <a:xfrm>
            <a:off x="2015006" y="2236831"/>
            <a:ext cx="637494" cy="679477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8" name="TextBox 93207"/>
          <p:cNvSpPr txBox="1"/>
          <p:nvPr/>
        </p:nvSpPr>
        <p:spPr>
          <a:xfrm>
            <a:off x="2448372" y="144463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3209" name="TextBox 93208"/>
          <p:cNvSpPr txBox="1"/>
          <p:nvPr/>
        </p:nvSpPr>
        <p:spPr>
          <a:xfrm>
            <a:off x="2364354" y="2273680"/>
            <a:ext cx="26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15950" y="6037385"/>
            <a:ext cx="578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“shift (“. </a:t>
            </a:r>
            <a:r>
              <a:rPr lang="en-US" dirty="0" smtClean="0">
                <a:solidFill>
                  <a:srgbClr val="FF0000"/>
                </a:solidFill>
              </a:rPr>
              <a:t>Don’t forget the closure! </a:t>
            </a:r>
            <a:r>
              <a:rPr lang="en-US" dirty="0" smtClean="0">
                <a:solidFill>
                  <a:srgbClr val="00B050"/>
                </a:solidFill>
              </a:rPr>
              <a:t>Yes, CLOSURE!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428615" y="3271114"/>
            <a:ext cx="262835" cy="451572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144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780812"/>
            <a:ext cx="401245" cy="22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9" y="2164073"/>
            <a:ext cx="401245" cy="22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4" y="2516255"/>
            <a:ext cx="401245" cy="22322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58096" y="1294014"/>
            <a:ext cx="1356910" cy="1542981"/>
            <a:chOff x="658096" y="1294014"/>
            <a:chExt cx="1356910" cy="1542981"/>
          </a:xfrm>
        </p:grpSpPr>
        <p:sp>
          <p:nvSpPr>
            <p:cNvPr id="6" name="TextBox 5"/>
            <p:cNvSpPr txBox="1"/>
            <p:nvPr/>
          </p:nvSpPr>
          <p:spPr>
            <a:xfrm>
              <a:off x="658096" y="1636666"/>
              <a:ext cx="1356910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S’      </a:t>
              </a:r>
              <a:r>
                <a:rPr lang="en-US" b="1" dirty="0" smtClean="0">
                  <a:solidFill>
                    <a:srgbClr val="7030A0"/>
                  </a:solidFill>
                </a:rPr>
                <a:t>. </a:t>
              </a:r>
              <a:r>
                <a:rPr lang="en-US" dirty="0" smtClean="0">
                  <a:solidFill>
                    <a:srgbClr val="7030A0"/>
                  </a:solidFill>
                </a:rPr>
                <a:t>S </a:t>
              </a:r>
              <a:r>
                <a:rPr lang="en-US" b="1" dirty="0" smtClean="0">
                  <a:solidFill>
                    <a:srgbClr val="7030A0"/>
                  </a:solidFill>
                </a:rPr>
                <a:t>$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S      </a:t>
              </a:r>
              <a:r>
                <a:rPr lang="en-US" b="1" dirty="0" smtClean="0"/>
                <a:t>. </a:t>
              </a:r>
              <a:r>
                <a:rPr lang="en-US" dirty="0" smtClean="0"/>
                <a:t>( L )</a:t>
              </a:r>
              <a:br>
                <a:rPr lang="en-US" dirty="0" smtClean="0"/>
              </a:br>
              <a:r>
                <a:rPr lang="en-US" dirty="0" smtClean="0"/>
                <a:t>S      </a:t>
              </a:r>
              <a:r>
                <a:rPr lang="en-US" b="1" dirty="0" smtClean="0"/>
                <a:t>.</a:t>
              </a:r>
              <a:r>
                <a:rPr lang="en-US" dirty="0" smtClean="0"/>
                <a:t> 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7366" y="129401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797" y="1280013"/>
            <a:ext cx="1043876" cy="800219"/>
            <a:chOff x="3315325" y="1671037"/>
            <a:chExt cx="1043876" cy="8002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15325" y="2009591"/>
              <a:ext cx="1043876" cy="461665"/>
              <a:chOff x="3328832" y="2013374"/>
              <a:chExt cx="1043876" cy="4616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328832" y="2013374"/>
                <a:ext cx="1043876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x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524" y="2142328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078013" y="1671037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35269" y="2553529"/>
            <a:ext cx="1463157" cy="2292974"/>
            <a:chOff x="943283" y="3831600"/>
            <a:chExt cx="1463157" cy="2292974"/>
          </a:xfrm>
        </p:grpSpPr>
        <p:grpSp>
          <p:nvGrpSpPr>
            <p:cNvPr id="5" name="Group 4"/>
            <p:cNvGrpSpPr/>
            <p:nvPr/>
          </p:nvGrpSpPr>
          <p:grpSpPr>
            <a:xfrm>
              <a:off x="943283" y="4185582"/>
              <a:ext cx="1463157" cy="1938992"/>
              <a:chOff x="632986" y="3677126"/>
              <a:chExt cx="1463157" cy="193899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2986" y="3677126"/>
                <a:ext cx="1463157" cy="19389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L )</a:t>
                </a:r>
              </a:p>
              <a:p>
                <a:r>
                  <a:rPr lang="en-US" dirty="0" smtClean="0"/>
                  <a:t>L 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S</a:t>
                </a:r>
              </a:p>
              <a:p>
                <a:r>
                  <a:rPr lang="en-US" dirty="0" smtClean="0"/>
                  <a:t>L 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</a:p>
              <a:p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960453" y="3796344"/>
                <a:ext cx="418301" cy="1710345"/>
                <a:chOff x="960453" y="3796344"/>
                <a:chExt cx="418301" cy="1710345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3" y="379634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4" y="4189341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2339" y="4541523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7508" y="489935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7509" y="5283461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93" name="TextBox 92"/>
            <p:cNvSpPr txBox="1"/>
            <p:nvPr/>
          </p:nvSpPr>
          <p:spPr>
            <a:xfrm>
              <a:off x="2128800" y="3831600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7543" y="3173725"/>
            <a:ext cx="1371890" cy="804420"/>
            <a:chOff x="240592" y="3564806"/>
            <a:chExt cx="1371890" cy="804420"/>
          </a:xfrm>
        </p:grpSpPr>
        <p:grpSp>
          <p:nvGrpSpPr>
            <p:cNvPr id="61" name="Group 60"/>
            <p:cNvGrpSpPr/>
            <p:nvPr/>
          </p:nvGrpSpPr>
          <p:grpSpPr>
            <a:xfrm>
              <a:off x="244800" y="3907561"/>
              <a:ext cx="1367682" cy="461665"/>
              <a:chOff x="6881446" y="1852246"/>
              <a:chExt cx="136768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6881446" y="1852246"/>
                <a:ext cx="1367682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’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    S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. $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7138" y="1981200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240592" y="3564806"/>
              <a:ext cx="294979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</p:grpSp>
      <p:cxnSp>
        <p:nvCxnSpPr>
          <p:cNvPr id="47" name="Elbow Connector 46"/>
          <p:cNvCxnSpPr>
            <a:endCxn id="30" idx="1"/>
          </p:cNvCxnSpPr>
          <p:nvPr/>
        </p:nvCxnSpPr>
        <p:spPr bwMode="auto">
          <a:xfrm flipV="1">
            <a:off x="2015006" y="1849400"/>
            <a:ext cx="1033791" cy="18191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>
            <a:stCxn id="6" idx="3"/>
          </p:cNvCxnSpPr>
          <p:nvPr/>
        </p:nvCxnSpPr>
        <p:spPr bwMode="auto">
          <a:xfrm>
            <a:off x="2015006" y="2236831"/>
            <a:ext cx="637494" cy="679477"/>
          </a:xfrm>
          <a:prstGeom prst="bentConnector2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Elbow Connector 50"/>
          <p:cNvCxnSpPr>
            <a:stCxn id="6" idx="2"/>
            <a:endCxn id="62" idx="0"/>
          </p:cNvCxnSpPr>
          <p:nvPr/>
        </p:nvCxnSpPr>
        <p:spPr bwMode="auto">
          <a:xfrm rot="16200000" flipH="1">
            <a:off x="1001329" y="3172216"/>
            <a:ext cx="679485" cy="9041"/>
          </a:xfrm>
          <a:prstGeom prst="bent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207" name="TextBox 93206"/>
          <p:cNvSpPr txBox="1"/>
          <p:nvPr/>
        </p:nvSpPr>
        <p:spPr>
          <a:xfrm>
            <a:off x="1371597" y="289593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3208" name="TextBox 93207"/>
          <p:cNvSpPr txBox="1"/>
          <p:nvPr/>
        </p:nvSpPr>
        <p:spPr>
          <a:xfrm>
            <a:off x="2448372" y="144463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3209" name="TextBox 93208"/>
          <p:cNvSpPr txBox="1"/>
          <p:nvPr/>
        </p:nvSpPr>
        <p:spPr>
          <a:xfrm>
            <a:off x="2364354" y="2273680"/>
            <a:ext cx="268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9465" y="5872531"/>
            <a:ext cx="681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oving the dot past a nonterminal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 represents “</a:t>
            </a:r>
            <a:r>
              <a:rPr lang="en-US" dirty="0" err="1" smtClean="0">
                <a:solidFill>
                  <a:srgbClr val="7030A0"/>
                </a:solidFill>
              </a:rPr>
              <a:t>goto</a:t>
            </a:r>
            <a:r>
              <a:rPr lang="en-US" dirty="0" smtClean="0">
                <a:solidFill>
                  <a:srgbClr val="7030A0"/>
                </a:solidFill>
              </a:rPr>
              <a:t>” after a reduction for a rule with LHS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 has been performed.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145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4468921" cy="4151530"/>
            <a:chOff x="657543" y="1280013"/>
            <a:chExt cx="4468921" cy="4151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)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S      </a:t>
                  </a:r>
                  <a:r>
                    <a:rPr lang="en-US" b="1" dirty="0" smtClean="0">
                      <a:solidFill>
                        <a:srgbClr val="00B05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00B050"/>
                      </a:solidFill>
                    </a:rPr>
                    <a:t> ( L )</a:t>
                  </a:r>
                  <a:br>
                    <a:rPr lang="en-US" dirty="0" smtClean="0">
                      <a:solidFill>
                        <a:srgbClr val="00B050"/>
                      </a:solidFill>
                    </a:rPr>
                  </a:br>
                  <a:r>
                    <a:rPr lang="en-US" dirty="0" smtClean="0">
                      <a:solidFill>
                        <a:srgbClr val="FFC000"/>
                      </a:solidFill>
                    </a:rPr>
                    <a:t>S      </a:t>
                  </a:r>
                  <a:r>
                    <a:rPr lang="en-US" b="1" dirty="0" smtClean="0">
                      <a:solidFill>
                        <a:srgbClr val="FFC00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FFC000"/>
                      </a:solidFill>
                    </a:rPr>
                    <a:t> x</a:t>
                  </a:r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/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/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188" name="Straight Connector 93187"/>
            <p:cNvCxnSpPr/>
            <p:nvPr/>
          </p:nvCxnSpPr>
          <p:spPr bwMode="auto">
            <a:xfrm rot="5400000">
              <a:off x="3443026" y="5135648"/>
              <a:ext cx="59179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cxnSp>
        <p:nvCxnSpPr>
          <p:cNvPr id="40" name="Straight Connector 39"/>
          <p:cNvCxnSpPr/>
          <p:nvPr/>
        </p:nvCxnSpPr>
        <p:spPr bwMode="auto">
          <a:xfrm>
            <a:off x="3363981" y="2479589"/>
            <a:ext cx="0" cy="436719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615950" y="6241847"/>
            <a:ext cx="8388258" cy="461666"/>
            <a:chOff x="615950" y="6241847"/>
            <a:chExt cx="8388258" cy="461666"/>
          </a:xfrm>
        </p:grpSpPr>
        <p:sp>
          <p:nvSpPr>
            <p:cNvPr id="46" name="TextBox 45"/>
            <p:cNvSpPr txBox="1"/>
            <p:nvPr/>
          </p:nvSpPr>
          <p:spPr>
            <a:xfrm>
              <a:off x="615950" y="6241847"/>
              <a:ext cx="8388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 3  , we have four transitions to consider. Let’s start with the terminals…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77509" y="6241847"/>
              <a:ext cx="261021" cy="46166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5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146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4468921" cy="4151530"/>
            <a:chOff x="657543" y="1280013"/>
            <a:chExt cx="4468921" cy="4151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S      (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L )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L      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 S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L      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L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,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/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/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9745" y="6111814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Next, </a:t>
            </a:r>
            <a:r>
              <a:rPr lang="en-US" dirty="0" err="1" smtClean="0"/>
              <a:t>nonterminals</a:t>
            </a:r>
            <a:r>
              <a:rPr lang="en-US" dirty="0" smtClean="0"/>
              <a:t> S and 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147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5932078" cy="4189464"/>
            <a:chOff x="657543" y="1280013"/>
            <a:chExt cx="5932078" cy="418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6464" y="3524427"/>
              <a:ext cx="1463157" cy="1165497"/>
              <a:chOff x="2817719" y="4820578"/>
              <a:chExt cx="1463157" cy="1165497"/>
            </a:xfrm>
          </p:grpSpPr>
          <p:grpSp>
            <p:nvGrpSpPr>
              <p:cNvPr id="93200" name="Group 93199"/>
              <p:cNvGrpSpPr/>
              <p:nvPr/>
            </p:nvGrpSpPr>
            <p:grpSpPr>
              <a:xfrm>
                <a:off x="2817719" y="5155078"/>
                <a:ext cx="1463157" cy="830997"/>
                <a:chOff x="2790402" y="3057524"/>
                <a:chExt cx="1463157" cy="8309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386" y="3533151"/>
                  <a:ext cx="401245" cy="223228"/>
                </a:xfrm>
                <a:prstGeom prst="rect">
                  <a:avLst/>
                </a:prstGeom>
              </p:spPr>
            </p:pic>
            <p:grpSp>
              <p:nvGrpSpPr>
                <p:cNvPr id="93187" name="Group 93186"/>
                <p:cNvGrpSpPr/>
                <p:nvPr/>
              </p:nvGrpSpPr>
              <p:grpSpPr>
                <a:xfrm>
                  <a:off x="2790402" y="3057524"/>
                  <a:ext cx="1463157" cy="830997"/>
                  <a:chOff x="3328832" y="3027179"/>
                  <a:chExt cx="1463157" cy="830997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28832" y="3027179"/>
                    <a:ext cx="1463157" cy="83099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S      ( L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. 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)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L       </a:t>
                    </a:r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. ,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S</a:t>
                    </a:r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56299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001299" y="4820578"/>
                <a:ext cx="278668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S      (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L )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L      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0070C0"/>
                      </a:solidFill>
                    </a:rPr>
                    <a:t> S</a:t>
                  </a: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L      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.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L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,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8096" y="4673400"/>
              <a:ext cx="1260730" cy="796077"/>
              <a:chOff x="6438248" y="4002868"/>
              <a:chExt cx="1260730" cy="7960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438248" y="4337280"/>
                <a:ext cx="1260730" cy="461665"/>
                <a:chOff x="638392" y="3677126"/>
                <a:chExt cx="1119666" cy="461665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638392" y="3677126"/>
                  <a:ext cx="111966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L       S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.  </a:t>
                  </a: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5859" y="3796344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418197" y="4002868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7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endCxn id="78" idx="3"/>
            </p:cNvCxnSpPr>
            <p:nvPr/>
          </p:nvCxnSpPr>
          <p:spPr bwMode="auto">
            <a:xfrm rot="10800000" flipV="1">
              <a:off x="1918827" y="4752713"/>
              <a:ext cx="702819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73" idx="1"/>
            </p:cNvCxnSpPr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6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148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6906808" cy="4189464"/>
            <a:chOff x="657543" y="1280013"/>
            <a:chExt cx="6906808" cy="418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6464" y="3524427"/>
              <a:ext cx="1463157" cy="1165497"/>
              <a:chOff x="2817719" y="4820578"/>
              <a:chExt cx="1463157" cy="1165497"/>
            </a:xfrm>
          </p:grpSpPr>
          <p:grpSp>
            <p:nvGrpSpPr>
              <p:cNvPr id="93200" name="Group 93199"/>
              <p:cNvGrpSpPr/>
              <p:nvPr/>
            </p:nvGrpSpPr>
            <p:grpSpPr>
              <a:xfrm>
                <a:off x="2817719" y="5155078"/>
                <a:ext cx="1463157" cy="830997"/>
                <a:chOff x="2790402" y="3057524"/>
                <a:chExt cx="1463157" cy="8309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386" y="3533151"/>
                  <a:ext cx="401245" cy="223228"/>
                </a:xfrm>
                <a:prstGeom prst="rect">
                  <a:avLst/>
                </a:prstGeom>
              </p:spPr>
            </p:pic>
            <p:grpSp>
              <p:nvGrpSpPr>
                <p:cNvPr id="93187" name="Group 93186"/>
                <p:cNvGrpSpPr/>
                <p:nvPr/>
              </p:nvGrpSpPr>
              <p:grpSpPr>
                <a:xfrm>
                  <a:off x="2790402" y="3057524"/>
                  <a:ext cx="1463157" cy="830997"/>
                  <a:chOff x="3328832" y="3027179"/>
                  <a:chExt cx="1463157" cy="830997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28832" y="3027179"/>
                    <a:ext cx="1463157" cy="83099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S      ( L </a:t>
                    </a:r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. 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)</a:t>
                    </a:r>
                  </a:p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L       </a:t>
                    </a:r>
                    <a:r>
                      <a:rPr lang="en-US" dirty="0" err="1" smtClean="0">
                        <a:solidFill>
                          <a:srgbClr val="FFC00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. ,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S</a:t>
                    </a:r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56299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001299" y="4820578"/>
                <a:ext cx="278668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)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8096" y="4673400"/>
              <a:ext cx="1260729" cy="796077"/>
              <a:chOff x="6438248" y="4002868"/>
              <a:chExt cx="1260729" cy="7960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438248" y="4337280"/>
                <a:ext cx="1260729" cy="461665"/>
                <a:chOff x="638392" y="3677126"/>
                <a:chExt cx="1119665" cy="461665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638392" y="3677126"/>
                  <a:ext cx="11196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S </a:t>
                  </a:r>
                  <a:r>
                    <a:rPr lang="en-US" b="1" dirty="0" smtClean="0"/>
                    <a:t>.</a:t>
                  </a: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5859" y="3796344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418197" y="4002868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7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endCxn id="78" idx="3"/>
            </p:cNvCxnSpPr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73" idx="1"/>
            </p:cNvCxnSpPr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3198" name="Elbow Connector 93197"/>
            <p:cNvCxnSpPr>
              <a:stCxn id="73" idx="3"/>
              <a:endCxn id="110" idx="1"/>
            </p:cNvCxnSpPr>
            <p:nvPr/>
          </p:nvCxnSpPr>
          <p:spPr bwMode="auto">
            <a:xfrm>
              <a:off x="6589621" y="4274426"/>
              <a:ext cx="974730" cy="1988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1" name="Elbow Connector 93200"/>
            <p:cNvCxnSpPr>
              <a:stCxn id="73" idx="0"/>
            </p:cNvCxnSpPr>
            <p:nvPr/>
          </p:nvCxnSpPr>
          <p:spPr bwMode="auto">
            <a:xfrm rot="5400000" flipH="1" flipV="1">
              <a:off x="5350211" y="3351095"/>
              <a:ext cx="1015664" cy="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93225" name="TextBox 93224"/>
            <p:cNvSpPr txBox="1"/>
            <p:nvPr/>
          </p:nvSpPr>
          <p:spPr>
            <a:xfrm>
              <a:off x="5614968" y="3060364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,</a:t>
              </a:r>
              <a:endParaRPr lang="en-US" b="1" dirty="0"/>
            </a:p>
          </p:txBody>
        </p:sp>
        <p:sp>
          <p:nvSpPr>
            <p:cNvPr id="93226" name="TextBox 93225"/>
            <p:cNvSpPr txBox="1"/>
            <p:nvPr/>
          </p:nvSpPr>
          <p:spPr>
            <a:xfrm>
              <a:off x="6942975" y="3766949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68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149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7564351" y="3707026"/>
            <a:ext cx="1356910" cy="800220"/>
            <a:chOff x="5263389" y="5169822"/>
            <a:chExt cx="1356910" cy="800220"/>
          </a:xfrm>
        </p:grpSpPr>
        <p:grpSp>
          <p:nvGrpSpPr>
            <p:cNvPr id="109" name="Group 108"/>
            <p:cNvGrpSpPr/>
            <p:nvPr/>
          </p:nvGrpSpPr>
          <p:grpSpPr>
            <a:xfrm>
              <a:off x="5263389" y="5508377"/>
              <a:ext cx="1356910" cy="461665"/>
              <a:chOff x="3328832" y="3027179"/>
              <a:chExt cx="1356910" cy="46166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328832" y="3027179"/>
                <a:ext cx="135691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S      ( L )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.</a:t>
                </a: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6299" y="3146397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6" name="TextBox 95"/>
            <p:cNvSpPr txBox="1"/>
            <p:nvPr/>
          </p:nvSpPr>
          <p:spPr>
            <a:xfrm>
              <a:off x="6340770" y="5169822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</a:t>
              </a:r>
            </a:p>
          </p:txBody>
        </p: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6906808" cy="4189464"/>
            <a:chOff x="657543" y="1280013"/>
            <a:chExt cx="6906808" cy="418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6464" y="3524427"/>
              <a:ext cx="1463157" cy="1165497"/>
              <a:chOff x="2817719" y="4820578"/>
              <a:chExt cx="1463157" cy="1165497"/>
            </a:xfrm>
          </p:grpSpPr>
          <p:grpSp>
            <p:nvGrpSpPr>
              <p:cNvPr id="93200" name="Group 93199"/>
              <p:cNvGrpSpPr/>
              <p:nvPr/>
            </p:nvGrpSpPr>
            <p:grpSpPr>
              <a:xfrm>
                <a:off x="2817719" y="5155078"/>
                <a:ext cx="1463157" cy="830997"/>
                <a:chOff x="2790402" y="3057524"/>
                <a:chExt cx="1463157" cy="8309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386" y="3533151"/>
                  <a:ext cx="401245" cy="223228"/>
                </a:xfrm>
                <a:prstGeom prst="rect">
                  <a:avLst/>
                </a:prstGeom>
              </p:spPr>
            </p:pic>
            <p:grpSp>
              <p:nvGrpSpPr>
                <p:cNvPr id="93187" name="Group 93186"/>
                <p:cNvGrpSpPr/>
                <p:nvPr/>
              </p:nvGrpSpPr>
              <p:grpSpPr>
                <a:xfrm>
                  <a:off x="2790402" y="3057524"/>
                  <a:ext cx="1463157" cy="830997"/>
                  <a:chOff x="3328832" y="3027179"/>
                  <a:chExt cx="1463157" cy="830997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28832" y="3027179"/>
                    <a:ext cx="1463157" cy="83099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S      ( L </a:t>
                    </a:r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. 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)</a:t>
                    </a:r>
                  </a:p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L       </a:t>
                    </a:r>
                    <a:r>
                      <a:rPr lang="en-US" dirty="0" err="1" smtClean="0">
                        <a:solidFill>
                          <a:srgbClr val="FFC00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. ,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S</a:t>
                    </a:r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56299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001299" y="4820578"/>
                <a:ext cx="278668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)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8096" y="4673400"/>
              <a:ext cx="1260729" cy="796077"/>
              <a:chOff x="6438248" y="4002868"/>
              <a:chExt cx="1260729" cy="7960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438248" y="4337280"/>
                <a:ext cx="1260729" cy="461665"/>
                <a:chOff x="638392" y="3677126"/>
                <a:chExt cx="1119665" cy="461665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638392" y="3677126"/>
                  <a:ext cx="11196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S </a:t>
                  </a:r>
                  <a:r>
                    <a:rPr lang="en-US" b="1" dirty="0" smtClean="0"/>
                    <a:t>.</a:t>
                  </a: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5859" y="3796344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418197" y="4002868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26465" y="1300285"/>
              <a:ext cx="1467490" cy="1542978"/>
              <a:chOff x="3671158" y="2685035"/>
              <a:chExt cx="1467490" cy="1542978"/>
            </a:xfrm>
          </p:grpSpPr>
          <p:grpSp>
            <p:nvGrpSpPr>
              <p:cNvPr id="93202" name="Group 93201"/>
              <p:cNvGrpSpPr/>
              <p:nvPr/>
            </p:nvGrpSpPr>
            <p:grpSpPr>
              <a:xfrm>
                <a:off x="3671158" y="3027684"/>
                <a:ext cx="1463157" cy="1200329"/>
                <a:chOff x="5151586" y="3565511"/>
                <a:chExt cx="1463157" cy="120032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5151586" y="3565511"/>
                  <a:ext cx="1463157" cy="1200329"/>
                  <a:chOff x="3328832" y="3027179"/>
                  <a:chExt cx="1463157" cy="1200329"/>
                </a:xfrm>
              </p:grpSpPr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328832" y="3027179"/>
                    <a:ext cx="1463157" cy="120032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L       </a:t>
                    </a:r>
                    <a:r>
                      <a:rPr lang="en-US" dirty="0" err="1" smtClean="0">
                        <a:solidFill>
                          <a:srgbClr val="FFC00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rgbClr val="FFC000"/>
                        </a:solidFill>
                      </a:rPr>
                      <a:t>,</a:t>
                    </a: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rgbClr val="FFC000"/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 S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S     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990033"/>
                        </a:solidFill>
                      </a:rPr>
                      <a:t>x</a:t>
                    </a:r>
                    <a:endParaRPr lang="en-US" dirty="0" smtClean="0">
                      <a:solidFill>
                        <a:srgbClr val="990033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S      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. </a:t>
                    </a:r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(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L )</a:t>
                    </a:r>
                  </a:p>
                </p:txBody>
              </p:sp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25816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048682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42709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96"/>
              <p:cNvSpPr txBox="1"/>
              <p:nvPr/>
            </p:nvSpPr>
            <p:spPr>
              <a:xfrm>
                <a:off x="4861008" y="2685035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8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endCxn id="78" idx="3"/>
            </p:cNvCxnSpPr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73" idx="1"/>
            </p:cNvCxnSpPr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3198" name="Elbow Connector 93197"/>
            <p:cNvCxnSpPr>
              <a:stCxn id="73" idx="3"/>
              <a:endCxn id="110" idx="1"/>
            </p:cNvCxnSpPr>
            <p:nvPr/>
          </p:nvCxnSpPr>
          <p:spPr bwMode="auto">
            <a:xfrm>
              <a:off x="6589621" y="4274426"/>
              <a:ext cx="974730" cy="1988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1" name="Elbow Connector 93200"/>
            <p:cNvCxnSpPr>
              <a:stCxn id="73" idx="0"/>
              <a:endCxn id="105" idx="2"/>
            </p:cNvCxnSpPr>
            <p:nvPr/>
          </p:nvCxnSpPr>
          <p:spPr bwMode="auto">
            <a:xfrm rot="5400000" flipH="1" flipV="1">
              <a:off x="5350211" y="3351095"/>
              <a:ext cx="1015664" cy="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93225" name="TextBox 93224"/>
            <p:cNvSpPr txBox="1"/>
            <p:nvPr/>
          </p:nvSpPr>
          <p:spPr>
            <a:xfrm>
              <a:off x="5614968" y="3060364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,</a:t>
              </a:r>
              <a:endParaRPr lang="en-US" b="1" dirty="0"/>
            </a:p>
          </p:txBody>
        </p:sp>
        <p:sp>
          <p:nvSpPr>
            <p:cNvPr id="93226" name="TextBox 93225"/>
            <p:cNvSpPr txBox="1"/>
            <p:nvPr/>
          </p:nvSpPr>
          <p:spPr>
            <a:xfrm>
              <a:off x="6942975" y="3766949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950" y="6241847"/>
            <a:ext cx="8414804" cy="485328"/>
            <a:chOff x="615950" y="6241847"/>
            <a:chExt cx="8414804" cy="485328"/>
          </a:xfrm>
        </p:grpSpPr>
        <p:sp>
          <p:nvSpPr>
            <p:cNvPr id="108" name="TextBox 107"/>
            <p:cNvSpPr txBox="1"/>
            <p:nvPr/>
          </p:nvSpPr>
          <p:spPr>
            <a:xfrm>
              <a:off x="615950" y="6241847"/>
              <a:ext cx="8414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Closure!</a:t>
              </a:r>
              <a:r>
                <a:rPr lang="en-US" dirty="0" smtClean="0"/>
                <a:t> In  8  , we have three transitions to consider. Terminals </a:t>
              </a:r>
              <a:r>
                <a:rPr lang="en-US" b="1" dirty="0" smtClean="0">
                  <a:solidFill>
                    <a:srgbClr val="990033"/>
                  </a:solidFill>
                </a:rPr>
                <a:t>x</a:t>
              </a:r>
              <a:r>
                <a:rPr lang="en-US" dirty="0" smtClean="0"/>
                <a:t> and </a:t>
              </a:r>
              <a:r>
                <a:rPr lang="en-US" b="1" dirty="0" smtClean="0">
                  <a:solidFill>
                    <a:srgbClr val="00B0F0"/>
                  </a:solidFill>
                </a:rPr>
                <a:t>(</a:t>
              </a:r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009212" y="6265509"/>
              <a:ext cx="261021" cy="46166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F1448A-8DA1-430C-987B-92C440B24BCB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800" smtClean="0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228013" cy="495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rightmost Derivation for a:=12; print(23)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82613"/>
            <a:ext cx="23510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79413" y="871538"/>
            <a:ext cx="4929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Show that the following token sequence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ID := NUM; PRINT(NUM) is a legal phrase</a:t>
            </a:r>
          </a:p>
        </p:txBody>
      </p:sp>
      <p:grpSp>
        <p:nvGrpSpPr>
          <p:cNvPr id="19462" name="Group 12"/>
          <p:cNvGrpSpPr>
            <a:grpSpLocks/>
          </p:cNvGrpSpPr>
          <p:nvPr/>
        </p:nvGrpSpPr>
        <p:grpSpPr bwMode="auto">
          <a:xfrm>
            <a:off x="379413" y="1985963"/>
            <a:ext cx="7104062" cy="3838575"/>
            <a:chOff x="1867019" y="1991370"/>
            <a:chExt cx="3275463" cy="3839382"/>
          </a:xfrm>
        </p:grpSpPr>
        <p:sp>
          <p:nvSpPr>
            <p:cNvPr id="19464" name="TextBox 2"/>
            <p:cNvSpPr txBox="1">
              <a:spLocks noChangeArrowheads="1"/>
            </p:cNvSpPr>
            <p:nvPr/>
          </p:nvSpPr>
          <p:spPr bwMode="auto">
            <a:xfrm>
              <a:off x="1868025" y="1991370"/>
              <a:ext cx="7168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>
                  <a:solidFill>
                    <a:srgbClr val="00B0F0"/>
                  </a:solidFill>
                  <a:latin typeface="Arial Narrow" panose="020B0606020202030204" pitchFamily="34" charset="0"/>
                </a:rPr>
                <a:t>stmt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67019" y="2555050"/>
              <a:ext cx="2459342" cy="4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stmt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SEMI </a:t>
              </a:r>
              <a:r>
                <a:rPr lang="en-US" b="1" u="sng" dirty="0" err="1">
                  <a:solidFill>
                    <a:schemeClr val="accent1">
                      <a:lumMod val="75000"/>
                    </a:schemeClr>
                  </a:solidFill>
                </a:rPr>
                <a:t>stmt</a:t>
              </a:r>
              <a:endParaRPr lang="en-US" b="1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7019" y="3113968"/>
              <a:ext cx="2560351" cy="4620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stmt</a:t>
              </a:r>
              <a:r>
                <a:rPr lang="en-US" dirty="0"/>
                <a:t> SEMI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PRINT LPAREN </a:t>
              </a:r>
              <a:r>
                <a:rPr lang="en-US" b="1" u="sng" dirty="0" err="1">
                  <a:solidFill>
                    <a:schemeClr val="accent1">
                      <a:lumMod val="75000"/>
                    </a:schemeClr>
                  </a:solidFill>
                </a:rPr>
                <a:t>expr_list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RPAREN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67019" y="3677649"/>
              <a:ext cx="2280747" cy="4620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stmt</a:t>
              </a:r>
              <a:r>
                <a:rPr lang="en-US" dirty="0"/>
                <a:t> SEMI PRINT LPAREN 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expr</a:t>
              </a:r>
              <a:r>
                <a:rPr lang="en-US" dirty="0"/>
                <a:t> RPAREN</a:t>
              </a:r>
              <a:endParaRPr lang="en-US" b="1" u="sng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67019" y="4241330"/>
              <a:ext cx="3275463" cy="4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u="sng" dirty="0" err="1"/>
                <a:t>stmt</a:t>
              </a:r>
              <a:r>
                <a:rPr lang="en-US" dirty="0"/>
                <a:t> SEMI PRINT LPAREN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NUM</a:t>
              </a:r>
              <a:r>
                <a:rPr lang="en-US" dirty="0"/>
                <a:t> RPAREN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7019" y="4805011"/>
              <a:ext cx="2922665" cy="4620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ID ASSIGN </a:t>
              </a:r>
              <a:r>
                <a:rPr lang="en-US" b="1" u="sng" dirty="0">
                  <a:solidFill>
                    <a:schemeClr val="accent1">
                      <a:lumMod val="75000"/>
                    </a:schemeClr>
                  </a:solidFill>
                </a:rPr>
                <a:t>expr</a:t>
              </a:r>
              <a:r>
                <a:rPr lang="en-US" dirty="0"/>
                <a:t> SEMI PRINT LPAREN NUM RPAREN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7019" y="5368692"/>
              <a:ext cx="2961458" cy="4620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ID ASSIGN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NUM</a:t>
              </a:r>
              <a:r>
                <a:rPr lang="en-US" dirty="0"/>
                <a:t> SEMI PRINT LPAREN NUM RPAREN</a:t>
              </a:r>
            </a:p>
          </p:txBody>
        </p:sp>
      </p:grp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379413" y="1625600"/>
            <a:ext cx="485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ID ASSIGN NUM SEMI PRINT LPAREN NUM RPAREN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150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7564351" y="3707026"/>
            <a:ext cx="1356910" cy="800220"/>
            <a:chOff x="5263389" y="5169822"/>
            <a:chExt cx="1356910" cy="800220"/>
          </a:xfrm>
        </p:grpSpPr>
        <p:grpSp>
          <p:nvGrpSpPr>
            <p:cNvPr id="109" name="Group 108"/>
            <p:cNvGrpSpPr/>
            <p:nvPr/>
          </p:nvGrpSpPr>
          <p:grpSpPr>
            <a:xfrm>
              <a:off x="5263389" y="5508377"/>
              <a:ext cx="1356910" cy="461665"/>
              <a:chOff x="3328832" y="3027179"/>
              <a:chExt cx="1356910" cy="46166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328832" y="3027179"/>
                <a:ext cx="135691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 </a:t>
                </a:r>
                <a:r>
                  <a:rPr lang="en-US" b="1" dirty="0" smtClean="0"/>
                  <a:t>.</a:t>
                </a: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6299" y="3146397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6" name="TextBox 95"/>
            <p:cNvSpPr txBox="1"/>
            <p:nvPr/>
          </p:nvSpPr>
          <p:spPr>
            <a:xfrm>
              <a:off x="6340770" y="5169822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</a:t>
              </a:r>
            </a:p>
          </p:txBody>
        </p: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6906808" cy="4189464"/>
            <a:chOff x="657543" y="1280013"/>
            <a:chExt cx="6906808" cy="418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6464" y="3524427"/>
              <a:ext cx="1463157" cy="1165497"/>
              <a:chOff x="2817719" y="4820578"/>
              <a:chExt cx="1463157" cy="1165497"/>
            </a:xfrm>
          </p:grpSpPr>
          <p:grpSp>
            <p:nvGrpSpPr>
              <p:cNvPr id="93200" name="Group 93199"/>
              <p:cNvGrpSpPr/>
              <p:nvPr/>
            </p:nvGrpSpPr>
            <p:grpSpPr>
              <a:xfrm>
                <a:off x="2817719" y="5155078"/>
                <a:ext cx="1463157" cy="830997"/>
                <a:chOff x="2790402" y="3057524"/>
                <a:chExt cx="1463157" cy="8309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386" y="3533151"/>
                  <a:ext cx="401245" cy="223228"/>
                </a:xfrm>
                <a:prstGeom prst="rect">
                  <a:avLst/>
                </a:prstGeom>
              </p:spPr>
            </p:pic>
            <p:grpSp>
              <p:nvGrpSpPr>
                <p:cNvPr id="93187" name="Group 93186"/>
                <p:cNvGrpSpPr/>
                <p:nvPr/>
              </p:nvGrpSpPr>
              <p:grpSpPr>
                <a:xfrm>
                  <a:off x="2790402" y="3057524"/>
                  <a:ext cx="1463157" cy="830997"/>
                  <a:chOff x="3328832" y="3027179"/>
                  <a:chExt cx="1463157" cy="830997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28832" y="3027179"/>
                    <a:ext cx="1463157" cy="83099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      ( L </a:t>
                    </a:r>
                    <a:r>
                      <a:rPr lang="en-US" b="1" dirty="0" smtClean="0"/>
                      <a:t>. </a:t>
                    </a:r>
                    <a:r>
                      <a:rPr lang="en-US" dirty="0" smtClean="0"/>
                      <a:t>)</a:t>
                    </a:r>
                  </a:p>
                  <a:p>
                    <a:r>
                      <a:rPr lang="en-US" dirty="0" smtClean="0"/>
                      <a:t>L       </a:t>
                    </a:r>
                    <a:r>
                      <a:rPr lang="en-US" dirty="0" err="1" smtClean="0"/>
                      <a:t>L</a:t>
                    </a:r>
                    <a:r>
                      <a:rPr lang="en-US" dirty="0" smtClean="0"/>
                      <a:t> </a:t>
                    </a:r>
                    <a:r>
                      <a:rPr lang="en-US" b="1" dirty="0" smtClean="0"/>
                      <a:t>. ,</a:t>
                    </a:r>
                    <a:r>
                      <a:rPr lang="en-US" dirty="0" smtClean="0"/>
                      <a:t> S</a:t>
                    </a:r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56299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001299" y="4820578"/>
                <a:ext cx="278668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)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8096" y="4673400"/>
              <a:ext cx="1260729" cy="796077"/>
              <a:chOff x="6438248" y="4002868"/>
              <a:chExt cx="1260729" cy="7960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438248" y="4337280"/>
                <a:ext cx="1260729" cy="461665"/>
                <a:chOff x="638392" y="3677126"/>
                <a:chExt cx="1119665" cy="461665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638392" y="3677126"/>
                  <a:ext cx="11196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S </a:t>
                  </a:r>
                  <a:r>
                    <a:rPr lang="en-US" b="1" dirty="0" smtClean="0"/>
                    <a:t>.</a:t>
                  </a: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5859" y="3796344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418197" y="4002868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26465" y="1300285"/>
              <a:ext cx="1467490" cy="1542978"/>
              <a:chOff x="3671158" y="2685035"/>
              <a:chExt cx="1467490" cy="1542978"/>
            </a:xfrm>
          </p:grpSpPr>
          <p:grpSp>
            <p:nvGrpSpPr>
              <p:cNvPr id="93202" name="Group 93201"/>
              <p:cNvGrpSpPr/>
              <p:nvPr/>
            </p:nvGrpSpPr>
            <p:grpSpPr>
              <a:xfrm>
                <a:off x="3671158" y="3027684"/>
                <a:ext cx="1463157" cy="1200329"/>
                <a:chOff x="5151586" y="3565511"/>
                <a:chExt cx="1463157" cy="120032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5151586" y="3565511"/>
                  <a:ext cx="1463157" cy="1200329"/>
                  <a:chOff x="3328832" y="3027179"/>
                  <a:chExt cx="1463157" cy="1200329"/>
                </a:xfrm>
              </p:grpSpPr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328832" y="3027179"/>
                    <a:ext cx="1463157" cy="120032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L       </a:t>
                    </a:r>
                    <a:r>
                      <a:rPr lang="en-US" dirty="0" err="1" smtClean="0"/>
                      <a:t>L</a:t>
                    </a:r>
                    <a:r>
                      <a:rPr lang="en-US" dirty="0" smtClean="0"/>
                      <a:t> </a:t>
                    </a:r>
                    <a:r>
                      <a:rPr lang="en-US" b="1" dirty="0"/>
                      <a:t>,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.</a:t>
                    </a:r>
                    <a:r>
                      <a:rPr lang="en-US" dirty="0" smtClean="0"/>
                      <a:t> 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S</a:t>
                    </a:r>
                  </a:p>
                  <a:p>
                    <a:r>
                      <a:rPr lang="en-US" dirty="0" smtClean="0">
                        <a:solidFill>
                          <a:srgbClr val="990033"/>
                        </a:solidFill>
                      </a:rPr>
                      <a:t>S      </a:t>
                    </a:r>
                    <a:r>
                      <a:rPr lang="en-US" b="1" dirty="0" smtClean="0">
                        <a:solidFill>
                          <a:srgbClr val="990033"/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rgbClr val="990033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rgbClr val="990033"/>
                        </a:solidFill>
                      </a:rPr>
                      <a:t>x</a:t>
                    </a:r>
                    <a:endParaRPr lang="en-US" dirty="0" smtClean="0">
                      <a:solidFill>
                        <a:srgbClr val="990033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S      </a:t>
                    </a:r>
                    <a:r>
                      <a:rPr lang="en-US" b="1" dirty="0" smtClean="0">
                        <a:solidFill>
                          <a:srgbClr val="00B0F0"/>
                        </a:solidFill>
                      </a:rPr>
                      <a:t>. </a:t>
                    </a:r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( L )</a:t>
                    </a:r>
                  </a:p>
                </p:txBody>
              </p:sp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25816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048682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42709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96"/>
              <p:cNvSpPr txBox="1"/>
              <p:nvPr/>
            </p:nvSpPr>
            <p:spPr>
              <a:xfrm>
                <a:off x="4861008" y="2685035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8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endCxn id="78" idx="3"/>
            </p:cNvCxnSpPr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73" idx="1"/>
            </p:cNvCxnSpPr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3198" name="Elbow Connector 93197"/>
            <p:cNvCxnSpPr>
              <a:stCxn id="73" idx="3"/>
              <a:endCxn id="110" idx="1"/>
            </p:cNvCxnSpPr>
            <p:nvPr/>
          </p:nvCxnSpPr>
          <p:spPr bwMode="auto">
            <a:xfrm>
              <a:off x="6589621" y="4274426"/>
              <a:ext cx="974730" cy="1988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1" name="Elbow Connector 93200"/>
            <p:cNvCxnSpPr>
              <a:stCxn id="73" idx="0"/>
              <a:endCxn id="105" idx="2"/>
            </p:cNvCxnSpPr>
            <p:nvPr/>
          </p:nvCxnSpPr>
          <p:spPr bwMode="auto">
            <a:xfrm rot="5400000" flipH="1" flipV="1">
              <a:off x="5350211" y="3351095"/>
              <a:ext cx="1015664" cy="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6" name="Elbow Connector 93205"/>
            <p:cNvCxnSpPr>
              <a:stCxn id="105" idx="1"/>
              <a:endCxn id="30" idx="3"/>
            </p:cNvCxnSpPr>
            <p:nvPr/>
          </p:nvCxnSpPr>
          <p:spPr bwMode="auto">
            <a:xfrm rot="10800000">
              <a:off x="4092673" y="1849401"/>
              <a:ext cx="1033792" cy="39369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16" name="TextBox 93215"/>
            <p:cNvSpPr txBox="1"/>
            <p:nvPr/>
          </p:nvSpPr>
          <p:spPr>
            <a:xfrm>
              <a:off x="4400503" y="1433903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93218" name="Elbow Connector 93217"/>
            <p:cNvCxnSpPr/>
            <p:nvPr/>
          </p:nvCxnSpPr>
          <p:spPr bwMode="auto">
            <a:xfrm rot="10800000" flipV="1">
              <a:off x="4062561" y="2571763"/>
              <a:ext cx="1063904" cy="698603"/>
            </a:xfrm>
            <a:prstGeom prst="bentConnector3">
              <a:avLst>
                <a:gd name="adj1" fmla="val 50000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23" name="TextBox 93222"/>
            <p:cNvSpPr txBox="1"/>
            <p:nvPr/>
          </p:nvSpPr>
          <p:spPr>
            <a:xfrm>
              <a:off x="4666088" y="2829532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93225" name="TextBox 93224"/>
            <p:cNvSpPr txBox="1"/>
            <p:nvPr/>
          </p:nvSpPr>
          <p:spPr>
            <a:xfrm>
              <a:off x="5614968" y="3060364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,</a:t>
              </a:r>
              <a:endParaRPr lang="en-US" b="1" dirty="0"/>
            </a:p>
          </p:txBody>
        </p:sp>
        <p:sp>
          <p:nvSpPr>
            <p:cNvPr id="93226" name="TextBox 93225"/>
            <p:cNvSpPr txBox="1"/>
            <p:nvPr/>
          </p:nvSpPr>
          <p:spPr>
            <a:xfrm>
              <a:off x="6942975" y="3766949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1171" y="6111921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nonterminal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151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7564351" y="3707026"/>
            <a:ext cx="1356910" cy="800220"/>
            <a:chOff x="5263389" y="5169822"/>
            <a:chExt cx="1356910" cy="800220"/>
          </a:xfrm>
        </p:grpSpPr>
        <p:grpSp>
          <p:nvGrpSpPr>
            <p:cNvPr id="109" name="Group 108"/>
            <p:cNvGrpSpPr/>
            <p:nvPr/>
          </p:nvGrpSpPr>
          <p:grpSpPr>
            <a:xfrm>
              <a:off x="5263389" y="5508377"/>
              <a:ext cx="1356910" cy="461665"/>
              <a:chOff x="3328832" y="3027179"/>
              <a:chExt cx="1356910" cy="461665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328832" y="3027179"/>
                <a:ext cx="135691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 </a:t>
                </a:r>
                <a:r>
                  <a:rPr lang="en-US" b="1" dirty="0" smtClean="0"/>
                  <a:t>.</a:t>
                </a: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6299" y="3146397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96" name="TextBox 95"/>
            <p:cNvSpPr txBox="1"/>
            <p:nvPr/>
          </p:nvSpPr>
          <p:spPr>
            <a:xfrm>
              <a:off x="6340770" y="5169822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</a:t>
              </a:r>
            </a:p>
          </p:txBody>
        </p:sp>
      </p:grpSp>
      <p:grpSp>
        <p:nvGrpSpPr>
          <p:cNvPr id="93228" name="Group 93227"/>
          <p:cNvGrpSpPr/>
          <p:nvPr/>
        </p:nvGrpSpPr>
        <p:grpSpPr>
          <a:xfrm>
            <a:off x="657543" y="1280013"/>
            <a:ext cx="8261830" cy="4189464"/>
            <a:chOff x="657543" y="1280013"/>
            <a:chExt cx="8261830" cy="4189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5733" y="1780812"/>
              <a:ext cx="401245" cy="2232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509" y="2164073"/>
              <a:ext cx="401245" cy="2232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394" y="2516255"/>
              <a:ext cx="401245" cy="2232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58096" y="1294014"/>
              <a:ext cx="1356910" cy="1542981"/>
              <a:chOff x="658096" y="1294014"/>
              <a:chExt cx="1356910" cy="154298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58096" y="1636666"/>
                <a:ext cx="1356910" cy="120032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S’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S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( L )</a:t>
                </a:r>
                <a:br>
                  <a:rPr lang="en-US" dirty="0" smtClean="0"/>
                </a:br>
                <a:r>
                  <a:rPr lang="en-US" dirty="0" smtClean="0"/>
                  <a:t>S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37366" y="129401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48797" y="1280013"/>
              <a:ext cx="1043876" cy="800219"/>
              <a:chOff x="3315325" y="1671037"/>
              <a:chExt cx="1043876" cy="80021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315325" y="2009591"/>
                <a:ext cx="1043876" cy="461665"/>
                <a:chOff x="3328832" y="2013374"/>
                <a:chExt cx="1043876" cy="46166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328832" y="2013374"/>
                  <a:ext cx="1043876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x </a:t>
                  </a:r>
                  <a:r>
                    <a:rPr lang="en-US" b="1" dirty="0" smtClean="0"/>
                    <a:t>.</a:t>
                  </a:r>
                  <a:endParaRPr lang="en-US" b="1" dirty="0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4524" y="2142328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1" name="TextBox 90"/>
              <p:cNvSpPr txBox="1"/>
              <p:nvPr/>
            </p:nvSpPr>
            <p:spPr>
              <a:xfrm>
                <a:off x="4078013" y="1671037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6464" y="3524427"/>
              <a:ext cx="1463157" cy="1165497"/>
              <a:chOff x="2817719" y="4820578"/>
              <a:chExt cx="1463157" cy="1165497"/>
            </a:xfrm>
          </p:grpSpPr>
          <p:grpSp>
            <p:nvGrpSpPr>
              <p:cNvPr id="93200" name="Group 93199"/>
              <p:cNvGrpSpPr/>
              <p:nvPr/>
            </p:nvGrpSpPr>
            <p:grpSpPr>
              <a:xfrm>
                <a:off x="2817719" y="5155078"/>
                <a:ext cx="1463157" cy="830997"/>
                <a:chOff x="2790402" y="3057524"/>
                <a:chExt cx="1463157" cy="830997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7386" y="3533151"/>
                  <a:ext cx="401245" cy="223228"/>
                </a:xfrm>
                <a:prstGeom prst="rect">
                  <a:avLst/>
                </a:prstGeom>
              </p:spPr>
            </p:pic>
            <p:grpSp>
              <p:nvGrpSpPr>
                <p:cNvPr id="93187" name="Group 93186"/>
                <p:cNvGrpSpPr/>
                <p:nvPr/>
              </p:nvGrpSpPr>
              <p:grpSpPr>
                <a:xfrm>
                  <a:off x="2790402" y="3057524"/>
                  <a:ext cx="1463157" cy="830997"/>
                  <a:chOff x="3328832" y="3027179"/>
                  <a:chExt cx="1463157" cy="830997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28832" y="3027179"/>
                    <a:ext cx="1463157" cy="830997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      ( L </a:t>
                    </a:r>
                    <a:r>
                      <a:rPr lang="en-US" b="1" dirty="0" smtClean="0"/>
                      <a:t>. </a:t>
                    </a:r>
                    <a:r>
                      <a:rPr lang="en-US" dirty="0" smtClean="0"/>
                      <a:t>)</a:t>
                    </a:r>
                  </a:p>
                  <a:p>
                    <a:r>
                      <a:rPr lang="en-US" dirty="0" smtClean="0"/>
                      <a:t>L       </a:t>
                    </a:r>
                    <a:r>
                      <a:rPr lang="en-US" dirty="0" err="1" smtClean="0"/>
                      <a:t>L</a:t>
                    </a:r>
                    <a:r>
                      <a:rPr lang="en-US" dirty="0" smtClean="0"/>
                      <a:t> </a:t>
                    </a:r>
                    <a:r>
                      <a:rPr lang="en-US" b="1" dirty="0" smtClean="0"/>
                      <a:t>. ,</a:t>
                    </a:r>
                    <a:r>
                      <a:rPr lang="en-US" dirty="0" smtClean="0"/>
                      <a:t> S</a:t>
                    </a:r>
                  </a:p>
                </p:txBody>
              </p:sp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56299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4001299" y="4820578"/>
                <a:ext cx="278668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5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635269" y="2553529"/>
              <a:ext cx="1463157" cy="2292974"/>
              <a:chOff x="943283" y="3831600"/>
              <a:chExt cx="1463157" cy="22929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943283" y="4185582"/>
                <a:ext cx="1463157" cy="1938992"/>
                <a:chOff x="632986" y="3677126"/>
                <a:chExt cx="1463157" cy="193899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32986" y="3677126"/>
                  <a:ext cx="1463157" cy="193899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)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L 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</a:p>
                <a:p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grpSp>
              <p:nvGrpSpPr>
                <p:cNvPr id="2" name="Group 1"/>
                <p:cNvGrpSpPr/>
                <p:nvPr/>
              </p:nvGrpSpPr>
              <p:grpSpPr>
                <a:xfrm>
                  <a:off x="960453" y="3796344"/>
                  <a:ext cx="418301" cy="1710345"/>
                  <a:chOff x="960453" y="3796344"/>
                  <a:chExt cx="418301" cy="1710345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3" y="379634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0454" y="4189341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2339" y="4541523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8" y="4899354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77509" y="5283461"/>
                    <a:ext cx="401245" cy="22322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2128800" y="3831600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3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57543" y="3173725"/>
              <a:ext cx="1371890" cy="804420"/>
              <a:chOff x="240592" y="3564806"/>
              <a:chExt cx="1371890" cy="80442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4800" y="3907561"/>
                <a:ext cx="1367682" cy="461665"/>
                <a:chOff x="6881446" y="1852246"/>
                <a:chExt cx="1367682" cy="4616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881446" y="1852246"/>
                  <a:ext cx="1367682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</a:t>
                  </a:r>
                  <a:r>
                    <a:rPr lang="en-US" dirty="0" smtClean="0"/>
                    <a:t>      S </a:t>
                  </a:r>
                  <a:r>
                    <a:rPr lang="en-US" b="1" dirty="0" smtClean="0"/>
                    <a:t>. $</a:t>
                  </a:r>
                  <a:endParaRPr lang="en-US" b="1" dirty="0"/>
                </a:p>
              </p:txBody>
            </p: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57138" y="198120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4" name="TextBox 93"/>
              <p:cNvSpPr txBox="1"/>
              <p:nvPr/>
            </p:nvSpPr>
            <p:spPr>
              <a:xfrm>
                <a:off x="240592" y="3564806"/>
                <a:ext cx="294979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8096" y="4673400"/>
              <a:ext cx="1260729" cy="796077"/>
              <a:chOff x="6438248" y="4002868"/>
              <a:chExt cx="1260729" cy="7960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438248" y="4337280"/>
                <a:ext cx="1260729" cy="461665"/>
                <a:chOff x="638392" y="3677126"/>
                <a:chExt cx="1119665" cy="461665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638392" y="3677126"/>
                  <a:ext cx="1119665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S </a:t>
                  </a:r>
                  <a:r>
                    <a:rPr lang="en-US" b="1" dirty="0" smtClean="0"/>
                    <a:t>.</a:t>
                  </a:r>
                </a:p>
              </p:txBody>
            </p:sp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5859" y="3796344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418197" y="4002868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126465" y="1300285"/>
              <a:ext cx="1467490" cy="1542978"/>
              <a:chOff x="3671158" y="2685035"/>
              <a:chExt cx="1467490" cy="1542978"/>
            </a:xfrm>
          </p:grpSpPr>
          <p:grpSp>
            <p:nvGrpSpPr>
              <p:cNvPr id="93202" name="Group 93201"/>
              <p:cNvGrpSpPr/>
              <p:nvPr/>
            </p:nvGrpSpPr>
            <p:grpSpPr>
              <a:xfrm>
                <a:off x="3671158" y="3027684"/>
                <a:ext cx="1463157" cy="1200329"/>
                <a:chOff x="5151586" y="3565511"/>
                <a:chExt cx="1463157" cy="120032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5151586" y="3565511"/>
                  <a:ext cx="1463157" cy="1200329"/>
                  <a:chOff x="3328832" y="3027179"/>
                  <a:chExt cx="1463157" cy="1200329"/>
                </a:xfrm>
              </p:grpSpPr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328832" y="3027179"/>
                    <a:ext cx="1463157" cy="120032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L       </a:t>
                    </a:r>
                    <a:r>
                      <a:rPr lang="en-US" dirty="0" err="1" smtClean="0">
                        <a:solidFill>
                          <a:srgbClr val="00B050"/>
                        </a:solidFill>
                      </a:rPr>
                      <a:t>L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rgbClr val="00B050"/>
                        </a:solidFill>
                      </a:rPr>
                      <a:t>,</a:t>
                    </a:r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rgbClr val="00B050"/>
                        </a:solidFill>
                      </a:rPr>
                      <a:t>.</a:t>
                    </a: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 S</a:t>
                    </a:r>
                  </a:p>
                  <a:p>
                    <a:r>
                      <a:rPr lang="en-US" dirty="0" smtClean="0"/>
                      <a:t>S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x</a:t>
                    </a:r>
                    <a:endParaRPr lang="en-US" dirty="0" smtClean="0"/>
                  </a:p>
                  <a:p>
                    <a:r>
                      <a:rPr lang="en-US" dirty="0" smtClean="0"/>
                      <a:t>S      </a:t>
                    </a:r>
                    <a:r>
                      <a:rPr lang="en-US" b="1" dirty="0" smtClean="0"/>
                      <a:t>. </a:t>
                    </a:r>
                    <a:r>
                      <a:rPr lang="en-US" dirty="0" smtClean="0"/>
                      <a:t>( L )</a:t>
                    </a:r>
                  </a:p>
                </p:txBody>
              </p:sp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25816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048682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42709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7" name="TextBox 96"/>
              <p:cNvSpPr txBox="1"/>
              <p:nvPr/>
            </p:nvSpPr>
            <p:spPr>
              <a:xfrm>
                <a:off x="4861008" y="2685035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8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456216" y="1670586"/>
              <a:ext cx="1463157" cy="805684"/>
              <a:chOff x="6211995" y="2822164"/>
              <a:chExt cx="1463157" cy="80568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211995" y="3166183"/>
                <a:ext cx="1463157" cy="461665"/>
                <a:chOff x="3328832" y="3027179"/>
                <a:chExt cx="1463157" cy="461665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3328832" y="3027179"/>
                  <a:ext cx="1463157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B050"/>
                      </a:solidFill>
                    </a:rPr>
                    <a:t>L       </a:t>
                  </a:r>
                  <a:r>
                    <a:rPr lang="en-US" dirty="0" err="1" smtClean="0">
                      <a:solidFill>
                        <a:srgbClr val="00B050"/>
                      </a:solidFill>
                    </a:rPr>
                    <a:t>L</a:t>
                  </a:r>
                  <a:r>
                    <a:rPr lang="en-US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,</a:t>
                  </a:r>
                  <a:r>
                    <a:rPr lang="en-US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00B050"/>
                      </a:solidFill>
                    </a:rPr>
                    <a:t>S</a:t>
                  </a:r>
                  <a:r>
                    <a:rPr lang="en-US" b="1" dirty="0" smtClean="0">
                      <a:solidFill>
                        <a:srgbClr val="00B050"/>
                      </a:solidFill>
                    </a:rPr>
                    <a:t> .</a:t>
                  </a:r>
                  <a:endParaRPr lang="en-US" dirty="0" smtClean="0">
                    <a:solidFill>
                      <a:srgbClr val="00B050"/>
                    </a:solidFill>
                  </a:endParaRPr>
                </a:p>
              </p:txBody>
            </p:sp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25816" y="3146397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8" name="TextBox 97"/>
              <p:cNvSpPr txBox="1"/>
              <p:nvPr/>
            </p:nvSpPr>
            <p:spPr>
              <a:xfrm>
                <a:off x="7397512" y="2822164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9</a:t>
                </a:r>
              </a:p>
            </p:txBody>
          </p:sp>
        </p:grpSp>
        <p:cxnSp>
          <p:nvCxnSpPr>
            <p:cNvPr id="47" name="Elbow Connector 46"/>
            <p:cNvCxnSpPr>
              <a:endCxn id="30" idx="1"/>
            </p:cNvCxnSpPr>
            <p:nvPr/>
          </p:nvCxnSpPr>
          <p:spPr bwMode="auto">
            <a:xfrm flipV="1">
              <a:off x="2015006" y="1849400"/>
              <a:ext cx="1033791" cy="18191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6" idx="3"/>
            </p:cNvCxnSpPr>
            <p:nvPr/>
          </p:nvCxnSpPr>
          <p:spPr bwMode="auto">
            <a:xfrm>
              <a:off x="2015006" y="2236831"/>
              <a:ext cx="637494" cy="679477"/>
            </a:xfrm>
            <a:prstGeom prst="bentConnector2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Elbow Connector 50"/>
            <p:cNvCxnSpPr>
              <a:stCxn id="6" idx="2"/>
              <a:endCxn id="62" idx="0"/>
            </p:cNvCxnSpPr>
            <p:nvPr/>
          </p:nvCxnSpPr>
          <p:spPr bwMode="auto">
            <a:xfrm rot="16200000" flipH="1">
              <a:off x="1001329" y="3172216"/>
              <a:ext cx="679485" cy="904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endCxn id="78" idx="3"/>
            </p:cNvCxnSpPr>
            <p:nvPr/>
          </p:nvCxnSpPr>
          <p:spPr bwMode="auto">
            <a:xfrm rot="10800000" flipV="1">
              <a:off x="1918825" y="4752713"/>
              <a:ext cx="702818" cy="485932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73" idx="1"/>
            </p:cNvCxnSpPr>
            <p:nvPr/>
          </p:nvCxnSpPr>
          <p:spPr bwMode="auto">
            <a:xfrm>
              <a:off x="4089125" y="3849557"/>
              <a:ext cx="1037339" cy="42486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196" name="Group 93195"/>
            <p:cNvGrpSpPr/>
            <p:nvPr/>
          </p:nvGrpSpPr>
          <p:grpSpPr>
            <a:xfrm rot="5400000">
              <a:off x="3163772" y="4856393"/>
              <a:ext cx="591790" cy="558509"/>
              <a:chOff x="4089125" y="4689923"/>
              <a:chExt cx="591790" cy="558509"/>
            </a:xfrm>
          </p:grpSpPr>
          <p:cxnSp>
            <p:nvCxnSpPr>
              <p:cNvPr id="93188" name="Straight Connector 93187"/>
              <p:cNvCxnSpPr/>
              <p:nvPr/>
            </p:nvCxnSpPr>
            <p:spPr bwMode="auto">
              <a:xfrm>
                <a:off x="4089125" y="4689924"/>
                <a:ext cx="591790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190" name="Elbow Connector 93189"/>
              <p:cNvCxnSpPr/>
              <p:nvPr/>
            </p:nvCxnSpPr>
            <p:spPr bwMode="auto">
              <a:xfrm rot="10800000" flipV="1">
                <a:off x="4089127" y="4689923"/>
                <a:ext cx="591788" cy="558509"/>
              </a:xfrm>
              <a:prstGeom prst="bentConnector3">
                <a:avLst>
                  <a:gd name="adj1" fmla="val 259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93198" name="Elbow Connector 93197"/>
            <p:cNvCxnSpPr>
              <a:stCxn id="73" idx="3"/>
              <a:endCxn id="110" idx="1"/>
            </p:cNvCxnSpPr>
            <p:nvPr/>
          </p:nvCxnSpPr>
          <p:spPr bwMode="auto">
            <a:xfrm>
              <a:off x="6589621" y="4274426"/>
              <a:ext cx="974730" cy="1988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1" name="Elbow Connector 93200"/>
            <p:cNvCxnSpPr>
              <a:stCxn id="73" idx="0"/>
              <a:endCxn id="105" idx="2"/>
            </p:cNvCxnSpPr>
            <p:nvPr/>
          </p:nvCxnSpPr>
          <p:spPr bwMode="auto">
            <a:xfrm rot="5400000" flipH="1" flipV="1">
              <a:off x="5350211" y="3351095"/>
              <a:ext cx="1015664" cy="1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4" name="Elbow Connector 93203"/>
            <p:cNvCxnSpPr>
              <a:stCxn id="105" idx="3"/>
              <a:endCxn id="125" idx="1"/>
            </p:cNvCxnSpPr>
            <p:nvPr/>
          </p:nvCxnSpPr>
          <p:spPr bwMode="auto">
            <a:xfrm>
              <a:off x="6589622" y="2243099"/>
              <a:ext cx="866594" cy="233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206" name="Elbow Connector 93205"/>
            <p:cNvCxnSpPr>
              <a:stCxn id="105" idx="1"/>
              <a:endCxn id="30" idx="3"/>
            </p:cNvCxnSpPr>
            <p:nvPr/>
          </p:nvCxnSpPr>
          <p:spPr bwMode="auto">
            <a:xfrm rot="10800000">
              <a:off x="4092673" y="1849401"/>
              <a:ext cx="1033792" cy="393699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07" name="TextBox 93206"/>
            <p:cNvSpPr txBox="1"/>
            <p:nvPr/>
          </p:nvSpPr>
          <p:spPr>
            <a:xfrm>
              <a:off x="1371597" y="2895934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93208" name="TextBox 93207"/>
            <p:cNvSpPr txBox="1"/>
            <p:nvPr/>
          </p:nvSpPr>
          <p:spPr>
            <a:xfrm>
              <a:off x="2448372" y="144463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09" name="TextBox 93208"/>
            <p:cNvSpPr txBox="1"/>
            <p:nvPr/>
          </p:nvSpPr>
          <p:spPr>
            <a:xfrm>
              <a:off x="2364354" y="2273680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0" name="TextBox 93209"/>
            <p:cNvSpPr txBox="1"/>
            <p:nvPr/>
          </p:nvSpPr>
          <p:spPr>
            <a:xfrm>
              <a:off x="3324696" y="4952278"/>
              <a:ext cx="3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11" name="TextBox 93210"/>
            <p:cNvSpPr txBox="1"/>
            <p:nvPr/>
          </p:nvSpPr>
          <p:spPr>
            <a:xfrm>
              <a:off x="2171959" y="433208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93214" name="Elbow Connector 93213"/>
            <p:cNvCxnSpPr>
              <a:stCxn id="42" idx="0"/>
              <a:endCxn id="30" idx="2"/>
            </p:cNvCxnSpPr>
            <p:nvPr/>
          </p:nvCxnSpPr>
          <p:spPr bwMode="auto">
            <a:xfrm rot="5400000" flipH="1" flipV="1">
              <a:off x="3055152" y="2391929"/>
              <a:ext cx="827279" cy="203887"/>
            </a:xfrm>
            <a:prstGeom prst="bentConnector3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15" name="TextBox 93214"/>
            <p:cNvSpPr txBox="1"/>
            <p:nvPr/>
          </p:nvSpPr>
          <p:spPr>
            <a:xfrm>
              <a:off x="3296632" y="2073428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3216" name="TextBox 93215"/>
            <p:cNvSpPr txBox="1"/>
            <p:nvPr/>
          </p:nvSpPr>
          <p:spPr>
            <a:xfrm>
              <a:off x="4400503" y="1433903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93218" name="Elbow Connector 93217"/>
            <p:cNvCxnSpPr/>
            <p:nvPr/>
          </p:nvCxnSpPr>
          <p:spPr bwMode="auto">
            <a:xfrm rot="10800000" flipV="1">
              <a:off x="4062561" y="2571763"/>
              <a:ext cx="1063904" cy="698603"/>
            </a:xfrm>
            <a:prstGeom prst="bentConnector3">
              <a:avLst>
                <a:gd name="adj1" fmla="val 50000"/>
              </a:avLst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223" name="TextBox 93222"/>
            <p:cNvSpPr txBox="1"/>
            <p:nvPr/>
          </p:nvSpPr>
          <p:spPr>
            <a:xfrm>
              <a:off x="4666088" y="2829532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93224" name="TextBox 93223"/>
            <p:cNvSpPr txBox="1"/>
            <p:nvPr/>
          </p:nvSpPr>
          <p:spPr>
            <a:xfrm>
              <a:off x="4495655" y="4291652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93225" name="TextBox 93224"/>
            <p:cNvSpPr txBox="1"/>
            <p:nvPr/>
          </p:nvSpPr>
          <p:spPr>
            <a:xfrm>
              <a:off x="5614968" y="3060364"/>
              <a:ext cx="255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,</a:t>
              </a:r>
              <a:endParaRPr lang="en-US" b="1" dirty="0"/>
            </a:p>
          </p:txBody>
        </p:sp>
        <p:sp>
          <p:nvSpPr>
            <p:cNvPr id="93226" name="TextBox 93225"/>
            <p:cNvSpPr txBox="1"/>
            <p:nvPr/>
          </p:nvSpPr>
          <p:spPr>
            <a:xfrm>
              <a:off x="6942975" y="3766949"/>
              <a:ext cx="268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3227" name="TextBox 93226"/>
            <p:cNvSpPr txBox="1"/>
            <p:nvPr/>
          </p:nvSpPr>
          <p:spPr>
            <a:xfrm>
              <a:off x="6846428" y="182623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71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152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States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72708" y="87922"/>
            <a:ext cx="4548554" cy="877387"/>
            <a:chOff x="4372708" y="2284322"/>
            <a:chExt cx="4548554" cy="87738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657543" y="1280013"/>
            <a:ext cx="8263718" cy="4189464"/>
            <a:chOff x="657543" y="1280013"/>
            <a:chExt cx="8263718" cy="4189464"/>
          </a:xfrm>
        </p:grpSpPr>
        <p:grpSp>
          <p:nvGrpSpPr>
            <p:cNvPr id="38" name="Group 37"/>
            <p:cNvGrpSpPr/>
            <p:nvPr/>
          </p:nvGrpSpPr>
          <p:grpSpPr>
            <a:xfrm>
              <a:off x="7564351" y="3707026"/>
              <a:ext cx="1356910" cy="800220"/>
              <a:chOff x="5263389" y="5169822"/>
              <a:chExt cx="1356910" cy="800220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5263389" y="5508377"/>
                <a:ext cx="1356910" cy="461665"/>
                <a:chOff x="3328832" y="3027179"/>
                <a:chExt cx="1356910" cy="461665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3328832" y="3027179"/>
                  <a:ext cx="1356910" cy="461665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 </a:t>
                  </a:r>
                  <a:r>
                    <a:rPr lang="en-US" b="1" dirty="0" smtClean="0"/>
                    <a:t>.</a:t>
                  </a:r>
                </a:p>
              </p:txBody>
            </p:sp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6299" y="3146397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96" name="TextBox 95"/>
              <p:cNvSpPr txBox="1"/>
              <p:nvPr/>
            </p:nvSpPr>
            <p:spPr>
              <a:xfrm>
                <a:off x="6340770" y="5169822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6</a:t>
                </a:r>
              </a:p>
            </p:txBody>
          </p:sp>
        </p:grpSp>
        <p:grpSp>
          <p:nvGrpSpPr>
            <p:cNvPr id="93228" name="Group 93227"/>
            <p:cNvGrpSpPr/>
            <p:nvPr/>
          </p:nvGrpSpPr>
          <p:grpSpPr>
            <a:xfrm>
              <a:off x="657543" y="1280013"/>
              <a:ext cx="8261830" cy="4189464"/>
              <a:chOff x="657543" y="1280013"/>
              <a:chExt cx="8261830" cy="418946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733" y="1780812"/>
                <a:ext cx="401245" cy="22322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7509" y="2164073"/>
                <a:ext cx="401245" cy="22322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394" y="2516255"/>
                <a:ext cx="401245" cy="223228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658096" y="1294014"/>
                <a:ext cx="1356910" cy="1542981"/>
                <a:chOff x="658096" y="1294014"/>
                <a:chExt cx="1356910" cy="1542981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658096" y="1636666"/>
                  <a:ext cx="1356910" cy="120032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S’      </a:t>
                  </a:r>
                  <a:r>
                    <a:rPr lang="en-US" b="1" dirty="0" smtClean="0"/>
                    <a:t>. </a:t>
                  </a:r>
                  <a:r>
                    <a:rPr lang="en-US" dirty="0" smtClean="0"/>
                    <a:t>S </a:t>
                  </a:r>
                  <a:r>
                    <a:rPr lang="en-US" b="1" dirty="0" smtClean="0"/>
                    <a:t>$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 </a:t>
                  </a:r>
                  <a:r>
                    <a:rPr lang="en-US" dirty="0" smtClean="0"/>
                    <a:t>( L )</a:t>
                  </a:r>
                  <a:br>
                    <a:rPr lang="en-US" dirty="0" smtClean="0"/>
                  </a:br>
                  <a:r>
                    <a:rPr lang="en-US" dirty="0" smtClean="0"/>
                    <a:t>S      </a:t>
                  </a:r>
                  <a:r>
                    <a:rPr lang="en-US" b="1" dirty="0" smtClean="0"/>
                    <a:t>.</a:t>
                  </a:r>
                  <a:r>
                    <a:rPr lang="en-US" dirty="0" smtClean="0"/>
                    <a:t> x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37366" y="1294014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1</a:t>
                  </a:r>
                  <a:endParaRPr lang="en-US" sz="1600" b="1" dirty="0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048797" y="1280013"/>
                <a:ext cx="1043876" cy="800219"/>
                <a:chOff x="3315325" y="1671037"/>
                <a:chExt cx="1043876" cy="800219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315325" y="2009591"/>
                  <a:ext cx="1043876" cy="461665"/>
                  <a:chOff x="3328832" y="2013374"/>
                  <a:chExt cx="1043876" cy="461665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328832" y="2013374"/>
                    <a:ext cx="1043876" cy="461665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      x </a:t>
                    </a:r>
                    <a:r>
                      <a:rPr lang="en-US" b="1" dirty="0" smtClean="0"/>
                      <a:t>.</a:t>
                    </a:r>
                    <a:endParaRPr lang="en-US" b="1" dirty="0"/>
                  </a:p>
                </p:txBody>
              </p:sp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04524" y="2142328"/>
                    <a:ext cx="401245" cy="223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1" name="TextBox 90"/>
                <p:cNvSpPr txBox="1"/>
                <p:nvPr/>
              </p:nvSpPr>
              <p:spPr>
                <a:xfrm>
                  <a:off x="4078013" y="1671037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2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126464" y="3524427"/>
                <a:ext cx="1463157" cy="1165497"/>
                <a:chOff x="2817719" y="4820578"/>
                <a:chExt cx="1463157" cy="1165497"/>
              </a:xfrm>
            </p:grpSpPr>
            <p:grpSp>
              <p:nvGrpSpPr>
                <p:cNvPr id="93200" name="Group 93199"/>
                <p:cNvGrpSpPr/>
                <p:nvPr/>
              </p:nvGrpSpPr>
              <p:grpSpPr>
                <a:xfrm>
                  <a:off x="2817719" y="5155078"/>
                  <a:ext cx="1463157" cy="830997"/>
                  <a:chOff x="2790402" y="3057524"/>
                  <a:chExt cx="1463157" cy="830997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87386" y="3533151"/>
                    <a:ext cx="401245" cy="223228"/>
                  </a:xfrm>
                  <a:prstGeom prst="rect">
                    <a:avLst/>
                  </a:prstGeom>
                </p:spPr>
              </p:pic>
              <p:grpSp>
                <p:nvGrpSpPr>
                  <p:cNvPr id="93187" name="Group 93186"/>
                  <p:cNvGrpSpPr/>
                  <p:nvPr/>
                </p:nvGrpSpPr>
                <p:grpSpPr>
                  <a:xfrm>
                    <a:off x="2790402" y="3057524"/>
                    <a:ext cx="1463157" cy="830997"/>
                    <a:chOff x="3328832" y="3027179"/>
                    <a:chExt cx="1463157" cy="830997"/>
                  </a:xfrm>
                </p:grpSpPr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3328832" y="3027179"/>
                      <a:ext cx="1463157" cy="830997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S      ( L </a:t>
                      </a:r>
                      <a:r>
                        <a:rPr lang="en-US" b="1" dirty="0" smtClean="0"/>
                        <a:t>. 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L       </a:t>
                      </a:r>
                      <a:r>
                        <a:rPr lang="en-US" dirty="0" err="1" smtClean="0"/>
                        <a:t>L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. ,</a:t>
                      </a:r>
                      <a:r>
                        <a:rPr lang="en-US" dirty="0" smtClean="0"/>
                        <a:t> S</a:t>
                      </a:r>
                    </a:p>
                  </p:txBody>
                </p:sp>
                <p:pic>
                  <p:nvPicPr>
                    <p:cNvPr id="74" name="Picture 73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656299" y="3146397"/>
                      <a:ext cx="401245" cy="22322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4001299" y="4820578"/>
                  <a:ext cx="278668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5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635269" y="2553529"/>
                <a:ext cx="1463157" cy="2292974"/>
                <a:chOff x="943283" y="3831600"/>
                <a:chExt cx="1463157" cy="2292974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943283" y="4185582"/>
                  <a:ext cx="1463157" cy="1938992"/>
                  <a:chOff x="632986" y="3677126"/>
                  <a:chExt cx="1463157" cy="1938992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32986" y="3677126"/>
                    <a:ext cx="1463157" cy="1938992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      (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L )</a:t>
                    </a:r>
                  </a:p>
                  <a:p>
                    <a:r>
                      <a:rPr lang="en-US" dirty="0" smtClean="0"/>
                      <a:t>L 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S</a:t>
                    </a:r>
                  </a:p>
                  <a:p>
                    <a:r>
                      <a:rPr lang="en-US" dirty="0" smtClean="0"/>
                      <a:t>L 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L </a:t>
                    </a:r>
                    <a:r>
                      <a:rPr lang="en-US" b="1" dirty="0" smtClean="0"/>
                      <a:t>,</a:t>
                    </a:r>
                    <a:r>
                      <a:rPr lang="en-US" dirty="0" smtClean="0"/>
                      <a:t> S</a:t>
                    </a:r>
                  </a:p>
                  <a:p>
                    <a:r>
                      <a:rPr lang="en-US" dirty="0" smtClean="0"/>
                      <a:t>S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( L )</a:t>
                    </a:r>
                    <a:br>
                      <a:rPr lang="en-US" dirty="0" smtClean="0"/>
                    </a:br>
                    <a:r>
                      <a:rPr lang="en-US" dirty="0" smtClean="0"/>
                      <a:t>S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x</a:t>
                    </a:r>
                    <a:endParaRPr lang="en-US" dirty="0"/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960453" y="3796344"/>
                    <a:ext cx="418301" cy="1710345"/>
                    <a:chOff x="960453" y="3796344"/>
                    <a:chExt cx="418301" cy="1710345"/>
                  </a:xfrm>
                </p:grpSpPr>
                <p:pic>
                  <p:nvPicPr>
                    <p:cNvPr id="43" name="Picture 42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60453" y="3796344"/>
                      <a:ext cx="401245" cy="22322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Picture 43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60454" y="4189341"/>
                      <a:ext cx="401245" cy="22322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44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62339" y="4541523"/>
                      <a:ext cx="401245" cy="22322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7" name="Picture 126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77508" y="4899354"/>
                      <a:ext cx="401245" cy="22322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8" name="Picture 127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977509" y="5283461"/>
                      <a:ext cx="401245" cy="22322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2128800" y="3831600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3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657543" y="3173725"/>
                <a:ext cx="1371890" cy="804420"/>
                <a:chOff x="240592" y="3564806"/>
                <a:chExt cx="1371890" cy="804420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244800" y="3907561"/>
                  <a:ext cx="1367682" cy="461665"/>
                  <a:chOff x="6881446" y="1852246"/>
                  <a:chExt cx="1367682" cy="461665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881446" y="1852246"/>
                    <a:ext cx="1367682" cy="461665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</a:t>
                    </a:r>
                    <a:r>
                      <a:rPr lang="en-US" b="1" dirty="0" smtClean="0"/>
                      <a:t>’</a:t>
                    </a:r>
                    <a:r>
                      <a:rPr lang="en-US" dirty="0" smtClean="0"/>
                      <a:t>      S </a:t>
                    </a:r>
                    <a:r>
                      <a:rPr lang="en-US" b="1" dirty="0" smtClean="0"/>
                      <a:t>. $</a:t>
                    </a:r>
                    <a:endParaRPr lang="en-US" b="1" dirty="0"/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257138" y="1981200"/>
                    <a:ext cx="401245" cy="223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4" name="TextBox 93"/>
                <p:cNvSpPr txBox="1"/>
                <p:nvPr/>
              </p:nvSpPr>
              <p:spPr>
                <a:xfrm>
                  <a:off x="240592" y="3564806"/>
                  <a:ext cx="294979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4</a:t>
                  </a: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658096" y="4673400"/>
                <a:ext cx="1260729" cy="796077"/>
                <a:chOff x="6438248" y="4002868"/>
                <a:chExt cx="1260729" cy="796077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6438248" y="4337280"/>
                  <a:ext cx="1260729" cy="461665"/>
                  <a:chOff x="638392" y="3677126"/>
                  <a:chExt cx="1119665" cy="461665"/>
                </a:xfrm>
              </p:grpSpPr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38392" y="3677126"/>
                    <a:ext cx="1119665" cy="461665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L       S </a:t>
                    </a:r>
                    <a:r>
                      <a:rPr lang="en-US" b="1" dirty="0" smtClean="0"/>
                      <a:t>.</a:t>
                    </a:r>
                  </a:p>
                </p:txBody>
              </p:sp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65859" y="3796344"/>
                    <a:ext cx="401245" cy="223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7418197" y="4002868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7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126465" y="1300285"/>
                <a:ext cx="1467490" cy="1542978"/>
                <a:chOff x="3671158" y="2685035"/>
                <a:chExt cx="1467490" cy="1542978"/>
              </a:xfrm>
            </p:grpSpPr>
            <p:grpSp>
              <p:nvGrpSpPr>
                <p:cNvPr id="93202" name="Group 93201"/>
                <p:cNvGrpSpPr/>
                <p:nvPr/>
              </p:nvGrpSpPr>
              <p:grpSpPr>
                <a:xfrm>
                  <a:off x="3671158" y="3027684"/>
                  <a:ext cx="1463157" cy="1200329"/>
                  <a:chOff x="5151586" y="3565511"/>
                  <a:chExt cx="1463157" cy="1200329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5151586" y="3565511"/>
                    <a:ext cx="1463157" cy="1200329"/>
                    <a:chOff x="3328832" y="3027179"/>
                    <a:chExt cx="1463157" cy="1200329"/>
                  </a:xfrm>
                </p:grpSpPr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3328832" y="3027179"/>
                      <a:ext cx="1463157" cy="1200329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L       </a:t>
                      </a:r>
                      <a:r>
                        <a:rPr lang="en-US" dirty="0" err="1" smtClean="0"/>
                        <a:t>L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/>
                        <a:t>,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/>
                        <a:t>.</a:t>
                      </a:r>
                      <a:r>
                        <a:rPr lang="en-US" dirty="0" smtClean="0"/>
                        <a:t> S</a:t>
                      </a:r>
                    </a:p>
                    <a:p>
                      <a:r>
                        <a:rPr lang="en-US" dirty="0" smtClean="0"/>
                        <a:t>S      </a:t>
                      </a:r>
                      <a:r>
                        <a:rPr lang="en-US" b="1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x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      </a:t>
                      </a:r>
                      <a:r>
                        <a:rPr lang="en-US" b="1" dirty="0" smtClean="0"/>
                        <a:t>. </a:t>
                      </a:r>
                      <a:r>
                        <a:rPr lang="en-US" dirty="0" smtClean="0"/>
                        <a:t>( L )</a:t>
                      </a:r>
                    </a:p>
                  </p:txBody>
                </p:sp>
                <p:pic>
                  <p:nvPicPr>
                    <p:cNvPr id="106" name="Picture 105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625816" y="3146397"/>
                      <a:ext cx="401245" cy="22322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486552" y="4048682"/>
                    <a:ext cx="401245" cy="223228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486552" y="4427090"/>
                    <a:ext cx="401245" cy="223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7" name="TextBox 96"/>
                <p:cNvSpPr txBox="1"/>
                <p:nvPr/>
              </p:nvSpPr>
              <p:spPr>
                <a:xfrm>
                  <a:off x="4861008" y="2685035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8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7456216" y="1670586"/>
                <a:ext cx="1463157" cy="805684"/>
                <a:chOff x="6211995" y="2822164"/>
                <a:chExt cx="1463157" cy="805684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6211995" y="3166183"/>
                  <a:ext cx="1463157" cy="461665"/>
                  <a:chOff x="3328832" y="3027179"/>
                  <a:chExt cx="1463157" cy="461665"/>
                </a:xfrm>
              </p:grpSpPr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328832" y="3027179"/>
                    <a:ext cx="1463157" cy="461665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L       </a:t>
                    </a:r>
                    <a:r>
                      <a:rPr lang="en-US" dirty="0" err="1" smtClean="0"/>
                      <a:t>L</a:t>
                    </a:r>
                    <a:r>
                      <a:rPr lang="en-US" dirty="0" smtClean="0"/>
                      <a:t> </a:t>
                    </a:r>
                    <a:r>
                      <a:rPr lang="en-US" b="1" dirty="0"/>
                      <a:t>,</a:t>
                    </a:r>
                    <a:r>
                      <a:rPr lang="en-US" b="1" dirty="0" smtClean="0"/>
                      <a:t> </a:t>
                    </a:r>
                    <a:r>
                      <a:rPr lang="en-US" dirty="0" smtClean="0"/>
                      <a:t>S</a:t>
                    </a:r>
                    <a:r>
                      <a:rPr lang="en-US" b="1" dirty="0" smtClean="0"/>
                      <a:t> .</a:t>
                    </a:r>
                    <a:endParaRPr lang="en-US" dirty="0" smtClean="0"/>
                  </a:p>
                </p:txBody>
              </p:sp>
              <p:pic>
                <p:nvPicPr>
                  <p:cNvPr id="126" name="Picture 12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25816" y="3146397"/>
                    <a:ext cx="401245" cy="2232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8" name="TextBox 97"/>
                <p:cNvSpPr txBox="1"/>
                <p:nvPr/>
              </p:nvSpPr>
              <p:spPr>
                <a:xfrm>
                  <a:off x="7397512" y="2822164"/>
                  <a:ext cx="277640" cy="33855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9</a:t>
                  </a:r>
                </a:p>
              </p:txBody>
            </p:sp>
          </p:grpSp>
          <p:cxnSp>
            <p:nvCxnSpPr>
              <p:cNvPr id="47" name="Elbow Connector 46"/>
              <p:cNvCxnSpPr>
                <a:endCxn id="30" idx="1"/>
              </p:cNvCxnSpPr>
              <p:nvPr/>
            </p:nvCxnSpPr>
            <p:spPr bwMode="auto">
              <a:xfrm flipV="1">
                <a:off x="2015006" y="1849400"/>
                <a:ext cx="1033791" cy="181911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Elbow Connector 48"/>
              <p:cNvCxnSpPr>
                <a:stCxn id="6" idx="3"/>
              </p:cNvCxnSpPr>
              <p:nvPr/>
            </p:nvCxnSpPr>
            <p:spPr bwMode="auto">
              <a:xfrm>
                <a:off x="2015006" y="2236831"/>
                <a:ext cx="637494" cy="679477"/>
              </a:xfrm>
              <a:prstGeom prst="bentConnector2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Elbow Connector 50"/>
              <p:cNvCxnSpPr>
                <a:stCxn id="6" idx="2"/>
                <a:endCxn id="62" idx="0"/>
              </p:cNvCxnSpPr>
              <p:nvPr/>
            </p:nvCxnSpPr>
            <p:spPr bwMode="auto">
              <a:xfrm rot="16200000" flipH="1">
                <a:off x="1001329" y="3172216"/>
                <a:ext cx="679485" cy="9041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Elbow Connector 52"/>
              <p:cNvCxnSpPr>
                <a:endCxn id="78" idx="3"/>
              </p:cNvCxnSpPr>
              <p:nvPr/>
            </p:nvCxnSpPr>
            <p:spPr bwMode="auto">
              <a:xfrm rot="10800000" flipV="1">
                <a:off x="1918825" y="4752713"/>
                <a:ext cx="702818" cy="485932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Elbow Connector 54"/>
              <p:cNvCxnSpPr>
                <a:endCxn id="73" idx="1"/>
              </p:cNvCxnSpPr>
              <p:nvPr/>
            </p:nvCxnSpPr>
            <p:spPr bwMode="auto">
              <a:xfrm>
                <a:off x="4089125" y="3849557"/>
                <a:ext cx="1037339" cy="424869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3196" name="Group 93195"/>
              <p:cNvGrpSpPr/>
              <p:nvPr/>
            </p:nvGrpSpPr>
            <p:grpSpPr>
              <a:xfrm rot="5400000">
                <a:off x="3163772" y="4856393"/>
                <a:ext cx="591790" cy="558509"/>
                <a:chOff x="4089125" y="4689923"/>
                <a:chExt cx="591790" cy="558509"/>
              </a:xfrm>
            </p:grpSpPr>
            <p:cxnSp>
              <p:nvCxnSpPr>
                <p:cNvPr id="93188" name="Straight Connector 93187"/>
                <p:cNvCxnSpPr/>
                <p:nvPr/>
              </p:nvCxnSpPr>
              <p:spPr bwMode="auto">
                <a:xfrm>
                  <a:off x="4089125" y="4689924"/>
                  <a:ext cx="591790" cy="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3190" name="Elbow Connector 93189"/>
                <p:cNvCxnSpPr/>
                <p:nvPr/>
              </p:nvCxnSpPr>
              <p:spPr bwMode="auto">
                <a:xfrm rot="10800000" flipV="1">
                  <a:off x="4089127" y="4689923"/>
                  <a:ext cx="591788" cy="558509"/>
                </a:xfrm>
                <a:prstGeom prst="bentConnector3">
                  <a:avLst>
                    <a:gd name="adj1" fmla="val 2592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93198" name="Elbow Connector 93197"/>
              <p:cNvCxnSpPr>
                <a:stCxn id="73" idx="3"/>
                <a:endCxn id="110" idx="1"/>
              </p:cNvCxnSpPr>
              <p:nvPr/>
            </p:nvCxnSpPr>
            <p:spPr bwMode="auto">
              <a:xfrm>
                <a:off x="6589621" y="4274426"/>
                <a:ext cx="974730" cy="1988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201" name="Elbow Connector 93200"/>
              <p:cNvCxnSpPr>
                <a:stCxn id="73" idx="0"/>
                <a:endCxn id="105" idx="2"/>
              </p:cNvCxnSpPr>
              <p:nvPr/>
            </p:nvCxnSpPr>
            <p:spPr bwMode="auto">
              <a:xfrm rot="5400000" flipH="1" flipV="1">
                <a:off x="5350211" y="3351095"/>
                <a:ext cx="1015664" cy="1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204" name="Elbow Connector 93203"/>
              <p:cNvCxnSpPr>
                <a:stCxn id="105" idx="3"/>
                <a:endCxn id="125" idx="1"/>
              </p:cNvCxnSpPr>
              <p:nvPr/>
            </p:nvCxnSpPr>
            <p:spPr bwMode="auto">
              <a:xfrm>
                <a:off x="6589622" y="2243099"/>
                <a:ext cx="866594" cy="2339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206" name="Elbow Connector 93205"/>
              <p:cNvCxnSpPr>
                <a:stCxn id="105" idx="1"/>
                <a:endCxn id="30" idx="3"/>
              </p:cNvCxnSpPr>
              <p:nvPr/>
            </p:nvCxnSpPr>
            <p:spPr bwMode="auto">
              <a:xfrm rot="10800000">
                <a:off x="4092673" y="1849401"/>
                <a:ext cx="1033792" cy="393699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207" name="TextBox 93206"/>
              <p:cNvSpPr txBox="1"/>
              <p:nvPr/>
            </p:nvSpPr>
            <p:spPr>
              <a:xfrm>
                <a:off x="1371597" y="2895934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93208" name="TextBox 93207"/>
              <p:cNvSpPr txBox="1"/>
              <p:nvPr/>
            </p:nvSpPr>
            <p:spPr>
              <a:xfrm>
                <a:off x="2448372" y="1444634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93209" name="TextBox 93208"/>
              <p:cNvSpPr txBox="1"/>
              <p:nvPr/>
            </p:nvSpPr>
            <p:spPr>
              <a:xfrm>
                <a:off x="2364354" y="2273680"/>
                <a:ext cx="268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</a:t>
                </a:r>
                <a:endParaRPr lang="en-US" dirty="0"/>
              </a:p>
            </p:txBody>
          </p:sp>
          <p:sp>
            <p:nvSpPr>
              <p:cNvPr id="93210" name="TextBox 93209"/>
              <p:cNvSpPr txBox="1"/>
              <p:nvPr/>
            </p:nvSpPr>
            <p:spPr>
              <a:xfrm>
                <a:off x="3324696" y="4952278"/>
                <a:ext cx="325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endParaRPr lang="en-US" dirty="0"/>
              </a:p>
            </p:txBody>
          </p:sp>
          <p:sp>
            <p:nvSpPr>
              <p:cNvPr id="93211" name="TextBox 93210"/>
              <p:cNvSpPr txBox="1"/>
              <p:nvPr/>
            </p:nvSpPr>
            <p:spPr>
              <a:xfrm>
                <a:off x="2171959" y="4332088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  <p:cxnSp>
            <p:nvCxnSpPr>
              <p:cNvPr id="93214" name="Elbow Connector 93213"/>
              <p:cNvCxnSpPr>
                <a:stCxn id="42" idx="0"/>
                <a:endCxn id="30" idx="2"/>
              </p:cNvCxnSpPr>
              <p:nvPr/>
            </p:nvCxnSpPr>
            <p:spPr bwMode="auto">
              <a:xfrm rot="5400000" flipH="1" flipV="1">
                <a:off x="3055152" y="2391929"/>
                <a:ext cx="827279" cy="203887"/>
              </a:xfrm>
              <a:prstGeom prst="bentConnector3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215" name="TextBox 93214"/>
              <p:cNvSpPr txBox="1"/>
              <p:nvPr/>
            </p:nvSpPr>
            <p:spPr>
              <a:xfrm>
                <a:off x="3296632" y="2073428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93216" name="TextBox 93215"/>
              <p:cNvSpPr txBox="1"/>
              <p:nvPr/>
            </p:nvSpPr>
            <p:spPr>
              <a:xfrm>
                <a:off x="4400503" y="1433903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cxnSp>
            <p:nvCxnSpPr>
              <p:cNvPr id="93218" name="Elbow Connector 93217"/>
              <p:cNvCxnSpPr/>
              <p:nvPr/>
            </p:nvCxnSpPr>
            <p:spPr bwMode="auto">
              <a:xfrm rot="10800000" flipV="1">
                <a:off x="4062561" y="2571763"/>
                <a:ext cx="1063904" cy="698603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223" name="TextBox 93222"/>
              <p:cNvSpPr txBox="1"/>
              <p:nvPr/>
            </p:nvSpPr>
            <p:spPr>
              <a:xfrm>
                <a:off x="4666088" y="2829532"/>
                <a:ext cx="45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</a:t>
                </a:r>
                <a:endParaRPr lang="en-US" dirty="0"/>
              </a:p>
            </p:txBody>
          </p:sp>
          <p:sp>
            <p:nvSpPr>
              <p:cNvPr id="93224" name="TextBox 93223"/>
              <p:cNvSpPr txBox="1"/>
              <p:nvPr/>
            </p:nvSpPr>
            <p:spPr>
              <a:xfrm>
                <a:off x="4495655" y="4291652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</a:t>
                </a:r>
                <a:endParaRPr lang="en-US" dirty="0"/>
              </a:p>
            </p:txBody>
          </p:sp>
          <p:sp>
            <p:nvSpPr>
              <p:cNvPr id="93225" name="TextBox 93224"/>
              <p:cNvSpPr txBox="1"/>
              <p:nvPr/>
            </p:nvSpPr>
            <p:spPr>
              <a:xfrm>
                <a:off x="5614968" y="3060364"/>
                <a:ext cx="255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,</a:t>
                </a:r>
                <a:endParaRPr lang="en-US" b="1" dirty="0"/>
              </a:p>
            </p:txBody>
          </p:sp>
          <p:sp>
            <p:nvSpPr>
              <p:cNvPr id="93226" name="TextBox 93225"/>
              <p:cNvSpPr txBox="1"/>
              <p:nvPr/>
            </p:nvSpPr>
            <p:spPr>
              <a:xfrm>
                <a:off x="6942975" y="3766949"/>
                <a:ext cx="268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93227" name="TextBox 93226"/>
              <p:cNvSpPr txBox="1"/>
              <p:nvPr/>
            </p:nvSpPr>
            <p:spPr>
              <a:xfrm>
                <a:off x="6846428" y="1826231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2183383" y="6094723"/>
            <a:ext cx="522771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Done. How can we extract the parsing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153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75762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154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97599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2616" y="783096"/>
            <a:ext cx="3318986" cy="1373197"/>
            <a:chOff x="512616" y="783096"/>
            <a:chExt cx="3318986" cy="1373197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3189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transition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        Y</a:t>
              </a:r>
              <a:r>
                <a:rPr lang="en-US" b="1" dirty="0" smtClean="0">
                  <a:solidFill>
                    <a:srgbClr val="FFC000"/>
                  </a:solidFill>
                </a:rPr>
                <a:t/>
              </a:r>
              <a:br>
                <a:rPr lang="en-US" b="1" dirty="0" smtClean="0">
                  <a:solidFill>
                    <a:srgbClr val="FFC00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where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00B050"/>
                  </a:solidFill>
                </a:rPr>
                <a:t> is a terminal, add</a:t>
              </a:r>
              <a:br>
                <a:rPr lang="en-US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“</a:t>
              </a:r>
              <a:r>
                <a:rPr lang="en-US" dirty="0" smtClean="0">
                  <a:solidFill>
                    <a:srgbClr val="7030A0"/>
                  </a:solidFill>
                </a:rPr>
                <a:t>shift-to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Y</a:t>
              </a:r>
              <a:r>
                <a:rPr lang="en-US" dirty="0" smtClean="0">
                  <a:solidFill>
                    <a:srgbClr val="00B050"/>
                  </a:solidFill>
                </a:rPr>
                <a:t>” 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91152" y="783096"/>
              <a:ext cx="709133" cy="625351"/>
              <a:chOff x="2991152" y="783096"/>
              <a:chExt cx="709133" cy="6253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152" y="1013929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991152" y="783096"/>
                <a:ext cx="268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t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17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155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62184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s3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s2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s3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s2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s6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s8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s3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s2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2616" y="783096"/>
            <a:ext cx="3318986" cy="1373197"/>
            <a:chOff x="512616" y="783096"/>
            <a:chExt cx="3318986" cy="1373197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3189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transition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        Y</a:t>
              </a:r>
              <a:r>
                <a:rPr lang="en-US" b="1" dirty="0" smtClean="0">
                  <a:solidFill>
                    <a:srgbClr val="FFC000"/>
                  </a:solidFill>
                </a:rPr>
                <a:t/>
              </a:r>
              <a:br>
                <a:rPr lang="en-US" b="1" dirty="0" smtClean="0">
                  <a:solidFill>
                    <a:srgbClr val="FFC00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where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is a terminal, add</a:t>
              </a:r>
              <a:br>
                <a:rPr lang="en-US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“</a:t>
              </a:r>
              <a:r>
                <a:rPr lang="en-US" dirty="0" smtClean="0">
                  <a:solidFill>
                    <a:srgbClr val="7030A0"/>
                  </a:solidFill>
                </a:rPr>
                <a:t>shift-to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Y</a:t>
              </a:r>
              <a:r>
                <a:rPr lang="en-US" dirty="0" smtClean="0">
                  <a:solidFill>
                    <a:srgbClr val="00B050"/>
                  </a:solidFill>
                </a:rPr>
                <a:t>” 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91152" y="783096"/>
              <a:ext cx="709133" cy="625351"/>
              <a:chOff x="2991152" y="783096"/>
              <a:chExt cx="709133" cy="6253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152" y="1013929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991152" y="783096"/>
                <a:ext cx="268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t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156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23355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2616" y="783096"/>
            <a:ext cx="3549370" cy="1373197"/>
            <a:chOff x="512616" y="783096"/>
            <a:chExt cx="3549370" cy="1373197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54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transition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        Y</a:t>
              </a:r>
              <a:r>
                <a:rPr lang="en-US" b="1" dirty="0" smtClean="0">
                  <a:solidFill>
                    <a:srgbClr val="FFC000"/>
                  </a:solidFill>
                </a:rPr>
                <a:t/>
              </a:r>
              <a:br>
                <a:rPr lang="en-US" b="1" dirty="0" smtClean="0">
                  <a:solidFill>
                    <a:srgbClr val="FFC00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where </a:t>
              </a:r>
              <a:r>
                <a:rPr lang="en-US" b="1" dirty="0" smtClean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 is a nonterminal, add</a:t>
              </a:r>
              <a:br>
                <a:rPr lang="en-US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“</a:t>
              </a:r>
              <a:r>
                <a:rPr lang="en-US" dirty="0" err="1" smtClean="0">
                  <a:solidFill>
                    <a:srgbClr val="7030A0"/>
                  </a:solidFill>
                </a:rPr>
                <a:t>goto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Y</a:t>
              </a:r>
              <a:r>
                <a:rPr lang="en-US" dirty="0" smtClean="0">
                  <a:solidFill>
                    <a:srgbClr val="00B050"/>
                  </a:solidFill>
                </a:rPr>
                <a:t>” 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91152" y="783096"/>
              <a:ext cx="709133" cy="625351"/>
              <a:chOff x="2991152" y="783096"/>
              <a:chExt cx="709133" cy="6253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152" y="1013929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991152" y="783096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N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2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157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18944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g4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g7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g5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g9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2616" y="783096"/>
            <a:ext cx="3549370" cy="1373197"/>
            <a:chOff x="512616" y="783096"/>
            <a:chExt cx="3549370" cy="1373197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5493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transition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        Y</a:t>
              </a:r>
              <a:r>
                <a:rPr lang="en-US" b="1" dirty="0" smtClean="0">
                  <a:solidFill>
                    <a:srgbClr val="FFC000"/>
                  </a:solidFill>
                </a:rPr>
                <a:t/>
              </a:r>
              <a:br>
                <a:rPr lang="en-US" b="1" dirty="0" smtClean="0">
                  <a:solidFill>
                    <a:srgbClr val="FFC00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where </a:t>
              </a:r>
              <a:r>
                <a:rPr lang="en-US" b="1" dirty="0" smtClean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 is a nonterminal, add</a:t>
              </a:r>
              <a:br>
                <a:rPr lang="en-US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“</a:t>
              </a:r>
              <a:r>
                <a:rPr lang="en-US" dirty="0" err="1" smtClean="0">
                  <a:solidFill>
                    <a:srgbClr val="7030A0"/>
                  </a:solidFill>
                </a:rPr>
                <a:t>goto</a:t>
              </a:r>
              <a:r>
                <a:rPr lang="en-US" dirty="0" smtClean="0">
                  <a:solidFill>
                    <a:srgbClr val="00B050"/>
                  </a:solidFill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Y</a:t>
              </a:r>
              <a:r>
                <a:rPr lang="en-US" dirty="0" smtClean="0">
                  <a:solidFill>
                    <a:srgbClr val="00B050"/>
                  </a:solidFill>
                </a:rPr>
                <a:t>” 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91152" y="783096"/>
              <a:ext cx="709133" cy="625351"/>
              <a:chOff x="2991152" y="783096"/>
              <a:chExt cx="709133" cy="62535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152" y="1013929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991152" y="783096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N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40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158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41034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12616" y="955964"/>
            <a:ext cx="3700628" cy="1200329"/>
            <a:chOff x="512616" y="955964"/>
            <a:chExt cx="3700628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7006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state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containing an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item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S’         S . $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put “</a:t>
              </a:r>
              <a:r>
                <a:rPr lang="en-US" b="1" dirty="0" smtClean="0">
                  <a:solidFill>
                    <a:srgbClr val="7030A0"/>
                  </a:solidFill>
                </a:rPr>
                <a:t>accept</a:t>
              </a:r>
              <a:r>
                <a:rPr lang="en-US" b="1" dirty="0" smtClean="0">
                  <a:solidFill>
                    <a:srgbClr val="00B050"/>
                  </a:solidFill>
                </a:rPr>
                <a:t>”</a:t>
              </a:r>
              <a:br>
                <a:rPr lang="en-US" b="1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$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5399" y="1346276"/>
              <a:ext cx="709133" cy="394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873674" y="1579758"/>
            <a:ext cx="1396652" cy="676406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159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2616" y="955964"/>
            <a:ext cx="3702232" cy="1200329"/>
            <a:chOff x="512616" y="955964"/>
            <a:chExt cx="3702232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512616" y="955964"/>
              <a:ext cx="37022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state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containing an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item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S’         S . $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put “</a:t>
              </a:r>
              <a:r>
                <a:rPr lang="en-US" b="1" dirty="0" smtClean="0">
                  <a:solidFill>
                    <a:srgbClr val="7030A0"/>
                  </a:solidFill>
                </a:rPr>
                <a:t>accept</a:t>
              </a:r>
              <a:r>
                <a:rPr lang="en-US" b="1" dirty="0" smtClean="0">
                  <a:solidFill>
                    <a:srgbClr val="00B050"/>
                  </a:solidFill>
                </a:rPr>
                <a:t>”</a:t>
              </a:r>
              <a:br>
                <a:rPr lang="en-US" b="1" dirty="0" smtClean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in cell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 smtClean="0">
                  <a:solidFill>
                    <a:srgbClr val="C00000"/>
                  </a:solidFill>
                </a:rPr>
                <a:t>$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5399" y="1346276"/>
              <a:ext cx="709133" cy="394518"/>
            </a:xfrm>
            <a:prstGeom prst="rect">
              <a:avLst/>
            </a:prstGeom>
          </p:spPr>
        </p:pic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85390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accept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070356-17D5-4D86-8B60-1BD80961DD7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800" smtClean="0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113" y="74613"/>
            <a:ext cx="9132887" cy="490537"/>
          </a:xfrm>
        </p:spPr>
        <p:txBody>
          <a:bodyPr/>
          <a:lstStyle/>
          <a:p>
            <a:pPr algn="ctr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Parse tree: graphical representation of derivation results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3425" y="774700"/>
            <a:ext cx="7896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>
                <a:latin typeface="Arial Narrow" panose="020B0606020202030204" pitchFamily="34" charset="0"/>
              </a:rPr>
              <a:t>Root</a:t>
            </a:r>
            <a:r>
              <a:rPr lang="en-US" altLang="en-US">
                <a:latin typeface="Arial Narrow" panose="020B0606020202030204" pitchFamily="34" charset="0"/>
              </a:rPr>
              <a:t>: </a:t>
            </a:r>
            <a:r>
              <a:rPr lang="en-US" altLang="en-US" b="1">
                <a:solidFill>
                  <a:srgbClr val="00B0F0"/>
                </a:solidFill>
                <a:latin typeface="Arial Narrow" panose="020B0606020202030204" pitchFamily="34" charset="0"/>
              </a:rPr>
              <a:t>start symbol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b="1">
                <a:latin typeface="Arial Narrow" panose="020B0606020202030204" pitchFamily="34" charset="0"/>
              </a:rPr>
              <a:t>Inner nodes </a:t>
            </a:r>
            <a:r>
              <a:rPr lang="en-US" altLang="en-US">
                <a:latin typeface="Arial Narrow" panose="020B0606020202030204" pitchFamily="34" charset="0"/>
              </a:rPr>
              <a:t>labeled with 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non-terminals</a:t>
            </a:r>
            <a:r>
              <a:rPr lang="en-US" altLang="en-US">
                <a:latin typeface="Arial Narrow" panose="020B0606020202030204" pitchFamily="34" charset="0"/>
              </a:rPr>
              <a:t>; #branches according to chosen production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b="1">
                <a:latin typeface="Arial Narrow" panose="020B0606020202030204" pitchFamily="34" charset="0"/>
              </a:rPr>
              <a:t>Leaf nodes </a:t>
            </a:r>
            <a:r>
              <a:rPr lang="en-US" altLang="en-US">
                <a:latin typeface="Arial Narrow" panose="020B0606020202030204" pitchFamily="34" charset="0"/>
              </a:rPr>
              <a:t>labeled with </a:t>
            </a:r>
            <a:r>
              <a:rPr lang="en-US" altLang="en-US" b="1">
                <a:solidFill>
                  <a:srgbClr val="C00000"/>
                </a:solidFill>
                <a:latin typeface="Arial Narrow" panose="020B0606020202030204" pitchFamily="34" charset="0"/>
              </a:rPr>
              <a:t>terminals</a:t>
            </a:r>
          </a:p>
        </p:txBody>
      </p: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379413" y="2344738"/>
            <a:ext cx="8569325" cy="3751262"/>
            <a:chOff x="379413" y="2911475"/>
            <a:chExt cx="8569325" cy="3751263"/>
          </a:xfrm>
        </p:grpSpPr>
        <p:sp>
          <p:nvSpPr>
            <p:cNvPr id="20487" name="TextBox 2"/>
            <p:cNvSpPr txBox="1">
              <a:spLocks noChangeArrowheads="1"/>
            </p:cNvSpPr>
            <p:nvPr/>
          </p:nvSpPr>
          <p:spPr bwMode="auto">
            <a:xfrm>
              <a:off x="379413" y="2911475"/>
              <a:ext cx="8118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 u="sng">
                  <a:latin typeface="Arial Narrow" panose="020B0606020202030204" pitchFamily="34" charset="0"/>
                </a:rPr>
                <a:t>Example</a:t>
              </a:r>
              <a:r>
                <a:rPr lang="en-US" altLang="en-US">
                  <a:latin typeface="Arial Narrow" panose="020B0606020202030204" pitchFamily="34" charset="0"/>
                </a:rPr>
                <a:t> (parse tree of previous CFG): </a:t>
              </a:r>
            </a:p>
          </p:txBody>
        </p:sp>
        <p:grpSp>
          <p:nvGrpSpPr>
            <p:cNvPr id="20488" name="Group 2"/>
            <p:cNvGrpSpPr>
              <a:grpSpLocks/>
            </p:cNvGrpSpPr>
            <p:nvPr/>
          </p:nvGrpSpPr>
          <p:grpSpPr bwMode="auto">
            <a:xfrm>
              <a:off x="503238" y="3248025"/>
              <a:ext cx="8445500" cy="3414713"/>
              <a:chOff x="503238" y="3248025"/>
              <a:chExt cx="8445500" cy="3414713"/>
            </a:xfrm>
          </p:grpSpPr>
          <p:sp>
            <p:nvSpPr>
              <p:cNvPr id="20489" name="TextBox 7"/>
              <p:cNvSpPr txBox="1">
                <a:spLocks noChangeArrowheads="1"/>
              </p:cNvSpPr>
              <p:nvPr/>
            </p:nvSpPr>
            <p:spPr bwMode="auto">
              <a:xfrm>
                <a:off x="3203575" y="3248025"/>
                <a:ext cx="76517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 u="sng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stmt</a:t>
                </a:r>
              </a:p>
            </p:txBody>
          </p:sp>
          <p:sp>
            <p:nvSpPr>
              <p:cNvPr id="20490" name="TextBox 8"/>
              <p:cNvSpPr txBox="1">
                <a:spLocks noChangeArrowheads="1"/>
              </p:cNvSpPr>
              <p:nvPr/>
            </p:nvSpPr>
            <p:spPr bwMode="auto">
              <a:xfrm>
                <a:off x="3182938" y="4011613"/>
                <a:ext cx="80803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SEMI</a:t>
                </a:r>
                <a:endParaRPr lang="en-US" altLang="en-US" b="1" u="sng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99250" y="5476876"/>
                <a:ext cx="677863" cy="460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u="sng" dirty="0">
                    <a:solidFill>
                      <a:schemeClr val="accent1">
                        <a:lumMod val="75000"/>
                      </a:schemeClr>
                    </a:solidFill>
                  </a:rPr>
                  <a:t>expr</a:t>
                </a:r>
                <a:endParaRPr lang="en-US" u="sng" dirty="0"/>
              </a:p>
            </p:txBody>
          </p:sp>
          <p:sp>
            <p:nvSpPr>
              <p:cNvPr id="20492" name="TextBox 11"/>
              <p:cNvSpPr txBox="1">
                <a:spLocks noChangeArrowheads="1"/>
              </p:cNvSpPr>
              <p:nvPr/>
            </p:nvSpPr>
            <p:spPr bwMode="auto">
              <a:xfrm>
                <a:off x="6654800" y="6200775"/>
                <a:ext cx="7667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NUM</a:t>
                </a:r>
              </a:p>
            </p:txBody>
          </p:sp>
          <p:sp>
            <p:nvSpPr>
              <p:cNvPr id="20493" name="TextBox 13"/>
              <p:cNvSpPr txBox="1">
                <a:spLocks noChangeArrowheads="1"/>
              </p:cNvSpPr>
              <p:nvPr/>
            </p:nvSpPr>
            <p:spPr bwMode="auto">
              <a:xfrm>
                <a:off x="2344738" y="5476875"/>
                <a:ext cx="760412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NUM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03350" y="4011612"/>
                <a:ext cx="684213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stmt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endParaRPr lang="en-US" b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86350" y="3995737"/>
                <a:ext cx="704850" cy="461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stmt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496" name="Group 2"/>
              <p:cNvGrpSpPr>
                <a:grpSpLocks/>
              </p:cNvGrpSpPr>
              <p:nvPr/>
            </p:nvGrpSpPr>
            <p:grpSpPr bwMode="auto">
              <a:xfrm>
                <a:off x="503238" y="4741863"/>
                <a:ext cx="2560637" cy="461962"/>
                <a:chOff x="502467" y="4742459"/>
                <a:chExt cx="2561121" cy="461666"/>
              </a:xfrm>
            </p:grpSpPr>
            <p:sp>
              <p:nvSpPr>
                <p:cNvPr id="20515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137168" y="4742460"/>
                  <a:ext cx="114005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ASSIGN</a:t>
                  </a:r>
                  <a:endParaRPr lang="en-US" alt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16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02467" y="4742460"/>
                  <a:ext cx="43794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ID</a:t>
                  </a:r>
                  <a:endParaRPr lang="en-US" alt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387185" y="4742458"/>
                  <a:ext cx="676403" cy="46166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expr</a:t>
                  </a:r>
                  <a:endParaRPr lang="en-US" dirty="0"/>
                </a:p>
              </p:txBody>
            </p:sp>
          </p:grpSp>
          <p:grpSp>
            <p:nvGrpSpPr>
              <p:cNvPr id="20497" name="Group 1"/>
              <p:cNvGrpSpPr>
                <a:grpSpLocks/>
              </p:cNvGrpSpPr>
              <p:nvPr/>
            </p:nvGrpSpPr>
            <p:grpSpPr bwMode="auto">
              <a:xfrm>
                <a:off x="4162425" y="4751388"/>
                <a:ext cx="4786313" cy="465137"/>
                <a:chOff x="4244453" y="4675121"/>
                <a:chExt cx="4785986" cy="463684"/>
              </a:xfrm>
            </p:grpSpPr>
            <p:sp>
              <p:nvSpPr>
                <p:cNvPr id="2051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4244453" y="4677140"/>
                  <a:ext cx="94288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PRINT</a:t>
                  </a:r>
                </a:p>
              </p:txBody>
            </p:sp>
            <p:sp>
              <p:nvSpPr>
                <p:cNvPr id="20512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5263773" y="4677140"/>
                  <a:ext cx="117769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LPAREN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557283" y="4675120"/>
                  <a:ext cx="1127048" cy="46210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expr_list</a:t>
                  </a:r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51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7811066" y="4675121"/>
                  <a:ext cx="121937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FF"/>
                    </a:buClr>
                    <a:buChar char="•"/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66FF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C00000"/>
                      </a:solidFill>
                      <a:latin typeface="Arial Narrow" panose="020B0606020202030204" pitchFamily="34" charset="0"/>
                    </a:rPr>
                    <a:t>RPAREN</a:t>
                  </a:r>
                </a:p>
              </p:txBody>
            </p:sp>
          </p:grpSp>
          <p:cxnSp>
            <p:nvCxnSpPr>
              <p:cNvPr id="20498" name="Straight Connector 4"/>
              <p:cNvCxnSpPr>
                <a:cxnSpLocks noChangeShapeType="1"/>
                <a:stCxn id="20490" idx="0"/>
                <a:endCxn id="20489" idx="2"/>
              </p:cNvCxnSpPr>
              <p:nvPr/>
            </p:nvCxnSpPr>
            <p:spPr bwMode="auto">
              <a:xfrm flipV="1">
                <a:off x="3586163" y="3709988"/>
                <a:ext cx="0" cy="301625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9" name="Straight Connector 25"/>
              <p:cNvCxnSpPr>
                <a:cxnSpLocks noChangeShapeType="1"/>
              </p:cNvCxnSpPr>
              <p:nvPr/>
            </p:nvCxnSpPr>
            <p:spPr bwMode="auto">
              <a:xfrm flipV="1">
                <a:off x="1870075" y="3643313"/>
                <a:ext cx="1333500" cy="39528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0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3968750" y="3625850"/>
                <a:ext cx="1258888" cy="41275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1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1746250" y="4473575"/>
                <a:ext cx="0" cy="301625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2" name="Straight Connector 35"/>
              <p:cNvCxnSpPr>
                <a:cxnSpLocks noChangeShapeType="1"/>
              </p:cNvCxnSpPr>
              <p:nvPr/>
            </p:nvCxnSpPr>
            <p:spPr bwMode="auto">
              <a:xfrm flipV="1">
                <a:off x="2724150" y="5213350"/>
                <a:ext cx="0" cy="303213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3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7037388" y="5227638"/>
                <a:ext cx="0" cy="30321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4" name="Straight Connector 37"/>
              <p:cNvCxnSpPr>
                <a:cxnSpLocks noChangeShapeType="1"/>
              </p:cNvCxnSpPr>
              <p:nvPr/>
            </p:nvCxnSpPr>
            <p:spPr bwMode="auto">
              <a:xfrm flipV="1">
                <a:off x="7037388" y="5937250"/>
                <a:ext cx="0" cy="303213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5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720725" y="4457700"/>
                <a:ext cx="682625" cy="3175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6" name="Straight Connector 40"/>
              <p:cNvCxnSpPr>
                <a:cxnSpLocks noChangeShapeType="1"/>
              </p:cNvCxnSpPr>
              <p:nvPr/>
            </p:nvCxnSpPr>
            <p:spPr bwMode="auto">
              <a:xfrm flipH="1" flipV="1">
                <a:off x="2087563" y="4457700"/>
                <a:ext cx="636587" cy="365125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7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4633913" y="4457700"/>
                <a:ext cx="452437" cy="333375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8" name="Straight Connector 44"/>
              <p:cNvCxnSpPr>
                <a:cxnSpLocks noChangeShapeType="1"/>
              </p:cNvCxnSpPr>
              <p:nvPr/>
            </p:nvCxnSpPr>
            <p:spPr bwMode="auto">
              <a:xfrm flipH="1" flipV="1">
                <a:off x="5770563" y="4340225"/>
                <a:ext cx="2566987" cy="45085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9" name="Straight Connector 46"/>
              <p:cNvCxnSpPr>
                <a:cxnSpLocks noChangeShapeType="1"/>
              </p:cNvCxnSpPr>
              <p:nvPr/>
            </p:nvCxnSpPr>
            <p:spPr bwMode="auto">
              <a:xfrm flipH="1" flipV="1">
                <a:off x="5303838" y="4452938"/>
                <a:ext cx="452437" cy="33813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0" name="Straight Connector 49"/>
              <p:cNvCxnSpPr>
                <a:cxnSpLocks noChangeShapeType="1"/>
              </p:cNvCxnSpPr>
              <p:nvPr/>
            </p:nvCxnSpPr>
            <p:spPr bwMode="auto">
              <a:xfrm flipH="1" flipV="1">
                <a:off x="5756275" y="4452938"/>
                <a:ext cx="1281113" cy="414337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733425" y="6289675"/>
            <a:ext cx="722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Different derivations may or may not yield different parse trees.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160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63359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accept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6801" y="74003"/>
            <a:ext cx="4285199" cy="793478"/>
            <a:chOff x="4372708" y="2284322"/>
            <a:chExt cx="4548554" cy="87738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815610" y="2997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9235" y="379708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90580" y="3128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7904" y="33073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995" y="38907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0888" y="1109431"/>
            <a:ext cx="3877355" cy="1569660"/>
            <a:chOff x="216590" y="972153"/>
            <a:chExt cx="3877355" cy="1569660"/>
          </a:xfrm>
        </p:grpSpPr>
        <p:sp>
          <p:nvSpPr>
            <p:cNvPr id="35" name="TextBox 34"/>
            <p:cNvSpPr txBox="1"/>
            <p:nvPr/>
          </p:nvSpPr>
          <p:spPr>
            <a:xfrm>
              <a:off x="216590" y="972153"/>
              <a:ext cx="38773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state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containing an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item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N          </a:t>
              </a:r>
              <a:r>
                <a:rPr lang="en-US" b="1" dirty="0">
                  <a:solidFill>
                    <a:srgbClr val="C00000"/>
                  </a:solidFill>
                </a:rPr>
                <a:t>γ</a:t>
              </a:r>
              <a:r>
                <a:rPr lang="en-US" b="1" dirty="0" smtClean="0">
                  <a:solidFill>
                    <a:srgbClr val="C00000"/>
                  </a:solidFill>
                </a:rPr>
                <a:t> .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(dot at end of item for rule </a:t>
              </a:r>
              <a:r>
                <a:rPr lang="en-US" dirty="0" smtClean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) put “</a:t>
              </a:r>
              <a:r>
                <a:rPr lang="en-US" b="1" dirty="0" smtClean="0">
                  <a:solidFill>
                    <a:srgbClr val="7030A0"/>
                  </a:solidFill>
                </a:rPr>
                <a:t>reduce </a:t>
              </a:r>
              <a:r>
                <a:rPr lang="en-US" b="1" dirty="0" smtClean="0">
                  <a:solidFill>
                    <a:srgbClr val="FF0000"/>
                  </a:solidFill>
                </a:rPr>
                <a:t>n</a:t>
              </a:r>
              <a:r>
                <a:rPr lang="en-US" b="1" dirty="0" smtClean="0">
                  <a:solidFill>
                    <a:srgbClr val="00B050"/>
                  </a:solidFill>
                </a:rPr>
                <a:t>” </a:t>
              </a:r>
              <a:r>
                <a:rPr lang="en-US" dirty="0" smtClean="0">
                  <a:solidFill>
                    <a:srgbClr val="00B050"/>
                  </a:solidFill>
                </a:rPr>
                <a:t>in all cells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29373" y="1237748"/>
              <a:ext cx="709133" cy="519236"/>
              <a:chOff x="1129373" y="1237748"/>
              <a:chExt cx="709133" cy="519236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373" y="1362466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85923" y="1237748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01" y="622167"/>
            <a:ext cx="4693150" cy="2417786"/>
          </a:xfrm>
          <a:prstGeom prst="rect">
            <a:avLst/>
          </a:prstGeom>
        </p:spPr>
      </p:pic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161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3084"/>
              </p:ext>
            </p:extLst>
          </p:nvPr>
        </p:nvGraphicFramePr>
        <p:xfrm>
          <a:off x="512616" y="3042444"/>
          <a:ext cx="843226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190"/>
                <a:gridCol w="1042190"/>
                <a:gridCol w="1042190"/>
                <a:gridCol w="1042190"/>
                <a:gridCol w="1042190"/>
                <a:gridCol w="1042190"/>
                <a:gridCol w="1042190"/>
                <a:gridCol w="113693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accept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6801" y="74003"/>
            <a:ext cx="4285199" cy="793478"/>
            <a:chOff x="4372708" y="2284322"/>
            <a:chExt cx="4548554" cy="87738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372708" y="2284322"/>
              <a:ext cx="4548554" cy="877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0" y="2325936"/>
              <a:ext cx="1203022" cy="461665"/>
              <a:chOff x="4572000" y="2325936"/>
              <a:chExt cx="1203022" cy="46166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572000" y="2700043"/>
              <a:ext cx="1215846" cy="461665"/>
              <a:chOff x="4559176" y="2884486"/>
              <a:chExt cx="1215846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59176" y="2884486"/>
                <a:ext cx="121584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( L )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167312" y="2325935"/>
              <a:ext cx="973343" cy="461665"/>
              <a:chOff x="6290272" y="2336852"/>
              <a:chExt cx="973343" cy="4616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290272" y="2336852"/>
                <a:ext cx="97334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x</a:t>
                </a:r>
                <a:endParaRPr lang="en-US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199948" y="2700043"/>
              <a:ext cx="908069" cy="461665"/>
              <a:chOff x="6290272" y="3161760"/>
              <a:chExt cx="908069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90272" y="3161760"/>
                <a:ext cx="90806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      S</a:t>
                </a:r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482958" y="2336800"/>
              <a:ext cx="1322093" cy="461665"/>
              <a:chOff x="7616198" y="2336851"/>
              <a:chExt cx="1322093" cy="46166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616198" y="2336851"/>
                <a:ext cx="1322093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       L </a:t>
                </a:r>
                <a:r>
                  <a:rPr lang="en-US" b="1" dirty="0" smtClean="0"/>
                  <a:t>,</a:t>
                </a:r>
                <a:r>
                  <a:rPr lang="en-US" dirty="0" smtClean="0"/>
                  <a:t> S</a:t>
                </a:r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815610" y="2997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9235" y="379708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90580" y="3128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7904" y="33073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995" y="389077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187317" y="572308"/>
            <a:ext cx="1396652" cy="676406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733374" y="771200"/>
            <a:ext cx="1396652" cy="676406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743973" y="1871471"/>
            <a:ext cx="1396652" cy="676406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864505" y="2364793"/>
            <a:ext cx="1396652" cy="676406"/>
          </a:xfrm>
          <a:prstGeom prst="ellipse">
            <a:avLst/>
          </a:prstGeom>
          <a:solidFill>
            <a:srgbClr val="7030A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888" y="1109431"/>
            <a:ext cx="3877355" cy="1569660"/>
            <a:chOff x="216590" y="972153"/>
            <a:chExt cx="3877355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216590" y="972153"/>
              <a:ext cx="38773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For each state 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containing an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item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b="1" dirty="0" smtClean="0">
                  <a:solidFill>
                    <a:srgbClr val="C00000"/>
                  </a:solidFill>
                </a:rPr>
                <a:t>N          </a:t>
              </a:r>
              <a:r>
                <a:rPr lang="en-US" b="1" dirty="0">
                  <a:solidFill>
                    <a:srgbClr val="C00000"/>
                  </a:solidFill>
                </a:rPr>
                <a:t>γ</a:t>
              </a:r>
              <a:r>
                <a:rPr lang="en-US" b="1" dirty="0" smtClean="0">
                  <a:solidFill>
                    <a:srgbClr val="C00000"/>
                  </a:solidFill>
                </a:rPr>
                <a:t> .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(dot at end of item for rule </a:t>
              </a:r>
              <a:r>
                <a:rPr lang="en-US" dirty="0" smtClean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</a:rPr>
                <a:t>) put “</a:t>
              </a:r>
              <a:r>
                <a:rPr lang="en-US" b="1" dirty="0" smtClean="0">
                  <a:solidFill>
                    <a:srgbClr val="7030A0"/>
                  </a:solidFill>
                </a:rPr>
                <a:t>reduce </a:t>
              </a:r>
              <a:r>
                <a:rPr lang="en-US" b="1" dirty="0" smtClean="0">
                  <a:solidFill>
                    <a:srgbClr val="FF0000"/>
                  </a:solidFill>
                </a:rPr>
                <a:t>n</a:t>
              </a:r>
              <a:r>
                <a:rPr lang="en-US" b="1" dirty="0" smtClean="0">
                  <a:solidFill>
                    <a:srgbClr val="00B050"/>
                  </a:solidFill>
                </a:rPr>
                <a:t>” </a:t>
              </a:r>
              <a:r>
                <a:rPr lang="en-US" dirty="0" smtClean="0">
                  <a:solidFill>
                    <a:srgbClr val="00B050"/>
                  </a:solidFill>
                </a:rPr>
                <a:t>in all cells (</a:t>
              </a:r>
              <a:r>
                <a:rPr lang="en-US" b="1" dirty="0" smtClean="0">
                  <a:solidFill>
                    <a:srgbClr val="FFC000"/>
                  </a:solidFill>
                </a:rPr>
                <a:t>X</a:t>
              </a:r>
              <a:r>
                <a:rPr lang="en-US" dirty="0" smtClean="0">
                  <a:solidFill>
                    <a:srgbClr val="00B050"/>
                  </a:solidFill>
                </a:rPr>
                <a:t>, </a:t>
              </a:r>
              <a:r>
                <a:rPr lang="en-US" b="1" dirty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rgbClr val="00B050"/>
                  </a:solidFill>
                </a:rPr>
                <a:t>).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29373" y="1237748"/>
              <a:ext cx="709133" cy="519236"/>
              <a:chOff x="1129373" y="1237748"/>
              <a:chExt cx="709133" cy="519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373" y="1362466"/>
                <a:ext cx="709133" cy="394518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85923" y="1237748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6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162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82506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163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96332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679621" y="3216277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164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84540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723163" y="3814782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165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3517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2194175" y="3532911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66659" y="905724"/>
            <a:ext cx="1068102" cy="452889"/>
          </a:xfrm>
          <a:prstGeom prst="ellipse">
            <a:avLst/>
          </a:prstGeom>
          <a:solidFill>
            <a:srgbClr val="FF0000">
              <a:alpha val="15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166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77930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3505678" y="380827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45632" y="380827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32995" y="2931184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167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32106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2202823" y="4979153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168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79183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 bwMode="auto">
          <a:xfrm>
            <a:off x="145632" y="380827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925834" y="291437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973928" y="380827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169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97810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2202823" y="441354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D51A56-4BB9-4BF9-B56C-A488B8684BF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800" smtClean="0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33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</a:p>
        </p:txBody>
      </p:sp>
      <p:pic>
        <p:nvPicPr>
          <p:cNvPr id="8222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88963" y="792163"/>
            <a:ext cx="8153400" cy="4791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96863" y="660400"/>
            <a:ext cx="8705850" cy="550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588963" y="823913"/>
            <a:ext cx="7835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 grammar is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ambiguous</a:t>
            </a:r>
            <a:r>
              <a:rPr lang="en-US" altLang="en-US">
                <a:latin typeface="Arial Narrow" panose="020B0606020202030204" pitchFamily="34" charset="0"/>
              </a:rPr>
              <a:t> is it can derive a string of tokens with two or more different parse trees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615950" y="1685925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Example?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170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80122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708405" y="5253473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171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81948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205686" y="3525453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172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82071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3496349" y="5263503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9706" y="5263503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63627" y="2934912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173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91807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L?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220444" y="5560782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174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70433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63324" y="3806489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926823" y="2905905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19938" y="3806489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175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34296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6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L5 )6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1220444" y="4373288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176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04763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6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L5 )6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1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2627274" y="4704997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177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98499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6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L5 )6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1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3529071" y="3216277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62310" y="3216277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63627" y="2935049"/>
            <a:ext cx="312570" cy="309176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25FA2-1EAA-4774-A9F3-D070AFA4CE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178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498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LR(0) parsing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892" y="826043"/>
            <a:ext cx="4285199" cy="837511"/>
            <a:chOff x="286801" y="29970"/>
            <a:chExt cx="4285199" cy="837511"/>
          </a:xfrm>
        </p:grpSpPr>
        <p:grpSp>
          <p:nvGrpSpPr>
            <p:cNvPr id="10" name="Group 9"/>
            <p:cNvGrpSpPr/>
            <p:nvPr/>
          </p:nvGrpSpPr>
          <p:grpSpPr>
            <a:xfrm>
              <a:off x="286801" y="74003"/>
              <a:ext cx="4285199" cy="793478"/>
              <a:chOff x="4372708" y="2284322"/>
              <a:chExt cx="4548554" cy="87738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4372708" y="2284322"/>
                <a:ext cx="4548554" cy="8773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4572000" y="2325936"/>
                <a:ext cx="1203022" cy="461665"/>
                <a:chOff x="4572000" y="2325936"/>
                <a:chExt cx="1203022" cy="4616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72000" y="2325936"/>
                  <a:ext cx="120302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r>
                    <a:rPr lang="en-US" b="1" dirty="0" smtClean="0"/>
                    <a:t>’ </a:t>
                  </a:r>
                  <a:r>
                    <a:rPr lang="en-US" dirty="0" smtClean="0"/>
                    <a:t>     S $</a:t>
                  </a:r>
                  <a:endParaRPr lang="en-US" dirty="0"/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6476" y="2452512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4572000" y="2700043"/>
                <a:ext cx="1215846" cy="461665"/>
                <a:chOff x="4559176" y="2884486"/>
                <a:chExt cx="1215846" cy="461665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559176" y="2884486"/>
                  <a:ext cx="1215846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( L )</a:t>
                  </a:r>
                  <a:endParaRPr lang="en-US" dirty="0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167312" y="2325935"/>
                <a:ext cx="973343" cy="461665"/>
                <a:chOff x="6290272" y="2336852"/>
                <a:chExt cx="973343" cy="46166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290272" y="2336852"/>
                  <a:ext cx="97334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       x</a:t>
                  </a:r>
                  <a:endParaRPr lang="en-US" dirty="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99948" y="2700043"/>
                <a:ext cx="908069" cy="461665"/>
                <a:chOff x="6290272" y="3161760"/>
                <a:chExt cx="908069" cy="46166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290272" y="3161760"/>
                  <a:ext cx="908069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L</a:t>
                  </a:r>
                  <a:r>
                    <a:rPr lang="en-US" dirty="0" smtClean="0"/>
                    <a:t>      S</a:t>
                  </a:r>
                  <a:endParaRPr lang="en-US" dirty="0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6320" y="3280978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7482958" y="2336800"/>
                <a:ext cx="1322093" cy="461665"/>
                <a:chOff x="7616198" y="2336851"/>
                <a:chExt cx="1322093" cy="46166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16198" y="2336851"/>
                  <a:ext cx="1322093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       L </a:t>
                  </a:r>
                  <a:r>
                    <a:rPr lang="en-US" b="1" dirty="0" smtClean="0"/>
                    <a:t>,</a:t>
                  </a:r>
                  <a:r>
                    <a:rPr lang="en-US" dirty="0" smtClean="0"/>
                    <a:t> S</a:t>
                  </a:r>
                  <a:endParaRPr lang="en-US" dirty="0"/>
                </a:p>
              </p:txBody>
            </p: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815610" y="29970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9235" y="37970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7904" y="33073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632" y="2363671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cell with &gt;1 action =&gt; LR(0)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2" y="2905905"/>
            <a:ext cx="4285629" cy="30152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168976" y="955508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use the table: parse (x, x)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38758"/>
              </p:ext>
            </p:extLst>
          </p:nvPr>
        </p:nvGraphicFramePr>
        <p:xfrm>
          <a:off x="4647162" y="1453813"/>
          <a:ext cx="4370939" cy="4467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1818"/>
                <a:gridCol w="1462282"/>
                <a:gridCol w="1386839"/>
              </a:tblGrid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(x,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x, x)</a:t>
                      </a:r>
                      <a:r>
                        <a:rPr lang="en-US" baseline="0" dirty="0" smtClean="0"/>
                        <a:t>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3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, 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8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(3 L5 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x)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</a:t>
                      </a:r>
                      <a:r>
                        <a:rPr lang="en-US" baseline="0" dirty="0" smtClean="0"/>
                        <a:t> ,8 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2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 L5 ,8 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4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) 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 6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(3</a:t>
                      </a:r>
                      <a:r>
                        <a:rPr lang="en-US" baseline="0" dirty="0" smtClean="0"/>
                        <a:t> L5 )6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Reduce 1</a:t>
                      </a:r>
                      <a:endParaRPr lang="en-US" dirty="0"/>
                    </a:p>
                  </a:txBody>
                  <a:tcPr/>
                </a:tc>
              </a:tr>
              <a:tr h="37228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Accept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Oval 31"/>
          <p:cNvSpPr/>
          <p:nvPr/>
        </p:nvSpPr>
        <p:spPr bwMode="auto">
          <a:xfrm>
            <a:off x="2663293" y="4104369"/>
            <a:ext cx="769701" cy="309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52AB31-F1A5-4998-8FE3-A1CE3469052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179</a:t>
            </a:fld>
            <a:endParaRPr lang="en-US" altLang="en-US" sz="800" smtClean="0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79413" y="113071"/>
            <a:ext cx="5344732" cy="50353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3.23 in book)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81860" y="744769"/>
            <a:ext cx="2776006" cy="880349"/>
            <a:chOff x="286802" y="31282"/>
            <a:chExt cx="2776006" cy="880349"/>
          </a:xfrm>
        </p:grpSpPr>
        <p:grpSp>
          <p:nvGrpSpPr>
            <p:cNvPr id="6" name="Group 5"/>
            <p:cNvGrpSpPr/>
            <p:nvPr/>
          </p:nvGrpSpPr>
          <p:grpSpPr>
            <a:xfrm>
              <a:off x="286802" y="74003"/>
              <a:ext cx="2776006" cy="837628"/>
              <a:chOff x="4372709" y="2284322"/>
              <a:chExt cx="2946611" cy="92620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372709" y="2284322"/>
                <a:ext cx="2946611" cy="9262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572000" y="2325936"/>
                <a:ext cx="1227135" cy="510485"/>
                <a:chOff x="4572000" y="2325936"/>
                <a:chExt cx="1227135" cy="51048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572000" y="2325936"/>
                  <a:ext cx="122713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</a:t>
                  </a:r>
                  <a:r>
                    <a:rPr lang="en-US" dirty="0"/>
                    <a:t>E</a:t>
                  </a:r>
                  <a:r>
                    <a:rPr lang="en-US" dirty="0" smtClean="0"/>
                    <a:t> $</a:t>
                  </a:r>
                  <a:endParaRPr lang="en-US" dirty="0"/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3" y="245319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4572000" y="2700043"/>
                <a:ext cx="1462897" cy="510485"/>
                <a:chOff x="4559176" y="2884486"/>
                <a:chExt cx="1462897" cy="51048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59176" y="2884486"/>
                  <a:ext cx="1462897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T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67312" y="2325935"/>
                <a:ext cx="982594" cy="510485"/>
                <a:chOff x="6290272" y="2336852"/>
                <a:chExt cx="982594" cy="51048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6290272" y="2336852"/>
                  <a:ext cx="982594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T</a:t>
                  </a:r>
                  <a:endParaRPr lang="en-US" dirty="0"/>
                </a:p>
              </p:txBody>
            </p:sp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6199948" y="2700043"/>
                <a:ext cx="938355" cy="510485"/>
                <a:chOff x="6290272" y="3161760"/>
                <a:chExt cx="938355" cy="51048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290272" y="3161760"/>
                  <a:ext cx="93835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x</a:t>
                  </a: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958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766266" y="4200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648" y="39789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7308" name="TextBox 97307"/>
          <p:cNvSpPr txBox="1"/>
          <p:nvPr/>
        </p:nvSpPr>
        <p:spPr>
          <a:xfrm>
            <a:off x="1416677" y="1026010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on blackboard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1513" y="1504950"/>
            <a:ext cx="8153400" cy="4791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79413" y="1373188"/>
            <a:ext cx="84455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588963" y="823913"/>
            <a:ext cx="7835900" cy="1323975"/>
            <a:chOff x="588963" y="823665"/>
            <a:chExt cx="7836119" cy="1324164"/>
          </a:xfrm>
        </p:grpSpPr>
        <p:sp>
          <p:nvSpPr>
            <p:cNvPr id="22536" name="TextBox 2"/>
            <p:cNvSpPr txBox="1">
              <a:spLocks noChangeArrowheads="1"/>
            </p:cNvSpPr>
            <p:nvPr/>
          </p:nvSpPr>
          <p:spPr bwMode="auto">
            <a:xfrm>
              <a:off x="588963" y="823665"/>
              <a:ext cx="78361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A grammar is </a:t>
              </a: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ambiguous</a:t>
              </a:r>
              <a:r>
                <a:rPr lang="en-US" altLang="en-US">
                  <a:latin typeface="Arial Narrow" panose="020B0606020202030204" pitchFamily="34" charset="0"/>
                </a:rPr>
                <a:t> is it can derive a string of tokens with two or more different parse trees</a:t>
              </a:r>
            </a:p>
          </p:txBody>
        </p:sp>
        <p:sp>
          <p:nvSpPr>
            <p:cNvPr id="22537" name="TextBox 6"/>
            <p:cNvSpPr txBox="1">
              <a:spLocks noChangeArrowheads="1"/>
            </p:cNvSpPr>
            <p:nvPr/>
          </p:nvSpPr>
          <p:spPr bwMode="auto">
            <a:xfrm>
              <a:off x="615950" y="1686164"/>
              <a:ext cx="14789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Example?</a:t>
              </a:r>
            </a:p>
          </p:txBody>
        </p:sp>
      </p:grpSp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F49CE6-426E-4871-BAF4-CFC4881712F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800" smtClean="0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5950" y="87313"/>
            <a:ext cx="7912100" cy="4333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346575" y="1525588"/>
            <a:ext cx="4630738" cy="4900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52AB31-F1A5-4998-8FE3-A1CE3469052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180</a:t>
            </a:fld>
            <a:endParaRPr lang="en-US" altLang="en-US" sz="800" smtClean="0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00192"/>
            <a:ext cx="7278799" cy="50353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3.23 in book)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81860" y="744769"/>
            <a:ext cx="2776006" cy="880349"/>
            <a:chOff x="286802" y="31282"/>
            <a:chExt cx="2776006" cy="880349"/>
          </a:xfrm>
        </p:grpSpPr>
        <p:grpSp>
          <p:nvGrpSpPr>
            <p:cNvPr id="6" name="Group 5"/>
            <p:cNvGrpSpPr/>
            <p:nvPr/>
          </p:nvGrpSpPr>
          <p:grpSpPr>
            <a:xfrm>
              <a:off x="286802" y="74003"/>
              <a:ext cx="2776006" cy="837628"/>
              <a:chOff x="4372709" y="2284322"/>
              <a:chExt cx="2946611" cy="92620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4372709" y="2284322"/>
                <a:ext cx="2946611" cy="9262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572000" y="2325936"/>
                <a:ext cx="1227135" cy="510485"/>
                <a:chOff x="4572000" y="2325936"/>
                <a:chExt cx="1227135" cy="51048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572000" y="2325936"/>
                  <a:ext cx="122713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</a:t>
                  </a:r>
                  <a:r>
                    <a:rPr lang="en-US" dirty="0"/>
                    <a:t>E</a:t>
                  </a:r>
                  <a:r>
                    <a:rPr lang="en-US" dirty="0" smtClean="0"/>
                    <a:t> $</a:t>
                  </a:r>
                  <a:endParaRPr lang="en-US" dirty="0"/>
                </a:p>
              </p:txBody>
            </p: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3" y="245319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4572000" y="2700043"/>
                <a:ext cx="1462897" cy="510485"/>
                <a:chOff x="4559176" y="2884486"/>
                <a:chExt cx="1462897" cy="51048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59176" y="2884486"/>
                  <a:ext cx="1462897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T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6167312" y="2325935"/>
                <a:ext cx="982594" cy="510485"/>
                <a:chOff x="6290272" y="2336852"/>
                <a:chExt cx="982594" cy="51048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6290272" y="2336852"/>
                  <a:ext cx="982594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T</a:t>
                  </a:r>
                  <a:endParaRPr lang="en-US" dirty="0"/>
                </a:p>
              </p:txBody>
            </p:sp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6199948" y="2700043"/>
                <a:ext cx="938355" cy="510485"/>
                <a:chOff x="6290272" y="3161760"/>
                <a:chExt cx="938355" cy="51048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290272" y="3161760"/>
                  <a:ext cx="93835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x</a:t>
                  </a: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958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TextBox 6"/>
            <p:cNvSpPr txBox="1"/>
            <p:nvPr/>
          </p:nvSpPr>
          <p:spPr>
            <a:xfrm>
              <a:off x="766266" y="4200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648" y="39789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3773" y="3548738"/>
            <a:ext cx="1025089" cy="800219"/>
            <a:chOff x="3454209" y="1678925"/>
            <a:chExt cx="1025089" cy="800219"/>
          </a:xfrm>
        </p:grpSpPr>
        <p:grpSp>
          <p:nvGrpSpPr>
            <p:cNvPr id="105" name="Group 104"/>
            <p:cNvGrpSpPr/>
            <p:nvPr/>
          </p:nvGrpSpPr>
          <p:grpSpPr>
            <a:xfrm>
              <a:off x="3454209" y="2017479"/>
              <a:ext cx="1025089" cy="461665"/>
              <a:chOff x="3467716" y="2021262"/>
              <a:chExt cx="1025089" cy="461665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3467716" y="2021262"/>
                <a:ext cx="1025089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     x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5165" y="2140480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4152136" y="1678925"/>
              <a:ext cx="327162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39519" y="2106086"/>
            <a:ext cx="1589794" cy="1175956"/>
            <a:chOff x="943283" y="3840623"/>
            <a:chExt cx="1589794" cy="1175956"/>
          </a:xfrm>
        </p:grpSpPr>
        <p:grpSp>
          <p:nvGrpSpPr>
            <p:cNvPr id="90" name="Group 89"/>
            <p:cNvGrpSpPr/>
            <p:nvPr/>
          </p:nvGrpSpPr>
          <p:grpSpPr>
            <a:xfrm>
              <a:off x="943283" y="4185582"/>
              <a:ext cx="1589794" cy="830997"/>
              <a:chOff x="632986" y="3677126"/>
              <a:chExt cx="1589794" cy="83099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32986" y="3677126"/>
                <a:ext cx="1589794" cy="83099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T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+ E </a:t>
                </a:r>
              </a:p>
              <a:p>
                <a:r>
                  <a:rPr lang="en-US" dirty="0"/>
                  <a:t>E</a:t>
                </a:r>
                <a:r>
                  <a:rPr lang="en-US" dirty="0" smtClean="0"/>
                  <a:t>      T </a:t>
                </a:r>
                <a:r>
                  <a:rPr lang="en-US" b="1" dirty="0" smtClean="0"/>
                  <a:t>.</a:t>
                </a:r>
                <a:endParaRPr lang="en-US" dirty="0" smtClean="0"/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960453" y="3796344"/>
                <a:ext cx="401246" cy="616225"/>
                <a:chOff x="960453" y="3796344"/>
                <a:chExt cx="401246" cy="616225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3" y="3796344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0454" y="4189341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/>
            <p:cNvSpPr txBox="1"/>
            <p:nvPr/>
          </p:nvSpPr>
          <p:spPr>
            <a:xfrm>
              <a:off x="2254938" y="3840623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39519" y="1168078"/>
            <a:ext cx="1371890" cy="804420"/>
            <a:chOff x="240592" y="3564806"/>
            <a:chExt cx="1371890" cy="804420"/>
          </a:xfrm>
        </p:grpSpPr>
        <p:grpSp>
          <p:nvGrpSpPr>
            <p:cNvPr id="86" name="Group 85"/>
            <p:cNvGrpSpPr/>
            <p:nvPr/>
          </p:nvGrpSpPr>
          <p:grpSpPr>
            <a:xfrm>
              <a:off x="244800" y="3907561"/>
              <a:ext cx="1367682" cy="461665"/>
              <a:chOff x="6881446" y="1852246"/>
              <a:chExt cx="1367682" cy="461665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881446" y="1852246"/>
                <a:ext cx="1367682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/>
                  <a:t> </a:t>
                </a:r>
                <a:r>
                  <a:rPr lang="en-US" dirty="0" smtClean="0"/>
                  <a:t>      </a:t>
                </a:r>
                <a:r>
                  <a:rPr lang="en-US" dirty="0"/>
                  <a:t>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. $</a:t>
                </a:r>
                <a:endParaRPr lang="en-US" b="1" dirty="0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7138" y="1981200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87" name="TextBox 86"/>
            <p:cNvSpPr txBox="1"/>
            <p:nvPr/>
          </p:nvSpPr>
          <p:spPr>
            <a:xfrm>
              <a:off x="240592" y="3564806"/>
              <a:ext cx="294979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4689" y="4687511"/>
            <a:ext cx="1448730" cy="801374"/>
            <a:chOff x="6211995" y="2826474"/>
            <a:chExt cx="1448730" cy="801374"/>
          </a:xfrm>
        </p:grpSpPr>
        <p:grpSp>
          <p:nvGrpSpPr>
            <p:cNvPr id="71" name="Group 70"/>
            <p:cNvGrpSpPr/>
            <p:nvPr/>
          </p:nvGrpSpPr>
          <p:grpSpPr>
            <a:xfrm>
              <a:off x="6211995" y="3166183"/>
              <a:ext cx="1448730" cy="461665"/>
              <a:chOff x="3328832" y="3027179"/>
              <a:chExt cx="1448730" cy="46166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328832" y="3027179"/>
                <a:ext cx="1448730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T + E</a:t>
                </a:r>
                <a:r>
                  <a:rPr lang="en-US" b="1" dirty="0" smtClean="0"/>
                  <a:t> .</a:t>
                </a:r>
                <a:endParaRPr lang="en-US" dirty="0" smtClean="0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5816" y="3146397"/>
                <a:ext cx="401245" cy="223228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7383085" y="2826474"/>
              <a:ext cx="277640" cy="3385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</a:t>
              </a:r>
            </a:p>
          </p:txBody>
        </p:sp>
      </p:grpSp>
      <p:cxnSp>
        <p:nvCxnSpPr>
          <p:cNvPr id="46" name="Elbow Connector 45"/>
          <p:cNvCxnSpPr>
            <a:endCxn id="92" idx="1"/>
          </p:cNvCxnSpPr>
          <p:nvPr/>
        </p:nvCxnSpPr>
        <p:spPr bwMode="auto">
          <a:xfrm>
            <a:off x="1798129" y="2866543"/>
            <a:ext cx="741390" cy="1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stCxn id="80" idx="1"/>
            <a:endCxn id="73" idx="3"/>
          </p:cNvCxnSpPr>
          <p:nvPr/>
        </p:nvCxnSpPr>
        <p:spPr bwMode="auto">
          <a:xfrm rot="10800000" flipV="1">
            <a:off x="1753419" y="4697041"/>
            <a:ext cx="786460" cy="561012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Elbow Connector 53"/>
          <p:cNvCxnSpPr>
            <a:stCxn id="80" idx="0"/>
            <a:endCxn id="92" idx="2"/>
          </p:cNvCxnSpPr>
          <p:nvPr/>
        </p:nvCxnSpPr>
        <p:spPr bwMode="auto">
          <a:xfrm rot="16200000" flipV="1">
            <a:off x="3019512" y="3596947"/>
            <a:ext cx="630169" cy="360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912772" y="3675032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4507" y="1154731"/>
            <a:ext cx="1523622" cy="1913487"/>
            <a:chOff x="1784740" y="860495"/>
            <a:chExt cx="1523622" cy="1913487"/>
          </a:xfrm>
        </p:grpSpPr>
        <p:grpSp>
          <p:nvGrpSpPr>
            <p:cNvPr id="37" name="Group 36"/>
            <p:cNvGrpSpPr/>
            <p:nvPr/>
          </p:nvGrpSpPr>
          <p:grpSpPr>
            <a:xfrm>
              <a:off x="1784740" y="860495"/>
              <a:ext cx="1523622" cy="1913487"/>
              <a:chOff x="658096" y="1292839"/>
              <a:chExt cx="1523622" cy="1913487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58096" y="1636666"/>
                <a:ext cx="1523622" cy="15696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</a:t>
                </a:r>
                <a:r>
                  <a:rPr lang="en-US" b="1" dirty="0" smtClean="0"/>
                  <a:t>. </a:t>
                </a:r>
                <a:r>
                  <a:rPr lang="en-US" dirty="0"/>
                  <a:t>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$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      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T + E</a:t>
                </a:r>
                <a:br>
                  <a:rPr lang="en-US" dirty="0" smtClean="0"/>
                </a:br>
                <a:r>
                  <a:rPr lang="en-US" dirty="0" err="1" smtClean="0"/>
                  <a:t>E</a:t>
                </a:r>
                <a:r>
                  <a:rPr lang="en-US" dirty="0" smtClean="0"/>
                  <a:t>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T</a:t>
                </a:r>
              </a:p>
              <a:p>
                <a:r>
                  <a:rPr lang="en-US" dirty="0" smtClean="0"/>
                  <a:t>T       </a:t>
                </a:r>
                <a:r>
                  <a:rPr lang="en-US" b="1" dirty="0" smtClean="0"/>
                  <a:t>.</a:t>
                </a:r>
                <a:r>
                  <a:rPr lang="en-US" dirty="0" smtClean="0"/>
                  <a:t> x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904078" y="1292839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20833" y="1339018"/>
              <a:ext cx="418454" cy="1325113"/>
              <a:chOff x="242209" y="1893547"/>
              <a:chExt cx="418454" cy="132511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209" y="1893547"/>
                <a:ext cx="401245" cy="22322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588" y="2276560"/>
                <a:ext cx="401245" cy="22322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473" y="2628742"/>
                <a:ext cx="401245" cy="22322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418" y="2995432"/>
                <a:ext cx="401245" cy="223228"/>
              </a:xfrm>
              <a:prstGeom prst="rect">
                <a:avLst/>
              </a:prstGeom>
            </p:spPr>
          </p:pic>
        </p:grpSp>
      </p:grpSp>
      <p:grpSp>
        <p:nvGrpSpPr>
          <p:cNvPr id="97297" name="Group 97296"/>
          <p:cNvGrpSpPr/>
          <p:nvPr/>
        </p:nvGrpSpPr>
        <p:grpSpPr>
          <a:xfrm>
            <a:off x="2539879" y="3568972"/>
            <a:ext cx="1589794" cy="1912899"/>
            <a:chOff x="2539879" y="3568972"/>
            <a:chExt cx="1589794" cy="1912899"/>
          </a:xfrm>
        </p:grpSpPr>
        <p:grpSp>
          <p:nvGrpSpPr>
            <p:cNvPr id="43" name="Group 42"/>
            <p:cNvGrpSpPr/>
            <p:nvPr/>
          </p:nvGrpSpPr>
          <p:grpSpPr>
            <a:xfrm>
              <a:off x="2539879" y="3568972"/>
              <a:ext cx="1589794" cy="1912899"/>
              <a:chOff x="3671158" y="2684445"/>
              <a:chExt cx="1589794" cy="191289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671158" y="3027684"/>
                <a:ext cx="1589794" cy="1569660"/>
                <a:chOff x="5151586" y="3565511"/>
                <a:chExt cx="1589794" cy="1569660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5151586" y="3565511"/>
                  <a:ext cx="1589794" cy="1569660"/>
                  <a:chOff x="3328832" y="3027179"/>
                  <a:chExt cx="1589794" cy="1569660"/>
                </a:xfrm>
              </p:grpSpPr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328832" y="3027179"/>
                    <a:ext cx="1589794" cy="156966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E</a:t>
                    </a:r>
                    <a:r>
                      <a:rPr lang="en-US" dirty="0" smtClean="0"/>
                      <a:t>       T +</a:t>
                    </a:r>
                    <a:r>
                      <a:rPr lang="en-US" b="1" dirty="0" smtClean="0"/>
                      <a:t> </a:t>
                    </a:r>
                    <a:r>
                      <a:rPr lang="en-US" b="1" dirty="0"/>
                      <a:t>.</a:t>
                    </a:r>
                    <a:r>
                      <a:rPr lang="en-US" dirty="0" smtClean="0"/>
                      <a:t> E</a:t>
                    </a:r>
                  </a:p>
                  <a:p>
                    <a:r>
                      <a:rPr lang="en-US" dirty="0"/>
                      <a:t>E</a:t>
                    </a:r>
                    <a:r>
                      <a:rPr lang="en-US" dirty="0" smtClean="0"/>
                      <a:t>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T + E</a:t>
                    </a:r>
                  </a:p>
                  <a:p>
                    <a:r>
                      <a:rPr lang="en-US" dirty="0" smtClean="0"/>
                      <a:t>E      </a:t>
                    </a:r>
                    <a:r>
                      <a:rPr lang="en-US" b="1" dirty="0" smtClean="0"/>
                      <a:t>. </a:t>
                    </a:r>
                    <a:r>
                      <a:rPr lang="en-US" dirty="0" smtClean="0"/>
                      <a:t>T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r>
                      <a:rPr lang="en-US" dirty="0" err="1" smtClean="0"/>
                      <a:t>T</a:t>
                    </a:r>
                    <a:r>
                      <a:rPr lang="en-US" dirty="0" smtClean="0"/>
                      <a:t>       </a:t>
                    </a:r>
                    <a:r>
                      <a:rPr lang="en-US" b="1" dirty="0" smtClean="0"/>
                      <a:t>.</a:t>
                    </a:r>
                    <a:r>
                      <a:rPr lang="en-US" dirty="0" smtClean="0"/>
                      <a:t> x</a:t>
                    </a: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63797" y="3151295"/>
                    <a:ext cx="401245" cy="2232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048682"/>
                  <a:ext cx="401245" cy="22322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86552" y="4427090"/>
                  <a:ext cx="401245" cy="223228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/>
              <p:cNvSpPr txBox="1"/>
              <p:nvPr/>
            </p:nvSpPr>
            <p:spPr>
              <a:xfrm>
                <a:off x="4983312" y="2684445"/>
                <a:ext cx="277640" cy="33855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4</a:t>
                </a:r>
              </a:p>
            </p:txBody>
          </p: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985" y="5127830"/>
              <a:ext cx="401245" cy="223228"/>
            </a:xfrm>
            <a:prstGeom prst="rect">
              <a:avLst/>
            </a:prstGeom>
          </p:spPr>
        </p:pic>
      </p:grpSp>
      <p:grpSp>
        <p:nvGrpSpPr>
          <p:cNvPr id="97287" name="Group 97286"/>
          <p:cNvGrpSpPr/>
          <p:nvPr/>
        </p:nvGrpSpPr>
        <p:grpSpPr>
          <a:xfrm>
            <a:off x="742913" y="3068218"/>
            <a:ext cx="311304" cy="819074"/>
            <a:chOff x="742913" y="3068218"/>
            <a:chExt cx="311304" cy="819074"/>
          </a:xfrm>
        </p:grpSpPr>
        <p:sp>
          <p:nvSpPr>
            <p:cNvPr id="56" name="TextBox 55"/>
            <p:cNvSpPr txBox="1"/>
            <p:nvPr/>
          </p:nvSpPr>
          <p:spPr>
            <a:xfrm>
              <a:off x="742913" y="3171730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7285" name="Straight Arrow Connector 97284"/>
            <p:cNvCxnSpPr>
              <a:stCxn id="109" idx="2"/>
              <a:endCxn id="107" idx="0"/>
            </p:cNvCxnSpPr>
            <p:nvPr/>
          </p:nvCxnSpPr>
          <p:spPr bwMode="auto">
            <a:xfrm>
              <a:off x="1036318" y="3068218"/>
              <a:ext cx="0" cy="81907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1" name="Elbow Connector 130"/>
          <p:cNvCxnSpPr>
            <a:endCxn id="88" idx="1"/>
          </p:cNvCxnSpPr>
          <p:nvPr/>
        </p:nvCxnSpPr>
        <p:spPr bwMode="auto">
          <a:xfrm>
            <a:off x="1818472" y="1738652"/>
            <a:ext cx="725255" cy="3014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296" name="Straight Arrow Connector 97295"/>
          <p:cNvCxnSpPr/>
          <p:nvPr/>
        </p:nvCxnSpPr>
        <p:spPr bwMode="auto">
          <a:xfrm>
            <a:off x="3067608" y="3282042"/>
            <a:ext cx="0" cy="62548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1998881" y="130223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021480" y="428154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333653" y="33629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735085" y="336297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2" name="Elbow Connector 141"/>
          <p:cNvCxnSpPr>
            <a:endCxn id="107" idx="3"/>
          </p:cNvCxnSpPr>
          <p:nvPr/>
        </p:nvCxnSpPr>
        <p:spPr bwMode="auto">
          <a:xfrm rot="10800000" flipV="1">
            <a:off x="1548863" y="4118123"/>
            <a:ext cx="990657" cy="1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Box 145"/>
          <p:cNvSpPr txBox="1"/>
          <p:nvPr/>
        </p:nvSpPr>
        <p:spPr>
          <a:xfrm>
            <a:off x="1982154" y="24781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97302" name="Table 97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36019"/>
              </p:ext>
            </p:extLst>
          </p:nvPr>
        </p:nvGraphicFramePr>
        <p:xfrm>
          <a:off x="4398088" y="2570263"/>
          <a:ext cx="462032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63"/>
                <a:gridCol w="593942"/>
                <a:gridCol w="1003609"/>
                <a:gridCol w="900323"/>
                <a:gridCol w="858643"/>
                <a:gridCol w="8363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r2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s4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r2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r2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r1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303" name="Rectangle 97302"/>
          <p:cNvSpPr/>
          <p:nvPr/>
        </p:nvSpPr>
        <p:spPr bwMode="auto">
          <a:xfrm>
            <a:off x="601673" y="3938109"/>
            <a:ext cx="874106" cy="36669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589123" y="2857112"/>
            <a:ext cx="967971" cy="36669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379413" y="5069343"/>
            <a:ext cx="1314261" cy="36669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7304" name="Oval 97303"/>
          <p:cNvSpPr/>
          <p:nvPr/>
        </p:nvSpPr>
        <p:spPr bwMode="auto">
          <a:xfrm>
            <a:off x="5343700" y="3610033"/>
            <a:ext cx="1025912" cy="50809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7305" name="TextBox 97304"/>
          <p:cNvSpPr txBox="1"/>
          <p:nvPr/>
        </p:nvSpPr>
        <p:spPr>
          <a:xfrm>
            <a:off x="4128814" y="5744248"/>
            <a:ext cx="4915128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Duplicate entry – grammar is not LR(0)!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97307" name="Straight Connector 97306"/>
          <p:cNvCxnSpPr>
            <a:stCxn id="97304" idx="4"/>
            <a:endCxn id="97305" idx="0"/>
          </p:cNvCxnSpPr>
          <p:nvPr/>
        </p:nvCxnSpPr>
        <p:spPr bwMode="auto">
          <a:xfrm>
            <a:off x="5856656" y="4118123"/>
            <a:ext cx="729722" cy="1626125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7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7680" y="3710962"/>
            <a:ext cx="8351520" cy="2622550"/>
            <a:chOff x="487680" y="3710962"/>
            <a:chExt cx="8351520" cy="2622550"/>
          </a:xfrm>
        </p:grpSpPr>
        <p:pic>
          <p:nvPicPr>
            <p:cNvPr id="6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443" y="3710962"/>
              <a:ext cx="8139113" cy="262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195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76200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87680" y="3780996"/>
              <a:ext cx="8351520" cy="1794303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A3DB3B-656D-4D10-A8BD-F6F51A1E741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181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- SLR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48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436563" y="747713"/>
            <a:ext cx="8402637" cy="4167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611534" y="4354590"/>
            <a:ext cx="1633328" cy="5603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443" y="511114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LR(0) rule for filling parse table: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404382" y="2194559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86776" y="5604186"/>
            <a:ext cx="1831144" cy="5035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79413" y="747713"/>
            <a:ext cx="6381995" cy="269094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810" y="655614"/>
            <a:ext cx="4657748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51276" y="747736"/>
            <a:ext cx="2776006" cy="880349"/>
            <a:chOff x="286802" y="31282"/>
            <a:chExt cx="2776006" cy="880349"/>
          </a:xfrm>
        </p:grpSpPr>
        <p:grpSp>
          <p:nvGrpSpPr>
            <p:cNvPr id="19" name="Group 18"/>
            <p:cNvGrpSpPr/>
            <p:nvPr/>
          </p:nvGrpSpPr>
          <p:grpSpPr>
            <a:xfrm>
              <a:off x="286802" y="74003"/>
              <a:ext cx="2776006" cy="837628"/>
              <a:chOff x="4372709" y="2284322"/>
              <a:chExt cx="2946611" cy="92620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4372709" y="2284322"/>
                <a:ext cx="2946611" cy="9262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572000" y="2325936"/>
                <a:ext cx="1227135" cy="510485"/>
                <a:chOff x="4572000" y="2325936"/>
                <a:chExt cx="1227135" cy="51048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572000" y="2325936"/>
                  <a:ext cx="122713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</a:t>
                  </a:r>
                  <a:r>
                    <a:rPr lang="en-US" dirty="0"/>
                    <a:t>E</a:t>
                  </a:r>
                  <a:r>
                    <a:rPr lang="en-US" dirty="0" smtClean="0"/>
                    <a:t> $</a:t>
                  </a:r>
                  <a:endParaRPr lang="en-US" dirty="0"/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3" y="245319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>
                <a:off x="4572000" y="2700043"/>
                <a:ext cx="1462897" cy="510485"/>
                <a:chOff x="4559176" y="2884486"/>
                <a:chExt cx="1462897" cy="51048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559176" y="2884486"/>
                  <a:ext cx="1462897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T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6167312" y="2325935"/>
                <a:ext cx="982594" cy="510485"/>
                <a:chOff x="6290272" y="2336852"/>
                <a:chExt cx="982594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290272" y="2336852"/>
                  <a:ext cx="982594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T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6199948" y="2700043"/>
                <a:ext cx="938355" cy="510485"/>
                <a:chOff x="6290272" y="3161760"/>
                <a:chExt cx="938355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290272" y="3161760"/>
                  <a:ext cx="93835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x</a:t>
                  </a:r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958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766266" y="4200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9648" y="39789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75F6B5-F80F-4A0D-A268-B3DFC0394F6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182</a:t>
            </a:fld>
            <a:endParaRPr lang="en-US" altLang="en-US" sz="800" smtClean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– SLR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26080" y="4403187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81395" y="1137299"/>
            <a:ext cx="1475000" cy="4714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26080" y="4079630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04041" y="1202558"/>
            <a:ext cx="1042764" cy="38818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89733" y="774073"/>
            <a:ext cx="1195949" cy="47692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75140" y="4403187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8" y="768461"/>
            <a:ext cx="4657748" cy="272514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78395"/>
              </p:ext>
            </p:extLst>
          </p:nvPr>
        </p:nvGraphicFramePr>
        <p:xfrm>
          <a:off x="188542" y="3800118"/>
          <a:ext cx="359784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369"/>
                <a:gridCol w="1249251"/>
                <a:gridCol w="694644"/>
                <a:gridCol w="11075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951276" y="747736"/>
            <a:ext cx="2776006" cy="880349"/>
            <a:chOff x="286802" y="31282"/>
            <a:chExt cx="2776006" cy="880349"/>
          </a:xfrm>
        </p:grpSpPr>
        <p:grpSp>
          <p:nvGrpSpPr>
            <p:cNvPr id="19" name="Group 18"/>
            <p:cNvGrpSpPr/>
            <p:nvPr/>
          </p:nvGrpSpPr>
          <p:grpSpPr>
            <a:xfrm>
              <a:off x="286802" y="74003"/>
              <a:ext cx="2776006" cy="837628"/>
              <a:chOff x="4372709" y="2284322"/>
              <a:chExt cx="2946611" cy="92620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4372709" y="2284322"/>
                <a:ext cx="2946611" cy="9262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572000" y="2325936"/>
                <a:ext cx="1227135" cy="510485"/>
                <a:chOff x="4572000" y="2325936"/>
                <a:chExt cx="1227135" cy="51048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572000" y="2325936"/>
                  <a:ext cx="122713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</a:t>
                  </a:r>
                  <a:r>
                    <a:rPr lang="en-US" dirty="0"/>
                    <a:t>E</a:t>
                  </a:r>
                  <a:r>
                    <a:rPr lang="en-US" dirty="0" smtClean="0"/>
                    <a:t> $</a:t>
                  </a:r>
                  <a:endParaRPr lang="en-US" dirty="0"/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3" y="245319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>
                <a:off x="4572000" y="2700043"/>
                <a:ext cx="1462897" cy="510485"/>
                <a:chOff x="4559176" y="2884486"/>
                <a:chExt cx="1462897" cy="51048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559176" y="2884486"/>
                  <a:ext cx="1462897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T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6167312" y="2325935"/>
                <a:ext cx="982594" cy="510485"/>
                <a:chOff x="6290272" y="2336852"/>
                <a:chExt cx="982594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290272" y="2336852"/>
                  <a:ext cx="982594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T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32575" y="2476815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6199948" y="2700043"/>
                <a:ext cx="938355" cy="510485"/>
                <a:chOff x="6290272" y="3161760"/>
                <a:chExt cx="938355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290272" y="3161760"/>
                  <a:ext cx="938355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r>
                    <a:rPr lang="en-US" dirty="0" smtClean="0"/>
                    <a:t>      </a:t>
                  </a:r>
                  <a:r>
                    <a:rPr lang="en-US" dirty="0"/>
                    <a:t>x</a:t>
                  </a:r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89958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766266" y="4200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9648" y="397898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0580" y="312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1995" y="389077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75F6B5-F80F-4A0D-A268-B3DFC0394F6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183</a:t>
            </a:fld>
            <a:endParaRPr lang="en-US" altLang="en-US" sz="800" smtClean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 – SLR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26080" y="4403187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81395" y="1137299"/>
            <a:ext cx="1475000" cy="4714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478878" y="4540346"/>
            <a:ext cx="1301750" cy="3727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26080" y="4079630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04041" y="1202558"/>
            <a:ext cx="1042764" cy="38818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29644" y="4863378"/>
            <a:ext cx="550984" cy="32355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235780" y="5481996"/>
            <a:ext cx="550984" cy="32355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89733" y="774073"/>
            <a:ext cx="1195949" cy="47692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175140" y="4403187"/>
            <a:ext cx="801858" cy="32355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8" y="768461"/>
            <a:ext cx="4657748" cy="272514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90994"/>
              </p:ext>
            </p:extLst>
          </p:nvPr>
        </p:nvGraphicFramePr>
        <p:xfrm>
          <a:off x="4351229" y="3888995"/>
          <a:ext cx="462032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63"/>
                <a:gridCol w="593942"/>
                <a:gridCol w="1003609"/>
                <a:gridCol w="900323"/>
                <a:gridCol w="858643"/>
                <a:gridCol w="8363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accept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r2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r3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07795"/>
              </p:ext>
            </p:extLst>
          </p:nvPr>
        </p:nvGraphicFramePr>
        <p:xfrm>
          <a:off x="188542" y="3800118"/>
          <a:ext cx="359784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369"/>
                <a:gridCol w="1249251"/>
                <a:gridCol w="694644"/>
                <a:gridCol w="110758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$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2720224" y="4913141"/>
            <a:ext cx="1042764" cy="38818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840014" y="4494854"/>
            <a:ext cx="887924" cy="4714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960929" y="4565383"/>
            <a:ext cx="550984" cy="32355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19" y="5909486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conflicts – grammar is SLR!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366082-E671-494E-9100-95E34BBAFD6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184</a:t>
            </a:fld>
            <a:endParaRPr lang="en-US" altLang="en-US" sz="800" smtClean="0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Yet Another Example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68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95300" y="1104900"/>
            <a:ext cx="8153400" cy="2178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189706" y="3523923"/>
            <a:ext cx="3127073" cy="1023025"/>
          </a:xfrm>
          <a:prstGeom prst="cloudCallout">
            <a:avLst>
              <a:gd name="adj1" fmla="val 20725"/>
              <a:gd name="adj2" fmla="val -99885"/>
            </a:avLst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rPr>
              <a:t>Convince yourself</a:t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rPr>
            </a:b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charset="0"/>
                <a:ea typeface="ＭＳ Ｐゴシック" charset="0"/>
              </a:rPr>
              <a:t>at home!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5F6C69-2D3C-4A62-8F29-A4737471707B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185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Parsing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84188" y="819150"/>
            <a:ext cx="8153400" cy="4848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186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025459" y="2964713"/>
            <a:ext cx="1390124" cy="369332"/>
            <a:chOff x="908142" y="1981587"/>
            <a:chExt cx="139012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908142" y="1981587"/>
              <a:ext cx="139012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B0F0"/>
                  </a:solidFill>
                </a:rPr>
                <a:t>S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’</a:t>
              </a:r>
              <a:r>
                <a:rPr lang="en-US" sz="1800" dirty="0" smtClean="0">
                  <a:solidFill>
                    <a:srgbClr val="00B0F0"/>
                  </a:solidFill>
                </a:rPr>
                <a:t>     </a:t>
              </a:r>
              <a:r>
                <a:rPr lang="en-US" sz="1800" b="1" dirty="0" smtClean="0">
                  <a:solidFill>
                    <a:srgbClr val="00B0F0"/>
                  </a:solidFill>
                </a:rPr>
                <a:t>.</a:t>
              </a:r>
              <a:r>
                <a:rPr lang="en-US" sz="1800" dirty="0" smtClean="0">
                  <a:solidFill>
                    <a:srgbClr val="00B0F0"/>
                  </a:solidFill>
                </a:rPr>
                <a:t> S $     ?</a:t>
              </a:r>
              <a:endParaRPr lang="en-US" sz="1800" dirty="0">
                <a:solidFill>
                  <a:srgbClr val="00B0F0"/>
                </a:solidFill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992" y="2088694"/>
              <a:ext cx="309461" cy="165269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26449" y="5919847"/>
            <a:ext cx="5222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Initial item as in LR(0); </a:t>
            </a:r>
            <a:r>
              <a:rPr lang="en-US" dirty="0" err="1" smtClean="0">
                <a:solidFill>
                  <a:srgbClr val="00B0F0"/>
                </a:solidFill>
              </a:rPr>
              <a:t>lookahead</a:t>
            </a:r>
            <a:r>
              <a:rPr lang="en-US" dirty="0" smtClean="0">
                <a:solidFill>
                  <a:srgbClr val="00B0F0"/>
                </a:solidFill>
              </a:rPr>
              <a:t> ? arbitrary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since first($z) = { $ } for all z.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187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516762" cy="1556489"/>
            <a:chOff x="3057473" y="2594460"/>
            <a:chExt cx="1516762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r>
                  <a:rPr lang="en-US" sz="1800" dirty="0" smtClean="0"/>
                  <a:t>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V = E  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         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E 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V         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516762" cy="369332"/>
              <a:chOff x="3246034" y="700130"/>
              <a:chExt cx="1516762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5167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V 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x          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516762" cy="369332"/>
              <a:chOff x="3164936" y="1231987"/>
              <a:chExt cx="1516762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5167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* E        </a:t>
                </a:r>
                <a:r>
                  <a:rPr lang="en-US" sz="1800" dirty="0" smtClean="0">
                    <a:solidFill>
                      <a:srgbClr val="00B0F0"/>
                    </a:solidFill>
                  </a:rPr>
                  <a:t>$</a:t>
                </a:r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19236" y="6289179"/>
            <a:ext cx="537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Closure similar to LR(0), but with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$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188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627369" cy="1556489"/>
            <a:chOff x="3057473" y="2594460"/>
            <a:chExt cx="1627369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$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5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 V = E   $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E          $</a:t>
                </a:r>
                <a:endParaRPr lang="en-US" sz="1800" dirty="0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V          $</a:t>
                </a:r>
                <a:endParaRPr lang="en-US" sz="1800" dirty="0"/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627369" cy="369332"/>
              <a:chOff x="3246034" y="700130"/>
              <a:chExt cx="1627369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x           $,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=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627369" cy="369332"/>
              <a:chOff x="3164936" y="1231987"/>
              <a:chExt cx="1627369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$,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=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cxnSp>
        <p:nvCxnSpPr>
          <p:cNvPr id="488" name="Straight Arrow Connector 487"/>
          <p:cNvCxnSpPr/>
          <p:nvPr/>
        </p:nvCxnSpPr>
        <p:spPr bwMode="auto">
          <a:xfrm>
            <a:off x="1839143" y="3448213"/>
            <a:ext cx="576440" cy="57037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0" name="TextBox 489"/>
          <p:cNvSpPr txBox="1"/>
          <p:nvPr/>
        </p:nvSpPr>
        <p:spPr>
          <a:xfrm>
            <a:off x="1836608" y="6289179"/>
            <a:ext cx="71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Repeated closure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yields two new items, with new </a:t>
            </a:r>
            <a:r>
              <a:rPr lang="en-US" dirty="0" err="1" smtClean="0">
                <a:solidFill>
                  <a:srgbClr val="00B050"/>
                </a:solidFill>
              </a:rPr>
              <a:t>lookaheads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189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627369" cy="1556489"/>
            <a:chOff x="3057473" y="2594460"/>
            <a:chExt cx="1627369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$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 V = E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E          $</a:t>
                </a:r>
                <a:endParaRPr lang="en-US" sz="1800" dirty="0"/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E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V       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627369" cy="369332"/>
              <a:chOff x="3246034" y="700130"/>
              <a:chExt cx="1627369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x           $,=</a:t>
                </a:r>
                <a:endParaRPr lang="en-US" sz="1800" dirty="0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627369" cy="369332"/>
              <a:chOff x="3164936" y="1231987"/>
              <a:chExt cx="1627369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$,=</a:t>
                </a:r>
                <a:endParaRPr lang="en-US" sz="1800" dirty="0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90924" y="6289179"/>
            <a:ext cx="539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Transition shared by items from different rules.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1513" y="1504950"/>
            <a:ext cx="8153400" cy="4791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79413" y="1373188"/>
            <a:ext cx="84455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588963" y="823913"/>
            <a:ext cx="7835900" cy="1323975"/>
            <a:chOff x="588963" y="823665"/>
            <a:chExt cx="7836119" cy="1324164"/>
          </a:xfrm>
        </p:grpSpPr>
        <p:sp>
          <p:nvSpPr>
            <p:cNvPr id="23560" name="TextBox 2"/>
            <p:cNvSpPr txBox="1">
              <a:spLocks noChangeArrowheads="1"/>
            </p:cNvSpPr>
            <p:nvPr/>
          </p:nvSpPr>
          <p:spPr bwMode="auto">
            <a:xfrm>
              <a:off x="588963" y="823665"/>
              <a:ext cx="78361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A grammar is </a:t>
              </a: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ambiguous</a:t>
              </a:r>
              <a:r>
                <a:rPr lang="en-US" altLang="en-US">
                  <a:latin typeface="Arial Narrow" panose="020B0606020202030204" pitchFamily="34" charset="0"/>
                </a:rPr>
                <a:t> is it can derive a string of tokens with two or more different parse trees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615950" y="1686164"/>
              <a:ext cx="14789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Example?</a:t>
              </a:r>
            </a:p>
          </p:txBody>
        </p:sp>
      </p:grpSp>
      <p:sp>
        <p:nvSpPr>
          <p:cNvPr id="235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D15F97-0369-4164-9CC5-85D84EF80C97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800" smtClean="0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5950" y="87313"/>
            <a:ext cx="7912100" cy="4333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346575" y="2524125"/>
            <a:ext cx="4478338" cy="3771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190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627369" cy="1556489"/>
            <a:chOff x="3057473" y="2594460"/>
            <a:chExt cx="1627369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$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 V = E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5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E          $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E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V       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627369" cy="369332"/>
              <a:chOff x="3246034" y="700130"/>
              <a:chExt cx="1627369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x           $,=</a:t>
                </a:r>
                <a:endParaRPr lang="en-US" sz="1800" dirty="0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627369" cy="369332"/>
              <a:chOff x="3164936" y="1231987"/>
              <a:chExt cx="1627369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$,=</a:t>
                </a:r>
                <a:endParaRPr lang="en-US" sz="1800" dirty="0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2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191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627369" cy="1556489"/>
            <a:chOff x="3057473" y="2594460"/>
            <a:chExt cx="1627369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$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 V = E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5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E          $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E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V       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627369" cy="369332"/>
              <a:chOff x="3246034" y="700130"/>
              <a:chExt cx="1627369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7030A0"/>
                    </a:solidFill>
                  </a:rPr>
                  <a:t>V    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x           $,=</a:t>
                </a:r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627369" cy="369332"/>
              <a:chOff x="3164936" y="1231987"/>
              <a:chExt cx="1627369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$,=</a:t>
                </a:r>
                <a:endParaRPr lang="en-US" sz="1800" dirty="0"/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3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1025459" y="2979533"/>
            <a:ext cx="1606530" cy="154910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192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25459" y="2964713"/>
            <a:ext cx="1627369" cy="1556489"/>
            <a:chOff x="3057473" y="2594460"/>
            <a:chExt cx="1627369" cy="1556489"/>
          </a:xfrm>
        </p:grpSpPr>
        <p:grpSp>
          <p:nvGrpSpPr>
            <p:cNvPr id="75" name="Group 74"/>
            <p:cNvGrpSpPr/>
            <p:nvPr/>
          </p:nvGrpSpPr>
          <p:grpSpPr>
            <a:xfrm>
              <a:off x="3057473" y="2594460"/>
              <a:ext cx="1390124" cy="369332"/>
              <a:chOff x="908142" y="1981587"/>
              <a:chExt cx="1390124" cy="369332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08142" y="1981587"/>
                <a:ext cx="13901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</a:t>
                </a:r>
                <a:r>
                  <a:rPr lang="en-US" sz="1800" b="1" dirty="0" smtClean="0"/>
                  <a:t>’</a:t>
                </a:r>
                <a:r>
                  <a:rPr lang="en-US" sz="1800" dirty="0" smtClean="0"/>
                  <a:t>    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S $     ?</a:t>
                </a:r>
                <a:endParaRPr lang="en-US" sz="1800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6992" y="2088694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3057473" y="2820048"/>
              <a:ext cx="1415772" cy="369332"/>
              <a:chOff x="4559176" y="2884486"/>
              <a:chExt cx="1502781" cy="408388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559176" y="2884486"/>
                <a:ext cx="1502781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 V = E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057473" y="3070899"/>
              <a:ext cx="1443024" cy="369332"/>
              <a:chOff x="274469" y="1177245"/>
              <a:chExt cx="1443024" cy="36933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B050"/>
                    </a:solidFill>
                  </a:rPr>
                  <a:t>S    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E          $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3057473" y="3303548"/>
              <a:ext cx="1495922" cy="369332"/>
              <a:chOff x="1673683" y="1177245"/>
              <a:chExt cx="1495922" cy="369332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C000"/>
                    </a:solidFill>
                  </a:rPr>
                  <a:t>E    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V          $</a:t>
                </a:r>
                <a:endParaRPr lang="en-US" sz="18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3057473" y="3546301"/>
              <a:ext cx="1627369" cy="369332"/>
              <a:chOff x="3246034" y="700130"/>
              <a:chExt cx="1627369" cy="3693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246034" y="700130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7030A0"/>
                    </a:solidFill>
                  </a:rPr>
                  <a:t>V    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7030A0"/>
                    </a:solidFill>
                  </a:rPr>
                  <a:t>x           $,=</a:t>
                </a:r>
                <a:endParaRPr lang="en-US" sz="1800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3057473" y="3781617"/>
              <a:ext cx="1627369" cy="369332"/>
              <a:chOff x="3164936" y="1231987"/>
              <a:chExt cx="1627369" cy="369332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164936" y="1231987"/>
                <a:ext cx="1627369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* E        $,=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332578" y="2651293"/>
            <a:ext cx="299411" cy="369332"/>
            <a:chOff x="3990607" y="2076140"/>
            <a:chExt cx="299411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990607" y="207614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3990607" y="2125396"/>
              <a:ext cx="299411" cy="27607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>
                      <a:solidFill>
                        <a:srgbClr val="FF0000"/>
                      </a:solidFill>
                    </a:rPr>
                    <a:t>V</a:t>
                  </a:r>
                  <a:r>
                    <a:rPr lang="en-US" sz="1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800" dirty="0" smtClean="0">
                      <a:solidFill>
                        <a:srgbClr val="FF0000"/>
                      </a:solidFill>
                    </a:rPr>
                    <a:t>    </a:t>
                  </a:r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. </a:t>
                  </a:r>
                  <a:r>
                    <a:rPr lang="en-US" sz="1800" dirty="0" smtClean="0">
                      <a:solidFill>
                        <a:srgbClr val="FF0000"/>
                      </a:solidFill>
                    </a:rPr>
                    <a:t>* E       $,=</a:t>
                  </a:r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32589" y="5904445"/>
            <a:ext cx="44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Closure yields second item for same rule, but different cursor position.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193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2400" name="Group 102399"/>
          <p:cNvGrpSpPr/>
          <p:nvPr/>
        </p:nvGrpSpPr>
        <p:grpSpPr>
          <a:xfrm>
            <a:off x="1025459" y="2651293"/>
            <a:ext cx="1627369" cy="1877346"/>
            <a:chOff x="3057473" y="2281040"/>
            <a:chExt cx="1627369" cy="187734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057473" y="2594460"/>
              <a:ext cx="1627369" cy="1556489"/>
              <a:chOff x="3057473" y="2594460"/>
              <a:chExt cx="1627369" cy="155648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057473" y="2594460"/>
                <a:ext cx="1390124" cy="369332"/>
                <a:chOff x="908142" y="1981587"/>
                <a:chExt cx="1390124" cy="369332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908142" y="1981587"/>
                  <a:ext cx="13901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S $     ?</a:t>
                  </a:r>
                  <a:endParaRPr lang="en-US" sz="1800" dirty="0"/>
                </a:p>
              </p:txBody>
            </p:sp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6992" y="2088694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057473" y="2820048"/>
                <a:ext cx="1415772" cy="369332"/>
                <a:chOff x="4559176" y="2884486"/>
                <a:chExt cx="1502781" cy="408388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559176" y="2884486"/>
                  <a:ext cx="1502781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V = E   $</a:t>
                  </a:r>
                  <a:endParaRPr lang="en-US" sz="1800" dirty="0"/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3057473" y="3070899"/>
                <a:ext cx="1443024" cy="369332"/>
                <a:chOff x="274469" y="1177245"/>
                <a:chExt cx="1443024" cy="36933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74469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E          $</a:t>
                  </a:r>
                  <a:endParaRPr lang="en-US" sz="1800" dirty="0"/>
                </a:p>
              </p:txBody>
            </p: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00" y="128633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/>
              <p:cNvGrpSpPr/>
              <p:nvPr/>
            </p:nvGrpSpPr>
            <p:grpSpPr>
              <a:xfrm>
                <a:off x="3057473" y="3303548"/>
                <a:ext cx="1495922" cy="369332"/>
                <a:chOff x="1673683" y="1177245"/>
                <a:chExt cx="1495922" cy="369332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673683" y="1177245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3057473" y="3546301"/>
                <a:ext cx="1627369" cy="369332"/>
                <a:chOff x="3246034" y="700130"/>
                <a:chExt cx="1627369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3246034" y="700130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$,=</a:t>
                  </a:r>
                  <a:endParaRPr lang="en-US" sz="1800" dirty="0"/>
                </a:p>
              </p:txBody>
            </p:sp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3057473" y="378161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$,=</a:t>
                  </a:r>
                  <a:endParaRPr lang="en-US" sz="1800" dirty="0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4" name="Group 123"/>
            <p:cNvGrpSpPr/>
            <p:nvPr/>
          </p:nvGrpSpPr>
          <p:grpSpPr>
            <a:xfrm>
              <a:off x="3057473" y="2281040"/>
              <a:ext cx="1606530" cy="1877346"/>
              <a:chOff x="3057473" y="2281040"/>
              <a:chExt cx="1606530" cy="1877346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3057473" y="2609280"/>
                <a:ext cx="1606530" cy="15491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364592" y="2281040"/>
                <a:ext cx="299411" cy="369332"/>
                <a:chOff x="3990607" y="2076140"/>
                <a:chExt cx="299411" cy="369332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</a:t>
                  </a:r>
                  <a:endParaRPr lang="en-US" sz="1800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3" name="Group 102402"/>
          <p:cNvGrpSpPr/>
          <p:nvPr/>
        </p:nvGrpSpPr>
        <p:grpSpPr>
          <a:xfrm>
            <a:off x="6905375" y="1007460"/>
            <a:ext cx="1552831" cy="1494730"/>
            <a:chOff x="4923309" y="2388849"/>
            <a:chExt cx="1552831" cy="1494730"/>
          </a:xfrm>
        </p:grpSpPr>
        <p:sp>
          <p:nvSpPr>
            <p:cNvPr id="159" name="Rectangle 158"/>
            <p:cNvSpPr/>
            <p:nvPr/>
          </p:nvSpPr>
          <p:spPr bwMode="auto">
            <a:xfrm>
              <a:off x="4923309" y="2717089"/>
              <a:ext cx="1479161" cy="11664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1" name="Group 102400"/>
            <p:cNvGrpSpPr/>
            <p:nvPr/>
          </p:nvGrpSpPr>
          <p:grpSpPr>
            <a:xfrm>
              <a:off x="4948958" y="2731845"/>
              <a:ext cx="1527182" cy="1139264"/>
              <a:chOff x="4799585" y="2731514"/>
              <a:chExt cx="1527182" cy="1139264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830436" y="2731514"/>
                <a:ext cx="1468672" cy="369332"/>
                <a:chOff x="4559176" y="2884486"/>
                <a:chExt cx="1558932" cy="408388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4559176" y="2884486"/>
                  <a:ext cx="1558932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V =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$</a:t>
                  </a:r>
                  <a:endParaRPr lang="en-US" sz="1800" dirty="0"/>
                </a:p>
              </p:txBody>
            </p:sp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/>
              <p:nvPr/>
            </p:nvGrpSpPr>
            <p:grpSpPr>
              <a:xfrm>
                <a:off x="4810005" y="2982312"/>
                <a:ext cx="1443024" cy="369332"/>
                <a:chOff x="1673683" y="1177245"/>
                <a:chExt cx="1443024" cy="369332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1673683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58" name="Group 157"/>
              <p:cNvGrpSpPr/>
              <p:nvPr/>
            </p:nvGrpSpPr>
            <p:grpSpPr>
              <a:xfrm>
                <a:off x="4799585" y="3222640"/>
                <a:ext cx="1516762" cy="369332"/>
                <a:chOff x="3246034" y="700130"/>
                <a:chExt cx="1516762" cy="369332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3246034" y="700130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</a:t>
                  </a:r>
                  <a:endParaRPr lang="en-US" sz="1800" dirty="0"/>
                </a:p>
              </p:txBody>
            </p:sp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60" name="Group 159"/>
              <p:cNvGrpSpPr/>
              <p:nvPr/>
            </p:nvGrpSpPr>
            <p:grpSpPr>
              <a:xfrm>
                <a:off x="4810005" y="3501446"/>
                <a:ext cx="1516762" cy="369332"/>
                <a:chOff x="3164936" y="1231987"/>
                <a:chExt cx="1516762" cy="369332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3164936" y="1231987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</a:t>
                  </a:r>
                  <a:endParaRPr lang="en-US" sz="1800" dirty="0"/>
                </a:p>
              </p:txBody>
            </p:sp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1" name="Group 150"/>
            <p:cNvGrpSpPr/>
            <p:nvPr/>
          </p:nvGrpSpPr>
          <p:grpSpPr>
            <a:xfrm>
              <a:off x="6103060" y="2388849"/>
              <a:ext cx="299411" cy="369332"/>
              <a:chOff x="3990607" y="2076140"/>
              <a:chExt cx="299411" cy="369332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endParaRPr lang="en-US" sz="1800" dirty="0"/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910192" y="6038571"/>
            <a:ext cx="1663908" cy="696871"/>
            <a:chOff x="3910192" y="6038571"/>
            <a:chExt cx="1663908" cy="696871"/>
          </a:xfrm>
        </p:grpSpPr>
        <p:sp>
          <p:nvSpPr>
            <p:cNvPr id="303" name="Rectangle 302"/>
            <p:cNvSpPr/>
            <p:nvPr/>
          </p:nvSpPr>
          <p:spPr bwMode="auto">
            <a:xfrm>
              <a:off x="3910192" y="6358125"/>
              <a:ext cx="1606530" cy="37731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17998" y="6038571"/>
              <a:ext cx="1656102" cy="696871"/>
              <a:chOff x="3917998" y="6038571"/>
              <a:chExt cx="1656102" cy="696871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3917998" y="6366110"/>
                <a:ext cx="1574470" cy="369332"/>
                <a:chOff x="3164936" y="1231987"/>
                <a:chExt cx="1574470" cy="369332"/>
              </a:xfrm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3164936" y="1231987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E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$,=</a:t>
                  </a:r>
                  <a:endParaRPr lang="en-US" sz="1800" dirty="0"/>
                </a:p>
              </p:txBody>
            </p:sp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2411" name="Group 102410"/>
              <p:cNvGrpSpPr/>
              <p:nvPr/>
            </p:nvGrpSpPr>
            <p:grpSpPr>
              <a:xfrm>
                <a:off x="5166151" y="6038571"/>
                <a:ext cx="407949" cy="369332"/>
                <a:chOff x="8593783" y="3615118"/>
                <a:chExt cx="407949" cy="369332"/>
              </a:xfrm>
            </p:grpSpPr>
            <p:sp>
              <p:nvSpPr>
                <p:cNvPr id="296" name="Rectangle 295"/>
                <p:cNvSpPr/>
                <p:nvPr/>
              </p:nvSpPr>
              <p:spPr bwMode="auto">
                <a:xfrm>
                  <a:off x="8644943" y="3657141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8593783" y="3615118"/>
                  <a:ext cx="407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10</a:t>
                  </a:r>
                  <a:endParaRPr lang="en-US" sz="1800" dirty="0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3920983" y="5261913"/>
            <a:ext cx="1655293" cy="697617"/>
            <a:chOff x="3920983" y="5261913"/>
            <a:chExt cx="1655293" cy="697617"/>
          </a:xfrm>
        </p:grpSpPr>
        <p:grpSp>
          <p:nvGrpSpPr>
            <p:cNvPr id="3" name="Group 2"/>
            <p:cNvGrpSpPr/>
            <p:nvPr/>
          </p:nvGrpSpPr>
          <p:grpSpPr>
            <a:xfrm>
              <a:off x="3920983" y="5590198"/>
              <a:ext cx="1655293" cy="369332"/>
              <a:chOff x="3920983" y="5590198"/>
              <a:chExt cx="1655293" cy="369332"/>
            </a:xfrm>
          </p:grpSpPr>
          <p:sp>
            <p:nvSpPr>
              <p:cNvPr id="351" name="Rectangle 350"/>
              <p:cNvSpPr/>
              <p:nvPr/>
            </p:nvSpPr>
            <p:spPr bwMode="auto">
              <a:xfrm>
                <a:off x="3920983" y="5590899"/>
                <a:ext cx="1606530" cy="36530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49" name="Group 348"/>
              <p:cNvGrpSpPr/>
              <p:nvPr/>
            </p:nvGrpSpPr>
            <p:grpSpPr>
              <a:xfrm>
                <a:off x="3969746" y="5590198"/>
                <a:ext cx="1606530" cy="369332"/>
                <a:chOff x="1673683" y="1177245"/>
                <a:chExt cx="1606530" cy="369332"/>
              </a:xfrm>
            </p:grpSpPr>
            <p:sp>
              <p:nvSpPr>
                <p:cNvPr id="357" name="TextBox 356"/>
                <p:cNvSpPr txBox="1"/>
                <p:nvPr/>
              </p:nvSpPr>
              <p:spPr>
                <a:xfrm>
                  <a:off x="1673683" y="1177245"/>
                  <a:ext cx="16065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 V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$,=</a:t>
                  </a:r>
                  <a:endParaRPr lang="en-US" sz="1800" dirty="0"/>
                </a:p>
              </p:txBody>
            </p:sp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43" name="Group 342"/>
            <p:cNvGrpSpPr/>
            <p:nvPr/>
          </p:nvGrpSpPr>
          <p:grpSpPr>
            <a:xfrm>
              <a:off x="5179542" y="5261913"/>
              <a:ext cx="396262" cy="369332"/>
              <a:chOff x="3942047" y="2075394"/>
              <a:chExt cx="396262" cy="369332"/>
            </a:xfrm>
          </p:grpSpPr>
          <p:sp>
            <p:nvSpPr>
              <p:cNvPr id="344" name="Rectangle 343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3942047" y="207539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12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603161" y="5806636"/>
            <a:ext cx="470894" cy="512181"/>
            <a:chOff x="220963" y="5810111"/>
            <a:chExt cx="470894" cy="512181"/>
          </a:xfrm>
        </p:grpSpPr>
        <p:grpSp>
          <p:nvGrpSpPr>
            <p:cNvPr id="102459" name="Group 102458"/>
            <p:cNvGrpSpPr/>
            <p:nvPr/>
          </p:nvGrpSpPr>
          <p:grpSpPr>
            <a:xfrm>
              <a:off x="220963" y="5810111"/>
              <a:ext cx="470894" cy="497333"/>
              <a:chOff x="220963" y="5810111"/>
              <a:chExt cx="470894" cy="497333"/>
            </a:xfrm>
          </p:grpSpPr>
          <p:cxnSp>
            <p:nvCxnSpPr>
              <p:cNvPr id="484" name="Straight Connector 483"/>
              <p:cNvCxnSpPr/>
              <p:nvPr/>
            </p:nvCxnSpPr>
            <p:spPr bwMode="auto">
              <a:xfrm rot="10800000">
                <a:off x="220963" y="5816082"/>
                <a:ext cx="453923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Elbow Connector 484"/>
              <p:cNvCxnSpPr/>
              <p:nvPr/>
            </p:nvCxnSpPr>
            <p:spPr bwMode="auto">
              <a:xfrm rot="5400000" flipV="1">
                <a:off x="211755" y="5827342"/>
                <a:ext cx="497333" cy="462871"/>
              </a:xfrm>
              <a:prstGeom prst="bentConnector3">
                <a:avLst>
                  <a:gd name="adj1" fmla="val 9983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8" name="TextBox 447"/>
            <p:cNvSpPr txBox="1"/>
            <p:nvPr/>
          </p:nvSpPr>
          <p:spPr>
            <a:xfrm>
              <a:off x="268277" y="5860627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615959" y="4194336"/>
            <a:ext cx="1307398" cy="1829311"/>
            <a:chOff x="2233761" y="4197811"/>
            <a:chExt cx="1307398" cy="1829311"/>
          </a:xfrm>
        </p:grpSpPr>
        <p:cxnSp>
          <p:nvCxnSpPr>
            <p:cNvPr id="102429" name="Straight Arrow Connector 102428"/>
            <p:cNvCxnSpPr>
              <a:stCxn id="213" idx="3"/>
              <a:endCxn id="255" idx="1"/>
            </p:cNvCxnSpPr>
            <p:nvPr/>
          </p:nvCxnSpPr>
          <p:spPr bwMode="auto">
            <a:xfrm flipV="1">
              <a:off x="2233761" y="4197811"/>
              <a:ext cx="1307398" cy="18293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" name="TextBox 451"/>
            <p:cNvSpPr txBox="1"/>
            <p:nvPr/>
          </p:nvSpPr>
          <p:spPr>
            <a:xfrm>
              <a:off x="2537430" y="4822611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2631727" y="5575545"/>
            <a:ext cx="1289256" cy="711560"/>
            <a:chOff x="2249529" y="5579020"/>
            <a:chExt cx="1289256" cy="711560"/>
          </a:xfrm>
        </p:grpSpPr>
        <p:cxnSp>
          <p:nvCxnSpPr>
            <p:cNvPr id="102431" name="Straight Arrow Connector 102430"/>
            <p:cNvCxnSpPr>
              <a:stCxn id="211" idx="3"/>
              <a:endCxn id="351" idx="1"/>
            </p:cNvCxnSpPr>
            <p:nvPr/>
          </p:nvCxnSpPr>
          <p:spPr bwMode="auto">
            <a:xfrm flipV="1">
              <a:off x="2249529" y="5777025"/>
              <a:ext cx="1289256" cy="5135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" name="TextBox 452"/>
            <p:cNvSpPr txBox="1"/>
            <p:nvPr/>
          </p:nvSpPr>
          <p:spPr>
            <a:xfrm>
              <a:off x="2806159" y="557902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584698" y="6114667"/>
            <a:ext cx="1325494" cy="461665"/>
            <a:chOff x="2202500" y="6118142"/>
            <a:chExt cx="1325494" cy="461665"/>
          </a:xfrm>
        </p:grpSpPr>
        <p:cxnSp>
          <p:nvCxnSpPr>
            <p:cNvPr id="102433" name="Straight Arrow Connector 102432"/>
            <p:cNvCxnSpPr>
              <a:endCxn id="303" idx="1"/>
            </p:cNvCxnSpPr>
            <p:nvPr/>
          </p:nvCxnSpPr>
          <p:spPr bwMode="auto">
            <a:xfrm>
              <a:off x="2202500" y="6473231"/>
              <a:ext cx="1325494" cy="770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" name="TextBox 453"/>
            <p:cNvSpPr txBox="1"/>
            <p:nvPr/>
          </p:nvSpPr>
          <p:spPr>
            <a:xfrm>
              <a:off x="2895430" y="6118142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5538513" y="1274270"/>
            <a:ext cx="1366862" cy="461665"/>
            <a:chOff x="5156315" y="1277745"/>
            <a:chExt cx="1366862" cy="461665"/>
          </a:xfrm>
        </p:grpSpPr>
        <p:cxnSp>
          <p:nvCxnSpPr>
            <p:cNvPr id="102438" name="Straight Arrow Connector 102437"/>
            <p:cNvCxnSpPr>
              <a:stCxn id="135" idx="3"/>
            </p:cNvCxnSpPr>
            <p:nvPr/>
          </p:nvCxnSpPr>
          <p:spPr bwMode="auto">
            <a:xfrm>
              <a:off x="5156315" y="1647651"/>
              <a:ext cx="1366862" cy="345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" name="TextBox 454"/>
            <p:cNvSpPr txBox="1"/>
            <p:nvPr/>
          </p:nvSpPr>
          <p:spPr>
            <a:xfrm>
              <a:off x="5702308" y="1277745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34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194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2400" name="Group 102399"/>
          <p:cNvGrpSpPr/>
          <p:nvPr/>
        </p:nvGrpSpPr>
        <p:grpSpPr>
          <a:xfrm>
            <a:off x="1025459" y="2651293"/>
            <a:ext cx="1627369" cy="1877346"/>
            <a:chOff x="3057473" y="2281040"/>
            <a:chExt cx="1627369" cy="187734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057473" y="2594460"/>
              <a:ext cx="1627369" cy="1556489"/>
              <a:chOff x="3057473" y="2594460"/>
              <a:chExt cx="1627369" cy="155648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057473" y="2594460"/>
                <a:ext cx="1390124" cy="369332"/>
                <a:chOff x="908142" y="1981587"/>
                <a:chExt cx="1390124" cy="369332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908142" y="1981587"/>
                  <a:ext cx="13901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S $     ?</a:t>
                  </a:r>
                  <a:endParaRPr lang="en-US" sz="1800" dirty="0"/>
                </a:p>
              </p:txBody>
            </p:sp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6992" y="2088694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057473" y="2820048"/>
                <a:ext cx="1415772" cy="369332"/>
                <a:chOff x="4559176" y="2884486"/>
                <a:chExt cx="1502781" cy="408388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559176" y="2884486"/>
                  <a:ext cx="1502781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V = E   $</a:t>
                  </a:r>
                  <a:endParaRPr lang="en-US" sz="1800" dirty="0"/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3057473" y="3070899"/>
                <a:ext cx="1443024" cy="369332"/>
                <a:chOff x="274469" y="1177245"/>
                <a:chExt cx="1443024" cy="36933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74469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E          $</a:t>
                  </a:r>
                  <a:endParaRPr lang="en-US" sz="1800" dirty="0"/>
                </a:p>
              </p:txBody>
            </p: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00" y="128633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/>
              <p:cNvGrpSpPr/>
              <p:nvPr/>
            </p:nvGrpSpPr>
            <p:grpSpPr>
              <a:xfrm>
                <a:off x="3057473" y="3303548"/>
                <a:ext cx="1495922" cy="369332"/>
                <a:chOff x="1673683" y="1177245"/>
                <a:chExt cx="1495922" cy="369332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673683" y="1177245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3057473" y="3546301"/>
                <a:ext cx="1627369" cy="369332"/>
                <a:chOff x="3246034" y="700130"/>
                <a:chExt cx="1627369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3246034" y="700130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$,=</a:t>
                  </a:r>
                  <a:endParaRPr lang="en-US" sz="1800" dirty="0"/>
                </a:p>
              </p:txBody>
            </p:sp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3057473" y="378161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$,=</a:t>
                  </a:r>
                  <a:endParaRPr lang="en-US" sz="1800" dirty="0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4" name="Group 123"/>
            <p:cNvGrpSpPr/>
            <p:nvPr/>
          </p:nvGrpSpPr>
          <p:grpSpPr>
            <a:xfrm>
              <a:off x="3057473" y="2281040"/>
              <a:ext cx="1606530" cy="1877346"/>
              <a:chOff x="3057473" y="2281040"/>
              <a:chExt cx="1606530" cy="1877346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3057473" y="2609280"/>
                <a:ext cx="1606530" cy="15491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364592" y="2281040"/>
                <a:ext cx="299411" cy="369332"/>
                <a:chOff x="3990607" y="2076140"/>
                <a:chExt cx="299411" cy="369332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</a:t>
                  </a:r>
                  <a:endParaRPr lang="en-US" sz="1800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3" name="Group 102402"/>
          <p:cNvGrpSpPr/>
          <p:nvPr/>
        </p:nvGrpSpPr>
        <p:grpSpPr>
          <a:xfrm>
            <a:off x="6905375" y="1007460"/>
            <a:ext cx="1552831" cy="1494730"/>
            <a:chOff x="4923309" y="2388849"/>
            <a:chExt cx="1552831" cy="1494730"/>
          </a:xfrm>
        </p:grpSpPr>
        <p:sp>
          <p:nvSpPr>
            <p:cNvPr id="159" name="Rectangle 158"/>
            <p:cNvSpPr/>
            <p:nvPr/>
          </p:nvSpPr>
          <p:spPr bwMode="auto">
            <a:xfrm>
              <a:off x="4923309" y="2717089"/>
              <a:ext cx="1479161" cy="11664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1" name="Group 102400"/>
            <p:cNvGrpSpPr/>
            <p:nvPr/>
          </p:nvGrpSpPr>
          <p:grpSpPr>
            <a:xfrm>
              <a:off x="4948958" y="2731845"/>
              <a:ext cx="1527182" cy="1139264"/>
              <a:chOff x="4799585" y="2731514"/>
              <a:chExt cx="1527182" cy="1139264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830436" y="2731514"/>
                <a:ext cx="1468672" cy="369332"/>
                <a:chOff x="4559176" y="2884486"/>
                <a:chExt cx="1558932" cy="408388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4559176" y="2884486"/>
                  <a:ext cx="1558932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V =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$</a:t>
                  </a:r>
                  <a:endParaRPr lang="en-US" sz="1800" dirty="0"/>
                </a:p>
              </p:txBody>
            </p:sp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/>
              <p:nvPr/>
            </p:nvGrpSpPr>
            <p:grpSpPr>
              <a:xfrm>
                <a:off x="4810005" y="2982312"/>
                <a:ext cx="1443024" cy="369332"/>
                <a:chOff x="1673683" y="1177245"/>
                <a:chExt cx="1443024" cy="369332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1673683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58" name="Group 157"/>
              <p:cNvGrpSpPr/>
              <p:nvPr/>
            </p:nvGrpSpPr>
            <p:grpSpPr>
              <a:xfrm>
                <a:off x="4799585" y="3222640"/>
                <a:ext cx="1516762" cy="369332"/>
                <a:chOff x="3246034" y="700130"/>
                <a:chExt cx="1516762" cy="369332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3246034" y="700130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</a:t>
                  </a:r>
                  <a:endParaRPr lang="en-US" sz="1800" dirty="0"/>
                </a:p>
              </p:txBody>
            </p:sp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60" name="Group 159"/>
              <p:cNvGrpSpPr/>
              <p:nvPr/>
            </p:nvGrpSpPr>
            <p:grpSpPr>
              <a:xfrm>
                <a:off x="4810005" y="3501446"/>
                <a:ext cx="1516762" cy="369332"/>
                <a:chOff x="3164936" y="1231987"/>
                <a:chExt cx="1516762" cy="369332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3164936" y="1231987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</a:t>
                  </a:r>
                  <a:endParaRPr lang="en-US" sz="1800" dirty="0"/>
                </a:p>
              </p:txBody>
            </p:sp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1" name="Group 150"/>
            <p:cNvGrpSpPr/>
            <p:nvPr/>
          </p:nvGrpSpPr>
          <p:grpSpPr>
            <a:xfrm>
              <a:off x="6103060" y="2388849"/>
              <a:ext cx="299411" cy="369332"/>
              <a:chOff x="3990607" y="2076140"/>
              <a:chExt cx="299411" cy="369332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endParaRPr lang="en-US" sz="1800" dirty="0"/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7" name="Group 102406"/>
          <p:cNvGrpSpPr/>
          <p:nvPr/>
        </p:nvGrpSpPr>
        <p:grpSpPr>
          <a:xfrm>
            <a:off x="3914410" y="2854623"/>
            <a:ext cx="1606530" cy="689506"/>
            <a:chOff x="498497" y="2759559"/>
            <a:chExt cx="1606530" cy="689506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498497" y="3087799"/>
              <a:ext cx="1606530" cy="3612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51572" y="3079733"/>
              <a:ext cx="1443024" cy="369332"/>
              <a:chOff x="1673683" y="1177245"/>
              <a:chExt cx="1443024" cy="369332"/>
            </a:xfrm>
          </p:grpSpPr>
          <p:sp>
            <p:nvSpPr>
              <p:cNvPr id="237" name="TextBox 236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</a:t>
                </a:r>
                <a:endParaRPr lang="en-US" sz="1800" dirty="0"/>
              </a:p>
            </p:txBody>
          </p:sp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23" name="Group 222"/>
            <p:cNvGrpSpPr/>
            <p:nvPr/>
          </p:nvGrpSpPr>
          <p:grpSpPr>
            <a:xfrm>
              <a:off x="1805616" y="2759559"/>
              <a:ext cx="299411" cy="369332"/>
              <a:chOff x="3990607" y="2076140"/>
              <a:chExt cx="299411" cy="369332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7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9" name="Group 102408"/>
          <p:cNvGrpSpPr/>
          <p:nvPr/>
        </p:nvGrpSpPr>
        <p:grpSpPr>
          <a:xfrm>
            <a:off x="7351404" y="2963547"/>
            <a:ext cx="1606530" cy="682752"/>
            <a:chOff x="8893318" y="607904"/>
            <a:chExt cx="1606530" cy="682752"/>
          </a:xfrm>
        </p:grpSpPr>
        <p:sp>
          <p:nvSpPr>
            <p:cNvPr id="279" name="Rectangle 278"/>
            <p:cNvSpPr/>
            <p:nvPr/>
          </p:nvSpPr>
          <p:spPr bwMode="auto">
            <a:xfrm>
              <a:off x="8893318" y="936144"/>
              <a:ext cx="1606530" cy="3417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8936824" y="921324"/>
              <a:ext cx="1468672" cy="369332"/>
              <a:chOff x="4559176" y="2884486"/>
              <a:chExt cx="1558932" cy="408388"/>
            </a:xfrm>
          </p:grpSpPr>
          <p:sp>
            <p:nvSpPr>
              <p:cNvPr id="289" name="TextBox 288"/>
              <p:cNvSpPr txBox="1"/>
              <p:nvPr/>
            </p:nvSpPr>
            <p:spPr>
              <a:xfrm>
                <a:off x="4559176" y="2884486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=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$</a:t>
                </a:r>
                <a:endParaRPr lang="en-US" sz="1800" dirty="0"/>
              </a:p>
            </p:txBody>
          </p:sp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271" name="Group 270"/>
            <p:cNvGrpSpPr/>
            <p:nvPr/>
          </p:nvGrpSpPr>
          <p:grpSpPr>
            <a:xfrm>
              <a:off x="10200437" y="607904"/>
              <a:ext cx="299411" cy="369332"/>
              <a:chOff x="3990607" y="2076140"/>
              <a:chExt cx="299411" cy="369332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9</a:t>
                </a:r>
                <a:endParaRPr lang="en-US" sz="1800" dirty="0"/>
              </a:p>
            </p:txBody>
          </p:sp>
        </p:grpSp>
      </p:grpSp>
      <p:grpSp>
        <p:nvGrpSpPr>
          <p:cNvPr id="102412" name="Group 102411"/>
          <p:cNvGrpSpPr/>
          <p:nvPr/>
        </p:nvGrpSpPr>
        <p:grpSpPr>
          <a:xfrm>
            <a:off x="3910192" y="6038571"/>
            <a:ext cx="1663908" cy="696871"/>
            <a:chOff x="7337824" y="3615118"/>
            <a:chExt cx="1663908" cy="696871"/>
          </a:xfrm>
        </p:grpSpPr>
        <p:sp>
          <p:nvSpPr>
            <p:cNvPr id="303" name="Rectangle 302"/>
            <p:cNvSpPr/>
            <p:nvPr/>
          </p:nvSpPr>
          <p:spPr bwMode="auto">
            <a:xfrm>
              <a:off x="7337824" y="3934672"/>
              <a:ext cx="1606530" cy="37731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7345630" y="3942657"/>
              <a:ext cx="1574470" cy="369332"/>
              <a:chOff x="3164936" y="1231987"/>
              <a:chExt cx="1574470" cy="369332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3164936" y="1231987"/>
                <a:ext cx="157447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*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$,=</a:t>
                </a:r>
                <a:endParaRPr lang="en-US" sz="1800" dirty="0"/>
              </a:p>
            </p:txBody>
          </p:sp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02411" name="Group 102410"/>
            <p:cNvGrpSpPr/>
            <p:nvPr/>
          </p:nvGrpSpPr>
          <p:grpSpPr>
            <a:xfrm>
              <a:off x="8593783" y="3615118"/>
              <a:ext cx="407949" cy="369332"/>
              <a:chOff x="8593783" y="3615118"/>
              <a:chExt cx="407949" cy="369332"/>
            </a:xfrm>
          </p:grpSpPr>
          <p:sp>
            <p:nvSpPr>
              <p:cNvPr id="296" name="Rectangle 295"/>
              <p:cNvSpPr/>
              <p:nvPr/>
            </p:nvSpPr>
            <p:spPr bwMode="auto">
              <a:xfrm>
                <a:off x="8644943" y="3657141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8593783" y="3615118"/>
                <a:ext cx="407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10</a:t>
                </a:r>
                <a:endParaRPr lang="en-US" sz="1800" dirty="0"/>
              </a:p>
            </p:txBody>
          </p:sp>
        </p:grpSp>
      </p:grpSp>
      <p:grpSp>
        <p:nvGrpSpPr>
          <p:cNvPr id="102413" name="Group 102412"/>
          <p:cNvGrpSpPr/>
          <p:nvPr/>
        </p:nvGrpSpPr>
        <p:grpSpPr>
          <a:xfrm>
            <a:off x="3922950" y="4476414"/>
            <a:ext cx="1647395" cy="697617"/>
            <a:chOff x="7337824" y="4326586"/>
            <a:chExt cx="1647395" cy="697617"/>
          </a:xfrm>
        </p:grpSpPr>
        <p:sp>
          <p:nvSpPr>
            <p:cNvPr id="327" name="Rectangle 326"/>
            <p:cNvSpPr/>
            <p:nvPr/>
          </p:nvSpPr>
          <p:spPr bwMode="auto">
            <a:xfrm>
              <a:off x="7337824" y="4654871"/>
              <a:ext cx="160653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7337824" y="4654871"/>
              <a:ext cx="1463862" cy="369332"/>
              <a:chOff x="3246034" y="700130"/>
              <a:chExt cx="1463862" cy="369332"/>
            </a:xfrm>
          </p:grpSpPr>
          <p:sp>
            <p:nvSpPr>
              <p:cNvPr id="331" name="TextBox 330"/>
              <p:cNvSpPr txBox="1"/>
              <p:nvPr/>
            </p:nvSpPr>
            <p:spPr>
              <a:xfrm>
                <a:off x="3246034" y="700130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x</a:t>
                </a:r>
                <a:r>
                  <a:rPr lang="en-US" sz="1800" b="1" dirty="0" smtClean="0"/>
                  <a:t> .</a:t>
                </a:r>
                <a:r>
                  <a:rPr lang="en-US" sz="1800" dirty="0" smtClean="0"/>
                  <a:t>          $</a:t>
                </a:r>
                <a:endParaRPr lang="en-US" sz="1800" dirty="0"/>
              </a:p>
            </p:txBody>
          </p:sp>
          <p:pic>
            <p:nvPicPr>
              <p:cNvPr id="332" name="Picture 3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19" name="Group 318"/>
            <p:cNvGrpSpPr/>
            <p:nvPr/>
          </p:nvGrpSpPr>
          <p:grpSpPr>
            <a:xfrm>
              <a:off x="8602807" y="4326586"/>
              <a:ext cx="382412" cy="369332"/>
              <a:chOff x="3948471" y="2076095"/>
              <a:chExt cx="382412" cy="369332"/>
            </a:xfrm>
          </p:grpSpPr>
          <p:sp>
            <p:nvSpPr>
              <p:cNvPr id="320" name="Rectangle 319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948471" y="2076095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11</a:t>
                </a:r>
                <a:endParaRPr lang="en-US" sz="1800" dirty="0"/>
              </a:p>
            </p:txBody>
          </p:sp>
        </p:grpSp>
      </p:grpSp>
      <p:grpSp>
        <p:nvGrpSpPr>
          <p:cNvPr id="102415" name="Group 102414"/>
          <p:cNvGrpSpPr/>
          <p:nvPr/>
        </p:nvGrpSpPr>
        <p:grpSpPr>
          <a:xfrm>
            <a:off x="3920983" y="5261913"/>
            <a:ext cx="1655293" cy="697617"/>
            <a:chOff x="7233443" y="5254751"/>
            <a:chExt cx="1655293" cy="697617"/>
          </a:xfrm>
        </p:grpSpPr>
        <p:sp>
          <p:nvSpPr>
            <p:cNvPr id="351" name="Rectangle 350"/>
            <p:cNvSpPr/>
            <p:nvPr/>
          </p:nvSpPr>
          <p:spPr bwMode="auto">
            <a:xfrm>
              <a:off x="7233443" y="5583737"/>
              <a:ext cx="1606530" cy="36530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49" name="Group 348"/>
            <p:cNvGrpSpPr/>
            <p:nvPr/>
          </p:nvGrpSpPr>
          <p:grpSpPr>
            <a:xfrm>
              <a:off x="7282206" y="5583036"/>
              <a:ext cx="1606530" cy="369332"/>
              <a:chOff x="1673683" y="1177245"/>
              <a:chExt cx="1606530" cy="369332"/>
            </a:xfrm>
          </p:grpSpPr>
          <p:sp>
            <p:nvSpPr>
              <p:cNvPr id="357" name="TextBox 356"/>
              <p:cNvSpPr txBox="1"/>
              <p:nvPr/>
            </p:nvSpPr>
            <p:spPr>
              <a:xfrm>
                <a:off x="1673683" y="1177245"/>
                <a:ext cx="160653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$,=</a:t>
                </a:r>
                <a:endParaRPr lang="en-US" sz="1800" dirty="0"/>
              </a:p>
            </p:txBody>
          </p:sp>
          <p:pic>
            <p:nvPicPr>
              <p:cNvPr id="358" name="Picture 3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43" name="Group 342"/>
            <p:cNvGrpSpPr/>
            <p:nvPr/>
          </p:nvGrpSpPr>
          <p:grpSpPr>
            <a:xfrm>
              <a:off x="8492002" y="5254751"/>
              <a:ext cx="396262" cy="369332"/>
              <a:chOff x="3942047" y="2075394"/>
              <a:chExt cx="396262" cy="369332"/>
            </a:xfrm>
          </p:grpSpPr>
          <p:sp>
            <p:nvSpPr>
              <p:cNvPr id="344" name="Rectangle 343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3942047" y="207539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12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2416" name="Group 102415"/>
          <p:cNvGrpSpPr/>
          <p:nvPr/>
        </p:nvGrpSpPr>
        <p:grpSpPr>
          <a:xfrm>
            <a:off x="6800096" y="4013485"/>
            <a:ext cx="1662434" cy="1490592"/>
            <a:chOff x="7150759" y="1465138"/>
            <a:chExt cx="1662434" cy="1490592"/>
          </a:xfrm>
        </p:grpSpPr>
        <p:sp>
          <p:nvSpPr>
            <p:cNvPr id="375" name="Rectangle 374"/>
            <p:cNvSpPr/>
            <p:nvPr/>
          </p:nvSpPr>
          <p:spPr bwMode="auto">
            <a:xfrm>
              <a:off x="7150759" y="1794494"/>
              <a:ext cx="1606530" cy="1161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3" name="Group 372"/>
            <p:cNvGrpSpPr/>
            <p:nvPr/>
          </p:nvGrpSpPr>
          <p:grpSpPr>
            <a:xfrm>
              <a:off x="7295987" y="2026319"/>
              <a:ext cx="1495922" cy="369332"/>
              <a:chOff x="1673683" y="1177245"/>
              <a:chExt cx="1495922" cy="369332"/>
            </a:xfrm>
          </p:grpSpPr>
          <p:sp>
            <p:nvSpPr>
              <p:cNvPr id="381" name="TextBox 380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V          $</a:t>
                </a:r>
                <a:endParaRPr lang="en-US" sz="1800" dirty="0"/>
              </a:p>
            </p:txBody>
          </p:sp>
          <p:pic>
            <p:nvPicPr>
              <p:cNvPr id="382" name="Picture 3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74" name="Group 373"/>
            <p:cNvGrpSpPr/>
            <p:nvPr/>
          </p:nvGrpSpPr>
          <p:grpSpPr>
            <a:xfrm>
              <a:off x="7302071" y="2319021"/>
              <a:ext cx="1463862" cy="369332"/>
              <a:chOff x="3246034" y="700130"/>
              <a:chExt cx="1463862" cy="369332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3246034" y="700130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b="1" dirty="0" smtClean="0"/>
                  <a:t>.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          $</a:t>
                </a:r>
                <a:endParaRPr lang="en-US" sz="1800" dirty="0"/>
              </a:p>
            </p:txBody>
          </p:sp>
          <p:pic>
            <p:nvPicPr>
              <p:cNvPr id="380" name="Picture 3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76" name="Group 375"/>
            <p:cNvGrpSpPr/>
            <p:nvPr/>
          </p:nvGrpSpPr>
          <p:grpSpPr>
            <a:xfrm>
              <a:off x="7296431" y="2586398"/>
              <a:ext cx="1516762" cy="369332"/>
              <a:chOff x="3164936" y="1231987"/>
              <a:chExt cx="1516762" cy="369332"/>
            </a:xfrm>
          </p:grpSpPr>
          <p:sp>
            <p:nvSpPr>
              <p:cNvPr id="377" name="TextBox 376"/>
              <p:cNvSpPr txBox="1"/>
              <p:nvPr/>
            </p:nvSpPr>
            <p:spPr>
              <a:xfrm>
                <a:off x="3164936" y="1231987"/>
                <a:ext cx="15167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</a:t>
                </a:r>
                <a:endParaRPr lang="en-US" sz="1800" dirty="0"/>
              </a:p>
            </p:txBody>
          </p:sp>
          <p:pic>
            <p:nvPicPr>
              <p:cNvPr id="378" name="Picture 3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67" name="Group 366"/>
            <p:cNvGrpSpPr/>
            <p:nvPr/>
          </p:nvGrpSpPr>
          <p:grpSpPr>
            <a:xfrm>
              <a:off x="8416931" y="1465138"/>
              <a:ext cx="396262" cy="369332"/>
              <a:chOff x="3949660" y="2075024"/>
              <a:chExt cx="396262" cy="369332"/>
            </a:xfrm>
          </p:grpSpPr>
          <p:sp>
            <p:nvSpPr>
              <p:cNvPr id="368" name="Rectangle 36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3949660" y="207502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13</a:t>
                </a:r>
                <a:endParaRPr lang="en-US" sz="1800" dirty="0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7271003" y="1772296"/>
              <a:ext cx="1463862" cy="369332"/>
              <a:chOff x="3164936" y="1231987"/>
              <a:chExt cx="1463862" cy="369332"/>
            </a:xfrm>
          </p:grpSpPr>
          <p:sp>
            <p:nvSpPr>
              <p:cNvPr id="438" name="TextBox 437"/>
              <p:cNvSpPr txBox="1"/>
              <p:nvPr/>
            </p:nvSpPr>
            <p:spPr>
              <a:xfrm>
                <a:off x="3164936" y="1231987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*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E        $</a:t>
                </a:r>
                <a:endParaRPr lang="en-US" sz="1800" dirty="0"/>
              </a:p>
            </p:txBody>
          </p:sp>
          <p:pic>
            <p:nvPicPr>
              <p:cNvPr id="439" name="Picture 4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603161" y="5806636"/>
            <a:ext cx="470894" cy="512181"/>
            <a:chOff x="220963" y="5810111"/>
            <a:chExt cx="470894" cy="512181"/>
          </a:xfrm>
        </p:grpSpPr>
        <p:grpSp>
          <p:nvGrpSpPr>
            <p:cNvPr id="102459" name="Group 102458"/>
            <p:cNvGrpSpPr/>
            <p:nvPr/>
          </p:nvGrpSpPr>
          <p:grpSpPr>
            <a:xfrm>
              <a:off x="220963" y="5810111"/>
              <a:ext cx="470894" cy="497333"/>
              <a:chOff x="220963" y="5810111"/>
              <a:chExt cx="470894" cy="497333"/>
            </a:xfrm>
          </p:grpSpPr>
          <p:cxnSp>
            <p:nvCxnSpPr>
              <p:cNvPr id="484" name="Straight Connector 483"/>
              <p:cNvCxnSpPr/>
              <p:nvPr/>
            </p:nvCxnSpPr>
            <p:spPr bwMode="auto">
              <a:xfrm rot="10800000">
                <a:off x="220963" y="5816082"/>
                <a:ext cx="453923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Elbow Connector 484"/>
              <p:cNvCxnSpPr/>
              <p:nvPr/>
            </p:nvCxnSpPr>
            <p:spPr bwMode="auto">
              <a:xfrm rot="5400000" flipV="1">
                <a:off x="211755" y="5827342"/>
                <a:ext cx="497333" cy="462871"/>
              </a:xfrm>
              <a:prstGeom prst="bentConnector3">
                <a:avLst>
                  <a:gd name="adj1" fmla="val 9983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8" name="TextBox 447"/>
            <p:cNvSpPr txBox="1"/>
            <p:nvPr/>
          </p:nvSpPr>
          <p:spPr>
            <a:xfrm>
              <a:off x="268277" y="5860627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615959" y="4194336"/>
            <a:ext cx="1307398" cy="1829311"/>
            <a:chOff x="2233761" y="4197811"/>
            <a:chExt cx="1307398" cy="1829311"/>
          </a:xfrm>
        </p:grpSpPr>
        <p:cxnSp>
          <p:nvCxnSpPr>
            <p:cNvPr id="102429" name="Straight Arrow Connector 102428"/>
            <p:cNvCxnSpPr>
              <a:stCxn id="213" idx="3"/>
              <a:endCxn id="255" idx="1"/>
            </p:cNvCxnSpPr>
            <p:nvPr/>
          </p:nvCxnSpPr>
          <p:spPr bwMode="auto">
            <a:xfrm flipV="1">
              <a:off x="2233761" y="4197811"/>
              <a:ext cx="1307398" cy="18293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" name="TextBox 451"/>
            <p:cNvSpPr txBox="1"/>
            <p:nvPr/>
          </p:nvSpPr>
          <p:spPr>
            <a:xfrm>
              <a:off x="2537430" y="4822611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2631727" y="5575545"/>
            <a:ext cx="1289256" cy="711560"/>
            <a:chOff x="2249529" y="5579020"/>
            <a:chExt cx="1289256" cy="711560"/>
          </a:xfrm>
        </p:grpSpPr>
        <p:cxnSp>
          <p:nvCxnSpPr>
            <p:cNvPr id="102431" name="Straight Arrow Connector 102430"/>
            <p:cNvCxnSpPr>
              <a:stCxn id="211" idx="3"/>
              <a:endCxn id="351" idx="1"/>
            </p:cNvCxnSpPr>
            <p:nvPr/>
          </p:nvCxnSpPr>
          <p:spPr bwMode="auto">
            <a:xfrm flipV="1">
              <a:off x="2249529" y="5777025"/>
              <a:ext cx="1289256" cy="5135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" name="TextBox 452"/>
            <p:cNvSpPr txBox="1"/>
            <p:nvPr/>
          </p:nvSpPr>
          <p:spPr>
            <a:xfrm>
              <a:off x="2806159" y="557902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584698" y="6114667"/>
            <a:ext cx="1325494" cy="461665"/>
            <a:chOff x="2202500" y="6118142"/>
            <a:chExt cx="1325494" cy="461665"/>
          </a:xfrm>
        </p:grpSpPr>
        <p:cxnSp>
          <p:nvCxnSpPr>
            <p:cNvPr id="102433" name="Straight Arrow Connector 102432"/>
            <p:cNvCxnSpPr>
              <a:endCxn id="303" idx="1"/>
            </p:cNvCxnSpPr>
            <p:nvPr/>
          </p:nvCxnSpPr>
          <p:spPr bwMode="auto">
            <a:xfrm>
              <a:off x="2202500" y="6473231"/>
              <a:ext cx="1325494" cy="770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" name="TextBox 453"/>
            <p:cNvSpPr txBox="1"/>
            <p:nvPr/>
          </p:nvSpPr>
          <p:spPr>
            <a:xfrm>
              <a:off x="2895430" y="6118142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5538513" y="1274270"/>
            <a:ext cx="1366862" cy="461665"/>
            <a:chOff x="5156315" y="1277745"/>
            <a:chExt cx="1366862" cy="461665"/>
          </a:xfrm>
        </p:grpSpPr>
        <p:cxnSp>
          <p:nvCxnSpPr>
            <p:cNvPr id="102438" name="Straight Arrow Connector 102437"/>
            <p:cNvCxnSpPr>
              <a:stCxn id="135" idx="3"/>
            </p:cNvCxnSpPr>
            <p:nvPr/>
          </p:nvCxnSpPr>
          <p:spPr bwMode="auto">
            <a:xfrm>
              <a:off x="5156315" y="1647651"/>
              <a:ext cx="1366862" cy="345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" name="TextBox 454"/>
            <p:cNvSpPr txBox="1"/>
            <p:nvPr/>
          </p:nvSpPr>
          <p:spPr>
            <a:xfrm>
              <a:off x="5702308" y="1277745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5520940" y="2108882"/>
            <a:ext cx="1362959" cy="1254614"/>
            <a:chOff x="5138742" y="2112357"/>
            <a:chExt cx="1362959" cy="1254614"/>
          </a:xfrm>
        </p:grpSpPr>
        <p:cxnSp>
          <p:nvCxnSpPr>
            <p:cNvPr id="102444" name="Straight Arrow Connector 102443"/>
            <p:cNvCxnSpPr>
              <a:endCxn id="231" idx="3"/>
            </p:cNvCxnSpPr>
            <p:nvPr/>
          </p:nvCxnSpPr>
          <p:spPr bwMode="auto">
            <a:xfrm flipH="1">
              <a:off x="5138742" y="2112357"/>
              <a:ext cx="1362959" cy="125461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" name="TextBox 455"/>
            <p:cNvSpPr txBox="1"/>
            <p:nvPr/>
          </p:nvSpPr>
          <p:spPr>
            <a:xfrm>
              <a:off x="5588731" y="2316387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5529480" y="2354594"/>
            <a:ext cx="1384842" cy="2634771"/>
            <a:chOff x="5147282" y="2358069"/>
            <a:chExt cx="1384842" cy="2634771"/>
          </a:xfrm>
        </p:grpSpPr>
        <p:cxnSp>
          <p:nvCxnSpPr>
            <p:cNvPr id="102446" name="Straight Arrow Connector 102445"/>
            <p:cNvCxnSpPr>
              <a:endCxn id="327" idx="3"/>
            </p:cNvCxnSpPr>
            <p:nvPr/>
          </p:nvCxnSpPr>
          <p:spPr bwMode="auto">
            <a:xfrm flipH="1">
              <a:off x="5147282" y="2358069"/>
              <a:ext cx="1384842" cy="26347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" name="TextBox 456"/>
            <p:cNvSpPr txBox="1"/>
            <p:nvPr/>
          </p:nvSpPr>
          <p:spPr>
            <a:xfrm>
              <a:off x="5749820" y="29124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7644956" y="2502190"/>
            <a:ext cx="603642" cy="779146"/>
            <a:chOff x="7262758" y="2505665"/>
            <a:chExt cx="603642" cy="779146"/>
          </a:xfrm>
        </p:grpSpPr>
        <p:cxnSp>
          <p:nvCxnSpPr>
            <p:cNvPr id="102440" name="Straight Arrow Connector 102439"/>
            <p:cNvCxnSpPr>
              <a:stCxn id="159" idx="2"/>
            </p:cNvCxnSpPr>
            <p:nvPr/>
          </p:nvCxnSpPr>
          <p:spPr bwMode="auto">
            <a:xfrm>
              <a:off x="7262758" y="2505665"/>
              <a:ext cx="353596" cy="77914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" name="TextBox 459"/>
            <p:cNvSpPr txBox="1"/>
            <p:nvPr/>
          </p:nvSpPr>
          <p:spPr>
            <a:xfrm>
              <a:off x="7513418" y="265246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6785377" y="2507035"/>
            <a:ext cx="293136" cy="1814416"/>
            <a:chOff x="6403179" y="2510510"/>
            <a:chExt cx="293136" cy="1814416"/>
          </a:xfrm>
        </p:grpSpPr>
        <p:cxnSp>
          <p:nvCxnSpPr>
            <p:cNvPr id="102442" name="Straight Arrow Connector 102441"/>
            <p:cNvCxnSpPr/>
            <p:nvPr/>
          </p:nvCxnSpPr>
          <p:spPr bwMode="auto">
            <a:xfrm>
              <a:off x="6696315" y="2510510"/>
              <a:ext cx="0" cy="181441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" name="TextBox 460"/>
            <p:cNvSpPr txBox="1"/>
            <p:nvPr/>
          </p:nvSpPr>
          <p:spPr>
            <a:xfrm>
              <a:off x="6403179" y="3346277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81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195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2400" name="Group 102399"/>
          <p:cNvGrpSpPr/>
          <p:nvPr/>
        </p:nvGrpSpPr>
        <p:grpSpPr>
          <a:xfrm>
            <a:off x="1025459" y="2651293"/>
            <a:ext cx="1627369" cy="1877346"/>
            <a:chOff x="3057473" y="2281040"/>
            <a:chExt cx="1627369" cy="187734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057473" y="2594460"/>
              <a:ext cx="1627369" cy="1556489"/>
              <a:chOff x="3057473" y="2594460"/>
              <a:chExt cx="1627369" cy="155648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057473" y="2594460"/>
                <a:ext cx="1390124" cy="369332"/>
                <a:chOff x="908142" y="1981587"/>
                <a:chExt cx="1390124" cy="369332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908142" y="1981587"/>
                  <a:ext cx="13901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S $     ?</a:t>
                  </a:r>
                  <a:endParaRPr lang="en-US" sz="1800" dirty="0"/>
                </a:p>
              </p:txBody>
            </p:sp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6992" y="2088694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057473" y="2820048"/>
                <a:ext cx="1415772" cy="369332"/>
                <a:chOff x="4559176" y="2884486"/>
                <a:chExt cx="1502781" cy="408388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4559176" y="2884486"/>
                  <a:ext cx="1502781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V = E   $</a:t>
                  </a:r>
                  <a:endParaRPr lang="en-US" sz="1800" dirty="0"/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3057473" y="3070899"/>
                <a:ext cx="1443024" cy="369332"/>
                <a:chOff x="274469" y="1177245"/>
                <a:chExt cx="1443024" cy="369332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274469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E          $</a:t>
                  </a:r>
                  <a:endParaRPr lang="en-US" sz="1800" dirty="0"/>
                </a:p>
              </p:txBody>
            </p:sp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00" y="128633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/>
              <p:cNvGrpSpPr/>
              <p:nvPr/>
            </p:nvGrpSpPr>
            <p:grpSpPr>
              <a:xfrm>
                <a:off x="3057473" y="3303548"/>
                <a:ext cx="1495922" cy="369332"/>
                <a:chOff x="1673683" y="1177245"/>
                <a:chExt cx="1495922" cy="369332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673683" y="1177245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3057473" y="3546301"/>
                <a:ext cx="1627369" cy="369332"/>
                <a:chOff x="3246034" y="700130"/>
                <a:chExt cx="1627369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3246034" y="700130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$,=</a:t>
                  </a:r>
                  <a:endParaRPr lang="en-US" sz="1800" dirty="0"/>
                </a:p>
              </p:txBody>
            </p:sp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/>
              <p:cNvGrpSpPr/>
              <p:nvPr/>
            </p:nvGrpSpPr>
            <p:grpSpPr>
              <a:xfrm>
                <a:off x="3057473" y="378161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$,=</a:t>
                  </a:r>
                  <a:endParaRPr lang="en-US" sz="1800" dirty="0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4" name="Group 123"/>
            <p:cNvGrpSpPr/>
            <p:nvPr/>
          </p:nvGrpSpPr>
          <p:grpSpPr>
            <a:xfrm>
              <a:off x="3057473" y="2281040"/>
              <a:ext cx="1606530" cy="1877346"/>
              <a:chOff x="3057473" y="2281040"/>
              <a:chExt cx="1606530" cy="1877346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3057473" y="2609280"/>
                <a:ext cx="1606530" cy="154910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4364592" y="2281040"/>
                <a:ext cx="299411" cy="369332"/>
                <a:chOff x="3990607" y="2076140"/>
                <a:chExt cx="299411" cy="369332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</a:t>
                  </a:r>
                  <a:endParaRPr lang="en-US" sz="1800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97" name="Group 96"/>
          <p:cNvGrpSpPr/>
          <p:nvPr/>
        </p:nvGrpSpPr>
        <p:grpSpPr>
          <a:xfrm>
            <a:off x="1057084" y="1003161"/>
            <a:ext cx="1606530" cy="696036"/>
            <a:chOff x="2534848" y="850541"/>
            <a:chExt cx="1606530" cy="6960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2534848" y="1178781"/>
              <a:ext cx="1606530" cy="3677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592619" y="850541"/>
              <a:ext cx="1548759" cy="681533"/>
              <a:chOff x="2592619" y="850541"/>
              <a:chExt cx="1548759" cy="681533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592619" y="1162742"/>
                <a:ext cx="1495922" cy="369332"/>
                <a:chOff x="965913" y="1980368"/>
                <a:chExt cx="1495922" cy="369332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965913" y="1980368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</a:t>
                  </a:r>
                  <a:r>
                    <a:rPr lang="en-US" sz="1800" b="1" dirty="0" smtClean="0"/>
                    <a:t>’</a:t>
                  </a:r>
                  <a:r>
                    <a:rPr lang="en-US" sz="1800" dirty="0" smtClean="0"/>
                    <a:t>     S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$       ?</a:t>
                  </a:r>
                  <a:endParaRPr lang="en-US" sz="1800" dirty="0"/>
                </a:p>
              </p:txBody>
            </p:sp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4763" y="2087475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/>
              <p:cNvGrpSpPr/>
              <p:nvPr/>
            </p:nvGrpSpPr>
            <p:grpSpPr>
              <a:xfrm>
                <a:off x="3841967" y="850541"/>
                <a:ext cx="299411" cy="369332"/>
                <a:chOff x="3990607" y="2076140"/>
                <a:chExt cx="299411" cy="369332"/>
              </a:xfrm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2</a:t>
                  </a: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3931983" y="999766"/>
            <a:ext cx="1606530" cy="965920"/>
            <a:chOff x="4761886" y="2286074"/>
            <a:chExt cx="1606530" cy="96592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4761886" y="2614314"/>
              <a:ext cx="1606530" cy="6323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4767396" y="2594460"/>
              <a:ext cx="1468672" cy="369332"/>
              <a:chOff x="4559176" y="2884488"/>
              <a:chExt cx="1558932" cy="408388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559176" y="2884488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= E   $</a:t>
                </a:r>
                <a:endParaRPr lang="en-US" sz="1800" dirty="0"/>
              </a:p>
            </p:txBody>
          </p:sp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776343" y="2882662"/>
              <a:ext cx="1443024" cy="369332"/>
              <a:chOff x="1673683" y="1177245"/>
              <a:chExt cx="1443024" cy="369332"/>
            </a:xfrm>
          </p:grpSpPr>
          <p:sp>
            <p:nvSpPr>
              <p:cNvPr id="141" name="TextBox 140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6069005" y="2286074"/>
              <a:ext cx="299411" cy="369332"/>
              <a:chOff x="3990607" y="2076140"/>
              <a:chExt cx="299411" cy="369332"/>
            </a:xfrm>
          </p:grpSpPr>
          <p:sp>
            <p:nvSpPr>
              <p:cNvPr id="129" name="Rectangle 128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3</a:t>
                </a:r>
              </a:p>
            </p:txBody>
          </p:sp>
        </p:grpSp>
      </p:grpSp>
      <p:grpSp>
        <p:nvGrpSpPr>
          <p:cNvPr id="102403" name="Group 102402"/>
          <p:cNvGrpSpPr/>
          <p:nvPr/>
        </p:nvGrpSpPr>
        <p:grpSpPr>
          <a:xfrm>
            <a:off x="6905375" y="1007460"/>
            <a:ext cx="1552831" cy="1494730"/>
            <a:chOff x="4923309" y="2388849"/>
            <a:chExt cx="1552831" cy="1494730"/>
          </a:xfrm>
        </p:grpSpPr>
        <p:sp>
          <p:nvSpPr>
            <p:cNvPr id="159" name="Rectangle 158"/>
            <p:cNvSpPr/>
            <p:nvPr/>
          </p:nvSpPr>
          <p:spPr bwMode="auto">
            <a:xfrm>
              <a:off x="4923309" y="2717089"/>
              <a:ext cx="1479161" cy="11664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1" name="Group 102400"/>
            <p:cNvGrpSpPr/>
            <p:nvPr/>
          </p:nvGrpSpPr>
          <p:grpSpPr>
            <a:xfrm>
              <a:off x="4948958" y="2731845"/>
              <a:ext cx="1527182" cy="1139264"/>
              <a:chOff x="4799585" y="2731514"/>
              <a:chExt cx="1527182" cy="1139264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4830436" y="2731514"/>
                <a:ext cx="1468672" cy="369332"/>
                <a:chOff x="4559176" y="2884486"/>
                <a:chExt cx="1558932" cy="408388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4559176" y="2884486"/>
                  <a:ext cx="1558932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V =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$</a:t>
                  </a:r>
                  <a:endParaRPr lang="en-US" sz="1800" dirty="0"/>
                </a:p>
              </p:txBody>
            </p:sp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/>
              <p:nvPr/>
            </p:nvGrpSpPr>
            <p:grpSpPr>
              <a:xfrm>
                <a:off x="4810005" y="2982312"/>
                <a:ext cx="1443024" cy="369332"/>
                <a:chOff x="1673683" y="1177245"/>
                <a:chExt cx="1443024" cy="369332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1673683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58" name="Group 157"/>
              <p:cNvGrpSpPr/>
              <p:nvPr/>
            </p:nvGrpSpPr>
            <p:grpSpPr>
              <a:xfrm>
                <a:off x="4799585" y="3222640"/>
                <a:ext cx="1516762" cy="369332"/>
                <a:chOff x="3246034" y="700130"/>
                <a:chExt cx="1516762" cy="369332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3246034" y="700130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x           $</a:t>
                  </a:r>
                  <a:endParaRPr lang="en-US" sz="1800" dirty="0"/>
                </a:p>
              </p:txBody>
            </p:sp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60" name="Group 159"/>
              <p:cNvGrpSpPr/>
              <p:nvPr/>
            </p:nvGrpSpPr>
            <p:grpSpPr>
              <a:xfrm>
                <a:off x="4810005" y="3501446"/>
                <a:ext cx="1516762" cy="369332"/>
                <a:chOff x="3164936" y="1231987"/>
                <a:chExt cx="1516762" cy="369332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3164936" y="1231987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</a:t>
                  </a:r>
                  <a:endParaRPr lang="en-US" sz="1800" dirty="0"/>
                </a:p>
              </p:txBody>
            </p:sp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1" name="Group 150"/>
            <p:cNvGrpSpPr/>
            <p:nvPr/>
          </p:nvGrpSpPr>
          <p:grpSpPr>
            <a:xfrm>
              <a:off x="6103060" y="2388849"/>
              <a:ext cx="299411" cy="369332"/>
              <a:chOff x="3990607" y="2076140"/>
              <a:chExt cx="299411" cy="369332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  <a:endParaRPr lang="en-US" sz="1800" dirty="0"/>
              </a:p>
            </p:txBody>
          </p:sp>
        </p:grpSp>
      </p:grpSp>
      <p:grpSp>
        <p:nvGrpSpPr>
          <p:cNvPr id="102404" name="Group 102403"/>
          <p:cNvGrpSpPr/>
          <p:nvPr/>
        </p:nvGrpSpPr>
        <p:grpSpPr>
          <a:xfrm>
            <a:off x="3923357" y="2043187"/>
            <a:ext cx="1619354" cy="705346"/>
            <a:chOff x="5261285" y="4227943"/>
            <a:chExt cx="1619354" cy="705346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5261285" y="4556183"/>
              <a:ext cx="1606530" cy="3601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437615" y="4563957"/>
              <a:ext cx="1443024" cy="369332"/>
              <a:chOff x="274469" y="1177245"/>
              <a:chExt cx="1443024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74469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</a:t>
                </a:r>
                <a:endParaRPr lang="en-US" sz="1800" dirty="0"/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00" y="128633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6568404" y="4227943"/>
              <a:ext cx="299411" cy="369332"/>
              <a:chOff x="3990607" y="2076140"/>
              <a:chExt cx="299411" cy="369332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5</a:t>
                </a:r>
                <a:endParaRPr lang="en-US" sz="1800" dirty="0"/>
              </a:p>
            </p:txBody>
          </p:sp>
        </p:grpSp>
      </p:grpSp>
      <p:grpSp>
        <p:nvGrpSpPr>
          <p:cNvPr id="102407" name="Group 102406"/>
          <p:cNvGrpSpPr/>
          <p:nvPr/>
        </p:nvGrpSpPr>
        <p:grpSpPr>
          <a:xfrm>
            <a:off x="3914410" y="2854623"/>
            <a:ext cx="1606530" cy="689506"/>
            <a:chOff x="498497" y="2759559"/>
            <a:chExt cx="1606530" cy="689506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498497" y="3087799"/>
              <a:ext cx="1606530" cy="3612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51572" y="3079733"/>
              <a:ext cx="1443024" cy="369332"/>
              <a:chOff x="1673683" y="1177245"/>
              <a:chExt cx="1443024" cy="369332"/>
            </a:xfrm>
          </p:grpSpPr>
          <p:sp>
            <p:nvSpPr>
              <p:cNvPr id="237" name="TextBox 236"/>
              <p:cNvSpPr txBox="1"/>
              <p:nvPr/>
            </p:nvSpPr>
            <p:spPr>
              <a:xfrm>
                <a:off x="1673683" y="1177245"/>
                <a:ext cx="1443024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</a:t>
                </a:r>
                <a:endParaRPr lang="en-US" sz="1800" dirty="0"/>
              </a:p>
            </p:txBody>
          </p:sp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23" name="Group 222"/>
            <p:cNvGrpSpPr/>
            <p:nvPr/>
          </p:nvGrpSpPr>
          <p:grpSpPr>
            <a:xfrm>
              <a:off x="1805616" y="2759559"/>
              <a:ext cx="299411" cy="369332"/>
              <a:chOff x="3990607" y="2076140"/>
              <a:chExt cx="299411" cy="369332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7</a:t>
                </a:r>
                <a:endParaRPr lang="en-US" sz="1800" dirty="0"/>
              </a:p>
            </p:txBody>
          </p:sp>
        </p:grpSp>
      </p:grpSp>
      <p:grpSp>
        <p:nvGrpSpPr>
          <p:cNvPr id="102408" name="Group 102407"/>
          <p:cNvGrpSpPr/>
          <p:nvPr/>
        </p:nvGrpSpPr>
        <p:grpSpPr>
          <a:xfrm>
            <a:off x="3923357" y="3673597"/>
            <a:ext cx="1611634" cy="713238"/>
            <a:chOff x="498046" y="4711338"/>
            <a:chExt cx="1611634" cy="713238"/>
          </a:xfrm>
        </p:grpSpPr>
        <p:sp>
          <p:nvSpPr>
            <p:cNvPr id="255" name="Rectangle 254"/>
            <p:cNvSpPr/>
            <p:nvPr/>
          </p:nvSpPr>
          <p:spPr bwMode="auto">
            <a:xfrm>
              <a:off x="498046" y="5039578"/>
              <a:ext cx="1606530" cy="38499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523990" y="5055244"/>
              <a:ext cx="1585690" cy="369332"/>
              <a:chOff x="3246034" y="700130"/>
              <a:chExt cx="1585690" cy="369332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246034" y="700130"/>
                <a:ext cx="158569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 $,=</a:t>
                </a:r>
                <a:endParaRPr lang="en-US" sz="1800" dirty="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1805165" y="4711338"/>
              <a:ext cx="299411" cy="369332"/>
              <a:chOff x="3990607" y="2076140"/>
              <a:chExt cx="299411" cy="369332"/>
            </a:xfrm>
          </p:grpSpPr>
          <p:sp>
            <p:nvSpPr>
              <p:cNvPr id="248" name="Rectangle 24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8</a:t>
                </a:r>
                <a:endParaRPr lang="en-US" sz="1800" dirty="0"/>
              </a:p>
            </p:txBody>
          </p:sp>
        </p:grpSp>
      </p:grpSp>
      <p:grpSp>
        <p:nvGrpSpPr>
          <p:cNvPr id="102409" name="Group 102408"/>
          <p:cNvGrpSpPr/>
          <p:nvPr/>
        </p:nvGrpSpPr>
        <p:grpSpPr>
          <a:xfrm>
            <a:off x="7351404" y="2963547"/>
            <a:ext cx="1606530" cy="682752"/>
            <a:chOff x="8893318" y="607904"/>
            <a:chExt cx="1606530" cy="682752"/>
          </a:xfrm>
        </p:grpSpPr>
        <p:sp>
          <p:nvSpPr>
            <p:cNvPr id="279" name="Rectangle 278"/>
            <p:cNvSpPr/>
            <p:nvPr/>
          </p:nvSpPr>
          <p:spPr bwMode="auto">
            <a:xfrm>
              <a:off x="8893318" y="936144"/>
              <a:ext cx="1606530" cy="3417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8936824" y="921324"/>
              <a:ext cx="1468672" cy="369332"/>
              <a:chOff x="4559176" y="2884486"/>
              <a:chExt cx="1558932" cy="408388"/>
            </a:xfrm>
          </p:grpSpPr>
          <p:sp>
            <p:nvSpPr>
              <p:cNvPr id="289" name="TextBox 288"/>
              <p:cNvSpPr txBox="1"/>
              <p:nvPr/>
            </p:nvSpPr>
            <p:spPr>
              <a:xfrm>
                <a:off x="4559176" y="2884486"/>
                <a:ext cx="1558932" cy="40838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S     V =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$</a:t>
                </a:r>
                <a:endParaRPr lang="en-US" sz="1800" dirty="0"/>
              </a:p>
            </p:txBody>
          </p:sp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9500" y="2992483"/>
                <a:ext cx="328480" cy="182746"/>
              </a:xfrm>
              <a:prstGeom prst="rect">
                <a:avLst/>
              </a:prstGeom>
            </p:spPr>
          </p:pic>
        </p:grpSp>
        <p:grpSp>
          <p:nvGrpSpPr>
            <p:cNvPr id="271" name="Group 270"/>
            <p:cNvGrpSpPr/>
            <p:nvPr/>
          </p:nvGrpSpPr>
          <p:grpSpPr>
            <a:xfrm>
              <a:off x="10200437" y="607904"/>
              <a:ext cx="299411" cy="369332"/>
              <a:chOff x="3990607" y="2076140"/>
              <a:chExt cx="299411" cy="369332"/>
            </a:xfrm>
          </p:grpSpPr>
          <p:sp>
            <p:nvSpPr>
              <p:cNvPr id="272" name="Rectangle 27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990607" y="207614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9</a:t>
                </a:r>
                <a:endParaRPr lang="en-US" sz="1800" dirty="0"/>
              </a:p>
            </p:txBody>
          </p:sp>
        </p:grpSp>
      </p:grpSp>
      <p:grpSp>
        <p:nvGrpSpPr>
          <p:cNvPr id="102412" name="Group 102411"/>
          <p:cNvGrpSpPr/>
          <p:nvPr/>
        </p:nvGrpSpPr>
        <p:grpSpPr>
          <a:xfrm>
            <a:off x="3910192" y="6038571"/>
            <a:ext cx="1663908" cy="696871"/>
            <a:chOff x="7337824" y="3615118"/>
            <a:chExt cx="1663908" cy="696871"/>
          </a:xfrm>
        </p:grpSpPr>
        <p:sp>
          <p:nvSpPr>
            <p:cNvPr id="303" name="Rectangle 302"/>
            <p:cNvSpPr/>
            <p:nvPr/>
          </p:nvSpPr>
          <p:spPr bwMode="auto">
            <a:xfrm>
              <a:off x="7337824" y="3934672"/>
              <a:ext cx="1606530" cy="37731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7345630" y="3942657"/>
              <a:ext cx="1574470" cy="369332"/>
              <a:chOff x="3164936" y="1231987"/>
              <a:chExt cx="1574470" cy="369332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3164936" y="1231987"/>
                <a:ext cx="157447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* E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$,=</a:t>
                </a:r>
                <a:endParaRPr lang="en-US" sz="1800" dirty="0"/>
              </a:p>
            </p:txBody>
          </p:sp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102411" name="Group 102410"/>
            <p:cNvGrpSpPr/>
            <p:nvPr/>
          </p:nvGrpSpPr>
          <p:grpSpPr>
            <a:xfrm>
              <a:off x="8593783" y="3615118"/>
              <a:ext cx="407949" cy="369332"/>
              <a:chOff x="8593783" y="3615118"/>
              <a:chExt cx="407949" cy="369332"/>
            </a:xfrm>
          </p:grpSpPr>
          <p:sp>
            <p:nvSpPr>
              <p:cNvPr id="296" name="Rectangle 295"/>
              <p:cNvSpPr/>
              <p:nvPr/>
            </p:nvSpPr>
            <p:spPr bwMode="auto">
              <a:xfrm>
                <a:off x="8644943" y="3657141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8593783" y="3615118"/>
                <a:ext cx="407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10</a:t>
                </a:r>
                <a:endParaRPr lang="en-US" sz="1800" dirty="0"/>
              </a:p>
            </p:txBody>
          </p:sp>
        </p:grpSp>
      </p:grpSp>
      <p:grpSp>
        <p:nvGrpSpPr>
          <p:cNvPr id="102413" name="Group 102412"/>
          <p:cNvGrpSpPr/>
          <p:nvPr/>
        </p:nvGrpSpPr>
        <p:grpSpPr>
          <a:xfrm>
            <a:off x="3922950" y="4476414"/>
            <a:ext cx="1647395" cy="697617"/>
            <a:chOff x="7337824" y="4326586"/>
            <a:chExt cx="1647395" cy="697617"/>
          </a:xfrm>
        </p:grpSpPr>
        <p:sp>
          <p:nvSpPr>
            <p:cNvPr id="327" name="Rectangle 326"/>
            <p:cNvSpPr/>
            <p:nvPr/>
          </p:nvSpPr>
          <p:spPr bwMode="auto">
            <a:xfrm>
              <a:off x="7337824" y="4654871"/>
              <a:ext cx="160653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7337824" y="4654871"/>
              <a:ext cx="1463862" cy="369332"/>
              <a:chOff x="3246034" y="700130"/>
              <a:chExt cx="1463862" cy="369332"/>
            </a:xfrm>
          </p:grpSpPr>
          <p:sp>
            <p:nvSpPr>
              <p:cNvPr id="331" name="TextBox 330"/>
              <p:cNvSpPr txBox="1"/>
              <p:nvPr/>
            </p:nvSpPr>
            <p:spPr>
              <a:xfrm>
                <a:off x="3246034" y="700130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x</a:t>
                </a:r>
                <a:r>
                  <a:rPr lang="en-US" sz="1800" b="1" dirty="0" smtClean="0"/>
                  <a:t> .</a:t>
                </a:r>
                <a:r>
                  <a:rPr lang="en-US" sz="1800" dirty="0" smtClean="0"/>
                  <a:t>          $</a:t>
                </a:r>
                <a:endParaRPr lang="en-US" sz="1800" dirty="0"/>
              </a:p>
            </p:txBody>
          </p:sp>
          <p:pic>
            <p:nvPicPr>
              <p:cNvPr id="332" name="Picture 3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19" name="Group 318"/>
            <p:cNvGrpSpPr/>
            <p:nvPr/>
          </p:nvGrpSpPr>
          <p:grpSpPr>
            <a:xfrm>
              <a:off x="8602807" y="4326586"/>
              <a:ext cx="382412" cy="369332"/>
              <a:chOff x="3948471" y="2076095"/>
              <a:chExt cx="382412" cy="369332"/>
            </a:xfrm>
          </p:grpSpPr>
          <p:sp>
            <p:nvSpPr>
              <p:cNvPr id="320" name="Rectangle 319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3948471" y="2076095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11</a:t>
                </a:r>
                <a:endParaRPr lang="en-US" sz="1800" dirty="0"/>
              </a:p>
            </p:txBody>
          </p:sp>
        </p:grpSp>
      </p:grpSp>
      <p:grpSp>
        <p:nvGrpSpPr>
          <p:cNvPr id="102415" name="Group 102414"/>
          <p:cNvGrpSpPr/>
          <p:nvPr/>
        </p:nvGrpSpPr>
        <p:grpSpPr>
          <a:xfrm>
            <a:off x="3920983" y="5261913"/>
            <a:ext cx="1655293" cy="697617"/>
            <a:chOff x="7233443" y="5254751"/>
            <a:chExt cx="1655293" cy="697617"/>
          </a:xfrm>
        </p:grpSpPr>
        <p:sp>
          <p:nvSpPr>
            <p:cNvPr id="351" name="Rectangle 350"/>
            <p:cNvSpPr/>
            <p:nvPr/>
          </p:nvSpPr>
          <p:spPr bwMode="auto">
            <a:xfrm>
              <a:off x="7233443" y="5583737"/>
              <a:ext cx="1606530" cy="36530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49" name="Group 348"/>
            <p:cNvGrpSpPr/>
            <p:nvPr/>
          </p:nvGrpSpPr>
          <p:grpSpPr>
            <a:xfrm>
              <a:off x="7282206" y="5583036"/>
              <a:ext cx="1606530" cy="369332"/>
              <a:chOff x="1673683" y="1177245"/>
              <a:chExt cx="1606530" cy="369332"/>
            </a:xfrm>
          </p:grpSpPr>
          <p:sp>
            <p:nvSpPr>
              <p:cNvPr id="357" name="TextBox 356"/>
              <p:cNvSpPr txBox="1"/>
              <p:nvPr/>
            </p:nvSpPr>
            <p:spPr>
              <a:xfrm>
                <a:off x="1673683" y="1177245"/>
                <a:ext cx="160653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 V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        $,=</a:t>
                </a:r>
                <a:endParaRPr lang="en-US" sz="1800" dirty="0"/>
              </a:p>
            </p:txBody>
          </p:sp>
          <p:pic>
            <p:nvPicPr>
              <p:cNvPr id="358" name="Picture 3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43" name="Group 342"/>
            <p:cNvGrpSpPr/>
            <p:nvPr/>
          </p:nvGrpSpPr>
          <p:grpSpPr>
            <a:xfrm>
              <a:off x="8492002" y="5254751"/>
              <a:ext cx="396262" cy="369332"/>
              <a:chOff x="3942047" y="2075394"/>
              <a:chExt cx="396262" cy="369332"/>
            </a:xfrm>
          </p:grpSpPr>
          <p:sp>
            <p:nvSpPr>
              <p:cNvPr id="344" name="Rectangle 343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3942047" y="207539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12</a:t>
                </a:r>
                <a:endParaRPr lang="en-US" sz="1800" dirty="0"/>
              </a:p>
            </p:txBody>
          </p:sp>
        </p:grpSp>
      </p:grpSp>
      <p:grpSp>
        <p:nvGrpSpPr>
          <p:cNvPr id="102417" name="Group 102416"/>
          <p:cNvGrpSpPr/>
          <p:nvPr/>
        </p:nvGrpSpPr>
        <p:grpSpPr>
          <a:xfrm>
            <a:off x="6811089" y="5955479"/>
            <a:ext cx="1654955" cy="698829"/>
            <a:chOff x="3012215" y="4787943"/>
            <a:chExt cx="1654955" cy="698829"/>
          </a:xfrm>
        </p:grpSpPr>
        <p:sp>
          <p:nvSpPr>
            <p:cNvPr id="399" name="Rectangle 398"/>
            <p:cNvSpPr/>
            <p:nvPr/>
          </p:nvSpPr>
          <p:spPr bwMode="auto">
            <a:xfrm>
              <a:off x="3012215" y="5118087"/>
              <a:ext cx="1606530" cy="35555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3106501" y="5117440"/>
              <a:ext cx="1463862" cy="369332"/>
              <a:chOff x="3164936" y="1231987"/>
              <a:chExt cx="1463862" cy="369332"/>
            </a:xfrm>
          </p:grpSpPr>
          <p:sp>
            <p:nvSpPr>
              <p:cNvPr id="401" name="TextBox 400"/>
              <p:cNvSpPr txBox="1"/>
              <p:nvPr/>
            </p:nvSpPr>
            <p:spPr>
              <a:xfrm>
                <a:off x="3164936" y="1231987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* E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       $</a:t>
                </a:r>
                <a:endParaRPr lang="en-US" sz="1800" dirty="0"/>
              </a:p>
            </p:txBody>
          </p:sp>
          <p:pic>
            <p:nvPicPr>
              <p:cNvPr id="402" name="Picture 4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91" name="Group 390"/>
            <p:cNvGrpSpPr/>
            <p:nvPr/>
          </p:nvGrpSpPr>
          <p:grpSpPr>
            <a:xfrm>
              <a:off x="4270908" y="4787943"/>
              <a:ext cx="396262" cy="369332"/>
              <a:chOff x="3942181" y="2074236"/>
              <a:chExt cx="396262" cy="369332"/>
            </a:xfrm>
          </p:grpSpPr>
          <p:sp>
            <p:nvSpPr>
              <p:cNvPr id="392" name="Rectangle 391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3942181" y="2074236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14</a:t>
                </a:r>
                <a:endParaRPr lang="en-US" sz="1800" dirty="0"/>
              </a:p>
            </p:txBody>
          </p:sp>
        </p:grpSp>
      </p:grpSp>
      <p:grpSp>
        <p:nvGrpSpPr>
          <p:cNvPr id="102406" name="Group 102405"/>
          <p:cNvGrpSpPr/>
          <p:nvPr/>
        </p:nvGrpSpPr>
        <p:grpSpPr>
          <a:xfrm>
            <a:off x="1057257" y="5259401"/>
            <a:ext cx="1632919" cy="1476041"/>
            <a:chOff x="5250865" y="4955018"/>
            <a:chExt cx="1632919" cy="1476041"/>
          </a:xfrm>
        </p:grpSpPr>
        <p:sp>
          <p:nvSpPr>
            <p:cNvPr id="207" name="Rectangle 206"/>
            <p:cNvSpPr/>
            <p:nvPr/>
          </p:nvSpPr>
          <p:spPr bwMode="auto">
            <a:xfrm>
              <a:off x="5250865" y="5275126"/>
              <a:ext cx="1558702" cy="11468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102405" name="Group 102404"/>
            <p:cNvGrpSpPr/>
            <p:nvPr/>
          </p:nvGrpSpPr>
          <p:grpSpPr>
            <a:xfrm>
              <a:off x="5250865" y="4955018"/>
              <a:ext cx="1632919" cy="1476041"/>
              <a:chOff x="5250865" y="4955018"/>
              <a:chExt cx="1632919" cy="1476041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5255937" y="5534598"/>
                <a:ext cx="1553630" cy="369332"/>
                <a:chOff x="1673683" y="1177245"/>
                <a:chExt cx="1553630" cy="369332"/>
              </a:xfrm>
            </p:grpSpPr>
            <p:sp>
              <p:nvSpPr>
                <p:cNvPr id="213" name="TextBox 212"/>
                <p:cNvSpPr txBox="1"/>
                <p:nvPr/>
              </p:nvSpPr>
              <p:spPr>
                <a:xfrm>
                  <a:off x="1673683" y="1177245"/>
                  <a:ext cx="15536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$,=</a:t>
                  </a:r>
                  <a:endParaRPr lang="en-US" sz="1800" dirty="0"/>
                </a:p>
              </p:txBody>
            </p: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6" name="Group 205"/>
              <p:cNvGrpSpPr/>
              <p:nvPr/>
            </p:nvGrpSpPr>
            <p:grpSpPr>
              <a:xfrm>
                <a:off x="5250865" y="5798056"/>
                <a:ext cx="1574470" cy="369332"/>
                <a:chOff x="3246034" y="700130"/>
                <a:chExt cx="1574470" cy="369332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3246034" y="700130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5256415" y="6061727"/>
                <a:ext cx="1627369" cy="369332"/>
                <a:chOff x="3164936" y="1231987"/>
                <a:chExt cx="1627369" cy="369332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164936" y="1231987"/>
                  <a:ext cx="1627369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$,=</a:t>
                  </a:r>
                  <a:endParaRPr lang="en-US" sz="1800" dirty="0"/>
                </a:p>
              </p:txBody>
            </p:sp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oup 198"/>
              <p:cNvGrpSpPr/>
              <p:nvPr/>
            </p:nvGrpSpPr>
            <p:grpSpPr>
              <a:xfrm>
                <a:off x="6512128" y="4955018"/>
                <a:ext cx="299411" cy="369332"/>
                <a:chOff x="3990607" y="2076140"/>
                <a:chExt cx="299411" cy="369332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6</a:t>
                  </a:r>
                  <a:endParaRPr lang="en-US" sz="1800" dirty="0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5261285" y="5299222"/>
                <a:ext cx="1521570" cy="369332"/>
                <a:chOff x="3164936" y="1231987"/>
                <a:chExt cx="1521570" cy="369332"/>
              </a:xfrm>
            </p:grpSpPr>
            <p:sp>
              <p:nvSpPr>
                <p:cNvPr id="424" name="TextBox 423"/>
                <p:cNvSpPr txBox="1"/>
                <p:nvPr/>
              </p:nvSpPr>
              <p:spPr>
                <a:xfrm>
                  <a:off x="3164936" y="1231987"/>
                  <a:ext cx="15215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$,=</a:t>
                  </a:r>
                  <a:endParaRPr lang="en-US" sz="1800" dirty="0"/>
                </a:p>
              </p:txBody>
            </p:sp>
            <p:pic>
              <p:nvPicPr>
                <p:cNvPr id="425" name="Picture 4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2416" name="Group 102415"/>
          <p:cNvGrpSpPr/>
          <p:nvPr/>
        </p:nvGrpSpPr>
        <p:grpSpPr>
          <a:xfrm>
            <a:off x="6800096" y="4013485"/>
            <a:ext cx="1662434" cy="1490592"/>
            <a:chOff x="7150759" y="1465138"/>
            <a:chExt cx="1662434" cy="1490592"/>
          </a:xfrm>
        </p:grpSpPr>
        <p:sp>
          <p:nvSpPr>
            <p:cNvPr id="375" name="Rectangle 374"/>
            <p:cNvSpPr/>
            <p:nvPr/>
          </p:nvSpPr>
          <p:spPr bwMode="auto">
            <a:xfrm>
              <a:off x="7150759" y="1794494"/>
              <a:ext cx="1606530" cy="11612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3" name="Group 372"/>
            <p:cNvGrpSpPr/>
            <p:nvPr/>
          </p:nvGrpSpPr>
          <p:grpSpPr>
            <a:xfrm>
              <a:off x="7295987" y="2026319"/>
              <a:ext cx="1495922" cy="369332"/>
              <a:chOff x="1673683" y="1177245"/>
              <a:chExt cx="1495922" cy="369332"/>
            </a:xfrm>
          </p:grpSpPr>
          <p:sp>
            <p:nvSpPr>
              <p:cNvPr id="381" name="TextBox 380"/>
              <p:cNvSpPr txBox="1"/>
              <p:nvPr/>
            </p:nvSpPr>
            <p:spPr>
              <a:xfrm>
                <a:off x="1673683" y="1177245"/>
                <a:ext cx="149592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E 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V          $</a:t>
                </a:r>
                <a:endParaRPr lang="en-US" sz="1800" dirty="0"/>
              </a:p>
            </p:txBody>
          </p:sp>
          <p:pic>
            <p:nvPicPr>
              <p:cNvPr id="382" name="Picture 38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47" y="1285982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74" name="Group 373"/>
            <p:cNvGrpSpPr/>
            <p:nvPr/>
          </p:nvGrpSpPr>
          <p:grpSpPr>
            <a:xfrm>
              <a:off x="7302071" y="2319021"/>
              <a:ext cx="1463862" cy="369332"/>
              <a:chOff x="3246034" y="700130"/>
              <a:chExt cx="1463862" cy="369332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3246034" y="700130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     </a:t>
                </a:r>
                <a:r>
                  <a:rPr lang="en-US" sz="1800" b="1" dirty="0" smtClean="0"/>
                  <a:t>. </a:t>
                </a:r>
                <a:r>
                  <a:rPr lang="en-US" sz="1800" dirty="0"/>
                  <a:t>x</a:t>
                </a:r>
                <a:r>
                  <a:rPr lang="en-US" sz="1800" dirty="0" smtClean="0"/>
                  <a:t>           $</a:t>
                </a:r>
                <a:endParaRPr lang="en-US" sz="1800" dirty="0"/>
              </a:p>
            </p:txBody>
          </p:sp>
          <p:pic>
            <p:nvPicPr>
              <p:cNvPr id="380" name="Picture 3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0665" y="802161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76" name="Group 375"/>
            <p:cNvGrpSpPr/>
            <p:nvPr/>
          </p:nvGrpSpPr>
          <p:grpSpPr>
            <a:xfrm>
              <a:off x="7296431" y="2586398"/>
              <a:ext cx="1516762" cy="369332"/>
              <a:chOff x="3164936" y="1231987"/>
              <a:chExt cx="1516762" cy="369332"/>
            </a:xfrm>
          </p:grpSpPr>
          <p:sp>
            <p:nvSpPr>
              <p:cNvPr id="377" name="TextBox 376"/>
              <p:cNvSpPr txBox="1"/>
              <p:nvPr/>
            </p:nvSpPr>
            <p:spPr>
              <a:xfrm>
                <a:off x="3164936" y="1231987"/>
                <a:ext cx="15167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</a:t>
                </a:r>
                <a:r>
                  <a:rPr lang="en-US" sz="1800" b="1" dirty="0" smtClean="0"/>
                  <a:t>. </a:t>
                </a:r>
                <a:r>
                  <a:rPr lang="en-US" sz="1800" dirty="0" smtClean="0"/>
                  <a:t>* E        $</a:t>
                </a:r>
                <a:endParaRPr lang="en-US" sz="1800" dirty="0"/>
              </a:p>
            </p:txBody>
          </p:sp>
          <p:pic>
            <p:nvPicPr>
              <p:cNvPr id="378" name="Picture 37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  <p:grpSp>
          <p:nvGrpSpPr>
            <p:cNvPr id="367" name="Group 366"/>
            <p:cNvGrpSpPr/>
            <p:nvPr/>
          </p:nvGrpSpPr>
          <p:grpSpPr>
            <a:xfrm>
              <a:off x="8416931" y="1465138"/>
              <a:ext cx="396262" cy="369332"/>
              <a:chOff x="3949660" y="2075024"/>
              <a:chExt cx="396262" cy="369332"/>
            </a:xfrm>
          </p:grpSpPr>
          <p:sp>
            <p:nvSpPr>
              <p:cNvPr id="368" name="Rectangle 367"/>
              <p:cNvSpPr/>
              <p:nvPr/>
            </p:nvSpPr>
            <p:spPr bwMode="auto">
              <a:xfrm>
                <a:off x="3990607" y="2125396"/>
                <a:ext cx="299411" cy="27607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3949660" y="2075024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13</a:t>
                </a:r>
                <a:endParaRPr lang="en-US" sz="1800" dirty="0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7271003" y="1772296"/>
              <a:ext cx="1463862" cy="369332"/>
              <a:chOff x="3164936" y="1231987"/>
              <a:chExt cx="1463862" cy="369332"/>
            </a:xfrm>
          </p:grpSpPr>
          <p:sp>
            <p:nvSpPr>
              <p:cNvPr id="438" name="TextBox 437"/>
              <p:cNvSpPr txBox="1"/>
              <p:nvPr/>
            </p:nvSpPr>
            <p:spPr>
              <a:xfrm>
                <a:off x="3164936" y="1231987"/>
                <a:ext cx="1463862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   * </a:t>
                </a:r>
                <a:r>
                  <a:rPr lang="en-US" sz="1800" b="1" dirty="0" smtClean="0"/>
                  <a:t>.</a:t>
                </a:r>
                <a:r>
                  <a:rPr lang="en-US" sz="1800" dirty="0" smtClean="0"/>
                  <a:t> E        $</a:t>
                </a:r>
                <a:endParaRPr lang="en-US" sz="1800" dirty="0"/>
              </a:p>
            </p:txBody>
          </p:sp>
          <p:pic>
            <p:nvPicPr>
              <p:cNvPr id="439" name="Picture 4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567" y="1334018"/>
                <a:ext cx="309461" cy="165269"/>
              </a:xfrm>
              <a:prstGeom prst="rect">
                <a:avLst/>
              </a:prstGeom>
            </p:spPr>
          </p:pic>
        </p:grpSp>
      </p:grpSp>
      <p:grpSp>
        <p:nvGrpSpPr>
          <p:cNvPr id="464" name="Group 463"/>
          <p:cNvGrpSpPr/>
          <p:nvPr/>
        </p:nvGrpSpPr>
        <p:grpSpPr>
          <a:xfrm>
            <a:off x="1324381" y="1715236"/>
            <a:ext cx="396140" cy="1249477"/>
            <a:chOff x="942183" y="1718711"/>
            <a:chExt cx="396140" cy="1249477"/>
          </a:xfrm>
        </p:grpSpPr>
        <p:cxnSp>
          <p:nvCxnSpPr>
            <p:cNvPr id="102421" name="Straight Arrow Connector 102420"/>
            <p:cNvCxnSpPr>
              <a:stCxn id="76" idx="0"/>
            </p:cNvCxnSpPr>
            <p:nvPr/>
          </p:nvCxnSpPr>
          <p:spPr bwMode="auto">
            <a:xfrm flipH="1" flipV="1">
              <a:off x="1327482" y="1718711"/>
              <a:ext cx="10841" cy="124947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2" name="TextBox 102461"/>
            <p:cNvSpPr txBox="1"/>
            <p:nvPr/>
          </p:nvSpPr>
          <p:spPr>
            <a:xfrm>
              <a:off x="942183" y="2122433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465" name="Group 464"/>
          <p:cNvGrpSpPr/>
          <p:nvPr/>
        </p:nvGrpSpPr>
        <p:grpSpPr>
          <a:xfrm>
            <a:off x="1531567" y="4528639"/>
            <a:ext cx="305041" cy="1050870"/>
            <a:chOff x="1149369" y="4532114"/>
            <a:chExt cx="305041" cy="1050870"/>
          </a:xfrm>
        </p:grpSpPr>
        <p:cxnSp>
          <p:nvCxnSpPr>
            <p:cNvPr id="102419" name="Straight Arrow Connector 102418"/>
            <p:cNvCxnSpPr>
              <a:stCxn id="72" idx="2"/>
              <a:endCxn id="207" idx="0"/>
            </p:cNvCxnSpPr>
            <p:nvPr/>
          </p:nvCxnSpPr>
          <p:spPr bwMode="auto">
            <a:xfrm>
              <a:off x="1446526" y="4532114"/>
              <a:ext cx="7884" cy="105087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63" name="TextBox 102462"/>
            <p:cNvSpPr txBox="1"/>
            <p:nvPr/>
          </p:nvSpPr>
          <p:spPr>
            <a:xfrm>
              <a:off x="1149369" y="4888303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603161" y="5806636"/>
            <a:ext cx="470894" cy="512181"/>
            <a:chOff x="220963" y="5810111"/>
            <a:chExt cx="470894" cy="512181"/>
          </a:xfrm>
        </p:grpSpPr>
        <p:grpSp>
          <p:nvGrpSpPr>
            <p:cNvPr id="102459" name="Group 102458"/>
            <p:cNvGrpSpPr/>
            <p:nvPr/>
          </p:nvGrpSpPr>
          <p:grpSpPr>
            <a:xfrm>
              <a:off x="220963" y="5810111"/>
              <a:ext cx="470894" cy="497333"/>
              <a:chOff x="220963" y="5810111"/>
              <a:chExt cx="470894" cy="497333"/>
            </a:xfrm>
          </p:grpSpPr>
          <p:cxnSp>
            <p:nvCxnSpPr>
              <p:cNvPr id="484" name="Straight Connector 483"/>
              <p:cNvCxnSpPr/>
              <p:nvPr/>
            </p:nvCxnSpPr>
            <p:spPr bwMode="auto">
              <a:xfrm rot="10800000">
                <a:off x="220963" y="5816082"/>
                <a:ext cx="453923" cy="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5" name="Elbow Connector 484"/>
              <p:cNvCxnSpPr/>
              <p:nvPr/>
            </p:nvCxnSpPr>
            <p:spPr bwMode="auto">
              <a:xfrm rot="5400000" flipV="1">
                <a:off x="211755" y="5827342"/>
                <a:ext cx="497333" cy="462871"/>
              </a:xfrm>
              <a:prstGeom prst="bentConnector3">
                <a:avLst>
                  <a:gd name="adj1" fmla="val 9983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8" name="TextBox 447"/>
            <p:cNvSpPr txBox="1"/>
            <p:nvPr/>
          </p:nvSpPr>
          <p:spPr>
            <a:xfrm>
              <a:off x="268277" y="5860627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2652420" y="1644176"/>
            <a:ext cx="1279563" cy="1688239"/>
            <a:chOff x="2270222" y="1647651"/>
            <a:chExt cx="1279563" cy="1688239"/>
          </a:xfrm>
        </p:grpSpPr>
        <p:cxnSp>
          <p:nvCxnSpPr>
            <p:cNvPr id="102423" name="Straight Arrow Connector 102422"/>
            <p:cNvCxnSpPr>
              <a:endCxn id="135" idx="1"/>
            </p:cNvCxnSpPr>
            <p:nvPr/>
          </p:nvCxnSpPr>
          <p:spPr bwMode="auto">
            <a:xfrm flipV="1">
              <a:off x="2270222" y="1647651"/>
              <a:ext cx="1279563" cy="168823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9" name="TextBox 448"/>
            <p:cNvSpPr txBox="1"/>
            <p:nvPr/>
          </p:nvSpPr>
          <p:spPr>
            <a:xfrm>
              <a:off x="2672290" y="2037501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2631989" y="2551507"/>
            <a:ext cx="1291368" cy="1202579"/>
            <a:chOff x="2249791" y="2554982"/>
            <a:chExt cx="1291368" cy="1202579"/>
          </a:xfrm>
        </p:grpSpPr>
        <p:cxnSp>
          <p:nvCxnSpPr>
            <p:cNvPr id="102425" name="Straight Arrow Connector 102424"/>
            <p:cNvCxnSpPr>
              <a:stCxn id="72" idx="3"/>
              <a:endCxn id="183" idx="1"/>
            </p:cNvCxnSpPr>
            <p:nvPr/>
          </p:nvCxnSpPr>
          <p:spPr bwMode="auto">
            <a:xfrm flipV="1">
              <a:off x="2249791" y="2554982"/>
              <a:ext cx="1291368" cy="120257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0" name="TextBox 449"/>
            <p:cNvSpPr txBox="1"/>
            <p:nvPr/>
          </p:nvSpPr>
          <p:spPr>
            <a:xfrm>
              <a:off x="2857210" y="310859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2637731" y="3748039"/>
            <a:ext cx="1311570" cy="461665"/>
            <a:chOff x="2255533" y="3751514"/>
            <a:chExt cx="1311570" cy="461665"/>
          </a:xfrm>
        </p:grpSpPr>
        <p:cxnSp>
          <p:nvCxnSpPr>
            <p:cNvPr id="102427" name="Straight Arrow Connector 102426"/>
            <p:cNvCxnSpPr>
              <a:endCxn id="259" idx="1"/>
            </p:cNvCxnSpPr>
            <p:nvPr/>
          </p:nvCxnSpPr>
          <p:spPr bwMode="auto">
            <a:xfrm>
              <a:off x="2255533" y="4154402"/>
              <a:ext cx="1311570" cy="5124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" name="TextBox 450"/>
            <p:cNvSpPr txBox="1"/>
            <p:nvPr/>
          </p:nvSpPr>
          <p:spPr>
            <a:xfrm>
              <a:off x="2737278" y="37515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615959" y="4194336"/>
            <a:ext cx="1307398" cy="1829311"/>
            <a:chOff x="2233761" y="4197811"/>
            <a:chExt cx="1307398" cy="1829311"/>
          </a:xfrm>
        </p:grpSpPr>
        <p:cxnSp>
          <p:nvCxnSpPr>
            <p:cNvPr id="102429" name="Straight Arrow Connector 102428"/>
            <p:cNvCxnSpPr>
              <a:stCxn id="213" idx="3"/>
              <a:endCxn id="255" idx="1"/>
            </p:cNvCxnSpPr>
            <p:nvPr/>
          </p:nvCxnSpPr>
          <p:spPr bwMode="auto">
            <a:xfrm flipV="1">
              <a:off x="2233761" y="4197811"/>
              <a:ext cx="1307398" cy="18293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2" name="TextBox 451"/>
            <p:cNvSpPr txBox="1"/>
            <p:nvPr/>
          </p:nvSpPr>
          <p:spPr>
            <a:xfrm>
              <a:off x="2537430" y="4822611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1" name="Group 470"/>
          <p:cNvGrpSpPr/>
          <p:nvPr/>
        </p:nvGrpSpPr>
        <p:grpSpPr>
          <a:xfrm>
            <a:off x="2631727" y="5575545"/>
            <a:ext cx="1289256" cy="711560"/>
            <a:chOff x="2249529" y="5579020"/>
            <a:chExt cx="1289256" cy="711560"/>
          </a:xfrm>
        </p:grpSpPr>
        <p:cxnSp>
          <p:nvCxnSpPr>
            <p:cNvPr id="102431" name="Straight Arrow Connector 102430"/>
            <p:cNvCxnSpPr>
              <a:stCxn id="211" idx="3"/>
              <a:endCxn id="351" idx="1"/>
            </p:cNvCxnSpPr>
            <p:nvPr/>
          </p:nvCxnSpPr>
          <p:spPr bwMode="auto">
            <a:xfrm flipV="1">
              <a:off x="2249529" y="5777025"/>
              <a:ext cx="1289256" cy="5135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" name="TextBox 452"/>
            <p:cNvSpPr txBox="1"/>
            <p:nvPr/>
          </p:nvSpPr>
          <p:spPr>
            <a:xfrm>
              <a:off x="2806159" y="557902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584698" y="6114667"/>
            <a:ext cx="1325494" cy="461665"/>
            <a:chOff x="2202500" y="6118142"/>
            <a:chExt cx="1325494" cy="461665"/>
          </a:xfrm>
        </p:grpSpPr>
        <p:cxnSp>
          <p:nvCxnSpPr>
            <p:cNvPr id="102433" name="Straight Arrow Connector 102432"/>
            <p:cNvCxnSpPr>
              <a:endCxn id="303" idx="1"/>
            </p:cNvCxnSpPr>
            <p:nvPr/>
          </p:nvCxnSpPr>
          <p:spPr bwMode="auto">
            <a:xfrm>
              <a:off x="2202500" y="6473231"/>
              <a:ext cx="1325494" cy="7702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4" name="TextBox 453"/>
            <p:cNvSpPr txBox="1"/>
            <p:nvPr/>
          </p:nvSpPr>
          <p:spPr>
            <a:xfrm>
              <a:off x="2895430" y="6118142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5538513" y="1274270"/>
            <a:ext cx="1366862" cy="461665"/>
            <a:chOff x="5156315" y="1277745"/>
            <a:chExt cx="1366862" cy="461665"/>
          </a:xfrm>
        </p:grpSpPr>
        <p:cxnSp>
          <p:nvCxnSpPr>
            <p:cNvPr id="102438" name="Straight Arrow Connector 102437"/>
            <p:cNvCxnSpPr>
              <a:stCxn id="135" idx="3"/>
            </p:cNvCxnSpPr>
            <p:nvPr/>
          </p:nvCxnSpPr>
          <p:spPr bwMode="auto">
            <a:xfrm>
              <a:off x="5156315" y="1647651"/>
              <a:ext cx="1366862" cy="3458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5" name="TextBox 454"/>
            <p:cNvSpPr txBox="1"/>
            <p:nvPr/>
          </p:nvSpPr>
          <p:spPr>
            <a:xfrm>
              <a:off x="5702308" y="1277745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5520940" y="2108882"/>
            <a:ext cx="1362959" cy="1254614"/>
            <a:chOff x="5138742" y="2112357"/>
            <a:chExt cx="1362959" cy="1254614"/>
          </a:xfrm>
        </p:grpSpPr>
        <p:cxnSp>
          <p:nvCxnSpPr>
            <p:cNvPr id="102444" name="Straight Arrow Connector 102443"/>
            <p:cNvCxnSpPr>
              <a:endCxn id="231" idx="3"/>
            </p:cNvCxnSpPr>
            <p:nvPr/>
          </p:nvCxnSpPr>
          <p:spPr bwMode="auto">
            <a:xfrm flipH="1">
              <a:off x="5138742" y="2112357"/>
              <a:ext cx="1362959" cy="125461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" name="TextBox 455"/>
            <p:cNvSpPr txBox="1"/>
            <p:nvPr/>
          </p:nvSpPr>
          <p:spPr>
            <a:xfrm>
              <a:off x="5588731" y="2316387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5529480" y="2354594"/>
            <a:ext cx="1384842" cy="2634771"/>
            <a:chOff x="5147282" y="2358069"/>
            <a:chExt cx="1384842" cy="2634771"/>
          </a:xfrm>
        </p:grpSpPr>
        <p:cxnSp>
          <p:nvCxnSpPr>
            <p:cNvPr id="102446" name="Straight Arrow Connector 102445"/>
            <p:cNvCxnSpPr>
              <a:endCxn id="327" idx="3"/>
            </p:cNvCxnSpPr>
            <p:nvPr/>
          </p:nvCxnSpPr>
          <p:spPr bwMode="auto">
            <a:xfrm flipH="1">
              <a:off x="5147282" y="2358069"/>
              <a:ext cx="1384842" cy="263477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" name="TextBox 456"/>
            <p:cNvSpPr txBox="1"/>
            <p:nvPr/>
          </p:nvSpPr>
          <p:spPr>
            <a:xfrm>
              <a:off x="5749820" y="2912414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5520940" y="3363496"/>
            <a:ext cx="1276782" cy="1395836"/>
            <a:chOff x="5138742" y="3366971"/>
            <a:chExt cx="1276782" cy="1395836"/>
          </a:xfrm>
        </p:grpSpPr>
        <p:cxnSp>
          <p:nvCxnSpPr>
            <p:cNvPr id="102450" name="Straight Arrow Connector 102449"/>
            <p:cNvCxnSpPr>
              <a:endCxn id="231" idx="3"/>
            </p:cNvCxnSpPr>
            <p:nvPr/>
          </p:nvCxnSpPr>
          <p:spPr bwMode="auto">
            <a:xfrm flipH="1" flipV="1">
              <a:off x="5138742" y="3366971"/>
              <a:ext cx="1276782" cy="139583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8" name="TextBox 457"/>
            <p:cNvSpPr txBox="1"/>
            <p:nvPr/>
          </p:nvSpPr>
          <p:spPr>
            <a:xfrm>
              <a:off x="5968517" y="4002405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5529480" y="4904987"/>
            <a:ext cx="1270616" cy="461665"/>
            <a:chOff x="5147282" y="4908462"/>
            <a:chExt cx="1270616" cy="461665"/>
          </a:xfrm>
        </p:grpSpPr>
        <p:cxnSp>
          <p:nvCxnSpPr>
            <p:cNvPr id="102452" name="Straight Arrow Connector 102451"/>
            <p:cNvCxnSpPr>
              <a:stCxn id="375" idx="1"/>
              <a:endCxn id="327" idx="3"/>
            </p:cNvCxnSpPr>
            <p:nvPr/>
          </p:nvCxnSpPr>
          <p:spPr bwMode="auto">
            <a:xfrm flipH="1">
              <a:off x="5147282" y="4926934"/>
              <a:ext cx="1270616" cy="6590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9" name="TextBox 458"/>
            <p:cNvSpPr txBox="1"/>
            <p:nvPr/>
          </p:nvSpPr>
          <p:spPr>
            <a:xfrm>
              <a:off x="5694104" y="4908462"/>
              <a:ext cx="311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7644956" y="2502190"/>
            <a:ext cx="603642" cy="779146"/>
            <a:chOff x="7262758" y="2505665"/>
            <a:chExt cx="603642" cy="779146"/>
          </a:xfrm>
        </p:grpSpPr>
        <p:cxnSp>
          <p:nvCxnSpPr>
            <p:cNvPr id="102440" name="Straight Arrow Connector 102439"/>
            <p:cNvCxnSpPr>
              <a:stCxn id="159" idx="2"/>
            </p:cNvCxnSpPr>
            <p:nvPr/>
          </p:nvCxnSpPr>
          <p:spPr bwMode="auto">
            <a:xfrm>
              <a:off x="7262758" y="2505665"/>
              <a:ext cx="353596" cy="77914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0" name="TextBox 459"/>
            <p:cNvSpPr txBox="1"/>
            <p:nvPr/>
          </p:nvSpPr>
          <p:spPr>
            <a:xfrm>
              <a:off x="7513418" y="265246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80" name="Group 479"/>
          <p:cNvGrpSpPr/>
          <p:nvPr/>
        </p:nvGrpSpPr>
        <p:grpSpPr>
          <a:xfrm>
            <a:off x="6785377" y="2507035"/>
            <a:ext cx="293136" cy="1814416"/>
            <a:chOff x="6403179" y="2510510"/>
            <a:chExt cx="293136" cy="1814416"/>
          </a:xfrm>
        </p:grpSpPr>
        <p:cxnSp>
          <p:nvCxnSpPr>
            <p:cNvPr id="102442" name="Straight Arrow Connector 102441"/>
            <p:cNvCxnSpPr/>
            <p:nvPr/>
          </p:nvCxnSpPr>
          <p:spPr bwMode="auto">
            <a:xfrm>
              <a:off x="6696315" y="2510510"/>
              <a:ext cx="0" cy="181441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1" name="TextBox 460"/>
            <p:cNvSpPr txBox="1"/>
            <p:nvPr/>
          </p:nvSpPr>
          <p:spPr>
            <a:xfrm>
              <a:off x="6403179" y="3346277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8399317" y="4590774"/>
            <a:ext cx="462871" cy="531971"/>
            <a:chOff x="8017119" y="4594249"/>
            <a:chExt cx="462871" cy="531971"/>
          </a:xfrm>
        </p:grpSpPr>
        <p:grpSp>
          <p:nvGrpSpPr>
            <p:cNvPr id="102458" name="Group 102457"/>
            <p:cNvGrpSpPr/>
            <p:nvPr/>
          </p:nvGrpSpPr>
          <p:grpSpPr>
            <a:xfrm>
              <a:off x="8017119" y="4594249"/>
              <a:ext cx="462871" cy="498879"/>
              <a:chOff x="8017119" y="4594249"/>
              <a:chExt cx="462871" cy="498879"/>
            </a:xfrm>
          </p:grpSpPr>
          <p:cxnSp>
            <p:nvCxnSpPr>
              <p:cNvPr id="102454" name="Straight Connector 102453"/>
              <p:cNvCxnSpPr/>
              <p:nvPr/>
            </p:nvCxnSpPr>
            <p:spPr bwMode="auto">
              <a:xfrm flipV="1">
                <a:off x="8025002" y="5090847"/>
                <a:ext cx="454988" cy="2281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456" name="Elbow Connector 102455"/>
              <p:cNvCxnSpPr/>
              <p:nvPr/>
            </p:nvCxnSpPr>
            <p:spPr bwMode="auto">
              <a:xfrm rot="16200000" flipV="1">
                <a:off x="7999888" y="4611480"/>
                <a:ext cx="497333" cy="462871"/>
              </a:xfrm>
              <a:prstGeom prst="bentConnector3">
                <a:avLst>
                  <a:gd name="adj1" fmla="val 99832"/>
                </a:avLst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2" name="TextBox 461"/>
            <p:cNvSpPr txBox="1"/>
            <p:nvPr/>
          </p:nvSpPr>
          <p:spPr>
            <a:xfrm>
              <a:off x="8197540" y="4664555"/>
              <a:ext cx="282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7244105" y="5504077"/>
            <a:ext cx="370249" cy="781546"/>
            <a:chOff x="6861907" y="5507552"/>
            <a:chExt cx="370249" cy="781546"/>
          </a:xfrm>
        </p:grpSpPr>
        <p:cxnSp>
          <p:nvCxnSpPr>
            <p:cNvPr id="102448" name="Straight Arrow Connector 102447"/>
            <p:cNvCxnSpPr>
              <a:stCxn id="375" idx="2"/>
              <a:endCxn id="399" idx="0"/>
            </p:cNvCxnSpPr>
            <p:nvPr/>
          </p:nvCxnSpPr>
          <p:spPr bwMode="auto">
            <a:xfrm>
              <a:off x="7221163" y="5507552"/>
              <a:ext cx="10993" cy="781546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" name="TextBox 462"/>
            <p:cNvSpPr txBox="1"/>
            <p:nvPr/>
          </p:nvSpPr>
          <p:spPr>
            <a:xfrm>
              <a:off x="6861907" y="5693979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196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 example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603161" y="999766"/>
            <a:ext cx="8354773" cy="5735676"/>
            <a:chOff x="220963" y="1003241"/>
            <a:chExt cx="8354773" cy="5735676"/>
          </a:xfrm>
        </p:grpSpPr>
        <p:grpSp>
          <p:nvGrpSpPr>
            <p:cNvPr id="102400" name="Group 102399"/>
            <p:cNvGrpSpPr/>
            <p:nvPr/>
          </p:nvGrpSpPr>
          <p:grpSpPr>
            <a:xfrm>
              <a:off x="643261" y="2654768"/>
              <a:ext cx="1627369" cy="1877346"/>
              <a:chOff x="3057473" y="2281040"/>
              <a:chExt cx="1627369" cy="1877346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057473" y="2594460"/>
                <a:ext cx="1627369" cy="1556489"/>
                <a:chOff x="3057473" y="2594460"/>
                <a:chExt cx="1627369" cy="1556489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3057473" y="2594460"/>
                  <a:ext cx="1390124" cy="369332"/>
                  <a:chOff x="908142" y="1981587"/>
                  <a:chExt cx="1390124" cy="369332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908142" y="1981587"/>
                    <a:ext cx="1390124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S</a:t>
                    </a:r>
                    <a:r>
                      <a:rPr lang="en-US" sz="1800" b="1" dirty="0" smtClean="0"/>
                      <a:t>’</a:t>
                    </a:r>
                    <a:r>
                      <a:rPr lang="en-US" sz="1800" dirty="0" smtClean="0"/>
                      <a:t>     </a:t>
                    </a:r>
                    <a:r>
                      <a:rPr lang="en-US" sz="1800" b="1" dirty="0" smtClean="0"/>
                      <a:t>.</a:t>
                    </a:r>
                    <a:r>
                      <a:rPr lang="en-US" sz="1800" dirty="0" smtClean="0"/>
                      <a:t> S $     ?</a:t>
                    </a:r>
                    <a:endParaRPr lang="en-US" sz="1800" dirty="0"/>
                  </a:p>
                </p:txBody>
              </p:sp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196992" y="2088694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3057473" y="2820048"/>
                  <a:ext cx="1415772" cy="369332"/>
                  <a:chOff x="4559176" y="2884486"/>
                  <a:chExt cx="1502781" cy="408388"/>
                </a:xfrm>
              </p:grpSpPr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559176" y="2884486"/>
                    <a:ext cx="1502781" cy="40838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S     </a:t>
                    </a:r>
                    <a:r>
                      <a:rPr lang="en-US" sz="1800" b="1" dirty="0" smtClean="0"/>
                      <a:t>.</a:t>
                    </a:r>
                    <a:r>
                      <a:rPr lang="en-US" sz="1800" dirty="0" smtClean="0"/>
                      <a:t> V = E   $</a:t>
                    </a:r>
                    <a:endParaRPr lang="en-US" sz="1800" dirty="0"/>
                  </a:p>
                </p:txBody>
              </p:sp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09500" y="2992483"/>
                    <a:ext cx="328480" cy="18274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3057473" y="3070899"/>
                  <a:ext cx="1443024" cy="369332"/>
                  <a:chOff x="274469" y="1177245"/>
                  <a:chExt cx="1443024" cy="369332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74469" y="1177245"/>
                    <a:ext cx="1443024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S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E          $</a:t>
                    </a:r>
                    <a:endParaRPr lang="en-US" sz="1800" dirty="0"/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09100" y="1286332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3057473" y="3303548"/>
                  <a:ext cx="1495922" cy="369332"/>
                  <a:chOff x="1673683" y="1177245"/>
                  <a:chExt cx="1495922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673683" y="1177245"/>
                    <a:ext cx="1495922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E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V          $</a:t>
                    </a:r>
                    <a:endParaRPr lang="en-US" sz="1800" dirty="0"/>
                  </a:p>
                </p:txBody>
              </p:sp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22347" y="1285982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057473" y="3546301"/>
                  <a:ext cx="1627369" cy="369332"/>
                  <a:chOff x="3246034" y="700130"/>
                  <a:chExt cx="1627369" cy="369332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3246034" y="700130"/>
                    <a:ext cx="1627369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x           $,=</a:t>
                    </a:r>
                    <a:endParaRPr lang="en-US" sz="1800" dirty="0"/>
                  </a:p>
                </p:txBody>
              </p:sp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480665" y="802161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3057473" y="3781617"/>
                  <a:ext cx="1627369" cy="369332"/>
                  <a:chOff x="3164936" y="1231987"/>
                  <a:chExt cx="1627369" cy="369332"/>
                </a:xfrm>
              </p:grpSpPr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3164936" y="1231987"/>
                    <a:ext cx="1627369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</a:t>
                    </a: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* E        $,=</a:t>
                    </a:r>
                    <a:endParaRPr lang="en-US" sz="1800" dirty="0"/>
                  </a:p>
                </p:txBody>
              </p:sp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99567" y="1334018"/>
                    <a:ext cx="309461" cy="1652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4" name="Group 123"/>
              <p:cNvGrpSpPr/>
              <p:nvPr/>
            </p:nvGrpSpPr>
            <p:grpSpPr>
              <a:xfrm>
                <a:off x="3057473" y="2281040"/>
                <a:ext cx="1606530" cy="1877346"/>
                <a:chOff x="3057473" y="2281040"/>
                <a:chExt cx="1606530" cy="1877346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3057473" y="2609280"/>
                  <a:ext cx="1606530" cy="1549106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364592" y="2281040"/>
                  <a:ext cx="299411" cy="369332"/>
                  <a:chOff x="3990607" y="2076140"/>
                  <a:chExt cx="299411" cy="369332"/>
                </a:xfrm>
              </p:grpSpPr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990607" y="207614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1</a:t>
                    </a:r>
                    <a:endParaRPr lang="en-US" sz="1800" dirty="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90607" y="2125396"/>
                    <a:ext cx="299411" cy="276077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97" name="Group 96"/>
            <p:cNvGrpSpPr/>
            <p:nvPr/>
          </p:nvGrpSpPr>
          <p:grpSpPr>
            <a:xfrm>
              <a:off x="674886" y="1006636"/>
              <a:ext cx="1606530" cy="696036"/>
              <a:chOff x="2534848" y="850541"/>
              <a:chExt cx="1606530" cy="696036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34848" y="1178781"/>
                <a:ext cx="1606530" cy="36779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2592619" y="850541"/>
                <a:ext cx="1548759" cy="681533"/>
                <a:chOff x="2592619" y="850541"/>
                <a:chExt cx="1548759" cy="681533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2592619" y="1162742"/>
                  <a:ext cx="1495922" cy="369332"/>
                  <a:chOff x="965913" y="1980368"/>
                  <a:chExt cx="1495922" cy="369332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965913" y="1980368"/>
                    <a:ext cx="1495922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S</a:t>
                    </a:r>
                    <a:r>
                      <a:rPr lang="en-US" sz="1800" b="1" dirty="0" smtClean="0"/>
                      <a:t>’</a:t>
                    </a:r>
                    <a:r>
                      <a:rPr lang="en-US" sz="1800" dirty="0" smtClean="0"/>
                      <a:t>     S </a:t>
                    </a:r>
                    <a:r>
                      <a:rPr lang="en-US" sz="1800" b="1" dirty="0" smtClean="0"/>
                      <a:t>.</a:t>
                    </a:r>
                    <a:r>
                      <a:rPr lang="en-US" sz="1800" dirty="0" smtClean="0"/>
                      <a:t> $       ?</a:t>
                    </a:r>
                    <a:endParaRPr lang="en-US" sz="1800" dirty="0"/>
                  </a:p>
                </p:txBody>
              </p:sp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54763" y="2087475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3841967" y="850541"/>
                  <a:ext cx="299411" cy="369332"/>
                  <a:chOff x="3990607" y="2076140"/>
                  <a:chExt cx="299411" cy="369332"/>
                </a:xfrm>
              </p:grpSpPr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990607" y="2125396"/>
                    <a:ext cx="299411" cy="276077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3990607" y="207614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2</a:t>
                    </a:r>
                  </a:p>
                </p:txBody>
              </p:sp>
            </p:grpSp>
          </p:grpSp>
        </p:grpSp>
        <p:grpSp>
          <p:nvGrpSpPr>
            <p:cNvPr id="98" name="Group 97"/>
            <p:cNvGrpSpPr/>
            <p:nvPr/>
          </p:nvGrpSpPr>
          <p:grpSpPr>
            <a:xfrm>
              <a:off x="3549785" y="1003241"/>
              <a:ext cx="1606530" cy="965920"/>
              <a:chOff x="4761886" y="2286074"/>
              <a:chExt cx="1606530" cy="965920"/>
            </a:xfrm>
          </p:grpSpPr>
          <p:sp>
            <p:nvSpPr>
              <p:cNvPr id="135" name="Rectangle 134"/>
              <p:cNvSpPr/>
              <p:nvPr/>
            </p:nvSpPr>
            <p:spPr bwMode="auto">
              <a:xfrm>
                <a:off x="4761886" y="2614314"/>
                <a:ext cx="1606530" cy="63234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4767396" y="2594460"/>
                <a:ext cx="1468672" cy="369332"/>
                <a:chOff x="4559176" y="2884488"/>
                <a:chExt cx="1558932" cy="408388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4559176" y="2884488"/>
                  <a:ext cx="1558932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V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= E   $</a:t>
                  </a:r>
                  <a:endParaRPr lang="en-US" sz="1800" dirty="0"/>
                </a:p>
              </p:txBody>
            </p:sp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76343" y="2882662"/>
                <a:ext cx="1443024" cy="369332"/>
                <a:chOff x="1673683" y="1177245"/>
                <a:chExt cx="1443024" cy="369332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673683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V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$</a:t>
                  </a:r>
                  <a:endParaRPr lang="en-US" sz="1800" dirty="0"/>
                </a:p>
              </p:txBody>
            </p:sp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27" name="Group 126"/>
              <p:cNvGrpSpPr/>
              <p:nvPr/>
            </p:nvGrpSpPr>
            <p:grpSpPr>
              <a:xfrm>
                <a:off x="6069005" y="2286074"/>
                <a:ext cx="299411" cy="369332"/>
                <a:chOff x="3990607" y="2076140"/>
                <a:chExt cx="299411" cy="369332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3</a:t>
                  </a:r>
                </a:p>
              </p:txBody>
            </p:sp>
          </p:grpSp>
        </p:grpSp>
        <p:grpSp>
          <p:nvGrpSpPr>
            <p:cNvPr id="102403" name="Group 102402"/>
            <p:cNvGrpSpPr/>
            <p:nvPr/>
          </p:nvGrpSpPr>
          <p:grpSpPr>
            <a:xfrm>
              <a:off x="6523177" y="1010935"/>
              <a:ext cx="1552831" cy="1494730"/>
              <a:chOff x="4923309" y="2388849"/>
              <a:chExt cx="1552831" cy="1494730"/>
            </a:xfrm>
          </p:grpSpPr>
          <p:sp>
            <p:nvSpPr>
              <p:cNvPr id="159" name="Rectangle 158"/>
              <p:cNvSpPr/>
              <p:nvPr/>
            </p:nvSpPr>
            <p:spPr bwMode="auto">
              <a:xfrm>
                <a:off x="4923309" y="2717089"/>
                <a:ext cx="1479161" cy="116649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02401" name="Group 102400"/>
              <p:cNvGrpSpPr/>
              <p:nvPr/>
            </p:nvGrpSpPr>
            <p:grpSpPr>
              <a:xfrm>
                <a:off x="4948958" y="2731845"/>
                <a:ext cx="1527182" cy="1139264"/>
                <a:chOff x="4799585" y="2731514"/>
                <a:chExt cx="1527182" cy="1139264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4830436" y="2731514"/>
                  <a:ext cx="1468672" cy="369332"/>
                  <a:chOff x="4559176" y="2884486"/>
                  <a:chExt cx="1558932" cy="408388"/>
                </a:xfrm>
              </p:grpSpPr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4559176" y="2884486"/>
                    <a:ext cx="1558932" cy="408388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S     V = </a:t>
                    </a:r>
                    <a:r>
                      <a:rPr lang="en-US" sz="1800" b="1" dirty="0" smtClean="0"/>
                      <a:t>.</a:t>
                    </a:r>
                    <a:r>
                      <a:rPr lang="en-US" sz="1800" dirty="0" smtClean="0"/>
                      <a:t> E   $</a:t>
                    </a:r>
                    <a:endParaRPr lang="en-US" sz="1800" dirty="0"/>
                  </a:p>
                </p:txBody>
              </p:sp>
              <p:pic>
                <p:nvPicPr>
                  <p:cNvPr id="170" name="Picture 16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09500" y="2992483"/>
                    <a:ext cx="328480" cy="18274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7" name="Group 156"/>
                <p:cNvGrpSpPr/>
                <p:nvPr/>
              </p:nvGrpSpPr>
              <p:grpSpPr>
                <a:xfrm>
                  <a:off x="4810005" y="2982312"/>
                  <a:ext cx="1443024" cy="369332"/>
                  <a:chOff x="1673683" y="1177245"/>
                  <a:chExt cx="1443024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1673683" y="1177245"/>
                    <a:ext cx="1443024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E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V          $</a:t>
                    </a:r>
                    <a:endParaRPr lang="en-US" sz="1800" dirty="0"/>
                  </a:p>
                </p:txBody>
              </p:sp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22347" y="1285982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4799585" y="3222640"/>
                  <a:ext cx="1516762" cy="369332"/>
                  <a:chOff x="3246034" y="700130"/>
                  <a:chExt cx="1516762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3246034" y="700130"/>
                    <a:ext cx="1516762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x           $</a:t>
                    </a:r>
                    <a:endParaRPr lang="en-US" sz="1800" dirty="0"/>
                  </a:p>
                </p:txBody>
              </p:sp>
              <p:pic>
                <p:nvPicPr>
                  <p:cNvPr id="164" name="Picture 16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480665" y="802161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4810005" y="3501446"/>
                  <a:ext cx="1516762" cy="369332"/>
                  <a:chOff x="3164936" y="1231987"/>
                  <a:chExt cx="1516762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3164936" y="1231987"/>
                    <a:ext cx="1516762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</a:t>
                    </a: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* E        $</a:t>
                    </a:r>
                    <a:endParaRPr lang="en-US" sz="1800" dirty="0"/>
                  </a:p>
                </p:txBody>
              </p:sp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99567" y="1334018"/>
                    <a:ext cx="309461" cy="1652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6103060" y="2388849"/>
                <a:ext cx="299411" cy="369332"/>
                <a:chOff x="3990607" y="2076140"/>
                <a:chExt cx="299411" cy="369332"/>
              </a:xfrm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4</a:t>
                  </a:r>
                  <a:endParaRPr lang="en-US" sz="1800" dirty="0"/>
                </a:p>
              </p:txBody>
            </p:sp>
          </p:grpSp>
        </p:grpSp>
        <p:grpSp>
          <p:nvGrpSpPr>
            <p:cNvPr id="102404" name="Group 102403"/>
            <p:cNvGrpSpPr/>
            <p:nvPr/>
          </p:nvGrpSpPr>
          <p:grpSpPr>
            <a:xfrm>
              <a:off x="3541159" y="2046662"/>
              <a:ext cx="1619354" cy="705346"/>
              <a:chOff x="5261285" y="4227943"/>
              <a:chExt cx="1619354" cy="705346"/>
            </a:xfrm>
          </p:grpSpPr>
          <p:sp>
            <p:nvSpPr>
              <p:cNvPr id="183" name="Rectangle 182"/>
              <p:cNvSpPr/>
              <p:nvPr/>
            </p:nvSpPr>
            <p:spPr bwMode="auto">
              <a:xfrm>
                <a:off x="5261285" y="4556183"/>
                <a:ext cx="1606530" cy="360159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437615" y="4563957"/>
                <a:ext cx="1443024" cy="369332"/>
                <a:chOff x="274469" y="1177245"/>
                <a:chExt cx="1443024" cy="369332"/>
              </a:xfrm>
            </p:grpSpPr>
            <p:sp>
              <p:nvSpPr>
                <p:cNvPr id="191" name="TextBox 190"/>
                <p:cNvSpPr txBox="1"/>
                <p:nvPr/>
              </p:nvSpPr>
              <p:spPr>
                <a:xfrm>
                  <a:off x="274469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E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$</a:t>
                  </a:r>
                  <a:endParaRPr lang="en-US" sz="1800" dirty="0"/>
                </a:p>
              </p:txBody>
            </p:sp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100" y="128633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/>
              <p:cNvGrpSpPr/>
              <p:nvPr/>
            </p:nvGrpSpPr>
            <p:grpSpPr>
              <a:xfrm>
                <a:off x="6568404" y="4227943"/>
                <a:ext cx="299411" cy="369332"/>
                <a:chOff x="3990607" y="2076140"/>
                <a:chExt cx="299411" cy="369332"/>
              </a:xfrm>
            </p:grpSpPr>
            <p:sp>
              <p:nvSpPr>
                <p:cNvPr id="176" name="Rectangle 175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5</a:t>
                  </a:r>
                  <a:endParaRPr lang="en-US" sz="1800" dirty="0"/>
                </a:p>
              </p:txBody>
            </p:sp>
          </p:grpSp>
        </p:grpSp>
        <p:grpSp>
          <p:nvGrpSpPr>
            <p:cNvPr id="102407" name="Group 102406"/>
            <p:cNvGrpSpPr/>
            <p:nvPr/>
          </p:nvGrpSpPr>
          <p:grpSpPr>
            <a:xfrm>
              <a:off x="3532212" y="2858098"/>
              <a:ext cx="1606530" cy="689506"/>
              <a:chOff x="498497" y="2759559"/>
              <a:chExt cx="1606530" cy="689506"/>
            </a:xfrm>
          </p:grpSpPr>
          <p:sp>
            <p:nvSpPr>
              <p:cNvPr id="231" name="Rectangle 230"/>
              <p:cNvSpPr/>
              <p:nvPr/>
            </p:nvSpPr>
            <p:spPr bwMode="auto">
              <a:xfrm>
                <a:off x="498497" y="3087799"/>
                <a:ext cx="1606530" cy="3612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551572" y="3079733"/>
                <a:ext cx="1443024" cy="369332"/>
                <a:chOff x="1673683" y="1177245"/>
                <a:chExt cx="1443024" cy="369332"/>
              </a:xfrm>
            </p:grpSpPr>
            <p:sp>
              <p:nvSpPr>
                <p:cNvPr id="237" name="TextBox 236"/>
                <p:cNvSpPr txBox="1"/>
                <p:nvPr/>
              </p:nvSpPr>
              <p:spPr>
                <a:xfrm>
                  <a:off x="1673683" y="1177245"/>
                  <a:ext cx="144302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V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 $</a:t>
                  </a:r>
                  <a:endParaRPr lang="en-US" sz="1800" dirty="0"/>
                </a:p>
              </p:txBody>
            </p:sp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23" name="Group 222"/>
              <p:cNvGrpSpPr/>
              <p:nvPr/>
            </p:nvGrpSpPr>
            <p:grpSpPr>
              <a:xfrm>
                <a:off x="1805616" y="2759559"/>
                <a:ext cx="299411" cy="369332"/>
                <a:chOff x="3990607" y="2076140"/>
                <a:chExt cx="299411" cy="369332"/>
              </a:xfrm>
            </p:grpSpPr>
            <p:sp>
              <p:nvSpPr>
                <p:cNvPr id="224" name="Rectangle 223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7</a:t>
                  </a:r>
                  <a:endParaRPr lang="en-US" sz="1800" dirty="0"/>
                </a:p>
              </p:txBody>
            </p:sp>
          </p:grpSp>
        </p:grpSp>
        <p:grpSp>
          <p:nvGrpSpPr>
            <p:cNvPr id="102408" name="Group 102407"/>
            <p:cNvGrpSpPr/>
            <p:nvPr/>
          </p:nvGrpSpPr>
          <p:grpSpPr>
            <a:xfrm>
              <a:off x="3541159" y="3677072"/>
              <a:ext cx="1611634" cy="713238"/>
              <a:chOff x="498046" y="4711338"/>
              <a:chExt cx="1611634" cy="713238"/>
            </a:xfrm>
          </p:grpSpPr>
          <p:sp>
            <p:nvSpPr>
              <p:cNvPr id="255" name="Rectangle 254"/>
              <p:cNvSpPr/>
              <p:nvPr/>
            </p:nvSpPr>
            <p:spPr bwMode="auto">
              <a:xfrm>
                <a:off x="498046" y="5039578"/>
                <a:ext cx="1606530" cy="384998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54" name="Group 253"/>
              <p:cNvGrpSpPr/>
              <p:nvPr/>
            </p:nvGrpSpPr>
            <p:grpSpPr>
              <a:xfrm>
                <a:off x="523990" y="5055244"/>
                <a:ext cx="1585690" cy="369332"/>
                <a:chOff x="3246034" y="700130"/>
                <a:chExt cx="1585690" cy="369332"/>
              </a:xfrm>
            </p:grpSpPr>
            <p:sp>
              <p:nvSpPr>
                <p:cNvPr id="259" name="TextBox 258"/>
                <p:cNvSpPr txBox="1"/>
                <p:nvPr/>
              </p:nvSpPr>
              <p:spPr>
                <a:xfrm>
                  <a:off x="3246034" y="700130"/>
                  <a:ext cx="158569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 $,=</a:t>
                  </a:r>
                  <a:endParaRPr lang="en-US" sz="1800" dirty="0"/>
                </a:p>
              </p:txBody>
            </p:sp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247" name="Group 246"/>
              <p:cNvGrpSpPr/>
              <p:nvPr/>
            </p:nvGrpSpPr>
            <p:grpSpPr>
              <a:xfrm>
                <a:off x="1805165" y="4711338"/>
                <a:ext cx="299411" cy="369332"/>
                <a:chOff x="3990607" y="2076140"/>
                <a:chExt cx="299411" cy="369332"/>
              </a:xfrm>
            </p:grpSpPr>
            <p:sp>
              <p:nvSpPr>
                <p:cNvPr id="248" name="Rectangle 247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8</a:t>
                  </a:r>
                  <a:endParaRPr lang="en-US" sz="1800" dirty="0"/>
                </a:p>
              </p:txBody>
            </p:sp>
          </p:grpSp>
        </p:grpSp>
        <p:grpSp>
          <p:nvGrpSpPr>
            <p:cNvPr id="102409" name="Group 102408"/>
            <p:cNvGrpSpPr/>
            <p:nvPr/>
          </p:nvGrpSpPr>
          <p:grpSpPr>
            <a:xfrm>
              <a:off x="6969206" y="2967022"/>
              <a:ext cx="1606530" cy="682752"/>
              <a:chOff x="8893318" y="607904"/>
              <a:chExt cx="1606530" cy="682752"/>
            </a:xfrm>
          </p:grpSpPr>
          <p:sp>
            <p:nvSpPr>
              <p:cNvPr id="279" name="Rectangle 278"/>
              <p:cNvSpPr/>
              <p:nvPr/>
            </p:nvSpPr>
            <p:spPr bwMode="auto">
              <a:xfrm>
                <a:off x="8893318" y="936144"/>
                <a:ext cx="1606530" cy="3417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8936824" y="921324"/>
                <a:ext cx="1468672" cy="369332"/>
                <a:chOff x="4559176" y="2884486"/>
                <a:chExt cx="1558932" cy="408388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>
                  <a:off x="4559176" y="2884486"/>
                  <a:ext cx="1558932" cy="408388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S     V = E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$</a:t>
                  </a:r>
                  <a:endParaRPr lang="en-US" sz="1800" dirty="0"/>
                </a:p>
              </p:txBody>
            </p:sp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9500" y="2992483"/>
                  <a:ext cx="328480" cy="182746"/>
                </a:xfrm>
                <a:prstGeom prst="rect">
                  <a:avLst/>
                </a:prstGeom>
              </p:spPr>
            </p:pic>
          </p:grpSp>
          <p:grpSp>
            <p:nvGrpSpPr>
              <p:cNvPr id="271" name="Group 270"/>
              <p:cNvGrpSpPr/>
              <p:nvPr/>
            </p:nvGrpSpPr>
            <p:grpSpPr>
              <a:xfrm>
                <a:off x="10200437" y="607904"/>
                <a:ext cx="299411" cy="369332"/>
                <a:chOff x="3990607" y="2076140"/>
                <a:chExt cx="299411" cy="369332"/>
              </a:xfrm>
            </p:grpSpPr>
            <p:sp>
              <p:nvSpPr>
                <p:cNvPr id="272" name="Rectangle 271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3990607" y="207614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9</a:t>
                  </a:r>
                  <a:endParaRPr lang="en-US" sz="1800" dirty="0"/>
                </a:p>
              </p:txBody>
            </p:sp>
          </p:grpSp>
        </p:grpSp>
        <p:grpSp>
          <p:nvGrpSpPr>
            <p:cNvPr id="102412" name="Group 102411"/>
            <p:cNvGrpSpPr/>
            <p:nvPr/>
          </p:nvGrpSpPr>
          <p:grpSpPr>
            <a:xfrm>
              <a:off x="3527994" y="6042046"/>
              <a:ext cx="1663908" cy="696871"/>
              <a:chOff x="7337824" y="3615118"/>
              <a:chExt cx="1663908" cy="696871"/>
            </a:xfrm>
          </p:grpSpPr>
          <p:sp>
            <p:nvSpPr>
              <p:cNvPr id="303" name="Rectangle 302"/>
              <p:cNvSpPr/>
              <p:nvPr/>
            </p:nvSpPr>
            <p:spPr bwMode="auto">
              <a:xfrm>
                <a:off x="7337824" y="3934672"/>
                <a:ext cx="1606530" cy="37731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7345630" y="3942657"/>
                <a:ext cx="1574470" cy="369332"/>
                <a:chOff x="3164936" y="1231987"/>
                <a:chExt cx="1574470" cy="369332"/>
              </a:xfrm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3164936" y="1231987"/>
                  <a:ext cx="157447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E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$,=</a:t>
                  </a:r>
                  <a:endParaRPr lang="en-US" sz="1800" dirty="0"/>
                </a:p>
              </p:txBody>
            </p:sp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102411" name="Group 102410"/>
              <p:cNvGrpSpPr/>
              <p:nvPr/>
            </p:nvGrpSpPr>
            <p:grpSpPr>
              <a:xfrm>
                <a:off x="8593783" y="3615118"/>
                <a:ext cx="407949" cy="369332"/>
                <a:chOff x="8593783" y="3615118"/>
                <a:chExt cx="407949" cy="369332"/>
              </a:xfrm>
            </p:grpSpPr>
            <p:sp>
              <p:nvSpPr>
                <p:cNvPr id="296" name="Rectangle 295"/>
                <p:cNvSpPr/>
                <p:nvPr/>
              </p:nvSpPr>
              <p:spPr bwMode="auto">
                <a:xfrm>
                  <a:off x="8644943" y="3657141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>
                  <a:off x="8593783" y="3615118"/>
                  <a:ext cx="407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10</a:t>
                  </a:r>
                  <a:endParaRPr lang="en-US" sz="1800" dirty="0"/>
                </a:p>
              </p:txBody>
            </p:sp>
          </p:grpSp>
        </p:grpSp>
        <p:grpSp>
          <p:nvGrpSpPr>
            <p:cNvPr id="102413" name="Group 102412"/>
            <p:cNvGrpSpPr/>
            <p:nvPr/>
          </p:nvGrpSpPr>
          <p:grpSpPr>
            <a:xfrm>
              <a:off x="3540752" y="4479889"/>
              <a:ext cx="1647395" cy="697617"/>
              <a:chOff x="7337824" y="4326586"/>
              <a:chExt cx="1647395" cy="697617"/>
            </a:xfrm>
          </p:grpSpPr>
          <p:sp>
            <p:nvSpPr>
              <p:cNvPr id="327" name="Rectangle 326"/>
              <p:cNvSpPr/>
              <p:nvPr/>
            </p:nvSpPr>
            <p:spPr bwMode="auto">
              <a:xfrm>
                <a:off x="7337824" y="4654871"/>
                <a:ext cx="1606530" cy="3693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26" name="Group 325"/>
              <p:cNvGrpSpPr/>
              <p:nvPr/>
            </p:nvGrpSpPr>
            <p:grpSpPr>
              <a:xfrm>
                <a:off x="7337824" y="4654871"/>
                <a:ext cx="1463862" cy="369332"/>
                <a:chOff x="3246034" y="700130"/>
                <a:chExt cx="1463862" cy="369332"/>
              </a:xfrm>
            </p:grpSpPr>
            <p:sp>
              <p:nvSpPr>
                <p:cNvPr id="331" name="TextBox 330"/>
                <p:cNvSpPr txBox="1"/>
                <p:nvPr/>
              </p:nvSpPr>
              <p:spPr>
                <a:xfrm>
                  <a:off x="3246034" y="700130"/>
                  <a:ext cx="14638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x</a:t>
                  </a:r>
                  <a:r>
                    <a:rPr lang="en-US" sz="1800" b="1" dirty="0" smtClean="0"/>
                    <a:t> .</a:t>
                  </a:r>
                  <a:r>
                    <a:rPr lang="en-US" sz="1800" dirty="0" smtClean="0"/>
                    <a:t>          $</a:t>
                  </a:r>
                  <a:endParaRPr lang="en-US" sz="1800" dirty="0"/>
                </a:p>
              </p:txBody>
            </p:sp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19" name="Group 318"/>
              <p:cNvGrpSpPr/>
              <p:nvPr/>
            </p:nvGrpSpPr>
            <p:grpSpPr>
              <a:xfrm>
                <a:off x="8602807" y="4326586"/>
                <a:ext cx="382412" cy="369332"/>
                <a:chOff x="3948471" y="2076095"/>
                <a:chExt cx="382412" cy="369332"/>
              </a:xfrm>
            </p:grpSpPr>
            <p:sp>
              <p:nvSpPr>
                <p:cNvPr id="320" name="Rectangle 319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3948471" y="2076095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11</a:t>
                  </a:r>
                  <a:endParaRPr lang="en-US" sz="1800" dirty="0"/>
                </a:p>
              </p:txBody>
            </p:sp>
          </p:grpSp>
        </p:grpSp>
        <p:grpSp>
          <p:nvGrpSpPr>
            <p:cNvPr id="102415" name="Group 102414"/>
            <p:cNvGrpSpPr/>
            <p:nvPr/>
          </p:nvGrpSpPr>
          <p:grpSpPr>
            <a:xfrm>
              <a:off x="3538785" y="5265388"/>
              <a:ext cx="1655293" cy="697617"/>
              <a:chOff x="7233443" y="5254751"/>
              <a:chExt cx="1655293" cy="697617"/>
            </a:xfrm>
          </p:grpSpPr>
          <p:sp>
            <p:nvSpPr>
              <p:cNvPr id="351" name="Rectangle 350"/>
              <p:cNvSpPr/>
              <p:nvPr/>
            </p:nvSpPr>
            <p:spPr bwMode="auto">
              <a:xfrm>
                <a:off x="7233443" y="5583737"/>
                <a:ext cx="1606530" cy="36530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49" name="Group 348"/>
              <p:cNvGrpSpPr/>
              <p:nvPr/>
            </p:nvGrpSpPr>
            <p:grpSpPr>
              <a:xfrm>
                <a:off x="7282206" y="5583036"/>
                <a:ext cx="1606530" cy="369332"/>
                <a:chOff x="1673683" y="1177245"/>
                <a:chExt cx="1606530" cy="369332"/>
              </a:xfrm>
            </p:grpSpPr>
            <p:sp>
              <p:nvSpPr>
                <p:cNvPr id="357" name="TextBox 356"/>
                <p:cNvSpPr txBox="1"/>
                <p:nvPr/>
              </p:nvSpPr>
              <p:spPr>
                <a:xfrm>
                  <a:off x="1673683" y="1177245"/>
                  <a:ext cx="160653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 V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        $,=</a:t>
                  </a:r>
                  <a:endParaRPr lang="en-US" sz="1800" dirty="0"/>
                </a:p>
              </p:txBody>
            </p:sp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43" name="Group 342"/>
              <p:cNvGrpSpPr/>
              <p:nvPr/>
            </p:nvGrpSpPr>
            <p:grpSpPr>
              <a:xfrm>
                <a:off x="8492002" y="5254751"/>
                <a:ext cx="396262" cy="369332"/>
                <a:chOff x="3942047" y="2075394"/>
                <a:chExt cx="396262" cy="369332"/>
              </a:xfrm>
            </p:grpSpPr>
            <p:sp>
              <p:nvSpPr>
                <p:cNvPr id="344" name="Rectangle 343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345" name="TextBox 344"/>
                <p:cNvSpPr txBox="1"/>
                <p:nvPr/>
              </p:nvSpPr>
              <p:spPr>
                <a:xfrm>
                  <a:off x="3942047" y="2075394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12</a:t>
                  </a:r>
                  <a:endParaRPr lang="en-US" sz="1800" dirty="0"/>
                </a:p>
              </p:txBody>
            </p:sp>
          </p:grpSp>
        </p:grpSp>
        <p:grpSp>
          <p:nvGrpSpPr>
            <p:cNvPr id="102417" name="Group 102416"/>
            <p:cNvGrpSpPr/>
            <p:nvPr/>
          </p:nvGrpSpPr>
          <p:grpSpPr>
            <a:xfrm>
              <a:off x="6428891" y="5958954"/>
              <a:ext cx="1654955" cy="698829"/>
              <a:chOff x="3012215" y="4787943"/>
              <a:chExt cx="1654955" cy="698829"/>
            </a:xfrm>
          </p:grpSpPr>
          <p:sp>
            <p:nvSpPr>
              <p:cNvPr id="399" name="Rectangle 398"/>
              <p:cNvSpPr/>
              <p:nvPr/>
            </p:nvSpPr>
            <p:spPr bwMode="auto">
              <a:xfrm>
                <a:off x="3012215" y="5118087"/>
                <a:ext cx="1606530" cy="355553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400" name="Group 399"/>
              <p:cNvGrpSpPr/>
              <p:nvPr/>
            </p:nvGrpSpPr>
            <p:grpSpPr>
              <a:xfrm>
                <a:off x="3106501" y="5117440"/>
                <a:ext cx="1463862" cy="369332"/>
                <a:chOff x="3164936" y="1231987"/>
                <a:chExt cx="1463862" cy="369332"/>
              </a:xfrm>
            </p:grpSpPr>
            <p:sp>
              <p:nvSpPr>
                <p:cNvPr id="401" name="TextBox 400"/>
                <p:cNvSpPr txBox="1"/>
                <p:nvPr/>
              </p:nvSpPr>
              <p:spPr>
                <a:xfrm>
                  <a:off x="3164936" y="1231987"/>
                  <a:ext cx="14638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E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       $</a:t>
                  </a:r>
                  <a:endParaRPr lang="en-US" sz="1800" dirty="0"/>
                </a:p>
              </p:txBody>
            </p:sp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91" name="Group 390"/>
              <p:cNvGrpSpPr/>
              <p:nvPr/>
            </p:nvGrpSpPr>
            <p:grpSpPr>
              <a:xfrm>
                <a:off x="4270908" y="4787943"/>
                <a:ext cx="396262" cy="369332"/>
                <a:chOff x="3942181" y="2074236"/>
                <a:chExt cx="396262" cy="369332"/>
              </a:xfrm>
            </p:grpSpPr>
            <p:sp>
              <p:nvSpPr>
                <p:cNvPr id="392" name="Rectangle 391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393" name="TextBox 392"/>
                <p:cNvSpPr txBox="1"/>
                <p:nvPr/>
              </p:nvSpPr>
              <p:spPr>
                <a:xfrm>
                  <a:off x="3942181" y="2074236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14</a:t>
                  </a:r>
                  <a:endParaRPr lang="en-US" sz="1800" dirty="0"/>
                </a:p>
              </p:txBody>
            </p:sp>
          </p:grpSp>
        </p:grpSp>
        <p:grpSp>
          <p:nvGrpSpPr>
            <p:cNvPr id="102406" name="Group 102405"/>
            <p:cNvGrpSpPr/>
            <p:nvPr/>
          </p:nvGrpSpPr>
          <p:grpSpPr>
            <a:xfrm>
              <a:off x="675059" y="5262876"/>
              <a:ext cx="1632919" cy="1476041"/>
              <a:chOff x="5250865" y="4955018"/>
              <a:chExt cx="1632919" cy="1476041"/>
            </a:xfrm>
          </p:grpSpPr>
          <p:sp>
            <p:nvSpPr>
              <p:cNvPr id="207" name="Rectangle 206"/>
              <p:cNvSpPr/>
              <p:nvPr/>
            </p:nvSpPr>
            <p:spPr bwMode="auto">
              <a:xfrm>
                <a:off x="5250865" y="5275126"/>
                <a:ext cx="1558702" cy="11468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02405" name="Group 102404"/>
              <p:cNvGrpSpPr/>
              <p:nvPr/>
            </p:nvGrpSpPr>
            <p:grpSpPr>
              <a:xfrm>
                <a:off x="5250865" y="4955018"/>
                <a:ext cx="1632919" cy="1476041"/>
                <a:chOff x="5250865" y="4955018"/>
                <a:chExt cx="1632919" cy="1476041"/>
              </a:xfrm>
            </p:grpSpPr>
            <p:grpSp>
              <p:nvGrpSpPr>
                <p:cNvPr id="205" name="Group 204"/>
                <p:cNvGrpSpPr/>
                <p:nvPr/>
              </p:nvGrpSpPr>
              <p:grpSpPr>
                <a:xfrm>
                  <a:off x="5255937" y="5534598"/>
                  <a:ext cx="1553630" cy="369332"/>
                  <a:chOff x="1673683" y="1177245"/>
                  <a:chExt cx="1553630" cy="369332"/>
                </a:xfrm>
              </p:grpSpPr>
              <p:sp>
                <p:nvSpPr>
                  <p:cNvPr id="213" name="TextBox 212"/>
                  <p:cNvSpPr txBox="1"/>
                  <p:nvPr/>
                </p:nvSpPr>
                <p:spPr>
                  <a:xfrm>
                    <a:off x="1673683" y="1177245"/>
                    <a:ext cx="1553630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E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V         $,=</a:t>
                    </a:r>
                    <a:endParaRPr lang="en-US" sz="1800" dirty="0"/>
                  </a:p>
                </p:txBody>
              </p:sp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922347" y="1285982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6" name="Group 205"/>
                <p:cNvGrpSpPr/>
                <p:nvPr/>
              </p:nvGrpSpPr>
              <p:grpSpPr>
                <a:xfrm>
                  <a:off x="5250865" y="5798056"/>
                  <a:ext cx="1574470" cy="369332"/>
                  <a:chOff x="3246034" y="700130"/>
                  <a:chExt cx="1574470" cy="36933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3246034" y="700130"/>
                    <a:ext cx="1574470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 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/>
                      <a:t>x</a:t>
                    </a:r>
                    <a:r>
                      <a:rPr lang="en-US" sz="1800" dirty="0" smtClean="0"/>
                      <a:t>          $,=</a:t>
                    </a:r>
                    <a:endParaRPr lang="en-US" sz="1800" dirty="0"/>
                  </a:p>
                </p:txBody>
              </p:sp>
              <p:pic>
                <p:nvPicPr>
                  <p:cNvPr id="212" name="Picture 2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480665" y="802161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5256415" y="6061727"/>
                  <a:ext cx="1627369" cy="369332"/>
                  <a:chOff x="3164936" y="1231987"/>
                  <a:chExt cx="1627369" cy="369332"/>
                </a:xfrm>
              </p:grpSpPr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3164936" y="1231987"/>
                    <a:ext cx="1627369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</a:t>
                    </a: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    </a:t>
                    </a:r>
                    <a:r>
                      <a:rPr lang="en-US" sz="1800" b="1" dirty="0" smtClean="0"/>
                      <a:t>. </a:t>
                    </a:r>
                    <a:r>
                      <a:rPr lang="en-US" sz="1800" dirty="0" smtClean="0"/>
                      <a:t>* E       $,=</a:t>
                    </a:r>
                    <a:endParaRPr lang="en-US" sz="1800" dirty="0"/>
                  </a:p>
                </p:txBody>
              </p:sp>
              <p:pic>
                <p:nvPicPr>
                  <p:cNvPr id="210" name="Picture 209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99567" y="1334018"/>
                    <a:ext cx="309461" cy="1652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up 198"/>
                <p:cNvGrpSpPr/>
                <p:nvPr/>
              </p:nvGrpSpPr>
              <p:grpSpPr>
                <a:xfrm>
                  <a:off x="6512128" y="4955018"/>
                  <a:ext cx="299411" cy="369332"/>
                  <a:chOff x="3990607" y="2076140"/>
                  <a:chExt cx="299411" cy="369332"/>
                </a:xfrm>
              </p:grpSpPr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990607" y="2125396"/>
                    <a:ext cx="299411" cy="276077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3990607" y="2076140"/>
                    <a:ext cx="2904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6</a:t>
                    </a:r>
                    <a:endParaRPr lang="en-US" sz="1800" dirty="0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5261285" y="5299222"/>
                  <a:ext cx="1521570" cy="369332"/>
                  <a:chOff x="3164936" y="1231987"/>
                  <a:chExt cx="1521570" cy="369332"/>
                </a:xfrm>
              </p:grpSpPr>
              <p:sp>
                <p:nvSpPr>
                  <p:cNvPr id="424" name="TextBox 423"/>
                  <p:cNvSpPr txBox="1"/>
                  <p:nvPr/>
                </p:nvSpPr>
                <p:spPr>
                  <a:xfrm>
                    <a:off x="3164936" y="1231987"/>
                    <a:ext cx="1521570" cy="36933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 smtClean="0"/>
                      <a:t>V</a:t>
                    </a:r>
                    <a:r>
                      <a:rPr lang="en-US" sz="1800" dirty="0"/>
                      <a:t> </a:t>
                    </a:r>
                    <a:r>
                      <a:rPr lang="en-US" sz="1800" dirty="0" smtClean="0"/>
                      <a:t>    * </a:t>
                    </a:r>
                    <a:r>
                      <a:rPr lang="en-US" sz="1800" b="1" dirty="0" smtClean="0"/>
                      <a:t>.</a:t>
                    </a:r>
                    <a:r>
                      <a:rPr lang="en-US" sz="1800" dirty="0" smtClean="0"/>
                      <a:t> E      $,=</a:t>
                    </a:r>
                    <a:endParaRPr lang="en-US" sz="1800" dirty="0"/>
                  </a:p>
                </p:txBody>
              </p:sp>
              <p:pic>
                <p:nvPicPr>
                  <p:cNvPr id="425" name="Picture 42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99567" y="1334018"/>
                    <a:ext cx="309461" cy="1652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2416" name="Group 102415"/>
            <p:cNvGrpSpPr/>
            <p:nvPr/>
          </p:nvGrpSpPr>
          <p:grpSpPr>
            <a:xfrm>
              <a:off x="6417898" y="4016960"/>
              <a:ext cx="1662434" cy="1490592"/>
              <a:chOff x="7150759" y="1465138"/>
              <a:chExt cx="1662434" cy="1490592"/>
            </a:xfrm>
          </p:grpSpPr>
          <p:sp>
            <p:nvSpPr>
              <p:cNvPr id="375" name="Rectangle 374"/>
              <p:cNvSpPr/>
              <p:nvPr/>
            </p:nvSpPr>
            <p:spPr bwMode="auto">
              <a:xfrm>
                <a:off x="7150759" y="1794494"/>
                <a:ext cx="1606530" cy="116123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73" name="Group 372"/>
              <p:cNvGrpSpPr/>
              <p:nvPr/>
            </p:nvGrpSpPr>
            <p:grpSpPr>
              <a:xfrm>
                <a:off x="7295987" y="2026319"/>
                <a:ext cx="1495922" cy="369332"/>
                <a:chOff x="1673683" y="1177245"/>
                <a:chExt cx="1495922" cy="369332"/>
              </a:xfrm>
            </p:grpSpPr>
            <p:sp>
              <p:nvSpPr>
                <p:cNvPr id="381" name="TextBox 380"/>
                <p:cNvSpPr txBox="1"/>
                <p:nvPr/>
              </p:nvSpPr>
              <p:spPr>
                <a:xfrm>
                  <a:off x="1673683" y="1177245"/>
                  <a:ext cx="149592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E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V          $</a:t>
                  </a:r>
                  <a:endParaRPr lang="en-US" sz="1800" dirty="0"/>
                </a:p>
              </p:txBody>
            </p:sp>
            <p:pic>
              <p:nvPicPr>
                <p:cNvPr id="382" name="Picture 38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22347" y="1285982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74" name="Group 373"/>
              <p:cNvGrpSpPr/>
              <p:nvPr/>
            </p:nvGrpSpPr>
            <p:grpSpPr>
              <a:xfrm>
                <a:off x="7302071" y="2319021"/>
                <a:ext cx="1463862" cy="369332"/>
                <a:chOff x="3246034" y="700130"/>
                <a:chExt cx="1463862" cy="369332"/>
              </a:xfrm>
            </p:grpSpPr>
            <p:sp>
              <p:nvSpPr>
                <p:cNvPr id="379" name="TextBox 378"/>
                <p:cNvSpPr txBox="1"/>
                <p:nvPr/>
              </p:nvSpPr>
              <p:spPr>
                <a:xfrm>
                  <a:off x="3246034" y="700130"/>
                  <a:ext cx="14638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 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/>
                    <a:t>x</a:t>
                  </a:r>
                  <a:r>
                    <a:rPr lang="en-US" sz="1800" dirty="0" smtClean="0"/>
                    <a:t>           $</a:t>
                  </a:r>
                  <a:endParaRPr lang="en-US" sz="1800" dirty="0"/>
                </a:p>
              </p:txBody>
            </p:sp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80665" y="802161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76" name="Group 375"/>
              <p:cNvGrpSpPr/>
              <p:nvPr/>
            </p:nvGrpSpPr>
            <p:grpSpPr>
              <a:xfrm>
                <a:off x="7296431" y="2586398"/>
                <a:ext cx="1516762" cy="369332"/>
                <a:chOff x="3164936" y="1231987"/>
                <a:chExt cx="1516762" cy="369332"/>
              </a:xfrm>
            </p:grpSpPr>
            <p:sp>
              <p:nvSpPr>
                <p:cNvPr id="377" name="TextBox 376"/>
                <p:cNvSpPr txBox="1"/>
                <p:nvPr/>
              </p:nvSpPr>
              <p:spPr>
                <a:xfrm>
                  <a:off x="3164936" y="1231987"/>
                  <a:ext cx="15167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</a:t>
                  </a:r>
                  <a:r>
                    <a:rPr lang="en-US" sz="1800" b="1" dirty="0" smtClean="0"/>
                    <a:t>. </a:t>
                  </a:r>
                  <a:r>
                    <a:rPr lang="en-US" sz="1800" dirty="0" smtClean="0"/>
                    <a:t>* E        $</a:t>
                  </a:r>
                  <a:endParaRPr lang="en-US" sz="1800" dirty="0"/>
                </a:p>
              </p:txBody>
            </p:sp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  <p:grpSp>
            <p:nvGrpSpPr>
              <p:cNvPr id="367" name="Group 366"/>
              <p:cNvGrpSpPr/>
              <p:nvPr/>
            </p:nvGrpSpPr>
            <p:grpSpPr>
              <a:xfrm>
                <a:off x="8416931" y="1465138"/>
                <a:ext cx="396262" cy="369332"/>
                <a:chOff x="3949660" y="2075024"/>
                <a:chExt cx="396262" cy="369332"/>
              </a:xfrm>
            </p:grpSpPr>
            <p:sp>
              <p:nvSpPr>
                <p:cNvPr id="368" name="Rectangle 367"/>
                <p:cNvSpPr/>
                <p:nvPr/>
              </p:nvSpPr>
              <p:spPr bwMode="auto">
                <a:xfrm>
                  <a:off x="3990607" y="2125396"/>
                  <a:ext cx="299411" cy="276077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sp>
              <p:nvSpPr>
                <p:cNvPr id="369" name="TextBox 368"/>
                <p:cNvSpPr txBox="1"/>
                <p:nvPr/>
              </p:nvSpPr>
              <p:spPr>
                <a:xfrm>
                  <a:off x="3949660" y="2075024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13</a:t>
                  </a:r>
                  <a:endParaRPr lang="en-US" sz="1800" dirty="0"/>
                </a:p>
              </p:txBody>
            </p:sp>
          </p:grpSp>
          <p:grpSp>
            <p:nvGrpSpPr>
              <p:cNvPr id="437" name="Group 436"/>
              <p:cNvGrpSpPr/>
              <p:nvPr/>
            </p:nvGrpSpPr>
            <p:grpSpPr>
              <a:xfrm>
                <a:off x="7271003" y="1772296"/>
                <a:ext cx="1463862" cy="369332"/>
                <a:chOff x="3164936" y="1231987"/>
                <a:chExt cx="1463862" cy="369332"/>
              </a:xfrm>
            </p:grpSpPr>
            <p:sp>
              <p:nvSpPr>
                <p:cNvPr id="438" name="TextBox 437"/>
                <p:cNvSpPr txBox="1"/>
                <p:nvPr/>
              </p:nvSpPr>
              <p:spPr>
                <a:xfrm>
                  <a:off x="3164936" y="1231987"/>
                  <a:ext cx="14638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V</a:t>
                  </a:r>
                  <a:r>
                    <a:rPr lang="en-US" sz="1800" dirty="0"/>
                    <a:t> </a:t>
                  </a:r>
                  <a:r>
                    <a:rPr lang="en-US" sz="1800" dirty="0" smtClean="0"/>
                    <a:t>    * </a:t>
                  </a:r>
                  <a:r>
                    <a:rPr lang="en-US" sz="1800" b="1" dirty="0" smtClean="0"/>
                    <a:t>.</a:t>
                  </a:r>
                  <a:r>
                    <a:rPr lang="en-US" sz="1800" dirty="0" smtClean="0"/>
                    <a:t> E        $</a:t>
                  </a:r>
                  <a:endParaRPr lang="en-US" sz="1800" dirty="0"/>
                </a:p>
              </p:txBody>
            </p:sp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99567" y="1334018"/>
                  <a:ext cx="309461" cy="1652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4" name="Group 463"/>
            <p:cNvGrpSpPr/>
            <p:nvPr/>
          </p:nvGrpSpPr>
          <p:grpSpPr>
            <a:xfrm>
              <a:off x="942183" y="1718711"/>
              <a:ext cx="396140" cy="1249477"/>
              <a:chOff x="942183" y="1718711"/>
              <a:chExt cx="396140" cy="1249477"/>
            </a:xfrm>
          </p:grpSpPr>
          <p:cxnSp>
            <p:nvCxnSpPr>
              <p:cNvPr id="102421" name="Straight Arrow Connector 102420"/>
              <p:cNvCxnSpPr>
                <a:stCxn id="76" idx="0"/>
              </p:cNvCxnSpPr>
              <p:nvPr/>
            </p:nvCxnSpPr>
            <p:spPr bwMode="auto">
              <a:xfrm flipH="1" flipV="1">
                <a:off x="1327482" y="1718711"/>
                <a:ext cx="10841" cy="1249477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462" name="TextBox 102461"/>
              <p:cNvSpPr txBox="1"/>
              <p:nvPr/>
            </p:nvSpPr>
            <p:spPr>
              <a:xfrm>
                <a:off x="942183" y="2122433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1149369" y="4532114"/>
              <a:ext cx="305041" cy="1050870"/>
              <a:chOff x="1149369" y="4532114"/>
              <a:chExt cx="305041" cy="1050870"/>
            </a:xfrm>
          </p:grpSpPr>
          <p:cxnSp>
            <p:nvCxnSpPr>
              <p:cNvPr id="102419" name="Straight Arrow Connector 102418"/>
              <p:cNvCxnSpPr>
                <a:stCxn id="72" idx="2"/>
                <a:endCxn id="207" idx="0"/>
              </p:cNvCxnSpPr>
              <p:nvPr/>
            </p:nvCxnSpPr>
            <p:spPr bwMode="auto">
              <a:xfrm>
                <a:off x="1446526" y="4532114"/>
                <a:ext cx="7884" cy="105087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463" name="TextBox 102462"/>
              <p:cNvSpPr txBox="1"/>
              <p:nvPr/>
            </p:nvSpPr>
            <p:spPr>
              <a:xfrm>
                <a:off x="1149369" y="4888303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220963" y="5810111"/>
              <a:ext cx="470894" cy="512181"/>
              <a:chOff x="220963" y="5810111"/>
              <a:chExt cx="470894" cy="512181"/>
            </a:xfrm>
          </p:grpSpPr>
          <p:grpSp>
            <p:nvGrpSpPr>
              <p:cNvPr id="102459" name="Group 102458"/>
              <p:cNvGrpSpPr/>
              <p:nvPr/>
            </p:nvGrpSpPr>
            <p:grpSpPr>
              <a:xfrm>
                <a:off x="220963" y="5810111"/>
                <a:ext cx="470894" cy="497333"/>
                <a:chOff x="220963" y="5810111"/>
                <a:chExt cx="470894" cy="497333"/>
              </a:xfrm>
            </p:grpSpPr>
            <p:cxnSp>
              <p:nvCxnSpPr>
                <p:cNvPr id="484" name="Straight Connector 483"/>
                <p:cNvCxnSpPr/>
                <p:nvPr/>
              </p:nvCxnSpPr>
              <p:spPr bwMode="auto">
                <a:xfrm rot="10800000">
                  <a:off x="220963" y="5816082"/>
                  <a:ext cx="453923" cy="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5" name="Elbow Connector 484"/>
                <p:cNvCxnSpPr/>
                <p:nvPr/>
              </p:nvCxnSpPr>
              <p:spPr bwMode="auto">
                <a:xfrm rot="5400000" flipV="1">
                  <a:off x="211755" y="5827342"/>
                  <a:ext cx="497333" cy="462871"/>
                </a:xfrm>
                <a:prstGeom prst="bentConnector3">
                  <a:avLst>
                    <a:gd name="adj1" fmla="val 99832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48" name="TextBox 447"/>
              <p:cNvSpPr txBox="1"/>
              <p:nvPr/>
            </p:nvSpPr>
            <p:spPr>
              <a:xfrm>
                <a:off x="268277" y="5860627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  <p:grpSp>
          <p:nvGrpSpPr>
            <p:cNvPr id="467" name="Group 466"/>
            <p:cNvGrpSpPr/>
            <p:nvPr/>
          </p:nvGrpSpPr>
          <p:grpSpPr>
            <a:xfrm>
              <a:off x="2270222" y="1647651"/>
              <a:ext cx="1279563" cy="1688239"/>
              <a:chOff x="2270222" y="1647651"/>
              <a:chExt cx="1279563" cy="1688239"/>
            </a:xfrm>
          </p:grpSpPr>
          <p:cxnSp>
            <p:nvCxnSpPr>
              <p:cNvPr id="102423" name="Straight Arrow Connector 102422"/>
              <p:cNvCxnSpPr>
                <a:endCxn id="135" idx="1"/>
              </p:cNvCxnSpPr>
              <p:nvPr/>
            </p:nvCxnSpPr>
            <p:spPr bwMode="auto">
              <a:xfrm flipV="1">
                <a:off x="2270222" y="1647651"/>
                <a:ext cx="1279563" cy="1688239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9" name="TextBox 448"/>
              <p:cNvSpPr txBox="1"/>
              <p:nvPr/>
            </p:nvSpPr>
            <p:spPr>
              <a:xfrm>
                <a:off x="2672290" y="2037501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grpSp>
          <p:nvGrpSpPr>
            <p:cNvPr id="468" name="Group 467"/>
            <p:cNvGrpSpPr/>
            <p:nvPr/>
          </p:nvGrpSpPr>
          <p:grpSpPr>
            <a:xfrm>
              <a:off x="2249791" y="2554982"/>
              <a:ext cx="1291368" cy="1202579"/>
              <a:chOff x="2249791" y="2554982"/>
              <a:chExt cx="1291368" cy="1202579"/>
            </a:xfrm>
          </p:grpSpPr>
          <p:cxnSp>
            <p:nvCxnSpPr>
              <p:cNvPr id="102425" name="Straight Arrow Connector 102424"/>
              <p:cNvCxnSpPr>
                <a:stCxn id="72" idx="3"/>
                <a:endCxn id="183" idx="1"/>
              </p:cNvCxnSpPr>
              <p:nvPr/>
            </p:nvCxnSpPr>
            <p:spPr bwMode="auto">
              <a:xfrm flipV="1">
                <a:off x="2249791" y="2554982"/>
                <a:ext cx="1291368" cy="1202579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0" name="TextBox 449"/>
              <p:cNvSpPr txBox="1"/>
              <p:nvPr/>
            </p:nvSpPr>
            <p:spPr>
              <a:xfrm>
                <a:off x="2857210" y="3108598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469" name="Group 468"/>
            <p:cNvGrpSpPr/>
            <p:nvPr/>
          </p:nvGrpSpPr>
          <p:grpSpPr>
            <a:xfrm>
              <a:off x="2255533" y="3751514"/>
              <a:ext cx="1311570" cy="461665"/>
              <a:chOff x="2255533" y="3751514"/>
              <a:chExt cx="1311570" cy="461665"/>
            </a:xfrm>
          </p:grpSpPr>
          <p:cxnSp>
            <p:nvCxnSpPr>
              <p:cNvPr id="102427" name="Straight Arrow Connector 102426"/>
              <p:cNvCxnSpPr>
                <a:endCxn id="259" idx="1"/>
              </p:cNvCxnSpPr>
              <p:nvPr/>
            </p:nvCxnSpPr>
            <p:spPr bwMode="auto">
              <a:xfrm>
                <a:off x="2255533" y="4154402"/>
                <a:ext cx="1311570" cy="51242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1" name="TextBox 450"/>
              <p:cNvSpPr txBox="1"/>
              <p:nvPr/>
            </p:nvSpPr>
            <p:spPr>
              <a:xfrm>
                <a:off x="2737278" y="3751514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2233761" y="4197811"/>
              <a:ext cx="1307398" cy="1829311"/>
              <a:chOff x="2233761" y="4197811"/>
              <a:chExt cx="1307398" cy="1829311"/>
            </a:xfrm>
          </p:grpSpPr>
          <p:cxnSp>
            <p:nvCxnSpPr>
              <p:cNvPr id="102429" name="Straight Arrow Connector 102428"/>
              <p:cNvCxnSpPr>
                <a:stCxn id="213" idx="3"/>
                <a:endCxn id="255" idx="1"/>
              </p:cNvCxnSpPr>
              <p:nvPr/>
            </p:nvCxnSpPr>
            <p:spPr bwMode="auto">
              <a:xfrm flipV="1">
                <a:off x="2233761" y="4197811"/>
                <a:ext cx="1307398" cy="182931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2" name="TextBox 451"/>
              <p:cNvSpPr txBox="1"/>
              <p:nvPr/>
            </p:nvSpPr>
            <p:spPr>
              <a:xfrm>
                <a:off x="2537430" y="4822611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grpSp>
          <p:nvGrpSpPr>
            <p:cNvPr id="471" name="Group 470"/>
            <p:cNvGrpSpPr/>
            <p:nvPr/>
          </p:nvGrpSpPr>
          <p:grpSpPr>
            <a:xfrm>
              <a:off x="2249529" y="5579020"/>
              <a:ext cx="1289256" cy="711560"/>
              <a:chOff x="2249529" y="5579020"/>
              <a:chExt cx="1289256" cy="711560"/>
            </a:xfrm>
          </p:grpSpPr>
          <p:cxnSp>
            <p:nvCxnSpPr>
              <p:cNvPr id="102431" name="Straight Arrow Connector 102430"/>
              <p:cNvCxnSpPr>
                <a:stCxn id="211" idx="3"/>
                <a:endCxn id="351" idx="1"/>
              </p:cNvCxnSpPr>
              <p:nvPr/>
            </p:nvCxnSpPr>
            <p:spPr bwMode="auto">
              <a:xfrm flipV="1">
                <a:off x="2249529" y="5777025"/>
                <a:ext cx="1289256" cy="5135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3" name="TextBox 452"/>
              <p:cNvSpPr txBox="1"/>
              <p:nvPr/>
            </p:nvSpPr>
            <p:spPr>
              <a:xfrm>
                <a:off x="2806159" y="5579020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2202500" y="6118142"/>
              <a:ext cx="1325494" cy="461665"/>
              <a:chOff x="2202500" y="6118142"/>
              <a:chExt cx="1325494" cy="461665"/>
            </a:xfrm>
          </p:grpSpPr>
          <p:cxnSp>
            <p:nvCxnSpPr>
              <p:cNvPr id="102433" name="Straight Arrow Connector 102432"/>
              <p:cNvCxnSpPr>
                <a:endCxn id="303" idx="1"/>
              </p:cNvCxnSpPr>
              <p:nvPr/>
            </p:nvCxnSpPr>
            <p:spPr bwMode="auto">
              <a:xfrm>
                <a:off x="2202500" y="6473231"/>
                <a:ext cx="1325494" cy="7702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4" name="TextBox 453"/>
              <p:cNvSpPr txBox="1"/>
              <p:nvPr/>
            </p:nvSpPr>
            <p:spPr>
              <a:xfrm>
                <a:off x="2895430" y="6118142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5156315" y="1277745"/>
              <a:ext cx="1366862" cy="461665"/>
              <a:chOff x="5156315" y="1277745"/>
              <a:chExt cx="1366862" cy="461665"/>
            </a:xfrm>
          </p:grpSpPr>
          <p:cxnSp>
            <p:nvCxnSpPr>
              <p:cNvPr id="102438" name="Straight Arrow Connector 102437"/>
              <p:cNvCxnSpPr>
                <a:stCxn id="135" idx="3"/>
              </p:cNvCxnSpPr>
              <p:nvPr/>
            </p:nvCxnSpPr>
            <p:spPr bwMode="auto">
              <a:xfrm>
                <a:off x="5156315" y="1647651"/>
                <a:ext cx="1366862" cy="3458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5" name="TextBox 454"/>
              <p:cNvSpPr txBox="1"/>
              <p:nvPr/>
            </p:nvSpPr>
            <p:spPr>
              <a:xfrm>
                <a:off x="5702308" y="1277745"/>
                <a:ext cx="332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</a:t>
                </a:r>
                <a:endParaRPr lang="en-US" dirty="0"/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5138742" y="2112357"/>
              <a:ext cx="1362959" cy="1254614"/>
              <a:chOff x="5138742" y="2112357"/>
              <a:chExt cx="1362959" cy="1254614"/>
            </a:xfrm>
          </p:grpSpPr>
          <p:cxnSp>
            <p:nvCxnSpPr>
              <p:cNvPr id="102444" name="Straight Arrow Connector 102443"/>
              <p:cNvCxnSpPr>
                <a:endCxn id="231" idx="3"/>
              </p:cNvCxnSpPr>
              <p:nvPr/>
            </p:nvCxnSpPr>
            <p:spPr bwMode="auto">
              <a:xfrm flipH="1">
                <a:off x="5138742" y="2112357"/>
                <a:ext cx="1362959" cy="1254614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6" name="TextBox 455"/>
              <p:cNvSpPr txBox="1"/>
              <p:nvPr/>
            </p:nvSpPr>
            <p:spPr>
              <a:xfrm>
                <a:off x="5588731" y="2316387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5147282" y="2358069"/>
              <a:ext cx="1384842" cy="2634771"/>
              <a:chOff x="5147282" y="2358069"/>
              <a:chExt cx="1384842" cy="2634771"/>
            </a:xfrm>
          </p:grpSpPr>
          <p:cxnSp>
            <p:nvCxnSpPr>
              <p:cNvPr id="102446" name="Straight Arrow Connector 102445"/>
              <p:cNvCxnSpPr>
                <a:endCxn id="327" idx="3"/>
              </p:cNvCxnSpPr>
              <p:nvPr/>
            </p:nvCxnSpPr>
            <p:spPr bwMode="auto">
              <a:xfrm flipH="1">
                <a:off x="5147282" y="2358069"/>
                <a:ext cx="1384842" cy="2634771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7" name="TextBox 456"/>
              <p:cNvSpPr txBox="1"/>
              <p:nvPr/>
            </p:nvSpPr>
            <p:spPr>
              <a:xfrm>
                <a:off x="5749820" y="2912414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5138742" y="3366971"/>
              <a:ext cx="1276782" cy="1395836"/>
              <a:chOff x="5138742" y="3366971"/>
              <a:chExt cx="1276782" cy="1395836"/>
            </a:xfrm>
          </p:grpSpPr>
          <p:cxnSp>
            <p:nvCxnSpPr>
              <p:cNvPr id="102450" name="Straight Arrow Connector 102449"/>
              <p:cNvCxnSpPr>
                <a:endCxn id="231" idx="3"/>
              </p:cNvCxnSpPr>
              <p:nvPr/>
            </p:nvCxnSpPr>
            <p:spPr bwMode="auto">
              <a:xfrm flipH="1" flipV="1">
                <a:off x="5138742" y="3366971"/>
                <a:ext cx="1276782" cy="139583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8" name="TextBox 457"/>
              <p:cNvSpPr txBox="1"/>
              <p:nvPr/>
            </p:nvSpPr>
            <p:spPr>
              <a:xfrm>
                <a:off x="5968517" y="4002405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grpSp>
          <p:nvGrpSpPr>
            <p:cNvPr id="473" name="Group 472"/>
            <p:cNvGrpSpPr/>
            <p:nvPr/>
          </p:nvGrpSpPr>
          <p:grpSpPr>
            <a:xfrm>
              <a:off x="5147282" y="4908462"/>
              <a:ext cx="1270616" cy="461665"/>
              <a:chOff x="5147282" y="4908462"/>
              <a:chExt cx="1270616" cy="461665"/>
            </a:xfrm>
          </p:grpSpPr>
          <p:cxnSp>
            <p:nvCxnSpPr>
              <p:cNvPr id="102452" name="Straight Arrow Connector 102451"/>
              <p:cNvCxnSpPr>
                <a:stCxn id="375" idx="1"/>
                <a:endCxn id="327" idx="3"/>
              </p:cNvCxnSpPr>
              <p:nvPr/>
            </p:nvCxnSpPr>
            <p:spPr bwMode="auto">
              <a:xfrm flipH="1">
                <a:off x="5147282" y="4926934"/>
                <a:ext cx="1270616" cy="6590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9" name="TextBox 458"/>
              <p:cNvSpPr txBox="1"/>
              <p:nvPr/>
            </p:nvSpPr>
            <p:spPr>
              <a:xfrm>
                <a:off x="5694104" y="4908462"/>
                <a:ext cx="311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7262758" y="2505665"/>
              <a:ext cx="603642" cy="779146"/>
              <a:chOff x="7262758" y="2505665"/>
              <a:chExt cx="603642" cy="779146"/>
            </a:xfrm>
          </p:grpSpPr>
          <p:cxnSp>
            <p:nvCxnSpPr>
              <p:cNvPr id="102440" name="Straight Arrow Connector 102439"/>
              <p:cNvCxnSpPr>
                <a:stCxn id="159" idx="2"/>
              </p:cNvCxnSpPr>
              <p:nvPr/>
            </p:nvCxnSpPr>
            <p:spPr bwMode="auto">
              <a:xfrm>
                <a:off x="7262758" y="2505665"/>
                <a:ext cx="353596" cy="77914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0" name="TextBox 459"/>
              <p:cNvSpPr txBox="1"/>
              <p:nvPr/>
            </p:nvSpPr>
            <p:spPr>
              <a:xfrm>
                <a:off x="7513418" y="2652466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6403179" y="2510510"/>
              <a:ext cx="293136" cy="1814416"/>
              <a:chOff x="6403179" y="2510510"/>
              <a:chExt cx="293136" cy="1814416"/>
            </a:xfrm>
          </p:grpSpPr>
          <p:cxnSp>
            <p:nvCxnSpPr>
              <p:cNvPr id="102442" name="Straight Arrow Connector 102441"/>
              <p:cNvCxnSpPr/>
              <p:nvPr/>
            </p:nvCxnSpPr>
            <p:spPr bwMode="auto">
              <a:xfrm>
                <a:off x="6696315" y="2510510"/>
                <a:ext cx="0" cy="181441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1" name="TextBox 460"/>
              <p:cNvSpPr txBox="1"/>
              <p:nvPr/>
            </p:nvSpPr>
            <p:spPr>
              <a:xfrm>
                <a:off x="6403179" y="3346277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8017119" y="4594249"/>
              <a:ext cx="462871" cy="531971"/>
              <a:chOff x="8017119" y="4594249"/>
              <a:chExt cx="462871" cy="531971"/>
            </a:xfrm>
          </p:grpSpPr>
          <p:grpSp>
            <p:nvGrpSpPr>
              <p:cNvPr id="102458" name="Group 102457"/>
              <p:cNvGrpSpPr/>
              <p:nvPr/>
            </p:nvGrpSpPr>
            <p:grpSpPr>
              <a:xfrm>
                <a:off x="8017119" y="4594249"/>
                <a:ext cx="462871" cy="498879"/>
                <a:chOff x="8017119" y="4594249"/>
                <a:chExt cx="462871" cy="498879"/>
              </a:xfrm>
            </p:grpSpPr>
            <p:cxnSp>
              <p:nvCxnSpPr>
                <p:cNvPr id="102454" name="Straight Connector 102453"/>
                <p:cNvCxnSpPr/>
                <p:nvPr/>
              </p:nvCxnSpPr>
              <p:spPr bwMode="auto">
                <a:xfrm flipV="1">
                  <a:off x="8025002" y="5090847"/>
                  <a:ext cx="454988" cy="2281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456" name="Elbow Connector 102455"/>
                <p:cNvCxnSpPr/>
                <p:nvPr/>
              </p:nvCxnSpPr>
              <p:spPr bwMode="auto">
                <a:xfrm rot="16200000" flipV="1">
                  <a:off x="7999888" y="4611480"/>
                  <a:ext cx="497333" cy="462871"/>
                </a:xfrm>
                <a:prstGeom prst="bentConnector3">
                  <a:avLst>
                    <a:gd name="adj1" fmla="val 99832"/>
                  </a:avLst>
                </a:prstGeom>
                <a:solidFill>
                  <a:schemeClr val="accent1">
                    <a:alpha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62" name="TextBox 461"/>
              <p:cNvSpPr txBox="1"/>
              <p:nvPr/>
            </p:nvSpPr>
            <p:spPr>
              <a:xfrm>
                <a:off x="8197540" y="4664555"/>
                <a:ext cx="282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*</a:t>
                </a:r>
                <a:endParaRPr lang="en-US" dirty="0"/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6861907" y="5507552"/>
              <a:ext cx="370249" cy="781546"/>
              <a:chOff x="6861907" y="5507552"/>
              <a:chExt cx="370249" cy="781546"/>
            </a:xfrm>
          </p:grpSpPr>
          <p:cxnSp>
            <p:nvCxnSpPr>
              <p:cNvPr id="102448" name="Straight Arrow Connector 102447"/>
              <p:cNvCxnSpPr>
                <a:stCxn id="375" idx="2"/>
                <a:endCxn id="399" idx="0"/>
              </p:cNvCxnSpPr>
              <p:nvPr/>
            </p:nvCxnSpPr>
            <p:spPr bwMode="auto">
              <a:xfrm>
                <a:off x="7221163" y="5507552"/>
                <a:ext cx="10993" cy="781546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3" name="TextBox 462"/>
              <p:cNvSpPr txBox="1"/>
              <p:nvPr/>
            </p:nvSpPr>
            <p:spPr>
              <a:xfrm>
                <a:off x="6861907" y="5693979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4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197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4322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s8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s6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s4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s8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s6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2655" y="4894729"/>
            <a:ext cx="355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hift as before: when dot 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before terminal, 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smtClean="0">
                <a:solidFill>
                  <a:srgbClr val="FF0000"/>
                </a:solidFill>
              </a:rPr>
              <a:t> transition marked by terminal.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198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23246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g9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g10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g12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g14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g7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2655" y="4894729"/>
            <a:ext cx="371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goto</a:t>
            </a:r>
            <a:r>
              <a:rPr lang="en-US" dirty="0" smtClean="0">
                <a:solidFill>
                  <a:srgbClr val="0070C0"/>
                </a:solidFill>
              </a:rPr>
              <a:t> as before: when dot is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before nonterminal, </a:t>
            </a:r>
            <a:r>
              <a:rPr lang="en-US" dirty="0" err="1" smtClean="0">
                <a:solidFill>
                  <a:srgbClr val="0070C0"/>
                </a:solidFill>
              </a:rPr>
              <a:t>ie</a:t>
            </a:r>
            <a:r>
              <a:rPr lang="en-US" dirty="0" smtClean="0">
                <a:solidFill>
                  <a:srgbClr val="0070C0"/>
                </a:solidFill>
              </a:rPr>
              <a:t> transition marked by nonterminal.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199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68081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acc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2654" y="4894729"/>
            <a:ext cx="3482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accept as before: when dot is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before $.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F5C438-B797-446E-86C4-F23AED7E482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800" smtClean="0"/>
          </a:p>
        </p:txBody>
      </p:sp>
      <p:sp>
        <p:nvSpPr>
          <p:cNvPr id="757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The Compiler</a:t>
            </a:r>
            <a:br>
              <a:rPr lang="en-US" sz="2800"/>
            </a:br>
            <a:endParaRPr lang="en-US" sz="280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75" y="1208088"/>
            <a:ext cx="8153400" cy="4711700"/>
          </a:xfrm>
        </p:spPr>
      </p:pic>
      <p:sp>
        <p:nvSpPr>
          <p:cNvPr id="2" name="Oval 1"/>
          <p:cNvSpPr/>
          <p:nvPr/>
        </p:nvSpPr>
        <p:spPr bwMode="auto">
          <a:xfrm>
            <a:off x="1736725" y="1908175"/>
            <a:ext cx="1952625" cy="519113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58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1513" y="1504950"/>
            <a:ext cx="8153400" cy="4791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79413" y="1373188"/>
            <a:ext cx="84455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588963" y="823913"/>
            <a:ext cx="7835900" cy="1323975"/>
            <a:chOff x="588963" y="823665"/>
            <a:chExt cx="7836119" cy="1324164"/>
          </a:xfrm>
        </p:grpSpPr>
        <p:sp>
          <p:nvSpPr>
            <p:cNvPr id="24583" name="TextBox 2"/>
            <p:cNvSpPr txBox="1">
              <a:spLocks noChangeArrowheads="1"/>
            </p:cNvSpPr>
            <p:nvPr/>
          </p:nvSpPr>
          <p:spPr bwMode="auto">
            <a:xfrm>
              <a:off x="588963" y="823665"/>
              <a:ext cx="78361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A grammar is </a:t>
              </a: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ambiguous</a:t>
              </a:r>
              <a:r>
                <a:rPr lang="en-US" altLang="en-US">
                  <a:latin typeface="Arial Narrow" panose="020B0606020202030204" pitchFamily="34" charset="0"/>
                </a:rPr>
                <a:t> is it can derive a string of tokens with two or more different parse trees</a:t>
              </a:r>
            </a:p>
          </p:txBody>
        </p:sp>
        <p:sp>
          <p:nvSpPr>
            <p:cNvPr id="24584" name="TextBox 6"/>
            <p:cNvSpPr txBox="1">
              <a:spLocks noChangeArrowheads="1"/>
            </p:cNvSpPr>
            <p:nvPr/>
          </p:nvSpPr>
          <p:spPr bwMode="auto">
            <a:xfrm>
              <a:off x="615950" y="1686164"/>
              <a:ext cx="14789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70C0"/>
                  </a:solidFill>
                  <a:latin typeface="Arial Narrow" panose="020B0606020202030204" pitchFamily="34" charset="0"/>
                </a:rPr>
                <a:t>Example?</a:t>
              </a:r>
            </a:p>
          </p:txBody>
        </p:sp>
      </p:grp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E63A22-1D23-4B3E-9B3B-6658C5D9E78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800" smtClean="0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5950" y="87313"/>
            <a:ext cx="7912100" cy="4333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200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75044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2654" y="4894729"/>
            <a:ext cx="366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educe n</a:t>
            </a:r>
            <a:r>
              <a:rPr lang="en-US" dirty="0" smtClean="0"/>
              <a:t>: when dot is</a:t>
            </a:r>
            <a:r>
              <a:rPr lang="en-US" dirty="0"/>
              <a:t> </a:t>
            </a:r>
            <a:r>
              <a:rPr lang="en-US" dirty="0" smtClean="0"/>
              <a:t>at end of </a:t>
            </a:r>
            <a:br>
              <a:rPr lang="en-US" dirty="0" smtClean="0"/>
            </a:br>
            <a:r>
              <a:rPr lang="en-US" dirty="0" smtClean="0"/>
              <a:t>item for rule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with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 in state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, add </a:t>
            </a:r>
            <a:r>
              <a:rPr lang="en-US" dirty="0" smtClean="0">
                <a:solidFill>
                  <a:srgbClr val="FF0000"/>
                </a:solidFill>
              </a:rPr>
              <a:t>reduce n</a:t>
            </a:r>
            <a:r>
              <a:rPr lang="en-US" dirty="0" smtClean="0"/>
              <a:t> in cell (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7061185" y="1109554"/>
            <a:ext cx="328053" cy="31644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990882" y="1425995"/>
            <a:ext cx="328053" cy="31644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99031" y="1470212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112172" y="400910"/>
            <a:ext cx="1044567" cy="5375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0486" y="1935054"/>
            <a:ext cx="328053" cy="316441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2355682" y="799548"/>
            <a:ext cx="328053" cy="316441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201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05881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r2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r4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r4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r1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r4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2654" y="4748412"/>
            <a:ext cx="366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educe n</a:t>
            </a:r>
            <a:r>
              <a:rPr lang="en-US" dirty="0" smtClean="0"/>
              <a:t>: when dot is</a:t>
            </a:r>
            <a:r>
              <a:rPr lang="en-US" dirty="0"/>
              <a:t> </a:t>
            </a:r>
            <a:r>
              <a:rPr lang="en-US" dirty="0" smtClean="0"/>
              <a:t>at end of </a:t>
            </a:r>
            <a:br>
              <a:rPr lang="en-US" dirty="0" smtClean="0"/>
            </a:br>
            <a:r>
              <a:rPr lang="en-US" dirty="0" smtClean="0"/>
              <a:t>item for rule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with </a:t>
            </a:r>
            <a:r>
              <a:rPr lang="en-US" dirty="0" err="1" smtClean="0"/>
              <a:t>lookahead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 in state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, and add </a:t>
            </a:r>
            <a:r>
              <a:rPr lang="en-US" dirty="0" smtClean="0">
                <a:solidFill>
                  <a:srgbClr val="FF0000"/>
                </a:solidFill>
              </a:rPr>
              <a:t>reduce n</a:t>
            </a:r>
            <a:r>
              <a:rPr lang="en-US" dirty="0" smtClean="0"/>
              <a:t> in cell (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500268" y="1869584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08434" y="2283136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421115" y="2723263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408434" y="3126097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408434" y="1429457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408434" y="3547871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26400" y="3945987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174796" y="2283136"/>
            <a:ext cx="706508" cy="276545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015927" y="3945987"/>
            <a:ext cx="511110" cy="2722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40" y="1143251"/>
            <a:ext cx="4427259" cy="3071910"/>
          </a:xfrm>
          <a:prstGeom prst="rect">
            <a:avLst/>
          </a:prstGeom>
        </p:spPr>
      </p:pic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5831D-AB4F-4314-892C-4A0040BF37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202</a:t>
            </a:fld>
            <a:endParaRPr lang="en-US" altLang="en-US" sz="800" smtClean="0"/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635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LR(1)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table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95251" y="47784"/>
            <a:ext cx="4285199" cy="884970"/>
            <a:chOff x="615950" y="3105779"/>
            <a:chExt cx="4285199" cy="88497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15950" y="3149812"/>
              <a:ext cx="428519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03703" y="3187446"/>
              <a:ext cx="1133369" cy="417514"/>
              <a:chOff x="4572000" y="2325936"/>
              <a:chExt cx="1203022" cy="461665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572000" y="2325936"/>
                <a:ext cx="1203022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en-US" b="1" dirty="0" smtClean="0"/>
                  <a:t>’ </a:t>
                </a:r>
                <a:r>
                  <a:rPr lang="en-US" dirty="0" smtClean="0"/>
                  <a:t>     S $</a:t>
                </a:r>
                <a:endParaRPr lang="en-US" dirty="0"/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6476" y="2452512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803703" y="3525775"/>
              <a:ext cx="1401346" cy="461665"/>
              <a:chOff x="4559176" y="2884486"/>
              <a:chExt cx="1487468" cy="51048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559176" y="2884486"/>
                <a:ext cx="1487468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V = E</a:t>
                </a:r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3019" y="301976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306649" y="3187445"/>
              <a:ext cx="1015021" cy="461665"/>
              <a:chOff x="6290272" y="2336852"/>
              <a:chExt cx="1077401" cy="51048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290272" y="2336852"/>
                <a:ext cx="107740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       E</a:t>
                </a:r>
                <a:endParaRPr lang="en-US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2575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337395" y="3525775"/>
              <a:ext cx="944489" cy="461665"/>
              <a:chOff x="6290272" y="3161760"/>
              <a:chExt cx="1002534" cy="51048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290272" y="3161760"/>
                <a:ext cx="1002534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      </a:t>
                </a:r>
                <a:r>
                  <a:rPr lang="en-US" dirty="0"/>
                  <a:t>V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6320" y="3280978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546123" y="3197271"/>
              <a:ext cx="973343" cy="461665"/>
              <a:chOff x="7616198" y="2336851"/>
              <a:chExt cx="1033161" cy="510485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7616198" y="2336851"/>
                <a:ext cx="1033161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      x</a:t>
                </a:r>
                <a:endParaRPr lang="en-US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7524" y="2476815"/>
                <a:ext cx="401245" cy="223228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3539634" y="3442631"/>
              <a:ext cx="1183337" cy="548118"/>
              <a:chOff x="3667804" y="4116385"/>
              <a:chExt cx="1183337" cy="54811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968061" y="4116385"/>
                <a:ext cx="2776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67804" y="4202838"/>
                <a:ext cx="1183337" cy="461665"/>
                <a:chOff x="7616198" y="2336851"/>
                <a:chExt cx="1256060" cy="51048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7616198" y="2336851"/>
                  <a:ext cx="1256060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       * E</a:t>
                  </a:r>
                  <a:endParaRPr lang="en-US" dirty="0"/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7524" y="2476815"/>
                  <a:ext cx="401245" cy="223228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TextBox 44"/>
            <p:cNvSpPr txBox="1"/>
            <p:nvPr/>
          </p:nvSpPr>
          <p:spPr>
            <a:xfrm>
              <a:off x="1144759" y="310577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0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83580" y="3418049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19729" y="3107091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7053" y="3108882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01144" y="3464886"/>
              <a:ext cx="277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603290"/>
              </p:ext>
            </p:extLst>
          </p:nvPr>
        </p:nvGraphicFramePr>
        <p:xfrm>
          <a:off x="30486" y="777477"/>
          <a:ext cx="4650393" cy="554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52"/>
                <a:gridCol w="591671"/>
                <a:gridCol w="591670"/>
                <a:gridCol w="618565"/>
                <a:gridCol w="578223"/>
                <a:gridCol w="591671"/>
                <a:gridCol w="605118"/>
                <a:gridCol w="578223"/>
              </a:tblGrid>
              <a:tr h="369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86457" y="6363431"/>
            <a:ext cx="498566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 duplicate entries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Grammar is LR(1)!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46304E-FB84-4378-AA2E-92BFBBDE311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203</a:t>
            </a:fld>
            <a:endParaRPr lang="en-US" altLang="en-US" sz="8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LALR(1)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09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90550" y="858838"/>
            <a:ext cx="8153400" cy="1920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550" y="6081249"/>
            <a:ext cx="99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11=s8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836" y="6080116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s13=s6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0693" y="6080116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s12=s7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41" y="2779713"/>
            <a:ext cx="4427259" cy="3071910"/>
            <a:chOff x="379413" y="2779713"/>
            <a:chExt cx="4427259" cy="30719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413" y="2779713"/>
              <a:ext cx="4427259" cy="30719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660452" y="4378816"/>
              <a:ext cx="834275" cy="76109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53716" y="5050118"/>
              <a:ext cx="796509" cy="73540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133066" y="4644957"/>
              <a:ext cx="850840" cy="346588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35220" y="4221804"/>
              <a:ext cx="844077" cy="351951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33066" y="3784880"/>
              <a:ext cx="844077" cy="335136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33300" y="5050118"/>
              <a:ext cx="844077" cy="335136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37050" y="5450870"/>
              <a:ext cx="844077" cy="335136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50650" y="5415766"/>
              <a:ext cx="844077" cy="335136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79445" y="6080115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s14=s10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58259"/>
              </p:ext>
            </p:extLst>
          </p:nvPr>
        </p:nvGraphicFramePr>
        <p:xfrm>
          <a:off x="5094173" y="2281074"/>
          <a:ext cx="38057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809"/>
                <a:gridCol w="437882"/>
                <a:gridCol w="436716"/>
                <a:gridCol w="425002"/>
                <a:gridCol w="566671"/>
                <a:gridCol w="437882"/>
                <a:gridCol w="540912"/>
                <a:gridCol w="479876"/>
              </a:tblGrid>
              <a:tr h="2714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B0F0"/>
                          </a:solidFill>
                        </a:rPr>
                        <a:t>s8</a:t>
                      </a:r>
                      <a:endParaRPr lang="en-US" b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s6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g7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B050"/>
                          </a:solidFill>
                        </a:rPr>
                        <a:t>r3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7147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A1FB86-097E-40F5-B6D6-EDD7003B5F8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204</a:t>
            </a:fld>
            <a:endParaRPr lang="en-US" altLang="en-US" sz="800" smtClean="0"/>
          </a:p>
        </p:txBody>
      </p:sp>
      <p:sp>
        <p:nvSpPr>
          <p:cNvPr id="85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Power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29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82600" y="804863"/>
            <a:ext cx="8315325" cy="48942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C7C7FF-C7A3-495C-A520-271DEC487AB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205</a:t>
            </a:fld>
            <a:endParaRPr lang="en-US" altLang="en-US" sz="800" smtClean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 Error Recovery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50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68300" y="898525"/>
            <a:ext cx="8589963" cy="3032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0CDA22-15A0-497C-BE08-61080123DC9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206</a:t>
            </a:fld>
            <a:endParaRPr lang="en-US" altLang="en-US" sz="800" smtClean="0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Error Recovery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60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58775" y="1001713"/>
            <a:ext cx="8535988" cy="344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D687EC-48E9-4002-A4CE-225BE37C494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207</a:t>
            </a:fld>
            <a:endParaRPr lang="en-US" altLang="en-US" sz="800" smtClean="0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 Local Error Recovery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70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74663" y="996950"/>
            <a:ext cx="8426450" cy="4460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20A31B-6D74-4D86-BF25-2E1B75502C9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208</a:t>
            </a:fld>
            <a:endParaRPr lang="en-US" altLang="en-US" sz="800" smtClean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LL Local Error Recovery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581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93713" y="904875"/>
            <a:ext cx="8153400" cy="48498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53986-E245-4B16-87F6-B5E30A98E40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209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520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 Local Error Recovery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95052" y="699364"/>
            <a:ext cx="5686559" cy="800988"/>
            <a:chOff x="514340" y="811037"/>
            <a:chExt cx="5686559" cy="800988"/>
          </a:xfrm>
        </p:grpSpPr>
        <p:sp>
          <p:nvSpPr>
            <p:cNvPr id="7" name="Rectangle 6"/>
            <p:cNvSpPr/>
            <p:nvPr/>
          </p:nvSpPr>
          <p:spPr bwMode="auto">
            <a:xfrm>
              <a:off x="514340" y="817024"/>
              <a:ext cx="568655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3050" y="812030"/>
              <a:ext cx="1401349" cy="799995"/>
              <a:chOff x="683050" y="812030"/>
              <a:chExt cx="1401349" cy="79999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3050" y="812030"/>
                <a:ext cx="1029449" cy="461665"/>
                <a:chOff x="4572000" y="2325936"/>
                <a:chExt cx="1092716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72000" y="2325936"/>
                  <a:ext cx="1092716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ID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7" y="2456144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683053" y="1150360"/>
                <a:ext cx="1401346" cy="461665"/>
                <a:chOff x="4559176" y="2884486"/>
                <a:chExt cx="1487468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559176" y="2884486"/>
                  <a:ext cx="1487468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 err="1" smtClean="0"/>
                    <a:t>E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2647329" y="811909"/>
              <a:ext cx="1420582" cy="800116"/>
              <a:chOff x="2162687" y="811909"/>
              <a:chExt cx="1420582" cy="8001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62687" y="811909"/>
                <a:ext cx="1420582" cy="461665"/>
                <a:chOff x="2162687" y="811909"/>
                <a:chExt cx="1420582" cy="46166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162687" y="811909"/>
                  <a:ext cx="142058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( ES )</a:t>
                  </a:r>
                  <a:endParaRPr lang="en-US" dirty="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8480" y="938608"/>
                  <a:ext cx="378013" cy="20188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162687" y="1150360"/>
                <a:ext cx="1183337" cy="461665"/>
                <a:chOff x="6290272" y="3161760"/>
                <a:chExt cx="1256061" cy="51048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290272" y="3161760"/>
                  <a:ext cx="1256061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       </a:t>
                  </a:r>
                  <a:r>
                    <a:rPr lang="en-US" dirty="0"/>
                    <a:t>E</a:t>
                  </a: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7567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365048" y="811037"/>
              <a:ext cx="1731564" cy="461665"/>
              <a:chOff x="7616198" y="2336851"/>
              <a:chExt cx="1837980" cy="51048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16198" y="2336851"/>
                <a:ext cx="1837980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; E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3317" y="2476591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15106" y="814362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898" y="1626930"/>
            <a:ext cx="8835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atch a sequence of erroneous input tokens using the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token – a fresh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referable</a:t>
            </a:r>
            <a:r>
              <a:rPr lang="en-US" sz="2000" dirty="0"/>
              <a:t>: have </a:t>
            </a:r>
            <a:r>
              <a:rPr lang="en-US" sz="2000" b="1" dirty="0">
                <a:solidFill>
                  <a:srgbClr val="C00000"/>
                </a:solidFill>
              </a:rPr>
              <a:t>error</a:t>
            </a:r>
            <a:r>
              <a:rPr lang="en-US" sz="2000" dirty="0"/>
              <a:t> followed with synchronizing </a:t>
            </a:r>
            <a:r>
              <a:rPr lang="en-US" sz="2000" dirty="0" err="1"/>
              <a:t>lookahead</a:t>
            </a:r>
            <a:r>
              <a:rPr lang="en-US" sz="2000" dirty="0"/>
              <a:t> token, like</a:t>
            </a:r>
            <a:br>
              <a:rPr lang="en-US" sz="2000" dirty="0"/>
            </a:br>
            <a:r>
              <a:rPr lang="en-US" sz="2000" dirty="0"/>
              <a:t>RPAREN and SEMI </a:t>
            </a:r>
            <a:r>
              <a:rPr lang="en-US" sz="2000" dirty="0" smtClean="0"/>
              <a:t>here, by adding rules like this: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(alternative: add                      but that does not allow us to skip ahead to RPAREN, SEMI)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97121" y="2679007"/>
            <a:ext cx="4153157" cy="661661"/>
            <a:chOff x="2849735" y="3614125"/>
            <a:chExt cx="4153157" cy="66166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849735" y="3614125"/>
              <a:ext cx="4104858" cy="6616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29709" y="3724280"/>
              <a:ext cx="1545616" cy="461665"/>
              <a:chOff x="2779621" y="3904896"/>
              <a:chExt cx="1545616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79621" y="3904896"/>
                <a:ext cx="154561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       (error)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2633" y="4050334"/>
                <a:ext cx="378014" cy="20188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075761" y="3724279"/>
              <a:ext cx="1927131" cy="461665"/>
              <a:chOff x="5152465" y="3840508"/>
              <a:chExt cx="1927131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152465" y="3840508"/>
                <a:ext cx="192713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error ; E</a:t>
                </a:r>
                <a:endParaRPr lang="en-US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178" y="3973715"/>
                <a:ext cx="378014" cy="201880"/>
              </a:xfrm>
              <a:prstGeom prst="rect">
                <a:avLst/>
              </a:prstGeom>
            </p:spPr>
          </p:pic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56" y="3630940"/>
            <a:ext cx="1149081" cy="53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039584-5479-4DFC-BED3-D2AE53CFD3B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800" smtClean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33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0225" y="1011238"/>
            <a:ext cx="8153400" cy="3654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5097463" y="4791075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exponentiation,…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1990725" y="4791075"/>
            <a:ext cx="213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plus, minus, times,…</a:t>
            </a:r>
          </a:p>
        </p:txBody>
      </p:sp>
      <p:cxnSp>
        <p:nvCxnSpPr>
          <p:cNvPr id="25607" name="Straight Connector 5"/>
          <p:cNvCxnSpPr>
            <a:cxnSpLocks noChangeShapeType="1"/>
          </p:cNvCxnSpPr>
          <p:nvPr/>
        </p:nvCxnSpPr>
        <p:spPr bwMode="auto">
          <a:xfrm flipV="1">
            <a:off x="3057525" y="4530725"/>
            <a:ext cx="0" cy="231775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9"/>
          <p:cNvCxnSpPr>
            <a:cxnSpLocks noChangeShapeType="1"/>
          </p:cNvCxnSpPr>
          <p:nvPr/>
        </p:nvCxnSpPr>
        <p:spPr bwMode="auto">
          <a:xfrm flipV="1">
            <a:off x="6007100" y="4530725"/>
            <a:ext cx="0" cy="231775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231775" y="2333625"/>
            <a:ext cx="8912225" cy="3357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53986-E245-4B16-87F6-B5E30A98E40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210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520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 Local Error Recovery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95052" y="699364"/>
            <a:ext cx="5686559" cy="800988"/>
            <a:chOff x="514340" y="811037"/>
            <a:chExt cx="5686559" cy="800988"/>
          </a:xfrm>
        </p:grpSpPr>
        <p:sp>
          <p:nvSpPr>
            <p:cNvPr id="7" name="Rectangle 6"/>
            <p:cNvSpPr/>
            <p:nvPr/>
          </p:nvSpPr>
          <p:spPr bwMode="auto">
            <a:xfrm>
              <a:off x="514340" y="817024"/>
              <a:ext cx="568655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3050" y="812030"/>
              <a:ext cx="1401349" cy="799995"/>
              <a:chOff x="683050" y="812030"/>
              <a:chExt cx="1401349" cy="79999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3050" y="812030"/>
                <a:ext cx="1029449" cy="461665"/>
                <a:chOff x="4572000" y="2325936"/>
                <a:chExt cx="1092716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72000" y="2325936"/>
                  <a:ext cx="1092716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ID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7" y="2456144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683053" y="1150360"/>
                <a:ext cx="1401346" cy="461665"/>
                <a:chOff x="4559176" y="2884486"/>
                <a:chExt cx="1487468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559176" y="2884486"/>
                  <a:ext cx="1487468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 err="1" smtClean="0"/>
                    <a:t>E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2647329" y="811909"/>
              <a:ext cx="1420582" cy="800116"/>
              <a:chOff x="2162687" y="811909"/>
              <a:chExt cx="1420582" cy="8001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62687" y="811909"/>
                <a:ext cx="1420582" cy="461665"/>
                <a:chOff x="2162687" y="811909"/>
                <a:chExt cx="1420582" cy="46166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162687" y="811909"/>
                  <a:ext cx="142058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( ES )</a:t>
                  </a:r>
                  <a:endParaRPr lang="en-US" dirty="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8480" y="938608"/>
                  <a:ext cx="378013" cy="20188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162687" y="1150360"/>
                <a:ext cx="1183337" cy="461665"/>
                <a:chOff x="6290272" y="3161760"/>
                <a:chExt cx="1256061" cy="51048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290272" y="3161760"/>
                  <a:ext cx="1256061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       </a:t>
                  </a:r>
                  <a:r>
                    <a:rPr lang="en-US" dirty="0"/>
                    <a:t>E</a:t>
                  </a: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7567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365048" y="811037"/>
              <a:ext cx="1731564" cy="461665"/>
              <a:chOff x="7616198" y="2336851"/>
              <a:chExt cx="1837980" cy="51048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16198" y="2336851"/>
                <a:ext cx="1837980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; E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3317" y="2476591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15106" y="814362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898" y="1626930"/>
            <a:ext cx="8835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atch a sequence of erroneous input tokens using the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token – a fresh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referable</a:t>
            </a:r>
            <a:r>
              <a:rPr lang="en-US" sz="2000" dirty="0"/>
              <a:t>: have </a:t>
            </a:r>
            <a:r>
              <a:rPr lang="en-US" sz="2000" b="1" dirty="0">
                <a:solidFill>
                  <a:srgbClr val="C00000"/>
                </a:solidFill>
              </a:rPr>
              <a:t>error</a:t>
            </a:r>
            <a:r>
              <a:rPr lang="en-US" sz="2000" dirty="0"/>
              <a:t> followed with synchronizing </a:t>
            </a:r>
            <a:r>
              <a:rPr lang="en-US" sz="2000" dirty="0" err="1"/>
              <a:t>lookahead</a:t>
            </a:r>
            <a:r>
              <a:rPr lang="en-US" sz="2000" dirty="0"/>
              <a:t> token, like</a:t>
            </a:r>
            <a:br>
              <a:rPr lang="en-US" sz="2000" dirty="0"/>
            </a:br>
            <a:r>
              <a:rPr lang="en-US" sz="2000" dirty="0"/>
              <a:t>RPAREN and SEMI </a:t>
            </a:r>
            <a:r>
              <a:rPr lang="en-US" sz="2000" dirty="0" smtClean="0"/>
              <a:t>here, by adding rules like this: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(alternative: add                      but that does not allow us to skip ahead to RPAREN, SEMI)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uild parse table for the extended grammar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97121" y="2679007"/>
            <a:ext cx="4153157" cy="661661"/>
            <a:chOff x="2849735" y="3614125"/>
            <a:chExt cx="4153157" cy="66166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849735" y="3614125"/>
              <a:ext cx="4104858" cy="6616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29709" y="3724280"/>
              <a:ext cx="1545616" cy="461665"/>
              <a:chOff x="2779621" y="3904896"/>
              <a:chExt cx="1545616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79621" y="3904896"/>
                <a:ext cx="154561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       (error)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2633" y="4050334"/>
                <a:ext cx="378014" cy="20188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075761" y="3724279"/>
              <a:ext cx="1927131" cy="461665"/>
              <a:chOff x="5152465" y="3840508"/>
              <a:chExt cx="1927131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152465" y="3840508"/>
                <a:ext cx="192713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error ; E</a:t>
                </a:r>
                <a:endParaRPr lang="en-US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178" y="3973715"/>
                <a:ext cx="378014" cy="201880"/>
              </a:xfrm>
              <a:prstGeom prst="rect">
                <a:avLst/>
              </a:prstGeom>
            </p:spPr>
          </p:pic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56" y="3630940"/>
            <a:ext cx="1149081" cy="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53986-E245-4B16-87F6-B5E30A98E40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211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520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 Local Error Recovery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95052" y="699364"/>
            <a:ext cx="5686559" cy="800988"/>
            <a:chOff x="514340" y="811037"/>
            <a:chExt cx="5686559" cy="800988"/>
          </a:xfrm>
        </p:grpSpPr>
        <p:sp>
          <p:nvSpPr>
            <p:cNvPr id="7" name="Rectangle 6"/>
            <p:cNvSpPr/>
            <p:nvPr/>
          </p:nvSpPr>
          <p:spPr bwMode="auto">
            <a:xfrm>
              <a:off x="514340" y="817024"/>
              <a:ext cx="568655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3050" y="812030"/>
              <a:ext cx="1401349" cy="799995"/>
              <a:chOff x="683050" y="812030"/>
              <a:chExt cx="1401349" cy="79999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3050" y="812030"/>
                <a:ext cx="1029449" cy="461665"/>
                <a:chOff x="4572000" y="2325936"/>
                <a:chExt cx="1092716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72000" y="2325936"/>
                  <a:ext cx="1092716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ID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7" y="2456144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683053" y="1150360"/>
                <a:ext cx="1401346" cy="461665"/>
                <a:chOff x="4559176" y="2884486"/>
                <a:chExt cx="1487468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559176" y="2884486"/>
                  <a:ext cx="1487468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 err="1" smtClean="0"/>
                    <a:t>E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2647329" y="811909"/>
              <a:ext cx="1420582" cy="800116"/>
              <a:chOff x="2162687" y="811909"/>
              <a:chExt cx="1420582" cy="8001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62687" y="811909"/>
                <a:ext cx="1420582" cy="461665"/>
                <a:chOff x="2162687" y="811909"/>
                <a:chExt cx="1420582" cy="46166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162687" y="811909"/>
                  <a:ext cx="142058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( ES )</a:t>
                  </a:r>
                  <a:endParaRPr lang="en-US" dirty="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8480" y="938608"/>
                  <a:ext cx="378013" cy="20188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162687" y="1150360"/>
                <a:ext cx="1183337" cy="461665"/>
                <a:chOff x="6290272" y="3161760"/>
                <a:chExt cx="1256061" cy="51048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290272" y="3161760"/>
                  <a:ext cx="1256061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       </a:t>
                  </a:r>
                  <a:r>
                    <a:rPr lang="en-US" dirty="0"/>
                    <a:t>E</a:t>
                  </a: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7567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365048" y="811037"/>
              <a:ext cx="1731564" cy="461665"/>
              <a:chOff x="7616198" y="2336851"/>
              <a:chExt cx="1837980" cy="51048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16198" y="2336851"/>
                <a:ext cx="1837980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; E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3317" y="2476591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15106" y="814362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898" y="1626930"/>
            <a:ext cx="8835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atch a sequence of erroneous input tokens using the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token – a fresh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referable</a:t>
            </a:r>
            <a:r>
              <a:rPr lang="en-US" sz="2000" dirty="0"/>
              <a:t>: have </a:t>
            </a:r>
            <a:r>
              <a:rPr lang="en-US" sz="2000" b="1" dirty="0">
                <a:solidFill>
                  <a:srgbClr val="C00000"/>
                </a:solidFill>
              </a:rPr>
              <a:t>error</a:t>
            </a:r>
            <a:r>
              <a:rPr lang="en-US" sz="2000" dirty="0"/>
              <a:t> followed with synchronizing </a:t>
            </a:r>
            <a:r>
              <a:rPr lang="en-US" sz="2000" dirty="0" err="1"/>
              <a:t>lookahead</a:t>
            </a:r>
            <a:r>
              <a:rPr lang="en-US" sz="2000" dirty="0"/>
              <a:t> token, like</a:t>
            </a:r>
            <a:br>
              <a:rPr lang="en-US" sz="2000" dirty="0"/>
            </a:br>
            <a:r>
              <a:rPr lang="en-US" sz="2000" dirty="0"/>
              <a:t>RPAREN and SEMI </a:t>
            </a:r>
            <a:r>
              <a:rPr lang="en-US" sz="2000" dirty="0" smtClean="0"/>
              <a:t>here, by adding rules like this: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(alternative: add                      but that does not allow us to skip ahead to RPAREN, SEMI)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uild parse table for the extended grammar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LR parse engine</a:t>
            </a:r>
            <a:r>
              <a:rPr lang="en-US" sz="2000" dirty="0" smtClean="0"/>
              <a:t>: when trying to read from empty cell,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op the stack until a state is reached in which the action for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is </a:t>
            </a:r>
            <a:r>
              <a:rPr lang="en-US" sz="2000" b="1" dirty="0" smtClean="0"/>
              <a:t>shift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o the </a:t>
            </a:r>
            <a:r>
              <a:rPr lang="en-US" sz="2000" b="1" dirty="0" smtClean="0"/>
              <a:t>shift </a:t>
            </a:r>
            <a:r>
              <a:rPr lang="en-US" sz="2000" dirty="0" smtClean="0"/>
              <a:t>action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497121" y="2679007"/>
            <a:ext cx="4153157" cy="661661"/>
            <a:chOff x="2849735" y="3614125"/>
            <a:chExt cx="4153157" cy="66166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849735" y="3614125"/>
              <a:ext cx="4104858" cy="6616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29709" y="3724280"/>
              <a:ext cx="1545616" cy="461665"/>
              <a:chOff x="2779621" y="3904896"/>
              <a:chExt cx="1545616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79621" y="3904896"/>
                <a:ext cx="154561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       (error)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2633" y="4050334"/>
                <a:ext cx="378014" cy="20188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075761" y="3724279"/>
              <a:ext cx="1927131" cy="461665"/>
              <a:chOff x="5152465" y="3840508"/>
              <a:chExt cx="1927131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152465" y="3840508"/>
                <a:ext cx="192713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error ; E</a:t>
                </a:r>
                <a:endParaRPr lang="en-US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178" y="3973715"/>
                <a:ext cx="378014" cy="201880"/>
              </a:xfrm>
              <a:prstGeom prst="rect">
                <a:avLst/>
              </a:prstGeom>
            </p:spPr>
          </p:pic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56" y="3630940"/>
            <a:ext cx="1149081" cy="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753986-E245-4B16-87F6-B5E30A98E40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212</a:t>
            </a:fld>
            <a:endParaRPr lang="en-US" altLang="en-US" sz="80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5204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LR Local Error Recovery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95052" y="699364"/>
            <a:ext cx="5686559" cy="800988"/>
            <a:chOff x="514340" y="811037"/>
            <a:chExt cx="5686559" cy="800988"/>
          </a:xfrm>
        </p:grpSpPr>
        <p:sp>
          <p:nvSpPr>
            <p:cNvPr id="7" name="Rectangle 6"/>
            <p:cNvSpPr/>
            <p:nvPr/>
          </p:nvSpPr>
          <p:spPr bwMode="auto">
            <a:xfrm>
              <a:off x="514340" y="817024"/>
              <a:ext cx="5686559" cy="793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3050" y="812030"/>
              <a:ext cx="1401349" cy="799995"/>
              <a:chOff x="683050" y="812030"/>
              <a:chExt cx="1401349" cy="79999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3050" y="812030"/>
                <a:ext cx="1029449" cy="461665"/>
                <a:chOff x="4572000" y="2325936"/>
                <a:chExt cx="1092716" cy="51048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572000" y="2325936"/>
                  <a:ext cx="1092716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b="1" dirty="0" smtClean="0"/>
                    <a:t> </a:t>
                  </a:r>
                  <a:r>
                    <a:rPr lang="en-US" dirty="0" smtClean="0"/>
                    <a:t>     ID</a:t>
                  </a:r>
                  <a:endParaRPr lang="en-US" dirty="0"/>
                </a:p>
              </p:txBody>
            </p: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847" y="2456144"/>
                  <a:ext cx="401245" cy="223228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683053" y="1150360"/>
                <a:ext cx="1401346" cy="461665"/>
                <a:chOff x="4559176" y="2884486"/>
                <a:chExt cx="1487468" cy="510485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4559176" y="2884486"/>
                  <a:ext cx="1487468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</a:t>
                  </a:r>
                  <a:r>
                    <a:rPr lang="en-US" dirty="0" err="1" smtClean="0"/>
                    <a:t>E</a:t>
                  </a:r>
                  <a:r>
                    <a:rPr lang="en-US" dirty="0" smtClean="0"/>
                    <a:t> + E</a:t>
                  </a:r>
                  <a:endParaRPr lang="en-US" dirty="0"/>
                </a:p>
              </p:txBody>
            </p: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3019" y="3019765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2647329" y="811909"/>
              <a:ext cx="1420582" cy="800116"/>
              <a:chOff x="2162687" y="811909"/>
              <a:chExt cx="1420582" cy="8001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62687" y="811909"/>
                <a:ext cx="1420582" cy="461665"/>
                <a:chOff x="2162687" y="811909"/>
                <a:chExt cx="1420582" cy="46166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162687" y="811909"/>
                  <a:ext cx="1420582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  <a:r>
                    <a:rPr lang="en-US" dirty="0" smtClean="0"/>
                    <a:t>      ( ES )</a:t>
                  </a:r>
                  <a:endParaRPr lang="en-US" dirty="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08480" y="938608"/>
                  <a:ext cx="378013" cy="20188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162687" y="1150360"/>
                <a:ext cx="1183337" cy="461665"/>
                <a:chOff x="6290272" y="3161760"/>
                <a:chExt cx="1256061" cy="51048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290272" y="3161760"/>
                  <a:ext cx="1256061" cy="51048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       </a:t>
                  </a:r>
                  <a:r>
                    <a:rPr lang="en-US" dirty="0"/>
                    <a:t>E</a:t>
                  </a: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87567" y="3309053"/>
                  <a:ext cx="401245" cy="2232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365048" y="811037"/>
              <a:ext cx="1731564" cy="461665"/>
              <a:chOff x="7616198" y="2336851"/>
              <a:chExt cx="1837980" cy="51048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16198" y="2336851"/>
                <a:ext cx="1837980" cy="51048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; E</a:t>
                </a:r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3317" y="2476591"/>
                <a:ext cx="401245" cy="223228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15106" y="814362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898" y="1626930"/>
            <a:ext cx="88352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atch a sequence of erroneous input tokens using the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token – a fresh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referable</a:t>
            </a:r>
            <a:r>
              <a:rPr lang="en-US" sz="2000" dirty="0"/>
              <a:t>: have </a:t>
            </a:r>
            <a:r>
              <a:rPr lang="en-US" sz="2000" b="1" dirty="0">
                <a:solidFill>
                  <a:srgbClr val="C00000"/>
                </a:solidFill>
              </a:rPr>
              <a:t>error</a:t>
            </a:r>
            <a:r>
              <a:rPr lang="en-US" sz="2000" dirty="0"/>
              <a:t> followed with synchronizing </a:t>
            </a:r>
            <a:r>
              <a:rPr lang="en-US" sz="2000" dirty="0" err="1"/>
              <a:t>lookahead</a:t>
            </a:r>
            <a:r>
              <a:rPr lang="en-US" sz="2000" dirty="0"/>
              <a:t> token, like</a:t>
            </a:r>
            <a:br>
              <a:rPr lang="en-US" sz="2000" dirty="0"/>
            </a:br>
            <a:r>
              <a:rPr lang="en-US" sz="2000" dirty="0"/>
              <a:t>RPAREN and SEMI </a:t>
            </a:r>
            <a:r>
              <a:rPr lang="en-US" sz="2000" dirty="0" smtClean="0"/>
              <a:t>here, by adding rules like this: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(alternative: add                      but that does not allow us to skip ahead to RPAREN, SEMI)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uild parse table for the extended grammar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LR parse engine</a:t>
            </a:r>
            <a:r>
              <a:rPr lang="en-US" sz="2000" dirty="0" smtClean="0"/>
              <a:t>: when trying to read from empty cell,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op the stack until a state is reached in which the action for </a:t>
            </a:r>
            <a:r>
              <a:rPr lang="en-US" sz="2000" b="1" dirty="0" smtClean="0">
                <a:solidFill>
                  <a:srgbClr val="C00000"/>
                </a:solidFill>
              </a:rPr>
              <a:t>error</a:t>
            </a:r>
            <a:r>
              <a:rPr lang="en-US" sz="2000" dirty="0" smtClean="0"/>
              <a:t> is </a:t>
            </a:r>
            <a:r>
              <a:rPr lang="en-US" sz="2000" b="1" dirty="0" smtClean="0"/>
              <a:t>shift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o the </a:t>
            </a:r>
            <a:r>
              <a:rPr lang="en-US" sz="2000" b="1" dirty="0" smtClean="0"/>
              <a:t>shift </a:t>
            </a:r>
            <a:r>
              <a:rPr lang="en-US" sz="2000" dirty="0" smtClean="0"/>
              <a:t>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iscard the input symbols (if necessary) until a state is reached that has a proper shift/</a:t>
            </a:r>
            <a:r>
              <a:rPr lang="en-US" sz="2000" dirty="0" err="1" smtClean="0"/>
              <a:t>goto</a:t>
            </a:r>
            <a:r>
              <a:rPr lang="en-US" sz="2000" dirty="0" smtClean="0"/>
              <a:t>/reduce/accept action in the current state (in case we have indeed synchronizing </a:t>
            </a:r>
            <a:r>
              <a:rPr lang="en-US" sz="2000" dirty="0" err="1" smtClean="0"/>
              <a:t>lookahead</a:t>
            </a:r>
            <a:r>
              <a:rPr lang="en-US" sz="2000" dirty="0" smtClean="0"/>
              <a:t>, this will be a shift action for one of the </a:t>
            </a:r>
            <a:r>
              <a:rPr lang="en-US" sz="2000" dirty="0" err="1" smtClean="0"/>
              <a:t>lookaheads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</a:t>
            </a:r>
            <a:r>
              <a:rPr lang="en-US" sz="2000" dirty="0" smtClean="0"/>
              <a:t>esume normal parsing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497121" y="2679007"/>
            <a:ext cx="4153157" cy="661661"/>
            <a:chOff x="2849735" y="3614125"/>
            <a:chExt cx="4153157" cy="661661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849735" y="3614125"/>
              <a:ext cx="4104858" cy="6616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929709" y="3724280"/>
              <a:ext cx="1545616" cy="461665"/>
              <a:chOff x="2779621" y="3904896"/>
              <a:chExt cx="1545616" cy="4616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79621" y="3904896"/>
                <a:ext cx="154561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       (error)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2633" y="4050334"/>
                <a:ext cx="378014" cy="20188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075761" y="3724279"/>
              <a:ext cx="1927131" cy="461665"/>
              <a:chOff x="5152465" y="3840508"/>
              <a:chExt cx="1927131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152465" y="3840508"/>
                <a:ext cx="1927131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       error ; E</a:t>
                </a:r>
                <a:endParaRPr lang="en-US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178" y="3973715"/>
                <a:ext cx="378014" cy="201880"/>
              </a:xfrm>
              <a:prstGeom prst="rect">
                <a:avLst/>
              </a:prstGeom>
            </p:spPr>
          </p:pic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556" y="3630940"/>
            <a:ext cx="1149081" cy="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32EE5F-4063-416C-BD58-7275B44942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213</a:t>
            </a:fld>
            <a:endParaRPr lang="en-US" altLang="en-US" sz="800" smtClean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Error Recovery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01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844550"/>
            <a:ext cx="8174038" cy="5222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D4EBB2-91A4-464B-BF47-92E1E801BD6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214</a:t>
            </a:fld>
            <a:endParaRPr lang="en-US" altLang="en-US" sz="800" smtClean="0"/>
          </a:p>
        </p:txBody>
      </p:sp>
      <p:sp>
        <p:nvSpPr>
          <p:cNvPr id="86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Burke-Fisher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11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55613" y="866775"/>
            <a:ext cx="8318500" cy="3844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E25713-84C8-4369-883A-57CC38CFEAC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215</a:t>
            </a:fld>
            <a:endParaRPr lang="en-US" altLang="en-US" sz="800" smtClean="0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Burke-Fisher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22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55613" y="1030288"/>
            <a:ext cx="8408987" cy="31765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CD0048-A5F9-481D-A208-9FF15678F6C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216</a:t>
            </a:fld>
            <a:endParaRPr lang="en-US" altLang="en-US" sz="800" smtClean="0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Burke-Fisher 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32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1400175"/>
            <a:ext cx="8153400" cy="46656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257B4-66C3-4C1D-9168-CA72261609B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217</a:t>
            </a:fld>
            <a:endParaRPr lang="en-US" altLang="en-US" sz="800" smtClean="0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Burke-Fisher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42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50863" y="968375"/>
            <a:ext cx="8185150" cy="3660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14E244-0B8A-4A90-A834-0CF9C715C06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218</a:t>
            </a:fld>
            <a:endParaRPr lang="en-US" altLang="en-US" sz="800" smtClean="0"/>
          </a:p>
        </p:txBody>
      </p:sp>
      <p:sp>
        <p:nvSpPr>
          <p:cNvPr id="865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Burke-Fisher in ML-YACC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652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65138" y="917575"/>
            <a:ext cx="8555037" cy="45354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D7B0D5-4839-4C40-9702-20960EA62A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800" smtClean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33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0225" y="1011238"/>
            <a:ext cx="8153400" cy="3654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5097463" y="4791075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exponentiation,…</a:t>
            </a: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1990725" y="4791075"/>
            <a:ext cx="213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plus, minus, times,…</a:t>
            </a:r>
          </a:p>
        </p:txBody>
      </p:sp>
      <p:cxnSp>
        <p:nvCxnSpPr>
          <p:cNvPr id="26631" name="Straight Connector 5"/>
          <p:cNvCxnSpPr>
            <a:cxnSpLocks noChangeShapeType="1"/>
          </p:cNvCxnSpPr>
          <p:nvPr/>
        </p:nvCxnSpPr>
        <p:spPr bwMode="auto">
          <a:xfrm flipV="1">
            <a:off x="3057525" y="4530725"/>
            <a:ext cx="0" cy="231775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9"/>
          <p:cNvCxnSpPr>
            <a:cxnSpLocks noChangeShapeType="1"/>
          </p:cNvCxnSpPr>
          <p:nvPr/>
        </p:nvCxnSpPr>
        <p:spPr bwMode="auto">
          <a:xfrm flipV="1">
            <a:off x="6007100" y="4530725"/>
            <a:ext cx="0" cy="231775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4F1392-E4A1-4DEE-9C8C-0A6CC169C67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800" smtClean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284288" y="3233738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Conflict: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15950" y="798513"/>
            <a:ext cx="747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Operators with same precedence should have same associativity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8054975" y="8128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615950" y="1250950"/>
            <a:ext cx="829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Example: suppose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plus right-assoc</a:t>
            </a:r>
            <a:r>
              <a:rPr lang="en-US" altLang="en-US">
                <a:latin typeface="Arial Narrow" panose="020B0606020202030204" pitchFamily="34" charset="0"/>
              </a:rPr>
              <a:t>, 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minus left-assoc</a:t>
            </a:r>
            <a:r>
              <a:rPr lang="en-US" altLang="en-US">
                <a:latin typeface="Arial Narrow" panose="020B0606020202030204" pitchFamily="34" charset="0"/>
              </a:rPr>
              <a:t>, equal precedence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3563938" y="1874838"/>
            <a:ext cx="2016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 – b – c + d + e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397250" y="2516188"/>
            <a:ext cx="234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(a – b) </a:t>
            </a:r>
            <a:r>
              <a:rPr lang="en-US" altLang="en-US">
                <a:latin typeface="Arial Narrow" panose="020B0606020202030204" pitchFamily="34" charset="0"/>
              </a:rPr>
              <a:t>– c +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d + e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2387600" y="3201988"/>
            <a:ext cx="251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((</a:t>
            </a:r>
            <a:r>
              <a:rPr lang="en-US" altLang="en-US">
                <a:latin typeface="Arial Narrow" panose="020B0606020202030204" pitchFamily="34" charset="0"/>
              </a:rPr>
              <a:t>a – b) – c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+ (d + e)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5229225" y="3201988"/>
            <a:ext cx="251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a – b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–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c +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d + e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))</a:t>
            </a:r>
          </a:p>
        </p:txBody>
      </p:sp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1762125" y="4035425"/>
            <a:ext cx="3171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((</a:t>
            </a:r>
            <a:r>
              <a:rPr lang="en-US" altLang="en-US">
                <a:latin typeface="Arial Narrow" panose="020B0606020202030204" pitchFamily="34" charset="0"/>
              </a:rPr>
              <a:t>10 – 4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– 3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+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20 + 15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=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6 – 3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+ 35 = 3 + 35 = 38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5580063" y="4021138"/>
            <a:ext cx="311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10 - 4</a:t>
            </a: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–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3 +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20 + 15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))</a:t>
            </a:r>
            <a:r>
              <a:rPr lang="en-US" altLang="en-US">
                <a:latin typeface="Arial Narrow" panose="020B0606020202030204" pitchFamily="34" charset="0"/>
              </a:rPr>
              <a:t> =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6 – 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3 + 35</a:t>
            </a:r>
            <a:r>
              <a:rPr lang="en-US" altLang="en-US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 = 6 – 38 = -32</a:t>
            </a:r>
          </a:p>
        </p:txBody>
      </p:sp>
      <p:sp>
        <p:nvSpPr>
          <p:cNvPr id="27662" name="TextBox 14"/>
          <p:cNvSpPr txBox="1">
            <a:spLocks noChangeArrowheads="1"/>
          </p:cNvSpPr>
          <p:nvPr/>
        </p:nvSpPr>
        <p:spPr bwMode="auto">
          <a:xfrm>
            <a:off x="814388" y="5988050"/>
            <a:ext cx="516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Next: how to rewrite an ambiguous grammar</a:t>
            </a:r>
          </a:p>
        </p:txBody>
      </p:sp>
      <p:sp>
        <p:nvSpPr>
          <p:cNvPr id="27663" name="TextBox 2"/>
          <p:cNvSpPr txBox="1">
            <a:spLocks noChangeArrowheads="1"/>
          </p:cNvSpPr>
          <p:nvPr/>
        </p:nvSpPr>
        <p:spPr bwMode="auto">
          <a:xfrm>
            <a:off x="4840288" y="3276600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BBFD64-584E-4D4F-997F-FD358DF2640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800" smtClean="0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Ambiguous Grammars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43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60388" y="1001713"/>
            <a:ext cx="8153400" cy="35925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06EA69-D6C4-475C-BD14-9A7CC4D40BC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800" smtClean="0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End-Of-File Marker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53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8163" y="976313"/>
            <a:ext cx="8447087" cy="2154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495300" y="1481138"/>
            <a:ext cx="8032750" cy="2566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 Narrow" charset="0"/>
              <a:ea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B1361D-631E-46BC-BE45-2998033995D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800" smtClean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Grammars and Lexical Analysis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495300" y="771525"/>
            <a:ext cx="726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CFG’s are sufficiently powerful to describe regular expressions.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" y="1730375"/>
            <a:ext cx="79136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Example</a:t>
            </a:r>
            <a:r>
              <a:rPr lang="en-US" dirty="0">
                <a:latin typeface="+mj-lt"/>
              </a:rPr>
              <a:t>: </a:t>
            </a:r>
            <a:r>
              <a:rPr lang="en-US" dirty="0"/>
              <a:t>language</a:t>
            </a:r>
            <a:r>
              <a:rPr lang="en-US" dirty="0">
                <a:latin typeface="+mj-lt"/>
              </a:rPr>
              <a:t> (a | b)* </a:t>
            </a:r>
            <a:r>
              <a:rPr lang="en-US" dirty="0" err="1">
                <a:latin typeface="+mj-lt"/>
              </a:rPr>
              <a:t>abb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is described by the following CFG </a:t>
            </a:r>
          </a:p>
        </p:txBody>
      </p:sp>
      <p:grpSp>
        <p:nvGrpSpPr>
          <p:cNvPr id="30727" name="Group 20"/>
          <p:cNvGrpSpPr>
            <a:grpSpLocks/>
          </p:cNvGrpSpPr>
          <p:nvPr/>
        </p:nvGrpSpPr>
        <p:grpSpPr bwMode="auto">
          <a:xfrm>
            <a:off x="1468438" y="2400300"/>
            <a:ext cx="1790700" cy="461963"/>
            <a:chOff x="1480188" y="1993910"/>
            <a:chExt cx="1790876" cy="461665"/>
          </a:xfrm>
        </p:grpSpPr>
        <p:sp>
          <p:nvSpPr>
            <p:cNvPr id="30743" name="TextBox 4"/>
            <p:cNvSpPr txBox="1">
              <a:spLocks noChangeArrowheads="1"/>
            </p:cNvSpPr>
            <p:nvPr/>
          </p:nvSpPr>
          <p:spPr bwMode="auto">
            <a:xfrm>
              <a:off x="1480188" y="1993910"/>
              <a:ext cx="17908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W              aW</a:t>
              </a:r>
            </a:p>
          </p:txBody>
        </p:sp>
        <p:cxnSp>
          <p:nvCxnSpPr>
            <p:cNvPr id="30744" name="Straight Arrow Connector 11"/>
            <p:cNvCxnSpPr>
              <a:cxnSpLocks noChangeShapeType="1"/>
            </p:cNvCxnSpPr>
            <p:nvPr/>
          </p:nvCxnSpPr>
          <p:spPr bwMode="auto">
            <a:xfrm>
              <a:off x="1948816" y="2223642"/>
              <a:ext cx="757989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8" name="Group 19"/>
          <p:cNvGrpSpPr>
            <a:grpSpLocks/>
          </p:cNvGrpSpPr>
          <p:nvPr/>
        </p:nvGrpSpPr>
        <p:grpSpPr bwMode="auto">
          <a:xfrm>
            <a:off x="1468438" y="2862263"/>
            <a:ext cx="1790700" cy="461962"/>
            <a:chOff x="1480188" y="2455575"/>
            <a:chExt cx="1790876" cy="461665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1480188" y="2455575"/>
              <a:ext cx="17908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W              bW</a:t>
              </a:r>
            </a:p>
          </p:txBody>
        </p:sp>
        <p:cxnSp>
          <p:nvCxnSpPr>
            <p:cNvPr id="30742" name="Straight Arrow Connector 14"/>
            <p:cNvCxnSpPr>
              <a:cxnSpLocks noChangeShapeType="1"/>
            </p:cNvCxnSpPr>
            <p:nvPr/>
          </p:nvCxnSpPr>
          <p:spPr bwMode="auto">
            <a:xfrm>
              <a:off x="1948815" y="2708930"/>
              <a:ext cx="757989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9" name="Group 18"/>
          <p:cNvGrpSpPr>
            <a:grpSpLocks/>
          </p:cNvGrpSpPr>
          <p:nvPr/>
        </p:nvGrpSpPr>
        <p:grpSpPr bwMode="auto">
          <a:xfrm>
            <a:off x="1468438" y="3324225"/>
            <a:ext cx="1790700" cy="461963"/>
            <a:chOff x="1480188" y="2917240"/>
            <a:chExt cx="1790876" cy="461665"/>
          </a:xfrm>
        </p:grpSpPr>
        <p:sp>
          <p:nvSpPr>
            <p:cNvPr id="30739" name="TextBox 6"/>
            <p:cNvSpPr txBox="1">
              <a:spLocks noChangeArrowheads="1"/>
            </p:cNvSpPr>
            <p:nvPr/>
          </p:nvSpPr>
          <p:spPr bwMode="auto">
            <a:xfrm>
              <a:off x="1480188" y="2917240"/>
              <a:ext cx="17908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W               aX</a:t>
              </a:r>
            </a:p>
          </p:txBody>
        </p:sp>
        <p:cxnSp>
          <p:nvCxnSpPr>
            <p:cNvPr id="30740" name="Straight Arrow Connector 15"/>
            <p:cNvCxnSpPr>
              <a:cxnSpLocks noChangeShapeType="1"/>
            </p:cNvCxnSpPr>
            <p:nvPr/>
          </p:nvCxnSpPr>
          <p:spPr bwMode="auto">
            <a:xfrm>
              <a:off x="1948815" y="3153892"/>
              <a:ext cx="757989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0" name="Group 13"/>
          <p:cNvGrpSpPr>
            <a:grpSpLocks/>
          </p:cNvGrpSpPr>
          <p:nvPr/>
        </p:nvGrpSpPr>
        <p:grpSpPr bwMode="auto">
          <a:xfrm>
            <a:off x="4124325" y="2400300"/>
            <a:ext cx="1579563" cy="460375"/>
            <a:chOff x="1538170" y="3523682"/>
            <a:chExt cx="1579278" cy="461665"/>
          </a:xfrm>
        </p:grpSpPr>
        <p:sp>
          <p:nvSpPr>
            <p:cNvPr id="30737" name="TextBox 7"/>
            <p:cNvSpPr txBox="1">
              <a:spLocks noChangeArrowheads="1"/>
            </p:cNvSpPr>
            <p:nvPr/>
          </p:nvSpPr>
          <p:spPr bwMode="auto">
            <a:xfrm>
              <a:off x="1538170" y="3523682"/>
              <a:ext cx="15792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X             bY</a:t>
              </a:r>
            </a:p>
          </p:txBody>
        </p:sp>
        <p:cxnSp>
          <p:nvCxnSpPr>
            <p:cNvPr id="30738" name="Straight Arrow Connector 16"/>
            <p:cNvCxnSpPr>
              <a:cxnSpLocks noChangeShapeType="1"/>
            </p:cNvCxnSpPr>
            <p:nvPr/>
          </p:nvCxnSpPr>
          <p:spPr bwMode="auto">
            <a:xfrm>
              <a:off x="1862421" y="3754515"/>
              <a:ext cx="757989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1" name="Group 12"/>
          <p:cNvGrpSpPr>
            <a:grpSpLocks/>
          </p:cNvGrpSpPr>
          <p:nvPr/>
        </p:nvGrpSpPr>
        <p:grpSpPr bwMode="auto">
          <a:xfrm>
            <a:off x="4114800" y="2860675"/>
            <a:ext cx="1406525" cy="461963"/>
            <a:chOff x="1528618" y="3985347"/>
            <a:chExt cx="1406604" cy="461665"/>
          </a:xfrm>
        </p:grpSpPr>
        <p:sp>
          <p:nvSpPr>
            <p:cNvPr id="30735" name="TextBox 8"/>
            <p:cNvSpPr txBox="1">
              <a:spLocks noChangeArrowheads="1"/>
            </p:cNvSpPr>
            <p:nvPr/>
          </p:nvSpPr>
          <p:spPr bwMode="auto">
            <a:xfrm>
              <a:off x="1528618" y="3985347"/>
              <a:ext cx="1406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Y             b</a:t>
              </a:r>
            </a:p>
          </p:txBody>
        </p:sp>
        <p:cxnSp>
          <p:nvCxnSpPr>
            <p:cNvPr id="30736" name="Straight Arrow Connector 17"/>
            <p:cNvCxnSpPr>
              <a:cxnSpLocks noChangeShapeType="1"/>
            </p:cNvCxnSpPr>
            <p:nvPr/>
          </p:nvCxnSpPr>
          <p:spPr bwMode="auto">
            <a:xfrm>
              <a:off x="1862421" y="4218378"/>
              <a:ext cx="757989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2" name="TextBox 21"/>
          <p:cNvSpPr txBox="1">
            <a:spLocks noChangeArrowheads="1"/>
          </p:cNvSpPr>
          <p:nvPr/>
        </p:nvSpPr>
        <p:spPr bwMode="auto">
          <a:xfrm>
            <a:off x="4114800" y="3321050"/>
            <a:ext cx="2025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(W start symbol)</a:t>
            </a:r>
          </a:p>
        </p:txBody>
      </p:sp>
      <p:sp>
        <p:nvSpPr>
          <p:cNvPr id="30733" name="TextBox 22"/>
          <p:cNvSpPr txBox="1">
            <a:spLocks noChangeArrowheads="1"/>
          </p:cNvSpPr>
          <p:nvPr/>
        </p:nvSpPr>
        <p:spPr bwMode="auto">
          <a:xfrm>
            <a:off x="379413" y="4343400"/>
            <a:ext cx="825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So can combine lexical and syntactic analysis (parsing) into one module</a:t>
            </a:r>
          </a:p>
        </p:txBody>
      </p:sp>
      <p:sp>
        <p:nvSpPr>
          <p:cNvPr id="30734" name="TextBox 27"/>
          <p:cNvSpPr txBox="1">
            <a:spLocks noChangeArrowheads="1"/>
          </p:cNvSpPr>
          <p:nvPr/>
        </p:nvSpPr>
        <p:spPr bwMode="auto">
          <a:xfrm>
            <a:off x="558800" y="4933950"/>
            <a:ext cx="80502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Arial Narrow" panose="020B0606020202030204" pitchFamily="34" charset="0"/>
              </a:rPr>
              <a:t>+</a:t>
            </a:r>
            <a:r>
              <a:rPr lang="en-US" altLang="en-US">
                <a:latin typeface="Arial Narrow" panose="020B0606020202030204" pitchFamily="34" charset="0"/>
              </a:rPr>
              <a:t> ok for small languages, with simple/few RE’s and syntactic grammar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>
                <a:latin typeface="Arial Narrow" panose="020B0606020202030204" pitchFamily="34" charset="0"/>
              </a:rPr>
              <a:t> regular expression specification arguably more concise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>
                <a:latin typeface="Arial Narrow" panose="020B0606020202030204" pitchFamily="34" charset="0"/>
              </a:rPr>
              <a:t> separating phases increases compiler modularity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FDB459-FC4F-4C4B-9E7F-44E17D35E47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800" smtClean="0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Grammars versus REs (I)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615950" y="1235075"/>
            <a:ext cx="7167563" cy="830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Claim:</a:t>
            </a:r>
            <a:r>
              <a:rPr lang="en-US" altLang="en-US">
                <a:latin typeface="Arial Narrow" panose="020B0606020202030204" pitchFamily="34" charset="0"/>
              </a:rPr>
              <a:t> context-free grammars are strictly more powerful that RE’s (and hence NFA’s and DFA’s).</a:t>
            </a:r>
          </a:p>
        </p:txBody>
      </p: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46125" y="4832350"/>
            <a:ext cx="739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Part2</a:t>
            </a:r>
            <a:r>
              <a:rPr lang="en-US" altLang="en-US">
                <a:latin typeface="Arial Narrow" panose="020B0606020202030204" pitchFamily="34" charset="0"/>
              </a:rPr>
              <a:t>: define a grammar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 such that there is no finite automaton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F</a:t>
            </a:r>
            <a:r>
              <a:rPr lang="en-US" altLang="en-US">
                <a:latin typeface="Arial Narrow" panose="020B0606020202030204" pitchFamily="34" charset="0"/>
              </a:rPr>
              <a:t> with L(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)=L(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F</a:t>
            </a:r>
            <a:r>
              <a:rPr lang="en-US" altLang="en-US">
                <a:latin typeface="Arial Narrow" panose="020B0606020202030204" pitchFamily="34" charset="0"/>
              </a:rPr>
              <a:t> ). 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787400" y="2571750"/>
            <a:ext cx="7740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Part 1</a:t>
            </a:r>
            <a:r>
              <a:rPr lang="en-US" altLang="en-US">
                <a:latin typeface="Arial Narrow" panose="020B0606020202030204" pitchFamily="34" charset="0"/>
              </a:rPr>
              <a:t>: any language that can be generated using RE’s can be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            generated by a CFG.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 b="1">
                <a:latin typeface="Arial Narrow" panose="020B0606020202030204" pitchFamily="34" charset="0"/>
              </a:rPr>
              <a:t>Proof</a:t>
            </a:r>
            <a:r>
              <a:rPr lang="en-US" altLang="en-US">
                <a:latin typeface="Arial Narrow" panose="020B0606020202030204" pitchFamily="34" charset="0"/>
              </a:rPr>
              <a:t>: give a translation that transforms an RE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into a CFG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</a:t>
            </a: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           such that L(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) = L (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C4AA6E-BD73-4CA9-99F6-6FB0505B405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800" smtClean="0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101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 Free Grammars and REs (II)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15950" y="895350"/>
            <a:ext cx="7567613" cy="157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Part 1: any language that can be generated using RE’s can be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            generated by a CFG.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Proof: give a translation that transforms an RE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into a CFG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</a:t>
            </a: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           such that L(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) = L (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 ).</a:t>
            </a:r>
          </a:p>
        </p:txBody>
      </p:sp>
      <p:grpSp>
        <p:nvGrpSpPr>
          <p:cNvPr id="32773" name="Group 15"/>
          <p:cNvGrpSpPr>
            <a:grpSpLocks/>
          </p:cNvGrpSpPr>
          <p:nvPr/>
        </p:nvGrpSpPr>
        <p:grpSpPr bwMode="auto">
          <a:xfrm>
            <a:off x="615950" y="2792413"/>
            <a:ext cx="7664450" cy="3416300"/>
            <a:chOff x="594360" y="2416158"/>
            <a:chExt cx="7664727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594360" y="2416158"/>
              <a:ext cx="7664727" cy="341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Construction of the translation by </a:t>
              </a:r>
              <a:r>
                <a:rPr lang="en-US" b="1" dirty="0"/>
                <a:t>induction</a:t>
              </a:r>
              <a:r>
                <a:rPr lang="en-US" dirty="0"/>
                <a:t> over structure of RE’s: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Introduce one non-terminal (</a:t>
              </a:r>
              <a:r>
                <a:rPr lang="en-US" b="1" dirty="0">
                  <a:solidFill>
                    <a:srgbClr val="FF0000"/>
                  </a:solidFill>
                </a:rPr>
                <a:t>R</a:t>
              </a:r>
              <a:r>
                <a:rPr lang="en-US" dirty="0"/>
                <a:t>) for each </a:t>
              </a:r>
              <a:r>
                <a:rPr lang="en-US" dirty="0" err="1"/>
                <a:t>subterm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R</a:t>
              </a:r>
              <a:r>
                <a:rPr lang="en-US" dirty="0"/>
                <a:t> of the RE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Rules (base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Symbol (</a:t>
              </a:r>
              <a:r>
                <a:rPr lang="en-US" b="1" dirty="0">
                  <a:solidFill>
                    <a:srgbClr val="0070C0"/>
                  </a:solidFill>
                </a:rPr>
                <a:t>a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a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Epsilon(</a:t>
              </a:r>
              <a:r>
                <a:rPr lang="az-Cyrl-AZ" b="1" dirty="0">
                  <a:solidFill>
                    <a:srgbClr val="0070C0"/>
                  </a:solidFill>
                </a:rPr>
                <a:t>є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 </a:t>
              </a:r>
              <a:r>
                <a:rPr lang="az-Cyrl-AZ" b="1" dirty="0">
                  <a:solidFill>
                    <a:srgbClr val="FF0000"/>
                  </a:solidFill>
                </a:rPr>
                <a:t>є</a:t>
              </a:r>
              <a:endParaRPr lang="en-US" b="1" dirty="0">
                <a:solidFill>
                  <a:srgbClr val="FF0000"/>
                </a:solidFill>
              </a:endParaRP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US" dirty="0"/>
                <a:t>Rules (inductive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Alternation (</a:t>
              </a:r>
              <a:r>
                <a:rPr lang="en-US" b="1" dirty="0">
                  <a:solidFill>
                    <a:srgbClr val="0070C0"/>
                  </a:solidFill>
                </a:rPr>
                <a:t>M | N </a:t>
              </a:r>
              <a:r>
                <a:rPr lang="en-US" dirty="0"/>
                <a:t>):  </a:t>
              </a:r>
              <a:r>
                <a:rPr lang="en-US" b="1" dirty="0">
                  <a:solidFill>
                    <a:srgbClr val="FF0000"/>
                  </a:solidFill>
                </a:rPr>
                <a:t>R           M          R         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Concatenation (</a:t>
              </a:r>
              <a:r>
                <a:rPr lang="en-US" b="1" dirty="0">
                  <a:solidFill>
                    <a:srgbClr val="0070C0"/>
                  </a:solidFill>
                </a:rPr>
                <a:t>M N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M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Kleene closure (</a:t>
              </a:r>
              <a:r>
                <a:rPr lang="en-US" b="1" dirty="0">
                  <a:solidFill>
                    <a:srgbClr val="0070C0"/>
                  </a:solidFill>
                </a:rPr>
                <a:t>M *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M R           </a:t>
              </a:r>
              <a:r>
                <a:rPr lang="en-US" b="1" dirty="0" err="1">
                  <a:solidFill>
                    <a:srgbClr val="FF0000"/>
                  </a:solidFill>
                </a:rPr>
                <a:t>R</a:t>
              </a:r>
              <a:r>
                <a:rPr lang="en-US" b="1" dirty="0">
                  <a:solidFill>
                    <a:srgbClr val="FF0000"/>
                  </a:solidFill>
                </a:rPr>
                <a:t>          </a:t>
              </a:r>
              <a:r>
                <a:rPr lang="el-GR" b="1" dirty="0">
                  <a:solidFill>
                    <a:srgbClr val="FF0000"/>
                  </a:solidFill>
                </a:rPr>
                <a:t>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776" name="Straight Arrow Connector 12"/>
            <p:cNvCxnSpPr>
              <a:cxnSpLocks noChangeShapeType="1"/>
            </p:cNvCxnSpPr>
            <p:nvPr/>
          </p:nvCxnSpPr>
          <p:spPr bwMode="auto">
            <a:xfrm>
              <a:off x="3250030" y="37414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7" name="Straight Arrow Connector 17"/>
            <p:cNvCxnSpPr>
              <a:cxnSpLocks noChangeShapeType="1"/>
            </p:cNvCxnSpPr>
            <p:nvPr/>
          </p:nvCxnSpPr>
          <p:spPr bwMode="auto">
            <a:xfrm>
              <a:off x="3250029" y="4124318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8" name="Straight Arrow Connector 18"/>
            <p:cNvCxnSpPr>
              <a:cxnSpLocks noChangeShapeType="1"/>
            </p:cNvCxnSpPr>
            <p:nvPr/>
          </p:nvCxnSpPr>
          <p:spPr bwMode="auto">
            <a:xfrm>
              <a:off x="608467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9" name="Straight Arrow Connector 19"/>
            <p:cNvCxnSpPr>
              <a:cxnSpLocks noChangeShapeType="1"/>
            </p:cNvCxnSpPr>
            <p:nvPr/>
          </p:nvCxnSpPr>
          <p:spPr bwMode="auto">
            <a:xfrm>
              <a:off x="425831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0" name="Straight Arrow Connector 20"/>
            <p:cNvCxnSpPr>
              <a:cxnSpLocks noChangeShapeType="1"/>
            </p:cNvCxnSpPr>
            <p:nvPr/>
          </p:nvCxnSpPr>
          <p:spPr bwMode="auto">
            <a:xfrm>
              <a:off x="4358322" y="52273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1" name="Straight Arrow Connector 21"/>
            <p:cNvCxnSpPr>
              <a:cxnSpLocks noChangeShapeType="1"/>
            </p:cNvCxnSpPr>
            <p:nvPr/>
          </p:nvCxnSpPr>
          <p:spPr bwMode="auto">
            <a:xfrm>
              <a:off x="6400265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Straight Arrow Connector 22"/>
            <p:cNvCxnSpPr>
              <a:cxnSpLocks noChangeShapeType="1"/>
            </p:cNvCxnSpPr>
            <p:nvPr/>
          </p:nvCxnSpPr>
          <p:spPr bwMode="auto">
            <a:xfrm>
              <a:off x="4280673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379413" y="3575050"/>
            <a:ext cx="8655050" cy="3068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9DA7A-9235-403D-80E6-9F65539E10B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800" smtClean="0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101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 Free Grammars and REs (II)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615950" y="895350"/>
            <a:ext cx="7567613" cy="157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Part 1: any language that can be generated using RE’s can be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            generated by a CFG.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Proof: give a translation that transforms an RE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into a CFG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</a:t>
            </a: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           such that L(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) = L (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 ).</a:t>
            </a:r>
          </a:p>
        </p:txBody>
      </p:sp>
      <p:grpSp>
        <p:nvGrpSpPr>
          <p:cNvPr id="33797" name="Group 15"/>
          <p:cNvGrpSpPr>
            <a:grpSpLocks/>
          </p:cNvGrpSpPr>
          <p:nvPr/>
        </p:nvGrpSpPr>
        <p:grpSpPr bwMode="auto">
          <a:xfrm>
            <a:off x="615950" y="2792413"/>
            <a:ext cx="7664450" cy="3416300"/>
            <a:chOff x="594360" y="2416158"/>
            <a:chExt cx="7664727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594360" y="2416158"/>
              <a:ext cx="7664727" cy="341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Construction of the translation by </a:t>
              </a:r>
              <a:r>
                <a:rPr lang="en-US" b="1" dirty="0"/>
                <a:t>induction</a:t>
              </a:r>
              <a:r>
                <a:rPr lang="en-US" dirty="0"/>
                <a:t> over structure of RE’s: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Introduce one non-terminal (</a:t>
              </a:r>
              <a:r>
                <a:rPr lang="en-US" b="1" dirty="0">
                  <a:solidFill>
                    <a:srgbClr val="FF0000"/>
                  </a:solidFill>
                </a:rPr>
                <a:t>R</a:t>
              </a:r>
              <a:r>
                <a:rPr lang="en-US" dirty="0"/>
                <a:t>) for each </a:t>
              </a:r>
              <a:r>
                <a:rPr lang="en-US" dirty="0" err="1"/>
                <a:t>subterm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R</a:t>
              </a:r>
              <a:r>
                <a:rPr lang="en-US" dirty="0"/>
                <a:t> of the RE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Rules (base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Symbol (</a:t>
              </a:r>
              <a:r>
                <a:rPr lang="en-US" b="1" dirty="0">
                  <a:solidFill>
                    <a:srgbClr val="0070C0"/>
                  </a:solidFill>
                </a:rPr>
                <a:t>a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a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Epsilon(</a:t>
              </a:r>
              <a:r>
                <a:rPr lang="az-Cyrl-AZ" b="1" dirty="0">
                  <a:solidFill>
                    <a:srgbClr val="0070C0"/>
                  </a:solidFill>
                </a:rPr>
                <a:t>є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 </a:t>
              </a:r>
              <a:r>
                <a:rPr lang="az-Cyrl-AZ" b="1" dirty="0">
                  <a:solidFill>
                    <a:srgbClr val="FF0000"/>
                  </a:solidFill>
                </a:rPr>
                <a:t>є</a:t>
              </a:r>
              <a:endParaRPr lang="en-US" b="1" dirty="0">
                <a:solidFill>
                  <a:srgbClr val="FF0000"/>
                </a:solidFill>
              </a:endParaRP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US" dirty="0"/>
                <a:t>Rules (inductive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Alternation (</a:t>
              </a:r>
              <a:r>
                <a:rPr lang="en-US" b="1" dirty="0">
                  <a:solidFill>
                    <a:srgbClr val="0070C0"/>
                  </a:solidFill>
                </a:rPr>
                <a:t>M | N </a:t>
              </a:r>
              <a:r>
                <a:rPr lang="en-US" dirty="0"/>
                <a:t>):  </a:t>
              </a:r>
              <a:r>
                <a:rPr lang="en-US" b="1" dirty="0">
                  <a:solidFill>
                    <a:srgbClr val="FF0000"/>
                  </a:solidFill>
                </a:rPr>
                <a:t>R           M          R         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Concatenation (</a:t>
              </a:r>
              <a:r>
                <a:rPr lang="en-US" b="1" dirty="0">
                  <a:solidFill>
                    <a:srgbClr val="0070C0"/>
                  </a:solidFill>
                </a:rPr>
                <a:t>M N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M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Kleene closure (</a:t>
              </a:r>
              <a:r>
                <a:rPr lang="en-US" b="1" dirty="0">
                  <a:solidFill>
                    <a:srgbClr val="0070C0"/>
                  </a:solidFill>
                </a:rPr>
                <a:t>M *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M R           </a:t>
              </a:r>
              <a:r>
                <a:rPr lang="en-US" b="1" dirty="0" err="1">
                  <a:solidFill>
                    <a:srgbClr val="FF0000"/>
                  </a:solidFill>
                </a:rPr>
                <a:t>R</a:t>
              </a:r>
              <a:r>
                <a:rPr lang="en-US" b="1" dirty="0">
                  <a:solidFill>
                    <a:srgbClr val="FF0000"/>
                  </a:solidFill>
                </a:rPr>
                <a:t>          </a:t>
              </a:r>
              <a:r>
                <a:rPr lang="el-GR" b="1" dirty="0">
                  <a:solidFill>
                    <a:srgbClr val="FF0000"/>
                  </a:solidFill>
                </a:rPr>
                <a:t>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800" name="Straight Arrow Connector 12"/>
            <p:cNvCxnSpPr>
              <a:cxnSpLocks noChangeShapeType="1"/>
            </p:cNvCxnSpPr>
            <p:nvPr/>
          </p:nvCxnSpPr>
          <p:spPr bwMode="auto">
            <a:xfrm>
              <a:off x="3250030" y="37414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1" name="Straight Arrow Connector 17"/>
            <p:cNvCxnSpPr>
              <a:cxnSpLocks noChangeShapeType="1"/>
            </p:cNvCxnSpPr>
            <p:nvPr/>
          </p:nvCxnSpPr>
          <p:spPr bwMode="auto">
            <a:xfrm>
              <a:off x="3250029" y="4124318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2" name="Straight Arrow Connector 18"/>
            <p:cNvCxnSpPr>
              <a:cxnSpLocks noChangeShapeType="1"/>
            </p:cNvCxnSpPr>
            <p:nvPr/>
          </p:nvCxnSpPr>
          <p:spPr bwMode="auto">
            <a:xfrm>
              <a:off x="608467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3" name="Straight Arrow Connector 19"/>
            <p:cNvCxnSpPr>
              <a:cxnSpLocks noChangeShapeType="1"/>
            </p:cNvCxnSpPr>
            <p:nvPr/>
          </p:nvCxnSpPr>
          <p:spPr bwMode="auto">
            <a:xfrm>
              <a:off x="425831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Straight Arrow Connector 20"/>
            <p:cNvCxnSpPr>
              <a:cxnSpLocks noChangeShapeType="1"/>
            </p:cNvCxnSpPr>
            <p:nvPr/>
          </p:nvCxnSpPr>
          <p:spPr bwMode="auto">
            <a:xfrm>
              <a:off x="4358322" y="52273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5" name="Straight Arrow Connector 21"/>
            <p:cNvCxnSpPr>
              <a:cxnSpLocks noChangeShapeType="1"/>
            </p:cNvCxnSpPr>
            <p:nvPr/>
          </p:nvCxnSpPr>
          <p:spPr bwMode="auto">
            <a:xfrm>
              <a:off x="6400265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6" name="Straight Arrow Connector 22"/>
            <p:cNvCxnSpPr>
              <a:cxnSpLocks noChangeShapeType="1"/>
            </p:cNvCxnSpPr>
            <p:nvPr/>
          </p:nvCxnSpPr>
          <p:spPr bwMode="auto">
            <a:xfrm>
              <a:off x="4280673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379413" y="4689475"/>
            <a:ext cx="8655050" cy="195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2BE580-9050-4A38-82D9-B5B03A65CB4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800" smtClean="0"/>
          </a:p>
        </p:txBody>
      </p:sp>
      <p:sp>
        <p:nvSpPr>
          <p:cNvPr id="811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Role of parser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31800" y="3654425"/>
            <a:ext cx="843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verify that stream of tokens is valid according to the language definition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report violations as (informative) syntax error and recover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build abstract syntax tree (AST) for use in next compiler phase 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31800" y="812800"/>
            <a:ext cx="5816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Lexer partitioned document into stream of tokens. 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But not all token lists represent programs.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3175000" y="2884488"/>
            <a:ext cx="787400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&gt;=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468438" y="2884488"/>
            <a:ext cx="409575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IF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2043113" y="2884488"/>
            <a:ext cx="965200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ID(foo)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4129088" y="2884488"/>
            <a:ext cx="1274762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NUM(42)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5568950" y="2884488"/>
            <a:ext cx="908050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THEN</a:t>
            </a:r>
          </a:p>
        </p:txBody>
      </p:sp>
      <p:grpSp>
        <p:nvGrpSpPr>
          <p:cNvPr id="7179" name="Group 24"/>
          <p:cNvGrpSpPr>
            <a:grpSpLocks/>
          </p:cNvGrpSpPr>
          <p:nvPr/>
        </p:nvGrpSpPr>
        <p:grpSpPr bwMode="auto">
          <a:xfrm>
            <a:off x="6700838" y="3067050"/>
            <a:ext cx="650875" cy="93663"/>
            <a:chOff x="6700228" y="3066839"/>
            <a:chExt cx="652162" cy="94121"/>
          </a:xfrm>
        </p:grpSpPr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6700228" y="3069992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7196" name="Oval 17"/>
            <p:cNvSpPr>
              <a:spLocks noChangeArrowheads="1"/>
            </p:cNvSpPr>
            <p:nvPr/>
          </p:nvSpPr>
          <p:spPr bwMode="auto">
            <a:xfrm>
              <a:off x="6978752" y="3066839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7197" name="Oval 18"/>
            <p:cNvSpPr>
              <a:spLocks noChangeArrowheads="1"/>
            </p:cNvSpPr>
            <p:nvPr/>
          </p:nvSpPr>
          <p:spPr bwMode="auto">
            <a:xfrm>
              <a:off x="7257276" y="3069992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</p:grpSp>
      <p:grpSp>
        <p:nvGrpSpPr>
          <p:cNvPr id="7180" name="Group 23"/>
          <p:cNvGrpSpPr>
            <a:grpSpLocks/>
          </p:cNvGrpSpPr>
          <p:nvPr/>
        </p:nvGrpSpPr>
        <p:grpSpPr bwMode="auto">
          <a:xfrm>
            <a:off x="7721600" y="2608263"/>
            <a:ext cx="455613" cy="755650"/>
            <a:chOff x="6523746" y="1386076"/>
            <a:chExt cx="455006" cy="756745"/>
          </a:xfrm>
        </p:grpSpPr>
        <p:cxnSp>
          <p:nvCxnSpPr>
            <p:cNvPr id="7193" name="Straight Connector 19"/>
            <p:cNvCxnSpPr>
              <a:cxnSpLocks noChangeShapeType="1"/>
            </p:cNvCxnSpPr>
            <p:nvPr/>
          </p:nvCxnSpPr>
          <p:spPr bwMode="auto">
            <a:xfrm>
              <a:off x="6523746" y="1825542"/>
              <a:ext cx="176482" cy="287037"/>
            </a:xfrm>
            <a:prstGeom prst="line">
              <a:avLst/>
            </a:prstGeom>
            <a:noFill/>
            <a:ln w="76200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4" name="Straight Connector 22"/>
            <p:cNvCxnSpPr>
              <a:cxnSpLocks noChangeShapeType="1"/>
            </p:cNvCxnSpPr>
            <p:nvPr/>
          </p:nvCxnSpPr>
          <p:spPr bwMode="auto">
            <a:xfrm flipV="1">
              <a:off x="6700228" y="1386076"/>
              <a:ext cx="278524" cy="756745"/>
            </a:xfrm>
            <a:prstGeom prst="line">
              <a:avLst/>
            </a:prstGeom>
            <a:noFill/>
            <a:ln w="76200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81" name="Group 27"/>
          <p:cNvGrpSpPr>
            <a:grpSpLocks/>
          </p:cNvGrpSpPr>
          <p:nvPr/>
        </p:nvGrpSpPr>
        <p:grpSpPr bwMode="auto">
          <a:xfrm>
            <a:off x="6700838" y="2068513"/>
            <a:ext cx="650875" cy="93662"/>
            <a:chOff x="6700228" y="3066839"/>
            <a:chExt cx="652162" cy="94121"/>
          </a:xfrm>
        </p:grpSpPr>
        <p:sp>
          <p:nvSpPr>
            <p:cNvPr id="7190" name="Oval 28"/>
            <p:cNvSpPr>
              <a:spLocks noChangeArrowheads="1"/>
            </p:cNvSpPr>
            <p:nvPr/>
          </p:nvSpPr>
          <p:spPr bwMode="auto">
            <a:xfrm>
              <a:off x="6700228" y="3069992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7191" name="Oval 29"/>
            <p:cNvSpPr>
              <a:spLocks noChangeArrowheads="1"/>
            </p:cNvSpPr>
            <p:nvPr/>
          </p:nvSpPr>
          <p:spPr bwMode="auto">
            <a:xfrm>
              <a:off x="6978752" y="3066839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  <p:sp>
          <p:nvSpPr>
            <p:cNvPr id="7192" name="Oval 30"/>
            <p:cNvSpPr>
              <a:spLocks noChangeArrowheads="1"/>
            </p:cNvSpPr>
            <p:nvPr/>
          </p:nvSpPr>
          <p:spPr bwMode="auto">
            <a:xfrm>
              <a:off x="7257276" y="3069992"/>
              <a:ext cx="95114" cy="909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Arial Narrow" panose="020B0606020202030204" pitchFamily="34" charset="0"/>
              </a:endParaRPr>
            </a:p>
          </p:txBody>
        </p:sp>
      </p:grpSp>
      <p:sp>
        <p:nvSpPr>
          <p:cNvPr id="7182" name="TextBox 31"/>
          <p:cNvSpPr txBox="1">
            <a:spLocks noChangeArrowheads="1"/>
          </p:cNvSpPr>
          <p:nvPr/>
        </p:nvSpPr>
        <p:spPr bwMode="auto">
          <a:xfrm>
            <a:off x="1466850" y="1885950"/>
            <a:ext cx="787400" cy="461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&gt;=</a:t>
            </a:r>
          </a:p>
        </p:txBody>
      </p:sp>
      <p:sp>
        <p:nvSpPr>
          <p:cNvPr id="7183" name="TextBox 32"/>
          <p:cNvSpPr txBox="1">
            <a:spLocks noChangeArrowheads="1"/>
          </p:cNvSpPr>
          <p:nvPr/>
        </p:nvSpPr>
        <p:spPr bwMode="auto">
          <a:xfrm>
            <a:off x="2428875" y="1884363"/>
            <a:ext cx="908050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THEN</a:t>
            </a:r>
          </a:p>
        </p:txBody>
      </p:sp>
      <p:sp>
        <p:nvSpPr>
          <p:cNvPr id="7184" name="TextBox 34"/>
          <p:cNvSpPr txBox="1">
            <a:spLocks noChangeArrowheads="1"/>
          </p:cNvSpPr>
          <p:nvPr/>
        </p:nvSpPr>
        <p:spPr bwMode="auto">
          <a:xfrm>
            <a:off x="3511550" y="1884363"/>
            <a:ext cx="965200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ID(foo)</a:t>
            </a:r>
          </a:p>
        </p:txBody>
      </p:sp>
      <p:sp>
        <p:nvSpPr>
          <p:cNvPr id="7185" name="TextBox 35"/>
          <p:cNvSpPr txBox="1">
            <a:spLocks noChangeArrowheads="1"/>
          </p:cNvSpPr>
          <p:nvPr/>
        </p:nvSpPr>
        <p:spPr bwMode="auto">
          <a:xfrm>
            <a:off x="4645025" y="1884363"/>
            <a:ext cx="407988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IF</a:t>
            </a:r>
          </a:p>
        </p:txBody>
      </p:sp>
      <p:sp>
        <p:nvSpPr>
          <p:cNvPr id="7186" name="TextBox 36"/>
          <p:cNvSpPr txBox="1">
            <a:spLocks noChangeArrowheads="1"/>
          </p:cNvSpPr>
          <p:nvPr/>
        </p:nvSpPr>
        <p:spPr bwMode="auto">
          <a:xfrm>
            <a:off x="5216525" y="1884363"/>
            <a:ext cx="1274763" cy="46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NUM(42)</a:t>
            </a:r>
          </a:p>
        </p:txBody>
      </p:sp>
      <p:grpSp>
        <p:nvGrpSpPr>
          <p:cNvPr id="7187" name="Group 37"/>
          <p:cNvGrpSpPr>
            <a:grpSpLocks/>
          </p:cNvGrpSpPr>
          <p:nvPr/>
        </p:nvGrpSpPr>
        <p:grpSpPr bwMode="auto">
          <a:xfrm>
            <a:off x="7588250" y="1766888"/>
            <a:ext cx="588963" cy="601662"/>
            <a:chOff x="7792902" y="1744587"/>
            <a:chExt cx="588539" cy="601641"/>
          </a:xfrm>
        </p:grpSpPr>
        <p:cxnSp>
          <p:nvCxnSpPr>
            <p:cNvPr id="7188" name="Straight Connector 26"/>
            <p:cNvCxnSpPr>
              <a:cxnSpLocks noChangeShapeType="1"/>
            </p:cNvCxnSpPr>
            <p:nvPr/>
          </p:nvCxnSpPr>
          <p:spPr bwMode="auto">
            <a:xfrm>
              <a:off x="7810163" y="1757689"/>
              <a:ext cx="559791" cy="58853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Straight Connector 39"/>
            <p:cNvCxnSpPr>
              <a:cxnSpLocks noChangeShapeType="1"/>
            </p:cNvCxnSpPr>
            <p:nvPr/>
          </p:nvCxnSpPr>
          <p:spPr bwMode="auto">
            <a:xfrm rot="5400000">
              <a:off x="7807276" y="1730213"/>
              <a:ext cx="559791" cy="588539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5DFB77-E31D-4403-A406-47111434B5D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800" smtClean="0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101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 Free Grammars and REs (II)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615950" y="895350"/>
            <a:ext cx="7567613" cy="157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Part 1: any language that can be generated using RE’s can be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            generated by a CFG.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Proof: give a translation that transforms an RE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into a CFG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</a:t>
            </a:r>
            <a:endParaRPr lang="en-US" altLang="en-US" sz="18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           such that L( 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 ) = L (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G</a:t>
            </a:r>
            <a:r>
              <a:rPr lang="en-US" altLang="en-US">
                <a:latin typeface="Arial Narrow" panose="020B0606020202030204" pitchFamily="34" charset="0"/>
              </a:rPr>
              <a:t>(</a:t>
            </a:r>
            <a:r>
              <a:rPr lang="en-US" altLang="en-US" b="1">
                <a:solidFill>
                  <a:srgbClr val="0070C0"/>
                </a:solidFill>
                <a:latin typeface="Arial Narrow" panose="020B0606020202030204" pitchFamily="34" charset="0"/>
              </a:rPr>
              <a:t>R</a:t>
            </a:r>
            <a:r>
              <a:rPr lang="en-US" altLang="en-US">
                <a:latin typeface="Arial Narrow" panose="020B0606020202030204" pitchFamily="34" charset="0"/>
              </a:rPr>
              <a:t>) ).</a:t>
            </a:r>
          </a:p>
        </p:txBody>
      </p:sp>
      <p:grpSp>
        <p:nvGrpSpPr>
          <p:cNvPr id="34821" name="Group 15"/>
          <p:cNvGrpSpPr>
            <a:grpSpLocks/>
          </p:cNvGrpSpPr>
          <p:nvPr/>
        </p:nvGrpSpPr>
        <p:grpSpPr bwMode="auto">
          <a:xfrm>
            <a:off x="615950" y="2792413"/>
            <a:ext cx="7664450" cy="3416300"/>
            <a:chOff x="594360" y="2416158"/>
            <a:chExt cx="7664727" cy="3416320"/>
          </a:xfrm>
        </p:grpSpPr>
        <p:sp>
          <p:nvSpPr>
            <p:cNvPr id="2" name="TextBox 1"/>
            <p:cNvSpPr txBox="1"/>
            <p:nvPr/>
          </p:nvSpPr>
          <p:spPr>
            <a:xfrm>
              <a:off x="594360" y="2416158"/>
              <a:ext cx="7664727" cy="341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Construction of the translation by </a:t>
              </a:r>
              <a:r>
                <a:rPr lang="en-US" b="1" dirty="0"/>
                <a:t>induction</a:t>
              </a:r>
              <a:r>
                <a:rPr lang="en-US" dirty="0"/>
                <a:t> over structure of RE’s: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Introduce one non-terminal (</a:t>
              </a:r>
              <a:r>
                <a:rPr lang="en-US" b="1" dirty="0">
                  <a:solidFill>
                    <a:srgbClr val="FF0000"/>
                  </a:solidFill>
                </a:rPr>
                <a:t>R</a:t>
              </a:r>
              <a:r>
                <a:rPr lang="en-US" dirty="0"/>
                <a:t>) for each </a:t>
              </a:r>
              <a:r>
                <a:rPr lang="en-US" dirty="0" err="1"/>
                <a:t>subterm</a:t>
              </a:r>
              <a:r>
                <a:rPr lang="en-US" dirty="0"/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R</a:t>
              </a:r>
              <a:r>
                <a:rPr lang="en-US" dirty="0"/>
                <a:t> of the RE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dirty="0"/>
                <a:t>Rules (base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Symbol (</a:t>
              </a:r>
              <a:r>
                <a:rPr lang="en-US" b="1" dirty="0">
                  <a:solidFill>
                    <a:srgbClr val="0070C0"/>
                  </a:solidFill>
                </a:rPr>
                <a:t>a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a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Epsilon(</a:t>
              </a:r>
              <a:r>
                <a:rPr lang="az-Cyrl-AZ" b="1" dirty="0">
                  <a:solidFill>
                    <a:srgbClr val="0070C0"/>
                  </a:solidFill>
                </a:rPr>
                <a:t>є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 </a:t>
              </a:r>
              <a:r>
                <a:rPr lang="az-Cyrl-AZ" b="1" dirty="0">
                  <a:solidFill>
                    <a:srgbClr val="FF0000"/>
                  </a:solidFill>
                </a:rPr>
                <a:t>є</a:t>
              </a:r>
              <a:endParaRPr lang="en-US" b="1" dirty="0">
                <a:solidFill>
                  <a:srgbClr val="FF0000"/>
                </a:solidFill>
              </a:endParaRP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US" dirty="0"/>
                <a:t>Rules (inductive cases):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Alternation (</a:t>
              </a:r>
              <a:r>
                <a:rPr lang="en-US" b="1" dirty="0">
                  <a:solidFill>
                    <a:srgbClr val="0070C0"/>
                  </a:solidFill>
                </a:rPr>
                <a:t>M | N </a:t>
              </a:r>
              <a:r>
                <a:rPr lang="en-US" dirty="0"/>
                <a:t>):  </a:t>
              </a:r>
              <a:r>
                <a:rPr lang="en-US" b="1" dirty="0">
                  <a:solidFill>
                    <a:srgbClr val="FF0000"/>
                  </a:solidFill>
                </a:rPr>
                <a:t>R           M          R         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Concatenation (</a:t>
              </a:r>
              <a:r>
                <a:rPr lang="en-US" b="1" dirty="0">
                  <a:solidFill>
                    <a:srgbClr val="0070C0"/>
                  </a:solidFill>
                </a:rPr>
                <a:t>M N</a:t>
              </a:r>
              <a:r>
                <a:rPr lang="en-US" dirty="0"/>
                <a:t>):</a:t>
              </a:r>
              <a:r>
                <a:rPr lang="en-US" b="1" dirty="0">
                  <a:solidFill>
                    <a:srgbClr val="FF0000"/>
                  </a:solidFill>
                </a:rPr>
                <a:t> R          M N</a:t>
              </a:r>
            </a:p>
            <a:p>
              <a:pPr marL="971550" lvl="1" indent="-514350">
                <a:buFont typeface="+mj-lt"/>
                <a:buAutoNum type="romanLcPeriod"/>
                <a:defRPr/>
              </a:pPr>
              <a:r>
                <a:rPr lang="en-US" dirty="0"/>
                <a:t>Kleene closure (</a:t>
              </a:r>
              <a:r>
                <a:rPr lang="en-US" b="1" dirty="0">
                  <a:solidFill>
                    <a:srgbClr val="0070C0"/>
                  </a:solidFill>
                </a:rPr>
                <a:t>M *</a:t>
              </a:r>
              <a:r>
                <a:rPr lang="en-US" dirty="0"/>
                <a:t>): </a:t>
              </a:r>
              <a:r>
                <a:rPr lang="en-US" b="1" dirty="0">
                  <a:solidFill>
                    <a:srgbClr val="FF0000"/>
                  </a:solidFill>
                </a:rPr>
                <a:t>R          M R           </a:t>
              </a:r>
              <a:r>
                <a:rPr lang="en-US" b="1" dirty="0" err="1">
                  <a:solidFill>
                    <a:srgbClr val="FF0000"/>
                  </a:solidFill>
                </a:rPr>
                <a:t>R</a:t>
              </a:r>
              <a:r>
                <a:rPr lang="en-US" b="1" dirty="0">
                  <a:solidFill>
                    <a:srgbClr val="FF0000"/>
                  </a:solidFill>
                </a:rPr>
                <a:t>          </a:t>
              </a:r>
              <a:r>
                <a:rPr lang="el-GR" b="1" dirty="0">
                  <a:solidFill>
                    <a:srgbClr val="FF0000"/>
                  </a:solidFill>
                </a:rPr>
                <a:t>ε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823" name="Straight Arrow Connector 12"/>
            <p:cNvCxnSpPr>
              <a:cxnSpLocks noChangeShapeType="1"/>
            </p:cNvCxnSpPr>
            <p:nvPr/>
          </p:nvCxnSpPr>
          <p:spPr bwMode="auto">
            <a:xfrm>
              <a:off x="3250030" y="37414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4" name="Straight Arrow Connector 17"/>
            <p:cNvCxnSpPr>
              <a:cxnSpLocks noChangeShapeType="1"/>
            </p:cNvCxnSpPr>
            <p:nvPr/>
          </p:nvCxnSpPr>
          <p:spPr bwMode="auto">
            <a:xfrm>
              <a:off x="3250029" y="4124318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5" name="Straight Arrow Connector 18"/>
            <p:cNvCxnSpPr>
              <a:cxnSpLocks noChangeShapeType="1"/>
            </p:cNvCxnSpPr>
            <p:nvPr/>
          </p:nvCxnSpPr>
          <p:spPr bwMode="auto">
            <a:xfrm>
              <a:off x="608467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6" name="Straight Arrow Connector 19"/>
            <p:cNvCxnSpPr>
              <a:cxnSpLocks noChangeShapeType="1"/>
            </p:cNvCxnSpPr>
            <p:nvPr/>
          </p:nvCxnSpPr>
          <p:spPr bwMode="auto">
            <a:xfrm>
              <a:off x="4258310" y="486156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7" name="Straight Arrow Connector 20"/>
            <p:cNvCxnSpPr>
              <a:cxnSpLocks noChangeShapeType="1"/>
            </p:cNvCxnSpPr>
            <p:nvPr/>
          </p:nvCxnSpPr>
          <p:spPr bwMode="auto">
            <a:xfrm>
              <a:off x="4358322" y="522732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8" name="Straight Arrow Connector 21"/>
            <p:cNvCxnSpPr>
              <a:cxnSpLocks noChangeShapeType="1"/>
            </p:cNvCxnSpPr>
            <p:nvPr/>
          </p:nvCxnSpPr>
          <p:spPr bwMode="auto">
            <a:xfrm>
              <a:off x="6400265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9" name="Straight Arrow Connector 22"/>
            <p:cNvCxnSpPr>
              <a:cxnSpLocks noChangeShapeType="1"/>
            </p:cNvCxnSpPr>
            <p:nvPr/>
          </p:nvCxnSpPr>
          <p:spPr bwMode="auto">
            <a:xfrm>
              <a:off x="4280673" y="5593080"/>
              <a:ext cx="583565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D61AF9-BC71-4BF6-A6B9-1E6DF099497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800" smtClean="0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 with no RE/FA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4" name="Cloud Callout 3"/>
          <p:cNvSpPr>
            <a:spLocks noChangeArrowheads="1"/>
          </p:cNvSpPr>
          <p:nvPr/>
        </p:nvSpPr>
        <p:spPr bwMode="auto">
          <a:xfrm>
            <a:off x="6354763" y="1108075"/>
            <a:ext cx="2355850" cy="1558925"/>
          </a:xfrm>
          <a:prstGeom prst="cloudCallout">
            <a:avLst>
              <a:gd name="adj1" fmla="val -57060"/>
              <a:gd name="adj2" fmla="val -82454"/>
            </a:avLst>
          </a:prstGeom>
          <a:solidFill>
            <a:srgbClr val="FF0000">
              <a:alpha val="50195"/>
            </a:srgbClr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NFA? DFA?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1646238" y="1470025"/>
            <a:ext cx="3154362" cy="1639888"/>
          </a:xfrm>
          <a:prstGeom prst="cloud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Suggestions?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46E4C0-A7F1-4A79-A550-665E1CFCDCB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800" smtClean="0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 with no RE/FA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Cloud Callout 3"/>
          <p:cNvSpPr>
            <a:spLocks noChangeArrowheads="1"/>
          </p:cNvSpPr>
          <p:nvPr/>
        </p:nvSpPr>
        <p:spPr bwMode="auto">
          <a:xfrm>
            <a:off x="6354763" y="1108075"/>
            <a:ext cx="2355850" cy="1558925"/>
          </a:xfrm>
          <a:prstGeom prst="cloudCallout">
            <a:avLst>
              <a:gd name="adj1" fmla="val -57060"/>
              <a:gd name="adj2" fmla="val -82454"/>
            </a:avLst>
          </a:prstGeom>
          <a:solidFill>
            <a:srgbClr val="FF0000">
              <a:alpha val="50195"/>
            </a:srgbClr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NFA? DFA?</a:t>
            </a:r>
          </a:p>
        </p:txBody>
      </p:sp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6327775" y="2619375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Either one is fine!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792163" y="1377950"/>
            <a:ext cx="214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Well-bracketing!</a:t>
            </a:r>
          </a:p>
        </p:txBody>
      </p: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3187700" y="1176338"/>
            <a:ext cx="1674813" cy="865187"/>
            <a:chOff x="4297680" y="3437593"/>
            <a:chExt cx="1675459" cy="865186"/>
          </a:xfrm>
        </p:grpSpPr>
        <p:grpSp>
          <p:nvGrpSpPr>
            <p:cNvPr id="36875" name="Group 8"/>
            <p:cNvGrpSpPr>
              <a:grpSpLocks/>
            </p:cNvGrpSpPr>
            <p:nvPr/>
          </p:nvGrpSpPr>
          <p:grpSpPr bwMode="auto">
            <a:xfrm>
              <a:off x="4297680" y="3437593"/>
              <a:ext cx="1675459" cy="461665"/>
              <a:chOff x="4297680" y="3437593"/>
              <a:chExt cx="1675459" cy="461665"/>
            </a:xfrm>
          </p:grpSpPr>
          <p:sp>
            <p:nvSpPr>
              <p:cNvPr id="36879" name="TextBox 5"/>
              <p:cNvSpPr txBox="1">
                <a:spLocks noChangeArrowheads="1"/>
              </p:cNvSpPr>
              <p:nvPr/>
            </p:nvSpPr>
            <p:spPr bwMode="auto">
              <a:xfrm>
                <a:off x="4297680" y="3437593"/>
                <a:ext cx="167545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S            ( S )</a:t>
                </a:r>
              </a:p>
            </p:txBody>
          </p:sp>
          <p:cxnSp>
            <p:nvCxnSpPr>
              <p:cNvPr id="36880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728014" y="3668426"/>
                <a:ext cx="583544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6876" name="Group 7"/>
            <p:cNvGrpSpPr>
              <a:grpSpLocks/>
            </p:cNvGrpSpPr>
            <p:nvPr/>
          </p:nvGrpSpPr>
          <p:grpSpPr bwMode="auto">
            <a:xfrm>
              <a:off x="4297680" y="3841114"/>
              <a:ext cx="1308371" cy="461665"/>
              <a:chOff x="4297680" y="3841114"/>
              <a:chExt cx="1308371" cy="461665"/>
            </a:xfrm>
          </p:grpSpPr>
          <p:sp>
            <p:nvSpPr>
              <p:cNvPr id="36877" name="TextBox 6"/>
              <p:cNvSpPr txBox="1">
                <a:spLocks noChangeArrowheads="1"/>
              </p:cNvSpPr>
              <p:nvPr/>
            </p:nvSpPr>
            <p:spPr bwMode="auto">
              <a:xfrm>
                <a:off x="4297680" y="3841114"/>
                <a:ext cx="1308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FF"/>
                  </a:buClr>
                  <a:buChar char="•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66FF"/>
                  </a:buClr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S            </a:t>
                </a:r>
                <a:r>
                  <a:rPr lang="el-GR" altLang="en-US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ε</a:t>
                </a:r>
                <a:endParaRPr lang="en-US" altLang="en-US" b="1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6878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746118" y="4071947"/>
                <a:ext cx="583544" cy="0"/>
              </a:xfrm>
              <a:prstGeom prst="straightConnector1">
                <a:avLst/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384175" y="3321050"/>
            <a:ext cx="84994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FA must have </a:t>
            </a:r>
            <a:r>
              <a:rPr lang="en-US" altLang="en-US" b="1">
                <a:latin typeface="Arial Narrow" panose="020B0606020202030204" pitchFamily="34" charset="0"/>
              </a:rPr>
              <a:t>finite</a:t>
            </a:r>
            <a:r>
              <a:rPr lang="en-US" altLang="en-US">
                <a:latin typeface="Arial Narrow" panose="020B0606020202030204" pitchFamily="34" charset="0"/>
              </a:rPr>
              <a:t> number of states, say </a:t>
            </a:r>
            <a:r>
              <a:rPr lang="en-US" altLang="en-US" b="1">
                <a:latin typeface="Arial Narrow" panose="020B0606020202030204" pitchFamily="34" charset="0"/>
              </a:rPr>
              <a:t>N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FA must “remember” number of “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en-US" altLang="en-US">
                <a:latin typeface="Arial Narrow" panose="020B0606020202030204" pitchFamily="34" charset="0"/>
              </a:rPr>
              <a:t>“ to generate equally many “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r>
              <a:rPr lang="en-US" altLang="en-US">
                <a:latin typeface="Arial Narrow" panose="020B0606020202030204" pitchFamily="34" charset="0"/>
              </a:rPr>
              <a:t>”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At or before seeing the </a:t>
            </a:r>
            <a:r>
              <a:rPr lang="en-US" altLang="en-US" b="1">
                <a:latin typeface="Arial Narrow" panose="020B0606020202030204" pitchFamily="34" charset="0"/>
              </a:rPr>
              <a:t>N</a:t>
            </a:r>
            <a:r>
              <a:rPr lang="en-US" altLang="en-US">
                <a:latin typeface="Arial Narrow" panose="020B0606020202030204" pitchFamily="34" charset="0"/>
              </a:rPr>
              <a:t>+1</a:t>
            </a:r>
            <a:r>
              <a:rPr lang="en-US" altLang="en-US" baseline="30000">
                <a:latin typeface="Arial Narrow" panose="020B0606020202030204" pitchFamily="34" charset="0"/>
              </a:rPr>
              <a:t>st</a:t>
            </a:r>
            <a:r>
              <a:rPr lang="en-US" altLang="en-US">
                <a:latin typeface="Arial Narrow" panose="020B0606020202030204" pitchFamily="34" charset="0"/>
              </a:rPr>
              <a:t> 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“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”, FA must revisit a state already traversed, say s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s represents two different counts of “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”, both of which must be accepted 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One count will be invalid, ie not match up the number of “</a:t>
            </a:r>
            <a:r>
              <a:rPr lang="en-US" altLang="en-US" b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US" altLang="en-US">
                <a:latin typeface="Arial Narrow" panose="020B0606020202030204" pitchFamily="34" charset="0"/>
                <a:sym typeface="Wingdings" panose="05000000000000000000" pitchFamily="2" charset="2"/>
              </a:rPr>
              <a:t>“’s seen.</a:t>
            </a: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382588" y="2406650"/>
            <a:ext cx="591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Proof by contradiction</a:t>
            </a:r>
            <a:r>
              <a:rPr lang="en-US" altLang="en-US">
                <a:latin typeface="Arial Narrow" panose="020B0606020202030204" pitchFamily="34" charset="0"/>
              </a:rPr>
              <a:t>: 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>
                <a:latin typeface="Arial Narrow" panose="020B0606020202030204" pitchFamily="34" charset="0"/>
              </a:rPr>
              <a:t>assume there’s a NFA/DFA accepting the language</a:t>
            </a:r>
          </a:p>
        </p:txBody>
      </p:sp>
      <p:sp>
        <p:nvSpPr>
          <p:cNvPr id="36874" name="Lightning Bolt 14"/>
          <p:cNvSpPr>
            <a:spLocks noChangeArrowheads="1"/>
          </p:cNvSpPr>
          <p:nvPr/>
        </p:nvSpPr>
        <p:spPr bwMode="auto">
          <a:xfrm>
            <a:off x="8031163" y="4697413"/>
            <a:ext cx="993775" cy="1658937"/>
          </a:xfrm>
          <a:prstGeom prst="lightningBolt">
            <a:avLst/>
          </a:prstGeom>
          <a:solidFill>
            <a:srgbClr val="FF3300">
              <a:alpha val="49803"/>
            </a:srgbClr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140487-D188-4DB9-A5A8-098F2108C077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800" smtClean="0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87313"/>
            <a:ext cx="8686800" cy="4460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Grammars versus automata models (for the curious)</a:t>
            </a: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731838" y="1279525"/>
            <a:ext cx="8107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Q: is there a class of grammars capturing exactly the power of RE’s?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A: yes, the “</a:t>
            </a:r>
            <a:r>
              <a:rPr lang="en-US" altLang="en-US" u="sng">
                <a:latin typeface="Arial Narrow" panose="020B0606020202030204" pitchFamily="34" charset="0"/>
              </a:rPr>
              <a:t>regular, right-linear, finite state grammars</a:t>
            </a:r>
            <a:r>
              <a:rPr lang="en-US" altLang="en-US">
                <a:latin typeface="Arial Narrow" panose="020B0606020202030204" pitchFamily="34" charset="0"/>
              </a:rPr>
              <a:t>” for example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685800" y="3719513"/>
            <a:ext cx="755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Q: is there an automaton model that precisely captures context-free grammars?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A: yes, “</a:t>
            </a:r>
            <a:r>
              <a:rPr lang="en-US" altLang="en-US" u="sng">
                <a:latin typeface="Arial Narrow" panose="020B0606020202030204" pitchFamily="34" charset="0"/>
              </a:rPr>
              <a:t>push-down automata</a:t>
            </a:r>
            <a:r>
              <a:rPr lang="en-US" altLang="en-US">
                <a:latin typeface="Arial Narrow" panose="020B0606020202030204" pitchFamily="34" charset="0"/>
              </a:rPr>
              <a:t>” (ie automata with a stack)</a:t>
            </a:r>
          </a:p>
        </p:txBody>
      </p:sp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4084638" y="2411413"/>
            <a:ext cx="340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 Narrow" panose="020B0606020202030204" pitchFamily="34" charset="0"/>
              </a:rPr>
              <a:t>at most one non-terminal in each RHS</a:t>
            </a:r>
          </a:p>
        </p:txBody>
      </p:sp>
      <p:cxnSp>
        <p:nvCxnSpPr>
          <p:cNvPr id="37895" name="Straight Arrow Connector 6"/>
          <p:cNvCxnSpPr>
            <a:cxnSpLocks noChangeShapeType="1"/>
          </p:cNvCxnSpPr>
          <p:nvPr/>
        </p:nvCxnSpPr>
        <p:spPr bwMode="auto">
          <a:xfrm flipH="1" flipV="1">
            <a:off x="3946525" y="2154238"/>
            <a:ext cx="519113" cy="334962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092200" y="2592388"/>
            <a:ext cx="2449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non-terminals occur only in</a:t>
            </a:r>
            <a:b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rgbClr val="00B050"/>
                </a:solidFill>
                <a:latin typeface="Arial Narrow" panose="020B0606020202030204" pitchFamily="34" charset="0"/>
              </a:rPr>
              <a:t>right-most position of RHS</a:t>
            </a:r>
          </a:p>
        </p:txBody>
      </p:sp>
      <p:cxnSp>
        <p:nvCxnSpPr>
          <p:cNvPr id="37897" name="Straight Arrow Connector 11"/>
          <p:cNvCxnSpPr>
            <a:cxnSpLocks noChangeShapeType="1"/>
          </p:cNvCxnSpPr>
          <p:nvPr/>
        </p:nvCxnSpPr>
        <p:spPr bwMode="auto">
          <a:xfrm rot="6300000" flipH="1" flipV="1">
            <a:off x="2803526" y="2211387"/>
            <a:ext cx="519112" cy="334963"/>
          </a:xfrm>
          <a:prstGeom prst="straightConnector1">
            <a:avLst/>
          </a:prstGeom>
          <a:noFill/>
          <a:ln w="76200" algn="ctr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2"/>
          <p:cNvSpPr txBox="1">
            <a:spLocks noChangeArrowheads="1"/>
          </p:cNvSpPr>
          <p:nvPr/>
        </p:nvSpPr>
        <p:spPr bwMode="auto">
          <a:xfrm>
            <a:off x="715963" y="5075238"/>
            <a:ext cx="7559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Q: we use context-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free</a:t>
            </a:r>
            <a:r>
              <a:rPr lang="en-US" altLang="en-US">
                <a:latin typeface="Arial Narrow" panose="020B0606020202030204" pitchFamily="34" charset="0"/>
              </a:rPr>
              <a:t> grammars to specify parsing. Are there grammars that are not context-free?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A: yes, </a:t>
            </a:r>
            <a:r>
              <a:rPr lang="en-US" altLang="en-US" u="sng">
                <a:latin typeface="Arial Narrow" panose="020B0606020202030204" pitchFamily="34" charset="0"/>
              </a:rPr>
              <a:t>context-</a:t>
            </a:r>
            <a:r>
              <a:rPr lang="en-US" altLang="en-US" b="1" u="sng">
                <a:solidFill>
                  <a:srgbClr val="00B050"/>
                </a:solidFill>
                <a:latin typeface="Arial Narrow" panose="020B0606020202030204" pitchFamily="34" charset="0"/>
              </a:rPr>
              <a:t>sensitive</a:t>
            </a:r>
            <a:r>
              <a:rPr lang="en-US" altLang="en-US" u="sng">
                <a:latin typeface="Arial Narrow" panose="020B0606020202030204" pitchFamily="34" charset="0"/>
              </a:rPr>
              <a:t> grammars</a:t>
            </a:r>
            <a:r>
              <a:rPr lang="en-US" altLang="en-US">
                <a:latin typeface="Arial Narrow" panose="020B0606020202030204" pitchFamily="34" charset="0"/>
              </a:rPr>
              <a:t>, for example (LHS of productions are strings with &gt; 0 nonterminals and &gt;=0 terminals)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07ECDC-490A-49FA-8E2E-1D5F18CF8DA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800" smtClean="0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Parsing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8662" name="Picture 6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47675" y="1028700"/>
            <a:ext cx="8258175" cy="4324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E434DC-1C6E-4AFC-87EA-EFED18196E9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800" smtClean="0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7637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n-ea"/>
                <a:cs typeface="+mn-cs"/>
              </a:rPr>
              <a:t>Recursive Descent Parsing</a:t>
            </a:r>
          </a:p>
          <a:p>
            <a:pPr>
              <a:defRPr/>
            </a:pPr>
            <a:r>
              <a:rPr lang="en-US" smtClean="0">
                <a:ea typeface="+mn-ea"/>
                <a:cs typeface="+mn-cs"/>
              </a:rPr>
              <a:t>Shift-Reduce Parsing</a:t>
            </a:r>
          </a:p>
          <a:p>
            <a:pPr>
              <a:defRPr/>
            </a:pPr>
            <a:r>
              <a:rPr lang="en-US" smtClean="0">
                <a:ea typeface="+mn-ea"/>
                <a:cs typeface="+mn-cs"/>
              </a:rPr>
              <a:t>ML-Yacc</a:t>
            </a:r>
          </a:p>
          <a:p>
            <a:pPr>
              <a:defRPr/>
            </a:pPr>
            <a:r>
              <a:rPr lang="en-US" smtClean="0">
                <a:ea typeface="+mn-ea"/>
                <a:cs typeface="+mn-cs"/>
              </a:rPr>
              <a:t>Recursive Descent Parser Generation</a:t>
            </a:r>
          </a:p>
          <a:p>
            <a:pPr>
              <a:defRPr/>
            </a:pPr>
            <a:endParaRPr lang="en-US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73D955-D611-4AB5-BEA4-5BCEA6F438DB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8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Recursive Descent Parsing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615950" y="1235075"/>
            <a:ext cx="8042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Reminder: context-free grammars: symbols (terminals, non-terminals),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productions (rules), derivations,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88" y="2417763"/>
            <a:ext cx="87153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Many CFG’s can be parsed with an algorithm called </a:t>
            </a:r>
            <a:r>
              <a:rPr lang="en-US" b="1" dirty="0"/>
              <a:t>recursive descent: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one function for each non-terminal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each production rule yields one clause in the function for the LHS symbol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functions (possibly mutually) recursive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575" y="4594225"/>
            <a:ext cx="7991475" cy="1931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Other names for recursive descent: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predictive</a:t>
            </a:r>
            <a:r>
              <a:rPr lang="en-US" dirty="0"/>
              <a:t> parsing: rule selection is based on next symbol(s) seen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top-down parsing (algorithm starts with initial symbol)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LL(1) parsing (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eft-to-right parsing,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eftmost derivation,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 symbol look-ahead)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3DB07C-0987-4FFD-B31C-923E4011A24A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800" smtClean="0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1751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Recursive descent: example</a:t>
            </a:r>
          </a:p>
        </p:txBody>
      </p:sp>
      <p:pic>
        <p:nvPicPr>
          <p:cNvPr id="8407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47663" y="601663"/>
            <a:ext cx="8153400" cy="33766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2754313"/>
            <a:ext cx="6488112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0C1F2-B17A-4A5F-AE3B-E4572297076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800" smtClean="0"/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148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Recursive descent: another example</a:t>
            </a:r>
          </a:p>
        </p:txBody>
      </p:sp>
      <p:pic>
        <p:nvPicPr>
          <p:cNvPr id="842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03238" y="858838"/>
            <a:ext cx="8513762" cy="5019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20DC38-88F4-44DF-9194-C1D900E7C1A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800" smtClean="0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Problem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37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7825" y="866775"/>
            <a:ext cx="8432800" cy="4954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87837" y="2692115"/>
            <a:ext cx="2060629" cy="1938992"/>
            <a:chOff x="6961593" y="2565780"/>
            <a:chExt cx="2060629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6961593" y="2565780"/>
              <a:ext cx="2060629" cy="193899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         S EOF</a:t>
              </a:r>
              <a:br>
                <a:rPr lang="en-US" dirty="0" smtClean="0"/>
              </a:br>
              <a:r>
                <a:rPr lang="en-US" dirty="0" smtClean="0"/>
                <a:t>S          id := E</a:t>
              </a:r>
            </a:p>
            <a:p>
              <a:r>
                <a:rPr lang="en-US" dirty="0" smtClean="0"/>
                <a:t>S          print ( L )</a:t>
              </a:r>
            </a:p>
            <a:p>
              <a:r>
                <a:rPr lang="en-US" dirty="0" smtClean="0"/>
                <a:t>E          id</a:t>
              </a:r>
            </a:p>
            <a:p>
              <a:r>
                <a:rPr lang="en-US" dirty="0" smtClean="0"/>
                <a:t>E          </a:t>
              </a:r>
              <a:r>
                <a:rPr lang="en-US" dirty="0" err="1" smtClean="0"/>
                <a:t>num</a:t>
              </a:r>
              <a:endParaRPr lang="en-US" dirty="0"/>
            </a:p>
          </p:txBody>
        </p:sp>
        <p:cxnSp>
          <p:nvCxnSpPr>
            <p:cNvPr id="14" name="Straight Arrow Connector 11"/>
            <p:cNvCxnSpPr>
              <a:cxnSpLocks noChangeShapeType="1"/>
            </p:cNvCxnSpPr>
            <p:nvPr/>
          </p:nvCxnSpPr>
          <p:spPr bwMode="auto">
            <a:xfrm>
              <a:off x="7297980" y="2795397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163887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535276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914513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4269355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5AB1F-74AF-44C6-8375-95C6B22FFE6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800" smtClean="0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Syntactical Analysis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84163" y="1001713"/>
            <a:ext cx="85756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each language definition has rules that describe the syntax of well-formed programs.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format of the rules: 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context-free grammars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>
                <a:latin typeface="Arial Narrow" panose="020B0606020202030204" pitchFamily="34" charset="0"/>
              </a:rPr>
              <a:t>why not regular expressions/NFA’s/DFA’s?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255C50-9CC5-403F-89F5-7994D00755EB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800" smtClean="0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Problem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37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77825" y="866775"/>
            <a:ext cx="8432800" cy="4954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5676900" y="1781175"/>
            <a:ext cx="669925" cy="423863"/>
          </a:xfrm>
          <a:prstGeom prst="rect">
            <a:avLst/>
          </a:prstGeom>
          <a:solidFill>
            <a:schemeClr val="bg1">
              <a:alpha val="0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cxnSp>
        <p:nvCxnSpPr>
          <p:cNvPr id="45063" name="Straight Connector 4"/>
          <p:cNvCxnSpPr>
            <a:cxnSpLocks noChangeShapeType="1"/>
            <a:stCxn id="45065" idx="0"/>
          </p:cNvCxnSpPr>
          <p:nvPr/>
        </p:nvCxnSpPr>
        <p:spPr bwMode="auto">
          <a:xfrm flipH="1" flipV="1">
            <a:off x="3489325" y="5610225"/>
            <a:ext cx="1209675" cy="309563"/>
          </a:xfrm>
          <a:prstGeom prst="lin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64" name="Group 12"/>
          <p:cNvGrpSpPr>
            <a:grpSpLocks/>
          </p:cNvGrpSpPr>
          <p:nvPr/>
        </p:nvGrpSpPr>
        <p:grpSpPr bwMode="auto">
          <a:xfrm>
            <a:off x="503238" y="5919788"/>
            <a:ext cx="8391525" cy="831850"/>
            <a:chOff x="615950" y="5920013"/>
            <a:chExt cx="8391572" cy="830997"/>
          </a:xfrm>
        </p:grpSpPr>
        <p:sp>
          <p:nvSpPr>
            <p:cNvPr id="45065" name="TextBox 2"/>
            <p:cNvSpPr txBox="1">
              <a:spLocks noChangeArrowheads="1"/>
            </p:cNvSpPr>
            <p:nvPr/>
          </p:nvSpPr>
          <p:spPr bwMode="auto">
            <a:xfrm>
              <a:off x="615950" y="5920013"/>
              <a:ext cx="8391572" cy="830997"/>
            </a:xfrm>
            <a:prstGeom prst="rect">
              <a:avLst/>
            </a:prstGeom>
            <a:noFill/>
            <a:ln w="254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latin typeface="Arial Narrow" panose="020B0606020202030204" pitchFamily="34" charset="0"/>
                </a:rPr>
                <a:t>RPAREN is the (only) nonterminal that may </a:t>
              </a:r>
              <a:r>
                <a:rPr lang="en-US" altLang="en-US" b="1">
                  <a:solidFill>
                    <a:srgbClr val="FF0000"/>
                  </a:solidFill>
                  <a:latin typeface="Arial Narrow" panose="020B0606020202030204" pitchFamily="34" charset="0"/>
                </a:rPr>
                <a:t>follow</a:t>
              </a:r>
              <a:r>
                <a:rPr lang="en-US" altLang="en-US">
                  <a:latin typeface="Arial Narrow" panose="020B0606020202030204" pitchFamily="34" charset="0"/>
                </a:rPr>
                <a:t> a string derivable from M (why?...). Seeing RPAREN thus indicates we should use rule M          </a:t>
              </a:r>
              <a:r>
                <a:rPr lang="el-GR" altLang="en-US">
                  <a:latin typeface="Arial Narrow" panose="020B0606020202030204" pitchFamily="34" charset="0"/>
                </a:rPr>
                <a:t>ε</a:t>
              </a:r>
              <a:r>
                <a:rPr lang="en-US" altLang="en-US">
                  <a:latin typeface="Arial Narrow" panose="020B0606020202030204" pitchFamily="34" charset="0"/>
                </a:rPr>
                <a:t>.</a:t>
              </a:r>
            </a:p>
          </p:txBody>
        </p:sp>
        <p:cxnSp>
          <p:nvCxnSpPr>
            <p:cNvPr id="45066" name="Straight Arrow Connector 11"/>
            <p:cNvCxnSpPr>
              <a:cxnSpLocks noChangeShapeType="1"/>
            </p:cNvCxnSpPr>
            <p:nvPr/>
          </p:nvCxnSpPr>
          <p:spPr bwMode="auto">
            <a:xfrm>
              <a:off x="8093122" y="6507210"/>
              <a:ext cx="573206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6987837" y="2692115"/>
            <a:ext cx="2060629" cy="1938992"/>
            <a:chOff x="6961593" y="2565780"/>
            <a:chExt cx="2060629" cy="1938992"/>
          </a:xfrm>
        </p:grpSpPr>
        <p:sp>
          <p:nvSpPr>
            <p:cNvPr id="12" name="TextBox 11"/>
            <p:cNvSpPr txBox="1"/>
            <p:nvPr/>
          </p:nvSpPr>
          <p:spPr>
            <a:xfrm>
              <a:off x="6961593" y="2565780"/>
              <a:ext cx="2060629" cy="193899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         S EOF</a:t>
              </a:r>
              <a:br>
                <a:rPr lang="en-US" dirty="0" smtClean="0"/>
              </a:br>
              <a:r>
                <a:rPr lang="en-US" dirty="0" smtClean="0"/>
                <a:t>S          id := E</a:t>
              </a:r>
            </a:p>
            <a:p>
              <a:r>
                <a:rPr lang="en-US" dirty="0" smtClean="0"/>
                <a:t>S          print ( L )</a:t>
              </a:r>
            </a:p>
            <a:p>
              <a:r>
                <a:rPr lang="en-US" dirty="0" smtClean="0"/>
                <a:t>E          id</a:t>
              </a:r>
            </a:p>
            <a:p>
              <a:r>
                <a:rPr lang="en-US" dirty="0" smtClean="0"/>
                <a:t>E          </a:t>
              </a:r>
              <a:r>
                <a:rPr lang="en-US" dirty="0" err="1" smtClean="0"/>
                <a:t>num</a:t>
              </a:r>
              <a:endParaRPr lang="en-US" dirty="0"/>
            </a:p>
          </p:txBody>
        </p:sp>
        <p:cxnSp>
          <p:nvCxnSpPr>
            <p:cNvPr id="13" name="Straight Arrow Connector 11"/>
            <p:cNvCxnSpPr>
              <a:cxnSpLocks noChangeShapeType="1"/>
            </p:cNvCxnSpPr>
            <p:nvPr/>
          </p:nvCxnSpPr>
          <p:spPr bwMode="auto">
            <a:xfrm>
              <a:off x="7297980" y="2795397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163887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535276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3914513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1"/>
            <p:cNvCxnSpPr>
              <a:cxnSpLocks noChangeShapeType="1"/>
            </p:cNvCxnSpPr>
            <p:nvPr/>
          </p:nvCxnSpPr>
          <p:spPr bwMode="auto">
            <a:xfrm>
              <a:off x="7294406" y="4269355"/>
              <a:ext cx="573203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8810625" y="3449679"/>
            <a:ext cx="231440" cy="423863"/>
          </a:xfrm>
          <a:prstGeom prst="rect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21281" y="5513696"/>
            <a:ext cx="1095375" cy="356879"/>
          </a:xfrm>
          <a:prstGeom prst="rect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521282" y="5155964"/>
            <a:ext cx="968044" cy="356879"/>
          </a:xfrm>
          <a:prstGeom prst="rect">
            <a:avLst/>
          </a:prstGeom>
          <a:solidFill>
            <a:schemeClr val="bg1">
              <a:alpha val="0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616183" y="3165629"/>
            <a:ext cx="225059" cy="356879"/>
          </a:xfrm>
          <a:prstGeom prst="rect">
            <a:avLst/>
          </a:prstGeom>
          <a:solidFill>
            <a:schemeClr val="bg1">
              <a:alpha val="0"/>
            </a:schemeClr>
          </a:solidFill>
          <a:ln w="38100" algn="ctr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DC2EAC-FCDD-41DC-B0A5-2F0FD8FBD6E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800" smtClean="0"/>
          </a:p>
        </p:txBody>
      </p:sp>
      <p:pic>
        <p:nvPicPr>
          <p:cNvPr id="868356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68300" y="939800"/>
            <a:ext cx="8413750" cy="2466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7500" y="87313"/>
            <a:ext cx="62341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B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sz="2400" b="1" kern="0" smtClean="0">
                <a:effectLst/>
              </a:rPr>
              <a:t>Limitation of Recursive Descent Parsing</a:t>
            </a:r>
            <a:endParaRPr lang="en-US" altLang="en-US" sz="2400" kern="0" dirty="0" smtClean="0">
              <a:effectLst/>
            </a:endParaRP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317500" y="4640618"/>
            <a:ext cx="8615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N</a:t>
            </a:r>
            <a:r>
              <a:rPr lang="en-US" altLang="en-US" dirty="0" smtClean="0">
                <a:latin typeface="Arial Narrow" panose="020B0606020202030204" pitchFamily="34" charset="0"/>
              </a:rPr>
              <a:t>eed </a:t>
            </a:r>
            <a:r>
              <a:rPr lang="en-US" altLang="en-US" b="1" dirty="0" smtClean="0">
                <a:latin typeface="Arial Narrow" panose="020B0606020202030204" pitchFamily="34" charset="0"/>
              </a:rPr>
              <a:t>algorithm</a:t>
            </a:r>
            <a:r>
              <a:rPr lang="en-US" altLang="en-US" dirty="0" smtClean="0">
                <a:latin typeface="Arial Narrow" panose="020B0606020202030204" pitchFamily="34" charset="0"/>
              </a:rPr>
              <a:t> that 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altLang="en-US" b="1" dirty="0">
                <a:latin typeface="Arial Narrow" panose="020B0606020202030204" pitchFamily="34" charset="0"/>
              </a:rPr>
              <a:t>d</a:t>
            </a:r>
            <a:r>
              <a:rPr lang="en-US" altLang="en-US" b="1" dirty="0" smtClean="0">
                <a:latin typeface="Arial Narrow" panose="020B0606020202030204" pitchFamily="34" charset="0"/>
              </a:rPr>
              <a:t>ecides </a:t>
            </a:r>
            <a:r>
              <a:rPr lang="en-US" altLang="en-US" dirty="0" smtClean="0">
                <a:latin typeface="Arial Narrow" panose="020B0606020202030204" pitchFamily="34" charset="0"/>
              </a:rPr>
              <a:t>if a grammar is suitable for recursive descent parsing, and </a:t>
            </a:r>
          </a:p>
          <a:p>
            <a:pPr marL="342900" indent="-342900">
              <a:spcBef>
                <a:spcPct val="0"/>
              </a:spcBef>
              <a:buClrTx/>
            </a:pPr>
            <a:r>
              <a:rPr lang="en-US" altLang="en-US" dirty="0">
                <a:latin typeface="Arial Narrow" panose="020B0606020202030204" pitchFamily="34" charset="0"/>
              </a:rPr>
              <a:t>i</a:t>
            </a:r>
            <a:r>
              <a:rPr lang="en-US" altLang="en-US" dirty="0" smtClean="0">
                <a:latin typeface="Arial Narrow" panose="020B0606020202030204" pitchFamily="34" charset="0"/>
              </a:rPr>
              <a:t>f so, calculates </a:t>
            </a:r>
            <a:r>
              <a:rPr lang="en-US" altLang="en-US" dirty="0">
                <a:latin typeface="Arial Narrow" panose="020B0606020202030204" pitchFamily="34" charset="0"/>
              </a:rPr>
              <a:t>the </a:t>
            </a:r>
            <a:r>
              <a:rPr lang="en-US" altLang="en-US" b="1" dirty="0">
                <a:latin typeface="Arial Narrow" panose="020B0606020202030204" pitchFamily="34" charset="0"/>
              </a:rPr>
              <a:t>parsing </a:t>
            </a:r>
            <a:r>
              <a:rPr lang="en-US" altLang="en-US" b="1" dirty="0" smtClean="0">
                <a:latin typeface="Arial Narrow" panose="020B0606020202030204" pitchFamily="34" charset="0"/>
              </a:rPr>
              <a:t>table</a:t>
            </a:r>
            <a:r>
              <a:rPr lang="en-US" altLang="en-US" dirty="0" smtClean="0">
                <a:latin typeface="Arial Narrow" panose="020B0606020202030204" pitchFamily="34" charset="0"/>
              </a:rPr>
              <a:t>, </a:t>
            </a:r>
            <a:r>
              <a:rPr lang="en-US" altLang="en-US" dirty="0" err="1" smtClean="0">
                <a:latin typeface="Arial Narrow" panose="020B0606020202030204" pitchFamily="34" charset="0"/>
              </a:rPr>
              <a:t>ie</a:t>
            </a:r>
            <a:r>
              <a:rPr lang="en-US" altLang="en-US" dirty="0" smtClean="0">
                <a:latin typeface="Arial Narrow" panose="020B0606020202030204" pitchFamily="34" charset="0"/>
              </a:rPr>
              <a:t> a table indicating which production to apply in each situation, given the next terminal in the token stream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54" y="3175942"/>
            <a:ext cx="790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Sometimes, we can modify a grammar so that is amenable to predictive parsing without changing the language recognized, for example by replacing left recursion by right recursion.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7856" y="6243792"/>
            <a:ext cx="505298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ingredient: analysis of </a:t>
            </a:r>
            <a:r>
              <a:rPr lang="en-US" b="1" dirty="0" smtClean="0">
                <a:solidFill>
                  <a:srgbClr val="003399"/>
                </a:solidFill>
              </a:rPr>
              <a:t>first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follow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" y="2223708"/>
            <a:ext cx="768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</a:t>
            </a:r>
            <a:r>
              <a:rPr lang="el-GR" dirty="0" smtClean="0"/>
              <a:t>γ</a:t>
            </a:r>
            <a:r>
              <a:rPr lang="en-US" dirty="0" smtClean="0"/>
              <a:t> that is a RHS of one of the rules, must determine the set of all terminals that can begin a string derivable from </a:t>
            </a:r>
            <a:r>
              <a:rPr lang="el-GR" dirty="0" smtClean="0"/>
              <a:t>γ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First(</a:t>
            </a:r>
            <a:r>
              <a:rPr lang="el-GR" b="1" dirty="0" smtClean="0">
                <a:solidFill>
                  <a:srgbClr val="00B050"/>
                </a:solidFill>
              </a:rPr>
              <a:t>γ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15950" y="3308670"/>
            <a:ext cx="601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Examples</a:t>
            </a:r>
            <a:r>
              <a:rPr lang="en-US" dirty="0" smtClean="0"/>
              <a:t>: First (id := </a:t>
            </a:r>
            <a:r>
              <a:rPr lang="en-US" dirty="0"/>
              <a:t>E</a:t>
            </a:r>
            <a:r>
              <a:rPr lang="en-US" dirty="0" smtClean="0"/>
              <a:t>) = { id } for grammar </a:t>
            </a:r>
            <a:br>
              <a:rPr lang="en-US" dirty="0" smtClean="0"/>
            </a:br>
            <a:r>
              <a:rPr lang="en-US" dirty="0" smtClean="0"/>
              <a:t>                  on previous slide.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770" y="1442230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FIRST(</a:t>
            </a:r>
            <a:r>
              <a:rPr lang="el-GR" sz="4000" b="1" dirty="0" smtClean="0">
                <a:solidFill>
                  <a:srgbClr val="00B050"/>
                </a:solidFill>
              </a:rPr>
              <a:t>γ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770" y="721730"/>
            <a:ext cx="831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r>
              <a:rPr lang="el-GR" dirty="0" smtClean="0"/>
              <a:t>γ</a:t>
            </a:r>
            <a:r>
              <a:rPr lang="en-US" dirty="0" smtClean="0"/>
              <a:t> range over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from our grammar.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2515" y="1310377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(i.e. RHS of grammar rules)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349923" y="1177288"/>
            <a:ext cx="772592" cy="2243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" y="2223708"/>
            <a:ext cx="768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</a:t>
            </a:r>
            <a:r>
              <a:rPr lang="el-GR" dirty="0" smtClean="0"/>
              <a:t>γ</a:t>
            </a:r>
            <a:r>
              <a:rPr lang="en-US" dirty="0" smtClean="0"/>
              <a:t> that is a RHS of one of the rules, must determine the set of all terminals that can begin a string derivable from </a:t>
            </a:r>
            <a:r>
              <a:rPr lang="el-GR" dirty="0" smtClean="0"/>
              <a:t>γ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First(</a:t>
            </a:r>
            <a:r>
              <a:rPr lang="el-GR" b="1" dirty="0" smtClean="0">
                <a:solidFill>
                  <a:srgbClr val="00B050"/>
                </a:solidFill>
              </a:rPr>
              <a:t>γ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15950" y="3308670"/>
            <a:ext cx="601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Examples</a:t>
            </a:r>
            <a:r>
              <a:rPr lang="en-US" dirty="0" smtClean="0"/>
              <a:t>: First (id := </a:t>
            </a:r>
            <a:r>
              <a:rPr lang="en-US" dirty="0"/>
              <a:t>E</a:t>
            </a:r>
            <a:r>
              <a:rPr lang="en-US" dirty="0" smtClean="0"/>
              <a:t>) = { id } for grammar </a:t>
            </a:r>
            <a:br>
              <a:rPr lang="en-US" dirty="0" smtClean="0"/>
            </a:br>
            <a:r>
              <a:rPr lang="en-US" dirty="0" smtClean="0"/>
              <a:t>                  on previous slide.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First ( T * F ) = { id, </a:t>
            </a:r>
            <a:r>
              <a:rPr lang="en-US" dirty="0" err="1" smtClean="0"/>
              <a:t>num</a:t>
            </a:r>
            <a:r>
              <a:rPr lang="en-US" dirty="0" smtClean="0"/>
              <a:t>, LPAREN } for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62770" y="1442230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FIRST(</a:t>
            </a:r>
            <a:r>
              <a:rPr lang="el-GR" sz="4000" b="1" dirty="0" smtClean="0">
                <a:solidFill>
                  <a:srgbClr val="00B050"/>
                </a:solidFill>
              </a:rPr>
              <a:t>γ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770" y="721730"/>
            <a:ext cx="831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r>
              <a:rPr lang="el-GR" dirty="0" smtClean="0"/>
              <a:t>γ</a:t>
            </a:r>
            <a:r>
              <a:rPr lang="en-US" dirty="0" smtClean="0"/>
              <a:t> range over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from our grammar.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43880" y="3678001"/>
            <a:ext cx="1656672" cy="1569660"/>
            <a:chOff x="6543880" y="3678001"/>
            <a:chExt cx="1656672" cy="1569660"/>
          </a:xfrm>
        </p:grpSpPr>
        <p:sp>
          <p:nvSpPr>
            <p:cNvPr id="15" name="TextBox 14"/>
            <p:cNvSpPr txBox="1"/>
            <p:nvPr/>
          </p:nvSpPr>
          <p:spPr>
            <a:xfrm>
              <a:off x="6543880" y="3678001"/>
              <a:ext cx="1656672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           id</a:t>
              </a:r>
            </a:p>
            <a:p>
              <a:r>
                <a:rPr lang="en-US" dirty="0" smtClean="0"/>
                <a:t>T            </a:t>
              </a:r>
              <a:r>
                <a:rPr lang="en-US" dirty="0" err="1" smtClean="0"/>
                <a:t>num</a:t>
              </a:r>
              <a:endParaRPr lang="en-US" dirty="0" smtClean="0"/>
            </a:p>
            <a:p>
              <a:r>
                <a:rPr lang="en-US" dirty="0" smtClean="0"/>
                <a:t>T            ( E )</a:t>
              </a:r>
              <a:br>
                <a:rPr lang="en-US" dirty="0" smtClean="0"/>
              </a:br>
              <a:r>
                <a:rPr lang="en-US" dirty="0" smtClean="0"/>
                <a:t>F            . . .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912369" y="39154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912369" y="4272557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919192" y="465696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928068" y="502773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122515" y="1310377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(i.e. RHS of grammar rules)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349923" y="1177288"/>
            <a:ext cx="772592" cy="2243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01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950" y="2223708"/>
            <a:ext cx="7683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</a:t>
            </a:r>
            <a:r>
              <a:rPr lang="el-GR" dirty="0" smtClean="0"/>
              <a:t>γ</a:t>
            </a:r>
            <a:r>
              <a:rPr lang="en-US" dirty="0" smtClean="0"/>
              <a:t> that is a RHS of one of the rules, must determine the set of all terminals that can begin a string derivable from </a:t>
            </a:r>
            <a:r>
              <a:rPr lang="el-GR" dirty="0" smtClean="0"/>
              <a:t>γ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First(</a:t>
            </a:r>
            <a:r>
              <a:rPr lang="el-GR" b="1" dirty="0" smtClean="0">
                <a:solidFill>
                  <a:srgbClr val="00B050"/>
                </a:solidFill>
              </a:rPr>
              <a:t>γ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15950" y="3308670"/>
            <a:ext cx="6017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Examples</a:t>
            </a:r>
            <a:r>
              <a:rPr lang="en-US" dirty="0" smtClean="0"/>
              <a:t>: First (id := </a:t>
            </a:r>
            <a:r>
              <a:rPr lang="en-US" dirty="0"/>
              <a:t>E</a:t>
            </a:r>
            <a:r>
              <a:rPr lang="en-US" dirty="0" smtClean="0"/>
              <a:t>) = { id } for grammar </a:t>
            </a:r>
            <a:br>
              <a:rPr lang="en-US" dirty="0" smtClean="0"/>
            </a:br>
            <a:r>
              <a:rPr lang="en-US" dirty="0" smtClean="0"/>
              <a:t>                  on previous slide.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First ( T * F ) = { id, </a:t>
            </a:r>
            <a:r>
              <a:rPr lang="en-US" dirty="0" err="1" smtClean="0"/>
              <a:t>num</a:t>
            </a:r>
            <a:r>
              <a:rPr lang="en-US" dirty="0" smtClean="0"/>
              <a:t>, LPAREN } for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62770" y="1442230"/>
            <a:ext cx="1911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FIRST(</a:t>
            </a:r>
            <a:r>
              <a:rPr lang="el-GR" sz="4000" b="1" dirty="0" smtClean="0">
                <a:solidFill>
                  <a:srgbClr val="00B050"/>
                </a:solidFill>
              </a:rPr>
              <a:t>γ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770" y="721730"/>
            <a:ext cx="831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</a:t>
            </a:r>
            <a:r>
              <a:rPr lang="el-GR" dirty="0" smtClean="0"/>
              <a:t>γ</a:t>
            </a:r>
            <a:r>
              <a:rPr lang="en-US" dirty="0" smtClean="0"/>
              <a:t> range over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from our grammar.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5950" y="5486307"/>
            <a:ext cx="7122331" cy="1200329"/>
            <a:chOff x="615950" y="5486307"/>
            <a:chExt cx="7122331" cy="120032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979485" y="609713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686428" y="609713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615950" y="5486307"/>
              <a:ext cx="7122331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Predictive parsing </a:t>
              </a:r>
              <a:r>
                <a:rPr lang="en-US" dirty="0" smtClean="0">
                  <a:solidFill>
                    <a:srgbClr val="FF0000"/>
                  </a:solidFill>
                </a:rPr>
                <a:t>impossible</a:t>
              </a:r>
              <a:r>
                <a:rPr lang="en-US" dirty="0" smtClean="0"/>
                <a:t> whenever there are productions X           </a:t>
              </a:r>
              <a:r>
                <a:rPr lang="el-GR" dirty="0" smtClean="0"/>
                <a:t>γ</a:t>
              </a:r>
              <a:r>
                <a:rPr lang="en-US" dirty="0" smtClean="0"/>
                <a:t>1</a:t>
              </a:r>
              <a:r>
                <a:rPr lang="el-GR" dirty="0" smtClean="0"/>
                <a:t> </a:t>
              </a:r>
              <a:r>
                <a:rPr lang="en-US" dirty="0" smtClean="0"/>
                <a:t>and X           </a:t>
              </a:r>
              <a:r>
                <a:rPr lang="el-GR" dirty="0" smtClean="0"/>
                <a:t>γ</a:t>
              </a:r>
              <a:r>
                <a:rPr lang="en-US" dirty="0" smtClean="0"/>
                <a:t>2 such that First</a:t>
              </a:r>
              <a:r>
                <a:rPr lang="el-GR" dirty="0" smtClean="0"/>
                <a:t> </a:t>
              </a:r>
              <a:r>
                <a:rPr lang="en-US" dirty="0" smtClean="0"/>
                <a:t>(</a:t>
              </a:r>
              <a:r>
                <a:rPr lang="el-GR" dirty="0" smtClean="0"/>
                <a:t>γ</a:t>
              </a:r>
              <a:r>
                <a:rPr lang="en-US" dirty="0" smtClean="0"/>
                <a:t>1) and First (</a:t>
              </a:r>
              <a:r>
                <a:rPr lang="el-GR" dirty="0" smtClean="0"/>
                <a:t>γ</a:t>
              </a:r>
              <a:r>
                <a:rPr lang="en-US" dirty="0" smtClean="0"/>
                <a:t>2) overlap: can’t decide which rule to use!                 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43880" y="3678001"/>
            <a:ext cx="1656672" cy="1569660"/>
            <a:chOff x="6543880" y="3678001"/>
            <a:chExt cx="1656672" cy="1569660"/>
          </a:xfrm>
        </p:grpSpPr>
        <p:sp>
          <p:nvSpPr>
            <p:cNvPr id="15" name="TextBox 14"/>
            <p:cNvSpPr txBox="1"/>
            <p:nvPr/>
          </p:nvSpPr>
          <p:spPr>
            <a:xfrm>
              <a:off x="6543880" y="3678001"/>
              <a:ext cx="1656672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           id</a:t>
              </a:r>
            </a:p>
            <a:p>
              <a:r>
                <a:rPr lang="en-US" dirty="0" smtClean="0"/>
                <a:t>T            </a:t>
              </a:r>
              <a:r>
                <a:rPr lang="en-US" dirty="0" err="1" smtClean="0"/>
                <a:t>num</a:t>
              </a:r>
              <a:endParaRPr lang="en-US" dirty="0" smtClean="0"/>
            </a:p>
            <a:p>
              <a:r>
                <a:rPr lang="en-US" dirty="0" smtClean="0"/>
                <a:t>T            ( E )</a:t>
              </a:r>
              <a:br>
                <a:rPr lang="en-US" dirty="0" smtClean="0"/>
              </a:br>
              <a:r>
                <a:rPr lang="en-US" dirty="0" smtClean="0"/>
                <a:t>F            . . .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6912369" y="39154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912369" y="4272557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919192" y="465696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928068" y="502773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122515" y="1310377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(i.e. RHS of grammar rules)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5349923" y="1177288"/>
            <a:ext cx="772592" cy="22431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87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046" y="2316995"/>
            <a:ext cx="797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</a:t>
            </a:r>
            <a:r>
              <a:rPr lang="el-GR" dirty="0"/>
              <a:t> </a:t>
            </a:r>
            <a:r>
              <a:rPr lang="el-GR" dirty="0" smtClean="0"/>
              <a:t>γ</a:t>
            </a:r>
            <a:r>
              <a:rPr lang="en-US" dirty="0" smtClean="0"/>
              <a:t> = X Y Z where </a:t>
            </a:r>
            <a:br>
              <a:rPr lang="en-US" dirty="0" smtClean="0"/>
            </a:br>
            <a:r>
              <a:rPr lang="en-US" dirty="0" smtClean="0"/>
              <a:t>Then, First (</a:t>
            </a:r>
            <a:r>
              <a:rPr lang="en-US" dirty="0"/>
              <a:t>S</a:t>
            </a:r>
            <a:r>
              <a:rPr lang="en-US" dirty="0" smtClean="0"/>
              <a:t>) should contain First (Z), because Y and X can derive 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61876" y="1842116"/>
            <a:ext cx="4911623" cy="830997"/>
            <a:chOff x="3961876" y="1842116"/>
            <a:chExt cx="4911623" cy="830997"/>
          </a:xfrm>
        </p:grpSpPr>
        <p:grpSp>
          <p:nvGrpSpPr>
            <p:cNvPr id="6" name="Group 5"/>
            <p:cNvGrpSpPr/>
            <p:nvPr/>
          </p:nvGrpSpPr>
          <p:grpSpPr>
            <a:xfrm>
              <a:off x="5888255" y="1842116"/>
              <a:ext cx="1446678" cy="830997"/>
              <a:chOff x="4092527" y="4882320"/>
              <a:chExt cx="1446678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092527" y="4882320"/>
                <a:ext cx="1446678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  <a:r>
                  <a:rPr lang="en-US" dirty="0" smtClean="0"/>
                  <a:t>            …</a:t>
                </a:r>
              </a:p>
              <a:p>
                <a:r>
                  <a:rPr lang="en-US" dirty="0"/>
                  <a:t>Y</a:t>
                </a:r>
                <a:r>
                  <a:rPr lang="en-US" dirty="0" smtClean="0"/>
                  <a:t>            </a:t>
                </a:r>
                <a:r>
                  <a:rPr lang="el-GR" dirty="0" smtClean="0"/>
                  <a:t>ε</a:t>
                </a:r>
                <a:endParaRPr lang="en-US" dirty="0" smtClean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4461016" y="5119759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4461016" y="5476876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" name="Group 4"/>
            <p:cNvGrpSpPr/>
            <p:nvPr/>
          </p:nvGrpSpPr>
          <p:grpSpPr>
            <a:xfrm>
              <a:off x="7436887" y="1842116"/>
              <a:ext cx="1436612" cy="830997"/>
              <a:chOff x="5748244" y="4882320"/>
              <a:chExt cx="1436612" cy="8309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748244" y="4882320"/>
                <a:ext cx="1436612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            Y</a:t>
                </a:r>
              </a:p>
              <a:p>
                <a:r>
                  <a:rPr lang="en-US" dirty="0" smtClean="0"/>
                  <a:t>Z            …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6159475" y="5135938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6159475" y="5498613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961876" y="2205839"/>
              <a:ext cx="1822230" cy="461665"/>
              <a:chOff x="5748244" y="4882320"/>
              <a:chExt cx="1822230" cy="46166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748244" y="4882320"/>
                <a:ext cx="1822230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            X Y Z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6159475" y="5135938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6000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046" y="2316995"/>
            <a:ext cx="7971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</a:t>
            </a:r>
            <a:r>
              <a:rPr lang="el-GR" dirty="0"/>
              <a:t> </a:t>
            </a:r>
            <a:r>
              <a:rPr lang="el-GR" dirty="0" smtClean="0"/>
              <a:t>γ</a:t>
            </a:r>
            <a:r>
              <a:rPr lang="en-US" dirty="0" smtClean="0"/>
              <a:t> = X Y Z where </a:t>
            </a:r>
            <a:br>
              <a:rPr lang="en-US" dirty="0" smtClean="0"/>
            </a:br>
            <a:r>
              <a:rPr lang="en-US" dirty="0" smtClean="0"/>
              <a:t>Then, First (</a:t>
            </a:r>
            <a:r>
              <a:rPr lang="en-US" dirty="0"/>
              <a:t>S</a:t>
            </a:r>
            <a:r>
              <a:rPr lang="en-US" dirty="0" smtClean="0"/>
              <a:t>) should contain First (Z), because Y and X can derive 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70" y="938140"/>
            <a:ext cx="3028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NULLABLE(</a:t>
            </a: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046" y="3666952"/>
            <a:ext cx="72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Hence, for calculating First sets we need to determine which </a:t>
            </a:r>
            <a:r>
              <a:rPr lang="en-US" dirty="0" err="1" smtClean="0"/>
              <a:t>nonterminals</a:t>
            </a:r>
            <a:r>
              <a:rPr lang="en-US" dirty="0" smtClean="0"/>
              <a:t> N can derive the empty string </a:t>
            </a:r>
            <a:r>
              <a:rPr lang="el-GR" dirty="0" smtClean="0"/>
              <a:t>ε</a:t>
            </a:r>
            <a:r>
              <a:rPr lang="en-US" dirty="0" smtClean="0"/>
              <a:t>: </a:t>
            </a:r>
            <a:r>
              <a:rPr lang="en-US" b="1" dirty="0" err="1" smtClean="0">
                <a:solidFill>
                  <a:srgbClr val="00B050"/>
                </a:solidFill>
              </a:rPr>
              <a:t>Nullable</a:t>
            </a:r>
            <a:r>
              <a:rPr lang="en-US" b="1" dirty="0" smtClean="0">
                <a:solidFill>
                  <a:srgbClr val="00B050"/>
                </a:solidFill>
              </a:rPr>
              <a:t>(N)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0932" y="4905429"/>
            <a:ext cx="414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Here, Y and (hence) X are </a:t>
            </a:r>
            <a:r>
              <a:rPr lang="en-US" dirty="0" err="1" smtClean="0"/>
              <a:t>nullable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340" y="5774574"/>
            <a:ext cx="711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 to strings:</a:t>
            </a:r>
            <a:r>
              <a:rPr lang="el-GR" dirty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nullable</a:t>
            </a:r>
            <a:r>
              <a:rPr lang="en-US" dirty="0" smtClean="0"/>
              <a:t> if all symbols in </a:t>
            </a:r>
            <a:r>
              <a:rPr lang="el-GR" dirty="0" smtClean="0"/>
              <a:t>γ</a:t>
            </a:r>
            <a:r>
              <a:rPr lang="en-US" dirty="0" smtClean="0"/>
              <a:t> are </a:t>
            </a:r>
            <a:r>
              <a:rPr lang="en-US" dirty="0" err="1" smtClean="0"/>
              <a:t>nullable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961876" y="1842116"/>
            <a:ext cx="4911623" cy="830997"/>
            <a:chOff x="3961876" y="1842116"/>
            <a:chExt cx="4911623" cy="830997"/>
          </a:xfrm>
        </p:grpSpPr>
        <p:grpSp>
          <p:nvGrpSpPr>
            <p:cNvPr id="18" name="Group 17"/>
            <p:cNvGrpSpPr/>
            <p:nvPr/>
          </p:nvGrpSpPr>
          <p:grpSpPr>
            <a:xfrm>
              <a:off x="5888255" y="1842116"/>
              <a:ext cx="1446678" cy="830997"/>
              <a:chOff x="4092527" y="4882320"/>
              <a:chExt cx="1446678" cy="83099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092527" y="4882320"/>
                <a:ext cx="1446678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  <a:r>
                  <a:rPr lang="en-US" dirty="0" smtClean="0"/>
                  <a:t>            …</a:t>
                </a:r>
              </a:p>
              <a:p>
                <a:r>
                  <a:rPr lang="en-US" dirty="0"/>
                  <a:t>Y</a:t>
                </a:r>
                <a:r>
                  <a:rPr lang="en-US" dirty="0" smtClean="0"/>
                  <a:t>            </a:t>
                </a:r>
                <a:r>
                  <a:rPr lang="el-GR" dirty="0" smtClean="0"/>
                  <a:t>ε</a:t>
                </a:r>
                <a:endParaRPr lang="en-US" dirty="0" smtClean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461016" y="5119759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4461016" y="5476876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7436887" y="1842116"/>
              <a:ext cx="1436612" cy="830997"/>
              <a:chOff x="5748244" y="4882320"/>
              <a:chExt cx="1436612" cy="83099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748244" y="4882320"/>
                <a:ext cx="1436612" cy="8309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            Y</a:t>
                </a:r>
              </a:p>
              <a:p>
                <a:r>
                  <a:rPr lang="en-US" dirty="0" smtClean="0"/>
                  <a:t>Z            …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6159475" y="5135938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6159475" y="5498613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3961876" y="2205839"/>
              <a:ext cx="1822230" cy="461665"/>
              <a:chOff x="5748244" y="4882320"/>
              <a:chExt cx="1822230" cy="46166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48244" y="4882320"/>
                <a:ext cx="1822230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            X Y Z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6159475" y="5135938"/>
                <a:ext cx="614150" cy="0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0065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0C27A8-826C-4972-8E3E-63F3E21BD72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800" smtClean="0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First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55638" y="900113"/>
            <a:ext cx="7712075" cy="5381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79413" y="1378424"/>
            <a:ext cx="8546223" cy="515885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0C27A8-826C-4972-8E3E-63F3E21BD72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800" smtClean="0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First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55638" y="900113"/>
            <a:ext cx="7712075" cy="5381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9413" y="1814512"/>
            <a:ext cx="8546223" cy="47227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0C27A8-826C-4972-8E3E-63F3E21BD72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800" smtClean="0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First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55638" y="900113"/>
            <a:ext cx="7712075" cy="5381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9413" y="3916906"/>
            <a:ext cx="8546223" cy="262037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2A714D-2061-461C-A7CE-44629A17B9A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800" smtClean="0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Syntactical Analysis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63" y="1001713"/>
            <a:ext cx="85756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each language definition has rules that describe the syntax of well-formed programs.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format of the rules: </a:t>
            </a:r>
            <a:r>
              <a:rPr lang="en-US" b="1" dirty="0">
                <a:solidFill>
                  <a:srgbClr val="FF0000"/>
                </a:solidFill>
              </a:rPr>
              <a:t>context-free grammars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why not regular expressions/NFA’s/DFA’s?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source program constructs have recursive structure:</a:t>
            </a:r>
          </a:p>
          <a:p>
            <a:pPr algn="ctr">
              <a:defRPr/>
            </a:pPr>
            <a:r>
              <a:rPr lang="en-US" dirty="0">
                <a:latin typeface="+mj-lt"/>
              </a:rPr>
              <a:t>digits = [0-9]+;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expr = digits | “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dirty="0">
                <a:latin typeface="+mj-lt"/>
              </a:rPr>
              <a:t>“ expr “+” expr “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0C27A8-826C-4972-8E3E-63F3E21BD72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800" smtClean="0"/>
          </a:p>
        </p:txBody>
      </p:sp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First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04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55638" y="900113"/>
            <a:ext cx="7712075" cy="5381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79413" y="3916906"/>
            <a:ext cx="8546223" cy="262037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638" y="3916906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Similarly: first(</a:t>
            </a:r>
            <a:r>
              <a:rPr lang="el-GR" dirty="0" smtClean="0"/>
              <a:t>γ</a:t>
            </a:r>
            <a:r>
              <a:rPr lang="en-US" dirty="0" smtClean="0"/>
              <a:t>) where </a:t>
            </a:r>
            <a:r>
              <a:rPr lang="el-GR" dirty="0" smtClean="0"/>
              <a:t>γ</a:t>
            </a:r>
            <a:r>
              <a:rPr lang="en-US" dirty="0" smtClean="0"/>
              <a:t> is a string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69" y="1822078"/>
            <a:ext cx="853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nonterminal </a:t>
            </a:r>
            <a:r>
              <a:rPr lang="en-US" b="1" dirty="0" smtClean="0"/>
              <a:t>N</a:t>
            </a:r>
            <a:r>
              <a:rPr lang="en-US" dirty="0" smtClean="0"/>
              <a:t>, we also must determine the set of all terminal symbols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that can immediately follow </a:t>
            </a:r>
            <a:r>
              <a:rPr lang="en-US" b="1" dirty="0" smtClean="0"/>
              <a:t>N</a:t>
            </a:r>
            <a:r>
              <a:rPr lang="en-US" dirty="0" smtClean="0"/>
              <a:t> in a derivation: </a:t>
            </a:r>
            <a:r>
              <a:rPr lang="en-US" b="1" dirty="0" smtClean="0">
                <a:solidFill>
                  <a:srgbClr val="00B050"/>
                </a:solidFill>
              </a:rPr>
              <a:t>Follow(N).</a:t>
            </a:r>
          </a:p>
          <a:p>
            <a:r>
              <a:rPr lang="en-US" dirty="0" smtClean="0"/>
              <a:t>In particular, must know which terminals may follow a </a:t>
            </a:r>
            <a:r>
              <a:rPr lang="en-US" dirty="0" err="1" smtClean="0"/>
              <a:t>nullable</a:t>
            </a:r>
            <a:r>
              <a:rPr lang="en-US" dirty="0" smtClean="0"/>
              <a:t> nonterminal.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70" y="938140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FOLLOW(</a:t>
            </a: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69" y="1822078"/>
            <a:ext cx="853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nonterminal N, we also must determine the set of all terminal symbols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that can immediately follow N in a derivation: </a:t>
            </a:r>
            <a:r>
              <a:rPr lang="en-US" b="1" dirty="0" smtClean="0">
                <a:solidFill>
                  <a:srgbClr val="00B050"/>
                </a:solidFill>
              </a:rPr>
              <a:t>Follow(N).</a:t>
            </a:r>
          </a:p>
          <a:p>
            <a:r>
              <a:rPr lang="en-US" dirty="0" smtClean="0"/>
              <a:t>In particular, must know which terminals may follow a </a:t>
            </a:r>
            <a:r>
              <a:rPr lang="en-US" dirty="0" err="1" smtClean="0"/>
              <a:t>nullable</a:t>
            </a:r>
            <a:r>
              <a:rPr lang="en-US" dirty="0" smtClean="0"/>
              <a:t> nonterminal.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70" y="938140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FOLLOW(</a:t>
            </a: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27" y="5017617"/>
            <a:ext cx="515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Follow(X) contains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, due to S           P X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21247" y="3643090"/>
            <a:ext cx="1743234" cy="1200329"/>
            <a:chOff x="4321247" y="3643090"/>
            <a:chExt cx="1743234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4321247" y="3643090"/>
              <a:ext cx="1743234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           Y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S</a:t>
              </a:r>
              <a:r>
                <a:rPr lang="en-US" dirty="0" smtClean="0"/>
                <a:t>            P X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r>
                <a:rPr lang="en-US" dirty="0" smtClean="0">
                  <a:solidFill>
                    <a:srgbClr val="C00000"/>
                  </a:solidFill>
                </a:rPr>
                <a:t>            u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732478" y="389670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732478" y="425938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732478" y="460285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517112" y="3469484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(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start symbol):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21033" y="3643089"/>
            <a:ext cx="1446678" cy="1200329"/>
            <a:chOff x="2772615" y="3643090"/>
            <a:chExt cx="1446678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2772615" y="3643090"/>
              <a:ext cx="1446678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           …</a:t>
              </a:r>
            </a:p>
            <a:p>
              <a:r>
                <a:rPr lang="en-US" dirty="0"/>
                <a:t>Y</a:t>
              </a:r>
              <a:r>
                <a:rPr lang="en-US" dirty="0" smtClean="0"/>
                <a:t>            </a:t>
              </a:r>
              <a:r>
                <a:rPr lang="el-GR" dirty="0" smtClean="0"/>
                <a:t>ε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P            …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41104" y="388052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141104" y="423764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3141104" y="461196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>
            <a:off x="4114171" y="5257944"/>
            <a:ext cx="614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32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69" y="1822078"/>
            <a:ext cx="853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nonterminal N, we also must determine the set of all terminal symbols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that can immediately follow N in a derivation: </a:t>
            </a:r>
            <a:r>
              <a:rPr lang="en-US" b="1" dirty="0" smtClean="0">
                <a:solidFill>
                  <a:srgbClr val="00B050"/>
                </a:solidFill>
              </a:rPr>
              <a:t>Follow(N).</a:t>
            </a:r>
          </a:p>
          <a:p>
            <a:r>
              <a:rPr lang="en-US" dirty="0" smtClean="0"/>
              <a:t>In particular, must know which terminals may follow a </a:t>
            </a:r>
            <a:r>
              <a:rPr lang="en-US" dirty="0" err="1" smtClean="0"/>
              <a:t>nullable</a:t>
            </a:r>
            <a:r>
              <a:rPr lang="en-US" dirty="0" smtClean="0"/>
              <a:t> nonterminal.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70" y="938140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FOLLOW(</a:t>
            </a: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27" y="5017617"/>
            <a:ext cx="8681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Follow(X) contains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, due to S           P X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hence Follow(P) contains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, since X is </a:t>
            </a:r>
            <a:r>
              <a:rPr lang="en-US" dirty="0" err="1" smtClean="0"/>
              <a:t>nullable</a:t>
            </a: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in case P is also </a:t>
            </a:r>
            <a:r>
              <a:rPr lang="en-US" dirty="0" err="1" smtClean="0"/>
              <a:t>nullable</a:t>
            </a:r>
            <a:r>
              <a:rPr lang="en-US" dirty="0" smtClean="0"/>
              <a:t>, First (</a:t>
            </a:r>
            <a:r>
              <a:rPr lang="en-US" dirty="0" err="1"/>
              <a:t>P</a:t>
            </a:r>
            <a:r>
              <a:rPr lang="en-US" dirty="0" err="1" smtClean="0"/>
              <a:t>X</a:t>
            </a:r>
            <a:r>
              <a:rPr lang="en-US" dirty="0" err="1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) and hence First(S) contain 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21247" y="3643090"/>
            <a:ext cx="1743234" cy="1200329"/>
            <a:chOff x="4321247" y="3643090"/>
            <a:chExt cx="1743234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4321247" y="3643090"/>
              <a:ext cx="1743234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           Y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S</a:t>
              </a:r>
              <a:r>
                <a:rPr lang="en-US" dirty="0" smtClean="0"/>
                <a:t>            P X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r>
                <a:rPr lang="en-US" dirty="0" smtClean="0">
                  <a:solidFill>
                    <a:srgbClr val="C00000"/>
                  </a:solidFill>
                </a:rPr>
                <a:t>            u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732478" y="389670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732478" y="425938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732478" y="460285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517112" y="3469484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(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start symbol):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21033" y="3643089"/>
            <a:ext cx="1446678" cy="1200329"/>
            <a:chOff x="2772615" y="3643090"/>
            <a:chExt cx="1446678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2772615" y="3643090"/>
              <a:ext cx="1446678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           …</a:t>
              </a:r>
            </a:p>
            <a:p>
              <a:r>
                <a:rPr lang="en-US" dirty="0"/>
                <a:t>Y</a:t>
              </a:r>
              <a:r>
                <a:rPr lang="en-US" dirty="0" smtClean="0"/>
                <a:t>            </a:t>
              </a:r>
              <a:r>
                <a:rPr lang="el-GR" dirty="0" smtClean="0"/>
                <a:t>ε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P            …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41104" y="388052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141104" y="423764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3141104" y="461196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>
            <a:off x="4114171" y="5257944"/>
            <a:ext cx="614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32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77F91F-5A69-4B5F-B31E-67171039758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800" smtClean="0"/>
          </a:p>
        </p:txBody>
      </p:sp>
      <p:sp>
        <p:nvSpPr>
          <p:cNvPr id="869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81534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 Techniques for predictive parsing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769" y="1822078"/>
            <a:ext cx="853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nonterminal N, we also must determine the set of all terminal symbols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that can immediately follow N in a derivation: </a:t>
            </a:r>
            <a:r>
              <a:rPr lang="en-US" b="1" dirty="0" smtClean="0">
                <a:solidFill>
                  <a:srgbClr val="00B050"/>
                </a:solidFill>
              </a:rPr>
              <a:t>Follow(N).</a:t>
            </a:r>
          </a:p>
          <a:p>
            <a:r>
              <a:rPr lang="en-US" dirty="0" smtClean="0"/>
              <a:t>In particular, must know which terminals may follow a </a:t>
            </a:r>
            <a:r>
              <a:rPr lang="en-US" dirty="0" err="1" smtClean="0"/>
              <a:t>nullable</a:t>
            </a:r>
            <a:r>
              <a:rPr lang="en-US" dirty="0" smtClean="0"/>
              <a:t> nonterminal.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2770" y="938140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FOLLOW(</a:t>
            </a:r>
            <a:r>
              <a:rPr lang="en-US" sz="4000" b="1" dirty="0"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solidFill>
                  <a:srgbClr val="00B050"/>
                </a:solidFill>
              </a:rPr>
              <a:t>)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21247" y="3643090"/>
            <a:ext cx="1743234" cy="1200329"/>
            <a:chOff x="4321247" y="3643090"/>
            <a:chExt cx="1743234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4321247" y="3643090"/>
              <a:ext cx="1743234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           Y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S</a:t>
              </a:r>
              <a:r>
                <a:rPr lang="en-US" dirty="0" smtClean="0"/>
                <a:t>            P X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br>
                <a:rPr lang="en-US" dirty="0" smtClean="0">
                  <a:solidFill>
                    <a:srgbClr val="C00000"/>
                  </a:solidFill>
                </a:rPr>
              </a:br>
              <a:r>
                <a:rPr lang="en-US" dirty="0" smtClean="0">
                  <a:solidFill>
                    <a:srgbClr val="00B0F0"/>
                  </a:solidFill>
                </a:rPr>
                <a:t>S</a:t>
              </a:r>
              <a:r>
                <a:rPr lang="en-US" dirty="0" smtClean="0">
                  <a:solidFill>
                    <a:srgbClr val="C00000"/>
                  </a:solidFill>
                </a:rPr>
                <a:t>            u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732478" y="389670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732478" y="425938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4732478" y="460285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335527" y="5017617"/>
            <a:ext cx="8681031" cy="1569660"/>
            <a:chOff x="335527" y="5017617"/>
            <a:chExt cx="8681031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335527" y="5017617"/>
              <a:ext cx="868103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 smtClean="0"/>
                <a:t>Follow(X) contains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, due to S           P X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 smtClean="0"/>
                <a:t>hence Follow(P) contains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, since X is </a:t>
              </a:r>
              <a:r>
                <a:rPr lang="en-US" dirty="0" err="1" smtClean="0"/>
                <a:t>nullable</a:t>
              </a:r>
              <a:endParaRPr lang="en-US" dirty="0"/>
            </a:p>
            <a:p>
              <a:pPr marL="1257300" lvl="2" indent="-342900">
                <a:buFont typeface="Arial" panose="020B0604020202020204" pitchFamily="34" charset="0"/>
                <a:buChar char="•"/>
              </a:pPr>
              <a:r>
                <a:rPr lang="en-US" dirty="0" smtClean="0"/>
                <a:t>in case P is also </a:t>
              </a:r>
              <a:r>
                <a:rPr lang="en-US" dirty="0" err="1" smtClean="0"/>
                <a:t>nullable</a:t>
              </a:r>
              <a:r>
                <a:rPr lang="en-US" dirty="0" smtClean="0"/>
                <a:t>, First (</a:t>
              </a:r>
              <a:r>
                <a:rPr lang="en-US" dirty="0" err="1"/>
                <a:t>P</a:t>
              </a:r>
              <a:r>
                <a:rPr lang="en-US" dirty="0" err="1" smtClean="0"/>
                <a:t>X</a:t>
              </a:r>
              <a:r>
                <a:rPr lang="en-US" dirty="0" err="1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) and hence First(S) contain 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h</a:t>
              </a:r>
              <a:r>
                <a:rPr lang="en-US" dirty="0" smtClean="0"/>
                <a:t>ence Follow(Y) contains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, due to X           Y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5346628" y="635348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517112" y="3469484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(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start symbol):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21033" y="3643089"/>
            <a:ext cx="1446678" cy="1200329"/>
            <a:chOff x="2772615" y="3643090"/>
            <a:chExt cx="1446678" cy="1200329"/>
          </a:xfrm>
        </p:grpSpPr>
        <p:sp>
          <p:nvSpPr>
            <p:cNvPr id="17" name="TextBox 16"/>
            <p:cNvSpPr txBox="1"/>
            <p:nvPr/>
          </p:nvSpPr>
          <p:spPr>
            <a:xfrm>
              <a:off x="2772615" y="3643090"/>
              <a:ext cx="1446678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r>
                <a:rPr lang="en-US" dirty="0" smtClean="0"/>
                <a:t>            …</a:t>
              </a:r>
            </a:p>
            <a:p>
              <a:r>
                <a:rPr lang="en-US" dirty="0"/>
                <a:t>Y</a:t>
              </a:r>
              <a:r>
                <a:rPr lang="en-US" dirty="0" smtClean="0"/>
                <a:t>            </a:t>
              </a:r>
              <a:r>
                <a:rPr lang="el-GR" dirty="0" smtClean="0"/>
                <a:t>ε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P            …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41104" y="388052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141104" y="423764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3141104" y="4611966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>
            <a:off x="4114171" y="5257944"/>
            <a:ext cx="614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81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0A931-D2B7-41E9-A61A-B387CF16E43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800" smtClean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Follow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50" y="1354991"/>
            <a:ext cx="7049302" cy="461665"/>
            <a:chOff x="615950" y="2115403"/>
            <a:chExt cx="704930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15950" y="2115403"/>
              <a:ext cx="7049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Y: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464868" y="23410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341194" y="721152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X and Y be </a:t>
            </a:r>
            <a:r>
              <a:rPr lang="en-US" dirty="0" err="1" smtClean="0"/>
              <a:t>nonterminals</a:t>
            </a:r>
            <a:r>
              <a:rPr lang="en-US" dirty="0" smtClean="0"/>
              <a:t>, and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1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61164" y="1814298"/>
            <a:ext cx="2974596" cy="697698"/>
            <a:chOff x="2661164" y="2574710"/>
            <a:chExt cx="2974596" cy="697698"/>
          </a:xfrm>
        </p:grpSpPr>
        <p:grpSp>
          <p:nvGrpSpPr>
            <p:cNvPr id="8" name="Group 7"/>
            <p:cNvGrpSpPr/>
            <p:nvPr/>
          </p:nvGrpSpPr>
          <p:grpSpPr>
            <a:xfrm>
              <a:off x="2748232" y="2678453"/>
              <a:ext cx="2714205" cy="478801"/>
              <a:chOff x="2748231" y="1685106"/>
              <a:chExt cx="2714205" cy="478801"/>
            </a:xfrm>
          </p:grpSpPr>
          <p:sp>
            <p:nvSpPr>
              <p:cNvPr id="11" name="TextBox 10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8231" y="1685106"/>
                <a:ext cx="2714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2661164" y="2574710"/>
              <a:ext cx="2974596" cy="6976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0A931-D2B7-41E9-A61A-B387CF16E43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800" smtClean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Follow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50" y="1354991"/>
            <a:ext cx="7049302" cy="461665"/>
            <a:chOff x="615950" y="2115403"/>
            <a:chExt cx="704930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15950" y="2115403"/>
              <a:ext cx="7049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Y: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464868" y="23410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341194" y="721152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X and Y be </a:t>
            </a:r>
            <a:r>
              <a:rPr lang="en-US" dirty="0" err="1" smtClean="0"/>
              <a:t>nonterminals</a:t>
            </a:r>
            <a:r>
              <a:rPr lang="en-US" dirty="0" smtClean="0"/>
              <a:t>, and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1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950" y="2609939"/>
            <a:ext cx="7336560" cy="461665"/>
            <a:chOff x="615950" y="3370351"/>
            <a:chExt cx="733656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15950" y="3370351"/>
              <a:ext cx="733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 Y </a:t>
              </a:r>
              <a:r>
                <a:rPr lang="el-GR" dirty="0"/>
                <a:t>δ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64868" y="360118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1651379" y="3053870"/>
            <a:ext cx="5868537" cy="945917"/>
            <a:chOff x="1651379" y="3814282"/>
            <a:chExt cx="5868537" cy="945917"/>
          </a:xfrm>
        </p:grpSpPr>
        <p:grpSp>
          <p:nvGrpSpPr>
            <p:cNvPr id="19" name="Group 18"/>
            <p:cNvGrpSpPr/>
            <p:nvPr/>
          </p:nvGrpSpPr>
          <p:grpSpPr>
            <a:xfrm>
              <a:off x="1926083" y="4264259"/>
              <a:ext cx="5291833" cy="478801"/>
              <a:chOff x="2748231" y="1685106"/>
              <a:chExt cx="5291833" cy="478801"/>
            </a:xfrm>
          </p:grpSpPr>
          <p:sp>
            <p:nvSpPr>
              <p:cNvPr id="20" name="TextBox 19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8231" y="1685106"/>
                <a:ext cx="5291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 whenever </a:t>
                </a:r>
                <a:r>
                  <a:rPr lang="el-GR" dirty="0"/>
                  <a:t>δ</a:t>
                </a:r>
                <a:r>
                  <a:rPr lang="en-US" dirty="0" smtClean="0"/>
                  <a:t> is </a:t>
                </a:r>
                <a:r>
                  <a:rPr lang="en-US" dirty="0" err="1" smtClean="0"/>
                  <a:t>nullable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82815" y="3814282"/>
              <a:ext cx="2446504" cy="479075"/>
              <a:chOff x="3010961" y="1684832"/>
              <a:chExt cx="2446504" cy="479075"/>
            </a:xfrm>
          </p:grpSpPr>
          <p:sp>
            <p:nvSpPr>
              <p:cNvPr id="23" name="TextBox 22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10961" y="1684832"/>
                <a:ext cx="2446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first (</a:t>
                </a:r>
                <a:r>
                  <a:rPr lang="el-GR" dirty="0"/>
                  <a:t>δ</a:t>
                </a:r>
                <a:r>
                  <a:rPr lang="en-US" dirty="0" smtClean="0"/>
                  <a:t>)       follow(Y)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651379" y="3828899"/>
              <a:ext cx="5868537" cy="9313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1164" y="1814298"/>
            <a:ext cx="2974596" cy="697698"/>
            <a:chOff x="2661164" y="2574710"/>
            <a:chExt cx="2974596" cy="697698"/>
          </a:xfrm>
        </p:grpSpPr>
        <p:grpSp>
          <p:nvGrpSpPr>
            <p:cNvPr id="8" name="Group 7"/>
            <p:cNvGrpSpPr/>
            <p:nvPr/>
          </p:nvGrpSpPr>
          <p:grpSpPr>
            <a:xfrm>
              <a:off x="2748232" y="2678453"/>
              <a:ext cx="2714205" cy="478801"/>
              <a:chOff x="2748231" y="1685106"/>
              <a:chExt cx="2714205" cy="478801"/>
            </a:xfrm>
          </p:grpSpPr>
          <p:sp>
            <p:nvSpPr>
              <p:cNvPr id="11" name="TextBox 10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8231" y="1685106"/>
                <a:ext cx="2714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2661164" y="2574710"/>
              <a:ext cx="2974596" cy="6976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0A931-D2B7-41E9-A61A-B387CF16E43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800" smtClean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Follow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50" y="1354991"/>
            <a:ext cx="7049302" cy="461665"/>
            <a:chOff x="615950" y="2115403"/>
            <a:chExt cx="704930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15950" y="2115403"/>
              <a:ext cx="7049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Y: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464868" y="23410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341194" y="721152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X and Y be </a:t>
            </a:r>
            <a:r>
              <a:rPr lang="en-US" dirty="0" err="1" smtClean="0"/>
              <a:t>nonterminals</a:t>
            </a:r>
            <a:r>
              <a:rPr lang="en-US" dirty="0" smtClean="0"/>
              <a:t>, and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1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950" y="2609939"/>
            <a:ext cx="7336560" cy="461665"/>
            <a:chOff x="615950" y="3370351"/>
            <a:chExt cx="733656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15950" y="3370351"/>
              <a:ext cx="733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 Y </a:t>
              </a:r>
              <a:r>
                <a:rPr lang="el-GR" dirty="0"/>
                <a:t>δ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64868" y="360118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1651379" y="3053870"/>
            <a:ext cx="5868537" cy="945917"/>
            <a:chOff x="1651379" y="3814282"/>
            <a:chExt cx="5868537" cy="945917"/>
          </a:xfrm>
        </p:grpSpPr>
        <p:grpSp>
          <p:nvGrpSpPr>
            <p:cNvPr id="19" name="Group 18"/>
            <p:cNvGrpSpPr/>
            <p:nvPr/>
          </p:nvGrpSpPr>
          <p:grpSpPr>
            <a:xfrm>
              <a:off x="1926083" y="4264259"/>
              <a:ext cx="5291833" cy="478801"/>
              <a:chOff x="2748231" y="1685106"/>
              <a:chExt cx="5291833" cy="478801"/>
            </a:xfrm>
          </p:grpSpPr>
          <p:sp>
            <p:nvSpPr>
              <p:cNvPr id="20" name="TextBox 19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8231" y="1685106"/>
                <a:ext cx="5291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 whenever </a:t>
                </a:r>
                <a:r>
                  <a:rPr lang="el-GR" dirty="0"/>
                  <a:t>δ</a:t>
                </a:r>
                <a:r>
                  <a:rPr lang="en-US" dirty="0" smtClean="0"/>
                  <a:t> is </a:t>
                </a:r>
                <a:r>
                  <a:rPr lang="en-US" dirty="0" err="1" smtClean="0"/>
                  <a:t>nullable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82815" y="3814282"/>
              <a:ext cx="2446504" cy="479075"/>
              <a:chOff x="3010961" y="1684832"/>
              <a:chExt cx="2446504" cy="479075"/>
            </a:xfrm>
          </p:grpSpPr>
          <p:sp>
            <p:nvSpPr>
              <p:cNvPr id="23" name="TextBox 22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10961" y="1684832"/>
                <a:ext cx="2446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first (</a:t>
                </a:r>
                <a:r>
                  <a:rPr lang="el-GR" dirty="0"/>
                  <a:t>δ</a:t>
                </a:r>
                <a:r>
                  <a:rPr lang="en-US" dirty="0" smtClean="0"/>
                  <a:t>)       follow(Y)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651379" y="3828899"/>
              <a:ext cx="5868537" cy="9313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1164" y="1814298"/>
            <a:ext cx="2974596" cy="697698"/>
            <a:chOff x="2661164" y="2574710"/>
            <a:chExt cx="2974596" cy="697698"/>
          </a:xfrm>
        </p:grpSpPr>
        <p:grpSp>
          <p:nvGrpSpPr>
            <p:cNvPr id="8" name="Group 7"/>
            <p:cNvGrpSpPr/>
            <p:nvPr/>
          </p:nvGrpSpPr>
          <p:grpSpPr>
            <a:xfrm>
              <a:off x="2748232" y="2678453"/>
              <a:ext cx="2714205" cy="478801"/>
              <a:chOff x="2748231" y="1685106"/>
              <a:chExt cx="2714205" cy="478801"/>
            </a:xfrm>
          </p:grpSpPr>
          <p:sp>
            <p:nvSpPr>
              <p:cNvPr id="11" name="TextBox 10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8231" y="1685106"/>
                <a:ext cx="2714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2661164" y="2574710"/>
              <a:ext cx="2974596" cy="6976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1193" y="4374354"/>
            <a:ext cx="8590911" cy="2341381"/>
            <a:chOff x="341193" y="4374354"/>
            <a:chExt cx="8590911" cy="234138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1193" y="4374354"/>
              <a:ext cx="8590911" cy="234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413" y="4397755"/>
              <a:ext cx="8047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Iteratively visit grammar productions to compute </a:t>
              </a:r>
              <a:r>
                <a:rPr lang="en-US" dirty="0" err="1" smtClean="0"/>
                <a:t>nullable</a:t>
              </a:r>
              <a:r>
                <a:rPr lang="en-US" dirty="0" smtClean="0"/>
                <a:t>, first, follow for each nonterminal in grammar.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0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0A931-D2B7-41E9-A61A-B387CF16E43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800" smtClean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Follow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50" y="1354991"/>
            <a:ext cx="7049302" cy="461665"/>
            <a:chOff x="615950" y="2115403"/>
            <a:chExt cx="704930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15950" y="2115403"/>
              <a:ext cx="7049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Y: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464868" y="23410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341194" y="721152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X and Y be </a:t>
            </a:r>
            <a:r>
              <a:rPr lang="en-US" dirty="0" err="1" smtClean="0"/>
              <a:t>nonterminals</a:t>
            </a:r>
            <a:r>
              <a:rPr lang="en-US" dirty="0" smtClean="0"/>
              <a:t>, and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1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950" y="2609939"/>
            <a:ext cx="7336560" cy="461665"/>
            <a:chOff x="615950" y="3370351"/>
            <a:chExt cx="733656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15950" y="3370351"/>
              <a:ext cx="733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 Y </a:t>
              </a:r>
              <a:r>
                <a:rPr lang="el-GR" dirty="0"/>
                <a:t>δ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64868" y="360118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1651379" y="3053870"/>
            <a:ext cx="5868537" cy="945917"/>
            <a:chOff x="1651379" y="3814282"/>
            <a:chExt cx="5868537" cy="945917"/>
          </a:xfrm>
        </p:grpSpPr>
        <p:grpSp>
          <p:nvGrpSpPr>
            <p:cNvPr id="19" name="Group 18"/>
            <p:cNvGrpSpPr/>
            <p:nvPr/>
          </p:nvGrpSpPr>
          <p:grpSpPr>
            <a:xfrm>
              <a:off x="1926083" y="4264259"/>
              <a:ext cx="5291833" cy="478801"/>
              <a:chOff x="2748231" y="1685106"/>
              <a:chExt cx="5291833" cy="478801"/>
            </a:xfrm>
          </p:grpSpPr>
          <p:sp>
            <p:nvSpPr>
              <p:cNvPr id="20" name="TextBox 19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8231" y="1685106"/>
                <a:ext cx="5291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 whenever </a:t>
                </a:r>
                <a:r>
                  <a:rPr lang="el-GR" dirty="0"/>
                  <a:t>δ</a:t>
                </a:r>
                <a:r>
                  <a:rPr lang="en-US" dirty="0" smtClean="0"/>
                  <a:t> is </a:t>
                </a:r>
                <a:r>
                  <a:rPr lang="en-US" dirty="0" err="1" smtClean="0"/>
                  <a:t>nullable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82815" y="3814282"/>
              <a:ext cx="2446504" cy="479075"/>
              <a:chOff x="3010961" y="1684832"/>
              <a:chExt cx="2446504" cy="479075"/>
            </a:xfrm>
          </p:grpSpPr>
          <p:sp>
            <p:nvSpPr>
              <p:cNvPr id="23" name="TextBox 22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10961" y="1684832"/>
                <a:ext cx="2446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first (</a:t>
                </a:r>
                <a:r>
                  <a:rPr lang="el-GR" dirty="0"/>
                  <a:t>δ</a:t>
                </a:r>
                <a:r>
                  <a:rPr lang="en-US" dirty="0" smtClean="0"/>
                  <a:t>)       follow(Y)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651379" y="3828899"/>
              <a:ext cx="5868537" cy="9313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1164" y="1814298"/>
            <a:ext cx="2974596" cy="697698"/>
            <a:chOff x="2661164" y="2574710"/>
            <a:chExt cx="2974596" cy="697698"/>
          </a:xfrm>
        </p:grpSpPr>
        <p:grpSp>
          <p:nvGrpSpPr>
            <p:cNvPr id="8" name="Group 7"/>
            <p:cNvGrpSpPr/>
            <p:nvPr/>
          </p:nvGrpSpPr>
          <p:grpSpPr>
            <a:xfrm>
              <a:off x="2748232" y="2678453"/>
              <a:ext cx="2714205" cy="478801"/>
              <a:chOff x="2748231" y="1685106"/>
              <a:chExt cx="2714205" cy="478801"/>
            </a:xfrm>
          </p:grpSpPr>
          <p:sp>
            <p:nvSpPr>
              <p:cNvPr id="11" name="TextBox 10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8231" y="1685106"/>
                <a:ext cx="2714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2661164" y="2574710"/>
              <a:ext cx="2974596" cy="6976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1193" y="4374354"/>
            <a:ext cx="8590912" cy="2341381"/>
            <a:chOff x="341193" y="4374354"/>
            <a:chExt cx="8590912" cy="234138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1193" y="4374354"/>
              <a:ext cx="8590911" cy="234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413" y="4397755"/>
              <a:ext cx="8047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Iteratively visit grammar productions to compute </a:t>
              </a:r>
              <a:r>
                <a:rPr lang="en-US" dirty="0" err="1" smtClean="0"/>
                <a:t>nullable</a:t>
              </a:r>
              <a:r>
                <a:rPr lang="en-US" dirty="0" smtClean="0"/>
                <a:t>, first, follow for each nonterminal in grammar.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1320" y="5086213"/>
              <a:ext cx="8459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 </a:t>
              </a:r>
              <a:r>
                <a:rPr lang="en-US" b="1" dirty="0" smtClean="0">
                  <a:solidFill>
                    <a:srgbClr val="00B0F0"/>
                  </a:solidFill>
                </a:rPr>
                <a:t>start</a:t>
              </a:r>
              <a:r>
                <a:rPr lang="en-US" dirty="0" smtClean="0"/>
                <a:t> the iteration with </a:t>
              </a:r>
              <a:r>
                <a:rPr lang="en-US" b="1" dirty="0" smtClean="0">
                  <a:solidFill>
                    <a:srgbClr val="00B0F0"/>
                  </a:solidFill>
                </a:rPr>
                <a:t>empty first </a:t>
              </a:r>
              <a:r>
                <a:rPr lang="en-US" dirty="0" smtClean="0"/>
                <a:t>and</a:t>
              </a:r>
              <a:r>
                <a:rPr lang="en-US" b="1" dirty="0" smtClean="0">
                  <a:solidFill>
                    <a:srgbClr val="00B0F0"/>
                  </a:solidFill>
                </a:rPr>
                <a:t> follow sets </a:t>
              </a:r>
              <a:r>
                <a:rPr lang="en-US" dirty="0" smtClean="0"/>
                <a:t>and</a:t>
              </a:r>
              <a:r>
                <a:rPr lang="en-US" b="1" dirty="0" smtClean="0">
                  <a:solidFill>
                    <a:srgbClr val="00B0F0"/>
                  </a:solidFill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</a:rPr>
                <a:t>nullable</a:t>
              </a:r>
              <a:r>
                <a:rPr lang="en-US" b="1" dirty="0" smtClean="0">
                  <a:solidFill>
                    <a:srgbClr val="00B0F0"/>
                  </a:solidFill>
                </a:rPr>
                <a:t>=No</a:t>
              </a:r>
              <a:r>
                <a:rPr lang="en-US" dirty="0" smtClean="0"/>
                <a:t> for all </a:t>
              </a:r>
              <a:r>
                <a:rPr lang="en-US" dirty="0" err="1" smtClean="0"/>
                <a:t>nonterminals</a:t>
              </a:r>
              <a:r>
                <a:rPr lang="en-US" dirty="0" smtClean="0"/>
                <a:t> and only add elements if forced to do so.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60123" y="4764038"/>
              <a:ext cx="2671982" cy="400110"/>
              <a:chOff x="6260123" y="4764038"/>
              <a:chExt cx="2671982" cy="4001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72914" y="4764038"/>
                <a:ext cx="1959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ant smallest sets!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stCxn id="28" idx="1"/>
              </p:cNvCxnSpPr>
              <p:nvPr/>
            </p:nvCxnSpPr>
            <p:spPr bwMode="auto">
              <a:xfrm flipH="1">
                <a:off x="6260123" y="4964093"/>
                <a:ext cx="712791" cy="2000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3487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20A931-D2B7-41E9-A61A-B387CF16E43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800" smtClean="0"/>
          </a:p>
        </p:txBody>
      </p:sp>
      <p:sp>
        <p:nvSpPr>
          <p:cNvPr id="87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 of Follow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5950" y="1354991"/>
            <a:ext cx="7049302" cy="461665"/>
            <a:chOff x="615950" y="2115403"/>
            <a:chExt cx="704930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615950" y="2115403"/>
              <a:ext cx="7049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Y: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464868" y="23410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341194" y="721152"/>
            <a:ext cx="88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X and Y be </a:t>
            </a:r>
            <a:r>
              <a:rPr lang="en-US" dirty="0" err="1" smtClean="0"/>
              <a:t>nonterminals</a:t>
            </a:r>
            <a:r>
              <a:rPr lang="en-US" dirty="0" smtClean="0"/>
              <a:t>, and </a:t>
            </a:r>
            <a:r>
              <a:rPr lang="el-GR" dirty="0" smtClean="0"/>
              <a:t>γ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1 strings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950" y="2609939"/>
            <a:ext cx="7336560" cy="461665"/>
            <a:chOff x="615950" y="3370351"/>
            <a:chExt cx="7336560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615950" y="3370351"/>
              <a:ext cx="7336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en-US" dirty="0" smtClean="0"/>
                <a:t>henever the grammar contains a production  X           </a:t>
              </a:r>
              <a:r>
                <a:rPr lang="el-GR" dirty="0" smtClean="0"/>
                <a:t>γ</a:t>
              </a:r>
              <a:r>
                <a:rPr lang="en-US" dirty="0" smtClean="0"/>
                <a:t> Y </a:t>
              </a:r>
              <a:r>
                <a:rPr lang="el-GR" dirty="0"/>
                <a:t>δ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64868" y="3601184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1651379" y="3053870"/>
            <a:ext cx="5868537" cy="945917"/>
            <a:chOff x="1651379" y="3814282"/>
            <a:chExt cx="5868537" cy="945917"/>
          </a:xfrm>
        </p:grpSpPr>
        <p:grpSp>
          <p:nvGrpSpPr>
            <p:cNvPr id="19" name="Group 18"/>
            <p:cNvGrpSpPr/>
            <p:nvPr/>
          </p:nvGrpSpPr>
          <p:grpSpPr>
            <a:xfrm>
              <a:off x="1926083" y="4264259"/>
              <a:ext cx="5291833" cy="478801"/>
              <a:chOff x="2748231" y="1685106"/>
              <a:chExt cx="5291833" cy="478801"/>
            </a:xfrm>
          </p:grpSpPr>
          <p:sp>
            <p:nvSpPr>
              <p:cNvPr id="20" name="TextBox 19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8231" y="1685106"/>
                <a:ext cx="5291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 whenever </a:t>
                </a:r>
                <a:r>
                  <a:rPr lang="el-GR" dirty="0"/>
                  <a:t>δ</a:t>
                </a:r>
                <a:r>
                  <a:rPr lang="en-US" dirty="0" smtClean="0"/>
                  <a:t> is </a:t>
                </a:r>
                <a:r>
                  <a:rPr lang="en-US" dirty="0" err="1" smtClean="0"/>
                  <a:t>nullable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82815" y="3814282"/>
              <a:ext cx="2446504" cy="479075"/>
              <a:chOff x="3010961" y="1684832"/>
              <a:chExt cx="2446504" cy="479075"/>
            </a:xfrm>
          </p:grpSpPr>
          <p:sp>
            <p:nvSpPr>
              <p:cNvPr id="23" name="TextBox 22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10961" y="1684832"/>
                <a:ext cx="2446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first (</a:t>
                </a:r>
                <a:r>
                  <a:rPr lang="el-GR" dirty="0"/>
                  <a:t>δ</a:t>
                </a:r>
                <a:r>
                  <a:rPr lang="en-US" dirty="0" smtClean="0"/>
                  <a:t>)       follow(Y)</a:t>
                </a:r>
                <a:endParaRPr lang="en-US" dirty="0"/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1651379" y="3828899"/>
              <a:ext cx="5868537" cy="9313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1164" y="1814298"/>
            <a:ext cx="2974596" cy="697698"/>
            <a:chOff x="2661164" y="2574710"/>
            <a:chExt cx="2974596" cy="697698"/>
          </a:xfrm>
        </p:grpSpPr>
        <p:grpSp>
          <p:nvGrpSpPr>
            <p:cNvPr id="8" name="Group 7"/>
            <p:cNvGrpSpPr/>
            <p:nvPr/>
          </p:nvGrpSpPr>
          <p:grpSpPr>
            <a:xfrm>
              <a:off x="2748232" y="2678453"/>
              <a:ext cx="2714205" cy="478801"/>
              <a:chOff x="2748231" y="1685106"/>
              <a:chExt cx="2714205" cy="478801"/>
            </a:xfrm>
          </p:grpSpPr>
          <p:sp>
            <p:nvSpPr>
              <p:cNvPr id="11" name="TextBox 10"/>
              <p:cNvSpPr txBox="1"/>
              <p:nvPr/>
            </p:nvSpPr>
            <p:spPr>
              <a:xfrm rot="5400000">
                <a:off x="3886364" y="1714104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UI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8231" y="1685106"/>
                <a:ext cx="2714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follow (X)       follow(Y)</a:t>
                </a:r>
                <a:endParaRPr lang="en-US" dirty="0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2661164" y="2574710"/>
              <a:ext cx="2974596" cy="69769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1193" y="4374354"/>
            <a:ext cx="8590912" cy="2341382"/>
            <a:chOff x="341193" y="4374354"/>
            <a:chExt cx="8590912" cy="234138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1193" y="4374354"/>
              <a:ext cx="8590911" cy="23413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413" y="4397755"/>
              <a:ext cx="8047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Iteratively visit grammar productions to compute </a:t>
              </a:r>
              <a:r>
                <a:rPr lang="en-US" dirty="0" err="1" smtClean="0"/>
                <a:t>nullable</a:t>
              </a:r>
              <a:r>
                <a:rPr lang="en-US" dirty="0" smtClean="0"/>
                <a:t>, first, follow for each nonterminal in grammar.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1320" y="5086213"/>
              <a:ext cx="8459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 </a:t>
              </a:r>
              <a:r>
                <a:rPr lang="en-US" b="1" dirty="0" smtClean="0">
                  <a:solidFill>
                    <a:srgbClr val="00B0F0"/>
                  </a:solidFill>
                </a:rPr>
                <a:t>start</a:t>
              </a:r>
              <a:r>
                <a:rPr lang="en-US" dirty="0" smtClean="0"/>
                <a:t> the iteration with </a:t>
              </a:r>
              <a:r>
                <a:rPr lang="en-US" b="1" dirty="0" smtClean="0">
                  <a:solidFill>
                    <a:srgbClr val="00B0F0"/>
                  </a:solidFill>
                </a:rPr>
                <a:t>empty first </a:t>
              </a:r>
              <a:r>
                <a:rPr lang="en-US" dirty="0" smtClean="0"/>
                <a:t>and</a:t>
              </a:r>
              <a:r>
                <a:rPr lang="en-US" b="1" dirty="0" smtClean="0">
                  <a:solidFill>
                    <a:srgbClr val="00B0F0"/>
                  </a:solidFill>
                </a:rPr>
                <a:t> follow sets </a:t>
              </a:r>
              <a:r>
                <a:rPr lang="en-US" dirty="0" smtClean="0"/>
                <a:t>and</a:t>
              </a:r>
              <a:r>
                <a:rPr lang="en-US" b="1" dirty="0" smtClean="0">
                  <a:solidFill>
                    <a:srgbClr val="00B0F0"/>
                  </a:solidFill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</a:rPr>
                <a:t>nullable</a:t>
              </a:r>
              <a:r>
                <a:rPr lang="en-US" b="1" dirty="0" smtClean="0">
                  <a:solidFill>
                    <a:srgbClr val="00B0F0"/>
                  </a:solidFill>
                </a:rPr>
                <a:t>=No</a:t>
              </a:r>
              <a:r>
                <a:rPr lang="en-US" dirty="0" smtClean="0"/>
                <a:t> for all </a:t>
              </a:r>
              <a:r>
                <a:rPr lang="en-US" dirty="0" err="1" smtClean="0"/>
                <a:t>nonterminals</a:t>
              </a:r>
              <a:r>
                <a:rPr lang="en-US" dirty="0" smtClean="0"/>
                <a:t> and only add elements if forced to do so.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752" y="5884739"/>
              <a:ext cx="8339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m</a:t>
              </a:r>
              <a:r>
                <a:rPr lang="en-US" dirty="0" smtClean="0"/>
                <a:t>ay need to visit some rules repeatedly. Order in which rules are visited affects the number of iterations needed, but not the final result.</a:t>
              </a:r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60123" y="4764038"/>
              <a:ext cx="2671982" cy="400110"/>
              <a:chOff x="6260123" y="4764038"/>
              <a:chExt cx="2671982" cy="40011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72914" y="4764038"/>
                <a:ext cx="1959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ant smallest sets!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stCxn id="28" idx="1"/>
              </p:cNvCxnSpPr>
              <p:nvPr/>
            </p:nvCxnSpPr>
            <p:spPr bwMode="auto">
              <a:xfrm flipH="1">
                <a:off x="6260123" y="4964093"/>
                <a:ext cx="712791" cy="200055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3203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887B3D-77AF-4AF4-9655-0EB5F66E2E4C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800" smtClean="0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Syntactical Analysis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163" y="1001713"/>
            <a:ext cx="85756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each language definition has rules that describe the syntax of well-formed programs.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format of the rules: </a:t>
            </a:r>
            <a:r>
              <a:rPr lang="en-US" b="1" dirty="0">
                <a:solidFill>
                  <a:srgbClr val="FF0000"/>
                </a:solidFill>
              </a:rPr>
              <a:t>context-free grammars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why not regular expressions/NFA’s/DFA’s?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source program constructs have recursive structure:</a:t>
            </a:r>
          </a:p>
          <a:p>
            <a:pPr algn="ctr">
              <a:defRPr/>
            </a:pPr>
            <a:r>
              <a:rPr lang="en-US" dirty="0">
                <a:latin typeface="+mj-lt"/>
              </a:rPr>
              <a:t>digits = [0-9]+;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expr = digits | “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dirty="0">
                <a:latin typeface="+mj-lt"/>
              </a:rPr>
              <a:t>“ expr “+” expr “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dirty="0">
                <a:latin typeface="+mj-lt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finite automata can’t recognize recursive constructs, so cannot ensure expressions are well-bracketed: a machine with N states cannot remember parenthesis—nesting depth greater than 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CFG’s are more powerful, but also more costly to implement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51650"/>
              </p:ext>
            </p:extLst>
          </p:nvPr>
        </p:nvGraphicFramePr>
        <p:xfrm>
          <a:off x="1985749" y="205572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79413" y="3754651"/>
            <a:ext cx="13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rules 1, 3, 4,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8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985749" y="205572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36914"/>
              </p:ext>
            </p:extLst>
          </p:nvPr>
        </p:nvGraphicFramePr>
        <p:xfrm>
          <a:off x="1985749" y="368208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79413" y="3754651"/>
            <a:ext cx="13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rules 1, 3, 4, 6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79413" y="6247642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5753168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234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1985749" y="205572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1985749" y="368208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79413" y="3754651"/>
            <a:ext cx="13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rules 1, 3, 4, 6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985749" y="53084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6247642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5753168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5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3829499" y="4790364"/>
            <a:ext cx="0" cy="96280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237493" y="4790364"/>
            <a:ext cx="186123" cy="96280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985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02178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2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18172"/>
              </p:ext>
            </p:extLst>
          </p:nvPr>
        </p:nvGraphicFramePr>
        <p:xfrm>
          <a:off x="1985749" y="199470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7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02178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2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985749" y="199470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1985749" y="36406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), c(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>
            <a:off x="5303457" y="4367283"/>
            <a:ext cx="463164" cy="42308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5100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02178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2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985749" y="199470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87854"/>
              </p:ext>
            </p:extLst>
          </p:nvPr>
        </p:nvGraphicFramePr>
        <p:xfrm>
          <a:off x="1985749" y="36406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5423616" y="4203510"/>
            <a:ext cx="1168253" cy="3493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1964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02178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2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985749" y="199470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40687"/>
              </p:ext>
            </p:extLst>
          </p:nvPr>
        </p:nvGraphicFramePr>
        <p:xfrm>
          <a:off x="1985749" y="36406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 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Arrow Connector 40"/>
          <p:cNvCxnSpPr/>
          <p:nvPr/>
        </p:nvCxnSpPr>
        <p:spPr bwMode="auto">
          <a:xfrm flipV="1">
            <a:off x="5609230" y="4552841"/>
            <a:ext cx="982639" cy="2511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1642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02178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 2</a:t>
            </a:r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985749" y="199470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96636"/>
              </p:ext>
            </p:extLst>
          </p:nvPr>
        </p:nvGraphicFramePr>
        <p:xfrm>
          <a:off x="1985749" y="36406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98136"/>
              </p:ext>
            </p:extLst>
          </p:nvPr>
        </p:nvGraphicFramePr>
        <p:xfrm>
          <a:off x="1985749" y="526748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a(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), d(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 bwMode="auto">
          <a:xfrm flipV="1">
            <a:off x="4035972" y="5843753"/>
            <a:ext cx="2555897" cy="28377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urved Connector 54"/>
          <p:cNvCxnSpPr/>
          <p:nvPr/>
        </p:nvCxnSpPr>
        <p:spPr bwMode="auto">
          <a:xfrm rot="5400000" flipH="1" flipV="1">
            <a:off x="7248092" y="5997359"/>
            <a:ext cx="213634" cy="46710"/>
          </a:xfrm>
          <a:prstGeom prst="curvedConnector3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1282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90727" y="4091173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ext rule?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91313"/>
              </p:ext>
            </p:extLst>
          </p:nvPr>
        </p:nvGraphicFramePr>
        <p:xfrm>
          <a:off x="1985043" y="201124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a,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1848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r>
              <a:rPr lang="en-US" dirty="0" err="1" smtClean="0"/>
              <a:t>Nullable</a:t>
            </a:r>
            <a:r>
              <a:rPr lang="en-US" dirty="0" smtClean="0"/>
              <a:t>, First, Follow: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85749" y="724484"/>
            <a:ext cx="5172502" cy="1079487"/>
            <a:chOff x="1985749" y="724484"/>
            <a:chExt cx="5172502" cy="1079487"/>
          </a:xfrm>
        </p:grpSpPr>
        <p:grpSp>
          <p:nvGrpSpPr>
            <p:cNvPr id="27" name="Group 26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4" name="Straight Arrow Connector 13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Straight Arrow Connector 1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21" name="Straight Arrow Connector 20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9" name="TextBox 28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379413" y="4585648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22258" y="3754651"/>
            <a:ext cx="137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rules 1-6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79413" y="2933909"/>
            <a:ext cx="1606336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79413" y="2439435"/>
            <a:ext cx="137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36973"/>
              </p:ext>
            </p:extLst>
          </p:nvPr>
        </p:nvGraphicFramePr>
        <p:xfrm>
          <a:off x="1985749" y="36406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a,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1985043" y="201124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c, a,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 c, d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d, a,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59411" y="5270015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7C2B8B-6DCB-48CF-AB26-9225C9591EB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800" smtClean="0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30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1522413"/>
            <a:ext cx="8153400" cy="44227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89032"/>
              </p:ext>
            </p:extLst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9706" y="771369"/>
            <a:ext cx="8338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ontains “action” for each nonterminal * terminal pair (</a:t>
            </a:r>
            <a:r>
              <a:rPr lang="en-US" dirty="0" err="1" smtClean="0"/>
              <a:t>N,t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redictive parsing: “action” is “rule to be applied” when seeing token type t during execution of function for nonterminal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ookup attempt in blank cells indicates syntax error (phrase rejected)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33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491298" y="1369029"/>
            <a:ext cx="803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1. Add rule N           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US" dirty="0" smtClean="0">
                <a:solidFill>
                  <a:schemeClr val="accent6"/>
                </a:solidFill>
              </a:rPr>
              <a:t> in row N, column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 whenever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 occurs in First(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US" dirty="0" smtClean="0">
                <a:solidFill>
                  <a:schemeClr val="accent6"/>
                </a:solidFill>
              </a:rPr>
              <a:t>). 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2097634" y="1599862"/>
            <a:ext cx="614150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95748" y="771369"/>
            <a:ext cx="230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Filling the table: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10252" y="1813306"/>
            <a:ext cx="7114448" cy="461665"/>
            <a:chOff x="866274" y="6412832"/>
            <a:chExt cx="7114448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866274" y="6412832"/>
              <a:ext cx="7114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Motivation: seeing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 when expecting N selects rule N          </a:t>
              </a:r>
              <a:r>
                <a:rPr lang="el-GR" dirty="0" smtClean="0"/>
                <a:t>γ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6821766" y="663829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05595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81958" y="182078"/>
          <a:ext cx="2876552" cy="171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1"/>
                <a:gridCol w="787400"/>
                <a:gridCol w="736600"/>
                <a:gridCol w="958851"/>
              </a:tblGrid>
              <a:tr h="617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706" y="627935"/>
            <a:ext cx="5172502" cy="1079487"/>
            <a:chOff x="1985749" y="724484"/>
            <a:chExt cx="5172502" cy="1079487"/>
          </a:xfrm>
        </p:grpSpPr>
        <p:grpSp>
          <p:nvGrpSpPr>
            <p:cNvPr id="25" name="Group 24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607" y="2050057"/>
            <a:ext cx="7781297" cy="461665"/>
            <a:chOff x="615950" y="5785629"/>
            <a:chExt cx="7781297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615950" y="5785629"/>
              <a:ext cx="778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Add rule N           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 in row N, column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chemeClr val="accent6"/>
                  </a:solidFill>
                </a:rPr>
                <a:t> whenever </a:t>
              </a:r>
              <a:r>
                <a:rPr lang="en-US" b="1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>
                  <a:solidFill>
                    <a:schemeClr val="accent6"/>
                  </a:solidFill>
                </a:rPr>
                <a:t> occurs in First(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).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1985749" y="604477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82806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81958" y="182078"/>
          <a:ext cx="2876552" cy="171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1"/>
                <a:gridCol w="787400"/>
                <a:gridCol w="736600"/>
                <a:gridCol w="958851"/>
              </a:tblGrid>
              <a:tr h="617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706" y="627935"/>
            <a:ext cx="5172502" cy="1079487"/>
            <a:chOff x="1985749" y="724484"/>
            <a:chExt cx="5172502" cy="1079487"/>
          </a:xfrm>
        </p:grpSpPr>
        <p:grpSp>
          <p:nvGrpSpPr>
            <p:cNvPr id="25" name="Group 24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4986" y="3578524"/>
            <a:ext cx="1269899" cy="461665"/>
            <a:chOff x="8450439" y="4283559"/>
            <a:chExt cx="1269899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8450439" y="4283559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8793444" y="45134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4379103" y="4305872"/>
            <a:ext cx="1251112" cy="461665"/>
            <a:chOff x="6856322" y="3914227"/>
            <a:chExt cx="1251112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6856322" y="3914227"/>
              <a:ext cx="1251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Y           c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7174803" y="414505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6118458" y="5112954"/>
            <a:ext cx="1255472" cy="461665"/>
            <a:chOff x="4776047" y="3914227"/>
            <a:chExt cx="1255472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776047" y="3914227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d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5119052" y="414895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619964" y="5181808"/>
            <a:ext cx="1737270" cy="461665"/>
            <a:chOff x="2619964" y="5181808"/>
            <a:chExt cx="173727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319287" y="5167650"/>
            <a:ext cx="1737270" cy="461665"/>
            <a:chOff x="2619964" y="5181808"/>
            <a:chExt cx="1737270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oup 97"/>
          <p:cNvGrpSpPr/>
          <p:nvPr/>
        </p:nvGrpSpPr>
        <p:grpSpPr>
          <a:xfrm>
            <a:off x="6011203" y="5409726"/>
            <a:ext cx="1737270" cy="461665"/>
            <a:chOff x="2619964" y="5181808"/>
            <a:chExt cx="1737270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121607" y="2050057"/>
            <a:ext cx="7697941" cy="461665"/>
            <a:chOff x="615950" y="5785629"/>
            <a:chExt cx="7697941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615950" y="5785629"/>
              <a:ext cx="7697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Add rule N           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 in row N, column t whenever t occurs in First(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).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1985749" y="604477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3670565" y="618202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first (XYZ) = {</a:t>
            </a:r>
            <a:r>
              <a:rPr lang="en-US" dirty="0" err="1" smtClean="0">
                <a:solidFill>
                  <a:schemeClr val="accent6"/>
                </a:solidFill>
              </a:rPr>
              <a:t>a,c,d</a:t>
            </a:r>
            <a:r>
              <a:rPr lang="en-US" dirty="0" smtClean="0">
                <a:solidFill>
                  <a:schemeClr val="accent6"/>
                </a:solidFill>
              </a:rPr>
              <a:t>}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742141" y="5640558"/>
            <a:ext cx="615093" cy="5735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056128" y="5640558"/>
            <a:ext cx="480" cy="58777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5579837" y="5766561"/>
            <a:ext cx="861847" cy="46177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02559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81958" y="182078"/>
          <a:ext cx="2876552" cy="171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1"/>
                <a:gridCol w="787400"/>
                <a:gridCol w="736600"/>
                <a:gridCol w="958851"/>
              </a:tblGrid>
              <a:tr h="617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706" y="627935"/>
            <a:ext cx="5172502" cy="1079487"/>
            <a:chOff x="1985749" y="724484"/>
            <a:chExt cx="5172502" cy="1079487"/>
          </a:xfrm>
        </p:grpSpPr>
        <p:grpSp>
          <p:nvGrpSpPr>
            <p:cNvPr id="25" name="Group 24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4986" y="3578524"/>
            <a:ext cx="1269899" cy="461665"/>
            <a:chOff x="8450439" y="4283559"/>
            <a:chExt cx="1269899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8450439" y="4283559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8793444" y="45134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4379103" y="4305872"/>
            <a:ext cx="1251112" cy="461665"/>
            <a:chOff x="6856322" y="3914227"/>
            <a:chExt cx="1251112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6856322" y="3914227"/>
              <a:ext cx="1251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Y           c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7174803" y="414505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6118458" y="5112954"/>
            <a:ext cx="1255472" cy="461665"/>
            <a:chOff x="4776047" y="3914227"/>
            <a:chExt cx="1255472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776047" y="3914227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d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5119052" y="414895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619964" y="5181808"/>
            <a:ext cx="1737270" cy="461665"/>
            <a:chOff x="2619964" y="5181808"/>
            <a:chExt cx="173727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319287" y="5167650"/>
            <a:ext cx="1737270" cy="461665"/>
            <a:chOff x="2619964" y="5181808"/>
            <a:chExt cx="1737270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oup 97"/>
          <p:cNvGrpSpPr/>
          <p:nvPr/>
        </p:nvGrpSpPr>
        <p:grpSpPr>
          <a:xfrm>
            <a:off x="6011203" y="5409726"/>
            <a:ext cx="1737270" cy="461665"/>
            <a:chOff x="2619964" y="5181808"/>
            <a:chExt cx="1737270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121607" y="2050057"/>
            <a:ext cx="7697941" cy="461665"/>
            <a:chOff x="615950" y="5785629"/>
            <a:chExt cx="7697941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615950" y="5785629"/>
              <a:ext cx="7697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Add rule N           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 in row N, column t whenever t occurs in First(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).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1985749" y="604477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0" y="5849851"/>
            <a:ext cx="9058510" cy="461665"/>
            <a:chOff x="615950" y="5785629"/>
            <a:chExt cx="8866306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615950" y="5785629"/>
              <a:ext cx="886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2. If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is </a:t>
              </a:r>
              <a:r>
                <a:rPr lang="en-US" dirty="0" err="1" smtClean="0">
                  <a:solidFill>
                    <a:srgbClr val="CC0000"/>
                  </a:solidFill>
                </a:rPr>
                <a:t>nullable</a:t>
              </a:r>
              <a:r>
                <a:rPr lang="en-US" dirty="0" smtClean="0">
                  <a:solidFill>
                    <a:srgbClr val="CC0000"/>
                  </a:solidFill>
                </a:rPr>
                <a:t>, add rule N          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in row N, column t whenever t in Follow(</a:t>
              </a:r>
              <a:r>
                <a:rPr lang="en-US" dirty="0">
                  <a:solidFill>
                    <a:srgbClr val="CC0000"/>
                  </a:solidFill>
                </a:rPr>
                <a:t>N</a:t>
              </a:r>
              <a:r>
                <a:rPr lang="en-US" dirty="0" smtClean="0">
                  <a:solidFill>
                    <a:srgbClr val="CC0000"/>
                  </a:solidFill>
                </a:rPr>
                <a:t>).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3841377" y="602229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/>
        </p:nvGrpSpPr>
        <p:grpSpPr>
          <a:xfrm>
            <a:off x="598367" y="6258222"/>
            <a:ext cx="7114448" cy="461665"/>
            <a:chOff x="866274" y="6412832"/>
            <a:chExt cx="7114448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866274" y="6412832"/>
              <a:ext cx="7114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Motivation: seeing </a:t>
              </a:r>
              <a:r>
                <a:rPr lang="en-US" dirty="0" smtClean="0">
                  <a:solidFill>
                    <a:srgbClr val="C00000"/>
                  </a:solidFill>
                </a:rPr>
                <a:t>t</a:t>
              </a:r>
              <a:r>
                <a:rPr lang="en-US" dirty="0" smtClean="0"/>
                <a:t> when expecting N selects rule N          </a:t>
              </a:r>
              <a:r>
                <a:rPr lang="el-GR" dirty="0" smtClean="0"/>
                <a:t>γ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6821766" y="663829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4541527" y="3737512"/>
            <a:ext cx="1292790" cy="461665"/>
            <a:chOff x="7765019" y="4091150"/>
            <a:chExt cx="1292790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Y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500112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81958" y="182078"/>
          <a:ext cx="2876552" cy="171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1"/>
                <a:gridCol w="787400"/>
                <a:gridCol w="736600"/>
                <a:gridCol w="958851"/>
              </a:tblGrid>
              <a:tr h="617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706" y="627935"/>
            <a:ext cx="5172502" cy="1079487"/>
            <a:chOff x="1985749" y="724484"/>
            <a:chExt cx="5172502" cy="1079487"/>
          </a:xfrm>
        </p:grpSpPr>
        <p:grpSp>
          <p:nvGrpSpPr>
            <p:cNvPr id="25" name="Group 24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4986" y="3578524"/>
            <a:ext cx="1269899" cy="461665"/>
            <a:chOff x="8450439" y="4283559"/>
            <a:chExt cx="1269899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8450439" y="4283559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8793444" y="45134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4379103" y="4305872"/>
            <a:ext cx="1251112" cy="461665"/>
            <a:chOff x="6856322" y="3914227"/>
            <a:chExt cx="1251112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6856322" y="3914227"/>
              <a:ext cx="1251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Y           c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7174803" y="414505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6118458" y="5112954"/>
            <a:ext cx="1255472" cy="461665"/>
            <a:chOff x="4776047" y="3914227"/>
            <a:chExt cx="1255472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776047" y="3914227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d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5119052" y="414895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619964" y="5181808"/>
            <a:ext cx="1737270" cy="461665"/>
            <a:chOff x="2619964" y="5181808"/>
            <a:chExt cx="173727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319287" y="5167650"/>
            <a:ext cx="1737270" cy="461665"/>
            <a:chOff x="2619964" y="5181808"/>
            <a:chExt cx="1737270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oup 97"/>
          <p:cNvGrpSpPr/>
          <p:nvPr/>
        </p:nvGrpSpPr>
        <p:grpSpPr>
          <a:xfrm>
            <a:off x="6011203" y="5409726"/>
            <a:ext cx="1737270" cy="461665"/>
            <a:chOff x="2619964" y="5181808"/>
            <a:chExt cx="1737270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121607" y="1986720"/>
            <a:ext cx="7697941" cy="461665"/>
            <a:chOff x="615950" y="5785629"/>
            <a:chExt cx="7697941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615950" y="5785629"/>
              <a:ext cx="7697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Add rule N           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 in row N, column t whenever t occurs in First(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).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1985749" y="604477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121607" y="2383999"/>
            <a:ext cx="8751094" cy="461665"/>
            <a:chOff x="615950" y="5785629"/>
            <a:chExt cx="8751094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615950" y="5785629"/>
              <a:ext cx="8751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If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is </a:t>
              </a:r>
              <a:r>
                <a:rPr lang="en-US" dirty="0" err="1" smtClean="0">
                  <a:solidFill>
                    <a:srgbClr val="CC0000"/>
                  </a:solidFill>
                </a:rPr>
                <a:t>nullable</a:t>
              </a:r>
              <a:r>
                <a:rPr lang="en-US" dirty="0" smtClean="0">
                  <a:solidFill>
                    <a:srgbClr val="CC0000"/>
                  </a:solidFill>
                </a:rPr>
                <a:t>, add rule N          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in row N, column t whenever t in Follow(</a:t>
              </a:r>
              <a:r>
                <a:rPr lang="en-US" dirty="0">
                  <a:solidFill>
                    <a:srgbClr val="CC0000"/>
                  </a:solidFill>
                </a:rPr>
                <a:t>N</a:t>
              </a:r>
              <a:r>
                <a:rPr lang="en-US" dirty="0" smtClean="0">
                  <a:solidFill>
                    <a:srgbClr val="CC0000"/>
                  </a:solidFill>
                </a:rPr>
                <a:t>).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3607768" y="604216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151798" y="4485413"/>
            <a:ext cx="1233479" cy="461665"/>
            <a:chOff x="7727943" y="3012631"/>
            <a:chExt cx="1233479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2803195" y="4466307"/>
            <a:ext cx="1233479" cy="461665"/>
            <a:chOff x="7727943" y="3012631"/>
            <a:chExt cx="1233479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377931" y="4630066"/>
            <a:ext cx="1233479" cy="461665"/>
            <a:chOff x="7727943" y="3012631"/>
            <a:chExt cx="1233479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140206" y="3774963"/>
            <a:ext cx="1292790" cy="461665"/>
            <a:chOff x="7765019" y="4091150"/>
            <a:chExt cx="1292790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X           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72"/>
          <p:cNvGrpSpPr/>
          <p:nvPr/>
        </p:nvGrpSpPr>
        <p:grpSpPr>
          <a:xfrm>
            <a:off x="2773539" y="3903302"/>
            <a:ext cx="1292790" cy="461665"/>
            <a:chOff x="7765019" y="4091150"/>
            <a:chExt cx="1292790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X           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4541527" y="3737512"/>
            <a:ext cx="1292790" cy="461665"/>
            <a:chOff x="7765019" y="4091150"/>
            <a:chExt cx="1292790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Y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440860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14400" y="2872633"/>
          <a:ext cx="6788718" cy="2941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092"/>
                <a:gridCol w="1706092"/>
                <a:gridCol w="1706092"/>
                <a:gridCol w="1670442"/>
              </a:tblGrid>
              <a:tr h="735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328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arse table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B11B7-1AD8-47EB-83A8-DA9BDFE8B483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181958" y="182078"/>
          <a:ext cx="2876552" cy="1714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1"/>
                <a:gridCol w="787400"/>
                <a:gridCol w="736600"/>
                <a:gridCol w="958851"/>
              </a:tblGrid>
              <a:tr h="617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</a:tr>
              <a:tr h="352593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9706" y="627935"/>
            <a:ext cx="5172502" cy="1079487"/>
            <a:chOff x="1985749" y="724484"/>
            <a:chExt cx="5172502" cy="1079487"/>
          </a:xfrm>
        </p:grpSpPr>
        <p:grpSp>
          <p:nvGrpSpPr>
            <p:cNvPr id="25" name="Group 24"/>
            <p:cNvGrpSpPr/>
            <p:nvPr/>
          </p:nvGrpSpPr>
          <p:grpSpPr>
            <a:xfrm>
              <a:off x="1985749" y="763942"/>
              <a:ext cx="5172502" cy="1040029"/>
              <a:chOff x="1596789" y="652293"/>
              <a:chExt cx="5172502" cy="1040029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1596789" y="652293"/>
                <a:ext cx="5172502" cy="1040029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5377661" y="743746"/>
                <a:ext cx="1292790" cy="830997"/>
                <a:chOff x="7642746" y="1282890"/>
                <a:chExt cx="1292790" cy="830997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7642746" y="1282890"/>
                  <a:ext cx="12927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Y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642746" y="1652222"/>
                  <a:ext cx="12698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           a</a:t>
                  </a:r>
                  <a:endParaRPr lang="en-US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7985751" y="1497612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3783544" y="743746"/>
                <a:ext cx="1251112" cy="830997"/>
                <a:chOff x="7642746" y="2099060"/>
                <a:chExt cx="1251112" cy="83099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7642746" y="2099060"/>
                  <a:ext cx="125111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           </a:t>
                  </a:r>
                  <a:r>
                    <a:rPr lang="el-GR" dirty="0" smtClean="0"/>
                    <a:t>ε</a:t>
                  </a: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Y           c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7985751" y="2320489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1703269" y="743746"/>
                <a:ext cx="1737270" cy="830997"/>
                <a:chOff x="7642746" y="2854758"/>
                <a:chExt cx="1737270" cy="83099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7642746" y="2854758"/>
                  <a:ext cx="17372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           d</a:t>
                  </a:r>
                  <a:br>
                    <a:rPr lang="en-US" dirty="0" smtClean="0"/>
                  </a:br>
                  <a:r>
                    <a:rPr lang="en-US" dirty="0" smtClean="0"/>
                    <a:t>Z           X Y Z</a:t>
                  </a:r>
                  <a:endParaRPr lang="en-US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7985751" y="3089481"/>
                  <a:ext cx="614150" cy="384496"/>
                  <a:chOff x="7985751" y="1497612"/>
                  <a:chExt cx="614150" cy="38449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7985751" y="1497612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>
                    <a:off x="7985751" y="1882108"/>
                    <a:ext cx="614150" cy="0"/>
                  </a:xfrm>
                  <a:prstGeom prst="straightConnector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6" name="TextBox 25"/>
            <p:cNvSpPr txBox="1"/>
            <p:nvPr/>
          </p:nvSpPr>
          <p:spPr>
            <a:xfrm>
              <a:off x="2451845" y="76282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8115" y="114976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81029" y="73781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8407" y="111472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5146" y="72448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75146" y="113239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4986" y="3578524"/>
            <a:ext cx="1269899" cy="461665"/>
            <a:chOff x="8450439" y="4283559"/>
            <a:chExt cx="1269899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8450439" y="4283559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8793444" y="4513445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4379103" y="4305872"/>
            <a:ext cx="1251112" cy="461665"/>
            <a:chOff x="6856322" y="3914227"/>
            <a:chExt cx="1251112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6856322" y="3914227"/>
              <a:ext cx="1251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Y           c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 bwMode="auto">
            <a:xfrm>
              <a:off x="7174803" y="4145059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6118458" y="5112954"/>
            <a:ext cx="1255472" cy="461665"/>
            <a:chOff x="4776047" y="3914227"/>
            <a:chExt cx="1255472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776047" y="3914227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d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>
              <a:off x="5119052" y="414895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2619964" y="5181808"/>
            <a:ext cx="1737270" cy="461665"/>
            <a:chOff x="2619964" y="5181808"/>
            <a:chExt cx="1737270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319287" y="5167650"/>
            <a:ext cx="1737270" cy="461665"/>
            <a:chOff x="2619964" y="5181808"/>
            <a:chExt cx="1737270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97" name="Straight Arrow Connector 96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Group 97"/>
          <p:cNvGrpSpPr/>
          <p:nvPr/>
        </p:nvGrpSpPr>
        <p:grpSpPr>
          <a:xfrm>
            <a:off x="6011203" y="5409726"/>
            <a:ext cx="1737270" cy="461665"/>
            <a:chOff x="2619964" y="5181808"/>
            <a:chExt cx="1737270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2619964" y="5181808"/>
              <a:ext cx="1737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Z           X Y Z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2988273" y="5412640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121607" y="1986720"/>
            <a:ext cx="7697941" cy="461665"/>
            <a:chOff x="615950" y="5785629"/>
            <a:chExt cx="7697941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615950" y="5785629"/>
              <a:ext cx="7697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Add rule N           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 in row N, column t whenever t occurs in First(</a:t>
              </a:r>
              <a:r>
                <a:rPr lang="el-GR" dirty="0" smtClean="0">
                  <a:solidFill>
                    <a:schemeClr val="accent6"/>
                  </a:solidFill>
                </a:rPr>
                <a:t>γ</a:t>
              </a:r>
              <a:r>
                <a:rPr lang="en-US" dirty="0" smtClean="0">
                  <a:solidFill>
                    <a:schemeClr val="accent6"/>
                  </a:solidFill>
                </a:rPr>
                <a:t>). 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1985749" y="6044778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121607" y="2383999"/>
            <a:ext cx="8751094" cy="461665"/>
            <a:chOff x="615950" y="5785629"/>
            <a:chExt cx="8751094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615950" y="5785629"/>
              <a:ext cx="8751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If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is </a:t>
              </a:r>
              <a:r>
                <a:rPr lang="en-US" dirty="0" err="1" smtClean="0">
                  <a:solidFill>
                    <a:srgbClr val="CC0000"/>
                  </a:solidFill>
                </a:rPr>
                <a:t>nullable</a:t>
              </a:r>
              <a:r>
                <a:rPr lang="en-US" dirty="0" smtClean="0">
                  <a:solidFill>
                    <a:srgbClr val="CC0000"/>
                  </a:solidFill>
                </a:rPr>
                <a:t>, add rule N           </a:t>
              </a:r>
              <a:r>
                <a:rPr lang="el-GR" dirty="0" smtClean="0">
                  <a:solidFill>
                    <a:srgbClr val="CC0000"/>
                  </a:solidFill>
                </a:rPr>
                <a:t>γ</a:t>
              </a:r>
              <a:r>
                <a:rPr lang="en-US" dirty="0" smtClean="0">
                  <a:solidFill>
                    <a:srgbClr val="CC0000"/>
                  </a:solidFill>
                </a:rPr>
                <a:t> in row N, column t whenever t in Follow(</a:t>
              </a:r>
              <a:r>
                <a:rPr lang="en-US" dirty="0">
                  <a:solidFill>
                    <a:srgbClr val="CC0000"/>
                  </a:solidFill>
                </a:rPr>
                <a:t>N</a:t>
              </a:r>
              <a:r>
                <a:rPr lang="en-US" dirty="0" smtClean="0">
                  <a:solidFill>
                    <a:srgbClr val="CC0000"/>
                  </a:solidFill>
                </a:rPr>
                <a:t>).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3607768" y="6042161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151798" y="4485413"/>
            <a:ext cx="1233479" cy="461665"/>
            <a:chOff x="7727943" y="3012631"/>
            <a:chExt cx="1233479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2803195" y="4466307"/>
            <a:ext cx="1233479" cy="461665"/>
            <a:chOff x="7727943" y="3012631"/>
            <a:chExt cx="1233479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377931" y="4630066"/>
            <a:ext cx="1233479" cy="461665"/>
            <a:chOff x="7727943" y="3012631"/>
            <a:chExt cx="1233479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7727943" y="3012631"/>
              <a:ext cx="1233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Y           </a:t>
              </a:r>
              <a:r>
                <a:rPr lang="el-GR" dirty="0" smtClean="0">
                  <a:solidFill>
                    <a:srgbClr val="CC0000"/>
                  </a:solidFill>
                </a:rPr>
                <a:t>ε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8057633" y="3243463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6140206" y="3774963"/>
            <a:ext cx="1292790" cy="461665"/>
            <a:chOff x="7765019" y="4091150"/>
            <a:chExt cx="1292790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X           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72"/>
          <p:cNvGrpSpPr/>
          <p:nvPr/>
        </p:nvGrpSpPr>
        <p:grpSpPr>
          <a:xfrm>
            <a:off x="2773539" y="3903302"/>
            <a:ext cx="1292790" cy="461665"/>
            <a:chOff x="7765019" y="4091150"/>
            <a:chExt cx="1292790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X           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4541527" y="3737512"/>
            <a:ext cx="1292790" cy="461665"/>
            <a:chOff x="7765019" y="4091150"/>
            <a:chExt cx="1292790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7765019" y="4091150"/>
              <a:ext cx="129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X           Y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8108024" y="4305872"/>
              <a:ext cx="614150" cy="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TextBox 7"/>
          <p:cNvSpPr txBox="1"/>
          <p:nvPr/>
        </p:nvSpPr>
        <p:spPr>
          <a:xfrm>
            <a:off x="880577" y="5951421"/>
            <a:ext cx="6914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Observation: some cells contain more than one rule –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which one should be used???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32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13EBD6-21FB-42B0-B0A4-E62F9C698FA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en-US" altLang="en-US" sz="800" smtClean="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Predictive Parsing Table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55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6563" y="1074738"/>
            <a:ext cx="8340725" cy="33924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54718"/>
              </p:ext>
            </p:extLst>
          </p:nvPr>
        </p:nvGraphicFramePr>
        <p:xfrm>
          <a:off x="1694123" y="4760296"/>
          <a:ext cx="6098749" cy="1736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2694"/>
                <a:gridCol w="1532694"/>
                <a:gridCol w="1532694"/>
                <a:gridCol w="1500667"/>
              </a:tblGrid>
              <a:tr h="434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dd</a:t>
                      </a:r>
                      <a:endParaRPr lang="en-US" dirty="0"/>
                    </a:p>
                  </a:txBody>
                  <a:tcPr/>
                </a:tc>
              </a:tr>
              <a:tr h="43401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01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01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92872" y="552734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(k=2)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109E1-AA26-498F-A913-3AAD150E46A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en-US" altLang="en-US" sz="800" smtClean="0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</a:t>
            </a:r>
          </a:p>
        </p:txBody>
      </p:sp>
      <p:pic>
        <p:nvPicPr>
          <p:cNvPr id="8765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60388" y="1052513"/>
            <a:ext cx="8153400" cy="3783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E2E2F9-5FBD-4BB2-949E-B360F39FDC5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en-US" altLang="en-US" sz="800" smtClean="0"/>
          </a:p>
        </p:txBody>
      </p:sp>
      <p:sp>
        <p:nvSpPr>
          <p:cNvPr id="87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13188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Example</a:t>
            </a:r>
          </a:p>
        </p:txBody>
      </p:sp>
      <p:pic>
        <p:nvPicPr>
          <p:cNvPr id="8775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25450" y="960438"/>
            <a:ext cx="8326438" cy="4365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228DD2-809A-4B71-8EB4-F92C265F623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800" smtClean="0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165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rammars: definitions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08025" y="1125538"/>
            <a:ext cx="7450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b="1">
                <a:latin typeface="Arial Narrow" panose="020B0606020202030204" pitchFamily="34" charset="0"/>
              </a:rPr>
              <a:t>language</a:t>
            </a:r>
            <a:r>
              <a:rPr lang="en-US" altLang="en-US">
                <a:latin typeface="Arial Narrow" panose="020B0606020202030204" pitchFamily="34" charset="0"/>
              </a:rPr>
              <a:t>: set of </a:t>
            </a:r>
            <a:r>
              <a:rPr lang="en-US" altLang="en-US" b="1">
                <a:latin typeface="Arial Narrow" panose="020B0606020202030204" pitchFamily="34" charset="0"/>
              </a:rPr>
              <a:t>strings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b="1">
                <a:latin typeface="Arial Narrow" panose="020B0606020202030204" pitchFamily="34" charset="0"/>
              </a:rPr>
              <a:t>string: </a:t>
            </a:r>
            <a:r>
              <a:rPr lang="en-US" altLang="en-US">
                <a:latin typeface="Arial Narrow" panose="020B0606020202030204" pitchFamily="34" charset="0"/>
              </a:rPr>
              <a:t>finite sequence of</a:t>
            </a:r>
            <a:r>
              <a:rPr lang="en-US" altLang="en-US" b="1">
                <a:latin typeface="Arial Narrow" panose="020B0606020202030204" pitchFamily="34" charset="0"/>
              </a:rPr>
              <a:t> symbols </a:t>
            </a:r>
            <a:r>
              <a:rPr lang="en-US" altLang="en-US">
                <a:latin typeface="Arial Narrow" panose="020B0606020202030204" pitchFamily="34" charset="0"/>
              </a:rPr>
              <a:t>taken from finite </a:t>
            </a:r>
            <a:r>
              <a:rPr lang="en-US" altLang="en-US" b="1">
                <a:latin typeface="Arial Narrow" panose="020B0606020202030204" pitchFamily="34" charset="0"/>
              </a:rPr>
              <a:t>alphabet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708025" y="2332038"/>
            <a:ext cx="7450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Regular expressions and CFG’s both describe languages, but over different alphabets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31950" y="3617913"/>
          <a:ext cx="6103937" cy="202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972"/>
                <a:gridCol w="2031972"/>
                <a:gridCol w="2039993"/>
              </a:tblGrid>
              <a:tr h="370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Lexical analysis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Syntax</a:t>
                      </a:r>
                      <a:r>
                        <a:rPr lang="en-US" sz="1800" baseline="0" dirty="0" smtClean="0"/>
                        <a:t> analysis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symbols/alphabet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ASCII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token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</a:tr>
              <a:tr h="370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lists of tokens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lists</a:t>
                      </a:r>
                      <a:r>
                        <a:rPr lang="en-US" sz="1800" baseline="0" dirty="0" smtClean="0"/>
                        <a:t> of phrases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</a:tr>
              <a:tr h="9145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language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set of (legal) token sequences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set of (legal) phrase sequences (“programs”)</a:t>
                      </a:r>
                      <a:endParaRPr lang="en-US" sz="1800" dirty="0"/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5337F7-C49C-48DC-AAB4-1D9B39848A0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en-US" altLang="en-US" sz="800" smtClean="0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Predictive Parsing Table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85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17513" y="889000"/>
            <a:ext cx="8404225" cy="4852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9D97FD-DAD8-413E-84CC-3965F8D23E6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en-US" altLang="en-US" sz="800" smtClean="0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1</a:t>
            </a:r>
          </a:p>
        </p:txBody>
      </p:sp>
      <p:pic>
        <p:nvPicPr>
          <p:cNvPr id="8796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6563" y="941388"/>
            <a:ext cx="8361362" cy="46593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264136-A9B8-4E8C-871C-08338DC658E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en-US" altLang="en-US" sz="800" smtClean="0"/>
          </a:p>
        </p:txBody>
      </p:sp>
      <p:sp>
        <p:nvSpPr>
          <p:cNvPr id="88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99541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Problem 2</a:t>
            </a:r>
          </a:p>
        </p:txBody>
      </p:sp>
      <p:pic>
        <p:nvPicPr>
          <p:cNvPr id="8806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14350" y="993775"/>
            <a:ext cx="8191500" cy="3687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AF180-DA63-45B6-9440-F8C723A2232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en-US" altLang="en-US" sz="800" smtClean="0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589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(try at home)</a:t>
            </a:r>
          </a:p>
        </p:txBody>
      </p:sp>
      <p:pic>
        <p:nvPicPr>
          <p:cNvPr id="8816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17513" y="1000125"/>
            <a:ext cx="8153400" cy="2041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F78738-2895-4CB2-9DEA-66351E94FF4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en-US" altLang="en-US" sz="800" smtClean="0"/>
          </a:p>
        </p:txBody>
      </p:sp>
      <p:sp>
        <p:nvSpPr>
          <p:cNvPr id="883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837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36563" y="803275"/>
            <a:ext cx="8267700" cy="49482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B49DDD-5238-4C91-AF55-04EC64539227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en-US" altLang="en-US" sz="8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17500" y="87313"/>
            <a:ext cx="7789270" cy="444500"/>
          </a:xfrm>
        </p:spPr>
        <p:txBody>
          <a:bodyPr/>
          <a:lstStyle/>
          <a:p>
            <a:r>
              <a:rPr lang="en-US" altLang="en-US" sz="2400" b="1" dirty="0" smtClean="0">
                <a:effectLst/>
              </a:rPr>
              <a:t>Limitation of Recursive Descent Parsing</a:t>
            </a:r>
            <a:endParaRPr lang="en-US" altLang="en-US" sz="2400" dirty="0" smtClean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413" y="2134937"/>
            <a:ext cx="85963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eminder</a:t>
            </a:r>
            <a:r>
              <a:rPr lang="en-US" dirty="0"/>
              <a:t>: predictive parsing selects rule based on the next input </a:t>
            </a:r>
            <a:r>
              <a:rPr lang="en-US" dirty="0" smtClean="0"/>
              <a:t>token(s)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LL(1): single next token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LL(k): next k tokens</a:t>
            </a:r>
          </a:p>
          <a:p>
            <a:pPr>
              <a:defRPr/>
            </a:pPr>
            <a:r>
              <a:rPr lang="en-US" dirty="0" smtClean="0"/>
              <a:t>Sometimes, there’s no k that does the job.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end marker $: input stream has been parsed successfully.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nonempty stack: 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0628" y="1637731"/>
            <a:ext cx="8585389" cy="293725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end marker $: input stream has been parsed successfully.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nonempty stack: 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628" y="2361063"/>
            <a:ext cx="8585389" cy="221392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end marker $: input stream has been parsed successfully.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nonempty stack: 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628" y="2715904"/>
            <a:ext cx="8585389" cy="185908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full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end marker $: input stream has been parsed successfully.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nonempty stack: 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628" y="3370997"/>
            <a:ext cx="8585389" cy="120398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46E07D-C81F-40D2-B14F-04B1075E820D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800" smtClean="0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4138" y="87313"/>
            <a:ext cx="8902700" cy="49053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Context-free grammars versus regular expressions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466725" y="5956300"/>
            <a:ext cx="7654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Also known as Backus-Naur Form (BNF, Algol 60)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15950" y="938213"/>
            <a:ext cx="484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CFG’s strictly more expressive than RE’s: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88913" y="1555750"/>
            <a:ext cx="8310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Any language recognizable/generated by a RE can also be recognized/generated by a CFG, </a:t>
            </a:r>
            <a:r>
              <a:rPr lang="en-US" altLang="en-US" b="1">
                <a:latin typeface="Arial Narrow" panose="020B0606020202030204" pitchFamily="34" charset="0"/>
              </a:rPr>
              <a:t>but not vice versa</a:t>
            </a:r>
            <a:r>
              <a:rPr lang="en-US" altLang="en-US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2635250" y="2535238"/>
            <a:ext cx="4908550" cy="32400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CFG</a:t>
            </a:r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5461000" y="3276600"/>
            <a:ext cx="1951038" cy="1781175"/>
          </a:xfrm>
          <a:prstGeom prst="ellipse">
            <a:avLst/>
          </a:prstGeom>
          <a:solidFill>
            <a:srgbClr val="FFC000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 Narrow" panose="020B0606020202030204" pitchFamily="34" charset="0"/>
              </a:rPr>
              <a:t>RE</a:t>
            </a:r>
          </a:p>
        </p:txBody>
      </p:sp>
      <p:sp>
        <p:nvSpPr>
          <p:cNvPr id="13321" name="Oval 7"/>
          <p:cNvSpPr>
            <a:spLocks noChangeArrowheads="1"/>
          </p:cNvSpPr>
          <p:nvPr/>
        </p:nvSpPr>
        <p:spPr bwMode="auto">
          <a:xfrm>
            <a:off x="4764088" y="5118100"/>
            <a:ext cx="217487" cy="2111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429125" y="3327400"/>
            <a:ext cx="215900" cy="212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13323" name="TextBox 8"/>
          <p:cNvSpPr txBox="1">
            <a:spLocks noChangeArrowheads="1"/>
          </p:cNvSpPr>
          <p:nvPr/>
        </p:nvSpPr>
        <p:spPr bwMode="auto">
          <a:xfrm>
            <a:off x="2836863" y="3487738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 Narrow" panose="020B0606020202030204" pitchFamily="34" charset="0"/>
              </a:rPr>
              <a:t>matching parentheses</a:t>
            </a: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3103563" y="4754563"/>
            <a:ext cx="2225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 Narrow" panose="020B0606020202030204" pitchFamily="34" charset="0"/>
              </a:rPr>
              <a:t>nested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full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end marker $: input stream has been parsed successfully.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nonempty stack: 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0628" y="3821373"/>
            <a:ext cx="8585389" cy="75361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full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</a:t>
              </a:r>
              <a:r>
                <a:rPr lang="en-US" dirty="0">
                  <a:solidFill>
                    <a:srgbClr val="00B050"/>
                  </a:solidFill>
                </a:rPr>
                <a:t>end marker $</a:t>
              </a:r>
              <a:r>
                <a:rPr lang="en-US" dirty="0"/>
                <a:t>: input stream has been parsed </a:t>
              </a:r>
              <a:r>
                <a:rPr lang="en-US" dirty="0">
                  <a:solidFill>
                    <a:srgbClr val="00B050"/>
                  </a:solidFill>
                </a:rPr>
                <a:t>successfully</a:t>
              </a:r>
              <a:r>
                <a:rPr lang="en-US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</a:t>
              </a:r>
              <a:r>
                <a:rPr lang="en-US" dirty="0">
                  <a:solidFill>
                    <a:srgbClr val="FFC000"/>
                  </a:solidFill>
                </a:rPr>
                <a:t>nonempty stack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FFC000"/>
                  </a:solidFill>
                </a:rPr>
                <a:t>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</p:spTree>
    <p:extLst>
      <p:ext uri="{BB962C8B-B14F-4D97-AF65-F5344CB8AC3E}">
        <p14:creationId xmlns:p14="http://schemas.microsoft.com/office/powerpoint/2010/main" val="38508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629" y="1158666"/>
            <a:ext cx="8596312" cy="3416320"/>
            <a:chOff x="379413" y="1080459"/>
            <a:chExt cx="8596312" cy="3416320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379413" y="1080459"/>
              <a:ext cx="8596312" cy="34163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Idea</a:t>
              </a:r>
              <a:r>
                <a:rPr lang="en-US" dirty="0" smtClean="0"/>
                <a:t>: </a:t>
              </a:r>
              <a:r>
                <a:rPr lang="en-US" dirty="0"/>
                <a:t>delay decision until </a:t>
              </a:r>
              <a:r>
                <a:rPr lang="en-US" b="1" dirty="0"/>
                <a:t>all</a:t>
              </a:r>
              <a:r>
                <a:rPr lang="en-US" dirty="0"/>
                <a:t> tokens </a:t>
              </a:r>
              <a:r>
                <a:rPr lang="en-US" dirty="0" smtClean="0"/>
                <a:t>of an RHS </a:t>
              </a:r>
              <a:r>
                <a:rPr lang="en-US" dirty="0"/>
                <a:t>have </a:t>
              </a:r>
              <a:r>
                <a:rPr lang="en-US" dirty="0" smtClean="0"/>
                <a:t>been </a:t>
              </a:r>
              <a:r>
                <a:rPr lang="en-US" dirty="0"/>
                <a:t>seen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u</a:t>
              </a:r>
              <a:r>
                <a:rPr lang="en-US" dirty="0" smtClean="0"/>
                <a:t>se a </a:t>
              </a:r>
              <a:r>
                <a:rPr lang="en-US" b="1" dirty="0">
                  <a:solidFill>
                    <a:srgbClr val="00B050"/>
                  </a:solidFill>
                </a:rPr>
                <a:t>stack</a:t>
              </a:r>
              <a:r>
                <a:rPr lang="en-US" dirty="0"/>
                <a:t> to remember (“shift”) symbols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based on stack content and next symbol, select one of two actions: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shift</a:t>
              </a:r>
              <a:r>
                <a:rPr lang="en-US" dirty="0"/>
                <a:t>: push input token onto stack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reduce</a:t>
              </a:r>
              <a:r>
                <a:rPr lang="en-US" dirty="0"/>
                <a:t>: chose a production (X          A B C); pop </a:t>
              </a:r>
              <a:r>
                <a:rPr lang="en-US" dirty="0" smtClean="0"/>
                <a:t>its RHS </a:t>
              </a:r>
              <a:r>
                <a:rPr lang="en-US" dirty="0"/>
                <a:t>(C B A); push </a:t>
              </a:r>
              <a:r>
                <a:rPr lang="en-US" dirty="0" smtClean="0"/>
                <a:t>its LHS </a:t>
              </a:r>
              <a:r>
                <a:rPr lang="en-US" dirty="0"/>
                <a:t>(X</a:t>
              </a:r>
              <a:r>
                <a:rPr lang="en-US" dirty="0" smtClean="0"/>
                <a:t>). </a:t>
              </a:r>
              <a:r>
                <a:rPr lang="en-US" sz="2000" dirty="0" smtClean="0">
                  <a:solidFill>
                    <a:srgbClr val="FF0000"/>
                  </a:solidFill>
                </a:rPr>
                <a:t>So can only reduce if we see a full RHS on top of stack.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b="1" dirty="0">
                  <a:solidFill>
                    <a:srgbClr val="00B0F0"/>
                  </a:solidFill>
                </a:rPr>
                <a:t>initial state</a:t>
              </a:r>
              <a:r>
                <a:rPr lang="en-US" dirty="0"/>
                <a:t>: empty stack, parsing pointer at beginning of token stream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shifting of </a:t>
              </a:r>
              <a:r>
                <a:rPr lang="en-US" dirty="0">
                  <a:solidFill>
                    <a:srgbClr val="00B050"/>
                  </a:solidFill>
                </a:rPr>
                <a:t>end marker $</a:t>
              </a:r>
              <a:r>
                <a:rPr lang="en-US" dirty="0"/>
                <a:t>: input stream has been parsed </a:t>
              </a:r>
              <a:r>
                <a:rPr lang="en-US" dirty="0">
                  <a:solidFill>
                    <a:srgbClr val="00B050"/>
                  </a:solidFill>
                </a:rPr>
                <a:t>successfully</a:t>
              </a:r>
              <a:r>
                <a:rPr lang="en-US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exhaustion of input stream with </a:t>
              </a:r>
              <a:r>
                <a:rPr lang="en-US" dirty="0">
                  <a:solidFill>
                    <a:srgbClr val="FFC000"/>
                  </a:solidFill>
                </a:rPr>
                <a:t>nonempty stack</a:t>
              </a:r>
              <a:r>
                <a:rPr lang="en-US" dirty="0"/>
                <a:t>: </a:t>
              </a:r>
              <a:r>
                <a:rPr lang="en-US" dirty="0">
                  <a:solidFill>
                    <a:srgbClr val="FFC000"/>
                  </a:solidFill>
                </a:rPr>
                <a:t>parse fails</a:t>
              </a:r>
            </a:p>
          </p:txBody>
        </p:sp>
        <p:cxnSp>
          <p:nvCxnSpPr>
            <p:cNvPr id="46085" name="Straight Arrow Connector 12"/>
            <p:cNvCxnSpPr>
              <a:cxnSpLocks noChangeShapeType="1"/>
            </p:cNvCxnSpPr>
            <p:nvPr/>
          </p:nvCxnSpPr>
          <p:spPr bwMode="auto">
            <a:xfrm>
              <a:off x="4750784" y="2819225"/>
              <a:ext cx="584200" cy="0"/>
            </a:xfrm>
            <a:prstGeom prst="straightConnector1">
              <a:avLst/>
            </a:prstGeom>
            <a:grpFill/>
            <a:ln w="76200" algn="ctr">
              <a:solidFill>
                <a:schemeClr val="tx1"/>
              </a:solidFill>
              <a:miter lim="800000"/>
              <a:headEnd/>
              <a:tailEnd type="triangle" w="med" len="med"/>
            </a:ln>
            <a:extLst/>
          </p:spPr>
        </p:cxnSp>
      </p:grp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83A509-FF4B-4701-9B23-81A7C452C90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en-US" altLang="en-US" sz="8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61962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3" y="5184377"/>
            <a:ext cx="85963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a.k.a</a:t>
            </a:r>
            <a:r>
              <a:rPr lang="en-US" dirty="0"/>
              <a:t>. bottom-up parsing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a.k.a</a:t>
            </a:r>
            <a:r>
              <a:rPr lang="en-US" dirty="0"/>
              <a:t> LR(k):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eft-to-right parse,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ightmost derivation,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/>
              <a:t>-token </a:t>
            </a:r>
            <a:r>
              <a:rPr lang="en-US" dirty="0" err="1"/>
              <a:t>lookahead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shift-reduce parsing can parse more grammars than predictive </a:t>
            </a:r>
            <a:r>
              <a:rPr lang="en-US" dirty="0" smtClean="0"/>
              <a:t>parsing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564614-407A-4DA0-8119-9DE39CE71614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en-US" altLang="en-US" sz="800" smtClean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Shift-Reduce Parsing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58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476250" y="1101725"/>
            <a:ext cx="7956550" cy="1838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E82074-7C83-4A9D-A157-B4545FB88A4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en-US" altLang="en-US" sz="800" smtClean="0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68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81025" y="955675"/>
            <a:ext cx="8153400" cy="4651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0E9D4-3D36-41E4-8CB2-E02BAD47A24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11856"/>
            <a:ext cx="7440043" cy="5041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1"/>
          <p:cNvSpPr/>
          <p:nvPr/>
        </p:nvSpPr>
        <p:spPr bwMode="auto">
          <a:xfrm>
            <a:off x="0" y="2199175"/>
            <a:ext cx="8366078" cy="421715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0E9D4-3D36-41E4-8CB2-E02BAD47A24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11856"/>
            <a:ext cx="7440043" cy="5041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-1" y="3452883"/>
            <a:ext cx="8407021" cy="296344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06011" y="2132655"/>
            <a:ext cx="878886" cy="4058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0E9D4-3D36-41E4-8CB2-E02BAD47A24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11856"/>
            <a:ext cx="7440043" cy="5041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-1" y="4694830"/>
            <a:ext cx="8338783" cy="172150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37771" y="3357349"/>
            <a:ext cx="988067" cy="4658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0E9D4-3D36-41E4-8CB2-E02BAD47A24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11856"/>
            <a:ext cx="7440043" cy="5041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0" y="5964072"/>
            <a:ext cx="8270544" cy="4522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37771" y="4640239"/>
            <a:ext cx="1001715" cy="4521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0E9D4-3D36-41E4-8CB2-E02BAD47A24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en-US" altLang="en-US" sz="800" smtClean="0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7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11856"/>
            <a:ext cx="7440043" cy="50413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749" y="137289"/>
            <a:ext cx="2459328" cy="1938992"/>
            <a:chOff x="5609230" y="791570"/>
            <a:chExt cx="2459328" cy="193899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5609230" y="791570"/>
              <a:ext cx="2459328" cy="19389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1.  </a:t>
              </a:r>
              <a:r>
                <a:rPr lang="en-US" dirty="0" smtClean="0"/>
                <a:t>A            S EOF</a:t>
              </a:r>
            </a:p>
            <a:p>
              <a:r>
                <a:rPr lang="en-US" b="1" dirty="0" smtClean="0"/>
                <a:t>2.  </a:t>
              </a:r>
              <a:r>
                <a:rPr lang="en-US" dirty="0" smtClean="0"/>
                <a:t>S           ( L )</a:t>
              </a:r>
            </a:p>
            <a:p>
              <a:r>
                <a:rPr lang="en-US" b="1" dirty="0" smtClean="0"/>
                <a:t>3.  </a:t>
              </a:r>
              <a:r>
                <a:rPr lang="en-US" dirty="0" smtClean="0"/>
                <a:t>S           id = </a:t>
              </a:r>
              <a:r>
                <a:rPr lang="en-US" dirty="0" err="1" smtClean="0"/>
                <a:t>num</a:t>
              </a:r>
              <a:endParaRPr lang="en-US" dirty="0"/>
            </a:p>
            <a:p>
              <a:r>
                <a:rPr lang="en-US" b="1" dirty="0" smtClean="0"/>
                <a:t>4.  </a:t>
              </a:r>
              <a:r>
                <a:rPr lang="en-US" dirty="0" smtClean="0"/>
                <a:t>L           L; S</a:t>
              </a:r>
            </a:p>
            <a:p>
              <a:r>
                <a:rPr lang="en-US" b="1" dirty="0" smtClean="0"/>
                <a:t>5.  </a:t>
              </a:r>
              <a:r>
                <a:rPr lang="en-US" dirty="0" smtClean="0"/>
                <a:t>L           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318913" y="1001713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18913" y="1358830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6325736" y="1743242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318913" y="211400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318913" y="2512066"/>
              <a:ext cx="614150" cy="0"/>
            </a:xfrm>
            <a:prstGeom prst="straightConnector1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Rectangle 11"/>
          <p:cNvSpPr/>
          <p:nvPr/>
        </p:nvSpPr>
        <p:spPr bwMode="auto">
          <a:xfrm>
            <a:off x="3781241" y="5923797"/>
            <a:ext cx="449565" cy="32936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5391" y="914693"/>
            <a:ext cx="2688609" cy="44413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cs126-frist302</Template>
  <TotalTime>8275</TotalTime>
  <Words>12244</Words>
  <Application>Microsoft Office PowerPoint</Application>
  <PresentationFormat>On-screen Show (4:3)</PresentationFormat>
  <Paragraphs>3894</Paragraphs>
  <Slides>218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218</vt:i4>
      </vt:variant>
    </vt:vector>
  </HeadingPairs>
  <TitlesOfParts>
    <vt:vector size="227" baseType="lpstr">
      <vt:lpstr>MS PGothic</vt:lpstr>
      <vt:lpstr>MS PGothic</vt:lpstr>
      <vt:lpstr>Arial</vt:lpstr>
      <vt:lpstr>Arial Black</vt:lpstr>
      <vt:lpstr>Arial Narrow</vt:lpstr>
      <vt:lpstr>Forte</vt:lpstr>
      <vt:lpstr>Tahoma</vt:lpstr>
      <vt:lpstr>Wingdings</vt:lpstr>
      <vt:lpstr>liberty</vt:lpstr>
      <vt:lpstr>Topic 3:  Parsing and Yaccing</vt:lpstr>
      <vt:lpstr>The Compiler </vt:lpstr>
      <vt:lpstr>Role of parser </vt:lpstr>
      <vt:lpstr>Syntactical Analysis </vt:lpstr>
      <vt:lpstr>Syntactical Analysis </vt:lpstr>
      <vt:lpstr>Syntactical Analysis </vt:lpstr>
      <vt:lpstr>Context-Free Grammar </vt:lpstr>
      <vt:lpstr>Context-Free Grammars: definitions</vt:lpstr>
      <vt:lpstr>Context-free grammars versus regular expressions</vt:lpstr>
      <vt:lpstr>Context-Free Grammars: definition </vt:lpstr>
      <vt:lpstr>CFG’s: derivations</vt:lpstr>
      <vt:lpstr>Example (cf HW1)</vt:lpstr>
      <vt:lpstr>Example: leftmost Derivation for a:=12; print(23)</vt:lpstr>
      <vt:lpstr>Example: leftmost Derivation for a:=12; print(23)</vt:lpstr>
      <vt:lpstr>Example: rightmost Derivation for a:=12; print(23)</vt:lpstr>
      <vt:lpstr>Parse tree: graphical representation of derivation results</vt:lpstr>
      <vt:lpstr>Ambiguous Grammars</vt:lpstr>
      <vt:lpstr>Ambiguous Grammars</vt:lpstr>
      <vt:lpstr>Ambiguous Grammars</vt:lpstr>
      <vt:lpstr>Ambiguous Grammars</vt:lpstr>
      <vt:lpstr>Ambiguous Grammars </vt:lpstr>
      <vt:lpstr>Ambiguous Grammars </vt:lpstr>
      <vt:lpstr>Ambiguous Grammars </vt:lpstr>
      <vt:lpstr>Ambiguous Grammars </vt:lpstr>
      <vt:lpstr>End-Of-File Marker </vt:lpstr>
      <vt:lpstr>Grammars and Lexical Analysis </vt:lpstr>
      <vt:lpstr>Context-Free Grammars versus REs (I)</vt:lpstr>
      <vt:lpstr>Context Free Grammars and REs (II)</vt:lpstr>
      <vt:lpstr>Context Free Grammars and REs (II)</vt:lpstr>
      <vt:lpstr>Context Free Grammars and REs (II)</vt:lpstr>
      <vt:lpstr>Context-Free Grammar with no RE/FA </vt:lpstr>
      <vt:lpstr>Context-Free Grammar with no RE/FA </vt:lpstr>
      <vt:lpstr>Grammars versus automata models (for the curious)</vt:lpstr>
      <vt:lpstr>Parsing </vt:lpstr>
      <vt:lpstr>Outline </vt:lpstr>
      <vt:lpstr>Recursive Descent Parsing </vt:lpstr>
      <vt:lpstr>Recursive descent: example</vt:lpstr>
      <vt:lpstr>Recursive descent: another example</vt:lpstr>
      <vt:lpstr>The Problem </vt:lpstr>
      <vt:lpstr>The Problem </vt:lpstr>
      <vt:lpstr>PowerPoint Presentation</vt:lpstr>
      <vt:lpstr>Formal Techniques for predictive parsing</vt:lpstr>
      <vt:lpstr>Formal Techniques for predictive parsing</vt:lpstr>
      <vt:lpstr>Formal Techniques for predictive parsing</vt:lpstr>
      <vt:lpstr>Formal Techniques for predictive parsing</vt:lpstr>
      <vt:lpstr>Formal Techniques for predictive parsing</vt:lpstr>
      <vt:lpstr>Computation of First </vt:lpstr>
      <vt:lpstr>Computation of First </vt:lpstr>
      <vt:lpstr>Computation of First </vt:lpstr>
      <vt:lpstr>Computation of First </vt:lpstr>
      <vt:lpstr>Formal Techniques for predictive parsing</vt:lpstr>
      <vt:lpstr>Formal Techniques for predictive parsing</vt:lpstr>
      <vt:lpstr>Formal Techniques for predictive parsing</vt:lpstr>
      <vt:lpstr>Formal Techniques for predictive parsing</vt:lpstr>
      <vt:lpstr>Computation of Follow </vt:lpstr>
      <vt:lpstr>Computation of Follow </vt:lpstr>
      <vt:lpstr>Computation of Follow </vt:lpstr>
      <vt:lpstr>Computation of Follow </vt:lpstr>
      <vt:lpstr>Computation of Follow 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Nullable, First, Follow: example</vt:lpstr>
      <vt:lpstr>Parse table extraction</vt:lpstr>
      <vt:lpstr>Parse table extraction</vt:lpstr>
      <vt:lpstr>Parse table extraction</vt:lpstr>
      <vt:lpstr>Parse table extraction</vt:lpstr>
      <vt:lpstr>Parse table extraction</vt:lpstr>
      <vt:lpstr>Parse table extraction</vt:lpstr>
      <vt:lpstr>Parse table extraction</vt:lpstr>
      <vt:lpstr>Predictive Parsing Table </vt:lpstr>
      <vt:lpstr>Another Example</vt:lpstr>
      <vt:lpstr>Another Example</vt:lpstr>
      <vt:lpstr>Predictive Parsing Table </vt:lpstr>
      <vt:lpstr>Problem 1</vt:lpstr>
      <vt:lpstr>Problem 2</vt:lpstr>
      <vt:lpstr>Example (try at home)</vt:lpstr>
      <vt:lpstr>Example </vt:lpstr>
      <vt:lpstr>Limitation of Recursive Descent Parsing</vt:lpstr>
      <vt:lpstr>Shift-Reduce Parsing</vt:lpstr>
      <vt:lpstr>Shift-Reduce Parsing</vt:lpstr>
      <vt:lpstr>Shift-Reduce Parsing</vt:lpstr>
      <vt:lpstr>Shift-Reduce Parsing</vt:lpstr>
      <vt:lpstr>Shift-Reduce Parsing</vt:lpstr>
      <vt:lpstr>Shift-Reduce Parsing</vt:lpstr>
      <vt:lpstr>Shift-Reduce Parsing</vt:lpstr>
      <vt:lpstr>Shift-Reduce Parsing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The Dangling Else Problem </vt:lpstr>
      <vt:lpstr>The Dangling Else Problem </vt:lpstr>
      <vt:lpstr>The Dangling Else Problem </vt:lpstr>
      <vt:lpstr>The Dangling Else Problem </vt:lpstr>
      <vt:lpstr>The Dangling Else Problem </vt:lpstr>
      <vt:lpstr>Summary</vt:lpstr>
      <vt:lpstr>ML-YACC (Yet Another Compiler-Compiler) </vt:lpstr>
      <vt:lpstr>CFG Specification</vt:lpstr>
      <vt:lpstr>ML-YACC Declarations </vt:lpstr>
      <vt:lpstr>Attribute Grammar</vt:lpstr>
      <vt:lpstr>Rules </vt:lpstr>
      <vt:lpstr>ML-YACC and Ambiguous Grammars </vt:lpstr>
      <vt:lpstr>ML-YACC and Ambiguous Grammars </vt:lpstr>
      <vt:lpstr>Directives </vt:lpstr>
      <vt:lpstr>Directives </vt:lpstr>
      <vt:lpstr>Precedence Examples </vt:lpstr>
      <vt:lpstr>Default Behavior </vt:lpstr>
      <vt:lpstr>Direct Rule Precedence Specification </vt:lpstr>
      <vt:lpstr>Syntax vs. Semantics </vt:lpstr>
      <vt:lpstr>Constructing LR parsing tables</vt:lpstr>
      <vt:lpstr>Shift-Reduce, Bottom Up, LR(1) Parsing</vt:lpstr>
      <vt:lpstr>LR(k) </vt:lpstr>
      <vt:lpstr>Shift Reduce Parsing DFA </vt:lpstr>
      <vt:lpstr>Parsing Algorithm </vt:lpstr>
      <vt:lpstr>LR(0) Parsing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States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LR(0) parsing table</vt:lpstr>
      <vt:lpstr>Another Example (3.23 in book)</vt:lpstr>
      <vt:lpstr>Another Example (3.23 in book)</vt:lpstr>
      <vt:lpstr>Another Example - SLR </vt:lpstr>
      <vt:lpstr>Another Example – SLR </vt:lpstr>
      <vt:lpstr>Another Example – SLR </vt:lpstr>
      <vt:lpstr>Yet Another Example </vt:lpstr>
      <vt:lpstr>LR(1) Parsing 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example</vt:lpstr>
      <vt:lpstr>LR(1) parsing table</vt:lpstr>
      <vt:lpstr>LR(1) parsing table</vt:lpstr>
      <vt:lpstr>LR(1) parsing table</vt:lpstr>
      <vt:lpstr>LR(1) parsing table</vt:lpstr>
      <vt:lpstr>LR(1) parsing table</vt:lpstr>
      <vt:lpstr>LR(1) parsing table</vt:lpstr>
      <vt:lpstr>LALR(1) </vt:lpstr>
      <vt:lpstr>Parsing Power </vt:lpstr>
      <vt:lpstr>Parsing Error Recovery </vt:lpstr>
      <vt:lpstr>Error Recovery </vt:lpstr>
      <vt:lpstr>LL Local Error Recovery </vt:lpstr>
      <vt:lpstr>LL Local Error Recovery </vt:lpstr>
      <vt:lpstr>LR Local Error Recovery</vt:lpstr>
      <vt:lpstr>LR Local Error Recovery</vt:lpstr>
      <vt:lpstr>LR Local Error Recovery</vt:lpstr>
      <vt:lpstr>LR Local Error Recovery</vt:lpstr>
      <vt:lpstr>Global Error Recovery </vt:lpstr>
      <vt:lpstr>Burke-Fisher </vt:lpstr>
      <vt:lpstr>Burke-Fisher </vt:lpstr>
      <vt:lpstr>Burke-Fisher Example </vt:lpstr>
      <vt:lpstr>Burke-Fisher </vt:lpstr>
      <vt:lpstr>Burke-Fisher in ML-YACC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I1:  Introduction</dc:title>
  <dc:creator>Kevin Wayne</dc:creator>
  <cp:lastModifiedBy>eberinge</cp:lastModifiedBy>
  <cp:revision>411</cp:revision>
  <cp:lastPrinted>2015-02-10T00:17:44Z</cp:lastPrinted>
  <dcterms:created xsi:type="dcterms:W3CDTF">2002-01-07T17:04:16Z</dcterms:created>
  <dcterms:modified xsi:type="dcterms:W3CDTF">2016-02-18T19:29:50Z</dcterms:modified>
</cp:coreProperties>
</file>