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34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0" r:id="rId3"/>
    <p:sldId id="618" r:id="rId4"/>
    <p:sldId id="602" r:id="rId5"/>
    <p:sldId id="603" r:id="rId6"/>
    <p:sldId id="619" r:id="rId7"/>
    <p:sldId id="622" r:id="rId8"/>
    <p:sldId id="623" r:id="rId9"/>
    <p:sldId id="624" r:id="rId10"/>
    <p:sldId id="604" r:id="rId11"/>
    <p:sldId id="605" r:id="rId12"/>
    <p:sldId id="616" r:id="rId13"/>
    <p:sldId id="606" r:id="rId14"/>
    <p:sldId id="607" r:id="rId15"/>
    <p:sldId id="614" r:id="rId16"/>
    <p:sldId id="608" r:id="rId17"/>
    <p:sldId id="609" r:id="rId18"/>
    <p:sldId id="610" r:id="rId19"/>
    <p:sldId id="514" r:id="rId20"/>
    <p:sldId id="568" r:id="rId21"/>
    <p:sldId id="471" r:id="rId22"/>
    <p:sldId id="465" r:id="rId23"/>
    <p:sldId id="470" r:id="rId24"/>
    <p:sldId id="513" r:id="rId25"/>
    <p:sldId id="567" r:id="rId26"/>
    <p:sldId id="515" r:id="rId27"/>
    <p:sldId id="564" r:id="rId28"/>
    <p:sldId id="617" r:id="rId29"/>
    <p:sldId id="565" r:id="rId30"/>
  </p:sldIdLst>
  <p:sldSz cx="9144000" cy="6858000" type="screen4x3"/>
  <p:notesSz cx="9601200" cy="73152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990033"/>
    <a:srgbClr val="CC0000"/>
    <a:srgbClr val="003399"/>
    <a:srgbClr val="336699"/>
    <a:srgbClr val="008080"/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882" y="-90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0AF4E-E380-4C20-BFB6-FB7283DE51B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ECBAA-2D52-4F4A-AB3F-06FE9F8ACEA0}">
      <dgm:prSet phldrT="[Text]"/>
      <dgm:spPr/>
      <dgm:t>
        <a:bodyPr/>
        <a:lstStyle/>
        <a:p>
          <a:r>
            <a:rPr lang="en-US" dirty="0" smtClean="0"/>
            <a:t>Applications, Requirements (performance, security, …)</a:t>
          </a:r>
          <a:endParaRPr lang="en-US" dirty="0"/>
        </a:p>
      </dgm:t>
    </dgm:pt>
    <dgm:pt modelId="{2264D8E8-57EF-457B-8850-AD2E1B29CBAC}" type="parTrans" cxnId="{C911D09D-3244-489A-940F-DD3450648A93}">
      <dgm:prSet/>
      <dgm:spPr/>
      <dgm:t>
        <a:bodyPr/>
        <a:lstStyle/>
        <a:p>
          <a:endParaRPr lang="en-US"/>
        </a:p>
      </dgm:t>
    </dgm:pt>
    <dgm:pt modelId="{3DD4F890-5A74-4BCA-8AB7-2BCC66FA918D}" type="sibTrans" cxnId="{C911D09D-3244-489A-940F-DD3450648A93}">
      <dgm:prSet/>
      <dgm:spPr/>
      <dgm:t>
        <a:bodyPr/>
        <a:lstStyle/>
        <a:p>
          <a:endParaRPr lang="en-US"/>
        </a:p>
      </dgm:t>
    </dgm:pt>
    <dgm:pt modelId="{1886077B-FBF3-4C18-8D02-CDF3E88EEF6C}">
      <dgm:prSet phldrT="[Text]"/>
      <dgm:spPr/>
      <dgm:t>
        <a:bodyPr/>
        <a:lstStyle/>
        <a:p>
          <a:r>
            <a:rPr lang="en-US" dirty="0" smtClean="0"/>
            <a:t>Programming abstractions</a:t>
          </a:r>
          <a:endParaRPr lang="en-US" dirty="0"/>
        </a:p>
      </dgm:t>
    </dgm:pt>
    <dgm:pt modelId="{05484B84-7AEB-4A99-9EE8-E33DD4664F35}" type="parTrans" cxnId="{216646AF-E80B-4E1B-BD78-36969299B41D}">
      <dgm:prSet/>
      <dgm:spPr/>
      <dgm:t>
        <a:bodyPr/>
        <a:lstStyle/>
        <a:p>
          <a:endParaRPr lang="en-US"/>
        </a:p>
      </dgm:t>
    </dgm:pt>
    <dgm:pt modelId="{B41E2938-E74B-4852-8B73-654A23E9A903}" type="sibTrans" cxnId="{216646AF-E80B-4E1B-BD78-36969299B41D}">
      <dgm:prSet/>
      <dgm:spPr/>
      <dgm:t>
        <a:bodyPr/>
        <a:lstStyle/>
        <a:p>
          <a:endParaRPr lang="en-US"/>
        </a:p>
      </dgm:t>
    </dgm:pt>
    <dgm:pt modelId="{E4C51797-FEF4-4C0B-8E8C-0BFDCE0709B2}">
      <dgm:prSet phldrT="[Text]"/>
      <dgm:spPr/>
      <dgm:t>
        <a:bodyPr/>
        <a:lstStyle/>
        <a:p>
          <a:r>
            <a:rPr lang="en-US" dirty="0" smtClean="0"/>
            <a:t>Language features</a:t>
          </a:r>
          <a:endParaRPr lang="en-US" dirty="0"/>
        </a:p>
      </dgm:t>
    </dgm:pt>
    <dgm:pt modelId="{55E55A1E-7948-4C97-8EAC-3917A1890BDB}" type="parTrans" cxnId="{96A0434F-B028-41A2-B395-F24F980A44CA}">
      <dgm:prSet/>
      <dgm:spPr/>
      <dgm:t>
        <a:bodyPr/>
        <a:lstStyle/>
        <a:p>
          <a:endParaRPr lang="en-US"/>
        </a:p>
      </dgm:t>
    </dgm:pt>
    <dgm:pt modelId="{D65DB46A-B429-4E34-8930-ACECFA02D7A7}" type="sibTrans" cxnId="{96A0434F-B028-41A2-B395-F24F980A44CA}">
      <dgm:prSet/>
      <dgm:spPr/>
      <dgm:t>
        <a:bodyPr/>
        <a:lstStyle/>
        <a:p>
          <a:endParaRPr lang="en-US"/>
        </a:p>
      </dgm:t>
    </dgm:pt>
    <dgm:pt modelId="{820D2BBA-A8FD-430C-85D6-163C962E6329}">
      <dgm:prSet phldrT="[Text]"/>
      <dgm:spPr/>
      <dgm:t>
        <a:bodyPr/>
        <a:lstStyle/>
        <a:p>
          <a:r>
            <a:rPr lang="en-US" dirty="0" smtClean="0"/>
            <a:t>Compiler technology</a:t>
          </a:r>
          <a:endParaRPr lang="en-US" dirty="0"/>
        </a:p>
      </dgm:t>
    </dgm:pt>
    <dgm:pt modelId="{58656EE3-8FC9-4DFD-A2E8-1347F2DE44FB}" type="parTrans" cxnId="{ED7BE098-96BD-4C48-871C-844333A5E31F}">
      <dgm:prSet/>
      <dgm:spPr/>
      <dgm:t>
        <a:bodyPr/>
        <a:lstStyle/>
        <a:p>
          <a:endParaRPr lang="en-US"/>
        </a:p>
      </dgm:t>
    </dgm:pt>
    <dgm:pt modelId="{F61458E6-26AF-45C5-94AE-7246917E5006}" type="sibTrans" cxnId="{ED7BE098-96BD-4C48-871C-844333A5E31F}">
      <dgm:prSet/>
      <dgm:spPr/>
      <dgm:t>
        <a:bodyPr/>
        <a:lstStyle/>
        <a:p>
          <a:endParaRPr lang="en-US"/>
        </a:p>
      </dgm:t>
    </dgm:pt>
    <dgm:pt modelId="{A15B23AD-261A-4C17-A596-970AC19A66AC}">
      <dgm:prSet phldrT="[Text]"/>
      <dgm:spPr/>
      <dgm:t>
        <a:bodyPr/>
        <a:lstStyle/>
        <a:p>
          <a:r>
            <a:rPr lang="en-US" dirty="0" smtClean="0"/>
            <a:t>Processor architecture</a:t>
          </a:r>
          <a:endParaRPr lang="en-US" dirty="0"/>
        </a:p>
      </dgm:t>
    </dgm:pt>
    <dgm:pt modelId="{7C7A1274-2A9A-4905-9B30-91F4EF06FD7B}" type="parTrans" cxnId="{F066384A-AC20-4369-945A-D459263D888B}">
      <dgm:prSet/>
      <dgm:spPr/>
      <dgm:t>
        <a:bodyPr/>
        <a:lstStyle/>
        <a:p>
          <a:endParaRPr lang="en-US"/>
        </a:p>
      </dgm:t>
    </dgm:pt>
    <dgm:pt modelId="{D475571A-26C7-4DB8-88C9-B3DE53237315}" type="sibTrans" cxnId="{F066384A-AC20-4369-945A-D459263D888B}">
      <dgm:prSet/>
      <dgm:spPr/>
      <dgm:t>
        <a:bodyPr/>
        <a:lstStyle/>
        <a:p>
          <a:endParaRPr lang="en-US"/>
        </a:p>
      </dgm:t>
    </dgm:pt>
    <dgm:pt modelId="{9AAD2B44-F704-4226-8EE5-0F44F6B4E017}" type="pres">
      <dgm:prSet presAssocID="{9330AF4E-E380-4C20-BFB6-FB7283DE51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34A65A-F474-4B9D-93D4-2B6BDD4BB09F}" type="pres">
      <dgm:prSet presAssocID="{CD0ECBAA-2D52-4F4A-AB3F-06FE9F8ACE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FD1E-FA5F-42B1-B236-0E9FA4F5D69D}" type="pres">
      <dgm:prSet presAssocID="{3DD4F890-5A74-4BCA-8AB7-2BCC66FA918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EA60F93-39D0-4BD7-BC4F-52C43C3C550A}" type="pres">
      <dgm:prSet presAssocID="{3DD4F890-5A74-4BCA-8AB7-2BCC66FA918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7A6B68F-3EE4-4CB8-88F7-5301E7DB4B05}" type="pres">
      <dgm:prSet presAssocID="{1886077B-FBF3-4C18-8D02-CDF3E88EEF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1127B-2C51-4F89-97AC-7729444F8DD0}" type="pres">
      <dgm:prSet presAssocID="{B41E2938-E74B-4852-8B73-654A23E9A90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24D6D52-98B7-45FD-9CEE-60040630EE2F}" type="pres">
      <dgm:prSet presAssocID="{B41E2938-E74B-4852-8B73-654A23E9A90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316D0D9-56A6-4970-98E3-36F45BFB5DA6}" type="pres">
      <dgm:prSet presAssocID="{E4C51797-FEF4-4C0B-8E8C-0BFDCE0709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990FA-9C52-4A17-B50C-8D737D41C52C}" type="pres">
      <dgm:prSet presAssocID="{D65DB46A-B429-4E34-8930-ACECFA02D7A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6BC0493-9BDC-4305-941B-F44E0C585556}" type="pres">
      <dgm:prSet presAssocID="{D65DB46A-B429-4E34-8930-ACECFA02D7A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89CB313-B771-434F-9B9B-C84BCCFDB134}" type="pres">
      <dgm:prSet presAssocID="{820D2BBA-A8FD-430C-85D6-163C962E63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E0DF3-29B9-44FB-8B89-DE44284454A2}" type="pres">
      <dgm:prSet presAssocID="{F61458E6-26AF-45C5-94AE-7246917E500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72907EB-3FD7-470B-917F-B9DB4F3C14EB}" type="pres">
      <dgm:prSet presAssocID="{F61458E6-26AF-45C5-94AE-7246917E500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8F104DD-7F19-46E0-8EA6-66041F7DADC6}" type="pres">
      <dgm:prSet presAssocID="{A15B23AD-261A-4C17-A596-970AC19A66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CAB4C-E4A9-4E6F-8404-27EFA6046324}" type="pres">
      <dgm:prSet presAssocID="{D475571A-26C7-4DB8-88C9-B3DE5323731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E96B073-7F9C-4718-8EFD-788319B7A781}" type="pres">
      <dgm:prSet presAssocID="{D475571A-26C7-4DB8-88C9-B3DE5323731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D6F95D7-6E1F-4290-9493-373D2FC3C1AE}" type="presOf" srcId="{CD0ECBAA-2D52-4F4A-AB3F-06FE9F8ACEA0}" destId="{8E34A65A-F474-4B9D-93D4-2B6BDD4BB09F}" srcOrd="0" destOrd="0" presId="urn:microsoft.com/office/officeart/2005/8/layout/cycle2"/>
    <dgm:cxn modelId="{73438492-53B6-4410-80C6-F75E928861F6}" type="presOf" srcId="{3DD4F890-5A74-4BCA-8AB7-2BCC66FA918D}" destId="{0EA60F93-39D0-4BD7-BC4F-52C43C3C550A}" srcOrd="1" destOrd="0" presId="urn:microsoft.com/office/officeart/2005/8/layout/cycle2"/>
    <dgm:cxn modelId="{058DA2C1-DAF4-44EF-AD91-8E33DCB53A3E}" type="presOf" srcId="{9330AF4E-E380-4C20-BFB6-FB7283DE51B5}" destId="{9AAD2B44-F704-4226-8EE5-0F44F6B4E017}" srcOrd="0" destOrd="0" presId="urn:microsoft.com/office/officeart/2005/8/layout/cycle2"/>
    <dgm:cxn modelId="{216646AF-E80B-4E1B-BD78-36969299B41D}" srcId="{9330AF4E-E380-4C20-BFB6-FB7283DE51B5}" destId="{1886077B-FBF3-4C18-8D02-CDF3E88EEF6C}" srcOrd="1" destOrd="0" parTransId="{05484B84-7AEB-4A99-9EE8-E33DD4664F35}" sibTransId="{B41E2938-E74B-4852-8B73-654A23E9A903}"/>
    <dgm:cxn modelId="{C911D09D-3244-489A-940F-DD3450648A93}" srcId="{9330AF4E-E380-4C20-BFB6-FB7283DE51B5}" destId="{CD0ECBAA-2D52-4F4A-AB3F-06FE9F8ACEA0}" srcOrd="0" destOrd="0" parTransId="{2264D8E8-57EF-457B-8850-AD2E1B29CBAC}" sibTransId="{3DD4F890-5A74-4BCA-8AB7-2BCC66FA918D}"/>
    <dgm:cxn modelId="{F5F82799-D288-4CD2-9760-86CF4B5EB1F8}" type="presOf" srcId="{D475571A-26C7-4DB8-88C9-B3DE53237315}" destId="{EE96B073-7F9C-4718-8EFD-788319B7A781}" srcOrd="1" destOrd="0" presId="urn:microsoft.com/office/officeart/2005/8/layout/cycle2"/>
    <dgm:cxn modelId="{99D69DB7-1754-4F3E-810E-6F70F3C43E97}" type="presOf" srcId="{3DD4F890-5A74-4BCA-8AB7-2BCC66FA918D}" destId="{9E77FD1E-FA5F-42B1-B236-0E9FA4F5D69D}" srcOrd="0" destOrd="0" presId="urn:microsoft.com/office/officeart/2005/8/layout/cycle2"/>
    <dgm:cxn modelId="{01B4D06D-B52D-42AD-9B89-1F495D3B7DDD}" type="presOf" srcId="{A15B23AD-261A-4C17-A596-970AC19A66AC}" destId="{E8F104DD-7F19-46E0-8EA6-66041F7DADC6}" srcOrd="0" destOrd="0" presId="urn:microsoft.com/office/officeart/2005/8/layout/cycle2"/>
    <dgm:cxn modelId="{ED7BE098-96BD-4C48-871C-844333A5E31F}" srcId="{9330AF4E-E380-4C20-BFB6-FB7283DE51B5}" destId="{820D2BBA-A8FD-430C-85D6-163C962E6329}" srcOrd="3" destOrd="0" parTransId="{58656EE3-8FC9-4DFD-A2E8-1347F2DE44FB}" sibTransId="{F61458E6-26AF-45C5-94AE-7246917E5006}"/>
    <dgm:cxn modelId="{ED648C4C-05AF-44D1-B411-2EBFA346D339}" type="presOf" srcId="{D475571A-26C7-4DB8-88C9-B3DE53237315}" destId="{7F3CAB4C-E4A9-4E6F-8404-27EFA6046324}" srcOrd="0" destOrd="0" presId="urn:microsoft.com/office/officeart/2005/8/layout/cycle2"/>
    <dgm:cxn modelId="{B1A84ABA-07AA-4C2F-BB49-360CB2DADEC3}" type="presOf" srcId="{820D2BBA-A8FD-430C-85D6-163C962E6329}" destId="{789CB313-B771-434F-9B9B-C84BCCFDB134}" srcOrd="0" destOrd="0" presId="urn:microsoft.com/office/officeart/2005/8/layout/cycle2"/>
    <dgm:cxn modelId="{901EDB50-7842-48D2-9478-03D139CC463B}" type="presOf" srcId="{1886077B-FBF3-4C18-8D02-CDF3E88EEF6C}" destId="{77A6B68F-3EE4-4CB8-88F7-5301E7DB4B05}" srcOrd="0" destOrd="0" presId="urn:microsoft.com/office/officeart/2005/8/layout/cycle2"/>
    <dgm:cxn modelId="{96A0434F-B028-41A2-B395-F24F980A44CA}" srcId="{9330AF4E-E380-4C20-BFB6-FB7283DE51B5}" destId="{E4C51797-FEF4-4C0B-8E8C-0BFDCE0709B2}" srcOrd="2" destOrd="0" parTransId="{55E55A1E-7948-4C97-8EAC-3917A1890BDB}" sibTransId="{D65DB46A-B429-4E34-8930-ACECFA02D7A7}"/>
    <dgm:cxn modelId="{41DF3D7C-53F4-4587-99B8-08210AD52FA6}" type="presOf" srcId="{B41E2938-E74B-4852-8B73-654A23E9A903}" destId="{4241127B-2C51-4F89-97AC-7729444F8DD0}" srcOrd="0" destOrd="0" presId="urn:microsoft.com/office/officeart/2005/8/layout/cycle2"/>
    <dgm:cxn modelId="{1645AC40-105C-4F72-8864-12F2D0B33F27}" type="presOf" srcId="{B41E2938-E74B-4852-8B73-654A23E9A903}" destId="{224D6D52-98B7-45FD-9CEE-60040630EE2F}" srcOrd="1" destOrd="0" presId="urn:microsoft.com/office/officeart/2005/8/layout/cycle2"/>
    <dgm:cxn modelId="{0E91DDB5-3A44-422A-861D-763FE300B27F}" type="presOf" srcId="{F61458E6-26AF-45C5-94AE-7246917E5006}" destId="{972907EB-3FD7-470B-917F-B9DB4F3C14EB}" srcOrd="1" destOrd="0" presId="urn:microsoft.com/office/officeart/2005/8/layout/cycle2"/>
    <dgm:cxn modelId="{907E46B6-CFBA-4FE3-8043-7A1C275EBCFA}" type="presOf" srcId="{E4C51797-FEF4-4C0B-8E8C-0BFDCE0709B2}" destId="{6316D0D9-56A6-4970-98E3-36F45BFB5DA6}" srcOrd="0" destOrd="0" presId="urn:microsoft.com/office/officeart/2005/8/layout/cycle2"/>
    <dgm:cxn modelId="{F066384A-AC20-4369-945A-D459263D888B}" srcId="{9330AF4E-E380-4C20-BFB6-FB7283DE51B5}" destId="{A15B23AD-261A-4C17-A596-970AC19A66AC}" srcOrd="4" destOrd="0" parTransId="{7C7A1274-2A9A-4905-9B30-91F4EF06FD7B}" sibTransId="{D475571A-26C7-4DB8-88C9-B3DE53237315}"/>
    <dgm:cxn modelId="{68D9D022-41EC-411E-8DB5-4EF0A4D75F12}" type="presOf" srcId="{D65DB46A-B429-4E34-8930-ACECFA02D7A7}" destId="{FB2990FA-9C52-4A17-B50C-8D737D41C52C}" srcOrd="0" destOrd="0" presId="urn:microsoft.com/office/officeart/2005/8/layout/cycle2"/>
    <dgm:cxn modelId="{E933DF7E-600B-4C18-A630-06093FE76B3B}" type="presOf" srcId="{F61458E6-26AF-45C5-94AE-7246917E5006}" destId="{415E0DF3-29B9-44FB-8B89-DE44284454A2}" srcOrd="0" destOrd="0" presId="urn:microsoft.com/office/officeart/2005/8/layout/cycle2"/>
    <dgm:cxn modelId="{FC633D40-7D7A-499F-9540-DC046DA3FE8A}" type="presOf" srcId="{D65DB46A-B429-4E34-8930-ACECFA02D7A7}" destId="{96BC0493-9BDC-4305-941B-F44E0C585556}" srcOrd="1" destOrd="0" presId="urn:microsoft.com/office/officeart/2005/8/layout/cycle2"/>
    <dgm:cxn modelId="{953F55E4-BCCE-40C0-A1C3-A0B2CFF7BD07}" type="presParOf" srcId="{9AAD2B44-F704-4226-8EE5-0F44F6B4E017}" destId="{8E34A65A-F474-4B9D-93D4-2B6BDD4BB09F}" srcOrd="0" destOrd="0" presId="urn:microsoft.com/office/officeart/2005/8/layout/cycle2"/>
    <dgm:cxn modelId="{8FA42CFF-536E-4965-B780-3C0E013ECEAA}" type="presParOf" srcId="{9AAD2B44-F704-4226-8EE5-0F44F6B4E017}" destId="{9E77FD1E-FA5F-42B1-B236-0E9FA4F5D69D}" srcOrd="1" destOrd="0" presId="urn:microsoft.com/office/officeart/2005/8/layout/cycle2"/>
    <dgm:cxn modelId="{0A1F2B62-C7CB-478B-9F64-2968CE5ACEA4}" type="presParOf" srcId="{9E77FD1E-FA5F-42B1-B236-0E9FA4F5D69D}" destId="{0EA60F93-39D0-4BD7-BC4F-52C43C3C550A}" srcOrd="0" destOrd="0" presId="urn:microsoft.com/office/officeart/2005/8/layout/cycle2"/>
    <dgm:cxn modelId="{0F41C688-36E9-473F-BDD1-95A4079DEA27}" type="presParOf" srcId="{9AAD2B44-F704-4226-8EE5-0F44F6B4E017}" destId="{77A6B68F-3EE4-4CB8-88F7-5301E7DB4B05}" srcOrd="2" destOrd="0" presId="urn:microsoft.com/office/officeart/2005/8/layout/cycle2"/>
    <dgm:cxn modelId="{C36EDE05-4ACD-4F51-9DF9-1E44964BDD30}" type="presParOf" srcId="{9AAD2B44-F704-4226-8EE5-0F44F6B4E017}" destId="{4241127B-2C51-4F89-97AC-7729444F8DD0}" srcOrd="3" destOrd="0" presId="urn:microsoft.com/office/officeart/2005/8/layout/cycle2"/>
    <dgm:cxn modelId="{FB971AE2-57C5-4535-B143-90F9DEDDF112}" type="presParOf" srcId="{4241127B-2C51-4F89-97AC-7729444F8DD0}" destId="{224D6D52-98B7-45FD-9CEE-60040630EE2F}" srcOrd="0" destOrd="0" presId="urn:microsoft.com/office/officeart/2005/8/layout/cycle2"/>
    <dgm:cxn modelId="{FE4FE49F-7895-4287-9550-0D2BD6E1E40B}" type="presParOf" srcId="{9AAD2B44-F704-4226-8EE5-0F44F6B4E017}" destId="{6316D0D9-56A6-4970-98E3-36F45BFB5DA6}" srcOrd="4" destOrd="0" presId="urn:microsoft.com/office/officeart/2005/8/layout/cycle2"/>
    <dgm:cxn modelId="{0732BEBF-05C7-4AF6-9C36-7DD7054D5AB6}" type="presParOf" srcId="{9AAD2B44-F704-4226-8EE5-0F44F6B4E017}" destId="{FB2990FA-9C52-4A17-B50C-8D737D41C52C}" srcOrd="5" destOrd="0" presId="urn:microsoft.com/office/officeart/2005/8/layout/cycle2"/>
    <dgm:cxn modelId="{36BD6729-7398-4E6E-8220-E8CD409EFF6B}" type="presParOf" srcId="{FB2990FA-9C52-4A17-B50C-8D737D41C52C}" destId="{96BC0493-9BDC-4305-941B-F44E0C585556}" srcOrd="0" destOrd="0" presId="urn:microsoft.com/office/officeart/2005/8/layout/cycle2"/>
    <dgm:cxn modelId="{1E2065A7-2955-4F68-A1F3-C27632A15BC6}" type="presParOf" srcId="{9AAD2B44-F704-4226-8EE5-0F44F6B4E017}" destId="{789CB313-B771-434F-9B9B-C84BCCFDB134}" srcOrd="6" destOrd="0" presId="urn:microsoft.com/office/officeart/2005/8/layout/cycle2"/>
    <dgm:cxn modelId="{9BAFECB9-4016-43B2-A90D-6807E12A1457}" type="presParOf" srcId="{9AAD2B44-F704-4226-8EE5-0F44F6B4E017}" destId="{415E0DF3-29B9-44FB-8B89-DE44284454A2}" srcOrd="7" destOrd="0" presId="urn:microsoft.com/office/officeart/2005/8/layout/cycle2"/>
    <dgm:cxn modelId="{B5874C66-3150-4181-9A49-F0CB6601E91A}" type="presParOf" srcId="{415E0DF3-29B9-44FB-8B89-DE44284454A2}" destId="{972907EB-3FD7-470B-917F-B9DB4F3C14EB}" srcOrd="0" destOrd="0" presId="urn:microsoft.com/office/officeart/2005/8/layout/cycle2"/>
    <dgm:cxn modelId="{E097AC4A-1385-4C5E-9056-7BB86F909A74}" type="presParOf" srcId="{9AAD2B44-F704-4226-8EE5-0F44F6B4E017}" destId="{E8F104DD-7F19-46E0-8EA6-66041F7DADC6}" srcOrd="8" destOrd="0" presId="urn:microsoft.com/office/officeart/2005/8/layout/cycle2"/>
    <dgm:cxn modelId="{203F8D1E-95EA-47B7-AAB9-B11466D5DF3D}" type="presParOf" srcId="{9AAD2B44-F704-4226-8EE5-0F44F6B4E017}" destId="{7F3CAB4C-E4A9-4E6F-8404-27EFA6046324}" srcOrd="9" destOrd="0" presId="urn:microsoft.com/office/officeart/2005/8/layout/cycle2"/>
    <dgm:cxn modelId="{819261D7-A42F-4201-B14B-518E6E08EF49}" type="presParOf" srcId="{7F3CAB4C-E4A9-4E6F-8404-27EFA6046324}" destId="{EE96B073-7F9C-4718-8EFD-788319B7A7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A65A-F474-4B9D-93D4-2B6BDD4BB09F}">
      <dsp:nvSpPr>
        <dsp:cNvPr id="0" name=""/>
        <dsp:cNvSpPr/>
      </dsp:nvSpPr>
      <dsp:spPr>
        <a:xfrm>
          <a:off x="3184349" y="2426"/>
          <a:ext cx="1543400" cy="15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Applications, Requirements (performance, security, …)</a:t>
          </a:r>
          <a:endParaRPr lang="en-US" sz="1300" kern="1200" dirty="0"/>
        </a:p>
      </dsp:txBody>
      <dsp:txXfrm>
        <a:off x="3410375" y="228452"/>
        <a:ext cx="1091348" cy="1091348"/>
      </dsp:txXfrm>
    </dsp:sp>
    <dsp:sp modelId="{9E77FD1E-FA5F-42B1-B236-0E9FA4F5D69D}">
      <dsp:nvSpPr>
        <dsp:cNvPr id="0" name=""/>
        <dsp:cNvSpPr/>
      </dsp:nvSpPr>
      <dsp:spPr>
        <a:xfrm rot="2160000">
          <a:off x="4678840" y="1187664"/>
          <a:ext cx="409743" cy="520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690578" y="1255717"/>
        <a:ext cx="286820" cy="312539"/>
      </dsp:txXfrm>
    </dsp:sp>
    <dsp:sp modelId="{77A6B68F-3EE4-4CB8-88F7-5301E7DB4B05}">
      <dsp:nvSpPr>
        <dsp:cNvPr id="0" name=""/>
        <dsp:cNvSpPr/>
      </dsp:nvSpPr>
      <dsp:spPr>
        <a:xfrm>
          <a:off x="5058438" y="1364031"/>
          <a:ext cx="1543400" cy="15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Programming abstractions</a:t>
          </a:r>
          <a:endParaRPr lang="en-US" sz="1300" kern="1200" dirty="0"/>
        </a:p>
      </dsp:txBody>
      <dsp:txXfrm>
        <a:off x="5284464" y="1590057"/>
        <a:ext cx="1091348" cy="1091348"/>
      </dsp:txXfrm>
    </dsp:sp>
    <dsp:sp modelId="{4241127B-2C51-4F89-97AC-7729444F8DD0}">
      <dsp:nvSpPr>
        <dsp:cNvPr id="0" name=""/>
        <dsp:cNvSpPr/>
      </dsp:nvSpPr>
      <dsp:spPr>
        <a:xfrm rot="6480000">
          <a:off x="5270931" y="2965815"/>
          <a:ext cx="409743" cy="520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351385" y="3011541"/>
        <a:ext cx="286820" cy="312539"/>
      </dsp:txXfrm>
    </dsp:sp>
    <dsp:sp modelId="{6316D0D9-56A6-4970-98E3-36F45BFB5DA6}">
      <dsp:nvSpPr>
        <dsp:cNvPr id="0" name=""/>
        <dsp:cNvSpPr/>
      </dsp:nvSpPr>
      <dsp:spPr>
        <a:xfrm>
          <a:off x="4342600" y="3567154"/>
          <a:ext cx="1543400" cy="15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Language features</a:t>
          </a:r>
          <a:endParaRPr lang="en-US" sz="1300" kern="1200" dirty="0"/>
        </a:p>
      </dsp:txBody>
      <dsp:txXfrm>
        <a:off x="4568626" y="3793180"/>
        <a:ext cx="1091348" cy="1091348"/>
      </dsp:txXfrm>
    </dsp:sp>
    <dsp:sp modelId="{FB2990FA-9C52-4A17-B50C-8D737D41C52C}">
      <dsp:nvSpPr>
        <dsp:cNvPr id="0" name=""/>
        <dsp:cNvSpPr/>
      </dsp:nvSpPr>
      <dsp:spPr>
        <a:xfrm rot="10800000">
          <a:off x="3762774" y="4078406"/>
          <a:ext cx="409743" cy="520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885697" y="4182585"/>
        <a:ext cx="286820" cy="312539"/>
      </dsp:txXfrm>
    </dsp:sp>
    <dsp:sp modelId="{789CB313-B771-434F-9B9B-C84BCCFDB134}">
      <dsp:nvSpPr>
        <dsp:cNvPr id="0" name=""/>
        <dsp:cNvSpPr/>
      </dsp:nvSpPr>
      <dsp:spPr>
        <a:xfrm>
          <a:off x="2026099" y="3567154"/>
          <a:ext cx="1543400" cy="15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Compiler technology</a:t>
          </a:r>
          <a:endParaRPr lang="en-US" sz="1300" kern="1200" dirty="0"/>
        </a:p>
      </dsp:txBody>
      <dsp:txXfrm>
        <a:off x="2252125" y="3793180"/>
        <a:ext cx="1091348" cy="1091348"/>
      </dsp:txXfrm>
    </dsp:sp>
    <dsp:sp modelId="{415E0DF3-29B9-44FB-8B89-DE44284454A2}">
      <dsp:nvSpPr>
        <dsp:cNvPr id="0" name=""/>
        <dsp:cNvSpPr/>
      </dsp:nvSpPr>
      <dsp:spPr>
        <a:xfrm rot="15120000">
          <a:off x="2238592" y="2987873"/>
          <a:ext cx="409743" cy="520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319046" y="3150505"/>
        <a:ext cx="286820" cy="312539"/>
      </dsp:txXfrm>
    </dsp:sp>
    <dsp:sp modelId="{E8F104DD-7F19-46E0-8EA6-66041F7DADC6}">
      <dsp:nvSpPr>
        <dsp:cNvPr id="0" name=""/>
        <dsp:cNvSpPr/>
      </dsp:nvSpPr>
      <dsp:spPr>
        <a:xfrm>
          <a:off x="1310261" y="1364031"/>
          <a:ext cx="1543400" cy="1543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Processor architecture</a:t>
          </a:r>
          <a:endParaRPr lang="en-US" sz="1300" kern="1200" dirty="0"/>
        </a:p>
      </dsp:txBody>
      <dsp:txXfrm>
        <a:off x="1536287" y="1590057"/>
        <a:ext cx="1091348" cy="1091348"/>
      </dsp:txXfrm>
    </dsp:sp>
    <dsp:sp modelId="{7F3CAB4C-E4A9-4E6F-8404-27EFA6046324}">
      <dsp:nvSpPr>
        <dsp:cNvPr id="0" name=""/>
        <dsp:cNvSpPr/>
      </dsp:nvSpPr>
      <dsp:spPr>
        <a:xfrm rot="19440000">
          <a:off x="2804752" y="1201296"/>
          <a:ext cx="409743" cy="520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816490" y="1341601"/>
        <a:ext cx="286820" cy="312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F7C65E-4EDC-43B6-812F-CAE0A87C3100}" type="datetime1">
              <a:rPr lang="en-US" altLang="en-US"/>
              <a:pPr>
                <a:defRPr/>
              </a:pPr>
              <a:t>2/4/2016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52CFDA-1129-4ACC-B044-501F47B95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5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3388" y="550863"/>
            <a:ext cx="3656012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3450"/>
            <a:ext cx="70389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D5567B-1F55-494F-8722-7E6C3498AC90}" type="datetime1">
              <a:rPr lang="en-US" altLang="en-US"/>
              <a:pPr>
                <a:defRPr/>
              </a:pPr>
              <a:t>2/4/2016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42" tIns="48371" rIns="96742" bIns="4837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EDA25F-CF26-4F93-B6E1-C5839D4DA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998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F9DA4384-DA4E-4DB8-81F2-B5A6F70BB984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8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283422E2-0499-4788-BAB7-85DE001BFEA9}" type="slidenum">
              <a:rPr lang="en-US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Make sure we update Handout #1 so it is consistent with this slide.</a:t>
            </a:r>
          </a:p>
        </p:txBody>
      </p:sp>
    </p:spTree>
    <p:extLst>
      <p:ext uri="{BB962C8B-B14F-4D97-AF65-F5344CB8AC3E}">
        <p14:creationId xmlns:p14="http://schemas.microsoft.com/office/powerpoint/2010/main" val="228428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2493500C-87B0-44BA-B0EF-3E51CB342686}" type="slidenum">
              <a:rPr lang="en-US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3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25A82983-94C0-4B36-96F2-63893E917397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Make sure we update Handout #1 so it is consistent with this slide.</a:t>
            </a:r>
          </a:p>
        </p:txBody>
      </p:sp>
    </p:spTree>
    <p:extLst>
      <p:ext uri="{BB962C8B-B14F-4D97-AF65-F5344CB8AC3E}">
        <p14:creationId xmlns:p14="http://schemas.microsoft.com/office/powerpoint/2010/main" val="140062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25A82983-94C0-4B36-96F2-63893E917397}" type="slidenum">
              <a:rPr lang="en-US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Make sure we update Handout #1 so it is consistent with this slide.</a:t>
            </a:r>
          </a:p>
        </p:txBody>
      </p:sp>
    </p:spTree>
    <p:extLst>
      <p:ext uri="{BB962C8B-B14F-4D97-AF65-F5344CB8AC3E}">
        <p14:creationId xmlns:p14="http://schemas.microsoft.com/office/powerpoint/2010/main" val="104541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DA25F-CF26-4F93-B6E1-C5839D4DA46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29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ED020B3-096D-48D7-ABD7-003C7715F49B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r>
              <a:rPr lang="en-US" altLang="en-US" smtClean="0">
                <a:latin typeface="Arial" panose="020B0604020202020204" pitchFamily="34" charset="0"/>
              </a:rPr>
              <a:t>This slide is for the 3-min class administrative matters.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</a:rPr>
              <a:t>Make sure we update Handout #1 so it is consistent with this slide.</a:t>
            </a:r>
          </a:p>
        </p:txBody>
      </p:sp>
    </p:spTree>
    <p:extLst>
      <p:ext uri="{BB962C8B-B14F-4D97-AF65-F5344CB8AC3E}">
        <p14:creationId xmlns:p14="http://schemas.microsoft.com/office/powerpoint/2010/main" val="182825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ED020B3-096D-48D7-ABD7-003C7715F49B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Lots</a:t>
            </a:r>
            <a:r>
              <a:rPr lang="en-US" altLang="en-US" baseline="0" dirty="0" smtClean="0">
                <a:latin typeface="Arial" panose="020B0604020202020204" pitchFamily="34" charset="0"/>
              </a:rPr>
              <a:t> of participation involvement </a:t>
            </a:r>
            <a:r>
              <a:rPr lang="en-US" altLang="en-US" baseline="0" dirty="0" err="1" smtClean="0">
                <a:latin typeface="Arial" panose="020B0604020202020204" pitchFamily="34" charset="0"/>
              </a:rPr>
              <a:t>eg</a:t>
            </a:r>
            <a:r>
              <a:rPr lang="en-US" altLang="en-US" baseline="0" dirty="0" smtClean="0">
                <a:latin typeface="Arial" panose="020B0604020202020204" pitchFamily="34" charset="0"/>
              </a:rPr>
              <a:t> when looking at particular algorithms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why are you taking this</a:t>
            </a:r>
            <a:r>
              <a:rPr lang="en-US" baseline="0" dirty="0" smtClean="0"/>
              <a:t> course? Why </a:t>
            </a:r>
            <a:r>
              <a:rPr lang="en-US" dirty="0" smtClean="0"/>
              <a:t>do</a:t>
            </a:r>
            <a:r>
              <a:rPr lang="en-US" baseline="0" dirty="0" smtClean="0"/>
              <a:t> you want to learn about compilers?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DA25F-CF26-4F93-B6E1-C5839D4DA46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7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 two more reasons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DA25F-CF26-4F93-B6E1-C5839D4DA46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4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In fairness, they had to do it in 8K…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336FE5F4-C646-489A-B8D6-68EB22421D8F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5E03CB4E-44E4-47DE-A5AE-F680FADAE1B2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7E83A9E6-3B33-48D0-92F0-2B81A67A99FF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80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F44813CB-2E71-4D45-AB53-B059A9B9817B}" type="slidenum">
              <a:rPr lang="en-US" altLang="en-US" sz="1200" smtClean="0">
                <a:latin typeface="Arial" panose="020B0604020202020204" pitchFamily="34" charset="0"/>
              </a:rPr>
              <a:pPr/>
              <a:t>22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7363" y="3473450"/>
            <a:ext cx="5988050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61" tIns="46205" rIns="94061" bIns="46205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4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362F-7BC3-4D25-A9EF-7442F9773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64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20DB-7892-4123-9D7E-1DDA42682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39064-9DFB-4FC4-92EA-D2F54FCDD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74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810000"/>
            <a:ext cx="40005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6835-DF19-4FD6-BF09-4266CBBB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3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A895-CCD1-4AAD-9EDA-0E7D31F9D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4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0324-84CA-4371-9F36-A31F7FFA8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24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EEA6-5B7A-4715-9DD0-8502DF536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B3BCD-3951-48CF-AC0C-8E66945CE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50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B055-2355-4B55-BCD2-F027463995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8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45A2E-328D-4FAF-8C9A-B3EE6C75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0E87-ADCC-4B2B-A0B8-85AF6B2DC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2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CEE3-80C7-42EC-A0F0-8488CA26A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0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56E5807-FD49-482C-B7E8-E2ED2E7AA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9.xml"/><Relationship Id="rId7" Type="http://schemas.openxmlformats.org/officeDocument/2006/relationships/image" Target="../media/image19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://www/~appel/modern/ml/cover100.jpg" TargetMode="Externa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gif"/><Relationship Id="rId4" Type="http://schemas.openxmlformats.org/officeDocument/2006/relationships/tags" Target="../tags/tag44.xml"/><Relationship Id="rId9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10.png"/><Relationship Id="rId4" Type="http://schemas.openxmlformats.org/officeDocument/2006/relationships/tags" Target="../tags/tag51.xml"/><Relationship Id="rId9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image" Target="../media/image10.png"/><Relationship Id="rId4" Type="http://schemas.openxmlformats.org/officeDocument/2006/relationships/tags" Target="../tags/tag58.xml"/><Relationship Id="rId9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A009D1-3A71-4726-9F4D-0F29CE1F4B6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8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65151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 1:  Introduction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</a:pPr>
            <a:r>
              <a:rPr lang="en-US" altLang="en-US" sz="2800" smtClean="0"/>
              <a:t>COS 320</a:t>
            </a:r>
          </a:p>
          <a:p>
            <a:pPr>
              <a:spcBef>
                <a:spcPct val="0"/>
              </a:spcBef>
              <a:buClrTx/>
            </a:pPr>
            <a:endParaRPr lang="en-US" altLang="en-US" sz="2800" smtClean="0"/>
          </a:p>
          <a:p>
            <a:pPr>
              <a:spcBef>
                <a:spcPct val="0"/>
              </a:spcBef>
              <a:buClrTx/>
            </a:pPr>
            <a:r>
              <a:rPr lang="en-US" altLang="en-US" sz="2800" smtClean="0"/>
              <a:t>Compiling Techniques</a:t>
            </a:r>
          </a:p>
          <a:p>
            <a:pPr>
              <a:spcBef>
                <a:spcPct val="0"/>
              </a:spcBef>
              <a:buClrTx/>
            </a:pPr>
            <a:endParaRPr lang="en-US" altLang="en-US" sz="2800" smtClean="0"/>
          </a:p>
          <a:p>
            <a:pPr>
              <a:spcBef>
                <a:spcPct val="0"/>
              </a:spcBef>
              <a:buClrTx/>
            </a:pPr>
            <a:endParaRPr lang="en-US" altLang="en-US" sz="2800" smtClean="0"/>
          </a:p>
          <a:p>
            <a:pPr>
              <a:spcBef>
                <a:spcPct val="0"/>
              </a:spcBef>
              <a:buClrTx/>
            </a:pPr>
            <a:r>
              <a:rPr lang="en-US" altLang="en-US" smtClean="0"/>
              <a:t>Princeton University </a:t>
            </a:r>
            <a:br>
              <a:rPr lang="en-US" altLang="en-US" smtClean="0"/>
            </a:br>
            <a:r>
              <a:rPr lang="en-US" altLang="en-US" smtClean="0"/>
              <a:t>Spring 2016</a:t>
            </a:r>
          </a:p>
          <a:p>
            <a:pPr>
              <a:spcBef>
                <a:spcPct val="0"/>
              </a:spcBef>
              <a:buClrTx/>
            </a:pPr>
            <a:endParaRPr lang="en-US" altLang="en-US" b="1" smtClean="0"/>
          </a:p>
          <a:p>
            <a:pPr>
              <a:spcBef>
                <a:spcPct val="0"/>
              </a:spcBef>
              <a:buClrTx/>
            </a:pPr>
            <a:r>
              <a:rPr lang="en-US" altLang="en-US" smtClean="0"/>
              <a:t>Lennart Beringer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3661139"/>
            <a:ext cx="1654500" cy="2173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61286" b="825"/>
          <a:stretch/>
        </p:blipFill>
        <p:spPr>
          <a:xfrm>
            <a:off x="6705712" y="1331119"/>
            <a:ext cx="2311176" cy="3066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826" y="4951757"/>
            <a:ext cx="1449455" cy="1603123"/>
          </a:xfrm>
          <a:prstGeom prst="rect">
            <a:avLst/>
          </a:prstGeom>
        </p:spPr>
      </p:pic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FF8AA-CBC5-40F7-82C0-67B45656923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800" smtClean="0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936625"/>
            <a:ext cx="8153400" cy="5387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Compiler technology everywhere.</a:t>
            </a:r>
          </a:p>
          <a:p>
            <a:r>
              <a:rPr lang="en-US" altLang="en-US" smtClean="0"/>
              <a:t>C++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Assembly</a:t>
            </a:r>
          </a:p>
          <a:p>
            <a:r>
              <a:rPr lang="en-US" altLang="en-US" smtClean="0"/>
              <a:t>Assembly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Machine Code</a:t>
            </a:r>
          </a:p>
          <a:p>
            <a:r>
              <a:rPr lang="en-US" altLang="en-US" smtClean="0"/>
              <a:t>Microcode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microcode binary</a:t>
            </a:r>
          </a:p>
          <a:p>
            <a:r>
              <a:rPr lang="en-US" altLang="en-US" smtClean="0"/>
              <a:t>Interpreters: Perl, Python, Java, …</a:t>
            </a:r>
          </a:p>
          <a:p>
            <a:r>
              <a:rPr lang="en-US" altLang="en-US" smtClean="0"/>
              <a:t>JITs: Android Dalvik VM, Java VM, …</a:t>
            </a:r>
          </a:p>
          <a:p>
            <a:r>
              <a:rPr lang="en-US" altLang="en-US" smtClean="0"/>
              <a:t>Publishing: Latex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PDF </a:t>
            </a:r>
            <a:r>
              <a:rPr lang="en-US" altLang="en-US" smtClean="0">
                <a:sym typeface="Wingdings" panose="05000000000000000000" pitchFamily="2" charset="2"/>
              </a:rPr>
              <a:t> Print on Paper</a:t>
            </a:r>
            <a:endParaRPr lang="en-US" altLang="en-US" smtClean="0"/>
          </a:p>
          <a:p>
            <a:r>
              <a:rPr lang="en-US" altLang="en-US" smtClean="0"/>
              <a:t>Hardware Design: HW Description </a:t>
            </a:r>
            <a:r>
              <a:rPr lang="en-US" altLang="en-US" smtClean="0">
                <a:sym typeface="Wingdings" panose="05000000000000000000" pitchFamily="2" charset="2"/>
              </a:rPr>
              <a:t></a:t>
            </a:r>
            <a:r>
              <a:rPr lang="en-US" altLang="en-US" smtClean="0"/>
              <a:t> Circuit/FPGA</a:t>
            </a:r>
          </a:p>
          <a:p>
            <a:r>
              <a:rPr lang="en-US" altLang="en-US" smtClean="0"/>
              <a:t>Automation: Water Fountain DL </a:t>
            </a:r>
            <a:r>
              <a:rPr lang="en-US" altLang="en-US" smtClean="0">
                <a:sym typeface="Wingdings" panose="05000000000000000000" pitchFamily="2" charset="2"/>
              </a:rPr>
              <a:t> Water Display</a:t>
            </a:r>
            <a:endParaRPr lang="en-US" altLang="en-US" smtClean="0"/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10245" name="Picture 5" descr="Las Vegas Bellagio Fountain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1017588"/>
            <a:ext cx="25733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6569075" y="3036888"/>
            <a:ext cx="184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</a:rPr>
              <a:t>Bellagio, Las Vegas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09F7CE-846B-4046-ABAB-307CB6CE196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800" smtClean="0"/>
          </a:p>
        </p:txBody>
      </p:sp>
      <p:sp>
        <p:nvSpPr>
          <p:cNvPr id="727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996950"/>
            <a:ext cx="88090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87313"/>
            <a:ext cx="7912100" cy="4857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learn </a:t>
            </a:r>
            <a:r>
              <a:rPr lang="en-US" smtClean="0"/>
              <a:t>about compilers?</a:t>
            </a:r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fld id="{573FFC85-F873-4945-B3E1-312EF384E5C7}" type="slidenum">
              <a:rPr lang="en-US" altLang="en-US" sz="800" smtClean="0">
                <a:latin typeface="Tahoma" panose="020B0604030504040204" pitchFamily="34" charset="0"/>
              </a:rPr>
              <a:pPr/>
              <a:t>12</a:t>
            </a:fld>
            <a:endParaRPr lang="en-US" altLang="en-US" sz="800" smtClean="0">
              <a:latin typeface="Tahoma" panose="020B060403050404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9182396"/>
              </p:ext>
            </p:extLst>
          </p:nvPr>
        </p:nvGraphicFramePr>
        <p:xfrm>
          <a:off x="615950" y="1397000"/>
          <a:ext cx="7912100" cy="511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E7F73C-0E3E-46FB-9807-C83C517BAD86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800" smtClean="0"/>
          </a:p>
        </p:txBody>
      </p:sp>
      <p:sp>
        <p:nvSpPr>
          <p:cNvPr id="728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77938"/>
            <a:ext cx="83200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6555" y="4435523"/>
            <a:ext cx="8630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reparatory step for later program optimizations and parallelization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larifies model of computation: are the above code snippets equivalent?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CA180F-8DE8-4B50-B720-40F1C0513E4A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800" smtClean="0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922338"/>
            <a:ext cx="4921250" cy="54022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IBM developed the first FORTRAN compiler in 1957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Took 18 person-years of effort</a:t>
            </a:r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You will be able to do it in less than a week!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715963"/>
            <a:ext cx="32575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837897-0261-4018-9FCA-A3779C48E02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800" smtClean="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2245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 Hardware Design</a:t>
            </a:r>
          </a:p>
        </p:txBody>
      </p:sp>
      <p:pic>
        <p:nvPicPr>
          <p:cNvPr id="1638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136650"/>
            <a:ext cx="514191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116013" y="3365500"/>
            <a:ext cx="3506787" cy="301625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module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toplevel(clock,reset);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clock;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reset;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flop1;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flop2;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always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@ (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posedge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reset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posedge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clock)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(reset)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nl-NL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nl-NL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flop1 &lt;=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flop2 &lt;=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nl-NL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nl-NL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hu-HU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nl-NL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nl-NL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flop1 &lt;= flop2;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  flop2 &lt;= flop1;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nl-NL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nl-NL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nl-NL" altLang="en-US" sz="1000" b="1">
                <a:latin typeface="Courier New" panose="02070309020205020404" pitchFamily="49" charset="0"/>
                <a:cs typeface="Courier New" panose="02070309020205020404" pitchFamily="49" charset="0"/>
              </a:rPr>
              <a:t>endmodule</a:t>
            </a:r>
            <a:endParaRPr lang="en-US" altLang="en-US" sz="1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390" name="Picture 8" descr="2116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41" y="4029075"/>
            <a:ext cx="2124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ight Arrow 2"/>
          <p:cNvSpPr>
            <a:spLocks noChangeArrowheads="1"/>
          </p:cNvSpPr>
          <p:nvPr/>
        </p:nvSpPr>
        <p:spPr bwMode="auto">
          <a:xfrm>
            <a:off x="5069681" y="5104457"/>
            <a:ext cx="1178832" cy="283855"/>
          </a:xfrm>
          <a:prstGeom prst="rightArrow">
            <a:avLst>
              <a:gd name="adj1" fmla="val 50000"/>
              <a:gd name="adj2" fmla="val 49985"/>
            </a:avLst>
          </a:prstGeom>
          <a:noFill/>
          <a:ln w="31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2" name="Bent-Up Arrow 1"/>
          <p:cNvSpPr/>
          <p:nvPr/>
        </p:nvSpPr>
        <p:spPr bwMode="auto">
          <a:xfrm rot="10800000">
            <a:off x="1625884" y="2503594"/>
            <a:ext cx="598701" cy="764275"/>
          </a:xfrm>
          <a:prstGeom prst="bentUpArrow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13" y="2041929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Compilation 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7939" y="4642792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Compilation II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0287DBC-EDD8-40D1-AF1E-1BA4B6AC950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800" smtClean="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Computer Architecture</a:t>
            </a: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163638"/>
            <a:ext cx="763587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901281"/>
            <a:ext cx="59705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9415" y="4135272"/>
            <a:ext cx="2006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Selectively “harden” code regions where correctness is paramount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BA345F-5ACF-4352-9E50-221037D3EBF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800" smtClean="0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54138"/>
            <a:ext cx="8610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590675"/>
            <a:ext cx="18113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79425" y="800100"/>
            <a:ext cx="832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cs typeface="Tahoma" panose="020B0604030504040204" pitchFamily="34" charset="0"/>
              </a:rPr>
              <a:t>Your chosen field of computer architecture effectively dead?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7225"/>
            <a:ext cx="603567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7B279D-5606-4859-8816-7C43AB0E503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800" smtClean="0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Why Learn About Compilers?</a:t>
            </a:r>
            <a:b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744913"/>
            <a:ext cx="28908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71588"/>
            <a:ext cx="19161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7727" y="5557192"/>
            <a:ext cx="43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(re-)compilation of hot spots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2437" y="6182023"/>
            <a:ext cx="615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 between compiler and runtime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75B9F2-406C-466F-B23A-779DF44465C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800" smtClean="0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Grading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96715"/>
              </p:ext>
            </p:extLst>
          </p:nvPr>
        </p:nvGraphicFramePr>
        <p:xfrm>
          <a:off x="1743075" y="3362325"/>
          <a:ext cx="60960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HW assignments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40%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20%</a:t>
                      </a:r>
                      <a:r>
                        <a:rPr lang="en-US" sz="1800" baseline="0" dirty="0" smtClean="0"/>
                        <a:t> + 35</a:t>
                      </a:r>
                      <a:r>
                        <a:rPr lang="en-US" sz="1800" dirty="0" smtClean="0"/>
                        <a:t>%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Participation/Quizzes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07CD05-7B64-4A0F-9860-4176F5286A6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800" smtClean="0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2"/>
            <a:ext cx="7912100" cy="45301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(Half) The Cast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9413" y="1143000"/>
            <a:ext cx="8383587" cy="37428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Me: 	Lennart </a:t>
            </a:r>
            <a:r>
              <a:rPr lang="en-US" altLang="en-US" dirty="0" err="1" smtClean="0"/>
              <a:t>Beringer</a:t>
            </a:r>
            <a:r>
              <a:rPr lang="en-US" altLang="en-US" dirty="0" smtClean="0"/>
              <a:t>, Room 217 CS Building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eberinge@cs.princeton.edu, 258-0451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Office Hours:  after class and by appointment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</a:t>
            </a:r>
            <a:endParaRPr lang="en-US" alt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TA:	</a:t>
            </a:r>
            <a:r>
              <a:rPr lang="en-US" altLang="en-US" dirty="0" err="1" smtClean="0"/>
              <a:t>Mikkel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Kringelbach</a:t>
            </a:r>
            <a:r>
              <a:rPr lang="en-US" altLang="en-US" dirty="0" smtClean="0"/>
              <a:t>, Room 004 CS Building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mikkelk@cs.princeton.edu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Office Hours: TBC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(thanks to David August, David Walker, and Andrew Appel)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4BA81B-FADF-47F8-BCA4-0D8E055ACEC7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800" smtClean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862013"/>
            <a:ext cx="8153400" cy="54625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Build an optimizing compiler</a:t>
            </a:r>
          </a:p>
          <a:p>
            <a:r>
              <a:rPr lang="en-US" altLang="en-US" smtClean="0"/>
              <a:t>Front end</a:t>
            </a:r>
          </a:p>
          <a:p>
            <a:pPr lvl="1"/>
            <a:r>
              <a:rPr lang="en-US" altLang="en-US" smtClean="0"/>
              <a:t>Lexer</a:t>
            </a:r>
          </a:p>
          <a:p>
            <a:pPr lvl="1"/>
            <a:r>
              <a:rPr lang="en-US" altLang="en-US" smtClean="0"/>
              <a:t>Parser</a:t>
            </a:r>
          </a:p>
          <a:p>
            <a:pPr lvl="1"/>
            <a:r>
              <a:rPr lang="en-US" altLang="en-US" smtClean="0"/>
              <a:t>Abstract Syntax Generator</a:t>
            </a:r>
          </a:p>
          <a:p>
            <a:pPr lvl="1"/>
            <a:r>
              <a:rPr lang="en-US" altLang="en-US" smtClean="0"/>
              <a:t>Type Checker</a:t>
            </a:r>
          </a:p>
          <a:p>
            <a:pPr lvl="1"/>
            <a:r>
              <a:rPr lang="en-US" altLang="en-US" smtClean="0"/>
              <a:t>Code Generator</a:t>
            </a:r>
          </a:p>
          <a:p>
            <a:r>
              <a:rPr lang="en-US" altLang="en-US" smtClean="0"/>
              <a:t>Back End Optimization</a:t>
            </a:r>
          </a:p>
          <a:p>
            <a:pPr lvl="1"/>
            <a:r>
              <a:rPr lang="en-US" altLang="en-US" smtClean="0"/>
              <a:t>MakeGraph</a:t>
            </a:r>
          </a:p>
          <a:p>
            <a:pPr lvl="1"/>
            <a:r>
              <a:rPr lang="en-US" altLang="en-US" smtClean="0"/>
              <a:t>Liveness</a:t>
            </a:r>
          </a:p>
          <a:p>
            <a:pPr lvl="1"/>
            <a:r>
              <a:rPr lang="en-US" altLang="en-US" smtClean="0"/>
              <a:t>RegAlloc</a:t>
            </a:r>
          </a:p>
          <a:p>
            <a:pPr lvl="1"/>
            <a:r>
              <a:rPr lang="en-US" altLang="en-US" smtClean="0"/>
              <a:t>Frame</a:t>
            </a:r>
          </a:p>
          <a:p>
            <a:r>
              <a:rPr lang="en-US" altLang="en-US" smtClean="0"/>
              <a:t>HW1 through 6 individual projects; HW7-HW9 probably in small groups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6BF3FB-7854-4A95-8A19-A94F64BAB41F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800" smtClean="0"/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dirty="0" smtClean="0"/>
              <a:t>Exams cover concepts presented in the lecture material, homework assignments, and required readings </a:t>
            </a:r>
          </a:p>
          <a:p>
            <a:r>
              <a:rPr lang="en-US" altLang="en-US" dirty="0" smtClean="0"/>
              <a:t>One double sided 8.5x11 page of notes allowed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Midterm Exam</a:t>
            </a:r>
          </a:p>
          <a:p>
            <a:r>
              <a:rPr lang="en-US" altLang="en-US" dirty="0" smtClean="0"/>
              <a:t>Thursday before break</a:t>
            </a:r>
          </a:p>
          <a:p>
            <a:r>
              <a:rPr lang="en-US" altLang="en-US" dirty="0" smtClean="0"/>
              <a:t>In class</a:t>
            </a:r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Final Exam</a:t>
            </a:r>
          </a:p>
          <a:p>
            <a:r>
              <a:rPr lang="en-US" altLang="en-US" dirty="0" smtClean="0"/>
              <a:t>The final exam will be cumulative</a:t>
            </a:r>
          </a:p>
          <a:p>
            <a:r>
              <a:rPr lang="en-US" altLang="en-US" dirty="0" smtClean="0"/>
              <a:t>Time/Place determined by the Registrar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202ED2-15D1-4099-84E5-7E590847A44E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800" smtClean="0"/>
          </a:p>
        </p:txBody>
      </p:sp>
      <p:sp>
        <p:nvSpPr>
          <p:cNvPr id="477190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Quizzes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832513"/>
            <a:ext cx="8153400" cy="2388359"/>
          </a:xfrm>
        </p:spPr>
        <p:txBody>
          <a:bodyPr/>
          <a:lstStyle/>
          <a:p>
            <a:r>
              <a:rPr lang="en-US" altLang="en-US" dirty="0" smtClean="0"/>
              <a:t>Tuesday classes may have quizzes</a:t>
            </a:r>
          </a:p>
          <a:p>
            <a:r>
              <a:rPr lang="en-US" altLang="en-US" dirty="0" smtClean="0"/>
              <a:t>Not intended as a scare tactic – liberally graded</a:t>
            </a:r>
          </a:p>
          <a:p>
            <a:r>
              <a:rPr lang="en-US" altLang="en-US" dirty="0" smtClean="0"/>
              <a:t>Helps us assess progress of class</a:t>
            </a:r>
          </a:p>
          <a:p>
            <a:r>
              <a:rPr lang="en-US" altLang="en-US" dirty="0" smtClean="0"/>
              <a:t>Helps you to identify items you may want to revise</a:t>
            </a:r>
          </a:p>
          <a:p>
            <a:r>
              <a:rPr lang="en-US" altLang="en-US" dirty="0" smtClean="0"/>
              <a:t>Just one question (usually)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7417" y="3239330"/>
            <a:ext cx="7437765" cy="3151905"/>
            <a:chOff x="967416" y="2890276"/>
            <a:chExt cx="7437765" cy="31519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416" y="2890276"/>
              <a:ext cx="7437765" cy="315190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260679" y="3715601"/>
              <a:ext cx="2144502" cy="23265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67416" y="3715601"/>
              <a:ext cx="2144502" cy="232658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37683C-B15C-41B8-B85E-75E8581CBEA8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800" smtClean="0"/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Participation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rgbClr val="CC0000"/>
                </a:solidFill>
              </a:rPr>
              <a:t>Negatives</a:t>
            </a:r>
          </a:p>
          <a:p>
            <a:r>
              <a:rPr lang="en-US" altLang="en-US" dirty="0" smtClean="0"/>
              <a:t>Class disruptions (snoring, email, reading a book, etc.)</a:t>
            </a:r>
          </a:p>
          <a:p>
            <a:r>
              <a:rPr lang="en-US" altLang="en-US" dirty="0" smtClean="0"/>
              <a:t>Mistreatment of TA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006600"/>
                </a:solidFill>
              </a:rPr>
              <a:t>Positives</a:t>
            </a:r>
          </a:p>
          <a:p>
            <a:r>
              <a:rPr lang="en-US" altLang="en-US" dirty="0" smtClean="0"/>
              <a:t>Contribute questions and comments to class</a:t>
            </a:r>
          </a:p>
          <a:p>
            <a:r>
              <a:rPr lang="en-US" altLang="en-US" dirty="0" smtClean="0"/>
              <a:t>Participate in discussions in class and in Piazza</a:t>
            </a:r>
          </a:p>
          <a:p>
            <a:r>
              <a:rPr lang="en-US" altLang="en-US" dirty="0" smtClean="0"/>
              <a:t>Constructive feedback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1F5167-6D60-4F1B-92E4-769ED7DDF6C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800" smtClean="0"/>
          </a:p>
        </p:txBody>
      </p:sp>
      <p:sp>
        <p:nvSpPr>
          <p:cNvPr id="546827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Reading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4" name="Rectangle 12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04717" y="1143000"/>
            <a:ext cx="5715072" cy="51816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endParaRPr lang="en-US" altLang="en-US" sz="2000" dirty="0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z="2000" dirty="0" smtClean="0"/>
              <a:t>ML (optional)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z="1600" dirty="0" smtClean="0"/>
              <a:t> Jeffrey D. Ullman, Elements of ML Programming, 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Edition, Prentice Hall.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z="1600" dirty="0" smtClean="0"/>
              <a:t>Lawrence Paulson, ML for the working programmer</a:t>
            </a:r>
          </a:p>
          <a:p>
            <a:pPr marL="781050" lvl="1" indent="-381000">
              <a:lnSpc>
                <a:spcPct val="90000"/>
              </a:lnSpc>
            </a:pPr>
            <a:r>
              <a:rPr lang="en-US" altLang="en-US" sz="1600" dirty="0" smtClean="0"/>
              <a:t>Bob Harper’s online course book</a:t>
            </a:r>
          </a:p>
          <a:p>
            <a:pPr marL="381000" indent="-381000">
              <a:lnSpc>
                <a:spcPct val="90000"/>
              </a:lnSpc>
            </a:pPr>
            <a:endParaRPr lang="en-US" altLang="en-US" sz="2000" dirty="0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z="2000" dirty="0" smtClean="0"/>
              <a:t>Required: Andrew W. Appel, Modern Compiler Implementation in ML. Cambridge University Press. </a:t>
            </a:r>
          </a:p>
          <a:p>
            <a:pPr marL="381000" indent="-381000">
              <a:lnSpc>
                <a:spcPct val="90000"/>
              </a:lnSpc>
            </a:pPr>
            <a:endParaRPr lang="en-US" altLang="en-US" sz="2000" dirty="0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z="2000" dirty="0" smtClean="0"/>
              <a:t>CHECK ERRATA ON BOOK WEB SITES!</a:t>
            </a:r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marL="381000" indent="-381000">
              <a:lnSpc>
                <a:spcPct val="90000"/>
              </a:lnSpc>
            </a:pPr>
            <a:r>
              <a:rPr lang="en-US" altLang="en-US" sz="2000" dirty="0" smtClean="0"/>
              <a:t>Course Web Page – Off of CS page</a:t>
            </a:r>
            <a:endParaRPr lang="en-US" altLang="en-US" sz="1800" dirty="0" smtClean="0"/>
          </a:p>
          <a:p>
            <a:pPr marL="800100" lvl="1" indent="-342900">
              <a:lnSpc>
                <a:spcPct val="90000"/>
              </a:lnSpc>
            </a:pPr>
            <a:r>
              <a:rPr lang="en-US" altLang="en-US" sz="1800" dirty="0" smtClean="0"/>
              <a:t>Project Assignments (released successively)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1800" dirty="0" smtClean="0"/>
              <a:t>Course Announcements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1800" dirty="0" smtClean="0"/>
              <a:t>Blackboard, Piazza</a:t>
            </a:r>
          </a:p>
        </p:txBody>
      </p:sp>
      <p:pic>
        <p:nvPicPr>
          <p:cNvPr id="30725" name="Picture 26" descr="book cover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570288"/>
            <a:ext cx="2352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8" descr="Jacket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49288"/>
            <a:ext cx="21939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F760F6-9987-4BC3-A2B6-D1E504F8586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800" smtClean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Who Am I?</a:t>
            </a:r>
            <a:b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27" y="4720972"/>
            <a:ext cx="1471187" cy="147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42" y="2957961"/>
            <a:ext cx="2434190" cy="127795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5639" y="5713614"/>
            <a:ext cx="6487674" cy="9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u="sng" kern="0" dirty="0" smtClean="0"/>
              <a:t>Ph.D. Edinburgh:</a:t>
            </a:r>
          </a:p>
          <a:p>
            <a:pPr>
              <a:defRPr/>
            </a:pPr>
            <a:r>
              <a:rPr lang="en-US" altLang="en-US" sz="2000" kern="0" dirty="0" smtClean="0"/>
              <a:t>Thesis: Reasoning about asynchronous processors </a:t>
            </a:r>
          </a:p>
          <a:p>
            <a:pPr>
              <a:defRPr/>
            </a:pPr>
            <a:endParaRPr lang="en-US" altLang="en-US" kern="0" dirty="0" smtClean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2957" y="880754"/>
            <a:ext cx="5268028" cy="1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000" u="sng" kern="0" dirty="0" smtClean="0"/>
              <a:t>Research Scholar at Princeton since 2009:</a:t>
            </a:r>
          </a:p>
          <a:p>
            <a:pPr>
              <a:defRPr/>
            </a:pPr>
            <a:r>
              <a:rPr lang="en-US" altLang="en-US" sz="2000" kern="0" dirty="0" smtClean="0"/>
              <a:t>interactive theorem proving (Coq)</a:t>
            </a:r>
          </a:p>
          <a:p>
            <a:pPr>
              <a:defRPr/>
            </a:pPr>
            <a:r>
              <a:rPr lang="en-US" altLang="en-US" sz="2000" kern="0" dirty="0"/>
              <a:t>p</a:t>
            </a:r>
            <a:r>
              <a:rPr lang="en-US" altLang="en-US" sz="2000" kern="0" dirty="0" smtClean="0"/>
              <a:t>rogram verification, compiler correctness</a:t>
            </a:r>
          </a:p>
          <a:p>
            <a:pPr>
              <a:defRPr/>
            </a:pPr>
            <a:r>
              <a:rPr lang="en-US" altLang="en-US" sz="2000" kern="0" dirty="0"/>
              <a:t>a</a:t>
            </a:r>
            <a:r>
              <a:rPr lang="en-US" altLang="en-US" sz="2000" kern="0" dirty="0" smtClean="0"/>
              <a:t>pplications to crypto &amp; security</a:t>
            </a:r>
          </a:p>
          <a:p>
            <a:pPr>
              <a:buFontTx/>
              <a:buNone/>
              <a:defRPr/>
            </a:pPr>
            <a:endParaRPr lang="en-US" altLang="en-US" kern="0" dirty="0" smtClean="0"/>
          </a:p>
          <a:p>
            <a:pPr>
              <a:defRPr/>
            </a:pPr>
            <a:endParaRPr lang="en-US" altLang="en-US" kern="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0020" y="3268239"/>
            <a:ext cx="5855268" cy="1143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u="sng" dirty="0" smtClean="0"/>
              <a:t>Postdoc &amp; Researcher (Edinburgh &amp; LMU Munich)</a:t>
            </a:r>
          </a:p>
          <a:p>
            <a:pPr>
              <a:defRPr/>
            </a:pPr>
            <a:r>
              <a:rPr lang="en-US" altLang="en-US" sz="2000" dirty="0" smtClean="0"/>
              <a:t>proof-carrying code </a:t>
            </a:r>
          </a:p>
          <a:p>
            <a:pPr>
              <a:defRPr/>
            </a:pPr>
            <a:r>
              <a:rPr lang="en-US" altLang="en-US" sz="2000" dirty="0" smtClean="0"/>
              <a:t>resource-bounded computation</a:t>
            </a:r>
          </a:p>
          <a:p>
            <a:pPr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89" y="709894"/>
            <a:ext cx="130492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77" y="2052516"/>
            <a:ext cx="1117316" cy="907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77" y="4574724"/>
            <a:ext cx="9525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21" y="4235911"/>
            <a:ext cx="13335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2065" y="4428125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Resource</a:t>
            </a:r>
            <a:br>
              <a:rPr lang="en-US" dirty="0" smtClean="0"/>
            </a:br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6549" y="4574724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Mobius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9" y="732897"/>
            <a:ext cx="1159295" cy="1049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50B21B-E1BC-4E4A-B4EE-BA2DDAD69FF2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800" smtClean="0"/>
          </a:p>
        </p:txBody>
      </p:sp>
      <p:sp>
        <p:nvSpPr>
          <p:cNvPr id="55603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Our Pledge to You</a:t>
            </a:r>
            <a:b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smtClean="0"/>
              <a:t>Quick response to questions and issues</a:t>
            </a:r>
          </a:p>
          <a:p>
            <a:r>
              <a:rPr lang="en-US" altLang="en-US" smtClean="0"/>
              <a:t>Reasonable late policy</a:t>
            </a:r>
          </a:p>
          <a:p>
            <a:pPr lvl="1"/>
            <a:r>
              <a:rPr lang="en-US" altLang="en-US" smtClean="0"/>
              <a:t>Up to 2 days late for any single assignment without penalty</a:t>
            </a:r>
          </a:p>
          <a:p>
            <a:pPr lvl="1"/>
            <a:r>
              <a:rPr lang="en-US" altLang="en-US" smtClean="0"/>
              <a:t>Up to 6 days late total across assignments I through VI</a:t>
            </a:r>
          </a:p>
          <a:p>
            <a:pPr lvl="1"/>
            <a:r>
              <a:rPr lang="en-US" altLang="en-US" smtClean="0"/>
              <a:t>Lateness policy for HW7-9 announced later in semester</a:t>
            </a:r>
          </a:p>
          <a:p>
            <a:pPr lvl="1"/>
            <a:r>
              <a:rPr lang="en-US" altLang="en-US" smtClean="0"/>
              <a:t>Contact me prior to deadline for special circumstances</a:t>
            </a:r>
          </a:p>
          <a:p>
            <a:r>
              <a:rPr lang="en-US" altLang="en-US" smtClean="0"/>
              <a:t>Fast turn-around on grading</a:t>
            </a:r>
          </a:p>
        </p:txBody>
      </p:sp>
      <p:sp>
        <p:nvSpPr>
          <p:cNvPr id="3277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24063" y="6096000"/>
            <a:ext cx="532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1" lang="en-US" altLang="en-US" b="1">
                <a:solidFill>
                  <a:srgbClr val="FF6600"/>
                </a:solidFill>
                <a:latin typeface="Arial" panose="020B0604020202020204" pitchFamily="34" charset="0"/>
              </a:rPr>
              <a:t>END OF ADMINISTRATIVE STUFF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74C63F-E5C3-470E-9A94-4F00B4D34E9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800" smtClean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5893"/>
          </a:xfrm>
        </p:spPr>
        <p:txBody>
          <a:bodyPr lIns="90488" tIns="44450" rIns="90488" bIns="44450"/>
          <a:lstStyle/>
          <a:p>
            <a:pPr defTabSz="844550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It’s Tuesday</a:t>
            </a:r>
          </a:p>
        </p:txBody>
      </p:sp>
      <p:pic>
        <p:nvPicPr>
          <p:cNvPr id="703499" name="Picture 11" descr="21164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2476500"/>
            <a:ext cx="2124075" cy="2352675"/>
          </a:xfrm>
          <a:noFill/>
        </p:spPr>
      </p:pic>
      <p:sp>
        <p:nvSpPr>
          <p:cNvPr id="34821" name="WordArt 3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828800" y="16764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4822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4419600" y="16764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4823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239000" y="17526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pic>
        <p:nvPicPr>
          <p:cNvPr id="703496" name="Picture 8" descr="2116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124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1" name="Picture 13" descr="21164"/>
          <p:cNvPicPr>
            <a:picLocks noGrp="1" noChangeAspect="1" noChangeArrowheads="1"/>
          </p:cNvPicPr>
          <p:nvPr>
            <p:ph sz="half" idx="2"/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2466975"/>
            <a:ext cx="2124075" cy="2352675"/>
          </a:xfrm>
          <a:noFill/>
        </p:spPr>
      </p:pic>
      <p:sp>
        <p:nvSpPr>
          <p:cNvPr id="12" name="Rectangle 11"/>
          <p:cNvSpPr/>
          <p:nvPr/>
        </p:nvSpPr>
        <p:spPr bwMode="auto">
          <a:xfrm>
            <a:off x="6235385" y="2436267"/>
            <a:ext cx="2144502" cy="244746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04770" y="2436267"/>
            <a:ext cx="2144502" cy="244745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37173" y="2436267"/>
            <a:ext cx="2144502" cy="244745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74C63F-E5C3-470E-9A94-4F00B4D34E95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800" smtClean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85893"/>
          </a:xfrm>
        </p:spPr>
        <p:txBody>
          <a:bodyPr lIns="90488" tIns="44450" rIns="90488" bIns="44450"/>
          <a:lstStyle/>
          <a:p>
            <a:pPr defTabSz="844550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It’s Tuesday</a:t>
            </a:r>
          </a:p>
        </p:txBody>
      </p:sp>
      <p:pic>
        <p:nvPicPr>
          <p:cNvPr id="703499" name="Picture 11" descr="21164"/>
          <p:cNvPicPr>
            <a:picLocks noGrp="1" noChangeAspect="1" noChangeArrowheads="1"/>
          </p:cNvPicPr>
          <p:nvPr>
            <p:ph sz="half" idx="1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475" y="2476500"/>
            <a:ext cx="2124075" cy="2352675"/>
          </a:xfrm>
          <a:noFill/>
        </p:spPr>
      </p:pic>
      <p:sp>
        <p:nvSpPr>
          <p:cNvPr id="34821" name="WordArt 3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828800" y="16764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4822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4419600" y="16764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4823" name="WordArt 5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7239000" y="1752600"/>
            <a:ext cx="1714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pic>
        <p:nvPicPr>
          <p:cNvPr id="703496" name="Picture 8" descr="2116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2124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1" name="Picture 13" descr="21164"/>
          <p:cNvPicPr>
            <a:picLocks noGrp="1" noChangeAspect="1" noChangeArrowheads="1"/>
          </p:cNvPicPr>
          <p:nvPr>
            <p:ph sz="half" idx="2"/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2466975"/>
            <a:ext cx="2124075" cy="2352675"/>
          </a:xfrm>
          <a:noFill/>
        </p:spPr>
      </p:pic>
    </p:spTree>
    <p:extLst>
      <p:ext uri="{BB962C8B-B14F-4D97-AF65-F5344CB8AC3E}">
        <p14:creationId xmlns:p14="http://schemas.microsoft.com/office/powerpoint/2010/main" val="116250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7159B6-BE95-48FD-B122-5F8156409F11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800" smtClean="0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Quiz 0: Background (use index cards)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9653" y="902268"/>
            <a:ext cx="8884693" cy="548488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ea typeface="ＭＳ Ｐゴシック" charset="0"/>
              </a:rPr>
              <a:t>Front: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Full name and Email Address </a:t>
            </a:r>
            <a:r>
              <a:rPr lang="en-US" u="sng" dirty="0" smtClean="0">
                <a:solidFill>
                  <a:srgbClr val="FF0000"/>
                </a:solidFill>
                <a:ea typeface="ＭＳ Ｐゴシック" charset="0"/>
              </a:rPr>
              <a:t>above the red line</a:t>
            </a:r>
            <a:endParaRPr lang="en-US" u="sng" dirty="0">
              <a:solidFill>
                <a:srgbClr val="FF0000"/>
              </a:solidFill>
              <a:ea typeface="ＭＳ Ｐゴシック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Major/UG or G/Year (immediately below the red line)</a:t>
            </a:r>
            <a:endParaRPr lang="en-US" dirty="0">
              <a:ea typeface="ＭＳ Ｐゴシック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Area (G: Research Area/UG: Interests)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Briefly </a:t>
            </a:r>
            <a:r>
              <a:rPr lang="en-US" dirty="0" smtClean="0">
                <a:ea typeface="ＭＳ Ｐゴシック" charset="0"/>
              </a:rPr>
              <a:t>describe ML/</a:t>
            </a:r>
            <a:r>
              <a:rPr lang="en-US" dirty="0" err="1" smtClean="0">
                <a:ea typeface="ＭＳ Ｐゴシック" charset="0"/>
              </a:rPr>
              <a:t>Ocaml</a:t>
            </a:r>
            <a:r>
              <a:rPr lang="en-US" dirty="0" smtClean="0">
                <a:ea typeface="ＭＳ Ｐゴシック" charset="0"/>
              </a:rPr>
              <a:t>/Haskell experience.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Briefly describe any C/C++ experience.</a:t>
            </a:r>
            <a:endParaRPr lang="en-US" dirty="0">
              <a:ea typeface="ＭＳ Ｐゴシック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Briefly describe </a:t>
            </a:r>
            <a:r>
              <a:rPr lang="en-US" dirty="0" smtClean="0">
                <a:ea typeface="ＭＳ Ｐゴシック" charset="0"/>
              </a:rPr>
              <a:t>any compiler </a:t>
            </a:r>
            <a:r>
              <a:rPr lang="en-US" dirty="0">
                <a:ea typeface="ＭＳ Ｐゴシック" charset="0"/>
              </a:rPr>
              <a:t>experience.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In </a:t>
            </a:r>
            <a:r>
              <a:rPr lang="en-US">
                <a:ea typeface="ＭＳ Ｐゴシック" charset="0"/>
              </a:rPr>
              <a:t>which </a:t>
            </a:r>
            <a:r>
              <a:rPr lang="en-US" smtClean="0">
                <a:ea typeface="ＭＳ Ｐゴシック" charset="0"/>
              </a:rPr>
              <a:t>assembly </a:t>
            </a:r>
            <a:r>
              <a:rPr lang="en-US" dirty="0">
                <a:ea typeface="ＭＳ Ｐゴシック" charset="0"/>
              </a:rPr>
              <a:t>languages are you fluent?</a:t>
            </a:r>
          </a:p>
          <a:p>
            <a:pPr marL="457200" indent="-457200">
              <a:buFontTx/>
              <a:buNone/>
              <a:defRPr/>
            </a:pPr>
            <a:r>
              <a:rPr lang="en-US" dirty="0" smtClean="0">
                <a:ea typeface="ＭＳ Ｐゴシック" charset="0"/>
              </a:rPr>
              <a:t>Back:</a:t>
            </a:r>
            <a:endParaRPr lang="en-US" dirty="0">
              <a:ea typeface="ＭＳ Ｐゴシック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Why do processors have registers?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What </a:t>
            </a:r>
            <a:r>
              <a:rPr lang="en-US" dirty="0">
                <a:ea typeface="ＭＳ Ｐゴシック" charset="0"/>
              </a:rPr>
              <a:t>is </a:t>
            </a:r>
            <a:r>
              <a:rPr lang="en-US" dirty="0" smtClean="0">
                <a:ea typeface="ＭＳ Ｐゴシック" charset="0"/>
              </a:rPr>
              <a:t>an instruction cache?</a:t>
            </a:r>
            <a:endParaRPr lang="en-US" dirty="0">
              <a:ea typeface="ＭＳ Ｐゴシック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dirty="0">
                <a:ea typeface="ＭＳ Ｐゴシック" charset="0"/>
              </a:rPr>
              <a:t>Can </a:t>
            </a:r>
            <a:r>
              <a:rPr lang="en-US" dirty="0" smtClean="0">
                <a:ea typeface="ＭＳ Ｐゴシック" charset="0"/>
              </a:rPr>
              <a:t>one always </a:t>
            </a:r>
            <a:r>
              <a:rPr lang="en-US" dirty="0">
                <a:ea typeface="ＭＳ Ｐゴシック" charset="0"/>
              </a:rPr>
              <a:t>convert </a:t>
            </a:r>
            <a:r>
              <a:rPr lang="en-US" dirty="0" smtClean="0">
                <a:ea typeface="ＭＳ Ｐゴシック" charset="0"/>
              </a:rPr>
              <a:t>an </a:t>
            </a:r>
            <a:r>
              <a:rPr lang="en-US" dirty="0">
                <a:ea typeface="ＭＳ Ｐゴシック" charset="0"/>
              </a:rPr>
              <a:t>NFA to a DFA? (yes, no, or </a:t>
            </a:r>
            <a:r>
              <a:rPr lang="en-US" dirty="0" err="1">
                <a:ea typeface="ＭＳ Ｐゴシック" charset="0"/>
              </a:rPr>
              <a:t>wha</a:t>
            </a:r>
            <a:r>
              <a:rPr lang="en-US" dirty="0" smtClean="0">
                <a:ea typeface="ＭＳ Ｐゴシック" charset="0"/>
              </a:rPr>
              <a:t>?)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07CD05-7B64-4A0F-9860-4176F5286A63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800" smtClean="0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2"/>
            <a:ext cx="7912100" cy="45301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more important half of the cast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143000"/>
            <a:ext cx="8153400" cy="30133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Me: 	Lennart </a:t>
            </a:r>
            <a:r>
              <a:rPr lang="en-US" altLang="en-US" dirty="0" err="1" smtClean="0"/>
              <a:t>Beringer</a:t>
            </a:r>
            <a:r>
              <a:rPr lang="en-US" altLang="en-US" dirty="0" smtClean="0"/>
              <a:t>, Room 217 CS Building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eberinge@cs.princeton.edu, 258-0451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Office Hours:  after class and by appointment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</a:t>
            </a:r>
            <a:endParaRPr lang="en-US" altLang="en-US" b="1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TA:	</a:t>
            </a:r>
            <a:r>
              <a:rPr lang="en-US" altLang="en-US" dirty="0" err="1" smtClean="0"/>
              <a:t>Mikkel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Kringelbach</a:t>
            </a:r>
            <a:r>
              <a:rPr lang="en-US" altLang="en-US" dirty="0" smtClean="0"/>
              <a:t>, Room 004 CS Building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mikkelk@cs.princeton.edu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Office Hours: TBC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24508" y="4322618"/>
            <a:ext cx="3098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YOU</a:t>
            </a:r>
            <a:endParaRPr lang="en-US" sz="9600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7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978DFC-2EE0-4A7D-BF7C-90EC2CCCA109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800" smtClean="0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Compiler?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143000"/>
            <a:ext cx="8153400" cy="5353050"/>
          </a:xfrm>
        </p:spPr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i="1" smtClean="0"/>
              <a:t>compiler </a:t>
            </a:r>
            <a:r>
              <a:rPr lang="en-US" altLang="en-US" smtClean="0"/>
              <a:t>is a program that takes a program written in a </a:t>
            </a:r>
            <a:r>
              <a:rPr lang="en-US" altLang="en-US" i="1" smtClean="0"/>
              <a:t>source language </a:t>
            </a:r>
            <a:r>
              <a:rPr lang="en-US" altLang="en-US" smtClean="0"/>
              <a:t>and translates it into a functionally equivalent program in a </a:t>
            </a:r>
            <a:r>
              <a:rPr lang="en-US" altLang="en-US" i="1" smtClean="0"/>
              <a:t>target language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  <a:p>
            <a:r>
              <a:rPr lang="en-US" altLang="en-US" smtClean="0"/>
              <a:t> Source Languages: C, C++, Java, FORTRAN,Haskell...</a:t>
            </a:r>
          </a:p>
          <a:p>
            <a:endParaRPr lang="en-US" altLang="en-US" smtClean="0"/>
          </a:p>
          <a:p>
            <a:r>
              <a:rPr lang="en-US" altLang="en-US" smtClean="0"/>
              <a:t> Target Languages: x86 Assembly, Arm Assembly, C, JVM bytecode</a:t>
            </a:r>
          </a:p>
          <a:p>
            <a:endParaRPr lang="en-US" altLang="en-US" smtClean="0"/>
          </a:p>
          <a:p>
            <a:r>
              <a:rPr lang="en-US" altLang="en-US" smtClean="0"/>
              <a:t>Compiler can also:</a:t>
            </a:r>
          </a:p>
          <a:p>
            <a:pPr lvl="1"/>
            <a:r>
              <a:rPr lang="en-US" altLang="en-US" smtClean="0"/>
              <a:t>Report errors in source</a:t>
            </a:r>
          </a:p>
          <a:p>
            <a:pPr lvl="1"/>
            <a:r>
              <a:rPr lang="en-US" altLang="en-US" smtClean="0"/>
              <a:t>Warn of potential problems in source</a:t>
            </a:r>
          </a:p>
          <a:p>
            <a:pPr lvl="1"/>
            <a:r>
              <a:rPr lang="en-US" altLang="en-US" smtClean="0"/>
              <a:t>Optimize program, including parallelization eg for multi-core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8B1F4-B2C7-4588-B302-11B62ACF90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800" smtClean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a Compiler?</a:t>
            </a:r>
            <a:b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63638"/>
            <a:ext cx="88233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8B1F4-B2C7-4588-B302-11B62ACF90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800" smtClean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Interpreters versus compilers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2786" y="592823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iller" panose="04020404031007020602" pitchFamily="82" charset="0"/>
              </a:rPr>
              <a:t>I</a:t>
            </a:r>
            <a:endParaRPr lang="en-US" sz="4400" b="1" dirty="0">
              <a:latin typeface="Chiller" panose="040204040310070206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8051" y="592822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hiller" panose="04020404031007020602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593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8B1F4-B2C7-4588-B302-11B62ACF90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800" smtClean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Interpreters versus compilers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2786" y="592823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iller" panose="04020404031007020602" pitchFamily="82" charset="0"/>
              </a:rPr>
              <a:t>I</a:t>
            </a:r>
            <a:endParaRPr lang="en-US" sz="4400" b="1" dirty="0">
              <a:latin typeface="Chiller" panose="04020404031007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78" y="1371591"/>
            <a:ext cx="432174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dynamic</a:t>
            </a:r>
            <a:r>
              <a:rPr lang="en-US" dirty="0" smtClean="0"/>
              <a:t> processing of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interaction loop with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ccess to stream of input (data)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future commands/input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transformation of state / top-level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asy to implement/extend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elps rapid exploration of language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ittle optimization potential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8051" y="592822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hiller" panose="04020404031007020602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66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8B1F4-B2C7-4588-B302-11B62ACF90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800" smtClean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Interpreters versus compilers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2786" y="592823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iller" panose="04020404031007020602" pitchFamily="82" charset="0"/>
              </a:rPr>
              <a:t>I</a:t>
            </a:r>
            <a:endParaRPr lang="en-US" sz="4400" b="1" dirty="0">
              <a:latin typeface="Chiller" panose="04020404031007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78" y="1371591"/>
            <a:ext cx="432174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dynamic</a:t>
            </a:r>
            <a:r>
              <a:rPr lang="en-US" dirty="0" smtClean="0"/>
              <a:t> processing of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interaction loop with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ccess to stream of input (data)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future commands/input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transformation of state / top-level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asy to implement/extend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elps rapid exploration of language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ittle optimization potential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366566"/>
            <a:ext cx="4430922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static</a:t>
            </a:r>
            <a:r>
              <a:rPr lang="en-US" dirty="0" smtClean="0"/>
              <a:t> (i.e. compile-time) processing program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programmatic interaction with user (read/write/files,…)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little prior knowledge of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ntire program text is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goal: efficient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difficult to implement/extend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mplemented for mature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huge optimization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effort pays off over many runs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8051" y="592822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hiller" panose="04020404031007020602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86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66FF"/>
              </a:buClr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88B1F4-B2C7-4588-B302-11B62ACF90F0}" type="slidenum">
              <a:rPr lang="en-US" altLang="en-US" sz="8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800" smtClean="0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58597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Interpreters versus compilers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9413" y="5895906"/>
            <a:ext cx="847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languages implemented in interpreters </a:t>
            </a:r>
            <a:r>
              <a:rPr lang="en-US" b="1" dirty="0" smtClean="0"/>
              <a:t>and</a:t>
            </a:r>
            <a:r>
              <a:rPr lang="en-US" dirty="0" smtClean="0"/>
              <a:t> compilers (Java, ML, ..).</a:t>
            </a:r>
            <a:br>
              <a:rPr lang="en-US" dirty="0" smtClean="0"/>
            </a:br>
            <a:r>
              <a:rPr lang="en-US" dirty="0" smtClean="0"/>
              <a:t>Primary view affects language design. Sharing of techniques/components.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52786" y="592823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iller" panose="04020404031007020602" pitchFamily="82" charset="0"/>
              </a:rPr>
              <a:t>I</a:t>
            </a:r>
            <a:endParaRPr lang="en-US" sz="4400" b="1" dirty="0">
              <a:latin typeface="Chiller" panose="04020404031007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078" y="1371591"/>
            <a:ext cx="432174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dynamic</a:t>
            </a:r>
            <a:r>
              <a:rPr lang="en-US" dirty="0" smtClean="0"/>
              <a:t> processing of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interaction loop with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ccess to stream of input (data)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future commands/input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ften: transformation of state / top-level environment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asy to implement/extend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elps rapid exploration of language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ingle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ittle optimization potential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366566"/>
            <a:ext cx="4430922" cy="415498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static</a:t>
            </a:r>
            <a:r>
              <a:rPr lang="en-US" dirty="0" smtClean="0"/>
              <a:t> (i.e. compile-time) processing program module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programmatic interaction with user (read/write/files,…)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little prior knowledge of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ntire program text is 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goal: efficient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difficult to implement/extend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mplemented for mature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huge optimization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effort pays off over many runs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8051" y="592822"/>
            <a:ext cx="1525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hiller" panose="04020404031007020602" pitchFamily="8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6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cs126-frist302</Template>
  <TotalTime>0</TotalTime>
  <Words>1262</Words>
  <Application>Microsoft Office PowerPoint</Application>
  <PresentationFormat>On-screen Show (4:3)</PresentationFormat>
  <Paragraphs>326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Narrow</vt:lpstr>
      <vt:lpstr>Chiller</vt:lpstr>
      <vt:lpstr>Cooper Black</vt:lpstr>
      <vt:lpstr>Courier New</vt:lpstr>
      <vt:lpstr>Impact</vt:lpstr>
      <vt:lpstr>Tahoma</vt:lpstr>
      <vt:lpstr>Wingdings</vt:lpstr>
      <vt:lpstr>liberty</vt:lpstr>
      <vt:lpstr>Topic 1:  Introduction</vt:lpstr>
      <vt:lpstr>(Half) The Cast</vt:lpstr>
      <vt:lpstr> The more important half of the cast</vt:lpstr>
      <vt:lpstr>What is a Compiler? </vt:lpstr>
      <vt:lpstr>What is a Compiler? </vt:lpstr>
      <vt:lpstr>Interpreters versus compilers</vt:lpstr>
      <vt:lpstr>Interpreters versus compilers</vt:lpstr>
      <vt:lpstr>Interpreters versus compilers</vt:lpstr>
      <vt:lpstr>Interpreters versus compilers</vt:lpstr>
      <vt:lpstr>Why Learn About Compilers? </vt:lpstr>
      <vt:lpstr>Why Learn About Compilers? </vt:lpstr>
      <vt:lpstr>Why learn about compilers?</vt:lpstr>
      <vt:lpstr>Why Learn About Compilers? </vt:lpstr>
      <vt:lpstr>Why Learn About Compilers? </vt:lpstr>
      <vt:lpstr>Why Learn About Compilers? Hardware Design</vt:lpstr>
      <vt:lpstr>Why Learn About Compilers? Computer Architecture</vt:lpstr>
      <vt:lpstr>Why Learn About Compilers? </vt:lpstr>
      <vt:lpstr>Why Learn About Compilers? </vt:lpstr>
      <vt:lpstr>Grading </vt:lpstr>
      <vt:lpstr>Project </vt:lpstr>
      <vt:lpstr>Exams </vt:lpstr>
      <vt:lpstr>Quizzes </vt:lpstr>
      <vt:lpstr>Participation </vt:lpstr>
      <vt:lpstr>Reading </vt:lpstr>
      <vt:lpstr>Who Am I? </vt:lpstr>
      <vt:lpstr>Our Pledge to You </vt:lpstr>
      <vt:lpstr>It’s Tuesday</vt:lpstr>
      <vt:lpstr>It’s Tuesday</vt:lpstr>
      <vt:lpstr>Quiz 0: Background (use index cards)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2016-02-02T18:31:18Z</dcterms:created>
  <dcterms:modified xsi:type="dcterms:W3CDTF">2016-02-04T15:38:07Z</dcterms:modified>
</cp:coreProperties>
</file>