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9" r:id="rId1"/>
  </p:sldMasterIdLst>
  <p:notesMasterIdLst>
    <p:notesMasterId r:id="rId11"/>
  </p:notesMasterIdLst>
  <p:sldIdLst>
    <p:sldId id="257" r:id="rId2"/>
    <p:sldId id="268" r:id="rId3"/>
    <p:sldId id="269" r:id="rId4"/>
    <p:sldId id="270" r:id="rId5"/>
    <p:sldId id="271" r:id="rId6"/>
    <p:sldId id="272" r:id="rId7"/>
    <p:sldId id="274" r:id="rId8"/>
    <p:sldId id="275" r:id="rId9"/>
    <p:sldId id="276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Courier New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Courier New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Courier New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Courier New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Courier New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1400" kern="1200">
        <a:solidFill>
          <a:schemeClr val="tx1"/>
        </a:solidFill>
        <a:latin typeface="Courier New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1400" kern="1200">
        <a:solidFill>
          <a:schemeClr val="tx1"/>
        </a:solidFill>
        <a:latin typeface="Courier New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1400" kern="1200">
        <a:solidFill>
          <a:schemeClr val="tx1"/>
        </a:solidFill>
        <a:latin typeface="Courier New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1400" kern="1200">
        <a:solidFill>
          <a:schemeClr val="tx1"/>
        </a:solidFill>
        <a:latin typeface="Courier New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preferSingleView="1">
    <p:restoredLeft sz="32787"/>
    <p:restoredTop sz="90929"/>
  </p:normalViewPr>
  <p:slideViewPr>
    <p:cSldViewPr snapToGrid="0">
      <p:cViewPr varScale="1">
        <p:scale>
          <a:sx n="132" d="100"/>
          <a:sy n="132" d="100"/>
        </p:scale>
        <p:origin x="-792" y="-104"/>
      </p:cViewPr>
      <p:guideLst>
        <p:guide orient="horz" pos="2160"/>
        <p:guide pos="2880"/>
      </p:guideLst>
    </p:cSldViewPr>
  </p:slide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2322703-56A7-954A-96F1-957FF2DBE8A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0" y="0"/>
            <a:ext cx="9144000" cy="1524000"/>
          </a:xfrm>
        </p:spPr>
        <p:txBody>
          <a:bodyPr anchor="b"/>
          <a:lstStyle>
            <a:lvl1pPr>
              <a:lnSpc>
                <a:spcPct val="80000"/>
              </a:lnSpc>
              <a:defRPr sz="3200">
                <a:solidFill>
                  <a:schemeClr val="folHlink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0" y="6613525"/>
            <a:ext cx="9144000" cy="2444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sz="1000">
                <a:latin typeface="Comic Sans MS" charset="0"/>
              </a:rPr>
              <a:t>Introduction to Computer Science   •   Robert Sedgewick and Kevin Wayne   •   Copyright © 2006   •   http://www.cs.Princeton.EDU/IntroCS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20788" y="2671763"/>
            <a:ext cx="7162800" cy="3094037"/>
          </a:xfrm>
          <a:ln>
            <a:tailEnd type="none" w="sm" len="sm"/>
          </a:ln>
        </p:spPr>
        <p:txBody>
          <a:bodyPr/>
          <a:lstStyle>
            <a:lvl1pPr defTabSz="915988">
              <a:defRPr sz="16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1E142256-0492-F44A-A0AA-BC04D9090794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22860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52400"/>
            <a:ext cx="67056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42E9F20D-FF62-E04B-91A5-32DF06904A80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4D9B9A6-CD6F-394E-B29C-C9BADA195FC6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5BABFBEA-8633-C446-AAA4-08C8B267295F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9144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C829C27A-BABD-FA4C-9085-1F4E3D032B47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4FE57E05-03CC-2E48-A0AE-05757E2DC7C5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63958084-C1E7-CA49-8E76-7801F35043E3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7D4ACCA8-6FC3-0A4A-BBF0-0EF4CAE900B7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7386F036-9384-B04A-9239-C3DDB726806E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70C42356-0B40-AD40-B39D-F049FF1338B2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14400"/>
            <a:ext cx="7848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1" sz="800">
                <a:latin typeface="+mn-lt"/>
              </a:defRPr>
            </a:lvl1pPr>
          </a:lstStyle>
          <a:p>
            <a:fld id="{A87511DF-4EEA-F146-BD9E-887DB5ADC5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2pPr>
      <a:lvl3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3pPr>
      <a:lvl4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4pPr>
      <a:lvl5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5pPr>
      <a:lvl6pPr marL="4572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6pPr>
      <a:lvl7pPr marL="9144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7pPr>
      <a:lvl8pPr marL="13716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8pPr>
      <a:lvl9pPr marL="18288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9pPr>
    </p:titleStyle>
    <p:bodyStyle>
      <a:lvl1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rgbClr val="003399"/>
        </a:buClr>
        <a:buSzPct val="50000"/>
        <a:buFont typeface="Monotype Sorts" charset="2"/>
        <a:defRPr kumimoji="1">
          <a:solidFill>
            <a:srgbClr val="003399"/>
          </a:solidFill>
          <a:latin typeface="+mn-lt"/>
          <a:ea typeface="+mn-ea"/>
          <a:cs typeface="+mn-cs"/>
        </a:defRPr>
      </a:lvl1pPr>
      <a:lvl2pPr marL="346075" indent="-231775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35000"/>
        <a:buFont typeface="Monotype Sorts" charset="2"/>
        <a:buChar char="n"/>
        <a:defRPr kumimoji="1">
          <a:solidFill>
            <a:schemeClr val="tx1"/>
          </a:solidFill>
          <a:latin typeface="+mn-lt"/>
          <a:ea typeface="ＭＳ Ｐゴシック" charset="-128"/>
        </a:defRPr>
      </a:lvl2pPr>
      <a:lvl3pPr marL="627063" indent="-166688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8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147763" indent="-40481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Font typeface="Wingdings" charset="2"/>
        <a:buChar char="!"/>
        <a:defRPr kumimoji="1">
          <a:solidFill>
            <a:schemeClr val="tx1"/>
          </a:solidFill>
          <a:latin typeface="+mn-lt"/>
          <a:ea typeface="ＭＳ Ｐゴシック" charset="-128"/>
        </a:defRPr>
      </a:lvl4pPr>
      <a:lvl5pPr marL="15398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5pPr>
      <a:lvl6pPr marL="19970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4542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29114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3686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8006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8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0574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6002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5146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29718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38862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6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4290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43434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7</a:t>
            </a: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57150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10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52578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9</a:t>
            </a: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61722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11</a:t>
            </a: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66294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12</a:t>
            </a:r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75438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14</a:t>
            </a:r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70866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13</a:t>
            </a:r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11430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48006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64</a:t>
            </a:r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20574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14</a:t>
            </a:r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16002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13</a:t>
            </a:r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25146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25</a:t>
            </a:r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29718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33</a:t>
            </a:r>
          </a:p>
        </p:txBody>
      </p:sp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38862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51</a:t>
            </a:r>
          </a:p>
        </p:txBody>
      </p:sp>
      <p:sp>
        <p:nvSpPr>
          <p:cNvPr id="4120" name="Rectangle 24"/>
          <p:cNvSpPr>
            <a:spLocks noChangeArrowheads="1"/>
          </p:cNvSpPr>
          <p:nvPr/>
        </p:nvSpPr>
        <p:spPr bwMode="auto">
          <a:xfrm>
            <a:off x="34290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43</a:t>
            </a:r>
          </a:p>
        </p:txBody>
      </p:sp>
      <p:sp>
        <p:nvSpPr>
          <p:cNvPr id="4121" name="Rectangle 25"/>
          <p:cNvSpPr>
            <a:spLocks noChangeArrowheads="1"/>
          </p:cNvSpPr>
          <p:nvPr/>
        </p:nvSpPr>
        <p:spPr bwMode="auto">
          <a:xfrm>
            <a:off x="43434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53</a:t>
            </a:r>
          </a:p>
        </p:txBody>
      </p:sp>
      <p:sp>
        <p:nvSpPr>
          <p:cNvPr id="4123" name="Rectangle 27"/>
          <p:cNvSpPr>
            <a:spLocks noChangeArrowheads="1"/>
          </p:cNvSpPr>
          <p:nvPr/>
        </p:nvSpPr>
        <p:spPr bwMode="auto">
          <a:xfrm>
            <a:off x="57150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84</a:t>
            </a:r>
          </a:p>
        </p:txBody>
      </p:sp>
      <p:sp>
        <p:nvSpPr>
          <p:cNvPr id="4124" name="Rectangle 28"/>
          <p:cNvSpPr>
            <a:spLocks noChangeArrowheads="1"/>
          </p:cNvSpPr>
          <p:nvPr/>
        </p:nvSpPr>
        <p:spPr bwMode="auto">
          <a:xfrm>
            <a:off x="52578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72</a:t>
            </a:r>
          </a:p>
        </p:txBody>
      </p:sp>
      <p:sp>
        <p:nvSpPr>
          <p:cNvPr id="4125" name="Rectangle 29"/>
          <p:cNvSpPr>
            <a:spLocks noChangeArrowheads="1"/>
          </p:cNvSpPr>
          <p:nvPr/>
        </p:nvSpPr>
        <p:spPr bwMode="auto">
          <a:xfrm>
            <a:off x="61722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93</a:t>
            </a:r>
          </a:p>
        </p:txBody>
      </p:sp>
      <p:sp>
        <p:nvSpPr>
          <p:cNvPr id="4126" name="Rectangle 30"/>
          <p:cNvSpPr>
            <a:spLocks noChangeArrowheads="1"/>
          </p:cNvSpPr>
          <p:nvPr/>
        </p:nvSpPr>
        <p:spPr bwMode="auto">
          <a:xfrm>
            <a:off x="66294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95</a:t>
            </a:r>
          </a:p>
        </p:txBody>
      </p:sp>
      <p:sp>
        <p:nvSpPr>
          <p:cNvPr id="4127" name="Rectangle 31"/>
          <p:cNvSpPr>
            <a:spLocks noChangeArrowheads="1"/>
          </p:cNvSpPr>
          <p:nvPr/>
        </p:nvSpPr>
        <p:spPr bwMode="auto">
          <a:xfrm>
            <a:off x="75438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97</a:t>
            </a:r>
          </a:p>
        </p:txBody>
      </p:sp>
      <p:sp>
        <p:nvSpPr>
          <p:cNvPr id="4128" name="Rectangle 32"/>
          <p:cNvSpPr>
            <a:spLocks noChangeArrowheads="1"/>
          </p:cNvSpPr>
          <p:nvPr/>
        </p:nvSpPr>
        <p:spPr bwMode="auto">
          <a:xfrm>
            <a:off x="70866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96</a:t>
            </a:r>
          </a:p>
        </p:txBody>
      </p:sp>
      <p:sp>
        <p:nvSpPr>
          <p:cNvPr id="4129" name="Rectangle 33"/>
          <p:cNvSpPr>
            <a:spLocks noChangeArrowheads="1"/>
          </p:cNvSpPr>
          <p:nvPr/>
        </p:nvSpPr>
        <p:spPr bwMode="auto">
          <a:xfrm>
            <a:off x="11430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6</a:t>
            </a:r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Binary Search</a:t>
            </a:r>
          </a:p>
        </p:txBody>
      </p:sp>
      <p:sp>
        <p:nvSpPr>
          <p:cNvPr id="4131" name="Rectangle 35"/>
          <p:cNvSpPr>
            <a:spLocks noChangeArrowheads="1"/>
          </p:cNvSpPr>
          <p:nvPr/>
        </p:nvSpPr>
        <p:spPr bwMode="auto">
          <a:xfrm>
            <a:off x="1171575" y="5102225"/>
            <a:ext cx="396875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b="1"/>
              <a:t>lo</a:t>
            </a:r>
          </a:p>
        </p:txBody>
      </p:sp>
      <p:sp>
        <p:nvSpPr>
          <p:cNvPr id="4132" name="Line 36"/>
          <p:cNvSpPr>
            <a:spLocks noChangeShapeType="1"/>
          </p:cNvSpPr>
          <p:nvPr/>
        </p:nvSpPr>
        <p:spPr bwMode="auto">
          <a:xfrm flipV="1">
            <a:off x="1355725" y="48387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35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Binary search.   </a:t>
            </a:r>
            <a:r>
              <a:rPr kumimoji="0" lang="en-US">
                <a:solidFill>
                  <a:schemeClr val="tx1"/>
                </a:solidFill>
              </a:rPr>
              <a:t>Given a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key</a:t>
            </a:r>
            <a:r>
              <a:rPr kumimoji="0" lang="en-US">
                <a:solidFill>
                  <a:schemeClr val="tx1"/>
                </a:solidFill>
              </a:rPr>
              <a:t> and sorted array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a[]</a:t>
            </a:r>
            <a:r>
              <a:rPr kumimoji="0" lang="en-US">
                <a:solidFill>
                  <a:schemeClr val="tx1"/>
                </a:solidFill>
              </a:rPr>
              <a:t>, find index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i</a:t>
            </a:r>
            <a:br>
              <a:rPr kumimoji="0" lang="en-US" sz="1600">
                <a:solidFill>
                  <a:schemeClr val="tx1"/>
                </a:solidFill>
                <a:latin typeface="Courier New" charset="0"/>
              </a:rPr>
            </a:br>
            <a:r>
              <a:rPr kumimoji="0" lang="en-US">
                <a:solidFill>
                  <a:schemeClr val="tx1"/>
                </a:solidFill>
              </a:rPr>
              <a:t>such that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kumimoji="0" lang="en-US">
                <a:solidFill>
                  <a:schemeClr val="tx1"/>
                </a:solidFill>
              </a:rPr>
              <a:t> =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key</a:t>
            </a:r>
            <a:r>
              <a:rPr kumimoji="0" lang="en-US">
                <a:solidFill>
                  <a:schemeClr val="tx1"/>
                </a:solidFill>
              </a:rPr>
              <a:t>, or report that no such index exists.</a:t>
            </a:r>
          </a:p>
          <a:p>
            <a:endParaRPr kumimoji="0" lang="en-US"/>
          </a:p>
          <a:p>
            <a:r>
              <a:rPr kumimoji="0" lang="en-US"/>
              <a:t>Invariant.  </a:t>
            </a:r>
            <a:r>
              <a:rPr kumimoji="0" lang="en-US">
                <a:solidFill>
                  <a:schemeClr val="tx1"/>
                </a:solidFill>
              </a:rPr>
              <a:t>Algorithm maintains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a[lo]</a:t>
            </a:r>
            <a:r>
              <a:rPr kumimoji="0" lang="en-US">
                <a:solidFill>
                  <a:schemeClr val="tx1"/>
                </a:solidFill>
              </a:rPr>
              <a:t>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key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 </a:t>
            </a:r>
            <a:r>
              <a:rPr kumimoji="0" lang="en-US">
                <a:solidFill>
                  <a:schemeClr val="tx1"/>
                </a:solidFill>
              </a:rPr>
              <a:t>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a[hi].</a:t>
            </a:r>
          </a:p>
          <a:p>
            <a:endParaRPr kumimoji="0" lang="en-US" sz="1600">
              <a:solidFill>
                <a:schemeClr val="tx1"/>
              </a:solidFill>
              <a:latin typeface="Courier New" charset="0"/>
            </a:endParaRPr>
          </a:p>
          <a:p>
            <a:endParaRPr kumimoji="0" lang="en-US" sz="1600">
              <a:solidFill>
                <a:schemeClr val="tx1"/>
              </a:solidFill>
              <a:latin typeface="Courier New" charset="0"/>
            </a:endParaRPr>
          </a:p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Binary search for 33.</a:t>
            </a:r>
          </a:p>
        </p:txBody>
      </p:sp>
      <p:sp>
        <p:nvSpPr>
          <p:cNvPr id="4140" name="Rectangle 44"/>
          <p:cNvSpPr>
            <a:spLocks noChangeArrowheads="1"/>
          </p:cNvSpPr>
          <p:nvPr/>
        </p:nvSpPr>
        <p:spPr bwMode="auto">
          <a:xfrm>
            <a:off x="7591425" y="5105400"/>
            <a:ext cx="396875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b="1"/>
              <a:t>hi</a:t>
            </a:r>
          </a:p>
        </p:txBody>
      </p:sp>
      <p:sp>
        <p:nvSpPr>
          <p:cNvPr id="4141" name="Line 45"/>
          <p:cNvSpPr>
            <a:spLocks noChangeShapeType="1"/>
          </p:cNvSpPr>
          <p:nvPr/>
        </p:nvSpPr>
        <p:spPr bwMode="auto">
          <a:xfrm flipV="1">
            <a:off x="7773988" y="48418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Rectangle 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Binary Search</a:t>
            </a:r>
          </a:p>
        </p:txBody>
      </p:sp>
      <p:sp>
        <p:nvSpPr>
          <p:cNvPr id="1063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Binary search.   </a:t>
            </a:r>
            <a:r>
              <a:rPr kumimoji="0" lang="en-US">
                <a:solidFill>
                  <a:schemeClr val="tx1"/>
                </a:solidFill>
              </a:rPr>
              <a:t>Given a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key</a:t>
            </a:r>
            <a:r>
              <a:rPr kumimoji="0" lang="en-US">
                <a:solidFill>
                  <a:schemeClr val="tx1"/>
                </a:solidFill>
              </a:rPr>
              <a:t> and sorted array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a[]</a:t>
            </a:r>
            <a:r>
              <a:rPr kumimoji="0" lang="en-US">
                <a:solidFill>
                  <a:schemeClr val="tx1"/>
                </a:solidFill>
              </a:rPr>
              <a:t>, find index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i</a:t>
            </a:r>
            <a:br>
              <a:rPr kumimoji="0" lang="en-US" sz="1600">
                <a:solidFill>
                  <a:schemeClr val="tx1"/>
                </a:solidFill>
                <a:latin typeface="Courier New" charset="0"/>
              </a:rPr>
            </a:br>
            <a:r>
              <a:rPr kumimoji="0" lang="en-US">
                <a:solidFill>
                  <a:schemeClr val="tx1"/>
                </a:solidFill>
              </a:rPr>
              <a:t>such that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kumimoji="0" lang="en-US">
                <a:solidFill>
                  <a:schemeClr val="tx1"/>
                </a:solidFill>
              </a:rPr>
              <a:t> =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key</a:t>
            </a:r>
            <a:r>
              <a:rPr kumimoji="0" lang="en-US">
                <a:solidFill>
                  <a:schemeClr val="tx1"/>
                </a:solidFill>
              </a:rPr>
              <a:t>, or report that no such index exists.</a:t>
            </a:r>
          </a:p>
          <a:p>
            <a:endParaRPr kumimoji="0" lang="en-US"/>
          </a:p>
          <a:p>
            <a:r>
              <a:rPr kumimoji="0" lang="en-US"/>
              <a:t>Invariant.  </a:t>
            </a:r>
            <a:r>
              <a:rPr kumimoji="0" lang="en-US">
                <a:solidFill>
                  <a:schemeClr val="tx1"/>
                </a:solidFill>
              </a:rPr>
              <a:t>Algorithm maintains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a[lo]</a:t>
            </a:r>
            <a:r>
              <a:rPr kumimoji="0" lang="en-US">
                <a:solidFill>
                  <a:schemeClr val="tx1"/>
                </a:solidFill>
              </a:rPr>
              <a:t>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key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 </a:t>
            </a:r>
            <a:r>
              <a:rPr kumimoji="0" lang="en-US">
                <a:solidFill>
                  <a:schemeClr val="tx1"/>
                </a:solidFill>
              </a:rPr>
              <a:t>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a[hi].</a:t>
            </a:r>
          </a:p>
          <a:p>
            <a:endParaRPr kumimoji="0" lang="en-US" sz="1600">
              <a:solidFill>
                <a:schemeClr val="tx1"/>
              </a:solidFill>
              <a:latin typeface="Courier New" charset="0"/>
            </a:endParaRPr>
          </a:p>
          <a:p>
            <a:endParaRPr kumimoji="0" lang="en-US" sz="1600">
              <a:solidFill>
                <a:schemeClr val="tx1"/>
              </a:solidFill>
              <a:latin typeface="Courier New" charset="0"/>
            </a:endParaRPr>
          </a:p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Binary search for 33.</a:t>
            </a:r>
          </a:p>
        </p:txBody>
      </p:sp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48006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8</a:t>
            </a:r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auto">
          <a:xfrm>
            <a:off x="20574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16002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25146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1072" name="Rectangle 48"/>
          <p:cNvSpPr>
            <a:spLocks noChangeArrowheads="1"/>
          </p:cNvSpPr>
          <p:nvPr/>
        </p:nvSpPr>
        <p:spPr bwMode="auto">
          <a:xfrm>
            <a:off x="29718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38862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6</a:t>
            </a:r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34290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1075" name="Rectangle 51"/>
          <p:cNvSpPr>
            <a:spLocks noChangeArrowheads="1"/>
          </p:cNvSpPr>
          <p:nvPr/>
        </p:nvSpPr>
        <p:spPr bwMode="auto">
          <a:xfrm>
            <a:off x="43434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7</a:t>
            </a:r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57150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10</a:t>
            </a:r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52578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9</a:t>
            </a:r>
          </a:p>
        </p:txBody>
      </p:sp>
      <p:sp>
        <p:nvSpPr>
          <p:cNvPr id="1078" name="Rectangle 54"/>
          <p:cNvSpPr>
            <a:spLocks noChangeArrowheads="1"/>
          </p:cNvSpPr>
          <p:nvPr/>
        </p:nvSpPr>
        <p:spPr bwMode="auto">
          <a:xfrm>
            <a:off x="61722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11</a:t>
            </a:r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66294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12</a:t>
            </a:r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75438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14</a:t>
            </a:r>
          </a:p>
        </p:txBody>
      </p:sp>
      <p:sp>
        <p:nvSpPr>
          <p:cNvPr id="1081" name="Rectangle 57"/>
          <p:cNvSpPr>
            <a:spLocks noChangeArrowheads="1"/>
          </p:cNvSpPr>
          <p:nvPr/>
        </p:nvSpPr>
        <p:spPr bwMode="auto">
          <a:xfrm>
            <a:off x="70866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13</a:t>
            </a:r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11430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48006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64</a:t>
            </a:r>
          </a:p>
        </p:txBody>
      </p:sp>
      <p:sp>
        <p:nvSpPr>
          <p:cNvPr id="1084" name="Rectangle 60"/>
          <p:cNvSpPr>
            <a:spLocks noChangeArrowheads="1"/>
          </p:cNvSpPr>
          <p:nvPr/>
        </p:nvSpPr>
        <p:spPr bwMode="auto">
          <a:xfrm>
            <a:off x="20574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14</a:t>
            </a: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16002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13</a:t>
            </a:r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25146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25</a:t>
            </a:r>
          </a:p>
        </p:txBody>
      </p:sp>
      <p:sp>
        <p:nvSpPr>
          <p:cNvPr id="1087" name="Rectangle 63"/>
          <p:cNvSpPr>
            <a:spLocks noChangeArrowheads="1"/>
          </p:cNvSpPr>
          <p:nvPr/>
        </p:nvSpPr>
        <p:spPr bwMode="auto">
          <a:xfrm>
            <a:off x="29718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33</a:t>
            </a: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38862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51</a:t>
            </a:r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34290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43</a:t>
            </a:r>
          </a:p>
        </p:txBody>
      </p:sp>
      <p:sp>
        <p:nvSpPr>
          <p:cNvPr id="1090" name="Rectangle 66"/>
          <p:cNvSpPr>
            <a:spLocks noChangeArrowheads="1"/>
          </p:cNvSpPr>
          <p:nvPr/>
        </p:nvSpPr>
        <p:spPr bwMode="auto">
          <a:xfrm>
            <a:off x="43434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53</a:t>
            </a: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57150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84</a:t>
            </a: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52578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72</a:t>
            </a:r>
          </a:p>
        </p:txBody>
      </p:sp>
      <p:sp>
        <p:nvSpPr>
          <p:cNvPr id="1093" name="Rectangle 69"/>
          <p:cNvSpPr>
            <a:spLocks noChangeArrowheads="1"/>
          </p:cNvSpPr>
          <p:nvPr/>
        </p:nvSpPr>
        <p:spPr bwMode="auto">
          <a:xfrm>
            <a:off x="61722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93</a:t>
            </a: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66294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95</a:t>
            </a:r>
          </a:p>
        </p:txBody>
      </p:sp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75438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97</a:t>
            </a:r>
          </a:p>
        </p:txBody>
      </p:sp>
      <p:sp>
        <p:nvSpPr>
          <p:cNvPr id="1096" name="Rectangle 72"/>
          <p:cNvSpPr>
            <a:spLocks noChangeArrowheads="1"/>
          </p:cNvSpPr>
          <p:nvPr/>
        </p:nvSpPr>
        <p:spPr bwMode="auto">
          <a:xfrm>
            <a:off x="70866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96</a:t>
            </a: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11430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6</a:t>
            </a:r>
          </a:p>
        </p:txBody>
      </p:sp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1171575" y="5102225"/>
            <a:ext cx="396875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b="1"/>
              <a:t>lo</a:t>
            </a:r>
          </a:p>
        </p:txBody>
      </p:sp>
      <p:sp>
        <p:nvSpPr>
          <p:cNvPr id="1099" name="Line 75"/>
          <p:cNvSpPr>
            <a:spLocks noChangeShapeType="1"/>
          </p:cNvSpPr>
          <p:nvPr/>
        </p:nvSpPr>
        <p:spPr bwMode="auto">
          <a:xfrm flipV="1">
            <a:off x="1355725" y="48387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7591425" y="5105400"/>
            <a:ext cx="396875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b="1"/>
              <a:t>hi</a:t>
            </a:r>
          </a:p>
        </p:txBody>
      </p:sp>
      <p:sp>
        <p:nvSpPr>
          <p:cNvPr id="1102" name="Line 78"/>
          <p:cNvSpPr>
            <a:spLocks noChangeShapeType="1"/>
          </p:cNvSpPr>
          <p:nvPr/>
        </p:nvSpPr>
        <p:spPr bwMode="auto">
          <a:xfrm flipV="1">
            <a:off x="7773988" y="48418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4319588" y="5103813"/>
            <a:ext cx="504825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b="1"/>
              <a:t>mid</a:t>
            </a:r>
          </a:p>
        </p:txBody>
      </p:sp>
      <p:sp>
        <p:nvSpPr>
          <p:cNvPr id="1104" name="Line 80"/>
          <p:cNvSpPr>
            <a:spLocks noChangeShapeType="1"/>
          </p:cNvSpPr>
          <p:nvPr/>
        </p:nvSpPr>
        <p:spPr bwMode="auto">
          <a:xfrm flipV="1">
            <a:off x="4556125" y="48402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5" name="Oval 81"/>
          <p:cNvSpPr>
            <a:spLocks noChangeArrowheads="1"/>
          </p:cNvSpPr>
          <p:nvPr/>
        </p:nvSpPr>
        <p:spPr bwMode="auto">
          <a:xfrm>
            <a:off x="4398963" y="4138613"/>
            <a:ext cx="357187" cy="357187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Binary Search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Binary search.   </a:t>
            </a:r>
            <a:r>
              <a:rPr kumimoji="0" lang="en-US">
                <a:solidFill>
                  <a:schemeClr val="tx1"/>
                </a:solidFill>
              </a:rPr>
              <a:t>Given a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key</a:t>
            </a:r>
            <a:r>
              <a:rPr kumimoji="0" lang="en-US">
                <a:solidFill>
                  <a:schemeClr val="tx1"/>
                </a:solidFill>
              </a:rPr>
              <a:t> and sorted array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a[]</a:t>
            </a:r>
            <a:r>
              <a:rPr kumimoji="0" lang="en-US">
                <a:solidFill>
                  <a:schemeClr val="tx1"/>
                </a:solidFill>
              </a:rPr>
              <a:t>, find index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i</a:t>
            </a:r>
            <a:br>
              <a:rPr kumimoji="0" lang="en-US" sz="1600">
                <a:solidFill>
                  <a:schemeClr val="tx1"/>
                </a:solidFill>
                <a:latin typeface="Courier New" charset="0"/>
              </a:rPr>
            </a:br>
            <a:r>
              <a:rPr kumimoji="0" lang="en-US">
                <a:solidFill>
                  <a:schemeClr val="tx1"/>
                </a:solidFill>
              </a:rPr>
              <a:t>such that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kumimoji="0" lang="en-US">
                <a:solidFill>
                  <a:schemeClr val="tx1"/>
                </a:solidFill>
              </a:rPr>
              <a:t> =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key</a:t>
            </a:r>
            <a:r>
              <a:rPr kumimoji="0" lang="en-US">
                <a:solidFill>
                  <a:schemeClr val="tx1"/>
                </a:solidFill>
              </a:rPr>
              <a:t>, or report that no such index exists.</a:t>
            </a:r>
          </a:p>
          <a:p>
            <a:endParaRPr kumimoji="0" lang="en-US"/>
          </a:p>
          <a:p>
            <a:r>
              <a:rPr kumimoji="0" lang="en-US"/>
              <a:t>Invariant.  </a:t>
            </a:r>
            <a:r>
              <a:rPr kumimoji="0" lang="en-US">
                <a:solidFill>
                  <a:schemeClr val="tx1"/>
                </a:solidFill>
              </a:rPr>
              <a:t>Algorithm maintains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a[lo]</a:t>
            </a:r>
            <a:r>
              <a:rPr kumimoji="0" lang="en-US">
                <a:solidFill>
                  <a:schemeClr val="tx1"/>
                </a:solidFill>
              </a:rPr>
              <a:t>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key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 </a:t>
            </a:r>
            <a:r>
              <a:rPr kumimoji="0" lang="en-US">
                <a:solidFill>
                  <a:schemeClr val="tx1"/>
                </a:solidFill>
              </a:rPr>
              <a:t>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a[hi].</a:t>
            </a:r>
          </a:p>
          <a:p>
            <a:endParaRPr kumimoji="0" lang="en-US" sz="1600">
              <a:solidFill>
                <a:schemeClr val="tx1"/>
              </a:solidFill>
              <a:latin typeface="Courier New" charset="0"/>
            </a:endParaRPr>
          </a:p>
          <a:p>
            <a:endParaRPr kumimoji="0" lang="en-US" sz="1600">
              <a:solidFill>
                <a:schemeClr val="tx1"/>
              </a:solidFill>
              <a:latin typeface="Courier New" charset="0"/>
            </a:endParaRPr>
          </a:p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Binary search for 33.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48006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8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20574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6002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25146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29718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38862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6</a:t>
            </a: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34290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43434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7</a:t>
            </a: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57150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10</a:t>
            </a: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52578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9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61722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11</a:t>
            </a: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66294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12</a:t>
            </a: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75438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14</a:t>
            </a: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70866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13</a:t>
            </a: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11430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18451" name="Rectangle 19" descr="Outlined diamond"/>
          <p:cNvSpPr>
            <a:spLocks noChangeArrowheads="1"/>
          </p:cNvSpPr>
          <p:nvPr/>
        </p:nvSpPr>
        <p:spPr bwMode="auto">
          <a:xfrm>
            <a:off x="48006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64</a:t>
            </a:r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20574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14</a:t>
            </a:r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16002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13</a:t>
            </a:r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25146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25</a:t>
            </a:r>
          </a:p>
        </p:txBody>
      </p:sp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29718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33</a:t>
            </a:r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38862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51</a:t>
            </a:r>
          </a:p>
        </p:txBody>
      </p:sp>
      <p:sp>
        <p:nvSpPr>
          <p:cNvPr id="18457" name="Rectangle 25"/>
          <p:cNvSpPr>
            <a:spLocks noChangeArrowheads="1"/>
          </p:cNvSpPr>
          <p:nvPr/>
        </p:nvSpPr>
        <p:spPr bwMode="auto">
          <a:xfrm>
            <a:off x="34290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43</a:t>
            </a:r>
          </a:p>
        </p:txBody>
      </p:sp>
      <p:sp>
        <p:nvSpPr>
          <p:cNvPr id="18458" name="Rectangle 26" descr="Outlined diamond"/>
          <p:cNvSpPr>
            <a:spLocks noChangeArrowheads="1"/>
          </p:cNvSpPr>
          <p:nvPr/>
        </p:nvSpPr>
        <p:spPr bwMode="auto">
          <a:xfrm>
            <a:off x="43434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53</a:t>
            </a:r>
          </a:p>
        </p:txBody>
      </p:sp>
      <p:sp>
        <p:nvSpPr>
          <p:cNvPr id="18459" name="Rectangle 27" descr="Outlined diamond"/>
          <p:cNvSpPr>
            <a:spLocks noChangeArrowheads="1"/>
          </p:cNvSpPr>
          <p:nvPr/>
        </p:nvSpPr>
        <p:spPr bwMode="auto">
          <a:xfrm>
            <a:off x="57150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84</a:t>
            </a:r>
          </a:p>
        </p:txBody>
      </p:sp>
      <p:sp>
        <p:nvSpPr>
          <p:cNvPr id="18460" name="Rectangle 28" descr="Outlined diamond"/>
          <p:cNvSpPr>
            <a:spLocks noChangeArrowheads="1"/>
          </p:cNvSpPr>
          <p:nvPr/>
        </p:nvSpPr>
        <p:spPr bwMode="auto">
          <a:xfrm>
            <a:off x="52578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72</a:t>
            </a:r>
          </a:p>
        </p:txBody>
      </p:sp>
      <p:sp>
        <p:nvSpPr>
          <p:cNvPr id="18461" name="Rectangle 29" descr="Outlined diamond"/>
          <p:cNvSpPr>
            <a:spLocks noChangeArrowheads="1"/>
          </p:cNvSpPr>
          <p:nvPr/>
        </p:nvSpPr>
        <p:spPr bwMode="auto">
          <a:xfrm>
            <a:off x="61722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93</a:t>
            </a:r>
          </a:p>
        </p:txBody>
      </p:sp>
      <p:sp>
        <p:nvSpPr>
          <p:cNvPr id="18462" name="Rectangle 30" descr="Outlined diamond"/>
          <p:cNvSpPr>
            <a:spLocks noChangeArrowheads="1"/>
          </p:cNvSpPr>
          <p:nvPr/>
        </p:nvSpPr>
        <p:spPr bwMode="auto">
          <a:xfrm>
            <a:off x="66294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95</a:t>
            </a:r>
          </a:p>
        </p:txBody>
      </p:sp>
      <p:sp>
        <p:nvSpPr>
          <p:cNvPr id="18463" name="Rectangle 31" descr="Outlined diamond"/>
          <p:cNvSpPr>
            <a:spLocks noChangeArrowheads="1"/>
          </p:cNvSpPr>
          <p:nvPr/>
        </p:nvSpPr>
        <p:spPr bwMode="auto">
          <a:xfrm>
            <a:off x="75438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97</a:t>
            </a:r>
          </a:p>
        </p:txBody>
      </p:sp>
      <p:sp>
        <p:nvSpPr>
          <p:cNvPr id="18464" name="Rectangle 32" descr="Outlined diamond"/>
          <p:cNvSpPr>
            <a:spLocks noChangeArrowheads="1"/>
          </p:cNvSpPr>
          <p:nvPr/>
        </p:nvSpPr>
        <p:spPr bwMode="auto">
          <a:xfrm>
            <a:off x="70866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96</a:t>
            </a:r>
          </a:p>
        </p:txBody>
      </p:sp>
      <p:sp>
        <p:nvSpPr>
          <p:cNvPr id="18465" name="Rectangle 33"/>
          <p:cNvSpPr>
            <a:spLocks noChangeArrowheads="1"/>
          </p:cNvSpPr>
          <p:nvPr/>
        </p:nvSpPr>
        <p:spPr bwMode="auto">
          <a:xfrm>
            <a:off x="11430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6</a:t>
            </a:r>
          </a:p>
        </p:txBody>
      </p:sp>
      <p:sp>
        <p:nvSpPr>
          <p:cNvPr id="18466" name="Rectangle 34"/>
          <p:cNvSpPr>
            <a:spLocks noChangeArrowheads="1"/>
          </p:cNvSpPr>
          <p:nvPr/>
        </p:nvSpPr>
        <p:spPr bwMode="auto">
          <a:xfrm>
            <a:off x="1171575" y="5102225"/>
            <a:ext cx="396875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b="1"/>
              <a:t>lo</a:t>
            </a:r>
          </a:p>
        </p:txBody>
      </p:sp>
      <p:sp>
        <p:nvSpPr>
          <p:cNvPr id="18467" name="Line 35"/>
          <p:cNvSpPr>
            <a:spLocks noChangeShapeType="1"/>
          </p:cNvSpPr>
          <p:nvPr/>
        </p:nvSpPr>
        <p:spPr bwMode="auto">
          <a:xfrm flipV="1">
            <a:off x="1355725" y="48387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71" name="Rectangle 39"/>
          <p:cNvSpPr>
            <a:spLocks noChangeArrowheads="1"/>
          </p:cNvSpPr>
          <p:nvPr/>
        </p:nvSpPr>
        <p:spPr bwMode="auto">
          <a:xfrm>
            <a:off x="3914775" y="5103813"/>
            <a:ext cx="396875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b="1"/>
              <a:t>hi</a:t>
            </a:r>
          </a:p>
        </p:txBody>
      </p:sp>
      <p:sp>
        <p:nvSpPr>
          <p:cNvPr id="18472" name="Line 40"/>
          <p:cNvSpPr>
            <a:spLocks noChangeShapeType="1"/>
          </p:cNvSpPr>
          <p:nvPr/>
        </p:nvSpPr>
        <p:spPr bwMode="auto">
          <a:xfrm flipV="1">
            <a:off x="4095750" y="48402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Binary Search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Binary search.   </a:t>
            </a:r>
            <a:r>
              <a:rPr kumimoji="0" lang="en-US">
                <a:solidFill>
                  <a:schemeClr val="tx1"/>
                </a:solidFill>
              </a:rPr>
              <a:t>Given a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key</a:t>
            </a:r>
            <a:r>
              <a:rPr kumimoji="0" lang="en-US">
                <a:solidFill>
                  <a:schemeClr val="tx1"/>
                </a:solidFill>
              </a:rPr>
              <a:t> and sorted array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a[]</a:t>
            </a:r>
            <a:r>
              <a:rPr kumimoji="0" lang="en-US">
                <a:solidFill>
                  <a:schemeClr val="tx1"/>
                </a:solidFill>
              </a:rPr>
              <a:t>, find index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i</a:t>
            </a:r>
            <a:br>
              <a:rPr kumimoji="0" lang="en-US" sz="1600">
                <a:solidFill>
                  <a:schemeClr val="tx1"/>
                </a:solidFill>
                <a:latin typeface="Courier New" charset="0"/>
              </a:rPr>
            </a:br>
            <a:r>
              <a:rPr kumimoji="0" lang="en-US">
                <a:solidFill>
                  <a:schemeClr val="tx1"/>
                </a:solidFill>
              </a:rPr>
              <a:t>such that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kumimoji="0" lang="en-US">
                <a:solidFill>
                  <a:schemeClr val="tx1"/>
                </a:solidFill>
              </a:rPr>
              <a:t> =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key</a:t>
            </a:r>
            <a:r>
              <a:rPr kumimoji="0" lang="en-US">
                <a:solidFill>
                  <a:schemeClr val="tx1"/>
                </a:solidFill>
              </a:rPr>
              <a:t>, or report that no such index exists.</a:t>
            </a:r>
          </a:p>
          <a:p>
            <a:endParaRPr kumimoji="0" lang="en-US"/>
          </a:p>
          <a:p>
            <a:r>
              <a:rPr kumimoji="0" lang="en-US"/>
              <a:t>Invariant.  </a:t>
            </a:r>
            <a:r>
              <a:rPr kumimoji="0" lang="en-US">
                <a:solidFill>
                  <a:schemeClr val="tx1"/>
                </a:solidFill>
              </a:rPr>
              <a:t>Algorithm maintains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a[lo]</a:t>
            </a:r>
            <a:r>
              <a:rPr kumimoji="0" lang="en-US">
                <a:solidFill>
                  <a:schemeClr val="tx1"/>
                </a:solidFill>
              </a:rPr>
              <a:t>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key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 </a:t>
            </a:r>
            <a:r>
              <a:rPr kumimoji="0" lang="en-US">
                <a:solidFill>
                  <a:schemeClr val="tx1"/>
                </a:solidFill>
              </a:rPr>
              <a:t>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a[hi].</a:t>
            </a:r>
          </a:p>
          <a:p>
            <a:endParaRPr kumimoji="0" lang="en-US" sz="1600">
              <a:solidFill>
                <a:schemeClr val="tx1"/>
              </a:solidFill>
              <a:latin typeface="Courier New" charset="0"/>
            </a:endParaRPr>
          </a:p>
          <a:p>
            <a:endParaRPr kumimoji="0" lang="en-US" sz="1600">
              <a:solidFill>
                <a:schemeClr val="tx1"/>
              </a:solidFill>
              <a:latin typeface="Courier New" charset="0"/>
            </a:endParaRPr>
          </a:p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Binary search for 33.</a:t>
            </a:r>
            <a:endParaRPr kumimoji="0" lang="en-US" sz="1600">
              <a:solidFill>
                <a:schemeClr val="tx1"/>
              </a:solidFill>
              <a:latin typeface="Courier New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48006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8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20574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6002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25146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29718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38862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6</a:t>
            </a: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34290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43434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7</a:t>
            </a: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57150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10</a:t>
            </a: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52578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9</a:t>
            </a: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61722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11</a:t>
            </a:r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66294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12</a:t>
            </a:r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75438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14</a:t>
            </a:r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70866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13</a:t>
            </a:r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11430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19475" name="Rectangle 19" descr="Outlined diamond"/>
          <p:cNvSpPr>
            <a:spLocks noChangeArrowheads="1"/>
          </p:cNvSpPr>
          <p:nvPr/>
        </p:nvSpPr>
        <p:spPr bwMode="auto">
          <a:xfrm>
            <a:off x="48006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64</a:t>
            </a:r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20574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14</a:t>
            </a:r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16002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13</a:t>
            </a:r>
          </a:p>
        </p:txBody>
      </p:sp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25146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25</a:t>
            </a:r>
          </a:p>
        </p:txBody>
      </p:sp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29718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33</a:t>
            </a:r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38862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51</a:t>
            </a:r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34290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43</a:t>
            </a:r>
          </a:p>
        </p:txBody>
      </p:sp>
      <p:sp>
        <p:nvSpPr>
          <p:cNvPr id="19482" name="Rectangle 26" descr="Outlined diamond"/>
          <p:cNvSpPr>
            <a:spLocks noChangeArrowheads="1"/>
          </p:cNvSpPr>
          <p:nvPr/>
        </p:nvSpPr>
        <p:spPr bwMode="auto">
          <a:xfrm>
            <a:off x="43434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53</a:t>
            </a:r>
          </a:p>
        </p:txBody>
      </p:sp>
      <p:sp>
        <p:nvSpPr>
          <p:cNvPr id="19483" name="Rectangle 27" descr="Outlined diamond"/>
          <p:cNvSpPr>
            <a:spLocks noChangeArrowheads="1"/>
          </p:cNvSpPr>
          <p:nvPr/>
        </p:nvSpPr>
        <p:spPr bwMode="auto">
          <a:xfrm>
            <a:off x="57150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84</a:t>
            </a:r>
          </a:p>
        </p:txBody>
      </p:sp>
      <p:sp>
        <p:nvSpPr>
          <p:cNvPr id="19484" name="Rectangle 28" descr="Outlined diamond"/>
          <p:cNvSpPr>
            <a:spLocks noChangeArrowheads="1"/>
          </p:cNvSpPr>
          <p:nvPr/>
        </p:nvSpPr>
        <p:spPr bwMode="auto">
          <a:xfrm>
            <a:off x="52578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72</a:t>
            </a:r>
          </a:p>
        </p:txBody>
      </p:sp>
      <p:sp>
        <p:nvSpPr>
          <p:cNvPr id="19485" name="Rectangle 29" descr="Outlined diamond"/>
          <p:cNvSpPr>
            <a:spLocks noChangeArrowheads="1"/>
          </p:cNvSpPr>
          <p:nvPr/>
        </p:nvSpPr>
        <p:spPr bwMode="auto">
          <a:xfrm>
            <a:off x="61722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93</a:t>
            </a:r>
          </a:p>
        </p:txBody>
      </p:sp>
      <p:sp>
        <p:nvSpPr>
          <p:cNvPr id="19486" name="Rectangle 30" descr="Outlined diamond"/>
          <p:cNvSpPr>
            <a:spLocks noChangeArrowheads="1"/>
          </p:cNvSpPr>
          <p:nvPr/>
        </p:nvSpPr>
        <p:spPr bwMode="auto">
          <a:xfrm>
            <a:off x="66294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95</a:t>
            </a:r>
          </a:p>
        </p:txBody>
      </p:sp>
      <p:sp>
        <p:nvSpPr>
          <p:cNvPr id="19487" name="Rectangle 31" descr="Outlined diamond"/>
          <p:cNvSpPr>
            <a:spLocks noChangeArrowheads="1"/>
          </p:cNvSpPr>
          <p:nvPr/>
        </p:nvSpPr>
        <p:spPr bwMode="auto">
          <a:xfrm>
            <a:off x="75438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97</a:t>
            </a:r>
          </a:p>
        </p:txBody>
      </p:sp>
      <p:sp>
        <p:nvSpPr>
          <p:cNvPr id="19488" name="Rectangle 32" descr="Outlined diamond"/>
          <p:cNvSpPr>
            <a:spLocks noChangeArrowheads="1"/>
          </p:cNvSpPr>
          <p:nvPr/>
        </p:nvSpPr>
        <p:spPr bwMode="auto">
          <a:xfrm>
            <a:off x="70866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96</a:t>
            </a:r>
          </a:p>
        </p:txBody>
      </p:sp>
      <p:sp>
        <p:nvSpPr>
          <p:cNvPr id="19489" name="Rectangle 33"/>
          <p:cNvSpPr>
            <a:spLocks noChangeArrowheads="1"/>
          </p:cNvSpPr>
          <p:nvPr/>
        </p:nvSpPr>
        <p:spPr bwMode="auto">
          <a:xfrm>
            <a:off x="11430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6</a:t>
            </a:r>
          </a:p>
        </p:txBody>
      </p:sp>
      <p:sp>
        <p:nvSpPr>
          <p:cNvPr id="19490" name="Rectangle 34"/>
          <p:cNvSpPr>
            <a:spLocks noChangeArrowheads="1"/>
          </p:cNvSpPr>
          <p:nvPr/>
        </p:nvSpPr>
        <p:spPr bwMode="auto">
          <a:xfrm>
            <a:off x="1171575" y="5102225"/>
            <a:ext cx="396875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b="1"/>
              <a:t>lo</a:t>
            </a:r>
          </a:p>
        </p:txBody>
      </p:sp>
      <p:sp>
        <p:nvSpPr>
          <p:cNvPr id="19491" name="Line 35"/>
          <p:cNvSpPr>
            <a:spLocks noChangeShapeType="1"/>
          </p:cNvSpPr>
          <p:nvPr/>
        </p:nvSpPr>
        <p:spPr bwMode="auto">
          <a:xfrm flipV="1">
            <a:off x="1355725" y="48387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5" name="Rectangle 39"/>
          <p:cNvSpPr>
            <a:spLocks noChangeArrowheads="1"/>
          </p:cNvSpPr>
          <p:nvPr/>
        </p:nvSpPr>
        <p:spPr bwMode="auto">
          <a:xfrm>
            <a:off x="2486025" y="5103813"/>
            <a:ext cx="504825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b="1"/>
              <a:t>mid</a:t>
            </a:r>
          </a:p>
        </p:txBody>
      </p:sp>
      <p:sp>
        <p:nvSpPr>
          <p:cNvPr id="19496" name="Line 40"/>
          <p:cNvSpPr>
            <a:spLocks noChangeShapeType="1"/>
          </p:cNvSpPr>
          <p:nvPr/>
        </p:nvSpPr>
        <p:spPr bwMode="auto">
          <a:xfrm flipV="1">
            <a:off x="2722563" y="48402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7" name="Oval 41"/>
          <p:cNvSpPr>
            <a:spLocks noChangeArrowheads="1"/>
          </p:cNvSpPr>
          <p:nvPr/>
        </p:nvSpPr>
        <p:spPr bwMode="auto">
          <a:xfrm>
            <a:off x="2562225" y="4137025"/>
            <a:ext cx="357188" cy="357188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8" name="Rectangle 42"/>
          <p:cNvSpPr>
            <a:spLocks noChangeArrowheads="1"/>
          </p:cNvSpPr>
          <p:nvPr/>
        </p:nvSpPr>
        <p:spPr bwMode="auto">
          <a:xfrm>
            <a:off x="3914775" y="5103813"/>
            <a:ext cx="396875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b="1"/>
              <a:t>hi</a:t>
            </a:r>
          </a:p>
        </p:txBody>
      </p:sp>
      <p:sp>
        <p:nvSpPr>
          <p:cNvPr id="19499" name="Line 43"/>
          <p:cNvSpPr>
            <a:spLocks noChangeShapeType="1"/>
          </p:cNvSpPr>
          <p:nvPr/>
        </p:nvSpPr>
        <p:spPr bwMode="auto">
          <a:xfrm flipV="1">
            <a:off x="4095750" y="48402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Binary Search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Binary search.   </a:t>
            </a:r>
            <a:r>
              <a:rPr kumimoji="0" lang="en-US">
                <a:solidFill>
                  <a:schemeClr val="tx1"/>
                </a:solidFill>
              </a:rPr>
              <a:t>Given a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key</a:t>
            </a:r>
            <a:r>
              <a:rPr kumimoji="0" lang="en-US">
                <a:solidFill>
                  <a:schemeClr val="tx1"/>
                </a:solidFill>
              </a:rPr>
              <a:t> and sorted array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a[]</a:t>
            </a:r>
            <a:r>
              <a:rPr kumimoji="0" lang="en-US">
                <a:solidFill>
                  <a:schemeClr val="tx1"/>
                </a:solidFill>
              </a:rPr>
              <a:t>, find index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i</a:t>
            </a:r>
            <a:br>
              <a:rPr kumimoji="0" lang="en-US" sz="1600">
                <a:solidFill>
                  <a:schemeClr val="tx1"/>
                </a:solidFill>
                <a:latin typeface="Courier New" charset="0"/>
              </a:rPr>
            </a:br>
            <a:r>
              <a:rPr kumimoji="0" lang="en-US">
                <a:solidFill>
                  <a:schemeClr val="tx1"/>
                </a:solidFill>
              </a:rPr>
              <a:t>such that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kumimoji="0" lang="en-US">
                <a:solidFill>
                  <a:schemeClr val="tx1"/>
                </a:solidFill>
              </a:rPr>
              <a:t> =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key</a:t>
            </a:r>
            <a:r>
              <a:rPr kumimoji="0" lang="en-US">
                <a:solidFill>
                  <a:schemeClr val="tx1"/>
                </a:solidFill>
              </a:rPr>
              <a:t>, or report that no such index exists.</a:t>
            </a:r>
          </a:p>
          <a:p>
            <a:endParaRPr kumimoji="0" lang="en-US"/>
          </a:p>
          <a:p>
            <a:r>
              <a:rPr kumimoji="0" lang="en-US"/>
              <a:t>Invariant.  </a:t>
            </a:r>
            <a:r>
              <a:rPr kumimoji="0" lang="en-US">
                <a:solidFill>
                  <a:schemeClr val="tx1"/>
                </a:solidFill>
              </a:rPr>
              <a:t>Algorithm maintains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a[lo]</a:t>
            </a:r>
            <a:r>
              <a:rPr kumimoji="0" lang="en-US">
                <a:solidFill>
                  <a:schemeClr val="tx1"/>
                </a:solidFill>
              </a:rPr>
              <a:t>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key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 </a:t>
            </a:r>
            <a:r>
              <a:rPr kumimoji="0" lang="en-US">
                <a:solidFill>
                  <a:schemeClr val="tx1"/>
                </a:solidFill>
              </a:rPr>
              <a:t>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a[hi].</a:t>
            </a:r>
          </a:p>
          <a:p>
            <a:endParaRPr kumimoji="0" lang="en-US" sz="1600">
              <a:solidFill>
                <a:schemeClr val="tx1"/>
              </a:solidFill>
              <a:latin typeface="Courier New" charset="0"/>
            </a:endParaRPr>
          </a:p>
          <a:p>
            <a:endParaRPr kumimoji="0" lang="en-US" sz="1600">
              <a:solidFill>
                <a:schemeClr val="tx1"/>
              </a:solidFill>
              <a:latin typeface="Courier New" charset="0"/>
            </a:endParaRPr>
          </a:p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Binary search for 33.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8006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8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20574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16002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25146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29718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38862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6</a:t>
            </a: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34290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43434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7</a:t>
            </a: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57150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10</a:t>
            </a: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52578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9</a:t>
            </a:r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61722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11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66294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12</a:t>
            </a:r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75438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14</a:t>
            </a:r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70866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13</a:t>
            </a: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11430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20499" name="Rectangle 19" descr="Outlined diamond"/>
          <p:cNvSpPr>
            <a:spLocks noChangeArrowheads="1"/>
          </p:cNvSpPr>
          <p:nvPr/>
        </p:nvSpPr>
        <p:spPr bwMode="auto">
          <a:xfrm>
            <a:off x="48006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64</a:t>
            </a:r>
          </a:p>
        </p:txBody>
      </p:sp>
      <p:sp>
        <p:nvSpPr>
          <p:cNvPr id="20500" name="Rectangle 20" descr="Outlined diamond"/>
          <p:cNvSpPr>
            <a:spLocks noChangeArrowheads="1"/>
          </p:cNvSpPr>
          <p:nvPr/>
        </p:nvSpPr>
        <p:spPr bwMode="auto">
          <a:xfrm>
            <a:off x="20574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14</a:t>
            </a:r>
          </a:p>
        </p:txBody>
      </p:sp>
      <p:sp>
        <p:nvSpPr>
          <p:cNvPr id="20501" name="Rectangle 21" descr="Outlined diamond"/>
          <p:cNvSpPr>
            <a:spLocks noChangeArrowheads="1"/>
          </p:cNvSpPr>
          <p:nvPr/>
        </p:nvSpPr>
        <p:spPr bwMode="auto">
          <a:xfrm>
            <a:off x="16002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13</a:t>
            </a:r>
          </a:p>
        </p:txBody>
      </p:sp>
      <p:sp>
        <p:nvSpPr>
          <p:cNvPr id="20502" name="Rectangle 22" descr="Outlined diamond"/>
          <p:cNvSpPr>
            <a:spLocks noChangeArrowheads="1"/>
          </p:cNvSpPr>
          <p:nvPr/>
        </p:nvSpPr>
        <p:spPr bwMode="auto">
          <a:xfrm>
            <a:off x="25146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25</a:t>
            </a:r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29718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33</a:t>
            </a:r>
          </a:p>
        </p:txBody>
      </p:sp>
      <p:sp>
        <p:nvSpPr>
          <p:cNvPr id="20504" name="Rectangle 24"/>
          <p:cNvSpPr>
            <a:spLocks noChangeArrowheads="1"/>
          </p:cNvSpPr>
          <p:nvPr/>
        </p:nvSpPr>
        <p:spPr bwMode="auto">
          <a:xfrm>
            <a:off x="38862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51</a:t>
            </a:r>
          </a:p>
        </p:txBody>
      </p:sp>
      <p:sp>
        <p:nvSpPr>
          <p:cNvPr id="20505" name="Rectangle 25"/>
          <p:cNvSpPr>
            <a:spLocks noChangeArrowheads="1"/>
          </p:cNvSpPr>
          <p:nvPr/>
        </p:nvSpPr>
        <p:spPr bwMode="auto">
          <a:xfrm>
            <a:off x="34290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43</a:t>
            </a:r>
          </a:p>
        </p:txBody>
      </p:sp>
      <p:sp>
        <p:nvSpPr>
          <p:cNvPr id="20506" name="Rectangle 26" descr="Outlined diamond"/>
          <p:cNvSpPr>
            <a:spLocks noChangeArrowheads="1"/>
          </p:cNvSpPr>
          <p:nvPr/>
        </p:nvSpPr>
        <p:spPr bwMode="auto">
          <a:xfrm>
            <a:off x="43434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53</a:t>
            </a:r>
          </a:p>
        </p:txBody>
      </p:sp>
      <p:sp>
        <p:nvSpPr>
          <p:cNvPr id="20507" name="Rectangle 27" descr="Outlined diamond"/>
          <p:cNvSpPr>
            <a:spLocks noChangeArrowheads="1"/>
          </p:cNvSpPr>
          <p:nvPr/>
        </p:nvSpPr>
        <p:spPr bwMode="auto">
          <a:xfrm>
            <a:off x="57150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84</a:t>
            </a:r>
          </a:p>
        </p:txBody>
      </p:sp>
      <p:sp>
        <p:nvSpPr>
          <p:cNvPr id="20508" name="Rectangle 28" descr="Outlined diamond"/>
          <p:cNvSpPr>
            <a:spLocks noChangeArrowheads="1"/>
          </p:cNvSpPr>
          <p:nvPr/>
        </p:nvSpPr>
        <p:spPr bwMode="auto">
          <a:xfrm>
            <a:off x="52578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72</a:t>
            </a:r>
          </a:p>
        </p:txBody>
      </p:sp>
      <p:sp>
        <p:nvSpPr>
          <p:cNvPr id="20509" name="Rectangle 29" descr="Outlined diamond"/>
          <p:cNvSpPr>
            <a:spLocks noChangeArrowheads="1"/>
          </p:cNvSpPr>
          <p:nvPr/>
        </p:nvSpPr>
        <p:spPr bwMode="auto">
          <a:xfrm>
            <a:off x="61722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93</a:t>
            </a:r>
          </a:p>
        </p:txBody>
      </p:sp>
      <p:sp>
        <p:nvSpPr>
          <p:cNvPr id="20510" name="Rectangle 30" descr="Outlined diamond"/>
          <p:cNvSpPr>
            <a:spLocks noChangeArrowheads="1"/>
          </p:cNvSpPr>
          <p:nvPr/>
        </p:nvSpPr>
        <p:spPr bwMode="auto">
          <a:xfrm>
            <a:off x="66294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95</a:t>
            </a:r>
          </a:p>
        </p:txBody>
      </p:sp>
      <p:sp>
        <p:nvSpPr>
          <p:cNvPr id="20511" name="Rectangle 31" descr="Outlined diamond"/>
          <p:cNvSpPr>
            <a:spLocks noChangeArrowheads="1"/>
          </p:cNvSpPr>
          <p:nvPr/>
        </p:nvSpPr>
        <p:spPr bwMode="auto">
          <a:xfrm>
            <a:off x="75438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97</a:t>
            </a:r>
          </a:p>
        </p:txBody>
      </p:sp>
      <p:sp>
        <p:nvSpPr>
          <p:cNvPr id="20512" name="Rectangle 32" descr="Outlined diamond"/>
          <p:cNvSpPr>
            <a:spLocks noChangeArrowheads="1"/>
          </p:cNvSpPr>
          <p:nvPr/>
        </p:nvSpPr>
        <p:spPr bwMode="auto">
          <a:xfrm>
            <a:off x="70866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96</a:t>
            </a:r>
          </a:p>
        </p:txBody>
      </p:sp>
      <p:sp>
        <p:nvSpPr>
          <p:cNvPr id="20513" name="Rectangle 33" descr="Outlined diamond"/>
          <p:cNvSpPr>
            <a:spLocks noChangeArrowheads="1"/>
          </p:cNvSpPr>
          <p:nvPr/>
        </p:nvSpPr>
        <p:spPr bwMode="auto">
          <a:xfrm>
            <a:off x="11430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6</a:t>
            </a:r>
          </a:p>
        </p:txBody>
      </p:sp>
      <p:sp>
        <p:nvSpPr>
          <p:cNvPr id="20519" name="Rectangle 39"/>
          <p:cNvSpPr>
            <a:spLocks noChangeArrowheads="1"/>
          </p:cNvSpPr>
          <p:nvPr/>
        </p:nvSpPr>
        <p:spPr bwMode="auto">
          <a:xfrm>
            <a:off x="3009900" y="5103813"/>
            <a:ext cx="396875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b="1"/>
              <a:t>lo</a:t>
            </a:r>
          </a:p>
        </p:txBody>
      </p:sp>
      <p:sp>
        <p:nvSpPr>
          <p:cNvPr id="20520" name="Line 40"/>
          <p:cNvSpPr>
            <a:spLocks noChangeShapeType="1"/>
          </p:cNvSpPr>
          <p:nvPr/>
        </p:nvSpPr>
        <p:spPr bwMode="auto">
          <a:xfrm flipV="1">
            <a:off x="3190875" y="48402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2" name="Rectangle 42"/>
          <p:cNvSpPr>
            <a:spLocks noChangeArrowheads="1"/>
          </p:cNvSpPr>
          <p:nvPr/>
        </p:nvSpPr>
        <p:spPr bwMode="auto">
          <a:xfrm>
            <a:off x="3914775" y="5103813"/>
            <a:ext cx="396875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b="1"/>
              <a:t>hi</a:t>
            </a:r>
          </a:p>
        </p:txBody>
      </p:sp>
      <p:sp>
        <p:nvSpPr>
          <p:cNvPr id="20523" name="Line 43"/>
          <p:cNvSpPr>
            <a:spLocks noChangeShapeType="1"/>
          </p:cNvSpPr>
          <p:nvPr/>
        </p:nvSpPr>
        <p:spPr bwMode="auto">
          <a:xfrm flipV="1">
            <a:off x="4095750" y="48402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Binary Search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Binary search.   </a:t>
            </a:r>
            <a:r>
              <a:rPr kumimoji="0" lang="en-US">
                <a:solidFill>
                  <a:schemeClr val="tx1"/>
                </a:solidFill>
              </a:rPr>
              <a:t>Given a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key</a:t>
            </a:r>
            <a:r>
              <a:rPr kumimoji="0" lang="en-US">
                <a:solidFill>
                  <a:schemeClr val="tx1"/>
                </a:solidFill>
              </a:rPr>
              <a:t> and sorted array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a[]</a:t>
            </a:r>
            <a:r>
              <a:rPr kumimoji="0" lang="en-US">
                <a:solidFill>
                  <a:schemeClr val="tx1"/>
                </a:solidFill>
              </a:rPr>
              <a:t>, find index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i</a:t>
            </a:r>
            <a:br>
              <a:rPr kumimoji="0" lang="en-US" sz="1600">
                <a:solidFill>
                  <a:schemeClr val="tx1"/>
                </a:solidFill>
                <a:latin typeface="Courier New" charset="0"/>
              </a:rPr>
            </a:br>
            <a:r>
              <a:rPr kumimoji="0" lang="en-US">
                <a:solidFill>
                  <a:schemeClr val="tx1"/>
                </a:solidFill>
              </a:rPr>
              <a:t>such that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kumimoji="0" lang="en-US">
                <a:solidFill>
                  <a:schemeClr val="tx1"/>
                </a:solidFill>
              </a:rPr>
              <a:t> =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key</a:t>
            </a:r>
            <a:r>
              <a:rPr kumimoji="0" lang="en-US">
                <a:solidFill>
                  <a:schemeClr val="tx1"/>
                </a:solidFill>
              </a:rPr>
              <a:t>, or report that no such index exists.</a:t>
            </a:r>
          </a:p>
          <a:p>
            <a:endParaRPr kumimoji="0" lang="en-US"/>
          </a:p>
          <a:p>
            <a:r>
              <a:rPr kumimoji="0" lang="en-US"/>
              <a:t>Invariant.  </a:t>
            </a:r>
            <a:r>
              <a:rPr kumimoji="0" lang="en-US">
                <a:solidFill>
                  <a:schemeClr val="tx1"/>
                </a:solidFill>
              </a:rPr>
              <a:t>Algorithm maintains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a[lo]</a:t>
            </a:r>
            <a:r>
              <a:rPr kumimoji="0" lang="en-US">
                <a:solidFill>
                  <a:schemeClr val="tx1"/>
                </a:solidFill>
              </a:rPr>
              <a:t>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key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 </a:t>
            </a:r>
            <a:r>
              <a:rPr kumimoji="0" lang="en-US">
                <a:solidFill>
                  <a:schemeClr val="tx1"/>
                </a:solidFill>
              </a:rPr>
              <a:t>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a[hi].</a:t>
            </a:r>
          </a:p>
          <a:p>
            <a:endParaRPr kumimoji="0" lang="en-US" sz="1600">
              <a:solidFill>
                <a:schemeClr val="tx1"/>
              </a:solidFill>
              <a:latin typeface="Courier New" charset="0"/>
            </a:endParaRPr>
          </a:p>
          <a:p>
            <a:endParaRPr kumimoji="0" lang="en-US" sz="1600">
              <a:solidFill>
                <a:schemeClr val="tx1"/>
              </a:solidFill>
              <a:latin typeface="Courier New" charset="0"/>
            </a:endParaRPr>
          </a:p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Binary search for 33.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48006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8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20574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6002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25146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29718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38862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6</a:t>
            </a: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34290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43434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7</a:t>
            </a: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57150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10</a:t>
            </a: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52578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9</a:t>
            </a: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61722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11</a:t>
            </a: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66294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12</a:t>
            </a: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75438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14</a:t>
            </a: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70866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13</a:t>
            </a: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11430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21523" name="Rectangle 19" descr="Outlined diamond"/>
          <p:cNvSpPr>
            <a:spLocks noChangeArrowheads="1"/>
          </p:cNvSpPr>
          <p:nvPr/>
        </p:nvSpPr>
        <p:spPr bwMode="auto">
          <a:xfrm>
            <a:off x="48006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64</a:t>
            </a:r>
          </a:p>
        </p:txBody>
      </p:sp>
      <p:sp>
        <p:nvSpPr>
          <p:cNvPr id="21524" name="Rectangle 20" descr="Outlined diamond"/>
          <p:cNvSpPr>
            <a:spLocks noChangeArrowheads="1"/>
          </p:cNvSpPr>
          <p:nvPr/>
        </p:nvSpPr>
        <p:spPr bwMode="auto">
          <a:xfrm>
            <a:off x="20574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14</a:t>
            </a:r>
          </a:p>
        </p:txBody>
      </p:sp>
      <p:sp>
        <p:nvSpPr>
          <p:cNvPr id="21525" name="Rectangle 21" descr="Outlined diamond"/>
          <p:cNvSpPr>
            <a:spLocks noChangeArrowheads="1"/>
          </p:cNvSpPr>
          <p:nvPr/>
        </p:nvSpPr>
        <p:spPr bwMode="auto">
          <a:xfrm>
            <a:off x="16002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13</a:t>
            </a:r>
          </a:p>
        </p:txBody>
      </p:sp>
      <p:sp>
        <p:nvSpPr>
          <p:cNvPr id="21526" name="Rectangle 22" descr="Outlined diamond"/>
          <p:cNvSpPr>
            <a:spLocks noChangeArrowheads="1"/>
          </p:cNvSpPr>
          <p:nvPr/>
        </p:nvSpPr>
        <p:spPr bwMode="auto">
          <a:xfrm>
            <a:off x="25146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25</a:t>
            </a:r>
          </a:p>
        </p:txBody>
      </p:sp>
      <p:sp>
        <p:nvSpPr>
          <p:cNvPr id="21527" name="Rectangle 23"/>
          <p:cNvSpPr>
            <a:spLocks noChangeArrowheads="1"/>
          </p:cNvSpPr>
          <p:nvPr/>
        </p:nvSpPr>
        <p:spPr bwMode="auto">
          <a:xfrm>
            <a:off x="29718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33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38862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51</a:t>
            </a:r>
          </a:p>
        </p:txBody>
      </p:sp>
      <p:sp>
        <p:nvSpPr>
          <p:cNvPr id="21529" name="Rectangle 25"/>
          <p:cNvSpPr>
            <a:spLocks noChangeArrowheads="1"/>
          </p:cNvSpPr>
          <p:nvPr/>
        </p:nvSpPr>
        <p:spPr bwMode="auto">
          <a:xfrm>
            <a:off x="34290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43</a:t>
            </a:r>
          </a:p>
        </p:txBody>
      </p:sp>
      <p:sp>
        <p:nvSpPr>
          <p:cNvPr id="21530" name="Rectangle 26" descr="Outlined diamond"/>
          <p:cNvSpPr>
            <a:spLocks noChangeArrowheads="1"/>
          </p:cNvSpPr>
          <p:nvPr/>
        </p:nvSpPr>
        <p:spPr bwMode="auto">
          <a:xfrm>
            <a:off x="43434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53</a:t>
            </a:r>
          </a:p>
        </p:txBody>
      </p:sp>
      <p:sp>
        <p:nvSpPr>
          <p:cNvPr id="21531" name="Rectangle 27" descr="Outlined diamond"/>
          <p:cNvSpPr>
            <a:spLocks noChangeArrowheads="1"/>
          </p:cNvSpPr>
          <p:nvPr/>
        </p:nvSpPr>
        <p:spPr bwMode="auto">
          <a:xfrm>
            <a:off x="57150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84</a:t>
            </a:r>
          </a:p>
        </p:txBody>
      </p:sp>
      <p:sp>
        <p:nvSpPr>
          <p:cNvPr id="21532" name="Rectangle 28" descr="Outlined diamond"/>
          <p:cNvSpPr>
            <a:spLocks noChangeArrowheads="1"/>
          </p:cNvSpPr>
          <p:nvPr/>
        </p:nvSpPr>
        <p:spPr bwMode="auto">
          <a:xfrm>
            <a:off x="52578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72</a:t>
            </a:r>
          </a:p>
        </p:txBody>
      </p:sp>
      <p:sp>
        <p:nvSpPr>
          <p:cNvPr id="21533" name="Rectangle 29" descr="Outlined diamond"/>
          <p:cNvSpPr>
            <a:spLocks noChangeArrowheads="1"/>
          </p:cNvSpPr>
          <p:nvPr/>
        </p:nvSpPr>
        <p:spPr bwMode="auto">
          <a:xfrm>
            <a:off x="61722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93</a:t>
            </a:r>
          </a:p>
        </p:txBody>
      </p:sp>
      <p:sp>
        <p:nvSpPr>
          <p:cNvPr id="21534" name="Rectangle 30" descr="Outlined diamond"/>
          <p:cNvSpPr>
            <a:spLocks noChangeArrowheads="1"/>
          </p:cNvSpPr>
          <p:nvPr/>
        </p:nvSpPr>
        <p:spPr bwMode="auto">
          <a:xfrm>
            <a:off x="66294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95</a:t>
            </a:r>
          </a:p>
        </p:txBody>
      </p:sp>
      <p:sp>
        <p:nvSpPr>
          <p:cNvPr id="21535" name="Rectangle 31" descr="Outlined diamond"/>
          <p:cNvSpPr>
            <a:spLocks noChangeArrowheads="1"/>
          </p:cNvSpPr>
          <p:nvPr/>
        </p:nvSpPr>
        <p:spPr bwMode="auto">
          <a:xfrm>
            <a:off x="75438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97</a:t>
            </a:r>
          </a:p>
        </p:txBody>
      </p:sp>
      <p:sp>
        <p:nvSpPr>
          <p:cNvPr id="21536" name="Rectangle 32" descr="Outlined diamond"/>
          <p:cNvSpPr>
            <a:spLocks noChangeArrowheads="1"/>
          </p:cNvSpPr>
          <p:nvPr/>
        </p:nvSpPr>
        <p:spPr bwMode="auto">
          <a:xfrm>
            <a:off x="70866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96</a:t>
            </a:r>
          </a:p>
        </p:txBody>
      </p:sp>
      <p:sp>
        <p:nvSpPr>
          <p:cNvPr id="21537" name="Rectangle 33" descr="Outlined diamond"/>
          <p:cNvSpPr>
            <a:spLocks noChangeArrowheads="1"/>
          </p:cNvSpPr>
          <p:nvPr/>
        </p:nvSpPr>
        <p:spPr bwMode="auto">
          <a:xfrm>
            <a:off x="11430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6</a:t>
            </a:r>
          </a:p>
        </p:txBody>
      </p:sp>
      <p:sp>
        <p:nvSpPr>
          <p:cNvPr id="21538" name="Rectangle 34"/>
          <p:cNvSpPr>
            <a:spLocks noChangeArrowheads="1"/>
          </p:cNvSpPr>
          <p:nvPr/>
        </p:nvSpPr>
        <p:spPr bwMode="auto">
          <a:xfrm>
            <a:off x="3009900" y="5103813"/>
            <a:ext cx="396875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b="1"/>
              <a:t>lo</a:t>
            </a:r>
          </a:p>
        </p:txBody>
      </p:sp>
      <p:sp>
        <p:nvSpPr>
          <p:cNvPr id="21539" name="Line 35"/>
          <p:cNvSpPr>
            <a:spLocks noChangeShapeType="1"/>
          </p:cNvSpPr>
          <p:nvPr/>
        </p:nvSpPr>
        <p:spPr bwMode="auto">
          <a:xfrm flipV="1">
            <a:off x="3190875" y="48402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40" name="Rectangle 36"/>
          <p:cNvSpPr>
            <a:spLocks noChangeArrowheads="1"/>
          </p:cNvSpPr>
          <p:nvPr/>
        </p:nvSpPr>
        <p:spPr bwMode="auto">
          <a:xfrm>
            <a:off x="3914775" y="5103813"/>
            <a:ext cx="396875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b="1"/>
              <a:t>hi</a:t>
            </a:r>
          </a:p>
        </p:txBody>
      </p:sp>
      <p:sp>
        <p:nvSpPr>
          <p:cNvPr id="21541" name="Line 37"/>
          <p:cNvSpPr>
            <a:spLocks noChangeShapeType="1"/>
          </p:cNvSpPr>
          <p:nvPr/>
        </p:nvSpPr>
        <p:spPr bwMode="auto">
          <a:xfrm flipV="1">
            <a:off x="4095750" y="48402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42" name="Rectangle 38"/>
          <p:cNvSpPr>
            <a:spLocks noChangeArrowheads="1"/>
          </p:cNvSpPr>
          <p:nvPr/>
        </p:nvSpPr>
        <p:spPr bwMode="auto">
          <a:xfrm>
            <a:off x="3406775" y="5103813"/>
            <a:ext cx="504825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b="1"/>
              <a:t>mid</a:t>
            </a:r>
          </a:p>
        </p:txBody>
      </p:sp>
      <p:sp>
        <p:nvSpPr>
          <p:cNvPr id="21543" name="Line 39"/>
          <p:cNvSpPr>
            <a:spLocks noChangeShapeType="1"/>
          </p:cNvSpPr>
          <p:nvPr/>
        </p:nvSpPr>
        <p:spPr bwMode="auto">
          <a:xfrm flipV="1">
            <a:off x="3643313" y="48402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44" name="Oval 40"/>
          <p:cNvSpPr>
            <a:spLocks noChangeArrowheads="1"/>
          </p:cNvSpPr>
          <p:nvPr/>
        </p:nvSpPr>
        <p:spPr bwMode="auto">
          <a:xfrm>
            <a:off x="3482975" y="4137025"/>
            <a:ext cx="357188" cy="357188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Binary Search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Binary search.   </a:t>
            </a:r>
            <a:r>
              <a:rPr kumimoji="0" lang="en-US">
                <a:solidFill>
                  <a:schemeClr val="tx1"/>
                </a:solidFill>
              </a:rPr>
              <a:t>Given a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key</a:t>
            </a:r>
            <a:r>
              <a:rPr kumimoji="0" lang="en-US">
                <a:solidFill>
                  <a:schemeClr val="tx1"/>
                </a:solidFill>
              </a:rPr>
              <a:t> and sorted array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a[]</a:t>
            </a:r>
            <a:r>
              <a:rPr kumimoji="0" lang="en-US">
                <a:solidFill>
                  <a:schemeClr val="tx1"/>
                </a:solidFill>
              </a:rPr>
              <a:t>, find index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i</a:t>
            </a:r>
            <a:br>
              <a:rPr kumimoji="0" lang="en-US" sz="1600">
                <a:solidFill>
                  <a:schemeClr val="tx1"/>
                </a:solidFill>
                <a:latin typeface="Courier New" charset="0"/>
              </a:rPr>
            </a:br>
            <a:r>
              <a:rPr kumimoji="0" lang="en-US">
                <a:solidFill>
                  <a:schemeClr val="tx1"/>
                </a:solidFill>
              </a:rPr>
              <a:t>such that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kumimoji="0" lang="en-US">
                <a:solidFill>
                  <a:schemeClr val="tx1"/>
                </a:solidFill>
              </a:rPr>
              <a:t> =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key</a:t>
            </a:r>
            <a:r>
              <a:rPr kumimoji="0" lang="en-US">
                <a:solidFill>
                  <a:schemeClr val="tx1"/>
                </a:solidFill>
              </a:rPr>
              <a:t>, or report that no such index exists.</a:t>
            </a:r>
          </a:p>
          <a:p>
            <a:endParaRPr kumimoji="0" lang="en-US"/>
          </a:p>
          <a:p>
            <a:r>
              <a:rPr kumimoji="0" lang="en-US"/>
              <a:t>Invariant.  </a:t>
            </a:r>
            <a:r>
              <a:rPr kumimoji="0" lang="en-US">
                <a:solidFill>
                  <a:schemeClr val="tx1"/>
                </a:solidFill>
              </a:rPr>
              <a:t>Algorithm maintains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a[lo]</a:t>
            </a:r>
            <a:r>
              <a:rPr kumimoji="0" lang="en-US">
                <a:solidFill>
                  <a:schemeClr val="tx1"/>
                </a:solidFill>
              </a:rPr>
              <a:t>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key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 </a:t>
            </a:r>
            <a:r>
              <a:rPr kumimoji="0" lang="en-US">
                <a:solidFill>
                  <a:schemeClr val="tx1"/>
                </a:solidFill>
              </a:rPr>
              <a:t>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a[hi].</a:t>
            </a:r>
          </a:p>
          <a:p>
            <a:endParaRPr kumimoji="0" lang="en-US" sz="1600">
              <a:solidFill>
                <a:schemeClr val="tx1"/>
              </a:solidFill>
              <a:latin typeface="Courier New" charset="0"/>
            </a:endParaRPr>
          </a:p>
          <a:p>
            <a:endParaRPr kumimoji="0" lang="en-US" sz="1600">
              <a:solidFill>
                <a:schemeClr val="tx1"/>
              </a:solidFill>
              <a:latin typeface="Courier New" charset="0"/>
            </a:endParaRPr>
          </a:p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Binary search for 33.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48006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8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0574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16002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5146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29718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8862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6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34290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43434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7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57150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10</a:t>
            </a: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52578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9</a:t>
            </a: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61722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11</a:t>
            </a: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66294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12</a:t>
            </a: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75438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14</a:t>
            </a:r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70866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13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11430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23571" name="Rectangle 19" descr="Outlined diamond"/>
          <p:cNvSpPr>
            <a:spLocks noChangeArrowheads="1"/>
          </p:cNvSpPr>
          <p:nvPr/>
        </p:nvSpPr>
        <p:spPr bwMode="auto">
          <a:xfrm>
            <a:off x="48006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64</a:t>
            </a:r>
          </a:p>
        </p:txBody>
      </p:sp>
      <p:sp>
        <p:nvSpPr>
          <p:cNvPr id="23572" name="Rectangle 20" descr="Outlined diamond"/>
          <p:cNvSpPr>
            <a:spLocks noChangeArrowheads="1"/>
          </p:cNvSpPr>
          <p:nvPr/>
        </p:nvSpPr>
        <p:spPr bwMode="auto">
          <a:xfrm>
            <a:off x="20574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14</a:t>
            </a:r>
          </a:p>
        </p:txBody>
      </p:sp>
      <p:sp>
        <p:nvSpPr>
          <p:cNvPr id="23573" name="Rectangle 21" descr="Outlined diamond"/>
          <p:cNvSpPr>
            <a:spLocks noChangeArrowheads="1"/>
          </p:cNvSpPr>
          <p:nvPr/>
        </p:nvSpPr>
        <p:spPr bwMode="auto">
          <a:xfrm>
            <a:off x="16002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13</a:t>
            </a:r>
          </a:p>
        </p:txBody>
      </p:sp>
      <p:sp>
        <p:nvSpPr>
          <p:cNvPr id="23574" name="Rectangle 22" descr="Outlined diamond"/>
          <p:cNvSpPr>
            <a:spLocks noChangeArrowheads="1"/>
          </p:cNvSpPr>
          <p:nvPr/>
        </p:nvSpPr>
        <p:spPr bwMode="auto">
          <a:xfrm>
            <a:off x="25146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25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29718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33</a:t>
            </a:r>
          </a:p>
        </p:txBody>
      </p:sp>
      <p:sp>
        <p:nvSpPr>
          <p:cNvPr id="23576" name="Rectangle 24" descr="Outlined diamond"/>
          <p:cNvSpPr>
            <a:spLocks noChangeArrowheads="1"/>
          </p:cNvSpPr>
          <p:nvPr/>
        </p:nvSpPr>
        <p:spPr bwMode="auto">
          <a:xfrm>
            <a:off x="38862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51</a:t>
            </a:r>
          </a:p>
        </p:txBody>
      </p:sp>
      <p:sp>
        <p:nvSpPr>
          <p:cNvPr id="23577" name="Rectangle 25" descr="Outlined diamond"/>
          <p:cNvSpPr>
            <a:spLocks noChangeArrowheads="1"/>
          </p:cNvSpPr>
          <p:nvPr/>
        </p:nvSpPr>
        <p:spPr bwMode="auto">
          <a:xfrm>
            <a:off x="34290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43</a:t>
            </a:r>
          </a:p>
        </p:txBody>
      </p:sp>
      <p:sp>
        <p:nvSpPr>
          <p:cNvPr id="23578" name="Rectangle 26" descr="Outlined diamond"/>
          <p:cNvSpPr>
            <a:spLocks noChangeArrowheads="1"/>
          </p:cNvSpPr>
          <p:nvPr/>
        </p:nvSpPr>
        <p:spPr bwMode="auto">
          <a:xfrm>
            <a:off x="43434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53</a:t>
            </a:r>
          </a:p>
        </p:txBody>
      </p:sp>
      <p:sp>
        <p:nvSpPr>
          <p:cNvPr id="23579" name="Rectangle 27" descr="Outlined diamond"/>
          <p:cNvSpPr>
            <a:spLocks noChangeArrowheads="1"/>
          </p:cNvSpPr>
          <p:nvPr/>
        </p:nvSpPr>
        <p:spPr bwMode="auto">
          <a:xfrm>
            <a:off x="57150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84</a:t>
            </a:r>
          </a:p>
        </p:txBody>
      </p:sp>
      <p:sp>
        <p:nvSpPr>
          <p:cNvPr id="23580" name="Rectangle 28" descr="Outlined diamond"/>
          <p:cNvSpPr>
            <a:spLocks noChangeArrowheads="1"/>
          </p:cNvSpPr>
          <p:nvPr/>
        </p:nvSpPr>
        <p:spPr bwMode="auto">
          <a:xfrm>
            <a:off x="52578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72</a:t>
            </a:r>
          </a:p>
        </p:txBody>
      </p:sp>
      <p:sp>
        <p:nvSpPr>
          <p:cNvPr id="23581" name="Rectangle 29" descr="Outlined diamond"/>
          <p:cNvSpPr>
            <a:spLocks noChangeArrowheads="1"/>
          </p:cNvSpPr>
          <p:nvPr/>
        </p:nvSpPr>
        <p:spPr bwMode="auto">
          <a:xfrm>
            <a:off x="61722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93</a:t>
            </a:r>
          </a:p>
        </p:txBody>
      </p:sp>
      <p:sp>
        <p:nvSpPr>
          <p:cNvPr id="23582" name="Rectangle 30" descr="Outlined diamond"/>
          <p:cNvSpPr>
            <a:spLocks noChangeArrowheads="1"/>
          </p:cNvSpPr>
          <p:nvPr/>
        </p:nvSpPr>
        <p:spPr bwMode="auto">
          <a:xfrm>
            <a:off x="66294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95</a:t>
            </a:r>
          </a:p>
        </p:txBody>
      </p:sp>
      <p:sp>
        <p:nvSpPr>
          <p:cNvPr id="23583" name="Rectangle 31" descr="Outlined diamond"/>
          <p:cNvSpPr>
            <a:spLocks noChangeArrowheads="1"/>
          </p:cNvSpPr>
          <p:nvPr/>
        </p:nvSpPr>
        <p:spPr bwMode="auto">
          <a:xfrm>
            <a:off x="75438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97</a:t>
            </a:r>
          </a:p>
        </p:txBody>
      </p:sp>
      <p:sp>
        <p:nvSpPr>
          <p:cNvPr id="23584" name="Rectangle 32" descr="Outlined diamond"/>
          <p:cNvSpPr>
            <a:spLocks noChangeArrowheads="1"/>
          </p:cNvSpPr>
          <p:nvPr/>
        </p:nvSpPr>
        <p:spPr bwMode="auto">
          <a:xfrm>
            <a:off x="70866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96</a:t>
            </a:r>
          </a:p>
        </p:txBody>
      </p:sp>
      <p:sp>
        <p:nvSpPr>
          <p:cNvPr id="23585" name="Rectangle 33" descr="Outlined diamond"/>
          <p:cNvSpPr>
            <a:spLocks noChangeArrowheads="1"/>
          </p:cNvSpPr>
          <p:nvPr/>
        </p:nvSpPr>
        <p:spPr bwMode="auto">
          <a:xfrm>
            <a:off x="11430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6</a:t>
            </a:r>
          </a:p>
        </p:txBody>
      </p:sp>
      <p:sp>
        <p:nvSpPr>
          <p:cNvPr id="23586" name="Rectangle 34"/>
          <p:cNvSpPr>
            <a:spLocks noChangeArrowheads="1"/>
          </p:cNvSpPr>
          <p:nvPr/>
        </p:nvSpPr>
        <p:spPr bwMode="auto">
          <a:xfrm>
            <a:off x="3009900" y="5103813"/>
            <a:ext cx="396875" cy="5175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b="1"/>
              <a:t>lo</a:t>
            </a:r>
            <a:br>
              <a:rPr kumimoji="1" lang="en-US" b="1"/>
            </a:br>
            <a:r>
              <a:rPr kumimoji="1" lang="en-US" b="1"/>
              <a:t>hi</a:t>
            </a:r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3190875" y="48402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Binary Search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Binary search.   </a:t>
            </a:r>
            <a:r>
              <a:rPr kumimoji="0" lang="en-US">
                <a:solidFill>
                  <a:schemeClr val="tx1"/>
                </a:solidFill>
              </a:rPr>
              <a:t>Given a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key</a:t>
            </a:r>
            <a:r>
              <a:rPr kumimoji="0" lang="en-US">
                <a:solidFill>
                  <a:schemeClr val="tx1"/>
                </a:solidFill>
              </a:rPr>
              <a:t> and sorted array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a[]</a:t>
            </a:r>
            <a:r>
              <a:rPr kumimoji="0" lang="en-US">
                <a:solidFill>
                  <a:schemeClr val="tx1"/>
                </a:solidFill>
              </a:rPr>
              <a:t>, find index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i</a:t>
            </a:r>
            <a:br>
              <a:rPr kumimoji="0" lang="en-US" sz="1600">
                <a:solidFill>
                  <a:schemeClr val="tx1"/>
                </a:solidFill>
                <a:latin typeface="Courier New" charset="0"/>
              </a:rPr>
            </a:br>
            <a:r>
              <a:rPr kumimoji="0" lang="en-US">
                <a:solidFill>
                  <a:schemeClr val="tx1"/>
                </a:solidFill>
              </a:rPr>
              <a:t>such that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kumimoji="0" lang="en-US">
                <a:solidFill>
                  <a:schemeClr val="tx1"/>
                </a:solidFill>
              </a:rPr>
              <a:t> =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key</a:t>
            </a:r>
            <a:r>
              <a:rPr kumimoji="0" lang="en-US">
                <a:solidFill>
                  <a:schemeClr val="tx1"/>
                </a:solidFill>
              </a:rPr>
              <a:t>, or report that no such index exists.</a:t>
            </a:r>
          </a:p>
          <a:p>
            <a:endParaRPr kumimoji="0" lang="en-US"/>
          </a:p>
          <a:p>
            <a:r>
              <a:rPr kumimoji="0" lang="en-US"/>
              <a:t>Invariant.  </a:t>
            </a:r>
            <a:r>
              <a:rPr kumimoji="0" lang="en-US">
                <a:solidFill>
                  <a:schemeClr val="tx1"/>
                </a:solidFill>
              </a:rPr>
              <a:t>Algorithm maintains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a[lo]</a:t>
            </a:r>
            <a:r>
              <a:rPr kumimoji="0" lang="en-US">
                <a:solidFill>
                  <a:schemeClr val="tx1"/>
                </a:solidFill>
              </a:rPr>
              <a:t>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key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 </a:t>
            </a:r>
            <a:r>
              <a:rPr kumimoji="0" lang="en-US">
                <a:solidFill>
                  <a:schemeClr val="tx1"/>
                </a:solidFill>
              </a:rPr>
              <a:t>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a[hi].</a:t>
            </a:r>
          </a:p>
          <a:p>
            <a:endParaRPr kumimoji="0" lang="en-US" sz="1600">
              <a:solidFill>
                <a:schemeClr val="tx1"/>
              </a:solidFill>
              <a:latin typeface="Courier New" charset="0"/>
            </a:endParaRPr>
          </a:p>
          <a:p>
            <a:endParaRPr kumimoji="0" lang="en-US" sz="1600">
              <a:solidFill>
                <a:schemeClr val="tx1"/>
              </a:solidFill>
              <a:latin typeface="Courier New" charset="0"/>
            </a:endParaRPr>
          </a:p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Binary search for 33.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8006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8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20574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16002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25146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29718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38862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6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34290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43434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7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57150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10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52578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9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61722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11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66294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12</a:t>
            </a: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75438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14</a:t>
            </a:r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70866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13</a:t>
            </a:r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11430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24595" name="Rectangle 19" descr="Outlined diamond"/>
          <p:cNvSpPr>
            <a:spLocks noChangeArrowheads="1"/>
          </p:cNvSpPr>
          <p:nvPr/>
        </p:nvSpPr>
        <p:spPr bwMode="auto">
          <a:xfrm>
            <a:off x="48006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64</a:t>
            </a:r>
          </a:p>
        </p:txBody>
      </p:sp>
      <p:sp>
        <p:nvSpPr>
          <p:cNvPr id="24596" name="Rectangle 20" descr="Outlined diamond"/>
          <p:cNvSpPr>
            <a:spLocks noChangeArrowheads="1"/>
          </p:cNvSpPr>
          <p:nvPr/>
        </p:nvSpPr>
        <p:spPr bwMode="auto">
          <a:xfrm>
            <a:off x="20574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14</a:t>
            </a:r>
          </a:p>
        </p:txBody>
      </p:sp>
      <p:sp>
        <p:nvSpPr>
          <p:cNvPr id="24597" name="Rectangle 21" descr="Outlined diamond"/>
          <p:cNvSpPr>
            <a:spLocks noChangeArrowheads="1"/>
          </p:cNvSpPr>
          <p:nvPr/>
        </p:nvSpPr>
        <p:spPr bwMode="auto">
          <a:xfrm>
            <a:off x="16002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13</a:t>
            </a:r>
          </a:p>
        </p:txBody>
      </p:sp>
      <p:sp>
        <p:nvSpPr>
          <p:cNvPr id="24598" name="Rectangle 22" descr="Outlined diamond"/>
          <p:cNvSpPr>
            <a:spLocks noChangeArrowheads="1"/>
          </p:cNvSpPr>
          <p:nvPr/>
        </p:nvSpPr>
        <p:spPr bwMode="auto">
          <a:xfrm>
            <a:off x="25146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25</a:t>
            </a:r>
          </a:p>
        </p:txBody>
      </p:sp>
      <p:sp>
        <p:nvSpPr>
          <p:cNvPr id="24599" name="Rectangle 23"/>
          <p:cNvSpPr>
            <a:spLocks noChangeArrowheads="1"/>
          </p:cNvSpPr>
          <p:nvPr/>
        </p:nvSpPr>
        <p:spPr bwMode="auto">
          <a:xfrm>
            <a:off x="2971800" y="4108450"/>
            <a:ext cx="457200" cy="4206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33</a:t>
            </a:r>
          </a:p>
        </p:txBody>
      </p:sp>
      <p:sp>
        <p:nvSpPr>
          <p:cNvPr id="24600" name="Rectangle 24" descr="Outlined diamond"/>
          <p:cNvSpPr>
            <a:spLocks noChangeArrowheads="1"/>
          </p:cNvSpPr>
          <p:nvPr/>
        </p:nvSpPr>
        <p:spPr bwMode="auto">
          <a:xfrm>
            <a:off x="38862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51</a:t>
            </a:r>
          </a:p>
        </p:txBody>
      </p:sp>
      <p:sp>
        <p:nvSpPr>
          <p:cNvPr id="24601" name="Rectangle 25" descr="Outlined diamond"/>
          <p:cNvSpPr>
            <a:spLocks noChangeArrowheads="1"/>
          </p:cNvSpPr>
          <p:nvPr/>
        </p:nvSpPr>
        <p:spPr bwMode="auto">
          <a:xfrm>
            <a:off x="34290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43</a:t>
            </a:r>
          </a:p>
        </p:txBody>
      </p:sp>
      <p:sp>
        <p:nvSpPr>
          <p:cNvPr id="24602" name="Rectangle 26" descr="Outlined diamond"/>
          <p:cNvSpPr>
            <a:spLocks noChangeArrowheads="1"/>
          </p:cNvSpPr>
          <p:nvPr/>
        </p:nvSpPr>
        <p:spPr bwMode="auto">
          <a:xfrm>
            <a:off x="43434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53</a:t>
            </a:r>
          </a:p>
        </p:txBody>
      </p:sp>
      <p:sp>
        <p:nvSpPr>
          <p:cNvPr id="24603" name="Rectangle 27" descr="Outlined diamond"/>
          <p:cNvSpPr>
            <a:spLocks noChangeArrowheads="1"/>
          </p:cNvSpPr>
          <p:nvPr/>
        </p:nvSpPr>
        <p:spPr bwMode="auto">
          <a:xfrm>
            <a:off x="57150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84</a:t>
            </a:r>
          </a:p>
        </p:txBody>
      </p:sp>
      <p:sp>
        <p:nvSpPr>
          <p:cNvPr id="24604" name="Rectangle 28" descr="Outlined diamond"/>
          <p:cNvSpPr>
            <a:spLocks noChangeArrowheads="1"/>
          </p:cNvSpPr>
          <p:nvPr/>
        </p:nvSpPr>
        <p:spPr bwMode="auto">
          <a:xfrm>
            <a:off x="52578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72</a:t>
            </a:r>
          </a:p>
        </p:txBody>
      </p:sp>
      <p:sp>
        <p:nvSpPr>
          <p:cNvPr id="24605" name="Rectangle 29" descr="Outlined diamond"/>
          <p:cNvSpPr>
            <a:spLocks noChangeArrowheads="1"/>
          </p:cNvSpPr>
          <p:nvPr/>
        </p:nvSpPr>
        <p:spPr bwMode="auto">
          <a:xfrm>
            <a:off x="61722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93</a:t>
            </a:r>
          </a:p>
        </p:txBody>
      </p:sp>
      <p:sp>
        <p:nvSpPr>
          <p:cNvPr id="24606" name="Rectangle 30" descr="Outlined diamond"/>
          <p:cNvSpPr>
            <a:spLocks noChangeArrowheads="1"/>
          </p:cNvSpPr>
          <p:nvPr/>
        </p:nvSpPr>
        <p:spPr bwMode="auto">
          <a:xfrm>
            <a:off x="66294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95</a:t>
            </a:r>
          </a:p>
        </p:txBody>
      </p:sp>
      <p:sp>
        <p:nvSpPr>
          <p:cNvPr id="24607" name="Rectangle 31" descr="Outlined diamond"/>
          <p:cNvSpPr>
            <a:spLocks noChangeArrowheads="1"/>
          </p:cNvSpPr>
          <p:nvPr/>
        </p:nvSpPr>
        <p:spPr bwMode="auto">
          <a:xfrm>
            <a:off x="75438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97</a:t>
            </a:r>
          </a:p>
        </p:txBody>
      </p:sp>
      <p:sp>
        <p:nvSpPr>
          <p:cNvPr id="24608" name="Rectangle 32" descr="Outlined diamond"/>
          <p:cNvSpPr>
            <a:spLocks noChangeArrowheads="1"/>
          </p:cNvSpPr>
          <p:nvPr/>
        </p:nvSpPr>
        <p:spPr bwMode="auto">
          <a:xfrm>
            <a:off x="70866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96</a:t>
            </a:r>
          </a:p>
        </p:txBody>
      </p:sp>
      <p:sp>
        <p:nvSpPr>
          <p:cNvPr id="24609" name="Rectangle 33" descr="Outlined diamond"/>
          <p:cNvSpPr>
            <a:spLocks noChangeArrowheads="1"/>
          </p:cNvSpPr>
          <p:nvPr/>
        </p:nvSpPr>
        <p:spPr bwMode="auto">
          <a:xfrm>
            <a:off x="11430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6</a:t>
            </a:r>
          </a:p>
        </p:txBody>
      </p:sp>
      <p:sp>
        <p:nvSpPr>
          <p:cNvPr id="24610" name="Rectangle 34"/>
          <p:cNvSpPr>
            <a:spLocks noChangeArrowheads="1"/>
          </p:cNvSpPr>
          <p:nvPr/>
        </p:nvSpPr>
        <p:spPr bwMode="auto">
          <a:xfrm>
            <a:off x="2955925" y="5103813"/>
            <a:ext cx="504825" cy="7302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b="1"/>
              <a:t>lo</a:t>
            </a:r>
            <a:br>
              <a:rPr kumimoji="1" lang="en-US" b="1"/>
            </a:br>
            <a:r>
              <a:rPr kumimoji="1" lang="en-US" b="1"/>
              <a:t>hi</a:t>
            </a:r>
            <a:br>
              <a:rPr kumimoji="1" lang="en-US" b="1"/>
            </a:br>
            <a:r>
              <a:rPr kumimoji="1" lang="en-US" b="1"/>
              <a:t>mid</a:t>
            </a:r>
          </a:p>
        </p:txBody>
      </p:sp>
      <p:sp>
        <p:nvSpPr>
          <p:cNvPr id="24611" name="Line 35"/>
          <p:cNvSpPr>
            <a:spLocks noChangeShapeType="1"/>
          </p:cNvSpPr>
          <p:nvPr/>
        </p:nvSpPr>
        <p:spPr bwMode="auto">
          <a:xfrm flipV="1">
            <a:off x="3190875" y="48402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12" name="Oval 36"/>
          <p:cNvSpPr>
            <a:spLocks noChangeArrowheads="1"/>
          </p:cNvSpPr>
          <p:nvPr/>
        </p:nvSpPr>
        <p:spPr bwMode="auto">
          <a:xfrm>
            <a:off x="3022600" y="4137025"/>
            <a:ext cx="357188" cy="357188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Binary Search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Binary search.   </a:t>
            </a:r>
            <a:r>
              <a:rPr kumimoji="0" lang="en-US">
                <a:solidFill>
                  <a:schemeClr val="tx1"/>
                </a:solidFill>
              </a:rPr>
              <a:t>Given a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key</a:t>
            </a:r>
            <a:r>
              <a:rPr kumimoji="0" lang="en-US">
                <a:solidFill>
                  <a:schemeClr val="tx1"/>
                </a:solidFill>
              </a:rPr>
              <a:t> and sorted array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a[]</a:t>
            </a:r>
            <a:r>
              <a:rPr kumimoji="0" lang="en-US">
                <a:solidFill>
                  <a:schemeClr val="tx1"/>
                </a:solidFill>
              </a:rPr>
              <a:t>, find index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i</a:t>
            </a:r>
            <a:br>
              <a:rPr kumimoji="0" lang="en-US" sz="1600">
                <a:solidFill>
                  <a:schemeClr val="tx1"/>
                </a:solidFill>
                <a:latin typeface="Courier New" charset="0"/>
              </a:rPr>
            </a:br>
            <a:r>
              <a:rPr kumimoji="0" lang="en-US">
                <a:solidFill>
                  <a:schemeClr val="tx1"/>
                </a:solidFill>
              </a:rPr>
              <a:t>such that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kumimoji="0" lang="en-US">
                <a:solidFill>
                  <a:schemeClr val="tx1"/>
                </a:solidFill>
              </a:rPr>
              <a:t> =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key</a:t>
            </a:r>
            <a:r>
              <a:rPr kumimoji="0" lang="en-US">
                <a:solidFill>
                  <a:schemeClr val="tx1"/>
                </a:solidFill>
              </a:rPr>
              <a:t>, or report that no such index exists.</a:t>
            </a:r>
          </a:p>
          <a:p>
            <a:endParaRPr kumimoji="0" lang="en-US"/>
          </a:p>
          <a:p>
            <a:r>
              <a:rPr kumimoji="0" lang="en-US"/>
              <a:t>Invariant.  </a:t>
            </a:r>
            <a:r>
              <a:rPr kumimoji="0" lang="en-US">
                <a:solidFill>
                  <a:schemeClr val="tx1"/>
                </a:solidFill>
              </a:rPr>
              <a:t>Algorithm maintains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a[lo]</a:t>
            </a:r>
            <a:r>
              <a:rPr kumimoji="0" lang="en-US">
                <a:solidFill>
                  <a:schemeClr val="tx1"/>
                </a:solidFill>
              </a:rPr>
              <a:t>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</a:t>
            </a:r>
            <a:r>
              <a:rPr kumimoji="0" lang="en-US">
                <a:solidFill>
                  <a:schemeClr val="tx1"/>
                </a:solidFill>
              </a:rPr>
              <a:t>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key </a:t>
            </a:r>
            <a:r>
              <a:rPr kumimoji="0" lang="en-US">
                <a:solidFill>
                  <a:schemeClr val="tx1"/>
                </a:solidFill>
                <a:sym typeface="Symbol" charset="2"/>
              </a:rPr>
              <a:t> </a:t>
            </a:r>
            <a:r>
              <a:rPr kumimoji="0" lang="en-US">
                <a:solidFill>
                  <a:schemeClr val="tx1"/>
                </a:solidFill>
              </a:rPr>
              <a:t> </a:t>
            </a:r>
            <a:r>
              <a:rPr kumimoji="0" lang="en-US" sz="1600">
                <a:solidFill>
                  <a:schemeClr val="tx1"/>
                </a:solidFill>
                <a:latin typeface="Courier New" charset="0"/>
              </a:rPr>
              <a:t>a[hi].</a:t>
            </a:r>
          </a:p>
          <a:p>
            <a:endParaRPr kumimoji="0" lang="en-US" sz="1600">
              <a:solidFill>
                <a:schemeClr val="tx1"/>
              </a:solidFill>
              <a:latin typeface="Courier New" charset="0"/>
            </a:endParaRPr>
          </a:p>
          <a:p>
            <a:endParaRPr kumimoji="0" lang="en-US" sz="1600">
              <a:solidFill>
                <a:schemeClr val="tx1"/>
              </a:solidFill>
              <a:latin typeface="Courier New" charset="0"/>
            </a:endParaRPr>
          </a:p>
          <a:p>
            <a:r>
              <a:rPr kumimoji="0" lang="en-US"/>
              <a:t>Ex.  </a:t>
            </a:r>
            <a:r>
              <a:rPr kumimoji="0" lang="en-US">
                <a:solidFill>
                  <a:schemeClr val="tx1"/>
                </a:solidFill>
              </a:rPr>
              <a:t>Binary search for 33.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8006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8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20574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16002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25146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29718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38862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6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34290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43434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7</a:t>
            </a: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57150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10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52578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9</a:t>
            </a:r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61722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11</a:t>
            </a:r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66294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12</a:t>
            </a:r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75438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14</a:t>
            </a:r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70866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13</a:t>
            </a:r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1143000" y="4557713"/>
            <a:ext cx="457200" cy="1920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900" b="1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25619" name="Rectangle 19" descr="Outlined diamond"/>
          <p:cNvSpPr>
            <a:spLocks noChangeArrowheads="1"/>
          </p:cNvSpPr>
          <p:nvPr/>
        </p:nvSpPr>
        <p:spPr bwMode="auto">
          <a:xfrm>
            <a:off x="48006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64</a:t>
            </a:r>
          </a:p>
        </p:txBody>
      </p:sp>
      <p:sp>
        <p:nvSpPr>
          <p:cNvPr id="25620" name="Rectangle 20" descr="Outlined diamond"/>
          <p:cNvSpPr>
            <a:spLocks noChangeArrowheads="1"/>
          </p:cNvSpPr>
          <p:nvPr/>
        </p:nvSpPr>
        <p:spPr bwMode="auto">
          <a:xfrm>
            <a:off x="20574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14</a:t>
            </a:r>
          </a:p>
        </p:txBody>
      </p:sp>
      <p:sp>
        <p:nvSpPr>
          <p:cNvPr id="25621" name="Rectangle 21" descr="Outlined diamond"/>
          <p:cNvSpPr>
            <a:spLocks noChangeArrowheads="1"/>
          </p:cNvSpPr>
          <p:nvPr/>
        </p:nvSpPr>
        <p:spPr bwMode="auto">
          <a:xfrm>
            <a:off x="16002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13</a:t>
            </a:r>
          </a:p>
        </p:txBody>
      </p:sp>
      <p:sp>
        <p:nvSpPr>
          <p:cNvPr id="25622" name="Rectangle 22" descr="Outlined diamond"/>
          <p:cNvSpPr>
            <a:spLocks noChangeArrowheads="1"/>
          </p:cNvSpPr>
          <p:nvPr/>
        </p:nvSpPr>
        <p:spPr bwMode="auto">
          <a:xfrm>
            <a:off x="25146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25</a:t>
            </a:r>
          </a:p>
        </p:txBody>
      </p:sp>
      <p:sp>
        <p:nvSpPr>
          <p:cNvPr id="25623" name="Rectangle 23"/>
          <p:cNvSpPr>
            <a:spLocks noChangeArrowheads="1"/>
          </p:cNvSpPr>
          <p:nvPr/>
        </p:nvSpPr>
        <p:spPr bwMode="auto">
          <a:xfrm>
            <a:off x="2971800" y="4108450"/>
            <a:ext cx="457200" cy="420688"/>
          </a:xfrm>
          <a:prstGeom prst="rect">
            <a:avLst/>
          </a:prstGeom>
          <a:solidFill>
            <a:srgbClr val="0080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bg1"/>
                </a:solidFill>
              </a:rPr>
              <a:t>33</a:t>
            </a:r>
          </a:p>
        </p:txBody>
      </p:sp>
      <p:sp>
        <p:nvSpPr>
          <p:cNvPr id="25624" name="Rectangle 24" descr="Outlined diamond"/>
          <p:cNvSpPr>
            <a:spLocks noChangeArrowheads="1"/>
          </p:cNvSpPr>
          <p:nvPr/>
        </p:nvSpPr>
        <p:spPr bwMode="auto">
          <a:xfrm>
            <a:off x="38862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51</a:t>
            </a:r>
          </a:p>
        </p:txBody>
      </p:sp>
      <p:sp>
        <p:nvSpPr>
          <p:cNvPr id="25625" name="Rectangle 25" descr="Outlined diamond"/>
          <p:cNvSpPr>
            <a:spLocks noChangeArrowheads="1"/>
          </p:cNvSpPr>
          <p:nvPr/>
        </p:nvSpPr>
        <p:spPr bwMode="auto">
          <a:xfrm>
            <a:off x="34290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43</a:t>
            </a:r>
          </a:p>
        </p:txBody>
      </p:sp>
      <p:sp>
        <p:nvSpPr>
          <p:cNvPr id="25626" name="Rectangle 26" descr="Outlined diamond"/>
          <p:cNvSpPr>
            <a:spLocks noChangeArrowheads="1"/>
          </p:cNvSpPr>
          <p:nvPr/>
        </p:nvSpPr>
        <p:spPr bwMode="auto">
          <a:xfrm>
            <a:off x="43434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53</a:t>
            </a:r>
          </a:p>
        </p:txBody>
      </p:sp>
      <p:sp>
        <p:nvSpPr>
          <p:cNvPr id="25627" name="Rectangle 27" descr="Outlined diamond"/>
          <p:cNvSpPr>
            <a:spLocks noChangeArrowheads="1"/>
          </p:cNvSpPr>
          <p:nvPr/>
        </p:nvSpPr>
        <p:spPr bwMode="auto">
          <a:xfrm>
            <a:off x="57150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84</a:t>
            </a:r>
          </a:p>
        </p:txBody>
      </p:sp>
      <p:sp>
        <p:nvSpPr>
          <p:cNvPr id="25628" name="Rectangle 28" descr="Outlined diamond"/>
          <p:cNvSpPr>
            <a:spLocks noChangeArrowheads="1"/>
          </p:cNvSpPr>
          <p:nvPr/>
        </p:nvSpPr>
        <p:spPr bwMode="auto">
          <a:xfrm>
            <a:off x="52578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72</a:t>
            </a:r>
          </a:p>
        </p:txBody>
      </p:sp>
      <p:sp>
        <p:nvSpPr>
          <p:cNvPr id="25629" name="Rectangle 29" descr="Outlined diamond"/>
          <p:cNvSpPr>
            <a:spLocks noChangeArrowheads="1"/>
          </p:cNvSpPr>
          <p:nvPr/>
        </p:nvSpPr>
        <p:spPr bwMode="auto">
          <a:xfrm>
            <a:off x="61722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93</a:t>
            </a:r>
          </a:p>
        </p:txBody>
      </p:sp>
      <p:sp>
        <p:nvSpPr>
          <p:cNvPr id="25630" name="Rectangle 30" descr="Outlined diamond"/>
          <p:cNvSpPr>
            <a:spLocks noChangeArrowheads="1"/>
          </p:cNvSpPr>
          <p:nvPr/>
        </p:nvSpPr>
        <p:spPr bwMode="auto">
          <a:xfrm>
            <a:off x="66294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95</a:t>
            </a:r>
          </a:p>
        </p:txBody>
      </p:sp>
      <p:sp>
        <p:nvSpPr>
          <p:cNvPr id="25631" name="Rectangle 31" descr="Outlined diamond"/>
          <p:cNvSpPr>
            <a:spLocks noChangeArrowheads="1"/>
          </p:cNvSpPr>
          <p:nvPr/>
        </p:nvSpPr>
        <p:spPr bwMode="auto">
          <a:xfrm>
            <a:off x="75438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97</a:t>
            </a:r>
          </a:p>
        </p:txBody>
      </p:sp>
      <p:sp>
        <p:nvSpPr>
          <p:cNvPr id="25632" name="Rectangle 32" descr="Outlined diamond"/>
          <p:cNvSpPr>
            <a:spLocks noChangeArrowheads="1"/>
          </p:cNvSpPr>
          <p:nvPr/>
        </p:nvSpPr>
        <p:spPr bwMode="auto">
          <a:xfrm>
            <a:off x="70866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96</a:t>
            </a:r>
          </a:p>
        </p:txBody>
      </p:sp>
      <p:sp>
        <p:nvSpPr>
          <p:cNvPr id="25633" name="Rectangle 33" descr="Outlined diamond"/>
          <p:cNvSpPr>
            <a:spLocks noChangeArrowheads="1"/>
          </p:cNvSpPr>
          <p:nvPr/>
        </p:nvSpPr>
        <p:spPr bwMode="auto">
          <a:xfrm>
            <a:off x="1143000" y="4108450"/>
            <a:ext cx="457200" cy="420688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tx2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6</a:t>
            </a:r>
          </a:p>
        </p:txBody>
      </p:sp>
      <p:sp>
        <p:nvSpPr>
          <p:cNvPr id="25634" name="Rectangle 34"/>
          <p:cNvSpPr>
            <a:spLocks noChangeArrowheads="1"/>
          </p:cNvSpPr>
          <p:nvPr/>
        </p:nvSpPr>
        <p:spPr bwMode="auto">
          <a:xfrm>
            <a:off x="2955925" y="5103813"/>
            <a:ext cx="504825" cy="7302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b="1"/>
              <a:t>lo</a:t>
            </a:r>
            <a:br>
              <a:rPr kumimoji="1" lang="en-US" b="1"/>
            </a:br>
            <a:r>
              <a:rPr kumimoji="1" lang="en-US" b="1"/>
              <a:t>hi</a:t>
            </a:r>
            <a:br>
              <a:rPr kumimoji="1" lang="en-US" b="1"/>
            </a:br>
            <a:r>
              <a:rPr kumimoji="1" lang="en-US" b="1"/>
              <a:t>mid</a:t>
            </a:r>
          </a:p>
        </p:txBody>
      </p:sp>
      <p:sp>
        <p:nvSpPr>
          <p:cNvPr id="25635" name="Line 35"/>
          <p:cNvSpPr>
            <a:spLocks noChangeShapeType="1"/>
          </p:cNvSpPr>
          <p:nvPr/>
        </p:nvSpPr>
        <p:spPr bwMode="auto">
          <a:xfrm flipV="1">
            <a:off x="3190875" y="48402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ntrocs">
  <a:themeElements>
    <a:clrScheme name="">
      <a:dk1>
        <a:srgbClr val="000000"/>
      </a:dk1>
      <a:lt1>
        <a:srgbClr val="FFFFFF"/>
      </a:lt1>
      <a:dk2>
        <a:srgbClr val="C0C0C0"/>
      </a:dk2>
      <a:lt2>
        <a:srgbClr val="010000"/>
      </a:lt2>
      <a:accent1>
        <a:srgbClr val="CC0000"/>
      </a:accent1>
      <a:accent2>
        <a:srgbClr val="777777"/>
      </a:accent2>
      <a:accent3>
        <a:srgbClr val="FFFFFF"/>
      </a:accent3>
      <a:accent4>
        <a:srgbClr val="000000"/>
      </a:accent4>
      <a:accent5>
        <a:srgbClr val="E2AAAA"/>
      </a:accent5>
      <a:accent6>
        <a:srgbClr val="6B6B6B"/>
      </a:accent6>
      <a:hlink>
        <a:srgbClr val="4D4D4D"/>
      </a:hlink>
      <a:folHlink>
        <a:srgbClr val="003399"/>
      </a:folHlink>
    </a:clrScheme>
    <a:fontScheme name="introc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urier New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urier New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introcs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cs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4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5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6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7">
        <a:dk1>
          <a:srgbClr val="000000"/>
        </a:dk1>
        <a:lt1>
          <a:srgbClr val="FFFFFF"/>
        </a:lt1>
        <a:dk2>
          <a:srgbClr val="C0C0C0"/>
        </a:dk2>
        <a:lt2>
          <a:srgbClr val="010000"/>
        </a:lt2>
        <a:accent1>
          <a:srgbClr val="CC0000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6B6B6B"/>
        </a:accent6>
        <a:hlink>
          <a:srgbClr val="4D4D4D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WAYNE:CS126:lectures-f06:introcs.pot</Template>
  <TotalTime>28</TotalTime>
  <Words>829</Words>
  <Application>Microsoft Macintosh PowerPoint</Application>
  <PresentationFormat>On-screen Show (4:3)</PresentationFormat>
  <Paragraphs>351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ＭＳ Ｐゴシック</vt:lpstr>
      <vt:lpstr>Comic Sans MS</vt:lpstr>
      <vt:lpstr>Monotype Sorts</vt:lpstr>
      <vt:lpstr>Wingdings</vt:lpstr>
      <vt:lpstr>Courier New</vt:lpstr>
      <vt:lpstr>Times New Roman</vt:lpstr>
      <vt:lpstr>Symbol</vt:lpstr>
      <vt:lpstr>introcs</vt:lpstr>
      <vt:lpstr>Binary Search</vt:lpstr>
      <vt:lpstr>Binary Search</vt:lpstr>
      <vt:lpstr>Binary Search</vt:lpstr>
      <vt:lpstr>Binary Search</vt:lpstr>
      <vt:lpstr>Binary Search</vt:lpstr>
      <vt:lpstr>Binary Search</vt:lpstr>
      <vt:lpstr>Binary Search</vt:lpstr>
      <vt:lpstr>Binary Search</vt:lpstr>
      <vt:lpstr>Binary Search</vt:lpstr>
    </vt:vector>
  </TitlesOfParts>
  <Manager/>
  <Company>Princeton University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Search</dc:title>
  <dc:subject/>
  <dc:creator>Kevin Wayne</dc:creator>
  <cp:keywords/>
  <dc:description/>
  <cp:lastModifiedBy>Kevin Wayne</cp:lastModifiedBy>
  <cp:revision>6</cp:revision>
  <dcterms:created xsi:type="dcterms:W3CDTF">2010-03-25T13:40:01Z</dcterms:created>
  <dcterms:modified xsi:type="dcterms:W3CDTF">2010-03-25T13:40:46Z</dcterms:modified>
  <cp:category/>
</cp:coreProperties>
</file>