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fntdata" ContentType="application/x-fontdata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embedTrueTypeFonts="1" saveSubsetFonts="1" autoCompressPictures="0">
  <p:sldMasterIdLst>
    <p:sldMasterId id="2147483656" r:id="rId1"/>
  </p:sldMasterIdLst>
  <p:notesMasterIdLst>
    <p:notesMasterId r:id="rId21"/>
  </p:notesMasterIdLst>
  <p:handoutMasterIdLst>
    <p:handoutMasterId r:id="rId22"/>
  </p:handoutMasterIdLst>
  <p:sldIdLst>
    <p:sldId id="329" r:id="rId2"/>
    <p:sldId id="32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</p:sldIdLst>
  <p:sldSz cx="9144000" cy="6858000" type="screen4x3"/>
  <p:notesSz cx="7037388" cy="9280525"/>
  <p:embeddedFontLst>
    <p:embeddedFont>
      <p:font typeface="Comic Sans MS"/>
      <p:regular r:id="rId23"/>
      <p:bold r:id="rId24"/>
    </p:embeddedFont>
    <p:embeddedFont>
      <p:font typeface="Monotype Sorts" charset="2"/>
      <p:regular r:id="rId2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990033"/>
    <a:srgbClr val="336600"/>
    <a:srgbClr val="008000"/>
    <a:srgbClr val="003399"/>
    <a:srgbClr val="336699"/>
    <a:srgbClr val="008080"/>
    <a:srgbClr val="0099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 snapToGrid="0">
      <p:cViewPr varScale="1">
        <p:scale>
          <a:sx n="107" d="100"/>
          <a:sy n="107" d="100"/>
        </p:scale>
        <p:origin x="-104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font" Target="fonts/font1.fntdata"/><Relationship Id="rId24" Type="http://schemas.openxmlformats.org/officeDocument/2006/relationships/font" Target="fonts/font2.fntdata"/><Relationship Id="rId25" Type="http://schemas.openxmlformats.org/officeDocument/2006/relationships/font" Target="fonts/font3.fntdata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>
              <a:defRPr kumimoji="0" sz="1200"/>
            </a:lvl1pPr>
          </a:lstStyle>
          <a:p>
            <a:r>
              <a:rPr lang="en-US"/>
              <a:t>Kevin Wayne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>
              <a:defRPr kumimoji="0" sz="1200"/>
            </a:lvl1pPr>
          </a:lstStyle>
          <a:p>
            <a:fld id="{0841B4FA-9807-D541-BF08-41EE66F25B6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>
              <a:defRPr kumimoji="0" sz="1200"/>
            </a:lvl1pPr>
          </a:lstStyle>
          <a:p>
            <a:r>
              <a:rPr lang="en-US"/>
              <a:t>Recursion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16975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>
              <a:defRPr kumimoji="0" sz="1200"/>
            </a:lvl1pPr>
          </a:lstStyle>
          <a:p>
            <a:fld id="{3DCD5F34-3932-0747-8DCA-6D505F34DB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defTabSz="931863">
              <a:defRPr kumimoji="0"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969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213" y="4408488"/>
            <a:ext cx="516096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87800" y="0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t" anchorCtr="0" compatLnSpc="1">
            <a:prstTxWarp prst="textNoShape">
              <a:avLst/>
            </a:prstTxWarp>
          </a:bodyPr>
          <a:lstStyle>
            <a:lvl1pPr algn="r" defTabSz="931863">
              <a:defRPr kumimoji="0" sz="1200"/>
            </a:lvl1pPr>
          </a:lstStyle>
          <a:p>
            <a:fld id="{9D75A318-F3C9-0B49-BA70-149BC65630A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defTabSz="931863">
              <a:defRPr kumimoji="0" sz="12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7800" y="8816975"/>
            <a:ext cx="30495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41" tIns="46621" rIns="93241" bIns="46621" numCol="1" anchor="b" anchorCtr="0" compatLnSpc="1">
            <a:prstTxWarp prst="textNoShape">
              <a:avLst/>
            </a:prstTxWarp>
          </a:bodyPr>
          <a:lstStyle>
            <a:lvl1pPr algn="r" defTabSz="931863">
              <a:defRPr kumimoji="0" sz="1200"/>
            </a:lvl1pPr>
          </a:lstStyle>
          <a:p>
            <a:fld id="{84D68652-42C6-8841-8B0F-B102994F2D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79B760C-5F88-6445-B6DD-7914C7C41D4A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ACE41-4531-8B47-AA9B-9379A8F0EC48}" type="slidenum">
              <a:rPr lang="en-US"/>
              <a:pPr/>
              <a:t>1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F53B801-C95C-CD49-9E5F-13F960A7CB4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2A75E7-D6D0-064C-A15D-0673A54F5728}" type="slidenum">
              <a:rPr lang="en-US"/>
              <a:pPr/>
              <a:t>10</a:t>
            </a:fld>
            <a:endParaRPr lang="en-US"/>
          </a:p>
        </p:txBody>
      </p:sp>
      <p:sp>
        <p:nvSpPr>
          <p:cNvPr id="11878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396B5C7-92A1-A34F-9301-B2534196CF9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8C870-3FB6-604C-B634-C25A32939BE4}" type="slidenum">
              <a:rPr lang="en-US"/>
              <a:pPr/>
              <a:t>11</a:t>
            </a:fld>
            <a:endParaRPr lang="en-US"/>
          </a:p>
        </p:txBody>
      </p:sp>
      <p:sp>
        <p:nvSpPr>
          <p:cNvPr id="11981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B33C2DF-AFA8-1041-B9A4-820235640F48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7440C-5AA5-D642-8A4A-24B4BCA992E5}" type="slidenum">
              <a:rPr lang="en-US"/>
              <a:pPr/>
              <a:t>12</a:t>
            </a:fld>
            <a:endParaRPr lang="en-US"/>
          </a:p>
        </p:txBody>
      </p:sp>
      <p:sp>
        <p:nvSpPr>
          <p:cNvPr id="12083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198A2C9-240D-8643-BBEB-A3CEB3B3703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F8F4D1-A55B-6845-A2F4-904DCD59991A}" type="slidenum">
              <a:rPr lang="en-US"/>
              <a:pPr/>
              <a:t>13</a:t>
            </a:fld>
            <a:endParaRPr lang="en-US"/>
          </a:p>
        </p:txBody>
      </p:sp>
      <p:sp>
        <p:nvSpPr>
          <p:cNvPr id="12185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FC8785D-5E76-8947-B364-3614287FB67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6173D4-1CF2-754E-A86B-B95202C05113}" type="slidenum">
              <a:rPr lang="en-US"/>
              <a:pPr/>
              <a:t>14</a:t>
            </a:fld>
            <a:endParaRPr lang="en-US"/>
          </a:p>
        </p:txBody>
      </p:sp>
      <p:sp>
        <p:nvSpPr>
          <p:cNvPr id="12288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72E4807-D9D7-3E49-BBF5-750A17BFC26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6A24E-14B4-1A4C-B051-6A2CED424993}" type="slidenum">
              <a:rPr lang="en-US"/>
              <a:pPr/>
              <a:t>15</a:t>
            </a:fld>
            <a:endParaRPr lang="en-US"/>
          </a:p>
        </p:txBody>
      </p:sp>
      <p:sp>
        <p:nvSpPr>
          <p:cNvPr id="12390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7EBFC19-192F-2B4D-9E9C-F6D91DE5324E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E9E9E-99EC-2449-81B7-F0A13FD0B8DD}" type="slidenum">
              <a:rPr lang="en-US"/>
              <a:pPr/>
              <a:t>16</a:t>
            </a:fld>
            <a:endParaRPr lang="en-US"/>
          </a:p>
        </p:txBody>
      </p:sp>
      <p:sp>
        <p:nvSpPr>
          <p:cNvPr id="12493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6D25DCAB-C42C-6B43-A293-98BDDA7254B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AEB7E9-A0D5-CA4A-8745-A8FD7950E898}" type="slidenum">
              <a:rPr lang="en-US"/>
              <a:pPr/>
              <a:t>17</a:t>
            </a:fld>
            <a:endParaRPr lang="en-US"/>
          </a:p>
        </p:txBody>
      </p:sp>
      <p:sp>
        <p:nvSpPr>
          <p:cNvPr id="12595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34B7676-D68F-4C40-B9E5-BBF769CE8980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D1326-0CE7-4B4C-BBA2-7C336BBB786D}" type="slidenum">
              <a:rPr lang="en-US"/>
              <a:pPr/>
              <a:t>18</a:t>
            </a:fld>
            <a:endParaRPr lang="en-US"/>
          </a:p>
        </p:txBody>
      </p:sp>
      <p:sp>
        <p:nvSpPr>
          <p:cNvPr id="12697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21C3518-D95F-624A-8DC3-A2736D2075D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2B62B8-26DC-7D43-AEE9-0C15D27681E1}" type="slidenum">
              <a:rPr lang="en-US"/>
              <a:pPr/>
              <a:t>19</a:t>
            </a:fld>
            <a:endParaRPr lang="en-US"/>
          </a:p>
        </p:txBody>
      </p:sp>
      <p:sp>
        <p:nvSpPr>
          <p:cNvPr id="10547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9426FED-D050-614D-9961-7CB176940B65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05198-5A52-9C47-BB3A-812F5A64E9D5}" type="slidenum">
              <a:rPr lang="en-US"/>
              <a:pPr/>
              <a:t>2</a:t>
            </a:fld>
            <a:endParaRPr lang="en-US"/>
          </a:p>
        </p:txBody>
      </p:sp>
      <p:sp>
        <p:nvSpPr>
          <p:cNvPr id="11059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C727336-4396-0345-9796-80EBBAC93A3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E807E-7799-8746-B789-BCFF3473604B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E7C9F814-0A04-F441-AAAD-7303B3B5872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2575E-6829-514D-9EB0-ED9E03A5DD6C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BEF0062B-1B76-5644-8FD9-71B4F8FCAC5B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F7EFF-C3D3-304D-828B-151C8221C6B1}" type="slidenum">
              <a:rPr lang="en-US"/>
              <a:pPr/>
              <a:t>5</a:t>
            </a:fld>
            <a:endParaRPr lang="en-US"/>
          </a:p>
        </p:txBody>
      </p:sp>
      <p:sp>
        <p:nvSpPr>
          <p:cNvPr id="113666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AF5289DF-CD90-664E-8F1B-01739BD25971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729554-6B91-B747-B402-7DEEFF64F5BB}" type="slidenum">
              <a:rPr lang="en-US"/>
              <a:pPr/>
              <a:t>6</a:t>
            </a:fld>
            <a:endParaRPr lang="en-US"/>
          </a:p>
        </p:txBody>
      </p:sp>
      <p:sp>
        <p:nvSpPr>
          <p:cNvPr id="114690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53D25807-A4E6-6C4E-B2B8-52D9DFA9E084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ED043F-D98D-7C44-AA41-9EDD95B1ECB1}" type="slidenum">
              <a:rPr lang="en-US"/>
              <a:pPr/>
              <a:t>7</a:t>
            </a:fld>
            <a:endParaRPr lang="en-US"/>
          </a:p>
        </p:txBody>
      </p:sp>
      <p:sp>
        <p:nvSpPr>
          <p:cNvPr id="115714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4315E1D5-7462-7443-B7A2-64E18391005A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72FCC9-0D02-6F40-9F1C-F2AE5C53CBD2}" type="slidenum">
              <a:rPr lang="en-US"/>
              <a:pPr/>
              <a:t>8</a:t>
            </a:fld>
            <a:endParaRPr lang="en-US"/>
          </a:p>
        </p:txBody>
      </p:sp>
      <p:sp>
        <p:nvSpPr>
          <p:cNvPr id="1167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9897BCAA-D25B-9E49-B6A7-2CF31801D882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D6634-7612-A94F-95C7-191F088DB504}" type="slidenum">
              <a:rPr lang="en-US"/>
              <a:pPr/>
              <a:t>9</a:t>
            </a:fld>
            <a:endParaRPr lang="en-US"/>
          </a:p>
        </p:txBody>
      </p:sp>
      <p:sp>
        <p:nvSpPr>
          <p:cNvPr id="1177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0" y="6613525"/>
            <a:ext cx="9144000" cy="2444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Introduction to Computer Science   •   Robert Sedgewick and Kevin Wayne   •   Copyright © 2006   •   http://www.cs.Princeton.EDU/IntroCS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ln>
            <a:tailEnd type="none" w="sm" len="sm"/>
          </a:ln>
        </p:spPr>
        <p:txBody>
          <a:bodyPr/>
          <a:lstStyle>
            <a:lvl1pPr defTabSz="915988"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27974987-278F-AB45-BDE7-36145EE2E47A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EC8B5D4-9D66-CD41-A415-6326D45BBCE9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E69E287-BD03-3242-9F23-D3589EFDDC43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7F0451-5121-C243-A144-E553CF433BD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2856FA1-3274-4D48-9E56-8B18BBABA39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60235A4B-1A3D-774F-8EA7-4A36BE40CC4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856D5A3-4D48-4E44-BC2A-928E8D3319AB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13A445-96C5-5F4F-87C6-4454CC0F2BC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A5505A-F70F-044F-BF28-34DCDB8A74E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AE7A814-B224-F14E-A583-35336588242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E799D0CD-B2DF-8C45-8786-BB9BDF2B5BC5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Recursive GCD Demo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885950" y="2601913"/>
            <a:ext cx="5734050" cy="3176587"/>
          </a:xfrm>
          <a:prstGeom prst="rect">
            <a:avLst/>
          </a:prstGeom>
          <a:solidFill>
            <a:srgbClr val="C0C0C0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Euclid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 static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if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q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==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else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%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600" b="1">
              <a:solidFill>
                <a:srgbClr val="000000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static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void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main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String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[]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args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Integer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parseInt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q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Integer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parseInt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   System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out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6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8067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8068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8072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8073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8074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8080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88081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8082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88085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88087" name="Group 23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8088" name="Text Box 24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8089" name="Text Box 25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8090" name="Group 26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8091" name="Text Box 27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8092" name="Text Box 28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90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9091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9092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9096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9098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89102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9104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89105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9106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89109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9110" name="Group 22"/>
          <p:cNvGrpSpPr>
            <a:grpSpLocks/>
          </p:cNvGrpSpPr>
          <p:nvPr/>
        </p:nvGrpSpPr>
        <p:grpSpPr bwMode="auto">
          <a:xfrm>
            <a:off x="1838325" y="4983163"/>
            <a:ext cx="4095750" cy="1520825"/>
            <a:chOff x="2592" y="192"/>
            <a:chExt cx="2352" cy="958"/>
          </a:xfrm>
        </p:grpSpPr>
        <p:sp>
          <p:nvSpPr>
            <p:cNvPr id="89111" name="Text Box 2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9112" name="Text Box 2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gcd(24, 0)</a:t>
              </a:r>
            </a:p>
          </p:txBody>
        </p:sp>
      </p:grpSp>
      <p:sp>
        <p:nvSpPr>
          <p:cNvPr id="89114" name="Text Box 26"/>
          <p:cNvSpPr txBox="1">
            <a:spLocks noChangeArrowheads="1"/>
          </p:cNvSpPr>
          <p:nvPr/>
        </p:nvSpPr>
        <p:spPr bwMode="auto">
          <a:xfrm>
            <a:off x="119063" y="4786313"/>
            <a:ext cx="1458912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24, q = 0</a:t>
            </a:r>
          </a:p>
        </p:txBody>
      </p:sp>
      <p:sp>
        <p:nvSpPr>
          <p:cNvPr id="89115" name="Text Box 27"/>
          <p:cNvSpPr txBox="1">
            <a:spLocks noChangeArrowheads="1"/>
          </p:cNvSpPr>
          <p:nvPr/>
        </p:nvSpPr>
        <p:spPr bwMode="auto">
          <a:xfrm>
            <a:off x="0" y="5159375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89116" name="Text Box 28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89117" name="Group 29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9118" name="Text Box 30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9119" name="Text Box 31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9120" name="Group 32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9121" name="Text Box 33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9122" name="Text Box 34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62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2163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2164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2168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2169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2170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92174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176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92177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2178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2181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182" name="Group 22"/>
          <p:cNvGrpSpPr>
            <a:grpSpLocks/>
          </p:cNvGrpSpPr>
          <p:nvPr/>
        </p:nvGrpSpPr>
        <p:grpSpPr bwMode="auto">
          <a:xfrm>
            <a:off x="1838325" y="4983163"/>
            <a:ext cx="4095750" cy="1520825"/>
            <a:chOff x="2592" y="192"/>
            <a:chExt cx="2352" cy="958"/>
          </a:xfrm>
        </p:grpSpPr>
        <p:sp>
          <p:nvSpPr>
            <p:cNvPr id="92183" name="Text Box 2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2184" name="Text Box 2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gcd(24, 0)</a:t>
              </a:r>
            </a:p>
          </p:txBody>
        </p:sp>
      </p:grp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119063" y="4786313"/>
            <a:ext cx="1458912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24, q = 0</a:t>
            </a:r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0" y="5159375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1866900" y="57150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94" name="Text Box 34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92195" name="Group 35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2196" name="Text Box 3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2197" name="Text Box 3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92198" name="Group 38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2199" name="Text Box 39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2200" name="Text Box 40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3187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3188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3192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3193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93198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199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3200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93201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3202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3205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3206" name="Group 22"/>
          <p:cNvGrpSpPr>
            <a:grpSpLocks/>
          </p:cNvGrpSpPr>
          <p:nvPr/>
        </p:nvGrpSpPr>
        <p:grpSpPr bwMode="auto">
          <a:xfrm>
            <a:off x="1838325" y="4983163"/>
            <a:ext cx="4095750" cy="1520825"/>
            <a:chOff x="2592" y="192"/>
            <a:chExt cx="2352" cy="958"/>
          </a:xfrm>
        </p:grpSpPr>
        <p:sp>
          <p:nvSpPr>
            <p:cNvPr id="93207" name="Text Box 2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3208" name="Text Box 2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gcd(24, 0)</a:t>
              </a:r>
            </a:p>
          </p:txBody>
        </p:sp>
      </p:grp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119063" y="4786313"/>
            <a:ext cx="1458912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24, q = 0</a:t>
            </a:r>
          </a:p>
        </p:txBody>
      </p:sp>
      <p:sp>
        <p:nvSpPr>
          <p:cNvPr id="93210" name="Text Box 26"/>
          <p:cNvSpPr txBox="1">
            <a:spLocks noChangeArrowheads="1"/>
          </p:cNvSpPr>
          <p:nvPr/>
        </p:nvSpPr>
        <p:spPr bwMode="auto">
          <a:xfrm>
            <a:off x="0" y="5159375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1866900" y="57150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212" name="Line 28"/>
          <p:cNvSpPr>
            <a:spLocks noChangeShapeType="1"/>
          </p:cNvSpPr>
          <p:nvPr/>
        </p:nvSpPr>
        <p:spPr bwMode="auto">
          <a:xfrm flipV="1">
            <a:off x="4303713" y="5048250"/>
            <a:ext cx="674687" cy="708025"/>
          </a:xfrm>
          <a:prstGeom prst="line">
            <a:avLst/>
          </a:prstGeom>
          <a:noFill/>
          <a:ln w="31750">
            <a:solidFill>
              <a:srgbClr val="3366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3214" name="Text Box 30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93215" name="Group 31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3216" name="Text Box 32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3217" name="Text Box 33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93218" name="Group 34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3219" name="Text Box 35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3220" name="Text Box 36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93221" name="Oval 37"/>
          <p:cNvSpPr>
            <a:spLocks noChangeArrowheads="1"/>
          </p:cNvSpPr>
          <p:nvPr/>
        </p:nvSpPr>
        <p:spPr bwMode="auto">
          <a:xfrm>
            <a:off x="4967288" y="4786313"/>
            <a:ext cx="261937" cy="261937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4211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4212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4216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4217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4218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94222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23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4224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94225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4226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4229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237" name="Oval 29"/>
          <p:cNvSpPr>
            <a:spLocks noChangeArrowheads="1"/>
          </p:cNvSpPr>
          <p:nvPr/>
        </p:nvSpPr>
        <p:spPr bwMode="auto">
          <a:xfrm>
            <a:off x="4967288" y="4786313"/>
            <a:ext cx="261937" cy="261937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94239" name="Text Box 31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94240" name="Group 32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4241" name="Text Box 33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4242" name="Text Box 34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94243" name="Group 35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4244" name="Text Box 3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4245" name="Text Box 3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5235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5236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5240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5242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5248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95249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5250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2884488" y="4502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54" name="Oval 22"/>
          <p:cNvSpPr>
            <a:spLocks noChangeArrowheads="1"/>
          </p:cNvSpPr>
          <p:nvPr/>
        </p:nvSpPr>
        <p:spPr bwMode="auto">
          <a:xfrm>
            <a:off x="4967288" y="4786313"/>
            <a:ext cx="261937" cy="261937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95255" name="Line 23"/>
          <p:cNvSpPr>
            <a:spLocks noChangeShapeType="1"/>
          </p:cNvSpPr>
          <p:nvPr/>
        </p:nvSpPr>
        <p:spPr bwMode="auto">
          <a:xfrm flipV="1">
            <a:off x="4470400" y="3521075"/>
            <a:ext cx="1574800" cy="1030288"/>
          </a:xfrm>
          <a:prstGeom prst="line">
            <a:avLst/>
          </a:prstGeom>
          <a:noFill/>
          <a:ln w="31750">
            <a:solidFill>
              <a:srgbClr val="3366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5256" name="Group 24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5257" name="Text Box 25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5258" name="Text Box 26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95259" name="Group 27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5260" name="Text Box 28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5261" name="Text Box 29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95262" name="Oval 30"/>
          <p:cNvSpPr>
            <a:spLocks noChangeArrowheads="1"/>
          </p:cNvSpPr>
          <p:nvPr/>
        </p:nvSpPr>
        <p:spPr bwMode="auto">
          <a:xfrm>
            <a:off x="6032500" y="3321050"/>
            <a:ext cx="261938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258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6259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6260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6264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6265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6266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278" name="Oval 22"/>
          <p:cNvSpPr>
            <a:spLocks noChangeArrowheads="1"/>
          </p:cNvSpPr>
          <p:nvPr/>
        </p:nvSpPr>
        <p:spPr bwMode="auto">
          <a:xfrm>
            <a:off x="6032500" y="3321050"/>
            <a:ext cx="261938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grpSp>
        <p:nvGrpSpPr>
          <p:cNvPr id="96280" name="Group 24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6281" name="Text Box 25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6282" name="Text Box 26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96283" name="Group 27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6284" name="Text Box 28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6285" name="Text Box 29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282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7283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7284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7288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grpSp>
        <p:nvGrpSpPr>
          <p:cNvPr id="97291" name="Group 11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97292" name="Text Box 12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97293" name="Text Box 13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97294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5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3" name="Line 23"/>
          <p:cNvSpPr>
            <a:spLocks noChangeShapeType="1"/>
          </p:cNvSpPr>
          <p:nvPr/>
        </p:nvSpPr>
        <p:spPr bwMode="auto">
          <a:xfrm flipV="1">
            <a:off x="5570538" y="2054225"/>
            <a:ext cx="1512887" cy="1033463"/>
          </a:xfrm>
          <a:prstGeom prst="line">
            <a:avLst/>
          </a:prstGeom>
          <a:noFill/>
          <a:ln w="31750">
            <a:solidFill>
              <a:srgbClr val="3366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7304" name="Oval 24"/>
          <p:cNvSpPr>
            <a:spLocks noChangeArrowheads="1"/>
          </p:cNvSpPr>
          <p:nvPr/>
        </p:nvSpPr>
        <p:spPr bwMode="auto">
          <a:xfrm>
            <a:off x="6032500" y="3321050"/>
            <a:ext cx="261938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grpSp>
        <p:nvGrpSpPr>
          <p:cNvPr id="97305" name="Group 25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7306" name="Text Box 2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7307" name="Text Box 2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97308" name="Oval 28"/>
          <p:cNvSpPr>
            <a:spLocks noChangeArrowheads="1"/>
          </p:cNvSpPr>
          <p:nvPr/>
        </p:nvSpPr>
        <p:spPr bwMode="auto">
          <a:xfrm>
            <a:off x="7072313" y="1854200"/>
            <a:ext cx="261937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06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8307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8308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3" name="Oval 19"/>
          <p:cNvSpPr>
            <a:spLocks noChangeArrowheads="1"/>
          </p:cNvSpPr>
          <p:nvPr/>
        </p:nvSpPr>
        <p:spPr bwMode="auto">
          <a:xfrm>
            <a:off x="7072313" y="1854200"/>
            <a:ext cx="261937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grpSp>
        <p:nvGrpSpPr>
          <p:cNvPr id="98326" name="Group 22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8327" name="Text Box 23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8328" name="Text Box 24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330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99331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99332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99333" name="Group 5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99334" name="Text Box 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99335" name="Text Box 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7" name="Oval 9"/>
          <p:cNvSpPr>
            <a:spLocks noChangeArrowheads="1"/>
          </p:cNvSpPr>
          <p:nvPr/>
        </p:nvSpPr>
        <p:spPr bwMode="auto">
          <a:xfrm>
            <a:off x="4841875" y="4762500"/>
            <a:ext cx="261938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346075" y="2816225"/>
            <a:ext cx="5734050" cy="3176588"/>
          </a:xfrm>
          <a:prstGeom prst="rect">
            <a:avLst/>
          </a:prstGeom>
          <a:solidFill>
            <a:srgbClr val="C0C0C0"/>
          </a:solidFill>
          <a:ln w="15875">
            <a:noFill/>
            <a:miter lim="800000"/>
            <a:headEnd/>
            <a:tailEnd/>
          </a:ln>
          <a:effectLst/>
        </p:spPr>
        <p:txBody>
          <a:bodyPr lIns="182880" tIns="182880" r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class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Euclid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 static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int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if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q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==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993399"/>
                </a:solidFill>
                <a:latin typeface="Courier New" charset="0"/>
              </a:rPr>
              <a:t>0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else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return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p 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%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kumimoji="0" lang="en-US" sz="1600" b="1">
              <a:solidFill>
                <a:srgbClr val="000000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public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static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kumimoji="0" lang="en-US" sz="1600" b="1">
                <a:solidFill>
                  <a:srgbClr val="0000FF"/>
                </a:solidFill>
                <a:latin typeface="Courier New" charset="0"/>
              </a:rPr>
              <a:t>void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main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String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[]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args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{</a:t>
            </a:r>
          </a:p>
          <a:p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      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Integer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parseInt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0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      </a:t>
            </a:r>
            <a:r>
              <a:rPr lang="en-US" sz="1600" b="1">
                <a:solidFill>
                  <a:srgbClr val="0000FF"/>
                </a:solidFill>
                <a:latin typeface="Courier New" charset="0"/>
              </a:rPr>
              <a:t>int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q 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= 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Integer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.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parseInt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(</a:t>
            </a:r>
            <a:r>
              <a:rPr lang="en-US" sz="1600" b="1">
                <a:solidFill>
                  <a:srgbClr val="000008"/>
                </a:solidFill>
                <a:latin typeface="Courier New" charset="0"/>
              </a:rPr>
              <a:t>args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[</a:t>
            </a:r>
            <a:r>
              <a:rPr lang="en-US" sz="1600" b="1">
                <a:solidFill>
                  <a:srgbClr val="99319A"/>
                </a:solidFill>
                <a:latin typeface="Courier New" charset="0"/>
              </a:rPr>
              <a:t>1</a:t>
            </a:r>
            <a:r>
              <a:rPr lang="en-US" sz="1600" b="1">
                <a:solidFill>
                  <a:srgbClr val="9C1600"/>
                </a:solidFill>
                <a:latin typeface="Courier New" charset="0"/>
              </a:rPr>
              <a:t>]);</a:t>
            </a:r>
          </a:p>
          <a:p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     System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out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.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println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gcd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(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p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,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 q</a:t>
            </a: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));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9A1900"/>
                </a:solidFill>
                <a:latin typeface="Courier New" charset="0"/>
              </a:rPr>
              <a:t>   </a:t>
            </a: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  <p:sp>
        <p:nvSpPr>
          <p:cNvPr id="99339" name="Oval 11"/>
          <p:cNvSpPr>
            <a:spLocks noChangeArrowheads="1"/>
          </p:cNvSpPr>
          <p:nvPr/>
        </p:nvSpPr>
        <p:spPr bwMode="auto">
          <a:xfrm>
            <a:off x="7072313" y="1854200"/>
            <a:ext cx="261937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4191000" y="5403850"/>
            <a:ext cx="261938" cy="261938"/>
          </a:xfrm>
          <a:prstGeom prst="ellipse">
            <a:avLst/>
          </a:prstGeom>
          <a:solidFill>
            <a:srgbClr val="336600"/>
          </a:solidFill>
          <a:ln w="158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lang="en-US" sz="120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5470525" y="5854700"/>
            <a:ext cx="3146425" cy="7413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880" tIns="182880" bIns="182880">
            <a:prstTxWarp prst="textNoShape">
              <a:avLst/>
            </a:prstTxWarp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 b="1">
                <a:solidFill>
                  <a:schemeClr val="bg2"/>
                </a:solidFill>
                <a:latin typeface="Courier New" charset="0"/>
              </a:rPr>
              <a:t>% java Euclid 1272 216</a:t>
            </a:r>
            <a:endParaRPr kumimoji="0" lang="en-US" sz="1600">
              <a:solidFill>
                <a:schemeClr val="bg2"/>
              </a:solidFill>
              <a:latin typeface="Courier New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  <a:latin typeface="Courier New" charset="0"/>
              </a:rPr>
              <a:t>24</a:t>
            </a:r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366713" y="5046663"/>
            <a:ext cx="5713412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 flipH="1">
            <a:off x="4446588" y="1822450"/>
            <a:ext cx="2125662" cy="3332163"/>
          </a:xfrm>
          <a:prstGeom prst="line">
            <a:avLst/>
          </a:prstGeom>
          <a:noFill/>
          <a:ln w="31750">
            <a:solidFill>
              <a:srgbClr val="336600"/>
            </a:solidFill>
            <a:round/>
            <a:headEnd/>
            <a:tailEnd type="triangle" w="med" len="med"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101379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101380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101382" name="Text Box 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4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79876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79881" name="Group 9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79882" name="Text Box 10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79884" name="Rectangle 12"/>
          <p:cNvSpPr>
            <a:spLocks noChangeArrowheads="1"/>
          </p:cNvSpPr>
          <p:nvPr/>
        </p:nvSpPr>
        <p:spPr bwMode="auto">
          <a:xfrm>
            <a:off x="4987925" y="1320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0899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0900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0908" name="Group 12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0909" name="Text Box 13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0910" name="Text Box 14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1923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1924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1929" name="Group 9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1930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1931" name="Text Box 11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grpSp>
        <p:nvGrpSpPr>
          <p:cNvPr id="81933" name="Group 13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1934" name="Text Box 14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1935" name="Text Box 15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1939" name="Group 19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1940" name="Text Box 20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1941" name="Text Box 21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81945" name="Text Box 25"/>
          <p:cNvSpPr txBox="1">
            <a:spLocks noChangeArrowheads="1"/>
          </p:cNvSpPr>
          <p:nvPr/>
        </p:nvSpPr>
        <p:spPr bwMode="auto">
          <a:xfrm>
            <a:off x="746125" y="1255713"/>
            <a:ext cx="2000250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1272  =  216 </a:t>
            </a:r>
            <a:r>
              <a:rPr lang="en-US" sz="1400">
                <a:solidFill>
                  <a:srgbClr val="006600"/>
                </a:solidFill>
                <a:sym typeface="Symbol" charset="2"/>
              </a:rPr>
              <a:t> 5  +  192</a:t>
            </a:r>
            <a:endParaRPr lang="en-US" sz="1400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2947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2948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2956" name="Group 12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2957" name="Text Box 13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2958" name="Text Box 14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2961" name="Group 17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2962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2963" name="Text Box 1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grpSp>
        <p:nvGrpSpPr>
          <p:cNvPr id="82964" name="Group 20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2965" name="Text Box 21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2966" name="Text Box 22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82960" name="Rectangle 16"/>
          <p:cNvSpPr>
            <a:spLocks noChangeArrowheads="1"/>
          </p:cNvSpPr>
          <p:nvPr/>
        </p:nvSpPr>
        <p:spPr bwMode="auto">
          <a:xfrm>
            <a:off x="3929063" y="28019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8" name="Rectangle 24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4995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4996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4997" name="Group 5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4998" name="Text Box 6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4999" name="Text Box 7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5000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5001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5002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grpSp>
        <p:nvGrpSpPr>
          <p:cNvPr id="85003" name="Group 11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5004" name="Text Box 12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5005" name="Text Box 13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8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6019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6020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6024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6025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6026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031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6032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86037" name="Text Box 21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86038" name="Text Box 22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86039" name="Group 23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6040" name="Text Box 24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6041" name="Text Box 25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6042" name="Group 26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6043" name="Text Box 27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6044" name="Text Box 28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042" name="Group 2"/>
          <p:cNvGrpSpPr>
            <a:grpSpLocks/>
          </p:cNvGrpSpPr>
          <p:nvPr/>
        </p:nvGrpSpPr>
        <p:grpSpPr bwMode="auto">
          <a:xfrm>
            <a:off x="4972050" y="587375"/>
            <a:ext cx="4095750" cy="1520825"/>
            <a:chOff x="2592" y="192"/>
            <a:chExt cx="2352" cy="958"/>
          </a:xfrm>
        </p:grpSpPr>
        <p:sp>
          <p:nvSpPr>
            <p:cNvPr id="87043" name="Text Box 3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7044" name="Text Box 4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gcd(1272, 216)</a:t>
              </a:r>
            </a:p>
          </p:txBody>
        </p:sp>
      </p:grpSp>
      <p:grpSp>
        <p:nvGrpSpPr>
          <p:cNvPr id="87048" name="Group 8"/>
          <p:cNvGrpSpPr>
            <a:grpSpLocks/>
          </p:cNvGrpSpPr>
          <p:nvPr/>
        </p:nvGrpSpPr>
        <p:grpSpPr bwMode="auto">
          <a:xfrm>
            <a:off x="3906838" y="2052638"/>
            <a:ext cx="4095750" cy="1520825"/>
            <a:chOff x="2592" y="192"/>
            <a:chExt cx="2352" cy="958"/>
          </a:xfrm>
        </p:grpSpPr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gcd(216, 192)</a:t>
              </a:r>
            </a:p>
          </p:txBody>
        </p:sp>
      </p:grp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3929063" y="3043238"/>
            <a:ext cx="4076700" cy="290512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55" name="Rectangle 15"/>
          <p:cNvSpPr>
            <a:spLocks noChangeArrowheads="1"/>
          </p:cNvSpPr>
          <p:nvPr/>
        </p:nvSpPr>
        <p:spPr bwMode="auto">
          <a:xfrm>
            <a:off x="4987925" y="157480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7056" name="Group 16"/>
          <p:cNvGrpSpPr>
            <a:grpSpLocks/>
          </p:cNvGrpSpPr>
          <p:nvPr/>
        </p:nvGrpSpPr>
        <p:grpSpPr bwMode="auto">
          <a:xfrm>
            <a:off x="2865438" y="3513138"/>
            <a:ext cx="4095750" cy="1520825"/>
            <a:chOff x="2592" y="192"/>
            <a:chExt cx="2352" cy="958"/>
          </a:xfrm>
        </p:grpSpPr>
        <p:sp>
          <p:nvSpPr>
            <p:cNvPr id="87057" name="Text Box 17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958"/>
            </a:xfrm>
            <a:prstGeom prst="rect">
              <a:avLst/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FFFF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40000"/>
                </a:lnSpc>
                <a:spcBef>
                  <a:spcPct val="50000"/>
                </a:spcBef>
              </a:pPr>
              <a:endParaRPr kumimoji="0" lang="en-US" sz="1600" b="1">
                <a:solidFill>
                  <a:schemeClr val="bg2"/>
                </a:solidFill>
                <a:latin typeface="Courier New" charset="0"/>
              </a:endParaRPr>
            </a:p>
            <a:p>
              <a:pPr>
                <a:lnSpc>
                  <a:spcPct val="0"/>
                </a:lnSpc>
                <a:spcBef>
                  <a:spcPct val="50000"/>
                </a:spcBef>
              </a:pPr>
              <a:endParaRPr kumimoji="0" lang="en-US" sz="1600" b="1">
                <a:solidFill>
                  <a:srgbClr val="0000FF"/>
                </a:solidFill>
                <a:latin typeface="Courier New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static int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int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int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{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if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==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</a:t>
              </a:r>
              <a:r>
                <a:rPr kumimoji="0" lang="en-US" sz="1600" b="1">
                  <a:solidFill>
                    <a:srgbClr val="993399"/>
                  </a:solidFill>
                  <a:latin typeface="Courier New" charset="0"/>
                </a:rPr>
                <a:t>0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return p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    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else return </a:t>
              </a: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gcd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(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,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p 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%</a:t>
              </a:r>
              <a:r>
                <a:rPr kumimoji="0" lang="en-US" sz="1600" b="1">
                  <a:solidFill>
                    <a:srgbClr val="0000FF"/>
                  </a:solidFill>
                  <a:latin typeface="Courier New" charset="0"/>
                </a:rPr>
                <a:t> q</a:t>
              </a:r>
              <a:r>
                <a:rPr kumimoji="0" lang="en-US" sz="1600" b="1">
                  <a:solidFill>
                    <a:srgbClr val="9A1900"/>
                  </a:solidFill>
                  <a:latin typeface="Courier New" charset="0"/>
                </a:rPr>
                <a:t>);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sz="1600" b="1">
                  <a:solidFill>
                    <a:srgbClr val="000000"/>
                  </a:solidFill>
                  <a:latin typeface="Courier New" charset="0"/>
                </a:rPr>
                <a:t> }</a:t>
              </a:r>
            </a:p>
          </p:txBody>
        </p:sp>
        <p:sp>
          <p:nvSpPr>
            <p:cNvPr id="87058" name="Text Box 18"/>
            <p:cNvSpPr txBox="1">
              <a:spLocks noChangeArrowheads="1"/>
            </p:cNvSpPr>
            <p:nvPr/>
          </p:nvSpPr>
          <p:spPr bwMode="auto">
            <a:xfrm>
              <a:off x="2592" y="192"/>
              <a:ext cx="2352" cy="218"/>
            </a:xfrm>
            <a:prstGeom prst="rect">
              <a:avLst/>
            </a:prstGeom>
            <a:solidFill>
              <a:srgbClr val="000080"/>
            </a:solidFill>
            <a:ln w="9525">
              <a:miter lim="800000"/>
              <a:headEnd/>
              <a:tailEnd/>
            </a:ln>
            <a:effectLst/>
            <a:scene3d>
              <a:camera prst="legacyObliqueTopLeft"/>
              <a:lightRig rig="legacyFlat3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0080"/>
              </a:extrusionClr>
            </a:sp3d>
          </p:spPr>
          <p:txBody>
            <a:bodyPr>
              <a:prstTxWarp prst="textNoShape">
                <a:avLst/>
              </a:prstTxWarp>
              <a:spAutoFit/>
              <a:flatTx/>
            </a:bodyPr>
            <a:lstStyle/>
            <a:p>
              <a:pPr algn="ctr">
                <a:spcBef>
                  <a:spcPct val="50000"/>
                </a:spcBef>
              </a:pPr>
              <a:r>
                <a:rPr kumimoji="0" lang="en-US" sz="1600">
                  <a:solidFill>
                    <a:schemeClr val="bg1"/>
                  </a:solidFill>
                </a:rPr>
                <a:t>gcd(192, 24)</a:t>
              </a:r>
            </a:p>
          </p:txBody>
        </p:sp>
      </p:grp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790575" y="3767138"/>
            <a:ext cx="1749425" cy="21272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ctr" defTabSz="1019175"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environment</a:t>
            </a: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2884488" y="4248150"/>
            <a:ext cx="4076700" cy="290513"/>
          </a:xfrm>
          <a:prstGeom prst="rect">
            <a:avLst/>
          </a:prstGeom>
          <a:solidFill>
            <a:srgbClr val="000080">
              <a:alpha val="50000"/>
            </a:srgbClr>
          </a:solidFill>
          <a:ln w="1587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803275" y="3367088"/>
            <a:ext cx="1776413" cy="3556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tIns="91440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kumimoji="0" lang="en-US" sz="1600">
                <a:solidFill>
                  <a:schemeClr val="bg2"/>
                </a:solidFill>
              </a:rPr>
              <a:t>p = 192, q = 24</a:t>
            </a:r>
          </a:p>
        </p:txBody>
      </p:sp>
      <p:grpSp>
        <p:nvGrpSpPr>
          <p:cNvPr id="87063" name="Group 23"/>
          <p:cNvGrpSpPr>
            <a:grpSpLocks/>
          </p:cNvGrpSpPr>
          <p:nvPr/>
        </p:nvGrpSpPr>
        <p:grpSpPr bwMode="auto">
          <a:xfrm>
            <a:off x="1606550" y="1906588"/>
            <a:ext cx="2014538" cy="612775"/>
            <a:chOff x="776" y="532"/>
            <a:chExt cx="1269" cy="386"/>
          </a:xfrm>
        </p:grpSpPr>
        <p:sp>
          <p:nvSpPr>
            <p:cNvPr id="87064" name="Text Box 24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216, q = 192</a:t>
              </a:r>
            </a:p>
          </p:txBody>
        </p:sp>
        <p:sp>
          <p:nvSpPr>
            <p:cNvPr id="87065" name="Text Box 25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  <p:grpSp>
        <p:nvGrpSpPr>
          <p:cNvPr id="87066" name="Group 26"/>
          <p:cNvGrpSpPr>
            <a:grpSpLocks/>
          </p:cNvGrpSpPr>
          <p:nvPr/>
        </p:nvGrpSpPr>
        <p:grpSpPr bwMode="auto">
          <a:xfrm>
            <a:off x="2706688" y="439738"/>
            <a:ext cx="2014537" cy="612775"/>
            <a:chOff x="776" y="532"/>
            <a:chExt cx="1269" cy="386"/>
          </a:xfrm>
        </p:grpSpPr>
        <p:sp>
          <p:nvSpPr>
            <p:cNvPr id="87067" name="Text Box 27"/>
            <p:cNvSpPr txBox="1">
              <a:spLocks noChangeArrowheads="1"/>
            </p:cNvSpPr>
            <p:nvPr/>
          </p:nvSpPr>
          <p:spPr bwMode="auto">
            <a:xfrm>
              <a:off x="776" y="532"/>
              <a:ext cx="1269" cy="22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tIns="9144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</a:pPr>
              <a:r>
                <a:rPr kumimoji="0" lang="en-US" sz="1600">
                  <a:solidFill>
                    <a:schemeClr val="bg2"/>
                  </a:solidFill>
                </a:rPr>
                <a:t>p = 1272, q = 216</a:t>
              </a:r>
            </a:p>
          </p:txBody>
        </p:sp>
        <p:sp>
          <p:nvSpPr>
            <p:cNvPr id="87068" name="Text Box 28"/>
            <p:cNvSpPr txBox="1">
              <a:spLocks noChangeArrowheads="1"/>
            </p:cNvSpPr>
            <p:nvPr/>
          </p:nvSpPr>
          <p:spPr bwMode="auto">
            <a:xfrm>
              <a:off x="784" y="784"/>
              <a:ext cx="1260" cy="134"/>
            </a:xfrm>
            <a:prstGeom prst="rect">
              <a:avLst/>
            </a:prstGeom>
            <a:noFill/>
            <a:ln w="1587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prstTxWarp prst="textNoShape">
                <a:avLst/>
              </a:prstTxWarp>
              <a:spAutoFit/>
            </a:bodyPr>
            <a:lstStyle/>
            <a:p>
              <a:pPr algn="ctr" defTabSz="1019175">
                <a:spcBef>
                  <a:spcPct val="50000"/>
                </a:spcBef>
              </a:pPr>
              <a:r>
                <a:rPr lang="en-US" sz="1400">
                  <a:solidFill>
                    <a:srgbClr val="006600"/>
                  </a:solidFill>
                </a:rPr>
                <a:t>environment</a:t>
              </a:r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WAYNE:CS126:lectures-s06:introcs.pot</Template>
  <TotalTime>2696</TotalTime>
  <Words>2391</Words>
  <Application>Microsoft Macintosh PowerPoint</Application>
  <PresentationFormat>On-screen Show (4:3)</PresentationFormat>
  <Paragraphs>497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Comic Sans MS</vt:lpstr>
      <vt:lpstr>Monotype Sorts</vt:lpstr>
      <vt:lpstr>Wingdings</vt:lpstr>
      <vt:lpstr>Courier New</vt:lpstr>
      <vt:lpstr>Symbol</vt:lpstr>
      <vt:lpstr>introcs</vt:lpstr>
      <vt:lpstr>Recursive GCD Demo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Recursive gcd demo</dc:title>
  <dc:subject/>
  <dc:creator>Kevin Wayne</dc:creator>
  <cp:keywords/>
  <dc:description/>
  <cp:lastModifiedBy>Kevin Wayne</cp:lastModifiedBy>
  <cp:revision>57</cp:revision>
  <cp:lastPrinted>1999-10-17T19:33:36Z</cp:lastPrinted>
  <dcterms:created xsi:type="dcterms:W3CDTF">2010-03-25T13:36:00Z</dcterms:created>
  <dcterms:modified xsi:type="dcterms:W3CDTF">2010-03-25T13:36:31Z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3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wayne@cs.princeton.edu</vt:lpwstr>
  </property>
  <property fmtid="{D5CDD505-2E9C-101B-9397-08002B2CF9AE}" pid="8" name="HomePage">
    <vt:lpwstr>www.cs.princeton.edu/~wayne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