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13.xml" ContentType="application/vnd.openxmlformats-officedocument.presentationml.notes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2.xml" ContentType="application/vnd.openxmlformats-officedocument.presentationml.notes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51" r:id="rId1"/>
  </p:sldMasterIdLst>
  <p:notesMasterIdLst>
    <p:notesMasterId r:id="rId15"/>
  </p:notesMasterIdLst>
  <p:sldIdLst>
    <p:sldId id="279" r:id="rId2"/>
    <p:sldId id="286" r:id="rId3"/>
    <p:sldId id="287" r:id="rId4"/>
    <p:sldId id="280" r:id="rId5"/>
    <p:sldId id="281" r:id="rId6"/>
    <p:sldId id="288" r:id="rId7"/>
    <p:sldId id="282" r:id="rId8"/>
    <p:sldId id="283" r:id="rId9"/>
    <p:sldId id="292" r:id="rId10"/>
    <p:sldId id="284" r:id="rId11"/>
    <p:sldId id="285" r:id="rId12"/>
    <p:sldId id="290" r:id="rId13"/>
    <p:sldId id="291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preferSingleView="1">
    <p:restoredLeft sz="20745" autoAdjust="0"/>
    <p:restoredTop sz="90929"/>
  </p:normalViewPr>
  <p:slideViewPr>
    <p:cSldViewPr snapToGrid="0">
      <p:cViewPr varScale="1">
        <p:scale>
          <a:sx n="132" d="100"/>
          <a:sy n="132" d="100"/>
        </p:scale>
        <p:origin x="-7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DA6EE79-9013-6A45-8173-223C94FFAD2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omic Sans M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D22F59-3B59-0043-BD58-6AA42D0EE0B4}" type="slidenum">
              <a:rPr lang="en-US"/>
              <a:pPr/>
              <a:t>1</a:t>
            </a:fld>
            <a:endParaRPr lang="en-US"/>
          </a:p>
        </p:txBody>
      </p:sp>
      <p:sp>
        <p:nvSpPr>
          <p:cNvPr id="54274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0225"/>
            <a:ext cx="5029200" cy="41179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951" tIns="47476" rIns="94951" bIns="47476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D2FD91-5B4B-3C48-A40D-DE66D40F1CE5}" type="slidenum">
              <a:rPr lang="en-US"/>
              <a:pPr/>
              <a:t>10</a:t>
            </a:fld>
            <a:endParaRPr lang="en-US"/>
          </a:p>
        </p:txBody>
      </p:sp>
      <p:sp>
        <p:nvSpPr>
          <p:cNvPr id="64514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0225"/>
            <a:ext cx="5029200" cy="41179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951" tIns="47476" rIns="94951" bIns="47476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BEADCD-32B2-B34C-BAD4-BFD47272CCAC}" type="slidenum">
              <a:rPr lang="en-US"/>
              <a:pPr/>
              <a:t>11</a:t>
            </a:fld>
            <a:endParaRPr lang="en-US"/>
          </a:p>
        </p:txBody>
      </p:sp>
      <p:sp>
        <p:nvSpPr>
          <p:cNvPr id="66562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0225"/>
            <a:ext cx="5029200" cy="41179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951" tIns="47476" rIns="94951" bIns="47476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CA7D02-9732-814F-8CAF-DA68BF7F5808}" type="slidenum">
              <a:rPr lang="en-US"/>
              <a:pPr/>
              <a:t>12</a:t>
            </a:fld>
            <a:endParaRPr lang="en-US"/>
          </a:p>
        </p:txBody>
      </p:sp>
      <p:sp>
        <p:nvSpPr>
          <p:cNvPr id="78850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0225"/>
            <a:ext cx="5029200" cy="41179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951" tIns="47476" rIns="94951" bIns="47476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E8D4B7-BE42-8F44-B63E-FB3B33044E3E}" type="slidenum">
              <a:rPr lang="en-US"/>
              <a:pPr/>
              <a:t>13</a:t>
            </a:fld>
            <a:endParaRPr lang="en-US"/>
          </a:p>
        </p:txBody>
      </p:sp>
      <p:sp>
        <p:nvSpPr>
          <p:cNvPr id="80898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0225"/>
            <a:ext cx="5029200" cy="41179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951" tIns="47476" rIns="94951" bIns="47476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0D9EE4-09F5-B747-9622-238AE12EDEF7}" type="slidenum">
              <a:rPr lang="en-US"/>
              <a:pPr/>
              <a:t>2</a:t>
            </a:fld>
            <a:endParaRPr lang="en-US"/>
          </a:p>
        </p:txBody>
      </p:sp>
      <p:sp>
        <p:nvSpPr>
          <p:cNvPr id="68610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0225"/>
            <a:ext cx="5029200" cy="41179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951" tIns="47476" rIns="94951" bIns="47476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D8D492-7CF9-1B41-9663-0B57BC643556}" type="slidenum">
              <a:rPr lang="en-US"/>
              <a:pPr/>
              <a:t>3</a:t>
            </a:fld>
            <a:endParaRPr lang="en-US"/>
          </a:p>
        </p:txBody>
      </p:sp>
      <p:sp>
        <p:nvSpPr>
          <p:cNvPr id="70658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0225"/>
            <a:ext cx="5029200" cy="41179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951" tIns="47476" rIns="94951" bIns="47476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EB4992-76A9-3545-BE52-840A74C684B6}" type="slidenum">
              <a:rPr lang="en-US"/>
              <a:pPr/>
              <a:t>4</a:t>
            </a:fld>
            <a:endParaRPr lang="en-US"/>
          </a:p>
        </p:txBody>
      </p:sp>
      <p:sp>
        <p:nvSpPr>
          <p:cNvPr id="56322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0225"/>
            <a:ext cx="5029200" cy="41179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951" tIns="47476" rIns="94951" bIns="47476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61ADC6-DA98-3740-9211-975B655F80DE}" type="slidenum">
              <a:rPr lang="en-US"/>
              <a:pPr/>
              <a:t>5</a:t>
            </a:fld>
            <a:endParaRPr lang="en-US"/>
          </a:p>
        </p:txBody>
      </p:sp>
      <p:sp>
        <p:nvSpPr>
          <p:cNvPr id="58370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0225"/>
            <a:ext cx="5029200" cy="41179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951" tIns="47476" rIns="94951" bIns="47476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EA0B6D-B354-D04D-A085-01292F76FAAD}" type="slidenum">
              <a:rPr lang="en-US"/>
              <a:pPr/>
              <a:t>6</a:t>
            </a:fld>
            <a:endParaRPr lang="en-US"/>
          </a:p>
        </p:txBody>
      </p:sp>
      <p:sp>
        <p:nvSpPr>
          <p:cNvPr id="72706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0225"/>
            <a:ext cx="5029200" cy="41179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951" tIns="47476" rIns="94951" bIns="47476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90664A-F42F-4443-B884-6662462708E6}" type="slidenum">
              <a:rPr lang="en-US"/>
              <a:pPr/>
              <a:t>7</a:t>
            </a:fld>
            <a:endParaRPr lang="en-US"/>
          </a:p>
        </p:txBody>
      </p:sp>
      <p:sp>
        <p:nvSpPr>
          <p:cNvPr id="60418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0225"/>
            <a:ext cx="5029200" cy="41179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951" tIns="47476" rIns="94951" bIns="47476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A53422-BA9F-4447-8402-1D4B791F33B8}" type="slidenum">
              <a:rPr lang="en-US"/>
              <a:pPr/>
              <a:t>8</a:t>
            </a:fld>
            <a:endParaRPr lang="en-US"/>
          </a:p>
        </p:txBody>
      </p:sp>
      <p:sp>
        <p:nvSpPr>
          <p:cNvPr id="62466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0225"/>
            <a:ext cx="5029200" cy="41179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951" tIns="47476" rIns="94951" bIns="47476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8B126B-FFBF-E448-9F4C-5567953E201B}" type="slidenum">
              <a:rPr lang="en-US"/>
              <a:pPr/>
              <a:t>9</a:t>
            </a:fld>
            <a:endParaRPr lang="en-US"/>
          </a:p>
        </p:txBody>
      </p:sp>
      <p:sp>
        <p:nvSpPr>
          <p:cNvPr id="82946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0225"/>
            <a:ext cx="5029200" cy="41179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951" tIns="47476" rIns="94951" bIns="47476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1524000"/>
          </a:xfrm>
        </p:spPr>
        <p:txBody>
          <a:bodyPr anchor="b"/>
          <a:lstStyle>
            <a:lvl1pPr>
              <a:lnSpc>
                <a:spcPct val="80000"/>
              </a:lnSpc>
              <a:defRPr sz="3200">
                <a:solidFill>
                  <a:schemeClr val="folHlink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0" y="6613525"/>
            <a:ext cx="9144000" cy="26987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sz="1000">
                <a:latin typeface="Comic Sans MS" charset="0"/>
              </a:rPr>
              <a:t>Introduction to Computer Science   •   Robert Sedgewick and Kevin Wayne   •   Copyright © 2005   •   http://www.cs.Princeton.EDU/IntroCS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20788" y="2671763"/>
            <a:ext cx="7162800" cy="3094037"/>
          </a:xfrm>
          <a:ln>
            <a:tailEnd type="none" w="sm" len="sm"/>
          </a:ln>
        </p:spPr>
        <p:txBody>
          <a:bodyPr/>
          <a:lstStyle>
            <a:lvl1pPr defTabSz="915988">
              <a:defRPr sz="16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2489678-B2C4-D547-8786-5FB85EC282F2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52400"/>
            <a:ext cx="22860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52400"/>
            <a:ext cx="67056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5F9353D-9E80-B24F-9BD3-ACF327409698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4C47603-E440-FC4D-9E15-5EECD05786C5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D77CB3A8-70D6-CE49-96CA-831620B64311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14400"/>
            <a:ext cx="38481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914400"/>
            <a:ext cx="38481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987491D9-3D7D-7E4F-85DC-020FCA020310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DE3EC077-0F21-5C49-8781-2B876DE967A0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4F536D9-2C2A-9A4A-AC52-B20D572A71F9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B2A72584-07B1-A949-88B1-23C9945A53E9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125CFDDD-DEF9-EC4C-AB2E-D74420D2192F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C6AE4DFC-FADA-684F-9572-FC3BE2484867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914400"/>
            <a:ext cx="7848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1" sz="800">
                <a:latin typeface="+mn-lt"/>
              </a:defRPr>
            </a:lvl1pPr>
          </a:lstStyle>
          <a:p>
            <a:fld id="{D42A4B3E-8A77-434C-A585-892F93C53313}" type="slidenum">
              <a:rPr lang="en-US"/>
              <a:pPr/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 ftr="0" dt="0"/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charset="0"/>
        </a:defRPr>
      </a:lvl9pPr>
    </p:titleStyle>
    <p:bodyStyle>
      <a:lvl1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rgbClr val="003399"/>
        </a:buClr>
        <a:buSzPct val="50000"/>
        <a:buFont typeface="Monotype Sorts" charset="2"/>
        <a:defRPr kumimoji="1">
          <a:solidFill>
            <a:srgbClr val="003399"/>
          </a:solidFill>
          <a:latin typeface="+mn-lt"/>
          <a:ea typeface="+mn-ea"/>
          <a:cs typeface="+mn-cs"/>
        </a:defRPr>
      </a:lvl1pPr>
      <a:lvl2pPr marL="346075" indent="-231775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35000"/>
        <a:buFont typeface="Monotype Sorts" charset="2"/>
        <a:buChar char="n"/>
        <a:defRPr kumimoji="1">
          <a:solidFill>
            <a:schemeClr val="tx1"/>
          </a:solidFill>
          <a:latin typeface="+mn-lt"/>
          <a:ea typeface="ＭＳ Ｐゴシック" charset="-128"/>
        </a:defRPr>
      </a:lvl2pPr>
      <a:lvl3pPr marL="627063" indent="-166688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80000"/>
        <a:buChar char="–"/>
        <a:defRPr kumimoji="1">
          <a:solidFill>
            <a:schemeClr val="tx1"/>
          </a:solidFill>
          <a:latin typeface="+mn-lt"/>
          <a:ea typeface="ＭＳ Ｐゴシック" charset="-128"/>
        </a:defRPr>
      </a:lvl3pPr>
      <a:lvl4pPr marL="1147763" indent="-40481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Font typeface="Wingdings" charset="2"/>
        <a:buChar char="!"/>
        <a:defRPr kumimoji="1">
          <a:solidFill>
            <a:schemeClr val="tx1"/>
          </a:solidFill>
          <a:latin typeface="+mn-lt"/>
          <a:ea typeface="ＭＳ Ｐゴシック" charset="-128"/>
        </a:defRPr>
      </a:lvl4pPr>
      <a:lvl5pPr marL="15398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  <a:ea typeface="ＭＳ Ｐゴシック" charset="-128"/>
        </a:defRPr>
      </a:lvl5pPr>
      <a:lvl6pPr marL="19970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  <a:ea typeface="ＭＳ Ｐゴシック" charset="-128"/>
        </a:defRPr>
      </a:lvl6pPr>
      <a:lvl7pPr marL="24542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  <a:ea typeface="ＭＳ Ｐゴシック" charset="-128"/>
        </a:defRPr>
      </a:lvl7pPr>
      <a:lvl8pPr marL="29114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  <a:ea typeface="ＭＳ Ｐゴシック" charset="-128"/>
        </a:defRPr>
      </a:lvl8pPr>
      <a:lvl9pPr marL="33686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92D337-BC6B-004D-AEB3-4C0F278504E8}" type="slidenum">
              <a:rPr lang="en-US"/>
              <a:pPr/>
              <a:t>1</a:t>
            </a:fld>
            <a:endParaRPr lang="en-US" sz="1400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Traversing a List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Iteration.  </a:t>
            </a:r>
            <a:r>
              <a:rPr lang="en-US">
                <a:solidFill>
                  <a:schemeClr val="tx1"/>
                </a:solidFill>
              </a:rPr>
              <a:t>Idiom for traversing a null-terminated linked list.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501775" y="1858963"/>
            <a:ext cx="5965825" cy="1068387"/>
          </a:xfrm>
          <a:prstGeom prst="rect">
            <a:avLst/>
          </a:prstGeom>
          <a:solidFill>
            <a:schemeClr val="tx2"/>
          </a:solidFill>
          <a:ln w="15875">
            <a:noFill/>
            <a:miter lim="800000"/>
            <a:headEnd/>
            <a:tailEnd/>
          </a:ln>
          <a:effectLst/>
        </p:spPr>
        <p:txBody>
          <a:bodyPr lIns="137160" tIns="228600" bIns="228600">
            <a:prstTxWarp prst="textNoShape">
              <a:avLst/>
            </a:prstTxWarp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for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Node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first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!=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null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next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 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sz="1600" b="1">
                <a:latin typeface="Courier New" charset="0"/>
              </a:rPr>
              <a:t>StdOut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println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latin typeface="Courier New" charset="0"/>
              </a:rPr>
              <a:t>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item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1905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53254" name="AutoShape 6"/>
          <p:cNvCxnSpPr>
            <a:cxnSpLocks noChangeShapeType="1"/>
            <a:stCxn id="53256" idx="6"/>
            <a:endCxn id="53257" idx="1"/>
          </p:cNvCxnSpPr>
          <p:nvPr/>
        </p:nvCxnSpPr>
        <p:spPr bwMode="auto">
          <a:xfrm>
            <a:off x="2087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1066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Alice</a:t>
            </a:r>
          </a:p>
        </p:txBody>
      </p:sp>
      <p:sp>
        <p:nvSpPr>
          <p:cNvPr id="53256" name="Oval 8"/>
          <p:cNvSpPr>
            <a:spLocks noChangeArrowheads="1"/>
          </p:cNvSpPr>
          <p:nvPr/>
        </p:nvSpPr>
        <p:spPr bwMode="auto">
          <a:xfrm>
            <a:off x="2041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2590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Bob</a:t>
            </a:r>
          </a:p>
        </p:txBody>
      </p:sp>
      <p:sp>
        <p:nvSpPr>
          <p:cNvPr id="53258" name="Rectangle 10"/>
          <p:cNvSpPr>
            <a:spLocks noChangeArrowheads="1"/>
          </p:cNvSpPr>
          <p:nvPr/>
        </p:nvSpPr>
        <p:spPr bwMode="auto">
          <a:xfrm>
            <a:off x="3429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53259" name="AutoShape 11"/>
          <p:cNvCxnSpPr>
            <a:cxnSpLocks noChangeShapeType="1"/>
            <a:stCxn id="53260" idx="6"/>
            <a:endCxn id="53261" idx="1"/>
          </p:cNvCxnSpPr>
          <p:nvPr/>
        </p:nvCxnSpPr>
        <p:spPr bwMode="auto">
          <a:xfrm>
            <a:off x="3611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53260" name="Oval 12"/>
          <p:cNvSpPr>
            <a:spLocks noChangeArrowheads="1"/>
          </p:cNvSpPr>
          <p:nvPr/>
        </p:nvSpPr>
        <p:spPr bwMode="auto">
          <a:xfrm>
            <a:off x="3565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1" name="Rectangle 13"/>
          <p:cNvSpPr>
            <a:spLocks noChangeArrowheads="1"/>
          </p:cNvSpPr>
          <p:nvPr/>
        </p:nvSpPr>
        <p:spPr bwMode="auto">
          <a:xfrm>
            <a:off x="4114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Carol</a:t>
            </a:r>
          </a:p>
        </p:txBody>
      </p:sp>
      <p:sp>
        <p:nvSpPr>
          <p:cNvPr id="53262" name="Rectangle 14"/>
          <p:cNvSpPr>
            <a:spLocks noChangeArrowheads="1"/>
          </p:cNvSpPr>
          <p:nvPr/>
        </p:nvSpPr>
        <p:spPr bwMode="auto">
          <a:xfrm>
            <a:off x="4953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53263" name="AutoShape 15"/>
          <p:cNvCxnSpPr>
            <a:cxnSpLocks noChangeShapeType="1"/>
            <a:stCxn id="53264" idx="6"/>
            <a:endCxn id="53265" idx="1"/>
          </p:cNvCxnSpPr>
          <p:nvPr/>
        </p:nvCxnSpPr>
        <p:spPr bwMode="auto">
          <a:xfrm>
            <a:off x="5135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53264" name="Oval 16"/>
          <p:cNvSpPr>
            <a:spLocks noChangeArrowheads="1"/>
          </p:cNvSpPr>
          <p:nvPr/>
        </p:nvSpPr>
        <p:spPr bwMode="auto">
          <a:xfrm>
            <a:off x="5089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5" name="Rectangle 17"/>
          <p:cNvSpPr>
            <a:spLocks noChangeArrowheads="1"/>
          </p:cNvSpPr>
          <p:nvPr/>
        </p:nvSpPr>
        <p:spPr bwMode="auto">
          <a:xfrm>
            <a:off x="5638800" y="5538788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Courier New" charset="0"/>
              </a:rPr>
              <a:t>null</a:t>
            </a:r>
          </a:p>
        </p:txBody>
      </p:sp>
      <p:sp>
        <p:nvSpPr>
          <p:cNvPr id="53268" name="Rectangle 20"/>
          <p:cNvSpPr>
            <a:spLocks noChangeArrowheads="1"/>
          </p:cNvSpPr>
          <p:nvPr/>
        </p:nvSpPr>
        <p:spPr bwMode="auto">
          <a:xfrm>
            <a:off x="1231900" y="5864225"/>
            <a:ext cx="4587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item</a:t>
            </a:r>
          </a:p>
        </p:txBody>
      </p:sp>
      <p:sp>
        <p:nvSpPr>
          <p:cNvPr id="53269" name="Rectangle 21"/>
          <p:cNvSpPr>
            <a:spLocks noChangeArrowheads="1"/>
          </p:cNvSpPr>
          <p:nvPr/>
        </p:nvSpPr>
        <p:spPr bwMode="auto">
          <a:xfrm>
            <a:off x="1817688" y="5867400"/>
            <a:ext cx="4587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next</a:t>
            </a:r>
          </a:p>
        </p:txBody>
      </p:sp>
      <p:sp>
        <p:nvSpPr>
          <p:cNvPr id="53270" name="Rectangle 22"/>
          <p:cNvSpPr>
            <a:spLocks noChangeArrowheads="1"/>
          </p:cNvSpPr>
          <p:nvPr/>
        </p:nvSpPr>
        <p:spPr bwMode="auto">
          <a:xfrm>
            <a:off x="7315200" y="5089525"/>
            <a:ext cx="1295400" cy="10064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182880" rIns="137160" bIns="182880">
            <a:prstTxWarp prst="textNoShape">
              <a:avLst/>
            </a:prstTxWarp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endParaRPr lang="en-US" sz="1400">
              <a:latin typeface="Courier New" charset="0"/>
            </a:endParaRPr>
          </a:p>
        </p:txBody>
      </p:sp>
      <p:sp>
        <p:nvSpPr>
          <p:cNvPr id="53271" name="Rectangle 23"/>
          <p:cNvSpPr>
            <a:spLocks noChangeArrowheads="1"/>
          </p:cNvSpPr>
          <p:nvPr/>
        </p:nvSpPr>
        <p:spPr bwMode="auto">
          <a:xfrm>
            <a:off x="150813" y="5124450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1">
                <a:latin typeface="Courier New" charset="0"/>
              </a:rPr>
              <a:t>first</a:t>
            </a:r>
          </a:p>
        </p:txBody>
      </p:sp>
      <p:cxnSp>
        <p:nvCxnSpPr>
          <p:cNvPr id="53272" name="AutoShape 24"/>
          <p:cNvCxnSpPr>
            <a:cxnSpLocks noChangeShapeType="1"/>
            <a:stCxn id="53271" idx="2"/>
            <a:endCxn id="53255" idx="1"/>
          </p:cNvCxnSpPr>
          <p:nvPr/>
        </p:nvCxnSpPr>
        <p:spPr bwMode="auto">
          <a:xfrm>
            <a:off x="569913" y="5429250"/>
            <a:ext cx="496887" cy="261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93B52-078D-B647-8D84-AE9848B9ACB9}" type="slidenum">
              <a:rPr lang="en-US"/>
              <a:pPr/>
              <a:t>10</a:t>
            </a:fld>
            <a:endParaRPr lang="en-US" sz="140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Traversing a List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Iteration.  </a:t>
            </a:r>
            <a:r>
              <a:rPr lang="en-US">
                <a:solidFill>
                  <a:schemeClr val="tx1"/>
                </a:solidFill>
              </a:rPr>
              <a:t>Idiom for traversing a null-terminated linked list.</a:t>
            </a:r>
          </a:p>
        </p:txBody>
      </p:sp>
      <p:sp>
        <p:nvSpPr>
          <p:cNvPr id="63507" name="Rectangle 19"/>
          <p:cNvSpPr>
            <a:spLocks noChangeArrowheads="1"/>
          </p:cNvSpPr>
          <p:nvPr/>
        </p:nvSpPr>
        <p:spPr bwMode="auto">
          <a:xfrm>
            <a:off x="7315200" y="5089525"/>
            <a:ext cx="1295400" cy="10064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182880" rIns="137160" bIns="182880">
            <a:prstTxWarp prst="textNoShape">
              <a:avLst/>
            </a:prstTxWarp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Alice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Bob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Carol</a:t>
            </a:r>
          </a:p>
        </p:txBody>
      </p:sp>
      <p:cxnSp>
        <p:nvCxnSpPr>
          <p:cNvPr id="63508" name="AutoShape 20"/>
          <p:cNvCxnSpPr>
            <a:cxnSpLocks noChangeShapeType="1"/>
            <a:stCxn id="63512" idx="2"/>
          </p:cNvCxnSpPr>
          <p:nvPr/>
        </p:nvCxnSpPr>
        <p:spPr bwMode="auto">
          <a:xfrm rot="16200000" flipH="1">
            <a:off x="2760662" y="3749676"/>
            <a:ext cx="500063" cy="3046412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</p:spPr>
      </p:cxnSp>
      <p:sp>
        <p:nvSpPr>
          <p:cNvPr id="63509" name="Rectangle 21"/>
          <p:cNvSpPr>
            <a:spLocks noChangeArrowheads="1"/>
          </p:cNvSpPr>
          <p:nvPr/>
        </p:nvSpPr>
        <p:spPr bwMode="auto">
          <a:xfrm>
            <a:off x="1501775" y="1858963"/>
            <a:ext cx="5965825" cy="1068387"/>
          </a:xfrm>
          <a:prstGeom prst="rect">
            <a:avLst/>
          </a:prstGeom>
          <a:solidFill>
            <a:schemeClr val="tx2"/>
          </a:solidFill>
          <a:ln w="15875">
            <a:noFill/>
            <a:miter lim="800000"/>
            <a:headEnd/>
            <a:tailEnd/>
          </a:ln>
          <a:effectLst/>
        </p:spPr>
        <p:txBody>
          <a:bodyPr lIns="137160" tIns="228600" bIns="228600">
            <a:prstTxWarp prst="textNoShape">
              <a:avLst/>
            </a:prstTxWarp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for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Node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first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!=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null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next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 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sz="1600" b="1">
                <a:latin typeface="Courier New" charset="0"/>
              </a:rPr>
              <a:t>StdOut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println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latin typeface="Courier New" charset="0"/>
              </a:rPr>
              <a:t>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item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63512" name="Rectangle 24"/>
          <p:cNvSpPr>
            <a:spLocks noChangeArrowheads="1"/>
          </p:cNvSpPr>
          <p:nvPr/>
        </p:nvSpPr>
        <p:spPr bwMode="auto">
          <a:xfrm>
            <a:off x="1344613" y="4738688"/>
            <a:ext cx="285750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latin typeface="Courier New" charset="0"/>
              </a:rPr>
              <a:t>x</a:t>
            </a:r>
          </a:p>
        </p:txBody>
      </p:sp>
      <p:sp>
        <p:nvSpPr>
          <p:cNvPr id="63513" name="Rectangle 25"/>
          <p:cNvSpPr>
            <a:spLocks noChangeArrowheads="1"/>
          </p:cNvSpPr>
          <p:nvPr/>
        </p:nvSpPr>
        <p:spPr bwMode="auto">
          <a:xfrm>
            <a:off x="1905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63514" name="AutoShape 26"/>
          <p:cNvCxnSpPr>
            <a:cxnSpLocks noChangeShapeType="1"/>
            <a:stCxn id="63516" idx="6"/>
            <a:endCxn id="63517" idx="1"/>
          </p:cNvCxnSpPr>
          <p:nvPr/>
        </p:nvCxnSpPr>
        <p:spPr bwMode="auto">
          <a:xfrm>
            <a:off x="2087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3515" name="Rectangle 27"/>
          <p:cNvSpPr>
            <a:spLocks noChangeArrowheads="1"/>
          </p:cNvSpPr>
          <p:nvPr/>
        </p:nvSpPr>
        <p:spPr bwMode="auto">
          <a:xfrm>
            <a:off x="1066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Alice</a:t>
            </a:r>
          </a:p>
        </p:txBody>
      </p:sp>
      <p:sp>
        <p:nvSpPr>
          <p:cNvPr id="63516" name="Oval 28"/>
          <p:cNvSpPr>
            <a:spLocks noChangeArrowheads="1"/>
          </p:cNvSpPr>
          <p:nvPr/>
        </p:nvSpPr>
        <p:spPr bwMode="auto">
          <a:xfrm>
            <a:off x="2041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17" name="Rectangle 29"/>
          <p:cNvSpPr>
            <a:spLocks noChangeArrowheads="1"/>
          </p:cNvSpPr>
          <p:nvPr/>
        </p:nvSpPr>
        <p:spPr bwMode="auto">
          <a:xfrm>
            <a:off x="2590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Bob</a:t>
            </a:r>
          </a:p>
        </p:txBody>
      </p:sp>
      <p:sp>
        <p:nvSpPr>
          <p:cNvPr id="63518" name="Rectangle 30"/>
          <p:cNvSpPr>
            <a:spLocks noChangeArrowheads="1"/>
          </p:cNvSpPr>
          <p:nvPr/>
        </p:nvSpPr>
        <p:spPr bwMode="auto">
          <a:xfrm>
            <a:off x="3429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63519" name="AutoShape 31"/>
          <p:cNvCxnSpPr>
            <a:cxnSpLocks noChangeShapeType="1"/>
            <a:stCxn id="63520" idx="6"/>
            <a:endCxn id="63521" idx="1"/>
          </p:cNvCxnSpPr>
          <p:nvPr/>
        </p:nvCxnSpPr>
        <p:spPr bwMode="auto">
          <a:xfrm>
            <a:off x="3611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3520" name="Oval 32"/>
          <p:cNvSpPr>
            <a:spLocks noChangeArrowheads="1"/>
          </p:cNvSpPr>
          <p:nvPr/>
        </p:nvSpPr>
        <p:spPr bwMode="auto">
          <a:xfrm>
            <a:off x="3565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21" name="Rectangle 33"/>
          <p:cNvSpPr>
            <a:spLocks noChangeArrowheads="1"/>
          </p:cNvSpPr>
          <p:nvPr/>
        </p:nvSpPr>
        <p:spPr bwMode="auto">
          <a:xfrm>
            <a:off x="4114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Carol</a:t>
            </a:r>
          </a:p>
        </p:txBody>
      </p:sp>
      <p:sp>
        <p:nvSpPr>
          <p:cNvPr id="63522" name="Rectangle 34"/>
          <p:cNvSpPr>
            <a:spLocks noChangeArrowheads="1"/>
          </p:cNvSpPr>
          <p:nvPr/>
        </p:nvSpPr>
        <p:spPr bwMode="auto">
          <a:xfrm>
            <a:off x="4953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63523" name="AutoShape 35"/>
          <p:cNvCxnSpPr>
            <a:cxnSpLocks noChangeShapeType="1"/>
            <a:stCxn id="63524" idx="6"/>
            <a:endCxn id="63525" idx="1"/>
          </p:cNvCxnSpPr>
          <p:nvPr/>
        </p:nvCxnSpPr>
        <p:spPr bwMode="auto">
          <a:xfrm>
            <a:off x="5135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3524" name="Oval 36"/>
          <p:cNvSpPr>
            <a:spLocks noChangeArrowheads="1"/>
          </p:cNvSpPr>
          <p:nvPr/>
        </p:nvSpPr>
        <p:spPr bwMode="auto">
          <a:xfrm>
            <a:off x="5089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25" name="Rectangle 37"/>
          <p:cNvSpPr>
            <a:spLocks noChangeArrowheads="1"/>
          </p:cNvSpPr>
          <p:nvPr/>
        </p:nvSpPr>
        <p:spPr bwMode="auto">
          <a:xfrm>
            <a:off x="5638800" y="5538788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Courier New" charset="0"/>
              </a:rPr>
              <a:t>null</a:t>
            </a:r>
          </a:p>
        </p:txBody>
      </p:sp>
      <p:sp>
        <p:nvSpPr>
          <p:cNvPr id="63526" name="Rectangle 38"/>
          <p:cNvSpPr>
            <a:spLocks noChangeArrowheads="1"/>
          </p:cNvSpPr>
          <p:nvPr/>
        </p:nvSpPr>
        <p:spPr bwMode="auto">
          <a:xfrm>
            <a:off x="1231900" y="5864225"/>
            <a:ext cx="4587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item</a:t>
            </a:r>
          </a:p>
        </p:txBody>
      </p:sp>
      <p:sp>
        <p:nvSpPr>
          <p:cNvPr id="63527" name="Rectangle 39"/>
          <p:cNvSpPr>
            <a:spLocks noChangeArrowheads="1"/>
          </p:cNvSpPr>
          <p:nvPr/>
        </p:nvSpPr>
        <p:spPr bwMode="auto">
          <a:xfrm>
            <a:off x="1817688" y="5867400"/>
            <a:ext cx="4587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next</a:t>
            </a:r>
          </a:p>
        </p:txBody>
      </p:sp>
      <p:sp>
        <p:nvSpPr>
          <p:cNvPr id="63528" name="Rectangle 40"/>
          <p:cNvSpPr>
            <a:spLocks noChangeArrowheads="1"/>
          </p:cNvSpPr>
          <p:nvPr/>
        </p:nvSpPr>
        <p:spPr bwMode="auto">
          <a:xfrm>
            <a:off x="150813" y="5124450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1">
                <a:latin typeface="Courier New" charset="0"/>
              </a:rPr>
              <a:t>first</a:t>
            </a:r>
          </a:p>
        </p:txBody>
      </p:sp>
      <p:cxnSp>
        <p:nvCxnSpPr>
          <p:cNvPr id="63529" name="AutoShape 41"/>
          <p:cNvCxnSpPr>
            <a:cxnSpLocks noChangeShapeType="1"/>
            <a:stCxn id="63528" idx="2"/>
            <a:endCxn id="63515" idx="1"/>
          </p:cNvCxnSpPr>
          <p:nvPr/>
        </p:nvCxnSpPr>
        <p:spPr bwMode="auto">
          <a:xfrm>
            <a:off x="569913" y="5429250"/>
            <a:ext cx="496887" cy="261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3530" name="Rectangle 42"/>
          <p:cNvSpPr>
            <a:spLocks noChangeArrowheads="1"/>
          </p:cNvSpPr>
          <p:nvPr/>
        </p:nvSpPr>
        <p:spPr bwMode="auto">
          <a:xfrm>
            <a:off x="1917700" y="2225675"/>
            <a:ext cx="3003550" cy="260350"/>
          </a:xfrm>
          <a:prstGeom prst="rect">
            <a:avLst/>
          </a:prstGeom>
          <a:solidFill>
            <a:schemeClr val="folHlink">
              <a:alpha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68A8D-7BBB-4B4B-B5C9-6386632FBDDE}" type="slidenum">
              <a:rPr lang="en-US"/>
              <a:pPr/>
              <a:t>11</a:t>
            </a:fld>
            <a:endParaRPr lang="en-US" sz="1400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Traversing a List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Iteration.  </a:t>
            </a:r>
            <a:r>
              <a:rPr lang="en-US">
                <a:solidFill>
                  <a:schemeClr val="tx1"/>
                </a:solidFill>
              </a:rPr>
              <a:t>Idiom for traversing a null-terminated linked list.</a:t>
            </a:r>
          </a:p>
        </p:txBody>
      </p:sp>
      <p:sp>
        <p:nvSpPr>
          <p:cNvPr id="65555" name="Rectangle 19"/>
          <p:cNvSpPr>
            <a:spLocks noChangeArrowheads="1"/>
          </p:cNvSpPr>
          <p:nvPr/>
        </p:nvSpPr>
        <p:spPr bwMode="auto">
          <a:xfrm>
            <a:off x="7315200" y="5089525"/>
            <a:ext cx="1295400" cy="10064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182880" rIns="137160" bIns="182880">
            <a:prstTxWarp prst="textNoShape">
              <a:avLst/>
            </a:prstTxWarp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Alice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Bob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Carol</a:t>
            </a:r>
          </a:p>
        </p:txBody>
      </p:sp>
      <p:cxnSp>
        <p:nvCxnSpPr>
          <p:cNvPr id="65556" name="AutoShape 20"/>
          <p:cNvCxnSpPr>
            <a:cxnSpLocks noChangeShapeType="1"/>
            <a:stCxn id="65560" idx="2"/>
          </p:cNvCxnSpPr>
          <p:nvPr/>
        </p:nvCxnSpPr>
        <p:spPr bwMode="auto">
          <a:xfrm rot="16200000" flipH="1">
            <a:off x="3522662" y="2987676"/>
            <a:ext cx="500063" cy="4570412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</p:spPr>
      </p:cxnSp>
      <p:sp>
        <p:nvSpPr>
          <p:cNvPr id="65557" name="Rectangle 21"/>
          <p:cNvSpPr>
            <a:spLocks noChangeArrowheads="1"/>
          </p:cNvSpPr>
          <p:nvPr/>
        </p:nvSpPr>
        <p:spPr bwMode="auto">
          <a:xfrm>
            <a:off x="1501775" y="1858963"/>
            <a:ext cx="5965825" cy="1068387"/>
          </a:xfrm>
          <a:prstGeom prst="rect">
            <a:avLst/>
          </a:prstGeom>
          <a:solidFill>
            <a:schemeClr val="tx2"/>
          </a:solidFill>
          <a:ln w="15875">
            <a:noFill/>
            <a:miter lim="800000"/>
            <a:headEnd/>
            <a:tailEnd/>
          </a:ln>
          <a:effectLst/>
        </p:spPr>
        <p:txBody>
          <a:bodyPr lIns="137160" tIns="228600" bIns="228600">
            <a:prstTxWarp prst="textNoShape">
              <a:avLst/>
            </a:prstTxWarp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for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Node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first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!=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null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next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 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sz="1600" b="1">
                <a:latin typeface="Courier New" charset="0"/>
              </a:rPr>
              <a:t>StdOut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println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latin typeface="Courier New" charset="0"/>
              </a:rPr>
              <a:t>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item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65560" name="Rectangle 24"/>
          <p:cNvSpPr>
            <a:spLocks noChangeArrowheads="1"/>
          </p:cNvSpPr>
          <p:nvPr/>
        </p:nvSpPr>
        <p:spPr bwMode="auto">
          <a:xfrm>
            <a:off x="1344613" y="4738688"/>
            <a:ext cx="285750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latin typeface="Courier New" charset="0"/>
              </a:rPr>
              <a:t>x</a:t>
            </a:r>
          </a:p>
        </p:txBody>
      </p:sp>
      <p:sp>
        <p:nvSpPr>
          <p:cNvPr id="65561" name="Rectangle 25"/>
          <p:cNvSpPr>
            <a:spLocks noChangeArrowheads="1"/>
          </p:cNvSpPr>
          <p:nvPr/>
        </p:nvSpPr>
        <p:spPr bwMode="auto">
          <a:xfrm>
            <a:off x="1905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65562" name="AutoShape 26"/>
          <p:cNvCxnSpPr>
            <a:cxnSpLocks noChangeShapeType="1"/>
            <a:stCxn id="65564" idx="6"/>
            <a:endCxn id="65565" idx="1"/>
          </p:cNvCxnSpPr>
          <p:nvPr/>
        </p:nvCxnSpPr>
        <p:spPr bwMode="auto">
          <a:xfrm>
            <a:off x="2087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5563" name="Rectangle 27"/>
          <p:cNvSpPr>
            <a:spLocks noChangeArrowheads="1"/>
          </p:cNvSpPr>
          <p:nvPr/>
        </p:nvSpPr>
        <p:spPr bwMode="auto">
          <a:xfrm>
            <a:off x="1066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Alice</a:t>
            </a:r>
          </a:p>
        </p:txBody>
      </p:sp>
      <p:sp>
        <p:nvSpPr>
          <p:cNvPr id="65564" name="Oval 28"/>
          <p:cNvSpPr>
            <a:spLocks noChangeArrowheads="1"/>
          </p:cNvSpPr>
          <p:nvPr/>
        </p:nvSpPr>
        <p:spPr bwMode="auto">
          <a:xfrm>
            <a:off x="2041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565" name="Rectangle 29"/>
          <p:cNvSpPr>
            <a:spLocks noChangeArrowheads="1"/>
          </p:cNvSpPr>
          <p:nvPr/>
        </p:nvSpPr>
        <p:spPr bwMode="auto">
          <a:xfrm>
            <a:off x="2590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Bob</a:t>
            </a:r>
          </a:p>
        </p:txBody>
      </p:sp>
      <p:sp>
        <p:nvSpPr>
          <p:cNvPr id="65566" name="Rectangle 30"/>
          <p:cNvSpPr>
            <a:spLocks noChangeArrowheads="1"/>
          </p:cNvSpPr>
          <p:nvPr/>
        </p:nvSpPr>
        <p:spPr bwMode="auto">
          <a:xfrm>
            <a:off x="3429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65567" name="AutoShape 31"/>
          <p:cNvCxnSpPr>
            <a:cxnSpLocks noChangeShapeType="1"/>
            <a:stCxn id="65568" idx="6"/>
            <a:endCxn id="65569" idx="1"/>
          </p:cNvCxnSpPr>
          <p:nvPr/>
        </p:nvCxnSpPr>
        <p:spPr bwMode="auto">
          <a:xfrm>
            <a:off x="3611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5568" name="Oval 32"/>
          <p:cNvSpPr>
            <a:spLocks noChangeArrowheads="1"/>
          </p:cNvSpPr>
          <p:nvPr/>
        </p:nvSpPr>
        <p:spPr bwMode="auto">
          <a:xfrm>
            <a:off x="3565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569" name="Rectangle 33"/>
          <p:cNvSpPr>
            <a:spLocks noChangeArrowheads="1"/>
          </p:cNvSpPr>
          <p:nvPr/>
        </p:nvSpPr>
        <p:spPr bwMode="auto">
          <a:xfrm>
            <a:off x="4114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Carol</a:t>
            </a:r>
          </a:p>
        </p:txBody>
      </p:sp>
      <p:sp>
        <p:nvSpPr>
          <p:cNvPr id="65570" name="Rectangle 34"/>
          <p:cNvSpPr>
            <a:spLocks noChangeArrowheads="1"/>
          </p:cNvSpPr>
          <p:nvPr/>
        </p:nvSpPr>
        <p:spPr bwMode="auto">
          <a:xfrm>
            <a:off x="4953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65571" name="AutoShape 35"/>
          <p:cNvCxnSpPr>
            <a:cxnSpLocks noChangeShapeType="1"/>
            <a:stCxn id="65572" idx="6"/>
            <a:endCxn id="65573" idx="1"/>
          </p:cNvCxnSpPr>
          <p:nvPr/>
        </p:nvCxnSpPr>
        <p:spPr bwMode="auto">
          <a:xfrm>
            <a:off x="5135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5572" name="Oval 36"/>
          <p:cNvSpPr>
            <a:spLocks noChangeArrowheads="1"/>
          </p:cNvSpPr>
          <p:nvPr/>
        </p:nvSpPr>
        <p:spPr bwMode="auto">
          <a:xfrm>
            <a:off x="5089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573" name="Rectangle 37"/>
          <p:cNvSpPr>
            <a:spLocks noChangeArrowheads="1"/>
          </p:cNvSpPr>
          <p:nvPr/>
        </p:nvSpPr>
        <p:spPr bwMode="auto">
          <a:xfrm>
            <a:off x="5638800" y="5538788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Courier New" charset="0"/>
              </a:rPr>
              <a:t>null</a:t>
            </a:r>
          </a:p>
        </p:txBody>
      </p:sp>
      <p:sp>
        <p:nvSpPr>
          <p:cNvPr id="65574" name="Rectangle 38"/>
          <p:cNvSpPr>
            <a:spLocks noChangeArrowheads="1"/>
          </p:cNvSpPr>
          <p:nvPr/>
        </p:nvSpPr>
        <p:spPr bwMode="auto">
          <a:xfrm>
            <a:off x="1231900" y="5864225"/>
            <a:ext cx="4587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item</a:t>
            </a:r>
          </a:p>
        </p:txBody>
      </p:sp>
      <p:sp>
        <p:nvSpPr>
          <p:cNvPr id="65575" name="Rectangle 39"/>
          <p:cNvSpPr>
            <a:spLocks noChangeArrowheads="1"/>
          </p:cNvSpPr>
          <p:nvPr/>
        </p:nvSpPr>
        <p:spPr bwMode="auto">
          <a:xfrm>
            <a:off x="1817688" y="5867400"/>
            <a:ext cx="4587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next</a:t>
            </a:r>
          </a:p>
        </p:txBody>
      </p:sp>
      <p:sp>
        <p:nvSpPr>
          <p:cNvPr id="65576" name="Rectangle 40"/>
          <p:cNvSpPr>
            <a:spLocks noChangeArrowheads="1"/>
          </p:cNvSpPr>
          <p:nvPr/>
        </p:nvSpPr>
        <p:spPr bwMode="auto">
          <a:xfrm>
            <a:off x="150813" y="5124450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1">
                <a:latin typeface="Courier New" charset="0"/>
              </a:rPr>
              <a:t>first</a:t>
            </a:r>
          </a:p>
        </p:txBody>
      </p:sp>
      <p:cxnSp>
        <p:nvCxnSpPr>
          <p:cNvPr id="65577" name="AutoShape 41"/>
          <p:cNvCxnSpPr>
            <a:cxnSpLocks noChangeShapeType="1"/>
            <a:stCxn id="65576" idx="2"/>
            <a:endCxn id="65563" idx="1"/>
          </p:cNvCxnSpPr>
          <p:nvPr/>
        </p:nvCxnSpPr>
        <p:spPr bwMode="auto">
          <a:xfrm>
            <a:off x="569913" y="5429250"/>
            <a:ext cx="496887" cy="261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5578" name="Rectangle 42"/>
          <p:cNvSpPr>
            <a:spLocks noChangeArrowheads="1"/>
          </p:cNvSpPr>
          <p:nvPr/>
        </p:nvSpPr>
        <p:spPr bwMode="auto">
          <a:xfrm>
            <a:off x="5508625" y="1997075"/>
            <a:ext cx="1350963" cy="228600"/>
          </a:xfrm>
          <a:prstGeom prst="rect">
            <a:avLst/>
          </a:prstGeom>
          <a:solidFill>
            <a:schemeClr val="folHlink">
              <a:alpha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E933D-68DE-B646-A23E-DCACBB7F5AF4}" type="slidenum">
              <a:rPr lang="en-US"/>
              <a:pPr/>
              <a:t>12</a:t>
            </a:fld>
            <a:endParaRPr lang="en-US" sz="1400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Traversing a List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Iteration.  </a:t>
            </a:r>
            <a:r>
              <a:rPr lang="en-US">
                <a:solidFill>
                  <a:schemeClr val="tx1"/>
                </a:solidFill>
              </a:rPr>
              <a:t>Idiom for traversing a null-terminated linked list.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7315200" y="5089525"/>
            <a:ext cx="1295400" cy="10064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182880" rIns="137160" bIns="182880">
            <a:prstTxWarp prst="textNoShape">
              <a:avLst/>
            </a:prstTxWarp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Alice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Bob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Carol</a:t>
            </a:r>
          </a:p>
        </p:txBody>
      </p:sp>
      <p:cxnSp>
        <p:nvCxnSpPr>
          <p:cNvPr id="77829" name="AutoShape 5"/>
          <p:cNvCxnSpPr>
            <a:cxnSpLocks noChangeShapeType="1"/>
            <a:stCxn id="77831" idx="2"/>
          </p:cNvCxnSpPr>
          <p:nvPr/>
        </p:nvCxnSpPr>
        <p:spPr bwMode="auto">
          <a:xfrm rot="16200000" flipH="1">
            <a:off x="3522662" y="2987676"/>
            <a:ext cx="500063" cy="4570412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</p:spPr>
      </p:cxn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1501775" y="1858963"/>
            <a:ext cx="5965825" cy="1068387"/>
          </a:xfrm>
          <a:prstGeom prst="rect">
            <a:avLst/>
          </a:prstGeom>
          <a:solidFill>
            <a:schemeClr val="tx2"/>
          </a:solidFill>
          <a:ln w="15875">
            <a:noFill/>
            <a:miter lim="800000"/>
            <a:headEnd/>
            <a:tailEnd/>
          </a:ln>
          <a:effectLst/>
        </p:spPr>
        <p:txBody>
          <a:bodyPr lIns="137160" tIns="228600" bIns="228600">
            <a:prstTxWarp prst="textNoShape">
              <a:avLst/>
            </a:prstTxWarp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for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Node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first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!=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null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next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 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sz="1600" b="1">
                <a:latin typeface="Courier New" charset="0"/>
              </a:rPr>
              <a:t>StdOut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println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latin typeface="Courier New" charset="0"/>
              </a:rPr>
              <a:t>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item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1344613" y="4738688"/>
            <a:ext cx="285750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latin typeface="Courier New" charset="0"/>
              </a:rPr>
              <a:t>x</a:t>
            </a:r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1905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77833" name="AutoShape 9"/>
          <p:cNvCxnSpPr>
            <a:cxnSpLocks noChangeShapeType="1"/>
            <a:stCxn id="77835" idx="6"/>
            <a:endCxn id="77836" idx="1"/>
          </p:cNvCxnSpPr>
          <p:nvPr/>
        </p:nvCxnSpPr>
        <p:spPr bwMode="auto">
          <a:xfrm>
            <a:off x="2087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77834" name="Rectangle 10"/>
          <p:cNvSpPr>
            <a:spLocks noChangeArrowheads="1"/>
          </p:cNvSpPr>
          <p:nvPr/>
        </p:nvSpPr>
        <p:spPr bwMode="auto">
          <a:xfrm>
            <a:off x="1066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Alice</a:t>
            </a:r>
          </a:p>
        </p:txBody>
      </p:sp>
      <p:sp>
        <p:nvSpPr>
          <p:cNvPr id="77835" name="Oval 11"/>
          <p:cNvSpPr>
            <a:spLocks noChangeArrowheads="1"/>
          </p:cNvSpPr>
          <p:nvPr/>
        </p:nvSpPr>
        <p:spPr bwMode="auto">
          <a:xfrm>
            <a:off x="2041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36" name="Rectangle 12"/>
          <p:cNvSpPr>
            <a:spLocks noChangeArrowheads="1"/>
          </p:cNvSpPr>
          <p:nvPr/>
        </p:nvSpPr>
        <p:spPr bwMode="auto">
          <a:xfrm>
            <a:off x="2590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Bob</a:t>
            </a:r>
          </a:p>
        </p:txBody>
      </p:sp>
      <p:sp>
        <p:nvSpPr>
          <p:cNvPr id="77837" name="Rectangle 13"/>
          <p:cNvSpPr>
            <a:spLocks noChangeArrowheads="1"/>
          </p:cNvSpPr>
          <p:nvPr/>
        </p:nvSpPr>
        <p:spPr bwMode="auto">
          <a:xfrm>
            <a:off x="3429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77838" name="AutoShape 14"/>
          <p:cNvCxnSpPr>
            <a:cxnSpLocks noChangeShapeType="1"/>
            <a:stCxn id="77839" idx="6"/>
            <a:endCxn id="77840" idx="1"/>
          </p:cNvCxnSpPr>
          <p:nvPr/>
        </p:nvCxnSpPr>
        <p:spPr bwMode="auto">
          <a:xfrm>
            <a:off x="3611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77839" name="Oval 15"/>
          <p:cNvSpPr>
            <a:spLocks noChangeArrowheads="1"/>
          </p:cNvSpPr>
          <p:nvPr/>
        </p:nvSpPr>
        <p:spPr bwMode="auto">
          <a:xfrm>
            <a:off x="3565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40" name="Rectangle 16"/>
          <p:cNvSpPr>
            <a:spLocks noChangeArrowheads="1"/>
          </p:cNvSpPr>
          <p:nvPr/>
        </p:nvSpPr>
        <p:spPr bwMode="auto">
          <a:xfrm>
            <a:off x="4114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Carol</a:t>
            </a:r>
          </a:p>
        </p:txBody>
      </p:sp>
      <p:sp>
        <p:nvSpPr>
          <p:cNvPr id="77841" name="Rectangle 17"/>
          <p:cNvSpPr>
            <a:spLocks noChangeArrowheads="1"/>
          </p:cNvSpPr>
          <p:nvPr/>
        </p:nvSpPr>
        <p:spPr bwMode="auto">
          <a:xfrm>
            <a:off x="4953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77842" name="AutoShape 18"/>
          <p:cNvCxnSpPr>
            <a:cxnSpLocks noChangeShapeType="1"/>
            <a:stCxn id="77843" idx="6"/>
            <a:endCxn id="77844" idx="1"/>
          </p:cNvCxnSpPr>
          <p:nvPr/>
        </p:nvCxnSpPr>
        <p:spPr bwMode="auto">
          <a:xfrm>
            <a:off x="5135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77843" name="Oval 19"/>
          <p:cNvSpPr>
            <a:spLocks noChangeArrowheads="1"/>
          </p:cNvSpPr>
          <p:nvPr/>
        </p:nvSpPr>
        <p:spPr bwMode="auto">
          <a:xfrm>
            <a:off x="5089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44" name="Rectangle 20"/>
          <p:cNvSpPr>
            <a:spLocks noChangeArrowheads="1"/>
          </p:cNvSpPr>
          <p:nvPr/>
        </p:nvSpPr>
        <p:spPr bwMode="auto">
          <a:xfrm>
            <a:off x="5638800" y="5538788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Courier New" charset="0"/>
              </a:rPr>
              <a:t>null</a:t>
            </a:r>
          </a:p>
        </p:txBody>
      </p:sp>
      <p:sp>
        <p:nvSpPr>
          <p:cNvPr id="77845" name="Rectangle 21"/>
          <p:cNvSpPr>
            <a:spLocks noChangeArrowheads="1"/>
          </p:cNvSpPr>
          <p:nvPr/>
        </p:nvSpPr>
        <p:spPr bwMode="auto">
          <a:xfrm>
            <a:off x="1231900" y="5864225"/>
            <a:ext cx="4587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item</a:t>
            </a:r>
          </a:p>
        </p:txBody>
      </p:sp>
      <p:sp>
        <p:nvSpPr>
          <p:cNvPr id="77846" name="Rectangle 22"/>
          <p:cNvSpPr>
            <a:spLocks noChangeArrowheads="1"/>
          </p:cNvSpPr>
          <p:nvPr/>
        </p:nvSpPr>
        <p:spPr bwMode="auto">
          <a:xfrm>
            <a:off x="1817688" y="5867400"/>
            <a:ext cx="4587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next</a:t>
            </a:r>
          </a:p>
        </p:txBody>
      </p:sp>
      <p:sp>
        <p:nvSpPr>
          <p:cNvPr id="77847" name="Rectangle 23"/>
          <p:cNvSpPr>
            <a:spLocks noChangeArrowheads="1"/>
          </p:cNvSpPr>
          <p:nvPr/>
        </p:nvSpPr>
        <p:spPr bwMode="auto">
          <a:xfrm>
            <a:off x="150813" y="5124450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1">
                <a:latin typeface="Courier New" charset="0"/>
              </a:rPr>
              <a:t>first</a:t>
            </a:r>
          </a:p>
        </p:txBody>
      </p:sp>
      <p:cxnSp>
        <p:nvCxnSpPr>
          <p:cNvPr id="77848" name="AutoShape 24"/>
          <p:cNvCxnSpPr>
            <a:cxnSpLocks noChangeShapeType="1"/>
            <a:stCxn id="77847" idx="2"/>
            <a:endCxn id="77834" idx="1"/>
          </p:cNvCxnSpPr>
          <p:nvPr/>
        </p:nvCxnSpPr>
        <p:spPr bwMode="auto">
          <a:xfrm>
            <a:off x="569913" y="5429250"/>
            <a:ext cx="496887" cy="261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77850" name="Rectangle 26"/>
          <p:cNvSpPr>
            <a:spLocks noChangeArrowheads="1"/>
          </p:cNvSpPr>
          <p:nvPr/>
        </p:nvSpPr>
        <p:spPr bwMode="auto">
          <a:xfrm>
            <a:off x="4151313" y="1997075"/>
            <a:ext cx="1350962" cy="228600"/>
          </a:xfrm>
          <a:prstGeom prst="rect">
            <a:avLst/>
          </a:prstGeom>
          <a:solidFill>
            <a:schemeClr val="folHlink">
              <a:alpha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4E6871-BA34-AB47-94DB-2DB8AC4D565D}" type="slidenum">
              <a:rPr lang="en-US"/>
              <a:pPr/>
              <a:t>13</a:t>
            </a:fld>
            <a:endParaRPr lang="en-US" sz="1400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Traversing a List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Iteration.  </a:t>
            </a:r>
            <a:r>
              <a:rPr lang="en-US">
                <a:solidFill>
                  <a:schemeClr val="tx1"/>
                </a:solidFill>
              </a:rPr>
              <a:t>Idiom for traversing a null-terminated linked list.</a:t>
            </a:r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7315200" y="5089525"/>
            <a:ext cx="1295400" cy="10064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182880" rIns="137160" bIns="182880">
            <a:prstTxWarp prst="textNoShape">
              <a:avLst/>
            </a:prstTxWarp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Alice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Bob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Carol</a:t>
            </a:r>
          </a:p>
        </p:txBody>
      </p:sp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1501775" y="1858963"/>
            <a:ext cx="5965825" cy="1068387"/>
          </a:xfrm>
          <a:prstGeom prst="rect">
            <a:avLst/>
          </a:prstGeom>
          <a:solidFill>
            <a:schemeClr val="tx2"/>
          </a:solidFill>
          <a:ln w="15875">
            <a:noFill/>
            <a:miter lim="800000"/>
            <a:headEnd/>
            <a:tailEnd/>
          </a:ln>
          <a:effectLst/>
        </p:spPr>
        <p:txBody>
          <a:bodyPr lIns="137160" tIns="228600" bIns="228600">
            <a:prstTxWarp prst="textNoShape">
              <a:avLst/>
            </a:prstTxWarp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for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Node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first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!=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null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next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 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sz="1600" b="1">
                <a:latin typeface="Courier New" charset="0"/>
              </a:rPr>
              <a:t>StdOut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println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latin typeface="Courier New" charset="0"/>
              </a:rPr>
              <a:t>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item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9880" name="Rectangle 8"/>
          <p:cNvSpPr>
            <a:spLocks noChangeArrowheads="1"/>
          </p:cNvSpPr>
          <p:nvPr/>
        </p:nvSpPr>
        <p:spPr bwMode="auto">
          <a:xfrm>
            <a:off x="1905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79881" name="AutoShape 9"/>
          <p:cNvCxnSpPr>
            <a:cxnSpLocks noChangeShapeType="1"/>
            <a:stCxn id="79883" idx="6"/>
            <a:endCxn id="79884" idx="1"/>
          </p:cNvCxnSpPr>
          <p:nvPr/>
        </p:nvCxnSpPr>
        <p:spPr bwMode="auto">
          <a:xfrm>
            <a:off x="2087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79882" name="Rectangle 10"/>
          <p:cNvSpPr>
            <a:spLocks noChangeArrowheads="1"/>
          </p:cNvSpPr>
          <p:nvPr/>
        </p:nvSpPr>
        <p:spPr bwMode="auto">
          <a:xfrm>
            <a:off x="1066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Alice</a:t>
            </a:r>
          </a:p>
        </p:txBody>
      </p:sp>
      <p:sp>
        <p:nvSpPr>
          <p:cNvPr id="79883" name="Oval 11"/>
          <p:cNvSpPr>
            <a:spLocks noChangeArrowheads="1"/>
          </p:cNvSpPr>
          <p:nvPr/>
        </p:nvSpPr>
        <p:spPr bwMode="auto">
          <a:xfrm>
            <a:off x="2041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84" name="Rectangle 12"/>
          <p:cNvSpPr>
            <a:spLocks noChangeArrowheads="1"/>
          </p:cNvSpPr>
          <p:nvPr/>
        </p:nvSpPr>
        <p:spPr bwMode="auto">
          <a:xfrm>
            <a:off x="2590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Bob</a:t>
            </a:r>
          </a:p>
        </p:txBody>
      </p:sp>
      <p:sp>
        <p:nvSpPr>
          <p:cNvPr id="79885" name="Rectangle 13"/>
          <p:cNvSpPr>
            <a:spLocks noChangeArrowheads="1"/>
          </p:cNvSpPr>
          <p:nvPr/>
        </p:nvSpPr>
        <p:spPr bwMode="auto">
          <a:xfrm>
            <a:off x="3429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79886" name="AutoShape 14"/>
          <p:cNvCxnSpPr>
            <a:cxnSpLocks noChangeShapeType="1"/>
            <a:stCxn id="79887" idx="6"/>
            <a:endCxn id="79888" idx="1"/>
          </p:cNvCxnSpPr>
          <p:nvPr/>
        </p:nvCxnSpPr>
        <p:spPr bwMode="auto">
          <a:xfrm>
            <a:off x="3611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79887" name="Oval 15"/>
          <p:cNvSpPr>
            <a:spLocks noChangeArrowheads="1"/>
          </p:cNvSpPr>
          <p:nvPr/>
        </p:nvSpPr>
        <p:spPr bwMode="auto">
          <a:xfrm>
            <a:off x="3565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88" name="Rectangle 16"/>
          <p:cNvSpPr>
            <a:spLocks noChangeArrowheads="1"/>
          </p:cNvSpPr>
          <p:nvPr/>
        </p:nvSpPr>
        <p:spPr bwMode="auto">
          <a:xfrm>
            <a:off x="4114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Carol</a:t>
            </a:r>
          </a:p>
        </p:txBody>
      </p:sp>
      <p:sp>
        <p:nvSpPr>
          <p:cNvPr id="79889" name="Rectangle 17"/>
          <p:cNvSpPr>
            <a:spLocks noChangeArrowheads="1"/>
          </p:cNvSpPr>
          <p:nvPr/>
        </p:nvSpPr>
        <p:spPr bwMode="auto">
          <a:xfrm>
            <a:off x="4953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79890" name="AutoShape 18"/>
          <p:cNvCxnSpPr>
            <a:cxnSpLocks noChangeShapeType="1"/>
            <a:stCxn id="79891" idx="6"/>
            <a:endCxn id="79892" idx="1"/>
          </p:cNvCxnSpPr>
          <p:nvPr/>
        </p:nvCxnSpPr>
        <p:spPr bwMode="auto">
          <a:xfrm>
            <a:off x="5135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79891" name="Oval 19"/>
          <p:cNvSpPr>
            <a:spLocks noChangeArrowheads="1"/>
          </p:cNvSpPr>
          <p:nvPr/>
        </p:nvSpPr>
        <p:spPr bwMode="auto">
          <a:xfrm>
            <a:off x="5089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92" name="Rectangle 20"/>
          <p:cNvSpPr>
            <a:spLocks noChangeArrowheads="1"/>
          </p:cNvSpPr>
          <p:nvPr/>
        </p:nvSpPr>
        <p:spPr bwMode="auto">
          <a:xfrm>
            <a:off x="5638800" y="5538788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Courier New" charset="0"/>
              </a:rPr>
              <a:t>null</a:t>
            </a:r>
          </a:p>
        </p:txBody>
      </p:sp>
      <p:sp>
        <p:nvSpPr>
          <p:cNvPr id="79893" name="Rectangle 21"/>
          <p:cNvSpPr>
            <a:spLocks noChangeArrowheads="1"/>
          </p:cNvSpPr>
          <p:nvPr/>
        </p:nvSpPr>
        <p:spPr bwMode="auto">
          <a:xfrm>
            <a:off x="1231900" y="5864225"/>
            <a:ext cx="4587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item</a:t>
            </a:r>
          </a:p>
        </p:txBody>
      </p:sp>
      <p:sp>
        <p:nvSpPr>
          <p:cNvPr id="79894" name="Rectangle 22"/>
          <p:cNvSpPr>
            <a:spLocks noChangeArrowheads="1"/>
          </p:cNvSpPr>
          <p:nvPr/>
        </p:nvSpPr>
        <p:spPr bwMode="auto">
          <a:xfrm>
            <a:off x="1817688" y="5867400"/>
            <a:ext cx="4587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next</a:t>
            </a:r>
          </a:p>
        </p:txBody>
      </p:sp>
      <p:sp>
        <p:nvSpPr>
          <p:cNvPr id="79895" name="Rectangle 23"/>
          <p:cNvSpPr>
            <a:spLocks noChangeArrowheads="1"/>
          </p:cNvSpPr>
          <p:nvPr/>
        </p:nvSpPr>
        <p:spPr bwMode="auto">
          <a:xfrm>
            <a:off x="150813" y="5124450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1">
                <a:latin typeface="Courier New" charset="0"/>
              </a:rPr>
              <a:t>first</a:t>
            </a:r>
          </a:p>
        </p:txBody>
      </p:sp>
      <p:cxnSp>
        <p:nvCxnSpPr>
          <p:cNvPr id="79896" name="AutoShape 24"/>
          <p:cNvCxnSpPr>
            <a:cxnSpLocks noChangeShapeType="1"/>
            <a:stCxn id="79895" idx="2"/>
            <a:endCxn id="79882" idx="1"/>
          </p:cNvCxnSpPr>
          <p:nvPr/>
        </p:nvCxnSpPr>
        <p:spPr bwMode="auto">
          <a:xfrm>
            <a:off x="569913" y="5429250"/>
            <a:ext cx="496887" cy="261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C2AF56-F2A9-A541-8519-D6832ACB4CBF}" type="slidenum">
              <a:rPr lang="en-US"/>
              <a:pPr/>
              <a:t>2</a:t>
            </a:fld>
            <a:endParaRPr lang="en-US" sz="140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Traversing a List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Iteration.  </a:t>
            </a:r>
            <a:r>
              <a:rPr lang="en-US">
                <a:solidFill>
                  <a:schemeClr val="tx1"/>
                </a:solidFill>
              </a:rPr>
              <a:t>Idiom for traversing a null-terminated linked list.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1501775" y="1858963"/>
            <a:ext cx="5965825" cy="1068387"/>
          </a:xfrm>
          <a:prstGeom prst="rect">
            <a:avLst/>
          </a:prstGeom>
          <a:solidFill>
            <a:schemeClr val="tx2"/>
          </a:solidFill>
          <a:ln w="15875">
            <a:noFill/>
            <a:miter lim="800000"/>
            <a:headEnd/>
            <a:tailEnd/>
          </a:ln>
          <a:effectLst/>
        </p:spPr>
        <p:txBody>
          <a:bodyPr lIns="137160" tIns="228600" bIns="228600">
            <a:prstTxWarp prst="textNoShape">
              <a:avLst/>
            </a:prstTxWarp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for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Node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first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!=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null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next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 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sz="1600" b="1">
                <a:latin typeface="Courier New" charset="0"/>
              </a:rPr>
              <a:t>StdOut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println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latin typeface="Courier New" charset="0"/>
              </a:rPr>
              <a:t>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item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67602" name="Rectangle 18"/>
          <p:cNvSpPr>
            <a:spLocks noChangeArrowheads="1"/>
          </p:cNvSpPr>
          <p:nvPr/>
        </p:nvSpPr>
        <p:spPr bwMode="auto">
          <a:xfrm>
            <a:off x="1344613" y="4738688"/>
            <a:ext cx="285750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latin typeface="Courier New" charset="0"/>
              </a:rPr>
              <a:t>x</a:t>
            </a:r>
          </a:p>
        </p:txBody>
      </p:sp>
      <p:cxnSp>
        <p:nvCxnSpPr>
          <p:cNvPr id="67603" name="AutoShape 19"/>
          <p:cNvCxnSpPr>
            <a:cxnSpLocks noChangeShapeType="1"/>
            <a:stCxn id="67602" idx="2"/>
          </p:cNvCxnSpPr>
          <p:nvPr/>
        </p:nvCxnSpPr>
        <p:spPr bwMode="auto">
          <a:xfrm flipH="1">
            <a:off x="1485900" y="5022850"/>
            <a:ext cx="1588" cy="5000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7606" name="Rectangle 22"/>
          <p:cNvSpPr>
            <a:spLocks noChangeArrowheads="1"/>
          </p:cNvSpPr>
          <p:nvPr/>
        </p:nvSpPr>
        <p:spPr bwMode="auto">
          <a:xfrm>
            <a:off x="7315200" y="5089525"/>
            <a:ext cx="1295400" cy="10064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182880" rIns="137160" bIns="182880">
            <a:prstTxWarp prst="textNoShape">
              <a:avLst/>
            </a:prstTxWarp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endParaRPr lang="en-US" sz="1400">
              <a:latin typeface="Courier New" charset="0"/>
            </a:endParaRPr>
          </a:p>
        </p:txBody>
      </p:sp>
      <p:sp>
        <p:nvSpPr>
          <p:cNvPr id="67609" name="Rectangle 25"/>
          <p:cNvSpPr>
            <a:spLocks noChangeArrowheads="1"/>
          </p:cNvSpPr>
          <p:nvPr/>
        </p:nvSpPr>
        <p:spPr bwMode="auto">
          <a:xfrm>
            <a:off x="1905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67610" name="AutoShape 26"/>
          <p:cNvCxnSpPr>
            <a:cxnSpLocks noChangeShapeType="1"/>
            <a:stCxn id="67612" idx="6"/>
            <a:endCxn id="67613" idx="1"/>
          </p:cNvCxnSpPr>
          <p:nvPr/>
        </p:nvCxnSpPr>
        <p:spPr bwMode="auto">
          <a:xfrm>
            <a:off x="2087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7611" name="Rectangle 27"/>
          <p:cNvSpPr>
            <a:spLocks noChangeArrowheads="1"/>
          </p:cNvSpPr>
          <p:nvPr/>
        </p:nvSpPr>
        <p:spPr bwMode="auto">
          <a:xfrm>
            <a:off x="1066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Alice</a:t>
            </a:r>
          </a:p>
        </p:txBody>
      </p:sp>
      <p:sp>
        <p:nvSpPr>
          <p:cNvPr id="67612" name="Oval 28"/>
          <p:cNvSpPr>
            <a:spLocks noChangeArrowheads="1"/>
          </p:cNvSpPr>
          <p:nvPr/>
        </p:nvSpPr>
        <p:spPr bwMode="auto">
          <a:xfrm>
            <a:off x="2041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613" name="Rectangle 29"/>
          <p:cNvSpPr>
            <a:spLocks noChangeArrowheads="1"/>
          </p:cNvSpPr>
          <p:nvPr/>
        </p:nvSpPr>
        <p:spPr bwMode="auto">
          <a:xfrm>
            <a:off x="2590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Bob</a:t>
            </a:r>
          </a:p>
        </p:txBody>
      </p:sp>
      <p:sp>
        <p:nvSpPr>
          <p:cNvPr id="67614" name="Rectangle 30"/>
          <p:cNvSpPr>
            <a:spLocks noChangeArrowheads="1"/>
          </p:cNvSpPr>
          <p:nvPr/>
        </p:nvSpPr>
        <p:spPr bwMode="auto">
          <a:xfrm>
            <a:off x="3429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67615" name="AutoShape 31"/>
          <p:cNvCxnSpPr>
            <a:cxnSpLocks noChangeShapeType="1"/>
            <a:stCxn id="67616" idx="6"/>
            <a:endCxn id="67617" idx="1"/>
          </p:cNvCxnSpPr>
          <p:nvPr/>
        </p:nvCxnSpPr>
        <p:spPr bwMode="auto">
          <a:xfrm>
            <a:off x="3611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7616" name="Oval 32"/>
          <p:cNvSpPr>
            <a:spLocks noChangeArrowheads="1"/>
          </p:cNvSpPr>
          <p:nvPr/>
        </p:nvSpPr>
        <p:spPr bwMode="auto">
          <a:xfrm>
            <a:off x="3565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617" name="Rectangle 33"/>
          <p:cNvSpPr>
            <a:spLocks noChangeArrowheads="1"/>
          </p:cNvSpPr>
          <p:nvPr/>
        </p:nvSpPr>
        <p:spPr bwMode="auto">
          <a:xfrm>
            <a:off x="4114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Carol</a:t>
            </a:r>
          </a:p>
        </p:txBody>
      </p:sp>
      <p:sp>
        <p:nvSpPr>
          <p:cNvPr id="67618" name="Rectangle 34"/>
          <p:cNvSpPr>
            <a:spLocks noChangeArrowheads="1"/>
          </p:cNvSpPr>
          <p:nvPr/>
        </p:nvSpPr>
        <p:spPr bwMode="auto">
          <a:xfrm>
            <a:off x="4953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67619" name="AutoShape 35"/>
          <p:cNvCxnSpPr>
            <a:cxnSpLocks noChangeShapeType="1"/>
            <a:stCxn id="67620" idx="6"/>
            <a:endCxn id="67621" idx="1"/>
          </p:cNvCxnSpPr>
          <p:nvPr/>
        </p:nvCxnSpPr>
        <p:spPr bwMode="auto">
          <a:xfrm>
            <a:off x="5135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7620" name="Oval 36"/>
          <p:cNvSpPr>
            <a:spLocks noChangeArrowheads="1"/>
          </p:cNvSpPr>
          <p:nvPr/>
        </p:nvSpPr>
        <p:spPr bwMode="auto">
          <a:xfrm>
            <a:off x="5089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621" name="Rectangle 37"/>
          <p:cNvSpPr>
            <a:spLocks noChangeArrowheads="1"/>
          </p:cNvSpPr>
          <p:nvPr/>
        </p:nvSpPr>
        <p:spPr bwMode="auto">
          <a:xfrm>
            <a:off x="5638800" y="5538788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Courier New" charset="0"/>
              </a:rPr>
              <a:t>null</a:t>
            </a:r>
          </a:p>
        </p:txBody>
      </p:sp>
      <p:sp>
        <p:nvSpPr>
          <p:cNvPr id="67622" name="Rectangle 38"/>
          <p:cNvSpPr>
            <a:spLocks noChangeArrowheads="1"/>
          </p:cNvSpPr>
          <p:nvPr/>
        </p:nvSpPr>
        <p:spPr bwMode="auto">
          <a:xfrm>
            <a:off x="1231900" y="5864225"/>
            <a:ext cx="4587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item</a:t>
            </a:r>
          </a:p>
        </p:txBody>
      </p:sp>
      <p:sp>
        <p:nvSpPr>
          <p:cNvPr id="67623" name="Rectangle 39"/>
          <p:cNvSpPr>
            <a:spLocks noChangeArrowheads="1"/>
          </p:cNvSpPr>
          <p:nvPr/>
        </p:nvSpPr>
        <p:spPr bwMode="auto">
          <a:xfrm>
            <a:off x="1817688" y="5867400"/>
            <a:ext cx="4587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next</a:t>
            </a:r>
          </a:p>
        </p:txBody>
      </p:sp>
      <p:sp>
        <p:nvSpPr>
          <p:cNvPr id="67624" name="Rectangle 40"/>
          <p:cNvSpPr>
            <a:spLocks noChangeArrowheads="1"/>
          </p:cNvSpPr>
          <p:nvPr/>
        </p:nvSpPr>
        <p:spPr bwMode="auto">
          <a:xfrm>
            <a:off x="150813" y="5124450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1">
                <a:latin typeface="Courier New" charset="0"/>
              </a:rPr>
              <a:t>first</a:t>
            </a:r>
          </a:p>
        </p:txBody>
      </p:sp>
      <p:cxnSp>
        <p:nvCxnSpPr>
          <p:cNvPr id="67625" name="AutoShape 41"/>
          <p:cNvCxnSpPr>
            <a:cxnSpLocks noChangeShapeType="1"/>
            <a:stCxn id="67624" idx="2"/>
            <a:endCxn id="67611" idx="1"/>
          </p:cNvCxnSpPr>
          <p:nvPr/>
        </p:nvCxnSpPr>
        <p:spPr bwMode="auto">
          <a:xfrm>
            <a:off x="569913" y="5429250"/>
            <a:ext cx="496887" cy="261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7626" name="Rectangle 42"/>
          <p:cNvSpPr>
            <a:spLocks noChangeArrowheads="1"/>
          </p:cNvSpPr>
          <p:nvPr/>
        </p:nvSpPr>
        <p:spPr bwMode="auto">
          <a:xfrm>
            <a:off x="2222500" y="1997075"/>
            <a:ext cx="1884363" cy="228600"/>
          </a:xfrm>
          <a:prstGeom prst="rect">
            <a:avLst/>
          </a:prstGeom>
          <a:solidFill>
            <a:schemeClr val="folHlink">
              <a:alpha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E85C8C-C90C-6944-8584-DD96F4641421}" type="slidenum">
              <a:rPr lang="en-US"/>
              <a:pPr/>
              <a:t>3</a:t>
            </a:fld>
            <a:endParaRPr lang="en-US" sz="1400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Traversing a List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Iteration.  </a:t>
            </a:r>
            <a:r>
              <a:rPr lang="en-US">
                <a:solidFill>
                  <a:schemeClr val="tx1"/>
                </a:solidFill>
              </a:rPr>
              <a:t>Idiom for traversing a null-terminated linked list.</a:t>
            </a: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1501775" y="1858963"/>
            <a:ext cx="5965825" cy="1068387"/>
          </a:xfrm>
          <a:prstGeom prst="rect">
            <a:avLst/>
          </a:prstGeom>
          <a:solidFill>
            <a:schemeClr val="tx2"/>
          </a:solidFill>
          <a:ln w="15875">
            <a:noFill/>
            <a:miter lim="800000"/>
            <a:headEnd/>
            <a:tailEnd/>
          </a:ln>
          <a:effectLst/>
        </p:spPr>
        <p:txBody>
          <a:bodyPr lIns="137160" tIns="228600" bIns="228600">
            <a:prstTxWarp prst="textNoShape">
              <a:avLst/>
            </a:prstTxWarp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for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Node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first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!=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null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next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 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sz="1600" b="1">
                <a:latin typeface="Courier New" charset="0"/>
              </a:rPr>
              <a:t>StdOut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println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latin typeface="Courier New" charset="0"/>
              </a:rPr>
              <a:t>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item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1344613" y="4738688"/>
            <a:ext cx="285750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latin typeface="Courier New" charset="0"/>
              </a:rPr>
              <a:t>x</a:t>
            </a:r>
          </a:p>
        </p:txBody>
      </p:sp>
      <p:cxnSp>
        <p:nvCxnSpPr>
          <p:cNvPr id="69638" name="AutoShape 6"/>
          <p:cNvCxnSpPr>
            <a:cxnSpLocks noChangeShapeType="1"/>
            <a:stCxn id="69637" idx="2"/>
          </p:cNvCxnSpPr>
          <p:nvPr/>
        </p:nvCxnSpPr>
        <p:spPr bwMode="auto">
          <a:xfrm flipH="1">
            <a:off x="1485900" y="5022850"/>
            <a:ext cx="1588" cy="5000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7315200" y="5089525"/>
            <a:ext cx="1295400" cy="10064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182880" rIns="137160" bIns="182880">
            <a:prstTxWarp prst="textNoShape">
              <a:avLst/>
            </a:prstTxWarp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endParaRPr lang="en-US" sz="1400">
              <a:latin typeface="Courier New" charset="0"/>
            </a:endParaRPr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1905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69641" name="AutoShape 9"/>
          <p:cNvCxnSpPr>
            <a:cxnSpLocks noChangeShapeType="1"/>
            <a:stCxn id="69643" idx="6"/>
            <a:endCxn id="69644" idx="1"/>
          </p:cNvCxnSpPr>
          <p:nvPr/>
        </p:nvCxnSpPr>
        <p:spPr bwMode="auto">
          <a:xfrm>
            <a:off x="2087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1066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Alice</a:t>
            </a:r>
          </a:p>
        </p:txBody>
      </p:sp>
      <p:sp>
        <p:nvSpPr>
          <p:cNvPr id="69643" name="Oval 11"/>
          <p:cNvSpPr>
            <a:spLocks noChangeArrowheads="1"/>
          </p:cNvSpPr>
          <p:nvPr/>
        </p:nvSpPr>
        <p:spPr bwMode="auto">
          <a:xfrm>
            <a:off x="2041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4" name="Rectangle 12"/>
          <p:cNvSpPr>
            <a:spLocks noChangeArrowheads="1"/>
          </p:cNvSpPr>
          <p:nvPr/>
        </p:nvSpPr>
        <p:spPr bwMode="auto">
          <a:xfrm>
            <a:off x="2590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Bob</a:t>
            </a:r>
          </a:p>
        </p:txBody>
      </p:sp>
      <p:sp>
        <p:nvSpPr>
          <p:cNvPr id="69645" name="Rectangle 13"/>
          <p:cNvSpPr>
            <a:spLocks noChangeArrowheads="1"/>
          </p:cNvSpPr>
          <p:nvPr/>
        </p:nvSpPr>
        <p:spPr bwMode="auto">
          <a:xfrm>
            <a:off x="3429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69646" name="AutoShape 14"/>
          <p:cNvCxnSpPr>
            <a:cxnSpLocks noChangeShapeType="1"/>
            <a:stCxn id="69647" idx="6"/>
            <a:endCxn id="69648" idx="1"/>
          </p:cNvCxnSpPr>
          <p:nvPr/>
        </p:nvCxnSpPr>
        <p:spPr bwMode="auto">
          <a:xfrm>
            <a:off x="3611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9647" name="Oval 15"/>
          <p:cNvSpPr>
            <a:spLocks noChangeArrowheads="1"/>
          </p:cNvSpPr>
          <p:nvPr/>
        </p:nvSpPr>
        <p:spPr bwMode="auto">
          <a:xfrm>
            <a:off x="3565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8" name="Rectangle 16"/>
          <p:cNvSpPr>
            <a:spLocks noChangeArrowheads="1"/>
          </p:cNvSpPr>
          <p:nvPr/>
        </p:nvSpPr>
        <p:spPr bwMode="auto">
          <a:xfrm>
            <a:off x="4114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Carol</a:t>
            </a:r>
          </a:p>
        </p:txBody>
      </p:sp>
      <p:sp>
        <p:nvSpPr>
          <p:cNvPr id="69649" name="Rectangle 17"/>
          <p:cNvSpPr>
            <a:spLocks noChangeArrowheads="1"/>
          </p:cNvSpPr>
          <p:nvPr/>
        </p:nvSpPr>
        <p:spPr bwMode="auto">
          <a:xfrm>
            <a:off x="4953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69650" name="AutoShape 18"/>
          <p:cNvCxnSpPr>
            <a:cxnSpLocks noChangeShapeType="1"/>
            <a:stCxn id="69651" idx="6"/>
            <a:endCxn id="69652" idx="1"/>
          </p:cNvCxnSpPr>
          <p:nvPr/>
        </p:nvCxnSpPr>
        <p:spPr bwMode="auto">
          <a:xfrm>
            <a:off x="5135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9651" name="Oval 19"/>
          <p:cNvSpPr>
            <a:spLocks noChangeArrowheads="1"/>
          </p:cNvSpPr>
          <p:nvPr/>
        </p:nvSpPr>
        <p:spPr bwMode="auto">
          <a:xfrm>
            <a:off x="5089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52" name="Rectangle 20"/>
          <p:cNvSpPr>
            <a:spLocks noChangeArrowheads="1"/>
          </p:cNvSpPr>
          <p:nvPr/>
        </p:nvSpPr>
        <p:spPr bwMode="auto">
          <a:xfrm>
            <a:off x="5638800" y="5538788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Courier New" charset="0"/>
              </a:rPr>
              <a:t>null</a:t>
            </a:r>
          </a:p>
        </p:txBody>
      </p:sp>
      <p:sp>
        <p:nvSpPr>
          <p:cNvPr id="69653" name="Rectangle 21"/>
          <p:cNvSpPr>
            <a:spLocks noChangeArrowheads="1"/>
          </p:cNvSpPr>
          <p:nvPr/>
        </p:nvSpPr>
        <p:spPr bwMode="auto">
          <a:xfrm>
            <a:off x="1231900" y="5864225"/>
            <a:ext cx="4587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item</a:t>
            </a:r>
          </a:p>
        </p:txBody>
      </p:sp>
      <p:sp>
        <p:nvSpPr>
          <p:cNvPr id="69654" name="Rectangle 22"/>
          <p:cNvSpPr>
            <a:spLocks noChangeArrowheads="1"/>
          </p:cNvSpPr>
          <p:nvPr/>
        </p:nvSpPr>
        <p:spPr bwMode="auto">
          <a:xfrm>
            <a:off x="1817688" y="5867400"/>
            <a:ext cx="4587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next</a:t>
            </a:r>
          </a:p>
        </p:txBody>
      </p:sp>
      <p:sp>
        <p:nvSpPr>
          <p:cNvPr id="69655" name="Rectangle 23"/>
          <p:cNvSpPr>
            <a:spLocks noChangeArrowheads="1"/>
          </p:cNvSpPr>
          <p:nvPr/>
        </p:nvSpPr>
        <p:spPr bwMode="auto">
          <a:xfrm>
            <a:off x="150813" y="5124450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1">
                <a:latin typeface="Courier New" charset="0"/>
              </a:rPr>
              <a:t>first</a:t>
            </a:r>
          </a:p>
        </p:txBody>
      </p:sp>
      <p:cxnSp>
        <p:nvCxnSpPr>
          <p:cNvPr id="69656" name="AutoShape 24"/>
          <p:cNvCxnSpPr>
            <a:cxnSpLocks noChangeShapeType="1"/>
            <a:stCxn id="69655" idx="2"/>
            <a:endCxn id="69642" idx="1"/>
          </p:cNvCxnSpPr>
          <p:nvPr/>
        </p:nvCxnSpPr>
        <p:spPr bwMode="auto">
          <a:xfrm>
            <a:off x="569913" y="5429250"/>
            <a:ext cx="496887" cy="261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9657" name="Rectangle 25"/>
          <p:cNvSpPr>
            <a:spLocks noChangeArrowheads="1"/>
          </p:cNvSpPr>
          <p:nvPr/>
        </p:nvSpPr>
        <p:spPr bwMode="auto">
          <a:xfrm>
            <a:off x="4151313" y="1997075"/>
            <a:ext cx="1350962" cy="228600"/>
          </a:xfrm>
          <a:prstGeom prst="rect">
            <a:avLst/>
          </a:prstGeom>
          <a:solidFill>
            <a:schemeClr val="folHlink">
              <a:alpha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2F0E0C-5BEB-EB41-95C8-BDB65EBCC81F}" type="slidenum">
              <a:rPr lang="en-US"/>
              <a:pPr/>
              <a:t>4</a:t>
            </a:fld>
            <a:endParaRPr lang="en-US" sz="1400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Traversing a List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Iteration.  </a:t>
            </a:r>
            <a:r>
              <a:rPr lang="en-US">
                <a:solidFill>
                  <a:schemeClr val="tx1"/>
                </a:solidFill>
              </a:rPr>
              <a:t>Idiom for traversing a null-terminated linked list.</a:t>
            </a:r>
          </a:p>
        </p:txBody>
      </p:sp>
      <p:sp>
        <p:nvSpPr>
          <p:cNvPr id="55315" name="Rectangle 19"/>
          <p:cNvSpPr>
            <a:spLocks noChangeArrowheads="1"/>
          </p:cNvSpPr>
          <p:nvPr/>
        </p:nvSpPr>
        <p:spPr bwMode="auto">
          <a:xfrm>
            <a:off x="7315200" y="5089525"/>
            <a:ext cx="1295400" cy="10064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182880" rIns="137160" bIns="182880">
            <a:prstTxWarp prst="textNoShape">
              <a:avLst/>
            </a:prstTxWarp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Alice</a:t>
            </a:r>
          </a:p>
        </p:txBody>
      </p:sp>
      <p:sp>
        <p:nvSpPr>
          <p:cNvPr id="55316" name="Rectangle 20"/>
          <p:cNvSpPr>
            <a:spLocks noChangeArrowheads="1"/>
          </p:cNvSpPr>
          <p:nvPr/>
        </p:nvSpPr>
        <p:spPr bwMode="auto">
          <a:xfrm>
            <a:off x="1344613" y="4738688"/>
            <a:ext cx="285750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latin typeface="Courier New" charset="0"/>
              </a:rPr>
              <a:t>x</a:t>
            </a:r>
          </a:p>
        </p:txBody>
      </p:sp>
      <p:cxnSp>
        <p:nvCxnSpPr>
          <p:cNvPr id="55317" name="AutoShape 21"/>
          <p:cNvCxnSpPr>
            <a:cxnSpLocks noChangeShapeType="1"/>
            <a:stCxn id="55316" idx="2"/>
          </p:cNvCxnSpPr>
          <p:nvPr/>
        </p:nvCxnSpPr>
        <p:spPr bwMode="auto">
          <a:xfrm flipH="1">
            <a:off x="1485900" y="5022850"/>
            <a:ext cx="1588" cy="5000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55318" name="Rectangle 22"/>
          <p:cNvSpPr>
            <a:spLocks noChangeArrowheads="1"/>
          </p:cNvSpPr>
          <p:nvPr/>
        </p:nvSpPr>
        <p:spPr bwMode="auto">
          <a:xfrm>
            <a:off x="1501775" y="1858963"/>
            <a:ext cx="5965825" cy="1068387"/>
          </a:xfrm>
          <a:prstGeom prst="rect">
            <a:avLst/>
          </a:prstGeom>
          <a:solidFill>
            <a:schemeClr val="tx2"/>
          </a:solidFill>
          <a:ln w="15875">
            <a:noFill/>
            <a:miter lim="800000"/>
            <a:headEnd/>
            <a:tailEnd/>
          </a:ln>
          <a:effectLst/>
        </p:spPr>
        <p:txBody>
          <a:bodyPr lIns="137160" tIns="228600" bIns="228600">
            <a:prstTxWarp prst="textNoShape">
              <a:avLst/>
            </a:prstTxWarp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for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Node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first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!=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null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next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 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sz="1600" b="1">
                <a:latin typeface="Courier New" charset="0"/>
              </a:rPr>
              <a:t>StdOut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println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latin typeface="Courier New" charset="0"/>
              </a:rPr>
              <a:t>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item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55321" name="Rectangle 25"/>
          <p:cNvSpPr>
            <a:spLocks noChangeArrowheads="1"/>
          </p:cNvSpPr>
          <p:nvPr/>
        </p:nvSpPr>
        <p:spPr bwMode="auto">
          <a:xfrm>
            <a:off x="1905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55322" name="AutoShape 26"/>
          <p:cNvCxnSpPr>
            <a:cxnSpLocks noChangeShapeType="1"/>
            <a:stCxn id="55324" idx="6"/>
            <a:endCxn id="55325" idx="1"/>
          </p:cNvCxnSpPr>
          <p:nvPr/>
        </p:nvCxnSpPr>
        <p:spPr bwMode="auto">
          <a:xfrm>
            <a:off x="2087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55323" name="Rectangle 27"/>
          <p:cNvSpPr>
            <a:spLocks noChangeArrowheads="1"/>
          </p:cNvSpPr>
          <p:nvPr/>
        </p:nvSpPr>
        <p:spPr bwMode="auto">
          <a:xfrm>
            <a:off x="1066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Alice</a:t>
            </a:r>
          </a:p>
        </p:txBody>
      </p:sp>
      <p:sp>
        <p:nvSpPr>
          <p:cNvPr id="55324" name="Oval 28"/>
          <p:cNvSpPr>
            <a:spLocks noChangeArrowheads="1"/>
          </p:cNvSpPr>
          <p:nvPr/>
        </p:nvSpPr>
        <p:spPr bwMode="auto">
          <a:xfrm>
            <a:off x="2041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25" name="Rectangle 29"/>
          <p:cNvSpPr>
            <a:spLocks noChangeArrowheads="1"/>
          </p:cNvSpPr>
          <p:nvPr/>
        </p:nvSpPr>
        <p:spPr bwMode="auto">
          <a:xfrm>
            <a:off x="2590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Bob</a:t>
            </a:r>
          </a:p>
        </p:txBody>
      </p:sp>
      <p:sp>
        <p:nvSpPr>
          <p:cNvPr id="55326" name="Rectangle 30"/>
          <p:cNvSpPr>
            <a:spLocks noChangeArrowheads="1"/>
          </p:cNvSpPr>
          <p:nvPr/>
        </p:nvSpPr>
        <p:spPr bwMode="auto">
          <a:xfrm>
            <a:off x="3429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55327" name="AutoShape 31"/>
          <p:cNvCxnSpPr>
            <a:cxnSpLocks noChangeShapeType="1"/>
            <a:stCxn id="55328" idx="6"/>
            <a:endCxn id="55329" idx="1"/>
          </p:cNvCxnSpPr>
          <p:nvPr/>
        </p:nvCxnSpPr>
        <p:spPr bwMode="auto">
          <a:xfrm>
            <a:off x="3611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55328" name="Oval 32"/>
          <p:cNvSpPr>
            <a:spLocks noChangeArrowheads="1"/>
          </p:cNvSpPr>
          <p:nvPr/>
        </p:nvSpPr>
        <p:spPr bwMode="auto">
          <a:xfrm>
            <a:off x="3565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29" name="Rectangle 33"/>
          <p:cNvSpPr>
            <a:spLocks noChangeArrowheads="1"/>
          </p:cNvSpPr>
          <p:nvPr/>
        </p:nvSpPr>
        <p:spPr bwMode="auto">
          <a:xfrm>
            <a:off x="4114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Carol</a:t>
            </a:r>
          </a:p>
        </p:txBody>
      </p:sp>
      <p:sp>
        <p:nvSpPr>
          <p:cNvPr id="55330" name="Rectangle 34"/>
          <p:cNvSpPr>
            <a:spLocks noChangeArrowheads="1"/>
          </p:cNvSpPr>
          <p:nvPr/>
        </p:nvSpPr>
        <p:spPr bwMode="auto">
          <a:xfrm>
            <a:off x="4953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55331" name="AutoShape 35"/>
          <p:cNvCxnSpPr>
            <a:cxnSpLocks noChangeShapeType="1"/>
            <a:stCxn id="55332" idx="6"/>
            <a:endCxn id="55333" idx="1"/>
          </p:cNvCxnSpPr>
          <p:nvPr/>
        </p:nvCxnSpPr>
        <p:spPr bwMode="auto">
          <a:xfrm>
            <a:off x="5135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55332" name="Oval 36"/>
          <p:cNvSpPr>
            <a:spLocks noChangeArrowheads="1"/>
          </p:cNvSpPr>
          <p:nvPr/>
        </p:nvSpPr>
        <p:spPr bwMode="auto">
          <a:xfrm>
            <a:off x="5089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3" name="Rectangle 37"/>
          <p:cNvSpPr>
            <a:spLocks noChangeArrowheads="1"/>
          </p:cNvSpPr>
          <p:nvPr/>
        </p:nvSpPr>
        <p:spPr bwMode="auto">
          <a:xfrm>
            <a:off x="5638800" y="5538788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Courier New" charset="0"/>
              </a:rPr>
              <a:t>null</a:t>
            </a:r>
          </a:p>
        </p:txBody>
      </p:sp>
      <p:sp>
        <p:nvSpPr>
          <p:cNvPr id="55334" name="Rectangle 38"/>
          <p:cNvSpPr>
            <a:spLocks noChangeArrowheads="1"/>
          </p:cNvSpPr>
          <p:nvPr/>
        </p:nvSpPr>
        <p:spPr bwMode="auto">
          <a:xfrm>
            <a:off x="1231900" y="5864225"/>
            <a:ext cx="4587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item</a:t>
            </a:r>
          </a:p>
        </p:txBody>
      </p:sp>
      <p:sp>
        <p:nvSpPr>
          <p:cNvPr id="55335" name="Rectangle 39"/>
          <p:cNvSpPr>
            <a:spLocks noChangeArrowheads="1"/>
          </p:cNvSpPr>
          <p:nvPr/>
        </p:nvSpPr>
        <p:spPr bwMode="auto">
          <a:xfrm>
            <a:off x="1817688" y="5867400"/>
            <a:ext cx="4587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next</a:t>
            </a:r>
          </a:p>
        </p:txBody>
      </p:sp>
      <p:sp>
        <p:nvSpPr>
          <p:cNvPr id="55336" name="Rectangle 40"/>
          <p:cNvSpPr>
            <a:spLocks noChangeArrowheads="1"/>
          </p:cNvSpPr>
          <p:nvPr/>
        </p:nvSpPr>
        <p:spPr bwMode="auto">
          <a:xfrm>
            <a:off x="150813" y="5124450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1">
                <a:latin typeface="Courier New" charset="0"/>
              </a:rPr>
              <a:t>first</a:t>
            </a:r>
          </a:p>
        </p:txBody>
      </p:sp>
      <p:cxnSp>
        <p:nvCxnSpPr>
          <p:cNvPr id="55337" name="AutoShape 41"/>
          <p:cNvCxnSpPr>
            <a:cxnSpLocks noChangeShapeType="1"/>
            <a:stCxn id="55336" idx="2"/>
            <a:endCxn id="55323" idx="1"/>
          </p:cNvCxnSpPr>
          <p:nvPr/>
        </p:nvCxnSpPr>
        <p:spPr bwMode="auto">
          <a:xfrm>
            <a:off x="569913" y="5429250"/>
            <a:ext cx="496887" cy="261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55338" name="Rectangle 42"/>
          <p:cNvSpPr>
            <a:spLocks noChangeArrowheads="1"/>
          </p:cNvSpPr>
          <p:nvPr/>
        </p:nvSpPr>
        <p:spPr bwMode="auto">
          <a:xfrm>
            <a:off x="1917700" y="2225675"/>
            <a:ext cx="3003550" cy="260350"/>
          </a:xfrm>
          <a:prstGeom prst="rect">
            <a:avLst/>
          </a:prstGeom>
          <a:solidFill>
            <a:schemeClr val="folHlink">
              <a:alpha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570FF-5AD5-0A4E-83FF-4E1433FE5874}" type="slidenum">
              <a:rPr lang="en-US"/>
              <a:pPr/>
              <a:t>5</a:t>
            </a:fld>
            <a:endParaRPr lang="en-US" sz="1400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Traversing a List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Iteration.  </a:t>
            </a:r>
            <a:r>
              <a:rPr lang="en-US">
                <a:solidFill>
                  <a:schemeClr val="tx1"/>
                </a:solidFill>
              </a:rPr>
              <a:t>Idiom for traversing a null-terminated linked list.</a:t>
            </a:r>
          </a:p>
        </p:txBody>
      </p:sp>
      <p:sp>
        <p:nvSpPr>
          <p:cNvPr id="57363" name="Rectangle 19"/>
          <p:cNvSpPr>
            <a:spLocks noChangeArrowheads="1"/>
          </p:cNvSpPr>
          <p:nvPr/>
        </p:nvSpPr>
        <p:spPr bwMode="auto">
          <a:xfrm>
            <a:off x="7315200" y="5089525"/>
            <a:ext cx="1295400" cy="10064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182880" rIns="137160" bIns="182880">
            <a:prstTxWarp prst="textNoShape">
              <a:avLst/>
            </a:prstTxWarp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Alice</a:t>
            </a:r>
          </a:p>
        </p:txBody>
      </p:sp>
      <p:cxnSp>
        <p:nvCxnSpPr>
          <p:cNvPr id="57364" name="AutoShape 20"/>
          <p:cNvCxnSpPr>
            <a:cxnSpLocks noChangeShapeType="1"/>
            <a:stCxn id="57368" idx="2"/>
          </p:cNvCxnSpPr>
          <p:nvPr/>
        </p:nvCxnSpPr>
        <p:spPr bwMode="auto">
          <a:xfrm rot="16200000" flipH="1">
            <a:off x="1998662" y="4511676"/>
            <a:ext cx="500063" cy="1522412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</p:spPr>
      </p:cxnSp>
      <p:sp>
        <p:nvSpPr>
          <p:cNvPr id="57365" name="Rectangle 21"/>
          <p:cNvSpPr>
            <a:spLocks noChangeArrowheads="1"/>
          </p:cNvSpPr>
          <p:nvPr/>
        </p:nvSpPr>
        <p:spPr bwMode="auto">
          <a:xfrm>
            <a:off x="1501775" y="1858963"/>
            <a:ext cx="5965825" cy="1068387"/>
          </a:xfrm>
          <a:prstGeom prst="rect">
            <a:avLst/>
          </a:prstGeom>
          <a:solidFill>
            <a:schemeClr val="tx2"/>
          </a:solidFill>
          <a:ln w="15875">
            <a:noFill/>
            <a:miter lim="800000"/>
            <a:headEnd/>
            <a:tailEnd/>
          </a:ln>
          <a:effectLst/>
        </p:spPr>
        <p:txBody>
          <a:bodyPr lIns="137160" tIns="228600" bIns="228600">
            <a:prstTxWarp prst="textNoShape">
              <a:avLst/>
            </a:prstTxWarp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for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Node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first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!=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null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next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 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sz="1600" b="1">
                <a:latin typeface="Courier New" charset="0"/>
              </a:rPr>
              <a:t>StdOut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println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latin typeface="Courier New" charset="0"/>
              </a:rPr>
              <a:t>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item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57368" name="Rectangle 24"/>
          <p:cNvSpPr>
            <a:spLocks noChangeArrowheads="1"/>
          </p:cNvSpPr>
          <p:nvPr/>
        </p:nvSpPr>
        <p:spPr bwMode="auto">
          <a:xfrm>
            <a:off x="1344613" y="4738688"/>
            <a:ext cx="285750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latin typeface="Courier New" charset="0"/>
              </a:rPr>
              <a:t>x</a:t>
            </a:r>
          </a:p>
        </p:txBody>
      </p:sp>
      <p:sp>
        <p:nvSpPr>
          <p:cNvPr id="57369" name="Rectangle 25"/>
          <p:cNvSpPr>
            <a:spLocks noChangeArrowheads="1"/>
          </p:cNvSpPr>
          <p:nvPr/>
        </p:nvSpPr>
        <p:spPr bwMode="auto">
          <a:xfrm>
            <a:off x="1905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57370" name="AutoShape 26"/>
          <p:cNvCxnSpPr>
            <a:cxnSpLocks noChangeShapeType="1"/>
            <a:stCxn id="57372" idx="6"/>
            <a:endCxn id="57373" idx="1"/>
          </p:cNvCxnSpPr>
          <p:nvPr/>
        </p:nvCxnSpPr>
        <p:spPr bwMode="auto">
          <a:xfrm>
            <a:off x="2087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57371" name="Rectangle 27"/>
          <p:cNvSpPr>
            <a:spLocks noChangeArrowheads="1"/>
          </p:cNvSpPr>
          <p:nvPr/>
        </p:nvSpPr>
        <p:spPr bwMode="auto">
          <a:xfrm>
            <a:off x="1066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Alice</a:t>
            </a:r>
          </a:p>
        </p:txBody>
      </p:sp>
      <p:sp>
        <p:nvSpPr>
          <p:cNvPr id="57372" name="Oval 28"/>
          <p:cNvSpPr>
            <a:spLocks noChangeArrowheads="1"/>
          </p:cNvSpPr>
          <p:nvPr/>
        </p:nvSpPr>
        <p:spPr bwMode="auto">
          <a:xfrm>
            <a:off x="2041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373" name="Rectangle 29"/>
          <p:cNvSpPr>
            <a:spLocks noChangeArrowheads="1"/>
          </p:cNvSpPr>
          <p:nvPr/>
        </p:nvSpPr>
        <p:spPr bwMode="auto">
          <a:xfrm>
            <a:off x="2590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Bob</a:t>
            </a:r>
          </a:p>
        </p:txBody>
      </p:sp>
      <p:sp>
        <p:nvSpPr>
          <p:cNvPr id="57374" name="Rectangle 30"/>
          <p:cNvSpPr>
            <a:spLocks noChangeArrowheads="1"/>
          </p:cNvSpPr>
          <p:nvPr/>
        </p:nvSpPr>
        <p:spPr bwMode="auto">
          <a:xfrm>
            <a:off x="3429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57375" name="AutoShape 31"/>
          <p:cNvCxnSpPr>
            <a:cxnSpLocks noChangeShapeType="1"/>
            <a:stCxn id="57376" idx="6"/>
            <a:endCxn id="57377" idx="1"/>
          </p:cNvCxnSpPr>
          <p:nvPr/>
        </p:nvCxnSpPr>
        <p:spPr bwMode="auto">
          <a:xfrm>
            <a:off x="3611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57376" name="Oval 32"/>
          <p:cNvSpPr>
            <a:spLocks noChangeArrowheads="1"/>
          </p:cNvSpPr>
          <p:nvPr/>
        </p:nvSpPr>
        <p:spPr bwMode="auto">
          <a:xfrm>
            <a:off x="3565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377" name="Rectangle 33"/>
          <p:cNvSpPr>
            <a:spLocks noChangeArrowheads="1"/>
          </p:cNvSpPr>
          <p:nvPr/>
        </p:nvSpPr>
        <p:spPr bwMode="auto">
          <a:xfrm>
            <a:off x="4114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Carol</a:t>
            </a:r>
          </a:p>
        </p:txBody>
      </p:sp>
      <p:sp>
        <p:nvSpPr>
          <p:cNvPr id="57378" name="Rectangle 34"/>
          <p:cNvSpPr>
            <a:spLocks noChangeArrowheads="1"/>
          </p:cNvSpPr>
          <p:nvPr/>
        </p:nvSpPr>
        <p:spPr bwMode="auto">
          <a:xfrm>
            <a:off x="4953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57379" name="AutoShape 35"/>
          <p:cNvCxnSpPr>
            <a:cxnSpLocks noChangeShapeType="1"/>
            <a:stCxn id="57380" idx="6"/>
            <a:endCxn id="57381" idx="1"/>
          </p:cNvCxnSpPr>
          <p:nvPr/>
        </p:nvCxnSpPr>
        <p:spPr bwMode="auto">
          <a:xfrm>
            <a:off x="5135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57380" name="Oval 36"/>
          <p:cNvSpPr>
            <a:spLocks noChangeArrowheads="1"/>
          </p:cNvSpPr>
          <p:nvPr/>
        </p:nvSpPr>
        <p:spPr bwMode="auto">
          <a:xfrm>
            <a:off x="5089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381" name="Rectangle 37"/>
          <p:cNvSpPr>
            <a:spLocks noChangeArrowheads="1"/>
          </p:cNvSpPr>
          <p:nvPr/>
        </p:nvSpPr>
        <p:spPr bwMode="auto">
          <a:xfrm>
            <a:off x="5638800" y="5538788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Courier New" charset="0"/>
              </a:rPr>
              <a:t>null</a:t>
            </a:r>
          </a:p>
        </p:txBody>
      </p:sp>
      <p:sp>
        <p:nvSpPr>
          <p:cNvPr id="57382" name="Rectangle 38"/>
          <p:cNvSpPr>
            <a:spLocks noChangeArrowheads="1"/>
          </p:cNvSpPr>
          <p:nvPr/>
        </p:nvSpPr>
        <p:spPr bwMode="auto">
          <a:xfrm>
            <a:off x="1231900" y="5864225"/>
            <a:ext cx="4587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item</a:t>
            </a:r>
          </a:p>
        </p:txBody>
      </p:sp>
      <p:sp>
        <p:nvSpPr>
          <p:cNvPr id="57383" name="Rectangle 39"/>
          <p:cNvSpPr>
            <a:spLocks noChangeArrowheads="1"/>
          </p:cNvSpPr>
          <p:nvPr/>
        </p:nvSpPr>
        <p:spPr bwMode="auto">
          <a:xfrm>
            <a:off x="1817688" y="5867400"/>
            <a:ext cx="4587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next</a:t>
            </a:r>
          </a:p>
        </p:txBody>
      </p:sp>
      <p:sp>
        <p:nvSpPr>
          <p:cNvPr id="57384" name="Rectangle 40"/>
          <p:cNvSpPr>
            <a:spLocks noChangeArrowheads="1"/>
          </p:cNvSpPr>
          <p:nvPr/>
        </p:nvSpPr>
        <p:spPr bwMode="auto">
          <a:xfrm>
            <a:off x="150813" y="5124450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1">
                <a:latin typeface="Courier New" charset="0"/>
              </a:rPr>
              <a:t>first</a:t>
            </a:r>
          </a:p>
        </p:txBody>
      </p:sp>
      <p:cxnSp>
        <p:nvCxnSpPr>
          <p:cNvPr id="57385" name="AutoShape 41"/>
          <p:cNvCxnSpPr>
            <a:cxnSpLocks noChangeShapeType="1"/>
            <a:stCxn id="57384" idx="2"/>
            <a:endCxn id="57371" idx="1"/>
          </p:cNvCxnSpPr>
          <p:nvPr/>
        </p:nvCxnSpPr>
        <p:spPr bwMode="auto">
          <a:xfrm>
            <a:off x="569913" y="5429250"/>
            <a:ext cx="496887" cy="261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57386" name="Rectangle 42"/>
          <p:cNvSpPr>
            <a:spLocks noChangeArrowheads="1"/>
          </p:cNvSpPr>
          <p:nvPr/>
        </p:nvSpPr>
        <p:spPr bwMode="auto">
          <a:xfrm>
            <a:off x="5508625" y="1997075"/>
            <a:ext cx="1350963" cy="228600"/>
          </a:xfrm>
          <a:prstGeom prst="rect">
            <a:avLst/>
          </a:prstGeom>
          <a:solidFill>
            <a:schemeClr val="folHlink">
              <a:alpha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3FD69-F4D3-D74B-AF4B-9D1C1C5AEC0D}" type="slidenum">
              <a:rPr lang="en-US"/>
              <a:pPr/>
              <a:t>6</a:t>
            </a:fld>
            <a:endParaRPr lang="en-US" sz="1400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Traversing a List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Iteration.  </a:t>
            </a:r>
            <a:r>
              <a:rPr lang="en-US">
                <a:solidFill>
                  <a:schemeClr val="tx1"/>
                </a:solidFill>
              </a:rPr>
              <a:t>Idiom for traversing a null-terminated linked list.</a:t>
            </a:r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7315200" y="5089525"/>
            <a:ext cx="1295400" cy="10064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182880" rIns="137160" bIns="182880">
            <a:prstTxWarp prst="textNoShape">
              <a:avLst/>
            </a:prstTxWarp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Alice</a:t>
            </a:r>
          </a:p>
        </p:txBody>
      </p:sp>
      <p:cxnSp>
        <p:nvCxnSpPr>
          <p:cNvPr id="71685" name="AutoShape 5"/>
          <p:cNvCxnSpPr>
            <a:cxnSpLocks noChangeShapeType="1"/>
            <a:stCxn id="71687" idx="2"/>
          </p:cNvCxnSpPr>
          <p:nvPr/>
        </p:nvCxnSpPr>
        <p:spPr bwMode="auto">
          <a:xfrm rot="16200000" flipH="1">
            <a:off x="1998662" y="4511676"/>
            <a:ext cx="500063" cy="1522412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</p:spPr>
      </p:cxn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1501775" y="1858963"/>
            <a:ext cx="5965825" cy="1068387"/>
          </a:xfrm>
          <a:prstGeom prst="rect">
            <a:avLst/>
          </a:prstGeom>
          <a:solidFill>
            <a:schemeClr val="tx2"/>
          </a:solidFill>
          <a:ln w="15875">
            <a:noFill/>
            <a:miter lim="800000"/>
            <a:headEnd/>
            <a:tailEnd/>
          </a:ln>
          <a:effectLst/>
        </p:spPr>
        <p:txBody>
          <a:bodyPr lIns="137160" tIns="228600" bIns="228600">
            <a:prstTxWarp prst="textNoShape">
              <a:avLst/>
            </a:prstTxWarp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for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Node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first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!=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null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next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 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sz="1600" b="1">
                <a:latin typeface="Courier New" charset="0"/>
              </a:rPr>
              <a:t>StdOut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println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latin typeface="Courier New" charset="0"/>
              </a:rPr>
              <a:t>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item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1344613" y="4738688"/>
            <a:ext cx="285750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latin typeface="Courier New" charset="0"/>
              </a:rPr>
              <a:t>x</a:t>
            </a:r>
          </a:p>
        </p:txBody>
      </p:sp>
      <p:sp>
        <p:nvSpPr>
          <p:cNvPr id="71688" name="Rectangle 8"/>
          <p:cNvSpPr>
            <a:spLocks noChangeArrowheads="1"/>
          </p:cNvSpPr>
          <p:nvPr/>
        </p:nvSpPr>
        <p:spPr bwMode="auto">
          <a:xfrm>
            <a:off x="1905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71689" name="AutoShape 9"/>
          <p:cNvCxnSpPr>
            <a:cxnSpLocks noChangeShapeType="1"/>
            <a:stCxn id="71691" idx="6"/>
            <a:endCxn id="71692" idx="1"/>
          </p:cNvCxnSpPr>
          <p:nvPr/>
        </p:nvCxnSpPr>
        <p:spPr bwMode="auto">
          <a:xfrm>
            <a:off x="2087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71690" name="Rectangle 10"/>
          <p:cNvSpPr>
            <a:spLocks noChangeArrowheads="1"/>
          </p:cNvSpPr>
          <p:nvPr/>
        </p:nvSpPr>
        <p:spPr bwMode="auto">
          <a:xfrm>
            <a:off x="1066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Alice</a:t>
            </a:r>
          </a:p>
        </p:txBody>
      </p:sp>
      <p:sp>
        <p:nvSpPr>
          <p:cNvPr id="71691" name="Oval 11"/>
          <p:cNvSpPr>
            <a:spLocks noChangeArrowheads="1"/>
          </p:cNvSpPr>
          <p:nvPr/>
        </p:nvSpPr>
        <p:spPr bwMode="auto">
          <a:xfrm>
            <a:off x="2041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2" name="Rectangle 12"/>
          <p:cNvSpPr>
            <a:spLocks noChangeArrowheads="1"/>
          </p:cNvSpPr>
          <p:nvPr/>
        </p:nvSpPr>
        <p:spPr bwMode="auto">
          <a:xfrm>
            <a:off x="2590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Bob</a:t>
            </a:r>
          </a:p>
        </p:txBody>
      </p:sp>
      <p:sp>
        <p:nvSpPr>
          <p:cNvPr id="71693" name="Rectangle 13"/>
          <p:cNvSpPr>
            <a:spLocks noChangeArrowheads="1"/>
          </p:cNvSpPr>
          <p:nvPr/>
        </p:nvSpPr>
        <p:spPr bwMode="auto">
          <a:xfrm>
            <a:off x="3429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71694" name="AutoShape 14"/>
          <p:cNvCxnSpPr>
            <a:cxnSpLocks noChangeShapeType="1"/>
            <a:stCxn id="71695" idx="6"/>
            <a:endCxn id="71696" idx="1"/>
          </p:cNvCxnSpPr>
          <p:nvPr/>
        </p:nvCxnSpPr>
        <p:spPr bwMode="auto">
          <a:xfrm>
            <a:off x="3611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71695" name="Oval 15"/>
          <p:cNvSpPr>
            <a:spLocks noChangeArrowheads="1"/>
          </p:cNvSpPr>
          <p:nvPr/>
        </p:nvSpPr>
        <p:spPr bwMode="auto">
          <a:xfrm>
            <a:off x="3565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6" name="Rectangle 16"/>
          <p:cNvSpPr>
            <a:spLocks noChangeArrowheads="1"/>
          </p:cNvSpPr>
          <p:nvPr/>
        </p:nvSpPr>
        <p:spPr bwMode="auto">
          <a:xfrm>
            <a:off x="4114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Carol</a:t>
            </a:r>
          </a:p>
        </p:txBody>
      </p:sp>
      <p:sp>
        <p:nvSpPr>
          <p:cNvPr id="71697" name="Rectangle 17"/>
          <p:cNvSpPr>
            <a:spLocks noChangeArrowheads="1"/>
          </p:cNvSpPr>
          <p:nvPr/>
        </p:nvSpPr>
        <p:spPr bwMode="auto">
          <a:xfrm>
            <a:off x="4953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71698" name="AutoShape 18"/>
          <p:cNvCxnSpPr>
            <a:cxnSpLocks noChangeShapeType="1"/>
            <a:stCxn id="71699" idx="6"/>
            <a:endCxn id="71700" idx="1"/>
          </p:cNvCxnSpPr>
          <p:nvPr/>
        </p:nvCxnSpPr>
        <p:spPr bwMode="auto">
          <a:xfrm>
            <a:off x="5135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71699" name="Oval 19"/>
          <p:cNvSpPr>
            <a:spLocks noChangeArrowheads="1"/>
          </p:cNvSpPr>
          <p:nvPr/>
        </p:nvSpPr>
        <p:spPr bwMode="auto">
          <a:xfrm>
            <a:off x="5089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0" name="Rectangle 20"/>
          <p:cNvSpPr>
            <a:spLocks noChangeArrowheads="1"/>
          </p:cNvSpPr>
          <p:nvPr/>
        </p:nvSpPr>
        <p:spPr bwMode="auto">
          <a:xfrm>
            <a:off x="5638800" y="5538788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Courier New" charset="0"/>
              </a:rPr>
              <a:t>null</a:t>
            </a:r>
          </a:p>
        </p:txBody>
      </p:sp>
      <p:sp>
        <p:nvSpPr>
          <p:cNvPr id="71701" name="Rectangle 21"/>
          <p:cNvSpPr>
            <a:spLocks noChangeArrowheads="1"/>
          </p:cNvSpPr>
          <p:nvPr/>
        </p:nvSpPr>
        <p:spPr bwMode="auto">
          <a:xfrm>
            <a:off x="1231900" y="5864225"/>
            <a:ext cx="4587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item</a:t>
            </a:r>
          </a:p>
        </p:txBody>
      </p:sp>
      <p:sp>
        <p:nvSpPr>
          <p:cNvPr id="71702" name="Rectangle 22"/>
          <p:cNvSpPr>
            <a:spLocks noChangeArrowheads="1"/>
          </p:cNvSpPr>
          <p:nvPr/>
        </p:nvSpPr>
        <p:spPr bwMode="auto">
          <a:xfrm>
            <a:off x="1817688" y="5867400"/>
            <a:ext cx="4587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next</a:t>
            </a:r>
          </a:p>
        </p:txBody>
      </p:sp>
      <p:sp>
        <p:nvSpPr>
          <p:cNvPr id="71703" name="Rectangle 23"/>
          <p:cNvSpPr>
            <a:spLocks noChangeArrowheads="1"/>
          </p:cNvSpPr>
          <p:nvPr/>
        </p:nvSpPr>
        <p:spPr bwMode="auto">
          <a:xfrm>
            <a:off x="150813" y="5124450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1">
                <a:latin typeface="Courier New" charset="0"/>
              </a:rPr>
              <a:t>first</a:t>
            </a:r>
          </a:p>
        </p:txBody>
      </p:sp>
      <p:cxnSp>
        <p:nvCxnSpPr>
          <p:cNvPr id="71704" name="AutoShape 24"/>
          <p:cNvCxnSpPr>
            <a:cxnSpLocks noChangeShapeType="1"/>
            <a:stCxn id="71703" idx="2"/>
            <a:endCxn id="71690" idx="1"/>
          </p:cNvCxnSpPr>
          <p:nvPr/>
        </p:nvCxnSpPr>
        <p:spPr bwMode="auto">
          <a:xfrm>
            <a:off x="569913" y="5429250"/>
            <a:ext cx="496887" cy="261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71706" name="Rectangle 26"/>
          <p:cNvSpPr>
            <a:spLocks noChangeArrowheads="1"/>
          </p:cNvSpPr>
          <p:nvPr/>
        </p:nvSpPr>
        <p:spPr bwMode="auto">
          <a:xfrm>
            <a:off x="4151313" y="1997075"/>
            <a:ext cx="1350962" cy="228600"/>
          </a:xfrm>
          <a:prstGeom prst="rect">
            <a:avLst/>
          </a:prstGeom>
          <a:solidFill>
            <a:schemeClr val="folHlink">
              <a:alpha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4007A-E0B3-564A-8121-B5F4C15A99E6}" type="slidenum">
              <a:rPr lang="en-US"/>
              <a:pPr/>
              <a:t>7</a:t>
            </a:fld>
            <a:endParaRPr lang="en-US" sz="1400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Traversing a List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Iteration.  </a:t>
            </a:r>
            <a:r>
              <a:rPr lang="en-US">
                <a:solidFill>
                  <a:schemeClr val="tx1"/>
                </a:solidFill>
              </a:rPr>
              <a:t>Idiom for traversing a null-terminated linked list.</a:t>
            </a:r>
          </a:p>
        </p:txBody>
      </p:sp>
      <p:sp>
        <p:nvSpPr>
          <p:cNvPr id="59411" name="Rectangle 19"/>
          <p:cNvSpPr>
            <a:spLocks noChangeArrowheads="1"/>
          </p:cNvSpPr>
          <p:nvPr/>
        </p:nvSpPr>
        <p:spPr bwMode="auto">
          <a:xfrm>
            <a:off x="7315200" y="5089525"/>
            <a:ext cx="1295400" cy="10064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182880" rIns="137160" bIns="182880">
            <a:prstTxWarp prst="textNoShape">
              <a:avLst/>
            </a:prstTxWarp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Alice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Bob</a:t>
            </a:r>
          </a:p>
        </p:txBody>
      </p:sp>
      <p:cxnSp>
        <p:nvCxnSpPr>
          <p:cNvPr id="59412" name="AutoShape 20"/>
          <p:cNvCxnSpPr>
            <a:cxnSpLocks noChangeShapeType="1"/>
            <a:stCxn id="59416" idx="2"/>
          </p:cNvCxnSpPr>
          <p:nvPr/>
        </p:nvCxnSpPr>
        <p:spPr bwMode="auto">
          <a:xfrm rot="16200000" flipH="1">
            <a:off x="1998662" y="4511676"/>
            <a:ext cx="500063" cy="1522412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</p:spPr>
      </p:cxnSp>
      <p:sp>
        <p:nvSpPr>
          <p:cNvPr id="59413" name="Rectangle 21"/>
          <p:cNvSpPr>
            <a:spLocks noChangeArrowheads="1"/>
          </p:cNvSpPr>
          <p:nvPr/>
        </p:nvSpPr>
        <p:spPr bwMode="auto">
          <a:xfrm>
            <a:off x="1501775" y="1858963"/>
            <a:ext cx="5965825" cy="1068387"/>
          </a:xfrm>
          <a:prstGeom prst="rect">
            <a:avLst/>
          </a:prstGeom>
          <a:solidFill>
            <a:schemeClr val="tx2"/>
          </a:solidFill>
          <a:ln w="15875">
            <a:noFill/>
            <a:miter lim="800000"/>
            <a:headEnd/>
            <a:tailEnd/>
          </a:ln>
          <a:effectLst/>
        </p:spPr>
        <p:txBody>
          <a:bodyPr lIns="137160" tIns="228600" bIns="228600">
            <a:prstTxWarp prst="textNoShape">
              <a:avLst/>
            </a:prstTxWarp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for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Node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first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!=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null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next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 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sz="1600" b="1">
                <a:latin typeface="Courier New" charset="0"/>
              </a:rPr>
              <a:t>StdOut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println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latin typeface="Courier New" charset="0"/>
              </a:rPr>
              <a:t>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item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59416" name="Rectangle 24"/>
          <p:cNvSpPr>
            <a:spLocks noChangeArrowheads="1"/>
          </p:cNvSpPr>
          <p:nvPr/>
        </p:nvSpPr>
        <p:spPr bwMode="auto">
          <a:xfrm>
            <a:off x="1344613" y="4738688"/>
            <a:ext cx="285750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latin typeface="Courier New" charset="0"/>
              </a:rPr>
              <a:t>x</a:t>
            </a:r>
          </a:p>
        </p:txBody>
      </p:sp>
      <p:sp>
        <p:nvSpPr>
          <p:cNvPr id="59417" name="Rectangle 25"/>
          <p:cNvSpPr>
            <a:spLocks noChangeArrowheads="1"/>
          </p:cNvSpPr>
          <p:nvPr/>
        </p:nvSpPr>
        <p:spPr bwMode="auto">
          <a:xfrm>
            <a:off x="1905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59418" name="AutoShape 26"/>
          <p:cNvCxnSpPr>
            <a:cxnSpLocks noChangeShapeType="1"/>
            <a:stCxn id="59420" idx="6"/>
            <a:endCxn id="59421" idx="1"/>
          </p:cNvCxnSpPr>
          <p:nvPr/>
        </p:nvCxnSpPr>
        <p:spPr bwMode="auto">
          <a:xfrm>
            <a:off x="2087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59419" name="Rectangle 27"/>
          <p:cNvSpPr>
            <a:spLocks noChangeArrowheads="1"/>
          </p:cNvSpPr>
          <p:nvPr/>
        </p:nvSpPr>
        <p:spPr bwMode="auto">
          <a:xfrm>
            <a:off x="1066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Alice</a:t>
            </a:r>
          </a:p>
        </p:txBody>
      </p:sp>
      <p:sp>
        <p:nvSpPr>
          <p:cNvPr id="59420" name="Oval 28"/>
          <p:cNvSpPr>
            <a:spLocks noChangeArrowheads="1"/>
          </p:cNvSpPr>
          <p:nvPr/>
        </p:nvSpPr>
        <p:spPr bwMode="auto">
          <a:xfrm>
            <a:off x="2041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21" name="Rectangle 29"/>
          <p:cNvSpPr>
            <a:spLocks noChangeArrowheads="1"/>
          </p:cNvSpPr>
          <p:nvPr/>
        </p:nvSpPr>
        <p:spPr bwMode="auto">
          <a:xfrm>
            <a:off x="2590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Bob</a:t>
            </a:r>
          </a:p>
        </p:txBody>
      </p:sp>
      <p:sp>
        <p:nvSpPr>
          <p:cNvPr id="59422" name="Rectangle 30"/>
          <p:cNvSpPr>
            <a:spLocks noChangeArrowheads="1"/>
          </p:cNvSpPr>
          <p:nvPr/>
        </p:nvSpPr>
        <p:spPr bwMode="auto">
          <a:xfrm>
            <a:off x="3429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59423" name="AutoShape 31"/>
          <p:cNvCxnSpPr>
            <a:cxnSpLocks noChangeShapeType="1"/>
            <a:stCxn id="59424" idx="6"/>
            <a:endCxn id="59425" idx="1"/>
          </p:cNvCxnSpPr>
          <p:nvPr/>
        </p:nvCxnSpPr>
        <p:spPr bwMode="auto">
          <a:xfrm>
            <a:off x="3611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59424" name="Oval 32"/>
          <p:cNvSpPr>
            <a:spLocks noChangeArrowheads="1"/>
          </p:cNvSpPr>
          <p:nvPr/>
        </p:nvSpPr>
        <p:spPr bwMode="auto">
          <a:xfrm>
            <a:off x="3565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25" name="Rectangle 33"/>
          <p:cNvSpPr>
            <a:spLocks noChangeArrowheads="1"/>
          </p:cNvSpPr>
          <p:nvPr/>
        </p:nvSpPr>
        <p:spPr bwMode="auto">
          <a:xfrm>
            <a:off x="4114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Carol</a:t>
            </a:r>
          </a:p>
        </p:txBody>
      </p:sp>
      <p:sp>
        <p:nvSpPr>
          <p:cNvPr id="59426" name="Rectangle 34"/>
          <p:cNvSpPr>
            <a:spLocks noChangeArrowheads="1"/>
          </p:cNvSpPr>
          <p:nvPr/>
        </p:nvSpPr>
        <p:spPr bwMode="auto">
          <a:xfrm>
            <a:off x="4953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59427" name="AutoShape 35"/>
          <p:cNvCxnSpPr>
            <a:cxnSpLocks noChangeShapeType="1"/>
            <a:stCxn id="59428" idx="6"/>
            <a:endCxn id="59429" idx="1"/>
          </p:cNvCxnSpPr>
          <p:nvPr/>
        </p:nvCxnSpPr>
        <p:spPr bwMode="auto">
          <a:xfrm>
            <a:off x="5135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59428" name="Oval 36"/>
          <p:cNvSpPr>
            <a:spLocks noChangeArrowheads="1"/>
          </p:cNvSpPr>
          <p:nvPr/>
        </p:nvSpPr>
        <p:spPr bwMode="auto">
          <a:xfrm>
            <a:off x="5089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29" name="Rectangle 37"/>
          <p:cNvSpPr>
            <a:spLocks noChangeArrowheads="1"/>
          </p:cNvSpPr>
          <p:nvPr/>
        </p:nvSpPr>
        <p:spPr bwMode="auto">
          <a:xfrm>
            <a:off x="5638800" y="5538788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Courier New" charset="0"/>
              </a:rPr>
              <a:t>null</a:t>
            </a:r>
          </a:p>
        </p:txBody>
      </p:sp>
      <p:sp>
        <p:nvSpPr>
          <p:cNvPr id="59430" name="Rectangle 38"/>
          <p:cNvSpPr>
            <a:spLocks noChangeArrowheads="1"/>
          </p:cNvSpPr>
          <p:nvPr/>
        </p:nvSpPr>
        <p:spPr bwMode="auto">
          <a:xfrm>
            <a:off x="1231900" y="5864225"/>
            <a:ext cx="4587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item</a:t>
            </a:r>
          </a:p>
        </p:txBody>
      </p:sp>
      <p:sp>
        <p:nvSpPr>
          <p:cNvPr id="59431" name="Rectangle 39"/>
          <p:cNvSpPr>
            <a:spLocks noChangeArrowheads="1"/>
          </p:cNvSpPr>
          <p:nvPr/>
        </p:nvSpPr>
        <p:spPr bwMode="auto">
          <a:xfrm>
            <a:off x="1817688" y="5867400"/>
            <a:ext cx="4587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next</a:t>
            </a:r>
          </a:p>
        </p:txBody>
      </p:sp>
      <p:sp>
        <p:nvSpPr>
          <p:cNvPr id="59432" name="Rectangle 40"/>
          <p:cNvSpPr>
            <a:spLocks noChangeArrowheads="1"/>
          </p:cNvSpPr>
          <p:nvPr/>
        </p:nvSpPr>
        <p:spPr bwMode="auto">
          <a:xfrm>
            <a:off x="150813" y="5124450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1">
                <a:latin typeface="Courier New" charset="0"/>
              </a:rPr>
              <a:t>first</a:t>
            </a:r>
          </a:p>
        </p:txBody>
      </p:sp>
      <p:cxnSp>
        <p:nvCxnSpPr>
          <p:cNvPr id="59433" name="AutoShape 41"/>
          <p:cNvCxnSpPr>
            <a:cxnSpLocks noChangeShapeType="1"/>
            <a:stCxn id="59432" idx="2"/>
            <a:endCxn id="59419" idx="1"/>
          </p:cNvCxnSpPr>
          <p:nvPr/>
        </p:nvCxnSpPr>
        <p:spPr bwMode="auto">
          <a:xfrm>
            <a:off x="569913" y="5429250"/>
            <a:ext cx="496887" cy="261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59434" name="Rectangle 42"/>
          <p:cNvSpPr>
            <a:spLocks noChangeArrowheads="1"/>
          </p:cNvSpPr>
          <p:nvPr/>
        </p:nvSpPr>
        <p:spPr bwMode="auto">
          <a:xfrm>
            <a:off x="1917700" y="2225675"/>
            <a:ext cx="3003550" cy="260350"/>
          </a:xfrm>
          <a:prstGeom prst="rect">
            <a:avLst/>
          </a:prstGeom>
          <a:solidFill>
            <a:schemeClr val="folHlink">
              <a:alpha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94D5F-5D74-8C45-9CAF-B5F79B1D0953}" type="slidenum">
              <a:rPr lang="en-US"/>
              <a:pPr/>
              <a:t>8</a:t>
            </a:fld>
            <a:endParaRPr lang="en-US" sz="1400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Traversing a List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Iteration.  </a:t>
            </a:r>
            <a:r>
              <a:rPr lang="en-US">
                <a:solidFill>
                  <a:schemeClr val="tx1"/>
                </a:solidFill>
              </a:rPr>
              <a:t>Idiom for traversing a null-terminated linked list.</a:t>
            </a:r>
          </a:p>
        </p:txBody>
      </p:sp>
      <p:sp>
        <p:nvSpPr>
          <p:cNvPr id="61459" name="Rectangle 19"/>
          <p:cNvSpPr>
            <a:spLocks noChangeArrowheads="1"/>
          </p:cNvSpPr>
          <p:nvPr/>
        </p:nvSpPr>
        <p:spPr bwMode="auto">
          <a:xfrm>
            <a:off x="7315200" y="5089525"/>
            <a:ext cx="1295400" cy="10064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182880" rIns="137160" bIns="182880">
            <a:prstTxWarp prst="textNoShape">
              <a:avLst/>
            </a:prstTxWarp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Alice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Bob</a:t>
            </a:r>
          </a:p>
        </p:txBody>
      </p:sp>
      <p:cxnSp>
        <p:nvCxnSpPr>
          <p:cNvPr id="61460" name="AutoShape 20"/>
          <p:cNvCxnSpPr>
            <a:cxnSpLocks noChangeShapeType="1"/>
            <a:stCxn id="61464" idx="2"/>
          </p:cNvCxnSpPr>
          <p:nvPr/>
        </p:nvCxnSpPr>
        <p:spPr bwMode="auto">
          <a:xfrm rot="16200000" flipH="1">
            <a:off x="2760662" y="3749676"/>
            <a:ext cx="500063" cy="3046412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</p:spPr>
      </p:cxnSp>
      <p:sp>
        <p:nvSpPr>
          <p:cNvPr id="61461" name="Rectangle 21"/>
          <p:cNvSpPr>
            <a:spLocks noChangeArrowheads="1"/>
          </p:cNvSpPr>
          <p:nvPr/>
        </p:nvSpPr>
        <p:spPr bwMode="auto">
          <a:xfrm>
            <a:off x="1501775" y="1858963"/>
            <a:ext cx="5965825" cy="1068387"/>
          </a:xfrm>
          <a:prstGeom prst="rect">
            <a:avLst/>
          </a:prstGeom>
          <a:solidFill>
            <a:schemeClr val="tx2"/>
          </a:solidFill>
          <a:ln w="15875">
            <a:noFill/>
            <a:miter lim="800000"/>
            <a:headEnd/>
            <a:tailEnd/>
          </a:ln>
          <a:effectLst/>
        </p:spPr>
        <p:txBody>
          <a:bodyPr lIns="137160" tIns="228600" bIns="228600">
            <a:prstTxWarp prst="textNoShape">
              <a:avLst/>
            </a:prstTxWarp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for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Node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first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!=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null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next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 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sz="1600" b="1">
                <a:latin typeface="Courier New" charset="0"/>
              </a:rPr>
              <a:t>StdOut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println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latin typeface="Courier New" charset="0"/>
              </a:rPr>
              <a:t>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item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61464" name="Rectangle 24"/>
          <p:cNvSpPr>
            <a:spLocks noChangeArrowheads="1"/>
          </p:cNvSpPr>
          <p:nvPr/>
        </p:nvSpPr>
        <p:spPr bwMode="auto">
          <a:xfrm>
            <a:off x="1344613" y="4738688"/>
            <a:ext cx="285750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latin typeface="Courier New" charset="0"/>
              </a:rPr>
              <a:t>x</a:t>
            </a:r>
          </a:p>
        </p:txBody>
      </p:sp>
      <p:sp>
        <p:nvSpPr>
          <p:cNvPr id="61465" name="Rectangle 25"/>
          <p:cNvSpPr>
            <a:spLocks noChangeArrowheads="1"/>
          </p:cNvSpPr>
          <p:nvPr/>
        </p:nvSpPr>
        <p:spPr bwMode="auto">
          <a:xfrm>
            <a:off x="1905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61466" name="AutoShape 26"/>
          <p:cNvCxnSpPr>
            <a:cxnSpLocks noChangeShapeType="1"/>
            <a:stCxn id="61468" idx="6"/>
            <a:endCxn id="61469" idx="1"/>
          </p:cNvCxnSpPr>
          <p:nvPr/>
        </p:nvCxnSpPr>
        <p:spPr bwMode="auto">
          <a:xfrm>
            <a:off x="2087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1467" name="Rectangle 27"/>
          <p:cNvSpPr>
            <a:spLocks noChangeArrowheads="1"/>
          </p:cNvSpPr>
          <p:nvPr/>
        </p:nvSpPr>
        <p:spPr bwMode="auto">
          <a:xfrm>
            <a:off x="1066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Alice</a:t>
            </a:r>
          </a:p>
        </p:txBody>
      </p:sp>
      <p:sp>
        <p:nvSpPr>
          <p:cNvPr id="61468" name="Oval 28"/>
          <p:cNvSpPr>
            <a:spLocks noChangeArrowheads="1"/>
          </p:cNvSpPr>
          <p:nvPr/>
        </p:nvSpPr>
        <p:spPr bwMode="auto">
          <a:xfrm>
            <a:off x="2041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69" name="Rectangle 29"/>
          <p:cNvSpPr>
            <a:spLocks noChangeArrowheads="1"/>
          </p:cNvSpPr>
          <p:nvPr/>
        </p:nvSpPr>
        <p:spPr bwMode="auto">
          <a:xfrm>
            <a:off x="2590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Bob</a:t>
            </a:r>
          </a:p>
        </p:txBody>
      </p:sp>
      <p:sp>
        <p:nvSpPr>
          <p:cNvPr id="61470" name="Rectangle 30"/>
          <p:cNvSpPr>
            <a:spLocks noChangeArrowheads="1"/>
          </p:cNvSpPr>
          <p:nvPr/>
        </p:nvSpPr>
        <p:spPr bwMode="auto">
          <a:xfrm>
            <a:off x="3429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61471" name="AutoShape 31"/>
          <p:cNvCxnSpPr>
            <a:cxnSpLocks noChangeShapeType="1"/>
            <a:stCxn id="61472" idx="6"/>
            <a:endCxn id="61473" idx="1"/>
          </p:cNvCxnSpPr>
          <p:nvPr/>
        </p:nvCxnSpPr>
        <p:spPr bwMode="auto">
          <a:xfrm>
            <a:off x="3611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1472" name="Oval 32"/>
          <p:cNvSpPr>
            <a:spLocks noChangeArrowheads="1"/>
          </p:cNvSpPr>
          <p:nvPr/>
        </p:nvSpPr>
        <p:spPr bwMode="auto">
          <a:xfrm>
            <a:off x="3565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73" name="Rectangle 33"/>
          <p:cNvSpPr>
            <a:spLocks noChangeArrowheads="1"/>
          </p:cNvSpPr>
          <p:nvPr/>
        </p:nvSpPr>
        <p:spPr bwMode="auto">
          <a:xfrm>
            <a:off x="4114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Carol</a:t>
            </a:r>
          </a:p>
        </p:txBody>
      </p:sp>
      <p:sp>
        <p:nvSpPr>
          <p:cNvPr id="61474" name="Rectangle 34"/>
          <p:cNvSpPr>
            <a:spLocks noChangeArrowheads="1"/>
          </p:cNvSpPr>
          <p:nvPr/>
        </p:nvSpPr>
        <p:spPr bwMode="auto">
          <a:xfrm>
            <a:off x="4953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61475" name="AutoShape 35"/>
          <p:cNvCxnSpPr>
            <a:cxnSpLocks noChangeShapeType="1"/>
            <a:stCxn id="61476" idx="6"/>
            <a:endCxn id="61477" idx="1"/>
          </p:cNvCxnSpPr>
          <p:nvPr/>
        </p:nvCxnSpPr>
        <p:spPr bwMode="auto">
          <a:xfrm>
            <a:off x="5135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1476" name="Oval 36"/>
          <p:cNvSpPr>
            <a:spLocks noChangeArrowheads="1"/>
          </p:cNvSpPr>
          <p:nvPr/>
        </p:nvSpPr>
        <p:spPr bwMode="auto">
          <a:xfrm>
            <a:off x="5089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77" name="Rectangle 37"/>
          <p:cNvSpPr>
            <a:spLocks noChangeArrowheads="1"/>
          </p:cNvSpPr>
          <p:nvPr/>
        </p:nvSpPr>
        <p:spPr bwMode="auto">
          <a:xfrm>
            <a:off x="5638800" y="5538788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Courier New" charset="0"/>
              </a:rPr>
              <a:t>null</a:t>
            </a:r>
          </a:p>
        </p:txBody>
      </p:sp>
      <p:sp>
        <p:nvSpPr>
          <p:cNvPr id="61478" name="Rectangle 38"/>
          <p:cNvSpPr>
            <a:spLocks noChangeArrowheads="1"/>
          </p:cNvSpPr>
          <p:nvPr/>
        </p:nvSpPr>
        <p:spPr bwMode="auto">
          <a:xfrm>
            <a:off x="1231900" y="5864225"/>
            <a:ext cx="4587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item</a:t>
            </a:r>
          </a:p>
        </p:txBody>
      </p:sp>
      <p:sp>
        <p:nvSpPr>
          <p:cNvPr id="61479" name="Rectangle 39"/>
          <p:cNvSpPr>
            <a:spLocks noChangeArrowheads="1"/>
          </p:cNvSpPr>
          <p:nvPr/>
        </p:nvSpPr>
        <p:spPr bwMode="auto">
          <a:xfrm>
            <a:off x="1817688" y="5867400"/>
            <a:ext cx="4587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next</a:t>
            </a:r>
          </a:p>
        </p:txBody>
      </p:sp>
      <p:sp>
        <p:nvSpPr>
          <p:cNvPr id="61480" name="Rectangle 40"/>
          <p:cNvSpPr>
            <a:spLocks noChangeArrowheads="1"/>
          </p:cNvSpPr>
          <p:nvPr/>
        </p:nvSpPr>
        <p:spPr bwMode="auto">
          <a:xfrm>
            <a:off x="150813" y="5124450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1">
                <a:latin typeface="Courier New" charset="0"/>
              </a:rPr>
              <a:t>first</a:t>
            </a:r>
          </a:p>
        </p:txBody>
      </p:sp>
      <p:cxnSp>
        <p:nvCxnSpPr>
          <p:cNvPr id="61481" name="AutoShape 41"/>
          <p:cNvCxnSpPr>
            <a:cxnSpLocks noChangeShapeType="1"/>
            <a:stCxn id="61480" idx="2"/>
            <a:endCxn id="61467" idx="1"/>
          </p:cNvCxnSpPr>
          <p:nvPr/>
        </p:nvCxnSpPr>
        <p:spPr bwMode="auto">
          <a:xfrm>
            <a:off x="569913" y="5429250"/>
            <a:ext cx="496887" cy="261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61482" name="Rectangle 42"/>
          <p:cNvSpPr>
            <a:spLocks noChangeArrowheads="1"/>
          </p:cNvSpPr>
          <p:nvPr/>
        </p:nvSpPr>
        <p:spPr bwMode="auto">
          <a:xfrm>
            <a:off x="5508625" y="1997075"/>
            <a:ext cx="1350963" cy="228600"/>
          </a:xfrm>
          <a:prstGeom prst="rect">
            <a:avLst/>
          </a:prstGeom>
          <a:solidFill>
            <a:schemeClr val="folHlink">
              <a:alpha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687FC-C102-6145-889B-5E05514E5DA1}" type="slidenum">
              <a:rPr lang="en-US"/>
              <a:pPr/>
              <a:t>9</a:t>
            </a:fld>
            <a:endParaRPr lang="en-US" sz="1400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Traversing a List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Iteration.  </a:t>
            </a:r>
            <a:r>
              <a:rPr lang="en-US">
                <a:solidFill>
                  <a:schemeClr val="tx1"/>
                </a:solidFill>
              </a:rPr>
              <a:t>Idiom for traversing a null-terminated linked list.</a:t>
            </a: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7315200" y="5089525"/>
            <a:ext cx="1295400" cy="10064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182880" rIns="137160" bIns="182880">
            <a:prstTxWarp prst="textNoShape">
              <a:avLst/>
            </a:prstTxWarp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Alice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Bob</a:t>
            </a:r>
          </a:p>
        </p:txBody>
      </p:sp>
      <p:cxnSp>
        <p:nvCxnSpPr>
          <p:cNvPr id="81925" name="AutoShape 5"/>
          <p:cNvCxnSpPr>
            <a:cxnSpLocks noChangeShapeType="1"/>
            <a:stCxn id="81927" idx="2"/>
          </p:cNvCxnSpPr>
          <p:nvPr/>
        </p:nvCxnSpPr>
        <p:spPr bwMode="auto">
          <a:xfrm rot="16200000" flipH="1">
            <a:off x="2760662" y="3749676"/>
            <a:ext cx="500063" cy="3046412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</p:spPr>
      </p:cxn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1501775" y="1858963"/>
            <a:ext cx="5965825" cy="1068387"/>
          </a:xfrm>
          <a:prstGeom prst="rect">
            <a:avLst/>
          </a:prstGeom>
          <a:solidFill>
            <a:schemeClr val="tx2"/>
          </a:solidFill>
          <a:ln w="15875">
            <a:noFill/>
            <a:miter lim="800000"/>
            <a:headEnd/>
            <a:tailEnd/>
          </a:ln>
          <a:effectLst/>
        </p:spPr>
        <p:txBody>
          <a:bodyPr lIns="137160" tIns="228600" bIns="228600">
            <a:prstTxWarp prst="textNoShape">
              <a:avLst/>
            </a:prstTxWarp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for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Node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first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!=</a:t>
            </a:r>
            <a:r>
              <a:rPr lang="en-US" sz="1600" b="1">
                <a:latin typeface="Courier New" charset="0"/>
              </a:rPr>
              <a:t> </a:t>
            </a:r>
            <a:r>
              <a:rPr lang="en-US" sz="1600" b="1">
                <a:solidFill>
                  <a:srgbClr val="0000FF"/>
                </a:solidFill>
                <a:latin typeface="Courier New" charset="0"/>
              </a:rPr>
              <a:t>null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;</a:t>
            </a:r>
            <a:r>
              <a:rPr lang="en-US" sz="1600" b="1">
                <a:latin typeface="Courier New" charset="0"/>
              </a:rPr>
              <a:t> x 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=</a:t>
            </a:r>
            <a:r>
              <a:rPr lang="en-US" sz="1600" b="1">
                <a:latin typeface="Courier New" charset="0"/>
              </a:rPr>
              <a:t> 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next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 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sz="1600" b="1">
                <a:latin typeface="Courier New" charset="0"/>
              </a:rPr>
              <a:t>StdOut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println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(</a:t>
            </a:r>
            <a:r>
              <a:rPr lang="en-US" sz="1600" b="1">
                <a:latin typeface="Courier New" charset="0"/>
              </a:rPr>
              <a:t>x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.</a:t>
            </a:r>
            <a:r>
              <a:rPr lang="en-US" sz="1600" b="1">
                <a:latin typeface="Courier New" charset="0"/>
              </a:rPr>
              <a:t>item</a:t>
            </a:r>
            <a:r>
              <a:rPr lang="en-US" sz="1600" b="1">
                <a:solidFill>
                  <a:srgbClr val="9A1900"/>
                </a:solidFill>
                <a:latin typeface="Courier New" charset="0"/>
              </a:rPr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81927" name="Rectangle 7"/>
          <p:cNvSpPr>
            <a:spLocks noChangeArrowheads="1"/>
          </p:cNvSpPr>
          <p:nvPr/>
        </p:nvSpPr>
        <p:spPr bwMode="auto">
          <a:xfrm>
            <a:off x="1344613" y="4738688"/>
            <a:ext cx="285750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latin typeface="Courier New" charset="0"/>
              </a:rPr>
              <a:t>x</a:t>
            </a:r>
          </a:p>
        </p:txBody>
      </p:sp>
      <p:sp>
        <p:nvSpPr>
          <p:cNvPr id="81928" name="Rectangle 8"/>
          <p:cNvSpPr>
            <a:spLocks noChangeArrowheads="1"/>
          </p:cNvSpPr>
          <p:nvPr/>
        </p:nvSpPr>
        <p:spPr bwMode="auto">
          <a:xfrm>
            <a:off x="1905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81929" name="AutoShape 9"/>
          <p:cNvCxnSpPr>
            <a:cxnSpLocks noChangeShapeType="1"/>
            <a:stCxn id="81931" idx="6"/>
            <a:endCxn id="81932" idx="1"/>
          </p:cNvCxnSpPr>
          <p:nvPr/>
        </p:nvCxnSpPr>
        <p:spPr bwMode="auto">
          <a:xfrm>
            <a:off x="2087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81930" name="Rectangle 10"/>
          <p:cNvSpPr>
            <a:spLocks noChangeArrowheads="1"/>
          </p:cNvSpPr>
          <p:nvPr/>
        </p:nvSpPr>
        <p:spPr bwMode="auto">
          <a:xfrm>
            <a:off x="1066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Alice</a:t>
            </a:r>
          </a:p>
        </p:txBody>
      </p:sp>
      <p:sp>
        <p:nvSpPr>
          <p:cNvPr id="81931" name="Oval 11"/>
          <p:cNvSpPr>
            <a:spLocks noChangeArrowheads="1"/>
          </p:cNvSpPr>
          <p:nvPr/>
        </p:nvSpPr>
        <p:spPr bwMode="auto">
          <a:xfrm>
            <a:off x="2041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2" name="Rectangle 12"/>
          <p:cNvSpPr>
            <a:spLocks noChangeArrowheads="1"/>
          </p:cNvSpPr>
          <p:nvPr/>
        </p:nvSpPr>
        <p:spPr bwMode="auto">
          <a:xfrm>
            <a:off x="2590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Bob</a:t>
            </a:r>
          </a:p>
        </p:txBody>
      </p:sp>
      <p:sp>
        <p:nvSpPr>
          <p:cNvPr id="81933" name="Rectangle 13"/>
          <p:cNvSpPr>
            <a:spLocks noChangeArrowheads="1"/>
          </p:cNvSpPr>
          <p:nvPr/>
        </p:nvSpPr>
        <p:spPr bwMode="auto">
          <a:xfrm>
            <a:off x="3429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81934" name="AutoShape 14"/>
          <p:cNvCxnSpPr>
            <a:cxnSpLocks noChangeShapeType="1"/>
            <a:stCxn id="81935" idx="6"/>
            <a:endCxn id="81936" idx="1"/>
          </p:cNvCxnSpPr>
          <p:nvPr/>
        </p:nvCxnSpPr>
        <p:spPr bwMode="auto">
          <a:xfrm>
            <a:off x="3611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81935" name="Oval 15"/>
          <p:cNvSpPr>
            <a:spLocks noChangeArrowheads="1"/>
          </p:cNvSpPr>
          <p:nvPr/>
        </p:nvSpPr>
        <p:spPr bwMode="auto">
          <a:xfrm>
            <a:off x="3565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6" name="Rectangle 16"/>
          <p:cNvSpPr>
            <a:spLocks noChangeArrowheads="1"/>
          </p:cNvSpPr>
          <p:nvPr/>
        </p:nvSpPr>
        <p:spPr bwMode="auto">
          <a:xfrm>
            <a:off x="4114800" y="5538788"/>
            <a:ext cx="8382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Courier New" charset="0"/>
              </a:rPr>
              <a:t>Carol</a:t>
            </a:r>
          </a:p>
        </p:txBody>
      </p:sp>
      <p:sp>
        <p:nvSpPr>
          <p:cNvPr id="81937" name="Rectangle 17"/>
          <p:cNvSpPr>
            <a:spLocks noChangeArrowheads="1"/>
          </p:cNvSpPr>
          <p:nvPr/>
        </p:nvSpPr>
        <p:spPr bwMode="auto">
          <a:xfrm>
            <a:off x="4953000" y="5538788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Courier New" charset="0"/>
            </a:endParaRPr>
          </a:p>
        </p:txBody>
      </p:sp>
      <p:cxnSp>
        <p:nvCxnSpPr>
          <p:cNvPr id="81938" name="AutoShape 18"/>
          <p:cNvCxnSpPr>
            <a:cxnSpLocks noChangeShapeType="1"/>
            <a:stCxn id="81939" idx="6"/>
            <a:endCxn id="81940" idx="1"/>
          </p:cNvCxnSpPr>
          <p:nvPr/>
        </p:nvCxnSpPr>
        <p:spPr bwMode="auto">
          <a:xfrm>
            <a:off x="5135563" y="56911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81939" name="Oval 19"/>
          <p:cNvSpPr>
            <a:spLocks noChangeArrowheads="1"/>
          </p:cNvSpPr>
          <p:nvPr/>
        </p:nvSpPr>
        <p:spPr bwMode="auto">
          <a:xfrm>
            <a:off x="5089525" y="5667375"/>
            <a:ext cx="46038" cy="460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40" name="Rectangle 20"/>
          <p:cNvSpPr>
            <a:spLocks noChangeArrowheads="1"/>
          </p:cNvSpPr>
          <p:nvPr/>
        </p:nvSpPr>
        <p:spPr bwMode="auto">
          <a:xfrm>
            <a:off x="5638800" y="5538788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Courier New" charset="0"/>
              </a:rPr>
              <a:t>null</a:t>
            </a:r>
          </a:p>
        </p:txBody>
      </p:sp>
      <p:sp>
        <p:nvSpPr>
          <p:cNvPr id="81941" name="Rectangle 21"/>
          <p:cNvSpPr>
            <a:spLocks noChangeArrowheads="1"/>
          </p:cNvSpPr>
          <p:nvPr/>
        </p:nvSpPr>
        <p:spPr bwMode="auto">
          <a:xfrm>
            <a:off x="1231900" y="5864225"/>
            <a:ext cx="4587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item</a:t>
            </a:r>
          </a:p>
        </p:txBody>
      </p:sp>
      <p:sp>
        <p:nvSpPr>
          <p:cNvPr id="81942" name="Rectangle 22"/>
          <p:cNvSpPr>
            <a:spLocks noChangeArrowheads="1"/>
          </p:cNvSpPr>
          <p:nvPr/>
        </p:nvSpPr>
        <p:spPr bwMode="auto">
          <a:xfrm>
            <a:off x="1817688" y="5867400"/>
            <a:ext cx="4587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900" b="1">
                <a:solidFill>
                  <a:schemeClr val="hlink"/>
                </a:solidFill>
                <a:latin typeface="Courier New" charset="0"/>
              </a:rPr>
              <a:t>next</a:t>
            </a:r>
          </a:p>
        </p:txBody>
      </p:sp>
      <p:sp>
        <p:nvSpPr>
          <p:cNvPr id="81943" name="Rectangle 23"/>
          <p:cNvSpPr>
            <a:spLocks noChangeArrowheads="1"/>
          </p:cNvSpPr>
          <p:nvPr/>
        </p:nvSpPr>
        <p:spPr bwMode="auto">
          <a:xfrm>
            <a:off x="150813" y="5124450"/>
            <a:ext cx="838200" cy="304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1">
                <a:latin typeface="Courier New" charset="0"/>
              </a:rPr>
              <a:t>first</a:t>
            </a:r>
          </a:p>
        </p:txBody>
      </p:sp>
      <p:cxnSp>
        <p:nvCxnSpPr>
          <p:cNvPr id="81944" name="AutoShape 24"/>
          <p:cNvCxnSpPr>
            <a:cxnSpLocks noChangeShapeType="1"/>
            <a:stCxn id="81943" idx="2"/>
            <a:endCxn id="81930" idx="1"/>
          </p:cNvCxnSpPr>
          <p:nvPr/>
        </p:nvCxnSpPr>
        <p:spPr bwMode="auto">
          <a:xfrm>
            <a:off x="569913" y="5429250"/>
            <a:ext cx="496887" cy="261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sp>
        <p:nvSpPr>
          <p:cNvPr id="81946" name="Rectangle 26"/>
          <p:cNvSpPr>
            <a:spLocks noChangeArrowheads="1"/>
          </p:cNvSpPr>
          <p:nvPr/>
        </p:nvSpPr>
        <p:spPr bwMode="auto">
          <a:xfrm>
            <a:off x="4151313" y="1997075"/>
            <a:ext cx="1350962" cy="228600"/>
          </a:xfrm>
          <a:prstGeom prst="rect">
            <a:avLst/>
          </a:prstGeom>
          <a:solidFill>
            <a:schemeClr val="folHlink">
              <a:alpha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rocs">
  <a:themeElements>
    <a:clrScheme name="">
      <a:dk1>
        <a:srgbClr val="000000"/>
      </a:dk1>
      <a:lt1>
        <a:srgbClr val="FFFFFF"/>
      </a:lt1>
      <a:dk2>
        <a:srgbClr val="C0C0C0"/>
      </a:dk2>
      <a:lt2>
        <a:srgbClr val="010000"/>
      </a:lt2>
      <a:accent1>
        <a:srgbClr val="CC0000"/>
      </a:accent1>
      <a:accent2>
        <a:srgbClr val="777777"/>
      </a:accent2>
      <a:accent3>
        <a:srgbClr val="FFFFFF"/>
      </a:accent3>
      <a:accent4>
        <a:srgbClr val="000000"/>
      </a:accent4>
      <a:accent5>
        <a:srgbClr val="E2AAAA"/>
      </a:accent5>
      <a:accent6>
        <a:srgbClr val="6B6B6B"/>
      </a:accent6>
      <a:hlink>
        <a:srgbClr val="4D4D4D"/>
      </a:hlink>
      <a:folHlink>
        <a:srgbClr val="003399"/>
      </a:folHlink>
    </a:clrScheme>
    <a:fontScheme name="introc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introcs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cs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cs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cs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66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cs 5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6600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cs 6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660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cs 7">
        <a:dk1>
          <a:srgbClr val="000000"/>
        </a:dk1>
        <a:lt1>
          <a:srgbClr val="FFFFFF"/>
        </a:lt1>
        <a:dk2>
          <a:srgbClr val="C0C0C0"/>
        </a:dk2>
        <a:lt2>
          <a:srgbClr val="010000"/>
        </a:lt2>
        <a:accent1>
          <a:srgbClr val="CC0000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6B6B6B"/>
        </a:accent6>
        <a:hlink>
          <a:srgbClr val="4D4D4D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WAYNE:CS126:lectures-f06:introcs.pot</Template>
  <TotalTime>31</TotalTime>
  <Words>656</Words>
  <Application>Microsoft Macintosh PowerPoint</Application>
  <PresentationFormat>On-screen Show (4:3)</PresentationFormat>
  <Paragraphs>214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ＭＳ Ｐゴシック</vt:lpstr>
      <vt:lpstr>Comic Sans MS</vt:lpstr>
      <vt:lpstr>Monotype Sorts</vt:lpstr>
      <vt:lpstr>Wingdings</vt:lpstr>
      <vt:lpstr>Courier New</vt:lpstr>
      <vt:lpstr>introcs</vt:lpstr>
      <vt:lpstr>Traversing a List</vt:lpstr>
      <vt:lpstr>Traversing a List</vt:lpstr>
      <vt:lpstr>Traversing a List</vt:lpstr>
      <vt:lpstr>Traversing a List</vt:lpstr>
      <vt:lpstr>Traversing a List</vt:lpstr>
      <vt:lpstr>Traversing a List</vt:lpstr>
      <vt:lpstr>Traversing a List</vt:lpstr>
      <vt:lpstr>Traversing a List</vt:lpstr>
      <vt:lpstr>Traversing a List</vt:lpstr>
      <vt:lpstr>Traversing a List</vt:lpstr>
      <vt:lpstr>Traversing a List</vt:lpstr>
      <vt:lpstr>Traversing a List</vt:lpstr>
      <vt:lpstr>Traversing a List</vt:lpstr>
    </vt:vector>
  </TitlesOfParts>
  <Manager/>
  <Company>Princeton University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Traversing a Linked List</dc:title>
  <dc:subject/>
  <dc:creator>Kevin Wayne</dc:creator>
  <cp:keywords/>
  <dc:description/>
  <cp:lastModifiedBy>Kevin Wayne</cp:lastModifiedBy>
  <cp:revision>17</cp:revision>
  <dcterms:created xsi:type="dcterms:W3CDTF">2010-03-25T13:44:13Z</dcterms:created>
  <dcterms:modified xsi:type="dcterms:W3CDTF">2010-03-25T13:44:30Z</dcterms:modified>
  <cp:category/>
</cp:coreProperties>
</file>