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9" r:id="rId3"/>
    <p:sldId id="290" r:id="rId4"/>
    <p:sldId id="287" r:id="rId5"/>
    <p:sldId id="291" r:id="rId6"/>
    <p:sldId id="302" r:id="rId7"/>
    <p:sldId id="292" r:id="rId8"/>
    <p:sldId id="294" r:id="rId9"/>
    <p:sldId id="298" r:id="rId10"/>
    <p:sldId id="297" r:id="rId11"/>
    <p:sldId id="301" r:id="rId12"/>
    <p:sldId id="304" r:id="rId13"/>
    <p:sldId id="303" r:id="rId14"/>
    <p:sldId id="296" r:id="rId15"/>
    <p:sldId id="305" r:id="rId16"/>
    <p:sldId id="306" r:id="rId17"/>
    <p:sldId id="310" r:id="rId18"/>
    <p:sldId id="311" r:id="rId19"/>
    <p:sldId id="308" r:id="rId20"/>
    <p:sldId id="312" r:id="rId21"/>
    <p:sldId id="309" r:id="rId22"/>
    <p:sldId id="307" r:id="rId23"/>
    <p:sldId id="288" r:id="rId24"/>
    <p:sldId id="313" r:id="rId25"/>
    <p:sldId id="283" r:id="rId26"/>
    <p:sldId id="272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2039" autoAdjust="0"/>
  </p:normalViewPr>
  <p:slideViewPr>
    <p:cSldViewPr snapToGrid="0" snapToObjects="1">
      <p:cViewPr varScale="1">
        <p:scale>
          <a:sx n="101" d="100"/>
          <a:sy n="101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EAEA5-E631-6346-987A-18B0BCE0AB9A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FD4C9-90A0-BE40-8D26-0FA4AD820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7577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6E36B-8ED9-1243-8FF8-5A12648DCD75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694F-C2F8-E942-A1DA-8D2F032799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79766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examples to front. Why using hashing?</a:t>
            </a:r>
            <a:r>
              <a:rPr lang="en-US" baseline="0" dirty="0" smtClean="0"/>
              <a:t> replicated path or content: split the content: split over various replicas. consistency (one packet one way)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Multiple paths, multiple servers. Flow-level consistency.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Show problems first.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why non-hashing techniques don’t work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basic Load balancing (flow consistency)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data partitioning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bloom filter: save efforts. less miss. mostly accurate. 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694F-C2F8-E942-A1DA-8D2F032799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19386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Chrome</a:t>
            </a:r>
            <a:r>
              <a:rPr lang="en-US" baseline="0" dirty="0" smtClean="0"/>
              <a:t>: 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blog.alexyakunin.com</a:t>
            </a:r>
            <a:r>
              <a:rPr lang="en-US" dirty="0" smtClean="0"/>
              <a:t>/2010/03/nice-bloom-filter-</a:t>
            </a:r>
            <a:r>
              <a:rPr lang="en-US" dirty="0" err="1" smtClean="0"/>
              <a:t>application.html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Wiki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Bloom_filter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Apache Cassandra: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Apache_Cassandra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694F-C2F8-E942-A1DA-8D2F0327995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5704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694F-C2F8-E942-A1DA-8D2F0327995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70483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non-hashing doesn’t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694F-C2F8-E942-A1DA-8D2F032799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0025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</a:t>
            </a:r>
            <a:r>
              <a:rPr lang="en-US" baseline="0" dirty="0" smtClean="0"/>
              <a:t> things are mapped to same location.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Usually map large but sparse space into small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694F-C2F8-E942-A1DA-8D2F032799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7063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server binds to both VIP and DIP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LB replaces </a:t>
            </a:r>
            <a:r>
              <a:rPr lang="en-US" baseline="0" dirty="0" err="1" smtClean="0"/>
              <a:t>Dst</a:t>
            </a:r>
            <a:r>
              <a:rPr lang="en-US" baseline="0" dirty="0" smtClean="0"/>
              <a:t> MAC address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Server sees client IP. Reply directly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694F-C2F8-E942-A1DA-8D2F0327995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2044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we want to introduce</a:t>
            </a:r>
            <a:r>
              <a:rPr lang="en-US" baseline="0" dirty="0" smtClean="0"/>
              <a:t> consistent hashing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694F-C2F8-E942-A1DA-8D2F0327995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5227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LB with hashing.</a:t>
            </a:r>
            <a:r>
              <a:rPr lang="en-US" baseline="0" dirty="0" smtClean="0"/>
              <a:t> no failures</a:t>
            </a:r>
          </a:p>
          <a:p>
            <a:r>
              <a:rPr lang="en-US" baseline="0" dirty="0" smtClean="0"/>
              <a:t>LB with hashing. with failures. Hashing is not enough, we should do consistent hashing.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the properties we want based on problems.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BF: efficient look-up, quick checking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problem -&gt; requirement -&gt; algorithms to reach requirement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694F-C2F8-E942-A1DA-8D2F0327995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78456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Finishing</a:t>
            </a:r>
            <a:r>
              <a:rPr lang="en-US" baseline="0" dirty="0" smtClean="0"/>
              <a:t> consistent hashing, we will talk about bloom filter.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 introduce another category of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694F-C2F8-E942-A1DA-8D2F0327995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794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O(1) time inserting </a:t>
            </a:r>
          </a:p>
          <a:p>
            <a:endParaRPr lang="en-US" dirty="0" smtClean="0"/>
          </a:p>
          <a:p>
            <a:r>
              <a:rPr lang="en-US" dirty="0" smtClean="0"/>
              <a:t>accurate a lot of time, never miss.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Useful for caching. Set up motivation.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Whether</a:t>
            </a:r>
            <a:r>
              <a:rPr lang="en-US" baseline="0" dirty="0" smtClean="0"/>
              <a:t> I have cache for this webpage (bloom filter 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 bloom filter: </a:t>
            </a:r>
            <a:r>
              <a:rPr lang="en-US" baseline="0" dirty="0" err="1" smtClean="0"/>
              <a:t>casandra</a:t>
            </a:r>
            <a:r>
              <a:rPr lang="en-US" baseline="0" dirty="0" smtClean="0"/>
              <a:t>. Is the key in the cache? (storage)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chrome bloom filter bad </a:t>
            </a:r>
            <a:r>
              <a:rPr lang="en-US" baseline="0" dirty="0" err="1" smtClean="0"/>
              <a:t>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694F-C2F8-E942-A1DA-8D2F0327995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7420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Never false</a:t>
            </a:r>
            <a:r>
              <a:rPr lang="en-US" baseline="0" dirty="0" smtClean="0"/>
              <a:t> negative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694F-C2F8-E942-A1DA-8D2F0327995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998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F0146-CB68-F543-98CB-E16A98C66852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388"/>
            <a:ext cx="56388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6058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52F969-B089-F54E-BBD8-8CD826A4B53A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3142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734E585-0F5F-A140-B075-719EA329E3F2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747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34D5950-A0A3-4042-99A1-6FB152A1C2FE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318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9CCCD0C9-33B3-D94A-B245-ECF0E6DD8808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63585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7C571A-EBFF-7745-A4CD-8699B9790BEC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5943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62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9811615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92178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 b="1"/>
            </a:lvl1pPr>
            <a:lvl2pPr>
              <a:spcBef>
                <a:spcPts val="600"/>
              </a:spcBef>
              <a:defRPr b="1"/>
            </a:lvl2pPr>
            <a:lvl3pPr>
              <a:spcBef>
                <a:spcPts val="600"/>
              </a:spcBef>
              <a:defRPr b="1"/>
            </a:lvl3pPr>
            <a:lvl4pPr>
              <a:spcBef>
                <a:spcPts val="600"/>
              </a:spcBef>
              <a:defRPr b="1"/>
            </a:lvl4pPr>
            <a:lvl5pPr>
              <a:spcBef>
                <a:spcPts val="600"/>
              </a:spcBef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CE0D0-B611-C742-B4BE-A0DCD0872920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00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398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4560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B8B61-8041-504F-BE95-9472AEB6CAB4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4838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E59D0C-A608-BC44-A9CB-CEBE15B7CD3A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61740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80E540-60DF-7D49-9469-53E474181805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06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767FE9-5F02-A34A-9A2E-0B41C1BFD9A8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919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74311E-84E3-404B-9AF0-75804B248057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1107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2775" y="582613"/>
            <a:ext cx="791845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9013" y="2044700"/>
            <a:ext cx="7165975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388"/>
            <a:ext cx="1600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ea typeface="+mn-ea"/>
              </a:defRPr>
            </a:lvl1pPr>
          </a:lstStyle>
          <a:p>
            <a:fld id="{A24C9F13-59B9-2F49-833F-0FE8FA48A31E}" type="datetime1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038" y="6275388"/>
            <a:ext cx="56435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388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27C791E9-91B1-674D-BE19-2E3D8F5BC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 kern="1200">
          <a:solidFill>
            <a:schemeClr val="accent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Font typeface="Arial" charset="0"/>
        <a:buChar char="•"/>
        <a:defRPr sz="2800" b="1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85800" indent="-336550" algn="l" rtl="0" eaLnBrk="1" fontAlgn="base" hangingPunct="1">
        <a:spcBef>
          <a:spcPct val="20000"/>
        </a:spcBef>
        <a:spcAft>
          <a:spcPct val="0"/>
        </a:spcAft>
        <a:buClr>
          <a:srgbClr val="949FBF"/>
        </a:buClr>
        <a:buSzPct val="90000"/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035050" indent="-3492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371600" indent="-336550" algn="l" rtl="0" eaLnBrk="1" fontAlgn="base" hangingPunct="1">
        <a:spcBef>
          <a:spcPct val="20000"/>
        </a:spcBef>
        <a:spcAft>
          <a:spcPct val="0"/>
        </a:spcAft>
        <a:buClr>
          <a:srgbClr val="949FBF"/>
        </a:buClr>
        <a:buSzPct val="90000"/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1720850" indent="-3492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1449708"/>
            <a:ext cx="8513762" cy="2729753"/>
          </a:xfrm>
        </p:spPr>
        <p:txBody>
          <a:bodyPr/>
          <a:lstStyle/>
          <a:p>
            <a:pPr algn="ctr"/>
            <a:r>
              <a:rPr lang="en-US" sz="6000" dirty="0" smtClean="0">
                <a:cs typeface="BlairMdITC TT-Medium"/>
              </a:rPr>
              <a:t>Precept 6</a:t>
            </a:r>
            <a:endParaRPr lang="en-US" sz="6000" dirty="0">
              <a:cs typeface="BlairMdITC TT-Medium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55101" y="3323514"/>
            <a:ext cx="6627333" cy="134470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Hashing &amp; Partitioning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37745" y="5717457"/>
            <a:ext cx="1639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Peng Sun</a:t>
            </a:r>
            <a:endParaRPr lang="en-US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67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for Server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 Balancing</a:t>
            </a:r>
          </a:p>
          <a:p>
            <a:pPr marL="342900" lvl="1" indent="-342900">
              <a:spcBef>
                <a:spcPts val="2200"/>
              </a:spcBef>
              <a:buClr>
                <a:schemeClr val="bg2"/>
              </a:buClr>
            </a:pPr>
            <a:r>
              <a:rPr lang="en-US" sz="2800" dirty="0">
                <a:cs typeface="ＭＳ Ｐゴシック" pitchFamily="-112" charset="-128"/>
              </a:rPr>
              <a:t>Virtual IP / Dedicated </a:t>
            </a:r>
            <a:r>
              <a:rPr lang="en-US" sz="2800" dirty="0" smtClean="0">
                <a:cs typeface="ＭＳ Ｐゴシック" pitchFamily="-112" charset="-128"/>
              </a:rPr>
              <a:t>IP Approach</a:t>
            </a:r>
          </a:p>
          <a:p>
            <a:pPr marL="692150" lvl="2" indent="-342900">
              <a:spcBef>
                <a:spcPts val="2200"/>
              </a:spcBef>
            </a:pPr>
            <a:r>
              <a:rPr lang="en-US" dirty="0"/>
              <a:t>One global-facing virtual IP for all </a:t>
            </a:r>
            <a:r>
              <a:rPr lang="en-US" dirty="0" smtClean="0"/>
              <a:t>servers</a:t>
            </a:r>
            <a:endParaRPr lang="en-US" sz="2800" dirty="0" smtClean="0">
              <a:cs typeface="ＭＳ Ｐゴシック" pitchFamily="-112" charset="-128"/>
            </a:endParaRPr>
          </a:p>
          <a:p>
            <a:pPr lvl="1"/>
            <a:r>
              <a:rPr lang="en-US" dirty="0"/>
              <a:t>Hash</a:t>
            </a:r>
            <a:r>
              <a:rPr lang="en-US" dirty="0" smtClean="0"/>
              <a:t> clients</a:t>
            </a:r>
            <a:r>
              <a:rPr lang="en-US" dirty="0"/>
              <a:t>’ network info (</a:t>
            </a:r>
            <a:r>
              <a:rPr lang="en-US" dirty="0" err="1"/>
              <a:t>srcIP</a:t>
            </a:r>
            <a:r>
              <a:rPr lang="en-US" dirty="0"/>
              <a:t>/port)</a:t>
            </a:r>
          </a:p>
          <a:p>
            <a:pPr lvl="1"/>
            <a:r>
              <a:rPr lang="en-US" dirty="0"/>
              <a:t>Direct Server Return (DSR</a:t>
            </a:r>
            <a:r>
              <a:rPr lang="en-US" dirty="0" smtClean="0"/>
              <a:t>)</a:t>
            </a:r>
            <a:endParaRPr lang="en-US" sz="2400" dirty="0">
              <a:cs typeface="ＭＳ Ｐゴシック" pitchFamily="-112" charset="-128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436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 with DSR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963355" y="2147324"/>
            <a:ext cx="7375614" cy="40814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Reverse traffic doesn’t pass LB</a:t>
            </a:r>
          </a:p>
          <a:p>
            <a:r>
              <a:rPr lang="en-US" dirty="0" smtClean="0"/>
              <a:t>Greater scalability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178735" y="1812803"/>
            <a:ext cx="5808662" cy="2309813"/>
            <a:chOff x="2116138" y="1219200"/>
            <a:chExt cx="5808662" cy="2309813"/>
          </a:xfrm>
        </p:grpSpPr>
        <p:sp>
          <p:nvSpPr>
            <p:cNvPr id="6" name="Can 5"/>
            <p:cNvSpPr/>
            <p:nvPr/>
          </p:nvSpPr>
          <p:spPr>
            <a:xfrm>
              <a:off x="4191000" y="1878013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48400" y="1497013"/>
              <a:ext cx="381000" cy="381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248400" y="2005013"/>
              <a:ext cx="381000" cy="381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2513013"/>
              <a:ext cx="381000" cy="381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48400" y="3021013"/>
              <a:ext cx="381000" cy="381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" name="Straight Arrow Connector 10"/>
            <p:cNvCxnSpPr>
              <a:stCxn id="6" idx="4"/>
              <a:endCxn id="7" idx="1"/>
            </p:cNvCxnSpPr>
            <p:nvPr/>
          </p:nvCxnSpPr>
          <p:spPr>
            <a:xfrm flipV="1">
              <a:off x="4724400" y="1687513"/>
              <a:ext cx="1524000" cy="419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4"/>
              <a:endCxn id="8" idx="1"/>
            </p:cNvCxnSpPr>
            <p:nvPr/>
          </p:nvCxnSpPr>
          <p:spPr>
            <a:xfrm>
              <a:off x="4724400" y="2106613"/>
              <a:ext cx="1524000" cy="889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4"/>
              <a:endCxn id="9" idx="1"/>
            </p:cNvCxnSpPr>
            <p:nvPr/>
          </p:nvCxnSpPr>
          <p:spPr>
            <a:xfrm>
              <a:off x="4724400" y="2106613"/>
              <a:ext cx="1524000" cy="5969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4"/>
              <a:endCxn id="10" idx="1"/>
            </p:cNvCxnSpPr>
            <p:nvPr/>
          </p:nvCxnSpPr>
          <p:spPr>
            <a:xfrm>
              <a:off x="4724400" y="2106613"/>
              <a:ext cx="1524000" cy="11049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6" idx="2"/>
            </p:cNvCxnSpPr>
            <p:nvPr/>
          </p:nvCxnSpPr>
          <p:spPr>
            <a:xfrm>
              <a:off x="2133600" y="2106613"/>
              <a:ext cx="20574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n 15"/>
            <p:cNvSpPr/>
            <p:nvPr/>
          </p:nvSpPr>
          <p:spPr>
            <a:xfrm>
              <a:off x="4191000" y="2601913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cxnSp>
          <p:nvCxnSpPr>
            <p:cNvPr id="17" name="Straight Arrow Connector 16"/>
            <p:cNvCxnSpPr>
              <a:stCxn id="16" idx="4"/>
              <a:endCxn id="7" idx="1"/>
            </p:cNvCxnSpPr>
            <p:nvPr/>
          </p:nvCxnSpPr>
          <p:spPr>
            <a:xfrm flipV="1">
              <a:off x="4724400" y="1687513"/>
              <a:ext cx="15240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6" idx="4"/>
              <a:endCxn id="8" idx="1"/>
            </p:cNvCxnSpPr>
            <p:nvPr/>
          </p:nvCxnSpPr>
          <p:spPr>
            <a:xfrm flipV="1">
              <a:off x="4724400" y="2195513"/>
              <a:ext cx="1524000" cy="635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6" idx="4"/>
              <a:endCxn id="9" idx="1"/>
            </p:cNvCxnSpPr>
            <p:nvPr/>
          </p:nvCxnSpPr>
          <p:spPr>
            <a:xfrm flipV="1">
              <a:off x="4724400" y="2703513"/>
              <a:ext cx="1524000" cy="127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4"/>
              <a:endCxn id="10" idx="1"/>
            </p:cNvCxnSpPr>
            <p:nvPr/>
          </p:nvCxnSpPr>
          <p:spPr>
            <a:xfrm>
              <a:off x="4724400" y="2830513"/>
              <a:ext cx="15240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879725" y="1268413"/>
              <a:ext cx="549275" cy="5492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" name="Straight Arrow Connector 21"/>
            <p:cNvCxnSpPr>
              <a:endCxn id="16" idx="2"/>
            </p:cNvCxnSpPr>
            <p:nvPr/>
          </p:nvCxnSpPr>
          <p:spPr>
            <a:xfrm flipV="1">
              <a:off x="2133600" y="2830513"/>
              <a:ext cx="2057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2116138" y="1509713"/>
              <a:ext cx="4013200" cy="520700"/>
            </a:xfrm>
            <a:custGeom>
              <a:avLst/>
              <a:gdLst>
                <a:gd name="connsiteX0" fmla="*/ 0 w 4013200"/>
                <a:gd name="connsiteY0" fmla="*/ 428978 h 522111"/>
                <a:gd name="connsiteX1" fmla="*/ 778933 w 4013200"/>
                <a:gd name="connsiteY1" fmla="*/ 428978 h 522111"/>
                <a:gd name="connsiteX2" fmla="*/ 1016000 w 4013200"/>
                <a:gd name="connsiteY2" fmla="*/ 5644 h 522111"/>
                <a:gd name="connsiteX3" fmla="*/ 1320800 w 4013200"/>
                <a:gd name="connsiteY3" fmla="*/ 395111 h 522111"/>
                <a:gd name="connsiteX4" fmla="*/ 2387600 w 4013200"/>
                <a:gd name="connsiteY4" fmla="*/ 462844 h 522111"/>
                <a:gd name="connsiteX5" fmla="*/ 4013200 w 4013200"/>
                <a:gd name="connsiteY5" fmla="*/ 39511 h 52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3200" h="522111">
                  <a:moveTo>
                    <a:pt x="0" y="428978"/>
                  </a:moveTo>
                  <a:cubicBezTo>
                    <a:pt x="304800" y="464256"/>
                    <a:pt x="609600" y="499534"/>
                    <a:pt x="778933" y="428978"/>
                  </a:cubicBezTo>
                  <a:cubicBezTo>
                    <a:pt x="948266" y="358422"/>
                    <a:pt x="925689" y="11289"/>
                    <a:pt x="1016000" y="5644"/>
                  </a:cubicBezTo>
                  <a:cubicBezTo>
                    <a:pt x="1106311" y="0"/>
                    <a:pt x="1092200" y="318911"/>
                    <a:pt x="1320800" y="395111"/>
                  </a:cubicBezTo>
                  <a:cubicBezTo>
                    <a:pt x="1549400" y="471311"/>
                    <a:pt x="1938867" y="522111"/>
                    <a:pt x="2387600" y="462844"/>
                  </a:cubicBezTo>
                  <a:cubicBezTo>
                    <a:pt x="2836333" y="403577"/>
                    <a:pt x="4013200" y="39511"/>
                    <a:pt x="4013200" y="39511"/>
                  </a:cubicBezTo>
                </a:path>
              </a:pathLst>
            </a:custGeom>
            <a:ln w="508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133600" y="1785938"/>
              <a:ext cx="4081463" cy="547687"/>
            </a:xfrm>
            <a:custGeom>
              <a:avLst/>
              <a:gdLst>
                <a:gd name="connsiteX0" fmla="*/ 4080933 w 4080933"/>
                <a:gd name="connsiteY0" fmla="*/ 0 h 547511"/>
                <a:gd name="connsiteX1" fmla="*/ 2286000 w 4080933"/>
                <a:gd name="connsiteY1" fmla="*/ 457200 h 547511"/>
                <a:gd name="connsiteX2" fmla="*/ 0 w 4080933"/>
                <a:gd name="connsiteY2" fmla="*/ 541866 h 54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80933" h="547511">
                  <a:moveTo>
                    <a:pt x="4080933" y="0"/>
                  </a:moveTo>
                  <a:cubicBezTo>
                    <a:pt x="3523544" y="183444"/>
                    <a:pt x="2966156" y="366889"/>
                    <a:pt x="2286000" y="457200"/>
                  </a:cubicBezTo>
                  <a:cubicBezTo>
                    <a:pt x="1605845" y="547511"/>
                    <a:pt x="802922" y="544688"/>
                    <a:pt x="0" y="541866"/>
                  </a:cubicBezTo>
                </a:path>
              </a:pathLst>
            </a:custGeom>
            <a:ln w="508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TextBox 47"/>
            <p:cNvSpPr txBox="1">
              <a:spLocks noChangeArrowheads="1"/>
            </p:cNvSpPr>
            <p:nvPr/>
          </p:nvSpPr>
          <p:spPr bwMode="auto">
            <a:xfrm flipH="1">
              <a:off x="2371725" y="1219200"/>
              <a:ext cx="60007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>
                  <a:latin typeface="Calibri" charset="0"/>
                  <a:cs typeface="Calibri" charset="0"/>
                </a:rPr>
                <a:t>LB</a:t>
              </a:r>
            </a:p>
          </p:txBody>
        </p:sp>
        <p:sp>
          <p:nvSpPr>
            <p:cNvPr id="26" name="TextBox 48"/>
            <p:cNvSpPr txBox="1">
              <a:spLocks noChangeArrowheads="1"/>
            </p:cNvSpPr>
            <p:nvPr/>
          </p:nvSpPr>
          <p:spPr bwMode="auto">
            <a:xfrm flipH="1">
              <a:off x="6400800" y="2030413"/>
              <a:ext cx="1524000" cy="769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200">
                  <a:latin typeface="Calibri" charset="0"/>
                  <a:cs typeface="Calibri" charset="0"/>
                </a:rPr>
                <a:t>Server</a:t>
              </a:r>
            </a:p>
            <a:p>
              <a:pPr algn="ctr" eaLnBrk="1" hangingPunct="1"/>
              <a:r>
                <a:rPr lang="en-US" sz="2200">
                  <a:latin typeface="Calibri" charset="0"/>
                  <a:cs typeface="Calibri" charset="0"/>
                </a:rPr>
                <a:t>Cluster</a:t>
              </a:r>
            </a:p>
          </p:txBody>
        </p:sp>
        <p:sp>
          <p:nvSpPr>
            <p:cNvPr id="27" name="TextBox 49"/>
            <p:cNvSpPr txBox="1">
              <a:spLocks noChangeArrowheads="1"/>
            </p:cNvSpPr>
            <p:nvPr/>
          </p:nvSpPr>
          <p:spPr bwMode="auto">
            <a:xfrm flipH="1">
              <a:off x="3810000" y="3097213"/>
              <a:ext cx="1295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200">
                  <a:latin typeface="Calibri" charset="0"/>
                  <a:cs typeface="Calibri" charset="0"/>
                </a:rPr>
                <a:t>Switches</a:t>
              </a: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208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Equal-Cost Multipath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Balancing flows over multiple paths</a:t>
            </a:r>
          </a:p>
          <a:p>
            <a:r>
              <a:rPr lang="en-US" dirty="0" smtClean="0"/>
              <a:t>Path selection via hashing</a:t>
            </a:r>
          </a:p>
          <a:p>
            <a:pPr lvl="1"/>
            <a:r>
              <a:rPr lang="en-US" dirty="0" smtClean="0"/>
              <a:t># of buckets = # of outgoing links</a:t>
            </a:r>
          </a:p>
          <a:p>
            <a:pPr lvl="1"/>
            <a:r>
              <a:rPr lang="en-US" dirty="0" smtClean="0"/>
              <a:t>Hash network Info (</a:t>
            </a:r>
            <a:r>
              <a:rPr lang="en-US" dirty="0" err="1" smtClean="0"/>
              <a:t>src/dst</a:t>
            </a:r>
            <a:r>
              <a:rPr lang="en-US" dirty="0" smtClean="0"/>
              <a:t> IP) to 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027499" y="4844128"/>
            <a:ext cx="7086600" cy="1295400"/>
            <a:chOff x="1027499" y="4844128"/>
            <a:chExt cx="7086600" cy="1295400"/>
          </a:xfrm>
        </p:grpSpPr>
        <p:cxnSp>
          <p:nvCxnSpPr>
            <p:cNvPr id="5" name="Straight Arrow Connector 4"/>
            <p:cNvCxnSpPr>
              <a:endCxn id="6" idx="2"/>
            </p:cNvCxnSpPr>
            <p:nvPr/>
          </p:nvCxnSpPr>
          <p:spPr>
            <a:xfrm>
              <a:off x="1027499" y="5453728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an 5"/>
            <p:cNvSpPr/>
            <p:nvPr/>
          </p:nvSpPr>
          <p:spPr>
            <a:xfrm>
              <a:off x="2551499" y="52251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cxnSp>
          <p:nvCxnSpPr>
            <p:cNvPr id="7" name="Straight Arrow Connector 6"/>
            <p:cNvCxnSpPr>
              <a:stCxn id="6" idx="4"/>
            </p:cNvCxnSpPr>
            <p:nvPr/>
          </p:nvCxnSpPr>
          <p:spPr>
            <a:xfrm flipV="1">
              <a:off x="3084899" y="5072728"/>
              <a:ext cx="1219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4"/>
              <a:endCxn id="13" idx="2"/>
            </p:cNvCxnSpPr>
            <p:nvPr/>
          </p:nvCxnSpPr>
          <p:spPr>
            <a:xfrm>
              <a:off x="3084899" y="5453728"/>
              <a:ext cx="12192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n 8"/>
            <p:cNvSpPr/>
            <p:nvPr/>
          </p:nvSpPr>
          <p:spPr>
            <a:xfrm>
              <a:off x="6056699" y="52251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cxnSp>
          <p:nvCxnSpPr>
            <p:cNvPr id="10" name="Straight Arrow Connector 9"/>
            <p:cNvCxnSpPr>
              <a:endCxn id="9" idx="2"/>
            </p:cNvCxnSpPr>
            <p:nvPr/>
          </p:nvCxnSpPr>
          <p:spPr>
            <a:xfrm>
              <a:off x="4837499" y="5072728"/>
              <a:ext cx="1219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3" idx="4"/>
              <a:endCxn id="9" idx="2"/>
            </p:cNvCxnSpPr>
            <p:nvPr/>
          </p:nvCxnSpPr>
          <p:spPr>
            <a:xfrm flipV="1">
              <a:off x="4837499" y="5453728"/>
              <a:ext cx="12192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n 11"/>
            <p:cNvSpPr/>
            <p:nvPr/>
          </p:nvSpPr>
          <p:spPr>
            <a:xfrm>
              <a:off x="4289368" y="48441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sp>
          <p:nvSpPr>
            <p:cNvPr id="13" name="Can 12"/>
            <p:cNvSpPr/>
            <p:nvPr/>
          </p:nvSpPr>
          <p:spPr>
            <a:xfrm>
              <a:off x="4304099" y="56823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cxnSp>
          <p:nvCxnSpPr>
            <p:cNvPr id="14" name="Straight Arrow Connector 13"/>
            <p:cNvCxnSpPr>
              <a:stCxn id="9" idx="4"/>
            </p:cNvCxnSpPr>
            <p:nvPr/>
          </p:nvCxnSpPr>
          <p:spPr>
            <a:xfrm>
              <a:off x="6590099" y="5453728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ight Arrow 14"/>
            <p:cNvSpPr/>
            <p:nvPr/>
          </p:nvSpPr>
          <p:spPr>
            <a:xfrm>
              <a:off x="1027499" y="5491828"/>
              <a:ext cx="1524000" cy="3810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590099" y="5606128"/>
              <a:ext cx="1524000" cy="3810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 rot="20406378">
              <a:off x="3008699" y="4920328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 rot="20406378">
              <a:off x="4666049" y="5860128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 rot="1174454">
              <a:off x="4666049" y="4942553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 rot="1174454">
              <a:off x="2989649" y="5856953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45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2044700"/>
            <a:ext cx="7311468" cy="4081463"/>
          </a:xfrm>
        </p:spPr>
        <p:txBody>
          <a:bodyPr>
            <a:normAutofit/>
          </a:bodyPr>
          <a:lstStyle/>
          <a:p>
            <a:r>
              <a:rPr lang="en-US" dirty="0" smtClean="0"/>
              <a:t>Hashing approach</a:t>
            </a:r>
          </a:p>
          <a:p>
            <a:pPr lvl="1"/>
            <a:r>
              <a:rPr lang="en-US" dirty="0" smtClean="0"/>
              <a:t>Hash data ID to buckets</a:t>
            </a:r>
          </a:p>
          <a:p>
            <a:pPr lvl="1"/>
            <a:r>
              <a:rPr lang="en-US" dirty="0" smtClean="0"/>
              <a:t>Data stored on machine for the bucket</a:t>
            </a:r>
          </a:p>
          <a:p>
            <a:pPr lvl="1"/>
            <a:r>
              <a:rPr lang="en-US" dirty="0" smtClean="0"/>
              <a:t>Cost: </a:t>
            </a:r>
            <a:r>
              <a:rPr lang="en-US" i="1" dirty="0"/>
              <a:t>O(</a:t>
            </a:r>
            <a:r>
              <a:rPr lang="en-US" i="1" dirty="0" smtClean="0"/>
              <a:t># of </a:t>
            </a:r>
            <a:r>
              <a:rPr lang="en-US" i="1" dirty="0"/>
              <a:t>buckets) </a:t>
            </a:r>
            <a:endParaRPr lang="en-US" i="1" dirty="0" smtClean="0"/>
          </a:p>
          <a:p>
            <a:r>
              <a:rPr lang="en-US" i="1" dirty="0" smtClean="0"/>
              <a:t>Non-hashing, e.g., “Directory”</a:t>
            </a:r>
          </a:p>
          <a:p>
            <a:pPr lvl="1"/>
            <a:r>
              <a:rPr lang="en-US" dirty="0" smtClean="0"/>
              <a:t>Data can be stored anywhere</a:t>
            </a:r>
          </a:p>
          <a:p>
            <a:pPr lvl="1"/>
            <a:r>
              <a:rPr lang="en-US" dirty="0" smtClean="0"/>
              <a:t>Maintenance cost: </a:t>
            </a:r>
            <a:r>
              <a:rPr lang="en-US" i="1" dirty="0"/>
              <a:t>O(# of entries) 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1033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hashing is not enough</a:t>
            </a:r>
          </a:p>
          <a:p>
            <a:r>
              <a:rPr lang="en-US" dirty="0" smtClean="0"/>
              <a:t>Map data onto k=10 servers</a:t>
            </a:r>
          </a:p>
          <a:p>
            <a:pPr lvl="1"/>
            <a:r>
              <a:rPr lang="en-US" dirty="0" smtClean="0"/>
              <a:t>with (</a:t>
            </a:r>
            <a:r>
              <a:rPr lang="en-US" dirty="0" err="1" smtClean="0"/>
              <a:t>dataID</a:t>
            </a:r>
            <a:r>
              <a:rPr lang="en-US" dirty="0" smtClean="0"/>
              <a:t>) mod k</a:t>
            </a:r>
          </a:p>
          <a:p>
            <a:r>
              <a:rPr lang="en-US" dirty="0" smtClean="0"/>
              <a:t>What if one server is down?</a:t>
            </a:r>
          </a:p>
          <a:p>
            <a:pPr lvl="1"/>
            <a:r>
              <a:rPr lang="en-US" dirty="0" smtClean="0"/>
              <a:t>Change to </a:t>
            </a:r>
            <a:r>
              <a:rPr lang="en-US" i="1" dirty="0" smtClean="0"/>
              <a:t>mod (k-1)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Need to shuffle the data!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22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Consistent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Hashing</a:t>
            </a:r>
            <a:endParaRPr lang="en-US" dirty="0"/>
          </a:p>
        </p:txBody>
      </p:sp>
      <p:sp>
        <p:nvSpPr>
          <p:cNvPr id="60" name="Content Placeholder 59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4730586" cy="4068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Servers are also in the Key Space (uniformly)</a:t>
            </a:r>
          </a:p>
          <a:p>
            <a:r>
              <a:rPr lang="en-US" sz="2400" dirty="0" smtClean="0"/>
              <a:t>Red Nodes: Servers’ positions in the key space</a:t>
            </a:r>
          </a:p>
          <a:p>
            <a:r>
              <a:rPr lang="en-US" sz="2400" dirty="0" smtClean="0"/>
              <a:t>Blue Nodes: Data’s position in the key space</a:t>
            </a:r>
          </a:p>
          <a:p>
            <a:r>
              <a:rPr lang="en-US" sz="2400" dirty="0" smtClean="0"/>
              <a:t>Which Red Node to use:</a:t>
            </a:r>
          </a:p>
          <a:p>
            <a:pPr lvl="1"/>
            <a:r>
              <a:rPr lang="en-US" sz="2000" dirty="0" smtClean="0"/>
              <a:t>Clockwise closest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5572000" y="2434583"/>
            <a:ext cx="2849563" cy="2768600"/>
            <a:chOff x="2573679" y="2761608"/>
            <a:chExt cx="2849563" cy="2768600"/>
          </a:xfrm>
        </p:grpSpPr>
        <p:sp>
          <p:nvSpPr>
            <p:cNvPr id="31" name="Oval 6"/>
            <p:cNvSpPr>
              <a:spLocks noChangeArrowheads="1"/>
            </p:cNvSpPr>
            <p:nvPr/>
          </p:nvSpPr>
          <p:spPr bwMode="auto">
            <a:xfrm>
              <a:off x="3080092" y="3244208"/>
              <a:ext cx="1905000" cy="1828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lIns="101600" tIns="50800" rIns="101600" bIns="50800" anchor="ctr"/>
            <a:lstStyle/>
            <a:p>
              <a:endParaRPr lang="en-US"/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>
              <a:off x="3999254" y="5025383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3999254" y="3196583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3051517" y="4082408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5" name="Oval 10"/>
            <p:cNvSpPr>
              <a:spLocks noChangeAspect="1" noChangeArrowheads="1"/>
            </p:cNvSpPr>
            <p:nvPr/>
          </p:nvSpPr>
          <p:spPr bwMode="auto">
            <a:xfrm>
              <a:off x="4937467" y="4082408"/>
              <a:ext cx="101600" cy="1095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3308692" y="4720583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>
              <a:off x="4742204" y="4692008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8" name="Oval 13"/>
            <p:cNvSpPr>
              <a:spLocks noChangeArrowheads="1"/>
            </p:cNvSpPr>
            <p:nvPr/>
          </p:nvSpPr>
          <p:spPr bwMode="auto">
            <a:xfrm>
              <a:off x="3322979" y="3472808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4723154" y="3563296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40" name="Oval 15"/>
            <p:cNvSpPr>
              <a:spLocks noChangeArrowheads="1"/>
            </p:cNvSpPr>
            <p:nvPr/>
          </p:nvSpPr>
          <p:spPr bwMode="auto">
            <a:xfrm>
              <a:off x="3570629" y="4934896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41" name="Oval 16"/>
            <p:cNvSpPr>
              <a:spLocks noChangeAspect="1" noChangeArrowheads="1"/>
            </p:cNvSpPr>
            <p:nvPr/>
          </p:nvSpPr>
          <p:spPr bwMode="auto">
            <a:xfrm>
              <a:off x="4456454" y="4920608"/>
              <a:ext cx="101600" cy="1095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2" name="Oval 17"/>
            <p:cNvSpPr>
              <a:spLocks noChangeAspect="1" noChangeArrowheads="1"/>
            </p:cNvSpPr>
            <p:nvPr/>
          </p:nvSpPr>
          <p:spPr bwMode="auto">
            <a:xfrm>
              <a:off x="3122954" y="4463408"/>
              <a:ext cx="101600" cy="1095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3" name="Oval 18"/>
            <p:cNvSpPr>
              <a:spLocks noChangeArrowheads="1"/>
            </p:cNvSpPr>
            <p:nvPr/>
          </p:nvSpPr>
          <p:spPr bwMode="auto">
            <a:xfrm>
              <a:off x="3156292" y="3729983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44" name="Oval 19"/>
            <p:cNvSpPr>
              <a:spLocks noChangeArrowheads="1"/>
            </p:cNvSpPr>
            <p:nvPr/>
          </p:nvSpPr>
          <p:spPr bwMode="auto">
            <a:xfrm>
              <a:off x="3570629" y="3306121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45" name="Oval 20"/>
            <p:cNvSpPr>
              <a:spLocks noChangeArrowheads="1"/>
            </p:cNvSpPr>
            <p:nvPr/>
          </p:nvSpPr>
          <p:spPr bwMode="auto">
            <a:xfrm>
              <a:off x="4908892" y="4387208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46" name="Oval 21"/>
            <p:cNvSpPr>
              <a:spLocks noChangeArrowheads="1"/>
            </p:cNvSpPr>
            <p:nvPr/>
          </p:nvSpPr>
          <p:spPr bwMode="auto">
            <a:xfrm>
              <a:off x="4894604" y="3820471"/>
              <a:ext cx="76200" cy="762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47" name="Oval 22"/>
            <p:cNvSpPr>
              <a:spLocks noChangeAspect="1" noChangeArrowheads="1"/>
            </p:cNvSpPr>
            <p:nvPr/>
          </p:nvSpPr>
          <p:spPr bwMode="auto">
            <a:xfrm>
              <a:off x="4418354" y="3306121"/>
              <a:ext cx="101600" cy="109537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lIns="101600" tIns="50800" rIns="101600" bIns="50800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8" name="Text Box 23"/>
            <p:cNvSpPr txBox="1">
              <a:spLocks noChangeArrowheads="1"/>
            </p:cNvSpPr>
            <p:nvPr/>
          </p:nvSpPr>
          <p:spPr bwMode="auto">
            <a:xfrm>
              <a:off x="3961154" y="2891783"/>
              <a:ext cx="1524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0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5061292" y="3960171"/>
              <a:ext cx="1524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4</a:t>
              </a:r>
            </a:p>
          </p:txBody>
        </p:sp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3961154" y="5073008"/>
              <a:ext cx="1524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8</a:t>
              </a:r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>
              <a:off x="2656229" y="3958583"/>
              <a:ext cx="4238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12</a:t>
              </a:r>
            </a:p>
          </p:txBody>
        </p:sp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3537292" y="4031608"/>
              <a:ext cx="914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solidFill>
                    <a:srgbClr val="CC0000"/>
                  </a:solidFill>
                </a:rPr>
                <a:t>Bucket</a:t>
              </a:r>
            </a:p>
          </p:txBody>
        </p:sp>
        <p:sp>
          <p:nvSpPr>
            <p:cNvPr id="53" name="Line 28"/>
            <p:cNvSpPr>
              <a:spLocks noChangeShapeType="1"/>
            </p:cNvSpPr>
            <p:nvPr/>
          </p:nvSpPr>
          <p:spPr bwMode="auto">
            <a:xfrm>
              <a:off x="4180229" y="4339583"/>
              <a:ext cx="271463" cy="5048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lIns="101600" tIns="50800" rIns="101600" bIns="50800"/>
            <a:lstStyle/>
            <a:p>
              <a:endParaRPr lang="en-US"/>
            </a:p>
          </p:txBody>
        </p:sp>
        <p:sp>
          <p:nvSpPr>
            <p:cNvPr id="54" name="Text Box 29"/>
            <p:cNvSpPr txBox="1">
              <a:spLocks noChangeArrowheads="1"/>
            </p:cNvSpPr>
            <p:nvPr/>
          </p:nvSpPr>
          <p:spPr bwMode="auto">
            <a:xfrm>
              <a:off x="2927692" y="3272783"/>
              <a:ext cx="3810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14</a:t>
              </a:r>
            </a:p>
          </p:txBody>
        </p:sp>
        <p:sp>
          <p:nvSpPr>
            <p:cNvPr id="55" name="Curved Left Arrow 54"/>
            <p:cNvSpPr/>
            <p:nvPr/>
          </p:nvSpPr>
          <p:spPr>
            <a:xfrm rot="2340000">
              <a:off x="4873967" y="4469758"/>
              <a:ext cx="549275" cy="944563"/>
            </a:xfrm>
            <a:prstGeom prst="curvedLef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Curved Left Arrow 55"/>
            <p:cNvSpPr/>
            <p:nvPr/>
          </p:nvSpPr>
          <p:spPr>
            <a:xfrm rot="6728465">
              <a:off x="3281704" y="4452296"/>
              <a:ext cx="568325" cy="1587500"/>
            </a:xfrm>
            <a:prstGeom prst="curvedLef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Curved Left Arrow 56"/>
            <p:cNvSpPr/>
            <p:nvPr/>
          </p:nvSpPr>
          <p:spPr>
            <a:xfrm rot="19746447">
              <a:off x="4870792" y="2991796"/>
              <a:ext cx="457200" cy="996950"/>
            </a:xfrm>
            <a:prstGeom prst="curvedLef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Curved Left Arrow 57"/>
            <p:cNvSpPr/>
            <p:nvPr/>
          </p:nvSpPr>
          <p:spPr>
            <a:xfrm rot="14484447">
              <a:off x="3157879" y="2177408"/>
              <a:ext cx="690563" cy="1858963"/>
            </a:xfrm>
            <a:prstGeom prst="curvedLef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1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2775" y="441505"/>
            <a:ext cx="7918450" cy="788987"/>
          </a:xfrm>
        </p:spPr>
        <p:txBody>
          <a:bodyPr/>
          <a:lstStyle/>
          <a:p>
            <a:r>
              <a:rPr lang="en-US" dirty="0" smtClean="0"/>
              <a:t>Features of Consistent Hashing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ts val="2200"/>
              </a:spcBef>
              <a:buClr>
                <a:schemeClr val="bg2"/>
              </a:buClr>
            </a:pPr>
            <a:r>
              <a:rPr lang="en-US" sz="2800" dirty="0" smtClean="0">
                <a:latin typeface="Calibri" charset="0"/>
              </a:rPr>
              <a:t>Smoothness</a:t>
            </a:r>
            <a:r>
              <a:rPr lang="en-US" sz="2800" dirty="0">
                <a:latin typeface="Calibri" charset="0"/>
              </a:rPr>
              <a:t>:  </a:t>
            </a:r>
            <a:r>
              <a:rPr lang="en-US" sz="2800" dirty="0" smtClean="0">
                <a:latin typeface="Calibri" charset="0"/>
              </a:rPr>
              <a:t>Addition</a:t>
            </a:r>
            <a:r>
              <a:rPr lang="en-US" sz="2800" dirty="0">
                <a:latin typeface="Calibri" charset="0"/>
              </a:rPr>
              <a:t>/removal of bucket does not cause movement among existing buckets (only immediate buckets)</a:t>
            </a:r>
          </a:p>
          <a:p>
            <a:pPr marL="342900" lvl="1" indent="-342900">
              <a:spcBef>
                <a:spcPts val="2200"/>
              </a:spcBef>
              <a:buClr>
                <a:schemeClr val="bg2"/>
              </a:buClr>
            </a:pPr>
            <a:r>
              <a:rPr lang="en-US" sz="2800" dirty="0">
                <a:latin typeface="Calibri" charset="0"/>
              </a:rPr>
              <a:t>Spread and load:  Small set of buckets that lie near object</a:t>
            </a:r>
          </a:p>
          <a:p>
            <a:pPr marL="342900" lvl="1" indent="-342900">
              <a:spcBef>
                <a:spcPts val="2200"/>
              </a:spcBef>
              <a:buClr>
                <a:schemeClr val="bg2"/>
              </a:buClr>
            </a:pPr>
            <a:r>
              <a:rPr lang="en-US" sz="2800" dirty="0">
                <a:latin typeface="Calibri" charset="0"/>
              </a:rPr>
              <a:t>Balanced:  No bucket has disproportionate number of </a:t>
            </a:r>
            <a:r>
              <a:rPr lang="en-US" sz="2800" dirty="0" smtClean="0">
                <a:latin typeface="Calibri" charset="0"/>
              </a:rPr>
              <a:t>objects</a:t>
            </a:r>
            <a:endParaRPr lang="en-US" sz="2800" dirty="0"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740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Important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quickly answer YES or NO?</a:t>
            </a:r>
          </a:p>
          <a:p>
            <a:r>
              <a:rPr lang="en-US" dirty="0" smtClean="0"/>
              <a:t>Is the website malicious? </a:t>
            </a:r>
          </a:p>
          <a:p>
            <a:r>
              <a:rPr lang="en-US" dirty="0" smtClean="0"/>
              <a:t>Is the data in the cache?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4119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We Desire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 really quick for YES or NO</a:t>
            </a:r>
          </a:p>
          <a:p>
            <a:r>
              <a:rPr lang="en-US" dirty="0" smtClean="0"/>
              <a:t>Okay for False Positive</a:t>
            </a:r>
          </a:p>
          <a:p>
            <a:pPr lvl="1"/>
            <a:r>
              <a:rPr lang="en-US" dirty="0" smtClean="0"/>
              <a:t>Say Yes, but actually No</a:t>
            </a:r>
          </a:p>
          <a:p>
            <a:r>
              <a:rPr lang="en-US" dirty="0" smtClean="0"/>
              <a:t>Never False Negative</a:t>
            </a:r>
          </a:p>
          <a:p>
            <a:pPr lvl="1"/>
            <a:r>
              <a:rPr lang="en-US" dirty="0" smtClean="0"/>
              <a:t>Say No, but actually 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7385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 Test: In or Not In</a:t>
            </a:r>
          </a:p>
          <a:p>
            <a:r>
              <a:rPr lang="en-US" i="1" dirty="0" smtClean="0"/>
              <a:t>k</a:t>
            </a:r>
            <a:r>
              <a:rPr lang="en-US" dirty="0" smtClean="0"/>
              <a:t> independent hash functions for each data</a:t>
            </a:r>
          </a:p>
          <a:p>
            <a:r>
              <a:rPr lang="en-US" dirty="0" smtClean="0"/>
              <a:t>If all </a:t>
            </a:r>
            <a:r>
              <a:rPr lang="en-US" i="1" dirty="0" smtClean="0"/>
              <a:t>k </a:t>
            </a:r>
            <a:r>
              <a:rPr lang="en-US" dirty="0" smtClean="0"/>
              <a:t>spots are 1, the item is 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658" r="1096" b="39999"/>
          <a:stretch>
            <a:fillRect/>
          </a:stretch>
        </p:blipFill>
        <p:spPr bwMode="auto">
          <a:xfrm>
            <a:off x="1344391" y="4605337"/>
            <a:ext cx="6448425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076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28677"/>
            <a:ext cx="7918450" cy="788987"/>
          </a:xfrm>
        </p:spPr>
        <p:txBody>
          <a:bodyPr/>
          <a:lstStyle/>
          <a:p>
            <a:r>
              <a:rPr lang="en-US" dirty="0" smtClean="0"/>
              <a:t>Server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load across servers</a:t>
            </a:r>
          </a:p>
          <a:p>
            <a:r>
              <a:rPr lang="en-US" dirty="0" smtClean="0"/>
              <a:t>Normal techniques: </a:t>
            </a:r>
          </a:p>
          <a:p>
            <a:pPr lvl="1"/>
            <a:r>
              <a:rPr lang="en-US" dirty="0" smtClean="0"/>
              <a:t>Round-robin?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916593" y="4257797"/>
            <a:ext cx="3733800" cy="1905000"/>
            <a:chOff x="4953000" y="762000"/>
            <a:chExt cx="3733800" cy="1905000"/>
          </a:xfrm>
        </p:grpSpPr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4953000" y="762000"/>
              <a:ext cx="3733800" cy="1905000"/>
              <a:chOff x="1752600" y="1295400"/>
              <a:chExt cx="3733800" cy="1905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105400" y="1295400"/>
                <a:ext cx="381000" cy="381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105400" y="1803400"/>
                <a:ext cx="381000" cy="381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105400" y="2311400"/>
                <a:ext cx="381000" cy="381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105400" y="2819400"/>
                <a:ext cx="381000" cy="381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2" name="Straight Arrow Connector 11"/>
              <p:cNvCxnSpPr>
                <a:endCxn id="8" idx="1"/>
              </p:cNvCxnSpPr>
              <p:nvPr/>
            </p:nvCxnSpPr>
            <p:spPr>
              <a:xfrm flipV="1">
                <a:off x="3581400" y="1485900"/>
                <a:ext cx="1524000" cy="8001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endCxn id="9" idx="1"/>
              </p:cNvCxnSpPr>
              <p:nvPr/>
            </p:nvCxnSpPr>
            <p:spPr>
              <a:xfrm flipV="1">
                <a:off x="3581400" y="1993900"/>
                <a:ext cx="1524000" cy="2921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endCxn id="10" idx="1"/>
              </p:cNvCxnSpPr>
              <p:nvPr/>
            </p:nvCxnSpPr>
            <p:spPr>
              <a:xfrm>
                <a:off x="3581400" y="2286000"/>
                <a:ext cx="1524000" cy="2159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endCxn id="11" idx="1"/>
              </p:cNvCxnSpPr>
              <p:nvPr/>
            </p:nvCxnSpPr>
            <p:spPr>
              <a:xfrm>
                <a:off x="3581400" y="2286000"/>
                <a:ext cx="1524000" cy="7239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1752600" y="2286000"/>
                <a:ext cx="1295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/>
          </p:nvSpPr>
          <p:spPr>
            <a:xfrm>
              <a:off x="6248400" y="1447800"/>
              <a:ext cx="549275" cy="5492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8683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use a few bits</a:t>
            </a:r>
          </a:p>
          <a:p>
            <a:pPr lvl="1"/>
            <a:r>
              <a:rPr lang="en-US" dirty="0" smtClean="0"/>
              <a:t>Fast and memory-efficient</a:t>
            </a:r>
          </a:p>
          <a:p>
            <a:r>
              <a:rPr lang="en-US" dirty="0" smtClean="0"/>
              <a:t>Never gives a false negative</a:t>
            </a:r>
          </a:p>
          <a:p>
            <a:r>
              <a:rPr lang="en-US" dirty="0" smtClean="0"/>
              <a:t>Possible to have false positives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88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of Bloom Filter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1360308"/>
            <a:ext cx="48021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dirty="0">
                <a:latin typeface="Calibri" charset="0"/>
                <a:cs typeface="Calibri" charset="0"/>
              </a:rPr>
              <a:t>Start with an </a:t>
            </a:r>
            <a:r>
              <a:rPr lang="en-US" sz="2300" i="1" dirty="0">
                <a:solidFill>
                  <a:schemeClr val="accent2"/>
                </a:solidFill>
                <a:latin typeface="Calibri" charset="0"/>
                <a:cs typeface="Calibri" charset="0"/>
              </a:rPr>
              <a:t>m</a:t>
            </a:r>
            <a:r>
              <a:rPr lang="en-US" sz="2300" dirty="0">
                <a:latin typeface="Calibri" charset="0"/>
                <a:cs typeface="Calibri" charset="0"/>
              </a:rPr>
              <a:t> bit array, filled with 0s.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2743021"/>
            <a:ext cx="74930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latin typeface="Calibri" charset="0"/>
                <a:cs typeface="Calibri" charset="0"/>
              </a:rPr>
              <a:t>To insert, hash each item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 k</a:t>
            </a:r>
            <a:r>
              <a:rPr lang="en-US" sz="2300">
                <a:latin typeface="Calibri" charset="0"/>
                <a:cs typeface="Calibri" charset="0"/>
              </a:rPr>
              <a:t> times.  If 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H</a:t>
            </a:r>
            <a:r>
              <a:rPr lang="en-US" sz="2300" i="1" baseline="-25000">
                <a:solidFill>
                  <a:schemeClr val="accent2"/>
                </a:solidFill>
                <a:latin typeface="Calibri" charset="0"/>
                <a:cs typeface="Calibri" charset="0"/>
              </a:rPr>
              <a:t>i</a:t>
            </a:r>
            <a:r>
              <a:rPr lang="en-US" sz="2300">
                <a:solidFill>
                  <a:schemeClr val="accent2"/>
                </a:solidFill>
                <a:latin typeface="Calibri" charset="0"/>
                <a:cs typeface="Calibri" charset="0"/>
              </a:rPr>
              <a:t>(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x</a:t>
            </a:r>
            <a:r>
              <a:rPr lang="en-US" sz="2300">
                <a:solidFill>
                  <a:schemeClr val="accent2"/>
                </a:solidFill>
                <a:latin typeface="Calibri" charset="0"/>
                <a:cs typeface="Calibri" charset="0"/>
              </a:rPr>
              <a:t>) = 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a</a:t>
            </a:r>
            <a:r>
              <a:rPr lang="en-US" sz="2300">
                <a:latin typeface="Calibri" charset="0"/>
                <a:cs typeface="Calibri" charset="0"/>
              </a:rPr>
              <a:t>, set 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Array</a:t>
            </a:r>
            <a:r>
              <a:rPr lang="en-US" sz="2300">
                <a:solidFill>
                  <a:schemeClr val="accent2"/>
                </a:solidFill>
                <a:latin typeface="Calibri" charset="0"/>
                <a:cs typeface="Calibri" charset="0"/>
              </a:rPr>
              <a:t>[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a</a:t>
            </a:r>
            <a:r>
              <a:rPr lang="en-US" sz="2300">
                <a:solidFill>
                  <a:schemeClr val="accent2"/>
                </a:solidFill>
                <a:latin typeface="Calibri" charset="0"/>
                <a:cs typeface="Calibri" charset="0"/>
              </a:rPr>
              <a:t>] = 1</a:t>
            </a:r>
            <a:r>
              <a:rPr lang="en-US" sz="2300">
                <a:latin typeface="Calibri" charset="0"/>
                <a:cs typeface="Calibri" charset="0"/>
              </a:rPr>
              <a:t>.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914400" y="1896883"/>
            <a:ext cx="7315200" cy="457200"/>
            <a:chOff x="576" y="1056"/>
            <a:chExt cx="4608" cy="288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864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152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440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728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016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304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592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880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168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456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744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032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320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608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896" y="1056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914400" y="3341508"/>
            <a:ext cx="7315200" cy="457200"/>
            <a:chOff x="576" y="1865"/>
            <a:chExt cx="4608" cy="288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76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864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152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440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728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016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304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92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880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168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456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744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032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4320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608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4896" y="1865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</p:grp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457200" y="4179708"/>
            <a:ext cx="78025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latin typeface="Calibri" charset="0"/>
                <a:cs typeface="Calibri" charset="0"/>
              </a:rPr>
              <a:t>To check if 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y</a:t>
            </a:r>
            <a:r>
              <a:rPr lang="en-US" sz="2300">
                <a:latin typeface="Calibri" charset="0"/>
                <a:cs typeface="Calibri" charset="0"/>
              </a:rPr>
              <a:t> is in set, check array at 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H</a:t>
            </a:r>
            <a:r>
              <a:rPr lang="en-US" sz="2300" i="1" baseline="-25000">
                <a:solidFill>
                  <a:schemeClr val="accent2"/>
                </a:solidFill>
                <a:latin typeface="Calibri" charset="0"/>
                <a:cs typeface="Calibri" charset="0"/>
              </a:rPr>
              <a:t>i</a:t>
            </a:r>
            <a:r>
              <a:rPr lang="en-US" sz="2300">
                <a:solidFill>
                  <a:schemeClr val="accent2"/>
                </a:solidFill>
                <a:latin typeface="Calibri" charset="0"/>
                <a:cs typeface="Calibri" charset="0"/>
              </a:rPr>
              <a:t>(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y</a:t>
            </a:r>
            <a:r>
              <a:rPr lang="en-US" sz="2300">
                <a:solidFill>
                  <a:schemeClr val="accent2"/>
                </a:solidFill>
                <a:latin typeface="Calibri" charset="0"/>
                <a:cs typeface="Calibri" charset="0"/>
              </a:rPr>
              <a:t>)</a:t>
            </a:r>
            <a:r>
              <a:rPr lang="en-US" sz="2300">
                <a:latin typeface="Calibri" charset="0"/>
                <a:cs typeface="Calibri" charset="0"/>
              </a:rPr>
              <a:t>.  All 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k</a:t>
            </a:r>
            <a:r>
              <a:rPr lang="en-US" sz="2300">
                <a:latin typeface="Calibri" charset="0"/>
                <a:cs typeface="Calibri" charset="0"/>
              </a:rPr>
              <a:t> values must be </a:t>
            </a:r>
            <a:r>
              <a:rPr lang="en-US" sz="2300">
                <a:solidFill>
                  <a:srgbClr val="CC0000"/>
                </a:solidFill>
                <a:latin typeface="Calibri" charset="0"/>
                <a:cs typeface="Calibri" charset="0"/>
              </a:rPr>
              <a:t>1</a:t>
            </a:r>
            <a:r>
              <a:rPr lang="en-US" sz="2300">
                <a:latin typeface="Calibri" charset="0"/>
                <a:cs typeface="Calibri" charset="0"/>
              </a:rPr>
              <a:t>.</a:t>
            </a:r>
          </a:p>
        </p:txBody>
      </p:sp>
      <p:grpSp>
        <p:nvGrpSpPr>
          <p:cNvPr id="42" name="Group 42"/>
          <p:cNvGrpSpPr>
            <a:grpSpLocks/>
          </p:cNvGrpSpPr>
          <p:nvPr/>
        </p:nvGrpSpPr>
        <p:grpSpPr bwMode="auto">
          <a:xfrm>
            <a:off x="914400" y="4713108"/>
            <a:ext cx="7315200" cy="457200"/>
            <a:chOff x="576" y="2710"/>
            <a:chExt cx="4608" cy="288"/>
          </a:xfrm>
        </p:grpSpPr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576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864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1152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1440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CC0000"/>
                  </a:solidFill>
                </a:rPr>
                <a:t>0</a:t>
              </a:r>
              <a:endParaRPr lang="en-US"/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1728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2016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2304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CC0000"/>
                  </a:solidFill>
                </a:rPr>
                <a:t>1</a:t>
              </a:r>
              <a:endParaRPr lang="en-US"/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2592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2880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3168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3456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CC0000"/>
                  </a:solidFill>
                </a:rPr>
                <a:t>1</a:t>
              </a:r>
              <a:endParaRPr lang="en-US"/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3744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4032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4320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08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4896" y="2710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</p:grpSp>
      <p:grpSp>
        <p:nvGrpSpPr>
          <p:cNvPr id="59" name="Group 60"/>
          <p:cNvGrpSpPr>
            <a:grpSpLocks/>
          </p:cNvGrpSpPr>
          <p:nvPr/>
        </p:nvGrpSpPr>
        <p:grpSpPr bwMode="auto">
          <a:xfrm>
            <a:off x="914400" y="6084708"/>
            <a:ext cx="7315200" cy="457200"/>
            <a:chOff x="576" y="3574"/>
            <a:chExt cx="4608" cy="288"/>
          </a:xfrm>
        </p:grpSpPr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576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864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1152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1440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1728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CC0000"/>
                  </a:solidFill>
                </a:rPr>
                <a:t>1</a:t>
              </a:r>
              <a:endParaRPr lang="en-US"/>
            </a:p>
          </p:txBody>
        </p:sp>
        <p:sp>
          <p:nvSpPr>
            <p:cNvPr id="65" name="Rectangle 66"/>
            <p:cNvSpPr>
              <a:spLocks noChangeArrowheads="1"/>
            </p:cNvSpPr>
            <p:nvPr/>
          </p:nvSpPr>
          <p:spPr bwMode="auto">
            <a:xfrm>
              <a:off x="2016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2304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CC0000"/>
                  </a:solidFill>
                </a:rPr>
                <a:t>1</a:t>
              </a:r>
              <a:endParaRPr lang="en-US"/>
            </a:p>
          </p:txBody>
        </p:sp>
        <p:sp>
          <p:nvSpPr>
            <p:cNvPr id="67" name="Rectangle 68"/>
            <p:cNvSpPr>
              <a:spLocks noChangeArrowheads="1"/>
            </p:cNvSpPr>
            <p:nvPr/>
          </p:nvSpPr>
          <p:spPr bwMode="auto">
            <a:xfrm>
              <a:off x="2592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68" name="Rectangle 69"/>
            <p:cNvSpPr>
              <a:spLocks noChangeArrowheads="1"/>
            </p:cNvSpPr>
            <p:nvPr/>
          </p:nvSpPr>
          <p:spPr bwMode="auto">
            <a:xfrm>
              <a:off x="2880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69" name="Rectangle 70"/>
            <p:cNvSpPr>
              <a:spLocks noChangeArrowheads="1"/>
            </p:cNvSpPr>
            <p:nvPr/>
          </p:nvSpPr>
          <p:spPr bwMode="auto">
            <a:xfrm>
              <a:off x="3168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70" name="Rectangle 71"/>
            <p:cNvSpPr>
              <a:spLocks noChangeArrowheads="1"/>
            </p:cNvSpPr>
            <p:nvPr/>
          </p:nvSpPr>
          <p:spPr bwMode="auto">
            <a:xfrm>
              <a:off x="3456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CC0000"/>
                  </a:solidFill>
                </a:rPr>
                <a:t>1</a:t>
              </a:r>
              <a:endParaRPr lang="en-US"/>
            </a:p>
          </p:txBody>
        </p:sp>
        <p:sp>
          <p:nvSpPr>
            <p:cNvPr id="71" name="Rectangle 72"/>
            <p:cNvSpPr>
              <a:spLocks noChangeArrowheads="1"/>
            </p:cNvSpPr>
            <p:nvPr/>
          </p:nvSpPr>
          <p:spPr bwMode="auto">
            <a:xfrm>
              <a:off x="3744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72" name="Rectangle 73"/>
            <p:cNvSpPr>
              <a:spLocks noChangeArrowheads="1"/>
            </p:cNvSpPr>
            <p:nvPr/>
          </p:nvSpPr>
          <p:spPr bwMode="auto">
            <a:xfrm>
              <a:off x="4032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3" name="Rectangle 74"/>
            <p:cNvSpPr>
              <a:spLocks noChangeArrowheads="1"/>
            </p:cNvSpPr>
            <p:nvPr/>
          </p:nvSpPr>
          <p:spPr bwMode="auto">
            <a:xfrm>
              <a:off x="4320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4608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75" name="Rectangle 76"/>
            <p:cNvSpPr>
              <a:spLocks noChangeArrowheads="1"/>
            </p:cNvSpPr>
            <p:nvPr/>
          </p:nvSpPr>
          <p:spPr bwMode="auto">
            <a:xfrm>
              <a:off x="4896" y="3574"/>
              <a:ext cx="28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</p:grpSp>
      <p:sp>
        <p:nvSpPr>
          <p:cNvPr id="76" name="Text Box 78"/>
          <p:cNvSpPr txBox="1">
            <a:spLocks noChangeArrowheads="1"/>
          </p:cNvSpPr>
          <p:nvPr/>
        </p:nvSpPr>
        <p:spPr bwMode="auto">
          <a:xfrm>
            <a:off x="457200" y="5551308"/>
            <a:ext cx="83089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latin typeface="Calibri" charset="0"/>
                <a:cs typeface="Calibri" charset="0"/>
              </a:rPr>
              <a:t>Possible to have a false positive: all 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k</a:t>
            </a:r>
            <a:r>
              <a:rPr lang="en-US" sz="2300">
                <a:latin typeface="Calibri" charset="0"/>
                <a:cs typeface="Calibri" charset="0"/>
              </a:rPr>
              <a:t> values are </a:t>
            </a:r>
            <a:r>
              <a:rPr lang="en-US" sz="2300">
                <a:solidFill>
                  <a:srgbClr val="CC0000"/>
                </a:solidFill>
                <a:latin typeface="Calibri" charset="0"/>
                <a:cs typeface="Calibri" charset="0"/>
              </a:rPr>
              <a:t>1</a:t>
            </a:r>
            <a:r>
              <a:rPr lang="en-US" sz="2300">
                <a:latin typeface="Calibri" charset="0"/>
                <a:cs typeface="Calibri" charset="0"/>
              </a:rPr>
              <a:t>, but </a:t>
            </a:r>
            <a:r>
              <a:rPr lang="en-US" sz="2300" i="1">
                <a:solidFill>
                  <a:schemeClr val="accent2"/>
                </a:solidFill>
                <a:latin typeface="Calibri" charset="0"/>
                <a:cs typeface="Calibri" charset="0"/>
              </a:rPr>
              <a:t>y</a:t>
            </a:r>
            <a:r>
              <a:rPr lang="en-US" sz="2300">
                <a:latin typeface="Calibri" charset="0"/>
                <a:cs typeface="Calibri" charset="0"/>
              </a:rPr>
              <a:t> is not in set.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794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1" grpId="0"/>
      <p:bldP spid="7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Bloom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Chrome uses BF:</a:t>
            </a:r>
          </a:p>
          <a:p>
            <a:pPr lvl="1"/>
            <a:r>
              <a:rPr lang="en-US" dirty="0" smtClean="0"/>
              <a:t>First look whether website is malicious</a:t>
            </a:r>
            <a:endParaRPr lang="en-US" dirty="0" smtClean="0"/>
          </a:p>
          <a:p>
            <a:r>
              <a:rPr lang="en-US" smtClean="0"/>
              <a:t>Storage services</a:t>
            </a:r>
            <a:r>
              <a:rPr lang="en-US" dirty="0" smtClean="0"/>
              <a:t> </a:t>
            </a:r>
            <a:r>
              <a:rPr lang="en-US" smtClean="0"/>
              <a:t>(</a:t>
            </a:r>
            <a:r>
              <a:rPr lang="en-US" dirty="0" smtClean="0"/>
              <a:t>i.e., Apache Cassandra)</a:t>
            </a:r>
          </a:p>
          <a:p>
            <a:pPr lvl="1"/>
            <a:r>
              <a:rPr lang="en-US" dirty="0" smtClean="0"/>
              <a:t>Use BF to check cache hit/miss</a:t>
            </a:r>
          </a:p>
          <a:p>
            <a:r>
              <a:rPr lang="en-US" dirty="0" smtClean="0"/>
              <a:t>Lots of other applications…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5572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63541" y="2578364"/>
            <a:ext cx="31585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Thanks!</a:t>
            </a:r>
            <a:endParaRPr lang="en-US" sz="6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734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35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 P2P File Sharing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911225" y="3646104"/>
            <a:ext cx="7165975" cy="262928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Two Layers: </a:t>
            </a:r>
            <a:r>
              <a:rPr lang="en-US" sz="2400" dirty="0" err="1" smtClean="0"/>
              <a:t>Ultrapeer</a:t>
            </a:r>
            <a:r>
              <a:rPr lang="en-US" sz="2400" dirty="0" smtClean="0"/>
              <a:t> and Leaf</a:t>
            </a:r>
          </a:p>
          <a:p>
            <a:r>
              <a:rPr lang="en-US" sz="2400" dirty="0" smtClean="0"/>
              <a:t>Leaf sends hash table of content to </a:t>
            </a:r>
            <a:r>
              <a:rPr lang="en-US" sz="2400" dirty="0" err="1" smtClean="0"/>
              <a:t>Ultrapeer</a:t>
            </a:r>
            <a:endParaRPr lang="en-US" sz="2400" dirty="0" smtClean="0"/>
          </a:p>
          <a:p>
            <a:r>
              <a:rPr lang="en-US" sz="2400" dirty="0" smtClean="0"/>
              <a:t>Search request floods </a:t>
            </a:r>
            <a:r>
              <a:rPr lang="en-US" sz="2400" dirty="0" err="1" smtClean="0"/>
              <a:t>Ultrapeer</a:t>
            </a:r>
            <a:r>
              <a:rPr lang="en-US" sz="2400" dirty="0" smtClean="0"/>
              <a:t> network</a:t>
            </a:r>
          </a:p>
          <a:p>
            <a:r>
              <a:rPr lang="en-US" sz="2400" dirty="0" err="1" smtClean="0"/>
              <a:t>Ultrapeer</a:t>
            </a:r>
            <a:r>
              <a:rPr lang="en-US" sz="2400" dirty="0" smtClean="0"/>
              <a:t> checks hash table to find leaf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833002" y="1706830"/>
            <a:ext cx="3429000" cy="1447800"/>
            <a:chOff x="2743200" y="1371600"/>
            <a:chExt cx="3429000" cy="1447800"/>
          </a:xfrm>
        </p:grpSpPr>
        <p:sp>
          <p:nvSpPr>
            <p:cNvPr id="28" name="Rectangle 27"/>
            <p:cNvSpPr/>
            <p:nvPr/>
          </p:nvSpPr>
          <p:spPr>
            <a:xfrm>
              <a:off x="2971800" y="1676400"/>
              <a:ext cx="2286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72000" y="1981200"/>
              <a:ext cx="2286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14800" y="1371600"/>
              <a:ext cx="2286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638800" y="1524000"/>
              <a:ext cx="2286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3"/>
              <a:endCxn id="30" idx="1"/>
            </p:cNvCxnSpPr>
            <p:nvPr/>
          </p:nvCxnSpPr>
          <p:spPr>
            <a:xfrm flipV="1">
              <a:off x="3200400" y="1524000"/>
              <a:ext cx="91440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3"/>
              <a:endCxn id="29" idx="1"/>
            </p:cNvCxnSpPr>
            <p:nvPr/>
          </p:nvCxnSpPr>
          <p:spPr>
            <a:xfrm>
              <a:off x="3200400" y="1828800"/>
              <a:ext cx="137160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0" idx="2"/>
              <a:endCxn id="29" idx="0"/>
            </p:cNvCxnSpPr>
            <p:nvPr/>
          </p:nvCxnSpPr>
          <p:spPr>
            <a:xfrm rot="16200000" flipH="1">
              <a:off x="4305300" y="1600200"/>
              <a:ext cx="3048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0" idx="3"/>
              <a:endCxn id="31" idx="1"/>
            </p:cNvCxnSpPr>
            <p:nvPr/>
          </p:nvCxnSpPr>
          <p:spPr>
            <a:xfrm>
              <a:off x="4343400" y="1524000"/>
              <a:ext cx="1295400" cy="152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9" idx="3"/>
              <a:endCxn id="31" idx="1"/>
            </p:cNvCxnSpPr>
            <p:nvPr/>
          </p:nvCxnSpPr>
          <p:spPr>
            <a:xfrm flipV="1">
              <a:off x="4800600" y="1676400"/>
              <a:ext cx="8382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2743200" y="2286000"/>
              <a:ext cx="2286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00400" y="2362200"/>
              <a:ext cx="2286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486400" y="2286000"/>
              <a:ext cx="2286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943600" y="2209800"/>
              <a:ext cx="2286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91200" y="2438400"/>
              <a:ext cx="2286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572000" y="2514600"/>
              <a:ext cx="2286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3" name="Straight Connector 42"/>
            <p:cNvCxnSpPr>
              <a:stCxn id="37" idx="0"/>
              <a:endCxn id="28" idx="2"/>
            </p:cNvCxnSpPr>
            <p:nvPr/>
          </p:nvCxnSpPr>
          <p:spPr>
            <a:xfrm rot="5400000" flipH="1" flipV="1">
              <a:off x="2819400" y="2019300"/>
              <a:ext cx="30480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8" idx="0"/>
              <a:endCxn id="28" idx="2"/>
            </p:cNvCxnSpPr>
            <p:nvPr/>
          </p:nvCxnSpPr>
          <p:spPr>
            <a:xfrm rot="16200000" flipV="1">
              <a:off x="3009900" y="2057400"/>
              <a:ext cx="38100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2" idx="0"/>
              <a:endCxn id="29" idx="2"/>
            </p:cNvCxnSpPr>
            <p:nvPr/>
          </p:nvCxnSpPr>
          <p:spPr>
            <a:xfrm rot="5400000" flipH="1" flipV="1">
              <a:off x="4572001" y="2400300"/>
              <a:ext cx="228600" cy="31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9" idx="0"/>
              <a:endCxn id="31" idx="2"/>
            </p:cNvCxnSpPr>
            <p:nvPr/>
          </p:nvCxnSpPr>
          <p:spPr>
            <a:xfrm rot="5400000" flipH="1" flipV="1">
              <a:off x="5448300" y="1981200"/>
              <a:ext cx="4572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1" idx="0"/>
              <a:endCxn id="31" idx="2"/>
            </p:cNvCxnSpPr>
            <p:nvPr/>
          </p:nvCxnSpPr>
          <p:spPr>
            <a:xfrm rot="16200000" flipV="1">
              <a:off x="5524500" y="2057400"/>
              <a:ext cx="6096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0" idx="0"/>
              <a:endCxn id="31" idx="2"/>
            </p:cNvCxnSpPr>
            <p:nvPr/>
          </p:nvCxnSpPr>
          <p:spPr>
            <a:xfrm rot="16200000" flipV="1">
              <a:off x="5715000" y="1866900"/>
              <a:ext cx="381000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83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Basic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Consider problem of data partition:  </a:t>
            </a:r>
          </a:p>
          <a:p>
            <a:pPr lvl="1">
              <a:spcAft>
                <a:spcPts val="1800"/>
              </a:spcAft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document X, choose one of k servers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to store it</a:t>
            </a:r>
            <a:endParaRPr lang="en-US" dirty="0" smtClean="0">
              <a:latin typeface="Calibri" charset="0"/>
              <a:ea typeface="ＭＳ Ｐゴシック" charset="0"/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Modulo hashing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Place X on server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= (X mod k)</a:t>
            </a:r>
          </a:p>
          <a:p>
            <a:pPr lvl="1"/>
            <a:r>
              <a:rPr lang="en-US" sz="2300" dirty="0" smtClean="0">
                <a:latin typeface="Calibri" charset="0"/>
                <a:ea typeface="ＭＳ Ｐゴシック" charset="0"/>
              </a:rPr>
              <a:t>Problem</a:t>
            </a:r>
            <a:r>
              <a:rPr lang="en-US" sz="2300" dirty="0">
                <a:latin typeface="Calibri" charset="0"/>
                <a:ea typeface="ＭＳ Ｐゴシック" charset="0"/>
              </a:rPr>
              <a:t>?  Data may not be uniformly distributed</a:t>
            </a:r>
            <a:endParaRPr lang="en-US" sz="16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Place X on </a:t>
            </a:r>
            <a:r>
              <a:rPr lang="en-US" dirty="0" smtClean="0">
                <a:latin typeface="Calibri" charset="0"/>
                <a:ea typeface="ＭＳ Ｐゴシック" charset="0"/>
              </a:rPr>
              <a:t>server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i</a:t>
            </a:r>
            <a:r>
              <a:rPr lang="en-US" dirty="0" smtClean="0">
                <a:latin typeface="Calibri" charset="0"/>
                <a:ea typeface="ＭＳ Ｐゴシック" charset="0"/>
              </a:rPr>
              <a:t> = (hash(X) mod k)</a:t>
            </a:r>
          </a:p>
          <a:p>
            <a:pPr lvl="1"/>
            <a:r>
              <a:rPr lang="en-US" sz="2300" dirty="0" smtClean="0">
                <a:latin typeface="Calibri" charset="0"/>
                <a:ea typeface="ＭＳ Ｐゴシック" charset="0"/>
              </a:rPr>
              <a:t>Problem? What </a:t>
            </a:r>
            <a:r>
              <a:rPr lang="en-US" sz="2300" dirty="0">
                <a:latin typeface="Calibri" charset="0"/>
                <a:ea typeface="ＭＳ Ｐゴシック" charset="0"/>
              </a:rPr>
              <a:t>happens if a server fails or joins (k </a:t>
            </a:r>
            <a:r>
              <a:rPr lang="en-US" sz="2300" dirty="0">
                <a:latin typeface="Calibri" charset="0"/>
                <a:ea typeface="ＭＳ Ｐゴシック" charset="0"/>
                <a:sym typeface="Wingdings" charset="0"/>
              </a:rPr>
              <a:t> k±1)?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92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Equal-Cost </a:t>
            </a:r>
            <a:r>
              <a:rPr lang="en-US" dirty="0"/>
              <a:t>M</a:t>
            </a:r>
            <a:r>
              <a:rPr lang="en-US" dirty="0" smtClean="0"/>
              <a:t>ultipath </a:t>
            </a:r>
            <a:r>
              <a:rPr lang="en-US" dirty="0"/>
              <a:t>R</a:t>
            </a:r>
            <a:r>
              <a:rPr lang="en-US" dirty="0" smtClean="0"/>
              <a:t>outing</a:t>
            </a:r>
          </a:p>
          <a:p>
            <a:r>
              <a:rPr lang="en-US" dirty="0" smtClean="0"/>
              <a:t>Network Load Balancing</a:t>
            </a:r>
          </a:p>
          <a:p>
            <a:r>
              <a:rPr lang="en-US" dirty="0" smtClean="0"/>
              <a:t>P2P File Sharing</a:t>
            </a:r>
          </a:p>
          <a:p>
            <a:r>
              <a:rPr lang="en-US" dirty="0" smtClean="0"/>
              <a:t>Data Partitioning in Storage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15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28677"/>
            <a:ext cx="7918450" cy="788987"/>
          </a:xfrm>
        </p:spPr>
        <p:txBody>
          <a:bodyPr/>
          <a:lstStyle/>
          <a:p>
            <a:r>
              <a:rPr lang="en-US" dirty="0" smtClean="0"/>
              <a:t>Limitations of Round Robin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Packets of a single connection spread over several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916593" y="4257797"/>
            <a:ext cx="3733800" cy="1905000"/>
            <a:chOff x="4953000" y="762000"/>
            <a:chExt cx="3733800" cy="1905000"/>
          </a:xfrm>
        </p:grpSpPr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4953000" y="762000"/>
              <a:ext cx="3733800" cy="1905000"/>
              <a:chOff x="1752600" y="1295400"/>
              <a:chExt cx="3733800" cy="1905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105400" y="1295400"/>
                <a:ext cx="381000" cy="381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105400" y="1803400"/>
                <a:ext cx="381000" cy="381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105400" y="2311400"/>
                <a:ext cx="381000" cy="381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105400" y="2819400"/>
                <a:ext cx="381000" cy="381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2" name="Straight Arrow Connector 11"/>
              <p:cNvCxnSpPr>
                <a:endCxn id="8" idx="1"/>
              </p:cNvCxnSpPr>
              <p:nvPr/>
            </p:nvCxnSpPr>
            <p:spPr>
              <a:xfrm flipV="1">
                <a:off x="3581400" y="1485900"/>
                <a:ext cx="1524000" cy="8001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endCxn id="9" idx="1"/>
              </p:cNvCxnSpPr>
              <p:nvPr/>
            </p:nvCxnSpPr>
            <p:spPr>
              <a:xfrm flipV="1">
                <a:off x="3581400" y="1993900"/>
                <a:ext cx="1524000" cy="2921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endCxn id="10" idx="1"/>
              </p:cNvCxnSpPr>
              <p:nvPr/>
            </p:nvCxnSpPr>
            <p:spPr>
              <a:xfrm>
                <a:off x="3581400" y="2286000"/>
                <a:ext cx="1524000" cy="2159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endCxn id="11" idx="1"/>
              </p:cNvCxnSpPr>
              <p:nvPr/>
            </p:nvCxnSpPr>
            <p:spPr>
              <a:xfrm>
                <a:off x="3581400" y="2286000"/>
                <a:ext cx="1524000" cy="7239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1752600" y="2286000"/>
                <a:ext cx="1295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/>
          </p:nvSpPr>
          <p:spPr>
            <a:xfrm>
              <a:off x="6248400" y="1447800"/>
              <a:ext cx="549275" cy="5492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339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Multipath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load over multiple paths</a:t>
            </a:r>
          </a:p>
          <a:p>
            <a:r>
              <a:rPr lang="en-US" dirty="0" smtClean="0"/>
              <a:t>Round-robin?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69857" y="4643104"/>
            <a:ext cx="7086600" cy="1295400"/>
            <a:chOff x="1027499" y="4844128"/>
            <a:chExt cx="7086600" cy="1295400"/>
          </a:xfrm>
        </p:grpSpPr>
        <p:cxnSp>
          <p:nvCxnSpPr>
            <p:cNvPr id="6" name="Straight Arrow Connector 5"/>
            <p:cNvCxnSpPr>
              <a:endCxn id="7" idx="2"/>
            </p:cNvCxnSpPr>
            <p:nvPr/>
          </p:nvCxnSpPr>
          <p:spPr>
            <a:xfrm>
              <a:off x="1027499" y="5453728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n 6"/>
            <p:cNvSpPr/>
            <p:nvPr/>
          </p:nvSpPr>
          <p:spPr>
            <a:xfrm>
              <a:off x="2551499" y="52251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cxnSp>
          <p:nvCxnSpPr>
            <p:cNvPr id="8" name="Straight Arrow Connector 7"/>
            <p:cNvCxnSpPr>
              <a:stCxn id="7" idx="4"/>
            </p:cNvCxnSpPr>
            <p:nvPr/>
          </p:nvCxnSpPr>
          <p:spPr>
            <a:xfrm flipV="1">
              <a:off x="3084899" y="5072728"/>
              <a:ext cx="1219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7" idx="4"/>
              <a:endCxn id="14" idx="2"/>
            </p:cNvCxnSpPr>
            <p:nvPr/>
          </p:nvCxnSpPr>
          <p:spPr>
            <a:xfrm>
              <a:off x="3084899" y="5453728"/>
              <a:ext cx="12192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n 9"/>
            <p:cNvSpPr/>
            <p:nvPr/>
          </p:nvSpPr>
          <p:spPr>
            <a:xfrm>
              <a:off x="6056699" y="52251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cxnSp>
          <p:nvCxnSpPr>
            <p:cNvPr id="11" name="Straight Arrow Connector 10"/>
            <p:cNvCxnSpPr>
              <a:endCxn id="10" idx="2"/>
            </p:cNvCxnSpPr>
            <p:nvPr/>
          </p:nvCxnSpPr>
          <p:spPr>
            <a:xfrm>
              <a:off x="4837499" y="5072728"/>
              <a:ext cx="1219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4"/>
              <a:endCxn id="10" idx="2"/>
            </p:cNvCxnSpPr>
            <p:nvPr/>
          </p:nvCxnSpPr>
          <p:spPr>
            <a:xfrm flipV="1">
              <a:off x="4837499" y="5453728"/>
              <a:ext cx="12192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n 12"/>
            <p:cNvSpPr/>
            <p:nvPr/>
          </p:nvSpPr>
          <p:spPr>
            <a:xfrm>
              <a:off x="4289368" y="48441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sp>
          <p:nvSpPr>
            <p:cNvPr id="14" name="Can 13"/>
            <p:cNvSpPr/>
            <p:nvPr/>
          </p:nvSpPr>
          <p:spPr>
            <a:xfrm>
              <a:off x="4304099" y="56823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cxnSp>
          <p:nvCxnSpPr>
            <p:cNvPr id="15" name="Straight Arrow Connector 14"/>
            <p:cNvCxnSpPr>
              <a:stCxn id="10" idx="4"/>
            </p:cNvCxnSpPr>
            <p:nvPr/>
          </p:nvCxnSpPr>
          <p:spPr>
            <a:xfrm>
              <a:off x="6590099" y="5453728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ight Arrow 15"/>
            <p:cNvSpPr/>
            <p:nvPr/>
          </p:nvSpPr>
          <p:spPr>
            <a:xfrm>
              <a:off x="1027499" y="5491828"/>
              <a:ext cx="1524000" cy="3810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590099" y="5606128"/>
              <a:ext cx="1524000" cy="3810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 rot="20406378">
              <a:off x="3008699" y="4920328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 rot="20406378">
              <a:off x="4666049" y="5860128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 rot="1174454">
              <a:off x="4666049" y="4942553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 rot="1174454">
              <a:off x="2989649" y="5856953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851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Round Robin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RTT on paths</a:t>
            </a:r>
          </a:p>
          <a:p>
            <a:r>
              <a:rPr lang="en-US" dirty="0" smtClean="0"/>
              <a:t>Packet reordering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69857" y="4643104"/>
            <a:ext cx="7086600" cy="1295400"/>
            <a:chOff x="1027499" y="4844128"/>
            <a:chExt cx="7086600" cy="1295400"/>
          </a:xfrm>
        </p:grpSpPr>
        <p:cxnSp>
          <p:nvCxnSpPr>
            <p:cNvPr id="6" name="Straight Arrow Connector 5"/>
            <p:cNvCxnSpPr>
              <a:endCxn id="7" idx="2"/>
            </p:cNvCxnSpPr>
            <p:nvPr/>
          </p:nvCxnSpPr>
          <p:spPr>
            <a:xfrm>
              <a:off x="1027499" y="5453728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n 6"/>
            <p:cNvSpPr/>
            <p:nvPr/>
          </p:nvSpPr>
          <p:spPr>
            <a:xfrm>
              <a:off x="2551499" y="52251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cxnSp>
          <p:nvCxnSpPr>
            <p:cNvPr id="8" name="Straight Arrow Connector 7"/>
            <p:cNvCxnSpPr>
              <a:stCxn id="7" idx="4"/>
            </p:cNvCxnSpPr>
            <p:nvPr/>
          </p:nvCxnSpPr>
          <p:spPr>
            <a:xfrm flipV="1">
              <a:off x="3084899" y="5072728"/>
              <a:ext cx="1219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7" idx="4"/>
              <a:endCxn id="14" idx="2"/>
            </p:cNvCxnSpPr>
            <p:nvPr/>
          </p:nvCxnSpPr>
          <p:spPr>
            <a:xfrm>
              <a:off x="3084899" y="5453728"/>
              <a:ext cx="12192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n 9"/>
            <p:cNvSpPr/>
            <p:nvPr/>
          </p:nvSpPr>
          <p:spPr>
            <a:xfrm>
              <a:off x="6056699" y="52251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cxnSp>
          <p:nvCxnSpPr>
            <p:cNvPr id="11" name="Straight Arrow Connector 10"/>
            <p:cNvCxnSpPr>
              <a:endCxn id="10" idx="2"/>
            </p:cNvCxnSpPr>
            <p:nvPr/>
          </p:nvCxnSpPr>
          <p:spPr>
            <a:xfrm>
              <a:off x="4837499" y="5072728"/>
              <a:ext cx="1219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4"/>
              <a:endCxn id="10" idx="2"/>
            </p:cNvCxnSpPr>
            <p:nvPr/>
          </p:nvCxnSpPr>
          <p:spPr>
            <a:xfrm flipV="1">
              <a:off x="4837499" y="5453728"/>
              <a:ext cx="12192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n 12"/>
            <p:cNvSpPr/>
            <p:nvPr/>
          </p:nvSpPr>
          <p:spPr>
            <a:xfrm>
              <a:off x="4289368" y="48441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sp>
          <p:nvSpPr>
            <p:cNvPr id="14" name="Can 13"/>
            <p:cNvSpPr/>
            <p:nvPr/>
          </p:nvSpPr>
          <p:spPr>
            <a:xfrm>
              <a:off x="4304099" y="5682328"/>
              <a:ext cx="533400" cy="4572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u="sng"/>
            </a:p>
          </p:txBody>
        </p:sp>
        <p:cxnSp>
          <p:nvCxnSpPr>
            <p:cNvPr id="15" name="Straight Arrow Connector 14"/>
            <p:cNvCxnSpPr>
              <a:stCxn id="10" idx="4"/>
            </p:cNvCxnSpPr>
            <p:nvPr/>
          </p:nvCxnSpPr>
          <p:spPr>
            <a:xfrm>
              <a:off x="6590099" y="5453728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ight Arrow 15"/>
            <p:cNvSpPr/>
            <p:nvPr/>
          </p:nvSpPr>
          <p:spPr>
            <a:xfrm>
              <a:off x="1027499" y="5491828"/>
              <a:ext cx="1524000" cy="3810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590099" y="5606128"/>
              <a:ext cx="1524000" cy="3810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 rot="20406378">
              <a:off x="3008699" y="4920328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 rot="20406378">
              <a:off x="4666049" y="5860128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 rot="1174454">
              <a:off x="4666049" y="4942553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 rot="1174454">
              <a:off x="2989649" y="5856953"/>
              <a:ext cx="1524000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052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a large amount of data on multiple servers</a:t>
            </a:r>
          </a:p>
          <a:p>
            <a:r>
              <a:rPr lang="en-US" dirty="0" smtClean="0"/>
              <a:t>Random? </a:t>
            </a:r>
          </a:p>
          <a:p>
            <a:r>
              <a:rPr lang="en-US" dirty="0" smtClean="0"/>
              <a:t>Very hard to retrieve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31226" y="4128072"/>
            <a:ext cx="3733800" cy="1905000"/>
            <a:chOff x="5181600" y="457200"/>
            <a:chExt cx="3733800" cy="1905000"/>
          </a:xfrm>
        </p:grpSpPr>
        <p:sp>
          <p:nvSpPr>
            <p:cNvPr id="6" name="Rectangle 5"/>
            <p:cNvSpPr/>
            <p:nvPr/>
          </p:nvSpPr>
          <p:spPr>
            <a:xfrm>
              <a:off x="8534400" y="457200"/>
              <a:ext cx="381000" cy="381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534400" y="965200"/>
              <a:ext cx="3810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534400" y="1473200"/>
              <a:ext cx="3810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534400" y="1981200"/>
              <a:ext cx="381000" cy="3810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Arrow Connector 9"/>
            <p:cNvCxnSpPr>
              <a:endCxn id="6" idx="1"/>
            </p:cNvCxnSpPr>
            <p:nvPr/>
          </p:nvCxnSpPr>
          <p:spPr>
            <a:xfrm flipV="1">
              <a:off x="7010400" y="647700"/>
              <a:ext cx="1524000" cy="800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7" idx="1"/>
            </p:cNvCxnSpPr>
            <p:nvPr/>
          </p:nvCxnSpPr>
          <p:spPr>
            <a:xfrm flipV="1">
              <a:off x="7010400" y="1155700"/>
              <a:ext cx="1524000" cy="292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8" idx="1"/>
            </p:cNvCxnSpPr>
            <p:nvPr/>
          </p:nvCxnSpPr>
          <p:spPr>
            <a:xfrm>
              <a:off x="7010400" y="1447800"/>
              <a:ext cx="1524000" cy="2159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7010400" y="1447800"/>
              <a:ext cx="1524000" cy="7239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81600" y="1447800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6477000" y="1143000"/>
              <a:ext cx="549275" cy="5492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1919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in Distributing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Flow-level consistency</a:t>
            </a:r>
          </a:p>
          <a:p>
            <a:pPr lvl="1"/>
            <a:r>
              <a:rPr lang="en-US" dirty="0" smtClean="0"/>
              <a:t>Easy to retrieve content from servers</a:t>
            </a:r>
          </a:p>
          <a:p>
            <a:r>
              <a:rPr lang="en-US" dirty="0" smtClean="0"/>
              <a:t>Low cost</a:t>
            </a:r>
          </a:p>
          <a:p>
            <a:pPr lvl="1"/>
            <a:r>
              <a:rPr lang="en-US" dirty="0" smtClean="0"/>
              <a:t>Very fast to compute/look up</a:t>
            </a:r>
          </a:p>
          <a:p>
            <a:r>
              <a:rPr lang="en-US" dirty="0" smtClean="0"/>
              <a:t>Uniform load distribution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11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items in one space into another space in deterministic way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710067" y="4010685"/>
            <a:ext cx="1728154" cy="4148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H. Potter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10067" y="4616448"/>
            <a:ext cx="1728154" cy="4148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R. </a:t>
            </a:r>
            <a:r>
              <a:rPr lang="en-US" sz="2000" dirty="0" err="1" smtClean="0">
                <a:solidFill>
                  <a:srgbClr val="000000"/>
                </a:solidFill>
              </a:rPr>
              <a:t>Weasley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10067" y="5264736"/>
            <a:ext cx="1728154" cy="4148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H. Granger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10067" y="5904585"/>
            <a:ext cx="1728154" cy="4148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T. M. Riddle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56257" y="4010684"/>
            <a:ext cx="1485950" cy="2375205"/>
          </a:xfrm>
          <a:prstGeom prst="roundRect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2906" y="3349873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56257" y="3145583"/>
            <a:ext cx="1462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Hash</a:t>
            </a:r>
          </a:p>
          <a:p>
            <a:pPr algn="ctr"/>
            <a:r>
              <a:rPr lang="en-US" sz="2400" dirty="0" smtClean="0"/>
              <a:t>Function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056053" y="4064222"/>
            <a:ext cx="500338" cy="25656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56053" y="4359272"/>
            <a:ext cx="500338" cy="25656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56053" y="4642797"/>
            <a:ext cx="500338" cy="256567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56053" y="4937847"/>
            <a:ext cx="500338" cy="25656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56053" y="5218530"/>
            <a:ext cx="500338" cy="256567"/>
          </a:xfrm>
          <a:prstGeom prst="rect">
            <a:avLst/>
          </a:prstGeom>
          <a:solidFill>
            <a:srgbClr val="6336D8"/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6053" y="5797105"/>
            <a:ext cx="500338" cy="25656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56053" y="6092155"/>
            <a:ext cx="500338" cy="25656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5400000">
            <a:off x="7156311" y="54056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729806" y="3349873"/>
            <a:ext cx="1231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Hashes</a:t>
            </a:r>
            <a:endParaRPr lang="en-US" sz="2400" dirty="0"/>
          </a:p>
        </p:txBody>
      </p:sp>
      <p:cxnSp>
        <p:nvCxnSpPr>
          <p:cNvPr id="29" name="Straight Connector 28"/>
          <p:cNvCxnSpPr>
            <a:stCxn id="6" idx="3"/>
          </p:cNvCxnSpPr>
          <p:nvPr/>
        </p:nvCxnSpPr>
        <p:spPr>
          <a:xfrm>
            <a:off x="3438221" y="4218125"/>
            <a:ext cx="744093" cy="21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438221" y="4895041"/>
            <a:ext cx="744093" cy="21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38221" y="5475097"/>
            <a:ext cx="744093" cy="21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438221" y="6125071"/>
            <a:ext cx="744093" cy="21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82316" y="4487556"/>
            <a:ext cx="1359892" cy="40748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1"/>
          </p:cNvCxnSpPr>
          <p:nvPr/>
        </p:nvCxnSpPr>
        <p:spPr>
          <a:xfrm flipH="1">
            <a:off x="5542207" y="4487556"/>
            <a:ext cx="1513846" cy="0"/>
          </a:xfrm>
          <a:prstGeom prst="line">
            <a:avLst/>
          </a:prstGeom>
          <a:ln>
            <a:solidFill>
              <a:srgbClr val="000000"/>
            </a:solidFill>
            <a:headEnd type="triangle" w="lg" len="lg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182316" y="5360955"/>
            <a:ext cx="1359891" cy="11414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542207" y="5360955"/>
            <a:ext cx="1513846" cy="0"/>
          </a:xfrm>
          <a:prstGeom prst="line">
            <a:avLst/>
          </a:prstGeom>
          <a:ln>
            <a:solidFill>
              <a:srgbClr val="000000"/>
            </a:solidFill>
            <a:headEnd type="triangle" w="lg" len="lg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182316" y="4220309"/>
            <a:ext cx="1359892" cy="5427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4182316" y="4792356"/>
            <a:ext cx="1359891" cy="13348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542208" y="4763035"/>
            <a:ext cx="1513846" cy="0"/>
          </a:xfrm>
          <a:prstGeom prst="line">
            <a:avLst/>
          </a:prstGeom>
          <a:ln>
            <a:solidFill>
              <a:srgbClr val="FF0000"/>
            </a:solidFill>
            <a:headEnd type="triangle" w="lg" len="lg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39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Modulo</a:t>
            </a:r>
          </a:p>
          <a:p>
            <a:pPr lvl="1"/>
            <a:r>
              <a:rPr lang="en-US" dirty="0" smtClean="0"/>
              <a:t>Simple for uniform data</a:t>
            </a:r>
          </a:p>
          <a:p>
            <a:pPr lvl="1"/>
            <a:r>
              <a:rPr lang="en-US" dirty="0" smtClean="0"/>
              <a:t>Data uniformly distributed over N. N &gt;&gt; n</a:t>
            </a:r>
          </a:p>
          <a:p>
            <a:pPr lvl="1"/>
            <a:r>
              <a:rPr lang="en-US" dirty="0" smtClean="0"/>
              <a:t>Hash </a:t>
            </a:r>
            <a:r>
              <a:rPr lang="en-US" dirty="0" err="1" smtClean="0"/>
              <a:t>fn</a:t>
            </a:r>
            <a:r>
              <a:rPr lang="en-US" dirty="0" smtClean="0"/>
              <a:t> = &lt;data&gt; mod n</a:t>
            </a:r>
          </a:p>
          <a:p>
            <a:r>
              <a:rPr lang="en-US" dirty="0" smtClean="0"/>
              <a:t>What if non-uniform?</a:t>
            </a:r>
          </a:p>
          <a:p>
            <a:pPr lvl="1"/>
            <a:r>
              <a:rPr lang="en-US" dirty="0" smtClean="0"/>
              <a:t>Typically split data into several blocks</a:t>
            </a:r>
          </a:p>
          <a:p>
            <a:pPr lvl="1"/>
            <a:r>
              <a:rPr lang="en-US" dirty="0" smtClean="0"/>
              <a:t>e.g., SHA-1 for cryptography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91E9-91B1-674D-BE19-2E3D8F5BCC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405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0119PengSun_Jen_Princeton_CISCO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0119PengSun_Jen_Princeton_CISCO</Template>
  <TotalTime>1976</TotalTime>
  <Words>1192</Words>
  <Application>Microsoft Macintosh PowerPoint</Application>
  <PresentationFormat>On-screen Show (4:3)</PresentationFormat>
  <Paragraphs>306</Paragraphs>
  <Slides>27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0119PengSun_Jen_Princeton_CISCO</vt:lpstr>
      <vt:lpstr>Precept 6</vt:lpstr>
      <vt:lpstr>Server Load Balancing</vt:lpstr>
      <vt:lpstr>Limitations of Round Robin</vt:lpstr>
      <vt:lpstr>Multipath Load Balancing</vt:lpstr>
      <vt:lpstr>Limitations of Round Robin</vt:lpstr>
      <vt:lpstr>Data Partitioning</vt:lpstr>
      <vt:lpstr>Goals in Distributing Traffic</vt:lpstr>
      <vt:lpstr>Hashing to the Rescue</vt:lpstr>
      <vt:lpstr>Basic Hash Function</vt:lpstr>
      <vt:lpstr>Hashing for Server Load Balancing</vt:lpstr>
      <vt:lpstr>Load Balancing with DSR</vt:lpstr>
      <vt:lpstr>Equal-Cost Multipath Routing</vt:lpstr>
      <vt:lpstr>Data Partitioning</vt:lpstr>
      <vt:lpstr>But… </vt:lpstr>
      <vt:lpstr>Consistent Hashing</vt:lpstr>
      <vt:lpstr>Features of Consistent Hashing</vt:lpstr>
      <vt:lpstr>Another Important Problem</vt:lpstr>
      <vt:lpstr>Properties We Desire</vt:lpstr>
      <vt:lpstr>Bloom Filter</vt:lpstr>
      <vt:lpstr>Bloom Filter</vt:lpstr>
      <vt:lpstr>Demo of Bloom Filter</vt:lpstr>
      <vt:lpstr>Application of Bloom Filter</vt:lpstr>
      <vt:lpstr>Slide 23</vt:lpstr>
      <vt:lpstr>Backup</vt:lpstr>
      <vt:lpstr>Hashing in P2P File Sharing</vt:lpstr>
      <vt:lpstr>Applying Basic Strategy</vt:lpstr>
      <vt:lpstr>Use of Hashing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Precept 2</dc:title>
  <dc:creator>pengsun</dc:creator>
  <cp:lastModifiedBy>Jennifer Rexford</cp:lastModifiedBy>
  <cp:revision>165</cp:revision>
  <cp:lastPrinted>2012-03-30T03:09:32Z</cp:lastPrinted>
  <dcterms:created xsi:type="dcterms:W3CDTF">2012-03-30T03:23:57Z</dcterms:created>
  <dcterms:modified xsi:type="dcterms:W3CDTF">2012-03-30T03:24:17Z</dcterms:modified>
</cp:coreProperties>
</file>