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86" r:id="rId2"/>
    <p:sldId id="287" r:id="rId3"/>
    <p:sldId id="288" r:id="rId4"/>
    <p:sldId id="289" r:id="rId5"/>
    <p:sldId id="290" r:id="rId6"/>
    <p:sldId id="291" r:id="rId7"/>
    <p:sldId id="292" r:id="rId8"/>
    <p:sldId id="293" r:id="rId9"/>
    <p:sldId id="295" r:id="rId10"/>
    <p:sldId id="294" r:id="rId11"/>
    <p:sldId id="296" r:id="rId12"/>
    <p:sldId id="297" r:id="rId13"/>
    <p:sldId id="298" r:id="rId14"/>
  </p:sldIdLst>
  <p:sldSz cx="9144000" cy="6858000" type="screen4x3"/>
  <p:notesSz cx="9144000" cy="6858000"/>
  <p:embeddedFontLst>
    <p:embeddedFont>
      <p:font typeface="DejaVu Sans" pitchFamily="34" charset="2"/>
      <p:regular r:id="rId17"/>
      <p:bold r:id="rId18"/>
      <p:italic r:id="rId19"/>
      <p:boldItalic r:id="rId20"/>
    </p:embeddedFont>
    <p:embeddedFont>
      <p:font typeface="DejaVu Sans Light" pitchFamily="34" charset="0"/>
      <p:regular r:id="rId21"/>
    </p:embeddedFont>
    <p:embeddedFont>
      <p:font typeface="cmmi10" pitchFamily="34" charset="0"/>
      <p:regular r:id="rId22"/>
    </p:embeddedFont>
    <p:embeddedFont>
      <p:font typeface="Calibri" pitchFamily="34" charset="0"/>
      <p:regular r:id="rId23"/>
      <p:bold r:id="rId24"/>
      <p:italic r:id="rId25"/>
      <p:boldItalic r:id="rId26"/>
    </p:embeddedFont>
  </p:embeddedFontLst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0000FF"/>
    <a:srgbClr val="00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32" autoAdjust="0"/>
    <p:restoredTop sz="81727" autoAdjust="0"/>
  </p:normalViewPr>
  <p:slideViewPr>
    <p:cSldViewPr>
      <p:cViewPr varScale="1">
        <p:scale>
          <a:sx n="71" d="100"/>
          <a:sy n="71" d="100"/>
        </p:scale>
        <p:origin x="-10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AF3FE9-3924-48A8-8DC7-EB1FD62AB2BE}" type="datetimeFigureOut">
              <a:rPr lang="en-US" smtClean="0"/>
              <a:pPr/>
              <a:t>4/28/2010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6F1223-26D7-4A41-9F4B-A10D2E814DD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1DEFB0-0F2F-4FE1-BFE3-5E8F22CBBBE2}" type="datetimeFigureOut">
              <a:rPr lang="en-US" smtClean="0"/>
              <a:pPr/>
              <a:t>4/28/2010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36DE46-892E-4F05-8E7B-5BB8E281A16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6DE46-892E-4F05-8E7B-5BB8E281A16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6DE46-892E-4F05-8E7B-5BB8E281A16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6DE46-892E-4F05-8E7B-5BB8E281A16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6DE46-892E-4F05-8E7B-5BB8E281A16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6DE46-892E-4F05-8E7B-5BB8E281A16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6DE46-892E-4F05-8E7B-5BB8E281A16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6DE46-892E-4F05-8E7B-5BB8E281A16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6DE46-892E-4F05-8E7B-5BB8E281A16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6DE46-892E-4F05-8E7B-5BB8E281A16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6DE46-892E-4F05-8E7B-5BB8E281A16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6DE46-892E-4F05-8E7B-5BB8E281A16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6DE46-892E-4F05-8E7B-5BB8E281A16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6DE46-892E-4F05-8E7B-5BB8E281A16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57200" y="990600"/>
            <a:ext cx="8229600" cy="5715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-76200"/>
            <a:ext cx="9144000" cy="838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838200"/>
            <a:ext cx="9144000" cy="1752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3625"/>
            <a:ext cx="7772400" cy="1470025"/>
          </a:xfrm>
        </p:spPr>
        <p:txBody>
          <a:bodyPr>
            <a:normAutofit/>
          </a:bodyPr>
          <a:lstStyle>
            <a:lvl1pPr>
              <a:defRPr sz="4000">
                <a:latin typeface="DejaVu Sans" pitchFamily="34" charset="2"/>
                <a:ea typeface="DejaVu Sans" pitchFamily="34" charset="2"/>
                <a:cs typeface="DejaVu Sans" pitchFamily="34" charset="2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DejaVu Sans" pitchFamily="34" charset="2"/>
                <a:ea typeface="DejaVu Sans" pitchFamily="34" charset="2"/>
                <a:cs typeface="DejaVu Sans" pitchFamily="34" charset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DejaVu Sans" pitchFamily="34" charset="2"/>
                <a:ea typeface="DejaVu Sans" pitchFamily="34" charset="2"/>
                <a:cs typeface="DejaVu Sans" pitchFamily="34" charset="2"/>
              </a:defRPr>
            </a:lvl1pPr>
          </a:lstStyle>
          <a:p>
            <a:fld id="{85814173-5A64-496D-89E8-9DED0897C8AE}" type="datetimeFigureOut">
              <a:rPr lang="en-US" smtClean="0"/>
              <a:pPr/>
              <a:t>4/28/2010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DejaVu Sans" pitchFamily="34" charset="2"/>
                <a:ea typeface="DejaVu Sans" pitchFamily="34" charset="2"/>
                <a:cs typeface="DejaVu Sans" pitchFamily="34" charset="2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DejaVu Sans" pitchFamily="34" charset="2"/>
                <a:ea typeface="DejaVu Sans" pitchFamily="34" charset="2"/>
                <a:cs typeface="DejaVu Sans" pitchFamily="34" charset="2"/>
              </a:defRPr>
            </a:lvl1pPr>
          </a:lstStyle>
          <a:p>
            <a:fld id="{3E42BF71-93E8-4BE7-9B0A-0A50E75D16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57200" y="990600"/>
            <a:ext cx="8229600" cy="5715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8229600" cy="498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DejaVu Sans" pitchFamily="34" charset="2"/>
                <a:ea typeface="DejaVu Sans" pitchFamily="34" charset="2"/>
                <a:cs typeface="DejaVu Sans" pitchFamily="34" charset="2"/>
              </a:defRPr>
            </a:lvl1pPr>
          </a:lstStyle>
          <a:p>
            <a:fld id="{85814173-5A64-496D-89E8-9DED0897C8AE}" type="datetimeFigureOut">
              <a:rPr lang="en-US" smtClean="0"/>
              <a:pPr/>
              <a:t>4/28/2010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DejaVu Sans" pitchFamily="34" charset="2"/>
                <a:ea typeface="DejaVu Sans" pitchFamily="34" charset="2"/>
                <a:cs typeface="DejaVu Sans" pitchFamily="34" charset="2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3E42BF71-93E8-4BE7-9B0A-0A50E75D16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1" r:id="rId3"/>
  </p:sldLayoutIdLs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DejaVu Sans" pitchFamily="34" charset="2"/>
          <a:ea typeface="DejaVu Sans" pitchFamily="34" charset="2"/>
          <a:cs typeface="DejaVu Sans" pitchFamily="34" charset="2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DejaVu Sans" pitchFamily="34" charset="2"/>
          <a:ea typeface="DejaVu Sans" pitchFamily="34" charset="2"/>
          <a:cs typeface="DejaVu Sans" pitchFamily="34" charset="2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DejaVu Sans" pitchFamily="34" charset="2"/>
          <a:ea typeface="DejaVu Sans" pitchFamily="34" charset="2"/>
          <a:cs typeface="DejaVu Sans" pitchFamily="34" charset="2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DejaVu Sans" pitchFamily="34" charset="2"/>
          <a:ea typeface="DejaVu Sans" pitchFamily="34" charset="2"/>
          <a:cs typeface="DejaVu Sans" pitchFamily="34" charset="2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DejaVu Sans" pitchFamily="34" charset="2"/>
          <a:ea typeface="DejaVu Sans" pitchFamily="34" charset="2"/>
          <a:cs typeface="DejaVu Sans" pitchFamily="34" charset="2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DejaVu Sans" pitchFamily="34" charset="2"/>
          <a:ea typeface="DejaVu Sans" pitchFamily="34" charset="2"/>
          <a:cs typeface="DejaVu Sans" pitchFamily="34" charset="2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Course summary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505200" y="4724400"/>
            <a:ext cx="518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COS 433: </a:t>
            </a:r>
            <a:r>
              <a:rPr lang="en-US" dirty="0" err="1" smtClean="0"/>
              <a:t>Crptography</a:t>
            </a:r>
            <a:r>
              <a:rPr lang="en-US" dirty="0" smtClean="0"/>
              <a:t> </a:t>
            </a:r>
            <a:r>
              <a:rPr lang="en-US" dirty="0" smtClean="0"/>
              <a:t>-Spring 2010</a:t>
            </a:r>
          </a:p>
          <a:p>
            <a:r>
              <a:rPr lang="en-US" dirty="0" smtClean="0"/>
              <a:t>Boaz Barak</a:t>
            </a:r>
          </a:p>
          <a:p>
            <a:endParaRPr lang="en-US" dirty="0"/>
          </a:p>
        </p:txBody>
      </p:sp>
    </p:spTree>
    <p:custDataLst>
      <p:tags r:id="rId1"/>
    </p:custDataLst>
  </p:cSld>
  <p:clrMapOvr>
    <a:masterClrMapping/>
  </p:clrMapOvr>
  <p:transition advTm="9353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didn’t do: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28600" y="762000"/>
            <a:ext cx="8915400" cy="838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7030A0"/>
                </a:solidFill>
              </a:rPr>
              <a:t>Other issues in cryptography: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228600" y="1600200"/>
            <a:ext cx="8305800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ejaVu Sans" pitchFamily="34" charset="2"/>
                <a:ea typeface="DejaVu Sans" pitchFamily="34" charset="2"/>
                <a:cs typeface="DejaVu Sans" pitchFamily="34" charset="2"/>
              </a:rPr>
              <a:t>Identity based encryption: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ejaVu Sans" pitchFamily="34" charset="2"/>
                <a:ea typeface="DejaVu Sans" pitchFamily="34" charset="2"/>
                <a:cs typeface="DejaVu Sans" pitchFamily="34" charset="2"/>
              </a:rPr>
              <a:t>  </a:t>
            </a:r>
            <a:b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ejaVu Sans" pitchFamily="34" charset="2"/>
                <a:ea typeface="DejaVu Sans" pitchFamily="34" charset="2"/>
                <a:cs typeface="DejaVu Sans" pitchFamily="34" charset="2"/>
              </a:rPr>
            </a:b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DejaVu Sans" pitchFamily="34" charset="2"/>
                <a:ea typeface="DejaVu Sans" pitchFamily="34" charset="2"/>
                <a:cs typeface="DejaVu Sans" pitchFamily="34" charset="2"/>
              </a:rPr>
              <a:t>keys: </a:t>
            </a:r>
            <a:r>
              <a:rPr lang="en-US" sz="2200" dirty="0" smtClean="0">
                <a:solidFill>
                  <a:srgbClr val="0000FF"/>
                </a:solidFill>
                <a:latin typeface="DejaVu Sans" pitchFamily="34" charset="2"/>
                <a:ea typeface="DejaVu Sans" pitchFamily="34" charset="2"/>
                <a:cs typeface="DejaVu Sans" pitchFamily="34" charset="2"/>
              </a:rPr>
              <a:t>(</a:t>
            </a:r>
            <a:r>
              <a:rPr lang="en-US" sz="2200" dirty="0" err="1" smtClean="0">
                <a:solidFill>
                  <a:srgbClr val="0000FF"/>
                </a:solidFill>
                <a:latin typeface="DejaVu Sans"/>
                <a:ea typeface="DejaVu Sans" pitchFamily="34" charset="2"/>
                <a:cs typeface="DejaVu Sans" pitchFamily="34" charset="2"/>
              </a:rPr>
              <a:t>PUBmaster,PRIV</a:t>
            </a:r>
            <a:r>
              <a:rPr lang="en-US" sz="2200" baseline="-25000" dirty="0" err="1" smtClean="0">
                <a:solidFill>
                  <a:srgbClr val="0000FF"/>
                </a:solidFill>
                <a:latin typeface="DejaVu Sans"/>
                <a:ea typeface="DejaVu Sans" pitchFamily="34" charset="2"/>
                <a:cs typeface="DejaVu Sans" pitchFamily="34" charset="2"/>
              </a:rPr>
              <a:t>master</a:t>
            </a:r>
            <a:r>
              <a:rPr lang="en-US" sz="2200" dirty="0" smtClean="0">
                <a:solidFill>
                  <a:srgbClr val="0000FF"/>
                </a:solidFill>
                <a:latin typeface="DejaVu Sans" pitchFamily="34" charset="2"/>
                <a:ea typeface="DejaVu Sans" pitchFamily="34" charset="2"/>
                <a:cs typeface="DejaVu Sans" pitchFamily="34" charset="2"/>
              </a:rPr>
              <a:t>)</a:t>
            </a:r>
            <a:br>
              <a:rPr lang="en-US" sz="2200" dirty="0" smtClean="0">
                <a:solidFill>
                  <a:srgbClr val="0000FF"/>
                </a:solidFill>
                <a:latin typeface="DejaVu Sans" pitchFamily="34" charset="2"/>
                <a:ea typeface="DejaVu Sans" pitchFamily="34" charset="2"/>
                <a:cs typeface="DejaVu Sans" pitchFamily="34" charset="2"/>
              </a:rPr>
            </a:br>
            <a:r>
              <a:rPr lang="en-US" sz="2200" dirty="0" err="1" smtClean="0">
                <a:solidFill>
                  <a:srgbClr val="0000FF"/>
                </a:solidFill>
                <a:latin typeface="DejaVu Sans"/>
                <a:ea typeface="DejaVu Sans" pitchFamily="34" charset="2"/>
                <a:cs typeface="DejaVu Sans" pitchFamily="34" charset="2"/>
              </a:rPr>
              <a:t>e</a:t>
            </a:r>
            <a:r>
              <a:rPr lang="en-US" sz="2200" baseline="-25000" dirty="0" err="1" smtClean="0">
                <a:solidFill>
                  <a:srgbClr val="0000FF"/>
                </a:solidFill>
                <a:latin typeface="DejaVu Sans"/>
                <a:ea typeface="DejaVu Sans" pitchFamily="34" charset="2"/>
                <a:cs typeface="DejaVu Sans" pitchFamily="34" charset="2"/>
              </a:rPr>
              <a:t>name</a:t>
            </a:r>
            <a:r>
              <a:rPr lang="en-US" sz="2200" dirty="0" smtClean="0">
                <a:solidFill>
                  <a:srgbClr val="0000FF"/>
                </a:solidFill>
                <a:latin typeface="DejaVu Sans" pitchFamily="34" charset="2"/>
                <a:ea typeface="DejaVu Sans" pitchFamily="34" charset="2"/>
                <a:cs typeface="DejaVu Sans" pitchFamily="34" charset="2"/>
              </a:rPr>
              <a:t> = </a:t>
            </a:r>
            <a:r>
              <a:rPr lang="en-US" sz="2200" dirty="0" smtClean="0">
                <a:solidFill>
                  <a:srgbClr val="0000FF"/>
                </a:solidFill>
                <a:latin typeface="DejaVu Sans"/>
                <a:ea typeface="DejaVu Sans" pitchFamily="34" charset="2"/>
                <a:cs typeface="DejaVu Sans" pitchFamily="34" charset="2"/>
              </a:rPr>
              <a:t>DERIVE(</a:t>
            </a:r>
            <a:r>
              <a:rPr lang="en-US" sz="2200" dirty="0" err="1" smtClean="0">
                <a:solidFill>
                  <a:srgbClr val="0000FF"/>
                </a:solidFill>
                <a:latin typeface="DejaVu Sans"/>
                <a:ea typeface="DejaVu Sans" pitchFamily="34" charset="2"/>
                <a:cs typeface="DejaVu Sans" pitchFamily="34" charset="2"/>
              </a:rPr>
              <a:t>PUB</a:t>
            </a:r>
            <a:r>
              <a:rPr lang="en-US" sz="2200" baseline="-25000" dirty="0" err="1" smtClean="0">
                <a:solidFill>
                  <a:srgbClr val="0000FF"/>
                </a:solidFill>
                <a:latin typeface="DejaVu Sans"/>
                <a:ea typeface="DejaVu Sans" pitchFamily="34" charset="2"/>
                <a:cs typeface="DejaVu Sans" pitchFamily="34" charset="2"/>
              </a:rPr>
              <a:t>master</a:t>
            </a:r>
            <a:r>
              <a:rPr lang="en-US" sz="2200" dirty="0" err="1" smtClean="0">
                <a:solidFill>
                  <a:srgbClr val="0000FF"/>
                </a:solidFill>
                <a:latin typeface="DejaVu Sans"/>
                <a:ea typeface="DejaVu Sans" pitchFamily="34" charset="2"/>
                <a:cs typeface="DejaVu Sans" pitchFamily="34" charset="2"/>
              </a:rPr>
              <a:t>,name</a:t>
            </a:r>
            <a:r>
              <a:rPr lang="en-US" sz="2200" dirty="0" smtClean="0">
                <a:solidFill>
                  <a:srgbClr val="0000FF"/>
                </a:solidFill>
                <a:latin typeface="DejaVu Sans" pitchFamily="34" charset="2"/>
                <a:ea typeface="DejaVu Sans" pitchFamily="34" charset="2"/>
                <a:cs typeface="DejaVu Sans" pitchFamily="34" charset="2"/>
              </a:rPr>
              <a:t>)</a:t>
            </a:r>
            <a:br>
              <a:rPr lang="en-US" sz="2200" dirty="0" smtClean="0">
                <a:solidFill>
                  <a:srgbClr val="0000FF"/>
                </a:solidFill>
                <a:latin typeface="DejaVu Sans" pitchFamily="34" charset="2"/>
                <a:ea typeface="DejaVu Sans" pitchFamily="34" charset="2"/>
                <a:cs typeface="DejaVu Sans" pitchFamily="34" charset="2"/>
              </a:rPr>
            </a:br>
            <a:r>
              <a:rPr lang="en-US" sz="2200" dirty="0" err="1" smtClean="0">
                <a:solidFill>
                  <a:srgbClr val="0000FF"/>
                </a:solidFill>
                <a:latin typeface="DejaVu Sans"/>
                <a:ea typeface="DejaVu Sans" pitchFamily="34" charset="2"/>
                <a:cs typeface="DejaVu Sans" pitchFamily="34" charset="2"/>
              </a:rPr>
              <a:t>d</a:t>
            </a:r>
            <a:r>
              <a:rPr lang="en-US" sz="2200" baseline="-25000" dirty="0" err="1" smtClean="0">
                <a:solidFill>
                  <a:srgbClr val="0000FF"/>
                </a:solidFill>
                <a:latin typeface="DejaVu Sans"/>
                <a:ea typeface="DejaVu Sans" pitchFamily="34" charset="2"/>
                <a:cs typeface="DejaVu Sans" pitchFamily="34" charset="2"/>
              </a:rPr>
              <a:t>name</a:t>
            </a:r>
            <a:r>
              <a:rPr lang="en-US" sz="2200" dirty="0" smtClean="0">
                <a:solidFill>
                  <a:srgbClr val="0000FF"/>
                </a:solidFill>
                <a:latin typeface="DejaVu Sans" pitchFamily="34" charset="2"/>
                <a:ea typeface="DejaVu Sans" pitchFamily="34" charset="2"/>
                <a:cs typeface="DejaVu Sans" pitchFamily="34" charset="2"/>
              </a:rPr>
              <a:t> = </a:t>
            </a:r>
            <a:r>
              <a:rPr lang="en-US" sz="2200" dirty="0" smtClean="0">
                <a:solidFill>
                  <a:srgbClr val="0000FF"/>
                </a:solidFill>
                <a:latin typeface="DejaVu Sans"/>
                <a:ea typeface="DejaVu Sans" pitchFamily="34" charset="2"/>
                <a:cs typeface="DejaVu Sans" pitchFamily="34" charset="2"/>
              </a:rPr>
              <a:t>DERIVE(</a:t>
            </a:r>
            <a:r>
              <a:rPr lang="en-US" sz="2200" dirty="0" err="1" smtClean="0">
                <a:solidFill>
                  <a:srgbClr val="0000FF"/>
                </a:solidFill>
                <a:latin typeface="DejaVu Sans"/>
                <a:ea typeface="DejaVu Sans" pitchFamily="34" charset="2"/>
                <a:cs typeface="DejaVu Sans" pitchFamily="34" charset="2"/>
              </a:rPr>
              <a:t>PRIV</a:t>
            </a:r>
            <a:r>
              <a:rPr lang="en-US" sz="2200" baseline="-25000" dirty="0" err="1" smtClean="0">
                <a:solidFill>
                  <a:srgbClr val="0000FF"/>
                </a:solidFill>
                <a:latin typeface="DejaVu Sans"/>
                <a:ea typeface="DejaVu Sans" pitchFamily="34" charset="2"/>
                <a:cs typeface="DejaVu Sans" pitchFamily="34" charset="2"/>
              </a:rPr>
              <a:t>master</a:t>
            </a:r>
            <a:r>
              <a:rPr lang="en-US" sz="2200" dirty="0" err="1" smtClean="0">
                <a:solidFill>
                  <a:srgbClr val="0000FF"/>
                </a:solidFill>
                <a:latin typeface="DejaVu Sans"/>
                <a:ea typeface="DejaVu Sans" pitchFamily="34" charset="2"/>
                <a:cs typeface="DejaVu Sans" pitchFamily="34" charset="2"/>
              </a:rPr>
              <a:t>,name</a:t>
            </a:r>
            <a:r>
              <a:rPr lang="en-US" sz="2200" dirty="0" smtClean="0">
                <a:solidFill>
                  <a:srgbClr val="0000FF"/>
                </a:solidFill>
                <a:latin typeface="DejaVu Sans" pitchFamily="34" charset="2"/>
                <a:ea typeface="DejaVu Sans" pitchFamily="34" charset="2"/>
                <a:cs typeface="DejaVu Sans" pitchFamily="34" charset="2"/>
              </a:rPr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DejaVu Sans" pitchFamily="34" charset="2"/>
                <a:ea typeface="DejaVu Sans" pitchFamily="34" charset="2"/>
                <a:cs typeface="DejaVu Sans" pitchFamily="34" charset="2"/>
              </a:rPr>
              <a:t>	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DejaVu Sans" pitchFamily="34" charset="2"/>
                <a:ea typeface="DejaVu Sans" pitchFamily="34" charset="2"/>
                <a:cs typeface="DejaVu Sans" pitchFamily="34" charset="2"/>
              </a:rPr>
              <a:t>example: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DejaVu Sans" pitchFamily="34" charset="2"/>
                <a:ea typeface="DejaVu Sans" pitchFamily="34" charset="2"/>
                <a:cs typeface="DejaVu Sans" pitchFamily="34" charset="2"/>
              </a:rPr>
              <a:t> name = “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urier" pitchFamily="49" charset="0"/>
                <a:ea typeface="DejaVu Sans" pitchFamily="34" charset="2"/>
                <a:cs typeface="DejaVu Sans" pitchFamily="34" charset="2"/>
              </a:rPr>
              <a:t>boaz@princet</a:t>
            </a:r>
            <a:r>
              <a:rPr lang="en-US" sz="2200" noProof="0" dirty="0" smtClean="0">
                <a:solidFill>
                  <a:srgbClr val="0000FF"/>
                </a:solidFill>
                <a:latin typeface="Courier" pitchFamily="49" charset="0"/>
                <a:ea typeface="DejaVu Sans" pitchFamily="34" charset="2"/>
                <a:cs typeface="DejaVu Sans" pitchFamily="34" charset="2"/>
              </a:rPr>
              <a:t>on.edu#2010-04-28</a:t>
            </a:r>
            <a:r>
              <a:rPr lang="en-US" sz="2200" noProof="0" dirty="0" smtClean="0">
                <a:solidFill>
                  <a:srgbClr val="0000FF"/>
                </a:solidFill>
                <a:latin typeface="DejaVu Sans" pitchFamily="34" charset="2"/>
                <a:ea typeface="DejaVu Sans" pitchFamily="34" charset="2"/>
                <a:cs typeface="DejaVu Sans" pitchFamily="34" charset="2"/>
              </a:rPr>
              <a:t>”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200" dirty="0" smtClean="0">
                <a:latin typeface="DejaVu Sans" pitchFamily="34" charset="2"/>
                <a:ea typeface="DejaVu Sans" pitchFamily="34" charset="2"/>
                <a:cs typeface="DejaVu Sans" pitchFamily="34" charset="2"/>
              </a:rPr>
              <a:t>Crypto using the Weil pairing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200" dirty="0" smtClean="0">
                <a:latin typeface="DejaVu Sans" pitchFamily="34" charset="2"/>
                <a:ea typeface="DejaVu Sans" pitchFamily="34" charset="2"/>
                <a:cs typeface="DejaVu Sans" pitchFamily="34" charset="2"/>
              </a:rPr>
              <a:t>Forward security: </a:t>
            </a:r>
            <a:br>
              <a:rPr lang="en-US" sz="2200" dirty="0" smtClean="0">
                <a:latin typeface="DejaVu Sans" pitchFamily="34" charset="2"/>
                <a:ea typeface="DejaVu Sans" pitchFamily="34" charset="2"/>
                <a:cs typeface="DejaVu Sans" pitchFamily="34" charset="2"/>
              </a:rPr>
            </a:br>
            <a:r>
              <a:rPr lang="en-US" sz="2200" dirty="0" smtClean="0">
                <a:solidFill>
                  <a:srgbClr val="0000FF"/>
                </a:solidFill>
                <a:latin typeface="DejaVu Sans" pitchFamily="34" charset="2"/>
                <a:ea typeface="DejaVu Sans" pitchFamily="34" charset="2"/>
                <a:cs typeface="DejaVu Sans" pitchFamily="34" charset="2"/>
              </a:rPr>
              <a:t>break in time t cannot violate security in time t’&lt;t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200" dirty="0" smtClean="0">
                <a:latin typeface="DejaVu Sans" pitchFamily="34" charset="2"/>
                <a:ea typeface="DejaVu Sans" pitchFamily="34" charset="2"/>
                <a:cs typeface="DejaVu Sans" pitchFamily="34" charset="2"/>
              </a:rPr>
              <a:t>Entropy seeding in pseudorandom generators.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200" dirty="0" smtClean="0">
                <a:latin typeface="DejaVu Sans" pitchFamily="34" charset="2"/>
                <a:ea typeface="DejaVu Sans" pitchFamily="34" charset="2"/>
                <a:cs typeface="DejaVu Sans" pitchFamily="34" charset="2"/>
              </a:rPr>
              <a:t>Key leakage and side channel attacks.</a:t>
            </a:r>
            <a:endParaRPr lang="en-US" sz="2200" noProof="0" dirty="0" smtClean="0">
              <a:latin typeface="DejaVu Sans" pitchFamily="34" charset="2"/>
              <a:ea typeface="DejaVu Sans" pitchFamily="34" charset="2"/>
              <a:cs typeface="DejaVu Sans" pitchFamily="34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of what we did: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0" y="914400"/>
            <a:ext cx="9144000" cy="60960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Rigorous definitions </a:t>
            </a:r>
            <a:r>
              <a:rPr lang="en-US" dirty="0" smtClean="0"/>
              <a:t>of security of basic crypto primitives: CPA/CCA/CMA. Importance of </a:t>
            </a:r>
            <a:r>
              <a:rPr lang="en-US" dirty="0" smtClean="0">
                <a:solidFill>
                  <a:srgbClr val="FF0000"/>
                </a:solidFill>
              </a:rPr>
              <a:t>right definition</a:t>
            </a:r>
            <a:r>
              <a:rPr lang="en-US" dirty="0" smtClean="0"/>
              <a:t>: CCA </a:t>
            </a:r>
            <a:r>
              <a:rPr lang="en-US" dirty="0" err="1" smtClean="0"/>
              <a:t>vs</a:t>
            </a:r>
            <a:r>
              <a:rPr lang="en-US" dirty="0" smtClean="0"/>
              <a:t> CPA.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Web of reductions </a:t>
            </a:r>
            <a:r>
              <a:rPr lang="en-US" dirty="0" smtClean="0"/>
              <a:t>between crypto primitives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sz="2000" dirty="0" smtClean="0"/>
              <a:t>(e.g., PRFs from PRGs, length reduction for MACs, </a:t>
            </a:r>
            <a:r>
              <a:rPr lang="en-US" sz="2000" dirty="0" err="1" smtClean="0"/>
              <a:t>Goldreich</a:t>
            </a:r>
            <a:r>
              <a:rPr lang="en-US" sz="2000" dirty="0" smtClean="0"/>
              <a:t>-Levin theorem, signature schemes from one-way functions + collision resistant hash functions)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High-level goals </a:t>
            </a:r>
            <a:r>
              <a:rPr lang="en-US" dirty="0" smtClean="0"/>
              <a:t>using basic primitives </a:t>
            </a:r>
            <a:r>
              <a:rPr lang="en-US" sz="2000" dirty="0" smtClean="0"/>
              <a:t>(e.g. authentication)</a:t>
            </a:r>
          </a:p>
          <a:p>
            <a:r>
              <a:rPr lang="en-US" dirty="0" smtClean="0"/>
              <a:t>Basic </a:t>
            </a:r>
            <a:r>
              <a:rPr lang="en-US" dirty="0" smtClean="0">
                <a:solidFill>
                  <a:srgbClr val="FF0000"/>
                </a:solidFill>
              </a:rPr>
              <a:t>number theory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0000"/>
                </a:solidFill>
              </a:rPr>
              <a:t>RSA/Rabin </a:t>
            </a:r>
            <a:r>
              <a:rPr lang="en-US" dirty="0" smtClean="0"/>
              <a:t>trapdoor permutations.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Random oracle model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Zero Knowledge </a:t>
            </a:r>
            <a:r>
              <a:rPr lang="en-US" dirty="0" smtClean="0"/>
              <a:t>and its use for identification protocols.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Multiparty secure computation</a:t>
            </a:r>
            <a:r>
              <a:rPr lang="en-US" dirty="0" smtClean="0"/>
              <a:t>, and GMW compiler.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Homomorphic</a:t>
            </a:r>
            <a:r>
              <a:rPr lang="en-US" dirty="0" smtClean="0">
                <a:solidFill>
                  <a:srgbClr val="FF0000"/>
                </a:solidFill>
              </a:rPr>
              <a:t> encryption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Exam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04800" y="914400"/>
            <a:ext cx="8686800" cy="609600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dirty="0" smtClean="0"/>
              <a:t>All material covered in course (</a:t>
            </a:r>
            <a:r>
              <a:rPr lang="en-US" dirty="0" err="1" smtClean="0"/>
              <a:t>lectures+homework</a:t>
            </a:r>
            <a:r>
              <a:rPr lang="en-US" dirty="0" smtClean="0"/>
              <a:t>)</a:t>
            </a:r>
            <a:r>
              <a:rPr lang="en-US" dirty="0" smtClean="0"/>
              <a:t>, except quantum. </a:t>
            </a:r>
            <a:br>
              <a:rPr lang="en-US" dirty="0" smtClean="0"/>
            </a:br>
            <a:r>
              <a:rPr lang="en-US" sz="2200" dirty="0" smtClean="0"/>
              <a:t>Most </a:t>
            </a:r>
            <a:r>
              <a:rPr lang="en-US" sz="2200" dirty="0" smtClean="0"/>
              <a:t>likely: 4-5 questions totaling 120 </a:t>
            </a:r>
            <a:r>
              <a:rPr lang="en-US" sz="2200" dirty="0" smtClean="0"/>
              <a:t>points.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Can be downloaded starting Monday May 3, must be completed before </a:t>
            </a:r>
            <a:br>
              <a:rPr lang="en-US" dirty="0" smtClean="0"/>
            </a:br>
            <a:r>
              <a:rPr lang="en-US" dirty="0" smtClean="0"/>
              <a:t>   min{ time download + 48 hours, Fri May 14 2pm }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Can use </a:t>
            </a:r>
            <a:r>
              <a:rPr lang="en-US" dirty="0" smtClean="0">
                <a:solidFill>
                  <a:srgbClr val="FF0000"/>
                </a:solidFill>
              </a:rPr>
              <a:t>your notes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homework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my handouts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textbooks </a:t>
            </a:r>
            <a:r>
              <a:rPr lang="en-US" dirty="0" smtClean="0"/>
              <a:t>(Katz-</a:t>
            </a:r>
            <a:r>
              <a:rPr lang="en-US" dirty="0" err="1" smtClean="0"/>
              <a:t>Lindell</a:t>
            </a:r>
            <a:r>
              <a:rPr lang="en-US" dirty="0" smtClean="0"/>
              <a:t>, </a:t>
            </a:r>
            <a:r>
              <a:rPr lang="en-US" dirty="0" err="1" smtClean="0"/>
              <a:t>Boneh-Shoup</a:t>
            </a:r>
            <a:r>
              <a:rPr lang="en-US" dirty="0" smtClean="0"/>
              <a:t>, </a:t>
            </a:r>
            <a:r>
              <a:rPr lang="en-US" dirty="0" err="1" smtClean="0"/>
              <a:t>Trevisan’s</a:t>
            </a:r>
            <a:r>
              <a:rPr lang="en-US" dirty="0" smtClean="0"/>
              <a:t> lectures). </a:t>
            </a:r>
            <a:r>
              <a:rPr lang="en-US" dirty="0" smtClean="0">
                <a:solidFill>
                  <a:srgbClr val="FF0000"/>
                </a:solidFill>
              </a:rPr>
              <a:t>Nothing more.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Sufficient time to </a:t>
            </a:r>
            <a:r>
              <a:rPr lang="en-US" dirty="0" smtClean="0">
                <a:solidFill>
                  <a:srgbClr val="FF0000"/>
                </a:solidFill>
              </a:rPr>
              <a:t>solve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write</a:t>
            </a:r>
            <a:r>
              <a:rPr lang="en-US" dirty="0" smtClean="0"/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review&amp;polish</a:t>
            </a:r>
            <a:r>
              <a:rPr lang="en-US" dirty="0" smtClean="0"/>
              <a:t>. Not sufficient to review material.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Before you start go over: (1) </a:t>
            </a:r>
            <a:r>
              <a:rPr lang="en-US" dirty="0" smtClean="0">
                <a:solidFill>
                  <a:srgbClr val="FF0000"/>
                </a:solidFill>
              </a:rPr>
              <a:t>lecture notes </a:t>
            </a:r>
            <a:r>
              <a:rPr lang="en-US" dirty="0" smtClean="0"/>
              <a:t>(2) </a:t>
            </a:r>
            <a:r>
              <a:rPr lang="en-US" dirty="0" smtClean="0">
                <a:solidFill>
                  <a:srgbClr val="FF0000"/>
                </a:solidFill>
              </a:rPr>
              <a:t>your homework and AI’s comments</a:t>
            </a:r>
            <a:r>
              <a:rPr lang="en-US" dirty="0" smtClean="0"/>
              <a:t>.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Can prepare summary in advance, also in a group.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luck!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My office hours Friday 10:30-12pm</a:t>
            </a:r>
          </a:p>
          <a:p>
            <a:r>
              <a:rPr lang="en-US" dirty="0" smtClean="0"/>
              <a:t>Review precept: Saturday 1:30pm.</a:t>
            </a:r>
          </a:p>
          <a:p>
            <a:r>
              <a:rPr lang="en-US" dirty="0" smtClean="0"/>
              <a:t>Email me/</a:t>
            </a:r>
            <a:r>
              <a:rPr lang="en-US" dirty="0" err="1" smtClean="0"/>
              <a:t>Sushant</a:t>
            </a:r>
            <a:r>
              <a:rPr lang="en-US" dirty="0" smtClean="0"/>
              <a:t>/Shi</a:t>
            </a:r>
          </a:p>
          <a:p>
            <a:r>
              <a:rPr lang="en-US" dirty="0" smtClean="0"/>
              <a:t>Questions</a:t>
            </a:r>
            <a:r>
              <a:rPr lang="en-US" dirty="0" smtClean="0"/>
              <a:t>??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1371600"/>
            <a:ext cx="8229600" cy="685800"/>
          </a:xfrm>
        </p:spPr>
        <p:txBody>
          <a:bodyPr/>
          <a:lstStyle/>
          <a:p>
            <a:r>
              <a:rPr lang="en-US" dirty="0" smtClean="0"/>
              <a:t>This course was hard…</a:t>
            </a:r>
            <a:endParaRPr lang="en-US" dirty="0"/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1447800" y="2209800"/>
            <a:ext cx="7010400" cy="685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ejaVu Sans" pitchFamily="34" charset="2"/>
                <a:ea typeface="DejaVu Sans" pitchFamily="34" charset="2"/>
                <a:cs typeface="DejaVu Sans" pitchFamily="34" charset="2"/>
              </a:rPr>
              <a:t>…and it was (partly) my fault.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ejaVu Sans" pitchFamily="34" charset="2"/>
              <a:ea typeface="DejaVu Sans" pitchFamily="34" charset="2"/>
              <a:cs typeface="DejaVu Sans" pitchFamily="34" charset="2"/>
            </a:endParaRPr>
          </a:p>
        </p:txBody>
      </p:sp>
    </p:spTree>
  </p:cSld>
  <p:clrMapOvr>
    <a:masterClrMapping/>
  </p:clrMapOvr>
  <p:transition advTm="3354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for this course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57200" y="990600"/>
            <a:ext cx="8686800" cy="457200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dirty="0" smtClean="0"/>
              <a:t>Balanced coverage of crypto: “</a:t>
            </a:r>
            <a:r>
              <a:rPr lang="en-US" dirty="0" smtClean="0">
                <a:solidFill>
                  <a:srgbClr val="FF0000"/>
                </a:solidFill>
              </a:rPr>
              <a:t>appetizers, main course, and desserts</a:t>
            </a:r>
            <a:r>
              <a:rPr lang="en-US" dirty="0" smtClean="0"/>
              <a:t>”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Develop “</a:t>
            </a:r>
            <a:r>
              <a:rPr lang="en-US" dirty="0" smtClean="0">
                <a:solidFill>
                  <a:srgbClr val="FF0000"/>
                </a:solidFill>
              </a:rPr>
              <a:t>crypto-intuition</a:t>
            </a:r>
            <a:r>
              <a:rPr lang="en-US" dirty="0" smtClean="0"/>
              <a:t>”..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..through </a:t>
            </a:r>
            <a:r>
              <a:rPr lang="en-US" dirty="0" smtClean="0">
                <a:solidFill>
                  <a:srgbClr val="FF0000"/>
                </a:solidFill>
              </a:rPr>
              <a:t>hard work </a:t>
            </a:r>
            <a:r>
              <a:rPr lang="en-US" dirty="0" smtClean="0"/>
              <a:t>but with not too much “grunt work”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boaz\My Documents\Boaz\My Dropbox\Courses\Crypto09\Slides\appetize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775" y="1371600"/>
            <a:ext cx="1575425" cy="1193800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Coverage of crypto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447800" y="1219200"/>
            <a:ext cx="7543800" cy="5486400"/>
          </a:xfrm>
        </p:spPr>
        <p:txBody>
          <a:bodyPr>
            <a:normAutofit/>
          </a:bodyPr>
          <a:lstStyle/>
          <a:p>
            <a:r>
              <a:rPr lang="en-US" dirty="0" smtClean="0"/>
              <a:t>Classical ciphers (</a:t>
            </a:r>
            <a:r>
              <a:rPr lang="en-US" dirty="0" err="1" smtClean="0"/>
              <a:t>ceasar</a:t>
            </a:r>
            <a:r>
              <a:rPr lang="en-US" dirty="0" smtClean="0"/>
              <a:t>, enigma etc..), one-time pad, limitations of information-theoretic security.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Pseudorandom generators and functions, CPA/CCA private and public key encryption, Message authentication codes and digital signatures, hash functions.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Zero knowledge, multiparty secure computation (e-voting, a-auctions,..), private information retrieval, </a:t>
            </a:r>
            <a:r>
              <a:rPr lang="en-US" dirty="0" err="1" smtClean="0"/>
              <a:t>homomorphic</a:t>
            </a:r>
            <a:r>
              <a:rPr lang="en-US" dirty="0" smtClean="0"/>
              <a:t> encryption, quantum &amp; crypto.</a:t>
            </a:r>
          </a:p>
        </p:txBody>
      </p:sp>
      <p:pic>
        <p:nvPicPr>
          <p:cNvPr id="2051" name="Picture 3" descr="C:\Documents and Settings\boaz\My Documents\Boaz\My Dropbox\Courses\Crypto09\Slides\stea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200400"/>
            <a:ext cx="1143000" cy="1143000"/>
          </a:xfrm>
          <a:prstGeom prst="rect">
            <a:avLst/>
          </a:prstGeom>
          <a:noFill/>
        </p:spPr>
      </p:pic>
      <p:pic>
        <p:nvPicPr>
          <p:cNvPr id="2052" name="Picture 4" descr="C:\Documents and Settings\boaz\My Documents\Boaz\My Dropbox\Courses\Crypto09\Slides\cak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5181600"/>
            <a:ext cx="1224591" cy="9191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“Crypto intuition”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52400" y="990600"/>
            <a:ext cx="8915400" cy="3657600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“Paradoxical tradeoffs”: </a:t>
            </a:r>
            <a:r>
              <a:rPr lang="en-US" dirty="0" smtClean="0"/>
              <a:t>have the cake and eat it too: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CPA/CCA security:</a:t>
            </a:r>
            <a:r>
              <a:rPr lang="en-US" dirty="0" smtClean="0"/>
              <a:t> hide </a:t>
            </a:r>
            <a:r>
              <a:rPr lang="en-US" i="1" dirty="0" smtClean="0">
                <a:solidFill>
                  <a:srgbClr val="FF0000"/>
                </a:solidFill>
              </a:rPr>
              <a:t>all information </a:t>
            </a:r>
            <a:r>
              <a:rPr lang="en-US" dirty="0" smtClean="0"/>
              <a:t>about message, with a mathematical proof of security.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Public key encryption:</a:t>
            </a:r>
            <a:r>
              <a:rPr lang="en-US" dirty="0" smtClean="0"/>
              <a:t> secure communication over an insecure channel.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Digital signatures/MACs: </a:t>
            </a:r>
            <a:r>
              <a:rPr lang="en-US" dirty="0" smtClean="0"/>
              <a:t>authentication stronger than hand-written signatures.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Secure multiparty computation:</a:t>
            </a:r>
            <a:r>
              <a:rPr lang="en-US" dirty="0" smtClean="0"/>
              <a:t> “virtual trusted party”, elections with ideal privacy and ideal accuracy.</a:t>
            </a:r>
          </a:p>
          <a:p>
            <a:pPr lvl="1"/>
            <a:r>
              <a:rPr lang="en-US" dirty="0" err="1" smtClean="0">
                <a:solidFill>
                  <a:srgbClr val="FF0000"/>
                </a:solidFill>
              </a:rPr>
              <a:t>Homomorphic</a:t>
            </a:r>
            <a:r>
              <a:rPr lang="en-US" dirty="0" smtClean="0">
                <a:solidFill>
                  <a:srgbClr val="FF0000"/>
                </a:solidFill>
              </a:rPr>
              <a:t> encryption</a:t>
            </a:r>
            <a:r>
              <a:rPr lang="en-US" dirty="0" smtClean="0"/>
              <a:t>: cloud computing without trust.</a:t>
            </a:r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152400" y="4953000"/>
            <a:ext cx="8763000" cy="1905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dirty="0" smtClean="0">
                <a:solidFill>
                  <a:srgbClr val="0000FF"/>
                </a:solidFill>
                <a:latin typeface="DejaVu Sans" pitchFamily="34" charset="2"/>
                <a:ea typeface="DejaVu Sans" pitchFamily="34" charset="2"/>
                <a:cs typeface="DejaVu Sans" pitchFamily="34" charset="2"/>
              </a:rPr>
              <a:t>Subtle issues: </a:t>
            </a:r>
            <a:r>
              <a:rPr lang="en-US" sz="2400" dirty="0" smtClean="0">
                <a:latin typeface="DejaVu Sans" pitchFamily="34" charset="2"/>
                <a:ea typeface="DejaVu Sans" pitchFamily="34" charset="2"/>
                <a:cs typeface="DejaVu Sans" pitchFamily="34" charset="2"/>
              </a:rPr>
              <a:t>but often we get the cake in our face..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ejaVu Sans" pitchFamily="34" charset="2"/>
              <a:ea typeface="DejaVu Sans" pitchFamily="34" charset="2"/>
              <a:cs typeface="DejaVu Sans" pitchFamily="34" charset="2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ejaVu Sans" pitchFamily="34" charset="2"/>
                <a:ea typeface="DejaVu Sans" pitchFamily="34" charset="2"/>
                <a:cs typeface="DejaVu Sans" pitchFamily="34" charset="2"/>
              </a:rPr>
              <a:t>Subtle </a:t>
            </a:r>
            <a:r>
              <a:rPr lang="en-US" sz="2000" dirty="0" smtClean="0">
                <a:solidFill>
                  <a:srgbClr val="FF0000"/>
                </a:solidFill>
                <a:latin typeface="DejaVu Sans" pitchFamily="34" charset="2"/>
                <a:ea typeface="DejaVu Sans" pitchFamily="34" charset="2"/>
                <a:cs typeface="DejaVu Sans" pitchFamily="34" charset="2"/>
              </a:rPr>
              <a:t>attacks </a:t>
            </a:r>
            <a:r>
              <a:rPr lang="en-US" sz="2000" dirty="0" smtClean="0">
                <a:latin typeface="DejaVu Sans" pitchFamily="34" charset="2"/>
                <a:ea typeface="DejaVu Sans" pitchFamily="34" charset="2"/>
                <a:cs typeface="DejaVu Sans" pitchFamily="34" charset="2"/>
              </a:rPr>
              <a:t>against protocols using CPA instead of CCA security.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ejaVu Sans" pitchFamily="34" charset="2"/>
                <a:ea typeface="DejaVu Sans" pitchFamily="34" charset="2"/>
                <a:cs typeface="DejaVu Sans" pitchFamily="34" charset="2"/>
              </a:rPr>
              <a:t>Precise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ejaVu Sans" pitchFamily="34" charset="2"/>
                <a:ea typeface="DejaVu Sans" pitchFamily="34" charset="2"/>
                <a:cs typeface="DejaVu Sans" pitchFamily="34" charset="2"/>
              </a:rPr>
              <a:t> modeling 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ejaVu Sans" pitchFamily="34" charset="2"/>
                <a:ea typeface="DejaVu Sans" pitchFamily="34" charset="2"/>
                <a:cs typeface="DejaVu Sans" pitchFamily="34" charset="2"/>
              </a:rPr>
              <a:t>of adversarial capabilities.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2000" baseline="0" dirty="0" smtClean="0">
                <a:solidFill>
                  <a:srgbClr val="FF0000"/>
                </a:solidFill>
                <a:latin typeface="DejaVu Sans" pitchFamily="34" charset="2"/>
                <a:ea typeface="DejaVu Sans" pitchFamily="34" charset="2"/>
                <a:cs typeface="DejaVu Sans" pitchFamily="34" charset="2"/>
              </a:rPr>
              <a:t>Complex</a:t>
            </a:r>
            <a:r>
              <a:rPr lang="en-US" sz="2000" dirty="0" smtClean="0">
                <a:solidFill>
                  <a:srgbClr val="FF0000"/>
                </a:solidFill>
                <a:latin typeface="DejaVu Sans" pitchFamily="34" charset="2"/>
                <a:ea typeface="DejaVu Sans" pitchFamily="34" charset="2"/>
                <a:cs typeface="DejaVu Sans" pitchFamily="34" charset="2"/>
              </a:rPr>
              <a:t> interaction </a:t>
            </a:r>
            <a:r>
              <a:rPr lang="en-US" sz="2000" dirty="0" smtClean="0">
                <a:latin typeface="DejaVu Sans" pitchFamily="34" charset="2"/>
                <a:ea typeface="DejaVu Sans" pitchFamily="34" charset="2"/>
                <a:cs typeface="DejaVu Sans" pitchFamily="34" charset="2"/>
              </a:rPr>
              <a:t>of secure components (e.g. </a:t>
            </a:r>
            <a:r>
              <a:rPr lang="en-US" sz="2000" dirty="0" err="1" smtClean="0">
                <a:latin typeface="DejaVu Sans" pitchFamily="34" charset="2"/>
                <a:ea typeface="DejaVu Sans" pitchFamily="34" charset="2"/>
                <a:cs typeface="DejaVu Sans" pitchFamily="34" charset="2"/>
              </a:rPr>
              <a:t>EtA</a:t>
            </a:r>
            <a:r>
              <a:rPr lang="en-US" sz="2000" dirty="0" smtClean="0">
                <a:latin typeface="DejaVu Sans" pitchFamily="34" charset="2"/>
                <a:ea typeface="DejaVu Sans" pitchFamily="34" charset="2"/>
                <a:cs typeface="DejaVu Sans" pitchFamily="34" charset="2"/>
              </a:rPr>
              <a:t> </a:t>
            </a:r>
            <a:r>
              <a:rPr lang="en-US" sz="2000" dirty="0" err="1" smtClean="0">
                <a:latin typeface="DejaVu Sans" pitchFamily="34" charset="2"/>
                <a:ea typeface="DejaVu Sans" pitchFamily="34" charset="2"/>
                <a:cs typeface="DejaVu Sans" pitchFamily="34" charset="2"/>
              </a:rPr>
              <a:t>vs</a:t>
            </a:r>
            <a:r>
              <a:rPr lang="en-US" sz="2000" dirty="0" smtClean="0">
                <a:latin typeface="DejaVu Sans" pitchFamily="34" charset="2"/>
                <a:ea typeface="DejaVu Sans" pitchFamily="34" charset="2"/>
                <a:cs typeface="DejaVu Sans" pitchFamily="34" charset="2"/>
              </a:rPr>
              <a:t> </a:t>
            </a:r>
            <a:r>
              <a:rPr lang="en-US" sz="2000" dirty="0" err="1" smtClean="0">
                <a:latin typeface="DejaVu Sans" pitchFamily="34" charset="2"/>
                <a:ea typeface="DejaVu Sans" pitchFamily="34" charset="2"/>
                <a:cs typeface="DejaVu Sans" pitchFamily="34" charset="2"/>
              </a:rPr>
              <a:t>AtE</a:t>
            </a:r>
            <a:r>
              <a:rPr lang="en-US" sz="2000" dirty="0" smtClean="0">
                <a:latin typeface="DejaVu Sans" pitchFamily="34" charset="2"/>
                <a:ea typeface="DejaVu Sans" pitchFamily="34" charset="2"/>
                <a:cs typeface="DejaVu Sans" pitchFamily="34" charset="2"/>
              </a:rPr>
              <a:t>)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ejaVu Sans" pitchFamily="34" charset="2"/>
              <a:ea typeface="DejaVu Sans" pitchFamily="34" charset="2"/>
              <a:cs typeface="DejaVu Sans" pitchFamily="34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bldLvl="3"/>
      <p:bldP spid="6" grpId="0" build="p" bldLvl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Classical vs. “Modern”/Rigorous crypto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0" y="838200"/>
            <a:ext cx="4572000" cy="40386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Build scheme </a:t>
            </a:r>
            <a:br>
              <a:rPr lang="en-US" sz="2000" dirty="0" smtClean="0"/>
            </a:br>
            <a:r>
              <a:rPr lang="en-US" sz="1800" dirty="0" smtClean="0"/>
              <a:t>(based on intuition, experience)</a:t>
            </a:r>
          </a:p>
          <a:p>
            <a:r>
              <a:rPr lang="en-US" sz="2000" dirty="0" smtClean="0"/>
              <a:t>Attempt to attack.</a:t>
            </a:r>
          </a:p>
          <a:p>
            <a:r>
              <a:rPr lang="en-US" sz="2000" dirty="0" smtClean="0"/>
              <a:t>Deploy</a:t>
            </a:r>
          </a:p>
          <a:p>
            <a:r>
              <a:rPr lang="en-US" sz="2000" dirty="0" smtClean="0"/>
              <a:t>If attack found then patch/restart</a:t>
            </a:r>
            <a:endParaRPr lang="en-US" sz="2000" dirty="0"/>
          </a:p>
        </p:txBody>
      </p:sp>
      <p:cxnSp>
        <p:nvCxnSpPr>
          <p:cNvPr id="7" name="Straight Connector 6"/>
          <p:cNvCxnSpPr/>
          <p:nvPr/>
        </p:nvCxnSpPr>
        <p:spPr>
          <a:xfrm rot="5400000">
            <a:off x="1828800" y="3733800"/>
            <a:ext cx="5486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4"/>
          <p:cNvSpPr txBox="1">
            <a:spLocks/>
          </p:cNvSpPr>
          <p:nvPr/>
        </p:nvSpPr>
        <p:spPr>
          <a:xfrm>
            <a:off x="4572000" y="838200"/>
            <a:ext cx="45720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dirty="0" smtClean="0">
                <a:latin typeface="DejaVu Sans" pitchFamily="34" charset="2"/>
                <a:ea typeface="DejaVu Sans" pitchFamily="34" charset="2"/>
                <a:cs typeface="DejaVu Sans" pitchFamily="34" charset="2"/>
              </a:rPr>
              <a:t>Give security definition</a:t>
            </a:r>
            <a:br>
              <a:rPr lang="en-US" sz="2000" dirty="0" smtClean="0">
                <a:latin typeface="DejaVu Sans" pitchFamily="34" charset="2"/>
                <a:ea typeface="DejaVu Sans" pitchFamily="34" charset="2"/>
                <a:cs typeface="DejaVu Sans" pitchFamily="34" charset="2"/>
              </a:rPr>
            </a:b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ejaVu Sans" pitchFamily="34" charset="2"/>
                <a:ea typeface="DejaVu Sans" pitchFamily="34" charset="2"/>
                <a:cs typeface="DejaVu Sans" pitchFamily="34" charset="2"/>
              </a:rPr>
              <a:t>(partly uses intuition, experience)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dirty="0" smtClean="0">
                <a:latin typeface="DejaVu Sans" pitchFamily="34" charset="2"/>
                <a:ea typeface="DejaVu Sans" pitchFamily="34" charset="2"/>
                <a:cs typeface="DejaVu Sans" pitchFamily="34" charset="2"/>
              </a:rPr>
              <a:t>Build scheme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ejaVu Sans" pitchFamily="34" charset="2"/>
              <a:ea typeface="DejaVu Sans" pitchFamily="34" charset="2"/>
              <a:cs typeface="DejaVu Sans" pitchFamily="34" charset="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ejaVu Sans" pitchFamily="34" charset="2"/>
                <a:ea typeface="DejaVu Sans" pitchFamily="34" charset="2"/>
                <a:cs typeface="DejaVu Sans" pitchFamily="34" charset="2"/>
              </a:rPr>
              <a:t>Prove (under assumptions </a:t>
            </a:r>
            <a:r>
              <a:rPr lang="en-US" sz="2000" dirty="0" smtClean="0">
                <a:latin typeface="DejaVu Sans" pitchFamily="34" charset="2"/>
                <a:ea typeface="DejaVu Sans" pitchFamily="34" charset="2"/>
                <a:cs typeface="DejaVu Sans" pitchFamily="34" charset="2"/>
              </a:rPr>
              <a:t>/ ROM/ICM heuristics) satisfies definition.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ejaVu Sans" pitchFamily="34" charset="2"/>
                <a:ea typeface="DejaVu Sans" pitchFamily="34" charset="2"/>
                <a:cs typeface="DejaVu Sans" pitchFamily="34" charset="2"/>
              </a:rPr>
              <a:t>Refine: </a:t>
            </a:r>
            <a:r>
              <a:rPr lang="en-US" sz="2000" dirty="0" smtClean="0">
                <a:latin typeface="DejaVu Sans" pitchFamily="34" charset="2"/>
                <a:ea typeface="DejaVu Sans" pitchFamily="34" charset="2"/>
                <a:cs typeface="DejaVu Sans" pitchFamily="34" charset="2"/>
              </a:rPr>
              <a:t>More </a:t>
            </a:r>
            <a:r>
              <a:rPr lang="en-US" sz="2000" dirty="0" err="1" smtClean="0">
                <a:latin typeface="DejaVu Sans" pitchFamily="34" charset="2"/>
                <a:ea typeface="DejaVu Sans" pitchFamily="34" charset="2"/>
                <a:cs typeface="DejaVu Sans" pitchFamily="34" charset="2"/>
              </a:rPr>
              <a:t>efficient,better</a:t>
            </a:r>
            <a:r>
              <a:rPr lang="en-US" sz="2000" dirty="0" smtClean="0">
                <a:latin typeface="DejaVu Sans" pitchFamily="34" charset="2"/>
                <a:ea typeface="DejaVu Sans" pitchFamily="34" charset="2"/>
                <a:cs typeface="DejaVu Sans" pitchFamily="34" charset="2"/>
              </a:rPr>
              <a:t> analysis.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ejaVu Sans" pitchFamily="34" charset="2"/>
                <a:ea typeface="DejaVu Sans" pitchFamily="34" charset="2"/>
                <a:cs typeface="DejaVu Sans" pitchFamily="34" charset="2"/>
              </a:rPr>
              <a:t>If attack found then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ejaVu Sans" pitchFamily="34" charset="2"/>
                <a:ea typeface="DejaVu Sans" pitchFamily="34" charset="2"/>
                <a:cs typeface="DejaVu Sans" pitchFamily="34" charset="2"/>
              </a:rPr>
              <a:t> either: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baseline="0" dirty="0" smtClean="0">
                <a:latin typeface="DejaVu Sans" pitchFamily="34" charset="2"/>
                <a:ea typeface="DejaVu Sans" pitchFamily="34" charset="2"/>
                <a:cs typeface="DejaVu Sans" pitchFamily="34" charset="2"/>
              </a:rPr>
              <a:t>Assumption</a:t>
            </a:r>
            <a:r>
              <a:rPr lang="en-US" sz="2000" dirty="0" smtClean="0">
                <a:latin typeface="DejaVu Sans" pitchFamily="34" charset="2"/>
                <a:ea typeface="DejaVu Sans" pitchFamily="34" charset="2"/>
                <a:cs typeface="DejaVu Sans" pitchFamily="34" charset="2"/>
              </a:rPr>
              <a:t> violated.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noProof="0" dirty="0" smtClean="0">
                <a:latin typeface="DejaVu Sans" pitchFamily="34" charset="2"/>
                <a:ea typeface="DejaVu Sans" pitchFamily="34" charset="2"/>
                <a:cs typeface="DejaVu Sans" pitchFamily="34" charset="2"/>
              </a:rPr>
              <a:t>Model doesn’t capture reality.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ejaVu Sans" pitchFamily="34" charset="2"/>
              <a:ea typeface="DejaVu Sans" pitchFamily="34" charset="2"/>
              <a:cs typeface="DejaVu Sans" pitchFamily="34" charset="2"/>
            </a:endParaRPr>
          </a:p>
        </p:txBody>
      </p:sp>
      <p:pic>
        <p:nvPicPr>
          <p:cNvPr id="1026" name="Picture 2" descr="C:\Documents and Settings\boaz\Local Settings\Temporary Internet Files\Content.IE5\PB16HWU8\MP900448714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800" y="5029200"/>
            <a:ext cx="1168400" cy="876300"/>
          </a:xfrm>
          <a:prstGeom prst="rect">
            <a:avLst/>
          </a:prstGeom>
          <a:noFill/>
        </p:spPr>
      </p:pic>
      <p:pic>
        <p:nvPicPr>
          <p:cNvPr id="11" name="Picture 2" descr="C:\Documents and Settings\boaz\Local Settings\Temporary Internet Files\Content.IE5\PB16HWU8\MP900448714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600000">
            <a:off x="2068548" y="5087458"/>
            <a:ext cx="1168400" cy="876300"/>
          </a:xfrm>
          <a:prstGeom prst="rect">
            <a:avLst/>
          </a:prstGeom>
          <a:noFill/>
        </p:spPr>
      </p:pic>
      <p:sp>
        <p:nvSpPr>
          <p:cNvPr id="9" name="Hexagon 8"/>
          <p:cNvSpPr/>
          <p:nvPr/>
        </p:nvSpPr>
        <p:spPr>
          <a:xfrm>
            <a:off x="1371600" y="5562600"/>
            <a:ext cx="1219200" cy="10668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Hexagon 11"/>
          <p:cNvSpPr/>
          <p:nvPr/>
        </p:nvSpPr>
        <p:spPr>
          <a:xfrm>
            <a:off x="6172200" y="5562600"/>
            <a:ext cx="1219200" cy="10668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Hexagon 12"/>
          <p:cNvSpPr/>
          <p:nvPr/>
        </p:nvSpPr>
        <p:spPr>
          <a:xfrm>
            <a:off x="6553200" y="5791200"/>
            <a:ext cx="457200" cy="6096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4"/>
          <p:cNvSpPr txBox="1">
            <a:spLocks/>
          </p:cNvSpPr>
          <p:nvPr/>
        </p:nvSpPr>
        <p:spPr>
          <a:xfrm>
            <a:off x="4953000" y="4953000"/>
            <a:ext cx="30480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ejaVu Sans" pitchFamily="34" charset="2"/>
                <a:ea typeface="DejaVu Sans" pitchFamily="34" charset="2"/>
                <a:cs typeface="DejaVu Sans" pitchFamily="34" charset="2"/>
                <a:sym typeface="Wingdings" pitchFamily="2" charset="2"/>
              </a:rPr>
              <a:t> refine/restart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ejaVu Sans" pitchFamily="34" charset="2"/>
              <a:ea typeface="DejaVu Sans" pitchFamily="34" charset="2"/>
              <a:cs typeface="DejaVu Sans" pitchFamily="34" charset="2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990600" y="2743200"/>
            <a:ext cx="7162800" cy="2209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FFFF00"/>
                </a:solidFill>
              </a:rPr>
              <a:t>Main difference: security definitions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dirty="0" smtClean="0"/>
              <a:t>separation of modeling and construction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dirty="0" smtClean="0"/>
              <a:t>enable rigorous analysis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dirty="0" smtClean="0"/>
              <a:t>comparison of schemes </a:t>
            </a:r>
            <a:r>
              <a:rPr lang="en-US" sz="2000" dirty="0" smtClean="0">
                <a:sym typeface="Wingdings" pitchFamily="2" charset="2"/>
              </a:rPr>
              <a:t> make progress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smtClean="0">
                <a:sym typeface="Wingdings" pitchFamily="2" charset="2"/>
              </a:rPr>
              <a:t>art  science</a:t>
            </a:r>
            <a:endParaRPr lang="en-US" sz="2000" dirty="0" smtClean="0"/>
          </a:p>
          <a:p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85000" y="8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8" grpId="0" build="p" bldLvl="2"/>
      <p:bldP spid="12" grpId="0" animBg="1"/>
      <p:bldP spid="12" grpId="1" animBg="1"/>
      <p:bldP spid="13" grpId="0" animBg="1"/>
      <p:bldP spid="14" grpId="0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didn’t do: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28600" y="762000"/>
            <a:ext cx="7848600" cy="8382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7030A0"/>
                </a:solidFill>
              </a:rPr>
              <a:t>More coverage of authentication protocols: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228600" y="1295400"/>
            <a:ext cx="8229600" cy="22098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DejaVu Sans" pitchFamily="34" charset="2"/>
                <a:ea typeface="DejaVu Sans" pitchFamily="34" charset="2"/>
                <a:cs typeface="DejaVu Sans" pitchFamily="34" charset="2"/>
              </a:rPr>
              <a:t>Much of crypto use: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ejaVu Sans" pitchFamily="34" charset="2"/>
                <a:ea typeface="DejaVu Sans" pitchFamily="34" charset="2"/>
                <a:cs typeface="DejaVu Sans" pitchFamily="34" charset="2"/>
              </a:rPr>
              <a:t>“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ejaVu Sans" pitchFamily="34" charset="2"/>
                <a:ea typeface="DejaVu Sans" pitchFamily="34" charset="2"/>
                <a:cs typeface="DejaVu Sans" pitchFamily="34" charset="2"/>
              </a:rPr>
              <a:t>handshake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ejaVu Sans" pitchFamily="34" charset="2"/>
                <a:ea typeface="DejaVu Sans" pitchFamily="34" charset="2"/>
                <a:cs typeface="DejaVu Sans" pitchFamily="34" charset="2"/>
              </a:rPr>
              <a:t>” protocol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ejaVu Sans" pitchFamily="34" charset="2"/>
                <a:ea typeface="DejaVu Sans" pitchFamily="34" charset="2"/>
                <a:cs typeface="DejaVu Sans" pitchFamily="34" charset="2"/>
              </a:rPr>
              <a:t> using 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ejaVu Sans" pitchFamily="34" charset="2"/>
                <a:ea typeface="DejaVu Sans" pitchFamily="34" charset="2"/>
                <a:cs typeface="DejaVu Sans" pitchFamily="34" charset="2"/>
              </a:rPr>
              <a:t>public key crypto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ejaVu Sans" pitchFamily="34" charset="2"/>
                <a:ea typeface="DejaVu Sans" pitchFamily="34" charset="2"/>
                <a:cs typeface="DejaVu Sans" pitchFamily="34" charset="2"/>
              </a:rPr>
              <a:t> to obtain private key k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200" baseline="0" dirty="0" smtClean="0">
                <a:latin typeface="DejaVu Sans" pitchFamily="34" charset="2"/>
                <a:ea typeface="DejaVu Sans" pitchFamily="34" charset="2"/>
                <a:cs typeface="DejaVu Sans" pitchFamily="34" charset="2"/>
              </a:rPr>
              <a:t>Use key</a:t>
            </a:r>
            <a:r>
              <a:rPr lang="en-US" sz="2200" dirty="0" smtClean="0">
                <a:latin typeface="DejaVu Sans" pitchFamily="34" charset="2"/>
                <a:ea typeface="DejaVu Sans" pitchFamily="34" charset="2"/>
                <a:cs typeface="DejaVu Sans" pitchFamily="34" charset="2"/>
              </a:rPr>
              <a:t> k to establish communication channel with </a:t>
            </a:r>
            <a:r>
              <a:rPr lang="en-US" sz="2200" dirty="0" smtClean="0">
                <a:solidFill>
                  <a:srgbClr val="FF0000"/>
                </a:solidFill>
                <a:latin typeface="DejaVu Sans" pitchFamily="34" charset="2"/>
                <a:ea typeface="DejaVu Sans" pitchFamily="34" charset="2"/>
                <a:cs typeface="DejaVu Sans" pitchFamily="34" charset="2"/>
              </a:rPr>
              <a:t>confidentiality</a:t>
            </a:r>
            <a:r>
              <a:rPr lang="en-US" sz="2200" dirty="0" smtClean="0">
                <a:latin typeface="DejaVu Sans" pitchFamily="34" charset="2"/>
                <a:ea typeface="DejaVu Sans" pitchFamily="34" charset="2"/>
                <a:cs typeface="DejaVu Sans" pitchFamily="34" charset="2"/>
              </a:rPr>
              <a:t> and </a:t>
            </a:r>
            <a:r>
              <a:rPr lang="en-US" sz="2200" dirty="0" smtClean="0">
                <a:solidFill>
                  <a:srgbClr val="FF0000"/>
                </a:solidFill>
                <a:latin typeface="DejaVu Sans" pitchFamily="34" charset="2"/>
                <a:ea typeface="DejaVu Sans" pitchFamily="34" charset="2"/>
                <a:cs typeface="DejaVu Sans" pitchFamily="34" charset="2"/>
              </a:rPr>
              <a:t>integrity</a:t>
            </a:r>
            <a:r>
              <a:rPr lang="en-US" sz="2200" dirty="0" smtClean="0">
                <a:latin typeface="DejaVu Sans" pitchFamily="34" charset="2"/>
                <a:ea typeface="DejaVu Sans" pitchFamily="34" charset="2"/>
                <a:cs typeface="DejaVu Sans" pitchFamily="34" charset="2"/>
              </a:rPr>
              <a:t>. (</a:t>
            </a:r>
            <a:r>
              <a:rPr lang="en-US" sz="2200" dirty="0" err="1" smtClean="0">
                <a:latin typeface="DejaVu Sans" pitchFamily="34" charset="2"/>
                <a:ea typeface="DejaVu Sans" pitchFamily="34" charset="2"/>
                <a:cs typeface="DejaVu Sans" pitchFamily="34" charset="2"/>
              </a:rPr>
              <a:t>MACs+private</a:t>
            </a:r>
            <a:r>
              <a:rPr lang="en-US" sz="2200" dirty="0" smtClean="0">
                <a:latin typeface="DejaVu Sans" pitchFamily="34" charset="2"/>
                <a:ea typeface="DejaVu Sans" pitchFamily="34" charset="2"/>
                <a:cs typeface="DejaVu Sans" pitchFamily="34" charset="2"/>
              </a:rPr>
              <a:t> key crypto)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ejaVu Sans" pitchFamily="34" charset="2"/>
              <a:ea typeface="DejaVu Sans" pitchFamily="34" charset="2"/>
              <a:cs typeface="DejaVu Sans" pitchFamily="34" charset="2"/>
            </a:endParaRPr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228600" y="3429000"/>
            <a:ext cx="8686800" cy="22098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DejaVu Sans" pitchFamily="34" charset="2"/>
                <a:ea typeface="DejaVu Sans" pitchFamily="34" charset="2"/>
                <a:cs typeface="DejaVu Sans" pitchFamily="34" charset="2"/>
              </a:rPr>
              <a:t>Different scenarios: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ejaVu Sans" pitchFamily="34" charset="2"/>
                <a:ea typeface="DejaVu Sans" pitchFamily="34" charset="2"/>
                <a:cs typeface="DejaVu Sans" pitchFamily="34" charset="2"/>
              </a:rPr>
              <a:t>symmetric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ejaVu Sans" pitchFamily="34" charset="2"/>
                <a:ea typeface="DejaVu Sans" pitchFamily="34" charset="2"/>
                <a:cs typeface="DejaVu Sans" pitchFamily="34" charset="2"/>
              </a:rPr>
              <a:t> case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ejaVu Sans" pitchFamily="34" charset="2"/>
                <a:ea typeface="DejaVu Sans" pitchFamily="34" charset="2"/>
                <a:cs typeface="DejaVu Sans" pitchFamily="34" charset="2"/>
              </a:rPr>
              <a:t> (both sides have public keys)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200" baseline="0" dirty="0" smtClean="0">
                <a:solidFill>
                  <a:srgbClr val="FF0000"/>
                </a:solidFill>
                <a:latin typeface="DejaVu Sans" pitchFamily="34" charset="2"/>
                <a:ea typeface="DejaVu Sans" pitchFamily="34" charset="2"/>
                <a:cs typeface="DejaVu Sans" pitchFamily="34" charset="2"/>
              </a:rPr>
              <a:t>One-sided </a:t>
            </a:r>
            <a:r>
              <a:rPr lang="en-US" sz="2200" baseline="0" dirty="0" smtClean="0">
                <a:latin typeface="DejaVu Sans" pitchFamily="34" charset="2"/>
                <a:ea typeface="DejaVu Sans" pitchFamily="34" charset="2"/>
                <a:cs typeface="DejaVu Sans" pitchFamily="34" charset="2"/>
              </a:rPr>
              <a:t>(only</a:t>
            </a:r>
            <a:r>
              <a:rPr lang="en-US" sz="2200" dirty="0" smtClean="0">
                <a:latin typeface="DejaVu Sans" pitchFamily="34" charset="2"/>
                <a:ea typeface="DejaVu Sans" pitchFamily="34" charset="2"/>
                <a:cs typeface="DejaVu Sans" pitchFamily="34" charset="2"/>
              </a:rPr>
              <a:t> server has public key)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ejaVu Sans" pitchFamily="34" charset="2"/>
                <a:ea typeface="DejaVu Sans" pitchFamily="34" charset="2"/>
                <a:cs typeface="DejaVu Sans" pitchFamily="34" charset="2"/>
              </a:rPr>
              <a:t>Password-Authenticated-Key-Exchange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ejaVu Sans" pitchFamily="34" charset="2"/>
                <a:ea typeface="DejaVu Sans" pitchFamily="34" charset="2"/>
                <a:cs typeface="DejaVu Sans" pitchFamily="34" charset="2"/>
              </a:rPr>
              <a:t> </a:t>
            </a:r>
            <a:r>
              <a:rPr lang="en-US" sz="2200" dirty="0" smtClean="0">
                <a:latin typeface="DejaVu Sans" pitchFamily="34" charset="2"/>
                <a:ea typeface="DejaVu Sans" pitchFamily="34" charset="2"/>
                <a:cs typeface="DejaVu Sans" pitchFamily="34" charset="2"/>
              </a:rPr>
              <a:t>- 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ejaVu Sans" pitchFamily="34" charset="2"/>
                <a:ea typeface="DejaVu Sans" pitchFamily="34" charset="2"/>
                <a:cs typeface="DejaVu Sans" pitchFamily="34" charset="2"/>
              </a:rPr>
              <a:t>low entropy password - protocols,  salt/pepper/slow hash etc..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200" baseline="0" dirty="0" smtClean="0">
                <a:solidFill>
                  <a:srgbClr val="FF0000"/>
                </a:solidFill>
                <a:latin typeface="DejaVu Sans" pitchFamily="34" charset="2"/>
                <a:ea typeface="DejaVu Sans" pitchFamily="34" charset="2"/>
                <a:cs typeface="DejaVu Sans" pitchFamily="34" charset="2"/>
              </a:rPr>
              <a:t>Tokens</a:t>
            </a:r>
            <a:r>
              <a:rPr lang="en-US" sz="2200" dirty="0" smtClean="0">
                <a:solidFill>
                  <a:srgbClr val="FF0000"/>
                </a:solidFill>
                <a:latin typeface="DejaVu Sans" pitchFamily="34" charset="2"/>
                <a:ea typeface="DejaVu Sans" pitchFamily="34" charset="2"/>
                <a:cs typeface="DejaVu Sans" pitchFamily="34" charset="2"/>
              </a:rPr>
              <a:t> / smartcards </a:t>
            </a:r>
            <a:r>
              <a:rPr lang="en-US" sz="2200" dirty="0" smtClean="0">
                <a:latin typeface="DejaVu Sans" pitchFamily="34" charset="2"/>
                <a:ea typeface="DejaVu Sans" pitchFamily="34" charset="2"/>
                <a:cs typeface="DejaVu Sans" pitchFamily="34" charset="2"/>
              </a:rPr>
              <a:t>(e.g. </a:t>
            </a:r>
            <a:r>
              <a:rPr lang="en-US" sz="2200" dirty="0" err="1" smtClean="0">
                <a:latin typeface="DejaVu Sans" pitchFamily="34" charset="2"/>
                <a:ea typeface="DejaVu Sans" pitchFamily="34" charset="2"/>
                <a:cs typeface="DejaVu Sans" pitchFamily="34" charset="2"/>
              </a:rPr>
              <a:t>secureID</a:t>
            </a:r>
            <a:r>
              <a:rPr lang="en-US" sz="2200" dirty="0" smtClean="0">
                <a:latin typeface="DejaVu Sans" pitchFamily="34" charset="2"/>
                <a:ea typeface="DejaVu Sans" pitchFamily="34" charset="2"/>
                <a:cs typeface="DejaVu Sans" pitchFamily="34" charset="2"/>
              </a:rPr>
              <a:t>)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ejaVu Sans" pitchFamily="34" charset="2"/>
              <a:ea typeface="DejaVu Sans" pitchFamily="34" charset="2"/>
              <a:cs typeface="DejaVu Sans" pitchFamily="34" charset="2"/>
            </a:endParaRPr>
          </a:p>
        </p:txBody>
      </p:sp>
      <p:sp>
        <p:nvSpPr>
          <p:cNvPr id="8" name="Text Placeholder 4"/>
          <p:cNvSpPr txBox="1">
            <a:spLocks/>
          </p:cNvSpPr>
          <p:nvPr/>
        </p:nvSpPr>
        <p:spPr>
          <a:xfrm>
            <a:off x="0" y="5867400"/>
            <a:ext cx="9144000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DejaVu Sans" pitchFamily="34" charset="2"/>
                <a:ea typeface="DejaVu Sans" pitchFamily="34" charset="2"/>
                <a:cs typeface="DejaVu Sans" pitchFamily="34" charset="2"/>
              </a:rPr>
              <a:t>Didn’t do enough: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DejaVu Sans" pitchFamily="34" charset="2"/>
                <a:ea typeface="DejaVu Sans" pitchFamily="34" charset="2"/>
                <a:cs typeface="DejaVu Sans" pitchFamily="34" charset="2"/>
              </a:rPr>
              <a:t>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ejaVu Sans" pitchFamily="34" charset="2"/>
                <a:ea typeface="DejaVu Sans" pitchFamily="34" charset="2"/>
                <a:cs typeface="DejaVu Sans" pitchFamily="34" charset="2"/>
              </a:rPr>
              <a:t>definitions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ejaVu Sans" pitchFamily="34" charset="2"/>
                <a:ea typeface="DejaVu Sans" pitchFamily="34" charset="2"/>
                <a:cs typeface="DejaVu Sans" pitchFamily="34" charset="2"/>
              </a:rPr>
              <a:t> (often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ejaVu Sans" pitchFamily="34" charset="2"/>
                <a:ea typeface="DejaVu Sans" pitchFamily="34" charset="2"/>
                <a:cs typeface="DejaVu Sans" pitchFamily="34" charset="2"/>
              </a:rPr>
              <a:t>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ejaVu Sans" pitchFamily="34" charset="2"/>
                <a:ea typeface="DejaVu Sans" pitchFamily="34" charset="2"/>
                <a:cs typeface="DejaVu Sans" pitchFamily="34" charset="2"/>
              </a:rPr>
              <a:t>simulation based),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ejaVu Sans" pitchFamily="34" charset="2"/>
                <a:ea typeface="DejaVu Sans" pitchFamily="34" charset="2"/>
                <a:cs typeface="DejaVu Sans" pitchFamily="34" charset="2"/>
              </a:rPr>
              <a:t>protocols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ejaVu Sans" pitchFamily="34" charset="2"/>
                <a:ea typeface="DejaVu Sans" pitchFamily="34" charset="2"/>
                <a:cs typeface="DejaVu Sans" pitchFamily="34" charset="2"/>
              </a:rPr>
              <a:t>,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ejaVu Sans" pitchFamily="34" charset="2"/>
                <a:ea typeface="DejaVu Sans" pitchFamily="34" charset="2"/>
                <a:cs typeface="DejaVu Sans" pitchFamily="34" charset="2"/>
              </a:rPr>
              <a:t>insecure examples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ejaVu Sans" pitchFamily="34" charset="2"/>
                <a:ea typeface="DejaVu Sans" pitchFamily="34" charset="2"/>
                <a:cs typeface="DejaVu Sans" pitchFamily="34" charset="2"/>
              </a:rPr>
              <a:t>,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ejaVu Sans" pitchFamily="34" charset="2"/>
                <a:ea typeface="DejaVu Sans" pitchFamily="34" charset="2"/>
                <a:cs typeface="DejaVu Sans" pitchFamily="34" charset="2"/>
              </a:rPr>
              <a:t>case studies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ejaVu Sans" pitchFamily="34" charset="2"/>
                <a:ea typeface="DejaVu Sans" pitchFamily="34" charset="2"/>
                <a:cs typeface="DejaVu Sans" pitchFamily="34" charset="2"/>
              </a:rPr>
              <a:t> 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ejaVu Sans" pitchFamily="34" charset="2"/>
                <a:ea typeface="DejaVu Sans" pitchFamily="34" charset="2"/>
                <a:cs typeface="DejaVu Sans" pitchFamily="34" charset="2"/>
              </a:rPr>
              <a:t>(</a:t>
            </a:r>
            <a:r>
              <a:rPr kumimoji="0" lang="en-US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ejaVu Sans" pitchFamily="34" charset="2"/>
                <a:ea typeface="DejaVu Sans" pitchFamily="34" charset="2"/>
                <a:cs typeface="DejaVu Sans" pitchFamily="34" charset="2"/>
              </a:rPr>
              <a:t>SSL,IPSec,GSM,wi-fi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ejaVu Sans" pitchFamily="34" charset="2"/>
                <a:ea typeface="DejaVu Sans" pitchFamily="34" charset="2"/>
                <a:cs typeface="DejaVu Sans" pitchFamily="34" charset="2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2"/>
      <p:bldP spid="7" grpId="0" build="p" bldLvl="2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didn’t do: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28600" y="762000"/>
            <a:ext cx="8915400" cy="838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7030A0"/>
                </a:solidFill>
              </a:rPr>
              <a:t>More examples of widely used or important constructions, standards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152400" y="1752600"/>
            <a:ext cx="89154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ejaVu Sans" pitchFamily="34" charset="2"/>
                <a:ea typeface="DejaVu Sans" pitchFamily="34" charset="2"/>
                <a:cs typeface="DejaVu Sans" pitchFamily="34" charset="2"/>
              </a:rPr>
              <a:t>Only mentioned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ejaVu Sans" pitchFamily="34" charset="2"/>
                <a:ea typeface="DejaVu Sans" pitchFamily="34" charset="2"/>
                <a:cs typeface="DejaVu Sans" pitchFamily="34" charset="2"/>
              </a:rPr>
              <a:t>El-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ejaVu Sans" pitchFamily="34" charset="2"/>
                <a:ea typeface="DejaVu Sans" pitchFamily="34" charset="2"/>
                <a:cs typeface="DejaVu Sans" pitchFamily="34" charset="2"/>
              </a:rPr>
              <a:t>Gamal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ejaVu Sans" pitchFamily="34" charset="2"/>
                <a:ea typeface="DejaVu Sans" pitchFamily="34" charset="2"/>
                <a:cs typeface="DejaVu Sans" pitchFamily="34" charset="2"/>
              </a:rPr>
              <a:t>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ejaVu Sans" pitchFamily="34" charset="2"/>
                <a:ea typeface="DejaVu Sans" pitchFamily="34" charset="2"/>
                <a:cs typeface="DejaVu Sans" pitchFamily="34" charset="2"/>
              </a:rPr>
              <a:t>encryption.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200" dirty="0" smtClean="0">
                <a:latin typeface="DejaVu Sans" pitchFamily="34" charset="2"/>
                <a:ea typeface="DejaVu Sans" pitchFamily="34" charset="2"/>
                <a:cs typeface="DejaVu Sans" pitchFamily="34" charset="2"/>
              </a:rPr>
              <a:t>Standard </a:t>
            </a:r>
            <a:r>
              <a:rPr lang="en-US" sz="2200" dirty="0" smtClean="0">
                <a:solidFill>
                  <a:srgbClr val="FF0000"/>
                </a:solidFill>
                <a:latin typeface="DejaVu Sans" pitchFamily="34" charset="2"/>
                <a:ea typeface="DejaVu Sans" pitchFamily="34" charset="2"/>
                <a:cs typeface="DejaVu Sans" pitchFamily="34" charset="2"/>
              </a:rPr>
              <a:t>padding schemes </a:t>
            </a:r>
            <a:r>
              <a:rPr lang="en-US" sz="2200" dirty="0" smtClean="0">
                <a:latin typeface="DejaVu Sans" pitchFamily="34" charset="2"/>
                <a:ea typeface="DejaVu Sans" pitchFamily="34" charset="2"/>
                <a:cs typeface="DejaVu Sans" pitchFamily="34" charset="2"/>
              </a:rPr>
              <a:t>for RSA, analysis of OAEP.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200" dirty="0" smtClean="0">
                <a:latin typeface="DejaVu Sans" pitchFamily="34" charset="2"/>
                <a:ea typeface="DejaVu Sans" pitchFamily="34" charset="2"/>
                <a:cs typeface="DejaVu Sans" pitchFamily="34" charset="2"/>
              </a:rPr>
              <a:t>Standard </a:t>
            </a:r>
            <a:r>
              <a:rPr lang="en-US" sz="2200" dirty="0" smtClean="0">
                <a:solidFill>
                  <a:srgbClr val="FF0000"/>
                </a:solidFill>
                <a:latin typeface="DejaVu Sans" pitchFamily="34" charset="2"/>
                <a:ea typeface="DejaVu Sans" pitchFamily="34" charset="2"/>
                <a:cs typeface="DejaVu Sans" pitchFamily="34" charset="2"/>
              </a:rPr>
              <a:t>protocols</a:t>
            </a:r>
            <a:r>
              <a:rPr lang="en-US" sz="2200" dirty="0" smtClean="0">
                <a:latin typeface="DejaVu Sans" pitchFamily="34" charset="2"/>
                <a:ea typeface="DejaVu Sans" pitchFamily="34" charset="2"/>
                <a:cs typeface="DejaVu Sans" pitchFamily="34" charset="2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ejaVu Sans" pitchFamily="34" charset="2"/>
                <a:ea typeface="DejaVu Sans" pitchFamily="34" charset="2"/>
                <a:cs typeface="DejaVu Sans" pitchFamily="34" charset="2"/>
              </a:rPr>
              <a:t>Digital signature standard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ejaVu Sans" pitchFamily="34" charset="2"/>
                <a:ea typeface="DejaVu Sans" pitchFamily="34" charset="2"/>
                <a:cs typeface="DejaVu Sans" pitchFamily="34" charset="2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200" noProof="0" dirty="0" smtClean="0">
                <a:solidFill>
                  <a:srgbClr val="FF0000"/>
                </a:solidFill>
                <a:latin typeface="DejaVu Sans" pitchFamily="34" charset="2"/>
                <a:ea typeface="DejaVu Sans" pitchFamily="34" charset="2"/>
                <a:cs typeface="DejaVu Sans" pitchFamily="34" charset="2"/>
              </a:rPr>
              <a:t>Cramer-</a:t>
            </a:r>
            <a:r>
              <a:rPr lang="en-US" sz="2200" noProof="0" dirty="0" err="1" smtClean="0">
                <a:solidFill>
                  <a:srgbClr val="FF0000"/>
                </a:solidFill>
                <a:latin typeface="DejaVu Sans" pitchFamily="34" charset="2"/>
                <a:ea typeface="DejaVu Sans" pitchFamily="34" charset="2"/>
                <a:cs typeface="DejaVu Sans" pitchFamily="34" charset="2"/>
              </a:rPr>
              <a:t>Shoup</a:t>
            </a:r>
            <a:r>
              <a:rPr lang="en-US" sz="2200" noProof="0" dirty="0" smtClean="0">
                <a:solidFill>
                  <a:srgbClr val="FF0000"/>
                </a:solidFill>
                <a:latin typeface="DejaVu Sans" pitchFamily="34" charset="2"/>
                <a:ea typeface="DejaVu Sans" pitchFamily="34" charset="2"/>
                <a:cs typeface="DejaVu Sans" pitchFamily="34" charset="2"/>
              </a:rPr>
              <a:t> </a:t>
            </a:r>
            <a:r>
              <a:rPr lang="en-US" sz="2200" noProof="0" dirty="0" smtClean="0">
                <a:latin typeface="DejaVu Sans" pitchFamily="34" charset="2"/>
                <a:ea typeface="DejaVu Sans" pitchFamily="34" charset="2"/>
                <a:cs typeface="DejaVu Sans" pitchFamily="34" charset="2"/>
              </a:rPr>
              <a:t>encryption and signatures.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200" noProof="0" dirty="0" smtClean="0">
                <a:solidFill>
                  <a:srgbClr val="FF0000"/>
                </a:solidFill>
                <a:latin typeface="DejaVu Sans" pitchFamily="34" charset="2"/>
                <a:ea typeface="DejaVu Sans" pitchFamily="34" charset="2"/>
                <a:cs typeface="DejaVu Sans" pitchFamily="34" charset="2"/>
              </a:rPr>
              <a:t>Elliptic curve </a:t>
            </a:r>
            <a:r>
              <a:rPr lang="en-US" sz="2200" noProof="0" dirty="0" smtClean="0">
                <a:latin typeface="DejaVu Sans" pitchFamily="34" charset="2"/>
                <a:ea typeface="DejaVu Sans" pitchFamily="34" charset="2"/>
                <a:cs typeface="DejaVu Sans" pitchFamily="34" charset="2"/>
              </a:rPr>
              <a:t>variants of </a:t>
            </a:r>
            <a:r>
              <a:rPr lang="en-US" sz="2200" noProof="0" dirty="0" err="1" smtClean="0">
                <a:latin typeface="DejaVu Sans" pitchFamily="34" charset="2"/>
                <a:ea typeface="DejaVu Sans" pitchFamily="34" charset="2"/>
                <a:cs typeface="DejaVu Sans" pitchFamily="34" charset="2"/>
              </a:rPr>
              <a:t>Diffie</a:t>
            </a:r>
            <a:r>
              <a:rPr lang="en-US" sz="2200" noProof="0" dirty="0" smtClean="0">
                <a:latin typeface="DejaVu Sans" pitchFamily="34" charset="2"/>
                <a:ea typeface="DejaVu Sans" pitchFamily="34" charset="2"/>
                <a:cs typeface="DejaVu Sans" pitchFamily="34" charset="2"/>
              </a:rPr>
              <a:t>-Hellman / El-</a:t>
            </a:r>
            <a:r>
              <a:rPr lang="en-US" sz="2200" noProof="0" dirty="0" err="1" smtClean="0">
                <a:latin typeface="DejaVu Sans" pitchFamily="34" charset="2"/>
                <a:ea typeface="DejaVu Sans" pitchFamily="34" charset="2"/>
                <a:cs typeface="DejaVu Sans" pitchFamily="34" charset="2"/>
              </a:rPr>
              <a:t>Gamal</a:t>
            </a:r>
            <a:endParaRPr lang="en-US" sz="2200" noProof="0" dirty="0" smtClean="0">
              <a:latin typeface="DejaVu Sans" pitchFamily="34" charset="2"/>
              <a:ea typeface="DejaVu Sans" pitchFamily="34" charset="2"/>
              <a:cs typeface="DejaVu Sans" pitchFamily="34" charset="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200" noProof="0" dirty="0" smtClean="0">
                <a:latin typeface="DejaVu Sans" pitchFamily="34" charset="2"/>
                <a:ea typeface="DejaVu Sans" pitchFamily="34" charset="2"/>
                <a:cs typeface="DejaVu Sans" pitchFamily="34" charset="2"/>
              </a:rPr>
              <a:t>More </a:t>
            </a:r>
            <a:r>
              <a:rPr lang="en-US" sz="2200" noProof="0" dirty="0" smtClean="0">
                <a:solidFill>
                  <a:srgbClr val="FF0000"/>
                </a:solidFill>
                <a:latin typeface="DejaVu Sans" pitchFamily="34" charset="2"/>
                <a:ea typeface="DejaVu Sans" pitchFamily="34" charset="2"/>
                <a:cs typeface="DejaVu Sans" pitchFamily="34" charset="2"/>
              </a:rPr>
              <a:t>block ciphers</a:t>
            </a:r>
            <a:r>
              <a:rPr lang="en-US" sz="2200" noProof="0" dirty="0" smtClean="0">
                <a:latin typeface="DejaVu Sans" pitchFamily="34" charset="2"/>
                <a:ea typeface="DejaVu Sans" pitchFamily="34" charset="2"/>
                <a:cs typeface="DejaVu Sans" pitchFamily="34" charset="2"/>
              </a:rPr>
              <a:t>, modes of encryption.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200" dirty="0" smtClean="0">
                <a:latin typeface="DejaVu Sans" pitchFamily="34" charset="2"/>
                <a:ea typeface="DejaVu Sans" pitchFamily="34" charset="2"/>
                <a:cs typeface="DejaVu Sans" pitchFamily="34" charset="2"/>
              </a:rPr>
              <a:t>Constructions of </a:t>
            </a:r>
            <a:r>
              <a:rPr lang="en-US" sz="2200" dirty="0" smtClean="0">
                <a:solidFill>
                  <a:srgbClr val="FF0000"/>
                </a:solidFill>
                <a:latin typeface="DejaVu Sans" pitchFamily="34" charset="2"/>
                <a:ea typeface="DejaVu Sans" pitchFamily="34" charset="2"/>
                <a:cs typeface="DejaVu Sans" pitchFamily="34" charset="2"/>
              </a:rPr>
              <a:t>hash functions</a:t>
            </a:r>
            <a:r>
              <a:rPr lang="en-US" sz="2200" dirty="0" smtClean="0">
                <a:latin typeface="DejaVu Sans" pitchFamily="34" charset="2"/>
                <a:ea typeface="DejaVu Sans" pitchFamily="34" charset="2"/>
                <a:cs typeface="DejaVu Sans" pitchFamily="34" charset="2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200" dirty="0" smtClean="0">
                <a:latin typeface="DejaVu Sans" pitchFamily="34" charset="2"/>
                <a:ea typeface="DejaVu Sans" pitchFamily="34" charset="2"/>
                <a:cs typeface="DejaVu Sans" pitchFamily="34" charset="2"/>
              </a:rPr>
              <a:t>Concrete multiparty protocols: </a:t>
            </a:r>
            <a:r>
              <a:rPr lang="en-US" sz="2200" dirty="0" smtClean="0">
                <a:solidFill>
                  <a:srgbClr val="FF0000"/>
                </a:solidFill>
                <a:latin typeface="DejaVu Sans" pitchFamily="34" charset="2"/>
                <a:ea typeface="DejaVu Sans" pitchFamily="34" charset="2"/>
                <a:cs typeface="DejaVu Sans" pitchFamily="34" charset="2"/>
              </a:rPr>
              <a:t>set intersection</a:t>
            </a:r>
            <a:r>
              <a:rPr lang="en-US" sz="2200" dirty="0" smtClean="0">
                <a:latin typeface="DejaVu Sans" pitchFamily="34" charset="2"/>
                <a:ea typeface="DejaVu Sans" pitchFamily="34" charset="2"/>
                <a:cs typeface="DejaVu Sans" pitchFamily="34" charset="2"/>
              </a:rPr>
              <a:t>, </a:t>
            </a:r>
            <a:r>
              <a:rPr lang="en-US" sz="2200" dirty="0" smtClean="0">
                <a:solidFill>
                  <a:srgbClr val="FF0000"/>
                </a:solidFill>
                <a:latin typeface="DejaVu Sans" pitchFamily="34" charset="2"/>
                <a:ea typeface="DejaVu Sans" pitchFamily="34" charset="2"/>
                <a:cs typeface="DejaVu Sans" pitchFamily="34" charset="2"/>
              </a:rPr>
              <a:t>voting</a:t>
            </a:r>
            <a:r>
              <a:rPr lang="en-US" sz="2200" dirty="0" smtClean="0">
                <a:latin typeface="DejaVu Sans" pitchFamily="34" charset="2"/>
                <a:ea typeface="DejaVu Sans" pitchFamily="34" charset="2"/>
                <a:cs typeface="DejaVu Sans" pitchFamily="34" charset="2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200" noProof="0" dirty="0" smtClean="0">
                <a:solidFill>
                  <a:srgbClr val="FF0000"/>
                </a:solidFill>
                <a:latin typeface="DejaVu Sans" pitchFamily="34" charset="2"/>
                <a:ea typeface="DejaVu Sans" pitchFamily="34" charset="2"/>
                <a:cs typeface="DejaVu Sans" pitchFamily="34" charset="2"/>
              </a:rPr>
              <a:t>Moderately hard </a:t>
            </a:r>
            <a:r>
              <a:rPr lang="en-US" sz="2200" noProof="0" dirty="0" smtClean="0">
                <a:latin typeface="DejaVu Sans" pitchFamily="34" charset="2"/>
                <a:ea typeface="DejaVu Sans" pitchFamily="34" charset="2"/>
                <a:cs typeface="DejaVu Sans" pitchFamily="34" charset="2"/>
              </a:rPr>
              <a:t>functions – salts / fighting spam.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200" dirty="0" smtClean="0">
                <a:solidFill>
                  <a:srgbClr val="FF0000"/>
                </a:solidFill>
                <a:latin typeface="DejaVu Sans" pitchFamily="34" charset="2"/>
                <a:ea typeface="DejaVu Sans" pitchFamily="34" charset="2"/>
                <a:cs typeface="DejaVu Sans" pitchFamily="34" charset="2"/>
              </a:rPr>
              <a:t>Lattice</a:t>
            </a:r>
            <a:r>
              <a:rPr lang="en-US" sz="2200" dirty="0" smtClean="0">
                <a:latin typeface="DejaVu Sans" pitchFamily="34" charset="2"/>
                <a:ea typeface="DejaVu Sans" pitchFamily="34" charset="2"/>
                <a:cs typeface="DejaVu Sans" pitchFamily="34" charset="2"/>
              </a:rPr>
              <a:t> / </a:t>
            </a:r>
            <a:r>
              <a:rPr lang="en-US" sz="2200" dirty="0" smtClean="0">
                <a:solidFill>
                  <a:srgbClr val="FF0000"/>
                </a:solidFill>
                <a:latin typeface="DejaVu Sans" pitchFamily="34" charset="2"/>
                <a:ea typeface="DejaVu Sans" pitchFamily="34" charset="2"/>
                <a:cs typeface="DejaVu Sans" pitchFamily="34" charset="2"/>
              </a:rPr>
              <a:t>Error-Correcting-Codes</a:t>
            </a:r>
            <a:r>
              <a:rPr lang="en-US" sz="2200" dirty="0" smtClean="0">
                <a:latin typeface="DejaVu Sans" pitchFamily="34" charset="2"/>
                <a:ea typeface="DejaVu Sans" pitchFamily="34" charset="2"/>
                <a:cs typeface="DejaVu Sans" pitchFamily="34" charset="2"/>
              </a:rPr>
              <a:t> based public key cryptography.</a:t>
            </a:r>
            <a:endParaRPr lang="en-US" sz="2200" noProof="0" dirty="0" smtClean="0">
              <a:latin typeface="DejaVu Sans" pitchFamily="34" charset="2"/>
              <a:ea typeface="DejaVu Sans" pitchFamily="34" charset="2"/>
              <a:cs typeface="DejaVu Sans" pitchFamily="34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didn’t do: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28600" y="762000"/>
            <a:ext cx="8915400" cy="838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7030A0"/>
                </a:solidFill>
              </a:rPr>
              <a:t>Key sizes, concrete security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228600" y="1676400"/>
            <a:ext cx="89154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200" dirty="0" smtClean="0">
                <a:solidFill>
                  <a:srgbClr val="0000FF"/>
                </a:solidFill>
                <a:latin typeface="DejaVu Sans" pitchFamily="34" charset="2"/>
                <a:ea typeface="DejaVu Sans" pitchFamily="34" charset="2"/>
                <a:cs typeface="DejaVu Sans" pitchFamily="34" charset="2"/>
              </a:rPr>
              <a:t>Attacks: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DejaVu Sans" pitchFamily="34" charset="2"/>
              <a:ea typeface="DejaVu Sans" pitchFamily="34" charset="2"/>
              <a:cs typeface="DejaVu Sans" pitchFamily="34" charset="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ejaVu Sans" pitchFamily="34" charset="2"/>
                <a:ea typeface="DejaVu Sans" pitchFamily="34" charset="2"/>
                <a:cs typeface="DejaVu Sans" pitchFamily="34" charset="2"/>
              </a:rPr>
              <a:t>Factoring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ejaVu Sans" pitchFamily="34" charset="2"/>
                <a:ea typeface="DejaVu Sans" pitchFamily="34" charset="2"/>
                <a:cs typeface="DejaVu Sans" pitchFamily="34" charset="2"/>
              </a:rPr>
              <a:t> and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ejaVu Sans" pitchFamily="34" charset="2"/>
                <a:ea typeface="DejaVu Sans" pitchFamily="34" charset="2"/>
                <a:cs typeface="DejaVu Sans" pitchFamily="34" charset="2"/>
              </a:rPr>
              <a:t>discrete log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ejaVu Sans" pitchFamily="34" charset="2"/>
                <a:ea typeface="DejaVu Sans" pitchFamily="34" charset="2"/>
                <a:cs typeface="DejaVu Sans" pitchFamily="34" charset="2"/>
              </a:rPr>
              <a:t>subexponential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ejaVu Sans" pitchFamily="34" charset="2"/>
                <a:ea typeface="DejaVu Sans" pitchFamily="34" charset="2"/>
                <a:cs typeface="DejaVu Sans" pitchFamily="34" charset="2"/>
              </a:rPr>
              <a:t> algorithms:</a:t>
            </a:r>
            <a:b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ejaVu Sans" pitchFamily="34" charset="2"/>
                <a:ea typeface="DejaVu Sans" pitchFamily="34" charset="2"/>
                <a:cs typeface="DejaVu Sans" pitchFamily="34" charset="2"/>
              </a:rPr>
            </a:b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ejaVu Sans" pitchFamily="34" charset="2"/>
                <a:ea typeface="DejaVu Sans" pitchFamily="34" charset="2"/>
                <a:cs typeface="DejaVu Sans" pitchFamily="34" charset="2"/>
              </a:rPr>
              <a:t>Quadratic/Number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ejaVu Sans" pitchFamily="34" charset="2"/>
                <a:ea typeface="DejaVu Sans" pitchFamily="34" charset="2"/>
                <a:cs typeface="DejaVu Sans" pitchFamily="34" charset="2"/>
              </a:rPr>
              <a:t> Field Sieve, Pollard’s rho method.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noProof="0" dirty="0" smtClean="0">
                <a:latin typeface="DejaVu Sans" pitchFamily="34" charset="2"/>
                <a:ea typeface="DejaVu Sans" pitchFamily="34" charset="2"/>
                <a:cs typeface="DejaVu Sans" pitchFamily="34" charset="2"/>
              </a:rPr>
              <a:t>Attacks on private key crypto.</a:t>
            </a:r>
            <a:endParaRPr lang="en-US" sz="2200" noProof="0" dirty="0" smtClean="0">
              <a:latin typeface="DejaVu Sans" pitchFamily="34" charset="2"/>
              <a:ea typeface="DejaVu Sans" pitchFamily="34" charset="2"/>
              <a:cs typeface="DejaVu Sans" pitchFamily="34" charset="2"/>
            </a:endParaRPr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228600" y="3657600"/>
            <a:ext cx="8915400" cy="144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200" dirty="0" smtClean="0">
                <a:solidFill>
                  <a:srgbClr val="0000FF"/>
                </a:solidFill>
                <a:latin typeface="DejaVu Sans" pitchFamily="34" charset="2"/>
                <a:ea typeface="DejaVu Sans" pitchFamily="34" charset="2"/>
                <a:cs typeface="DejaVu Sans" pitchFamily="34" charset="2"/>
              </a:rPr>
              <a:t>Reductions: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DejaVu Sans" pitchFamily="34" charset="2"/>
              <a:ea typeface="DejaVu Sans" pitchFamily="34" charset="2"/>
              <a:cs typeface="DejaVu Sans" pitchFamily="34" charset="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ejaVu Sans" pitchFamily="34" charset="2"/>
                <a:ea typeface="DejaVu Sans" pitchFamily="34" charset="2"/>
                <a:cs typeface="DejaVu Sans" pitchFamily="34" charset="2"/>
              </a:rPr>
              <a:t>Concrete analysis: (T,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mmi10"/>
                <a:ea typeface="DejaVu Sans" pitchFamily="34" charset="2"/>
                <a:cs typeface="DejaVu Sans" pitchFamily="34" charset="2"/>
              </a:rPr>
              <a:t>²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ejaVu Sans" pitchFamily="34" charset="2"/>
                <a:ea typeface="DejaVu Sans" pitchFamily="34" charset="2"/>
                <a:cs typeface="DejaVu Sans" pitchFamily="34" charset="2"/>
              </a:rPr>
              <a:t>)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ejaVu Sans" pitchFamily="34" charset="2"/>
                <a:ea typeface="DejaVu Sans" pitchFamily="34" charset="2"/>
                <a:cs typeface="DejaVu Sans" pitchFamily="34" charset="2"/>
              </a:rPr>
              <a:t> security, tighter reductions.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dirty="0" smtClean="0">
                <a:latin typeface="DejaVu Sans" pitchFamily="34" charset="2"/>
                <a:ea typeface="DejaVu Sans" pitchFamily="34" charset="2"/>
                <a:cs typeface="DejaVu Sans" pitchFamily="34" charset="2"/>
              </a:rPr>
              <a:t>Derive key size from reduction.</a:t>
            </a:r>
            <a:endParaRPr lang="en-US" sz="2200" noProof="0" dirty="0" smtClean="0">
              <a:latin typeface="DejaVu Sans" pitchFamily="34" charset="2"/>
              <a:ea typeface="DejaVu Sans" pitchFamily="34" charset="2"/>
              <a:cs typeface="DejaVu Sans" pitchFamily="34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2"/>
      <p:bldP spid="7" grpId="0" build="p" bldLvl="2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BOAZ@YFUCQLMFUVWYY577" val="3203"/>
  <p:tag name="DEFAULTDISPLAYSOURCE" val="\documentclass{article}\usepackage{amsmath,amssymb,xcolor}&#10;\pagestyle{empty}&#10;\newcommand{\blue}[1]{{\color{blue}#1}}&#10;\newcommand{\red}[1]{{\color{red}#1}}&#10;\newcommand{\green}[1]{{\color{green}#1}}&#10;\newcommand{\orange}[1]{{\color{orange}#1}}&#10;\newcommand{\black}[1]{{\color{black}#1}}&#10;\newcommand{\beq}[1]{{\color{blue}$#1$}}&#10;\newcommand{\bdeq}[1]{{\color{blue}\[ #1 \]}}&#10;\begin{document}&#10;\fontsize{14}{21}\selectfont&#10;\color{blue}&#10;&#10;\end{document}"/>
  <p:tag name="EMBEDFONTS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9|9.6|6.7|3.4|17.8|7.1|22"/>
</p:tagLst>
</file>

<file path=ppt/theme/theme1.xml><?xml version="1.0" encoding="utf-8"?>
<a:theme xmlns:a="http://schemas.openxmlformats.org/drawingml/2006/main" name="Office Them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Boaz">
      <a:majorFont>
        <a:latin typeface="DejaVu Sans Light"/>
        <a:ea typeface=""/>
        <a:cs typeface=""/>
      </a:majorFont>
      <a:minorFont>
        <a:latin typeface="DejaVu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17458</TotalTime>
  <Words>562</Words>
  <Application>Microsoft Office PowerPoint</Application>
  <PresentationFormat>On-screen Show (4:3)</PresentationFormat>
  <Paragraphs>116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DejaVu Sans</vt:lpstr>
      <vt:lpstr>DejaVu Sans Light</vt:lpstr>
      <vt:lpstr>Wingdings</vt:lpstr>
      <vt:lpstr>cmmi10</vt:lpstr>
      <vt:lpstr>Courier</vt:lpstr>
      <vt:lpstr>Calibri</vt:lpstr>
      <vt:lpstr>Office Theme</vt:lpstr>
      <vt:lpstr>Course summary</vt:lpstr>
      <vt:lpstr>This course was hard…</vt:lpstr>
      <vt:lpstr>Goals for this course</vt:lpstr>
      <vt:lpstr>Coverage of crypto</vt:lpstr>
      <vt:lpstr>“Crypto intuition”</vt:lpstr>
      <vt:lpstr>Classical vs. “Modern”/Rigorous crypto</vt:lpstr>
      <vt:lpstr>What we didn’t do:</vt:lpstr>
      <vt:lpstr>What we didn’t do:</vt:lpstr>
      <vt:lpstr>What we didn’t do:</vt:lpstr>
      <vt:lpstr>What we didn’t do:</vt:lpstr>
      <vt:lpstr>Some of what we did:</vt:lpstr>
      <vt:lpstr>Final Exam</vt:lpstr>
      <vt:lpstr>Good luck!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 </dc:creator>
  <cp:lastModifiedBy> </cp:lastModifiedBy>
  <cp:revision>191</cp:revision>
  <dcterms:created xsi:type="dcterms:W3CDTF">2008-11-09T19:04:13Z</dcterms:created>
  <dcterms:modified xsi:type="dcterms:W3CDTF">2010-04-28T16:17:43Z</dcterms:modified>
</cp:coreProperties>
</file>