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20" r:id="rId1"/>
    <p:sldMasterId id="2147483722" r:id="rId2"/>
  </p:sldMasterIdLst>
  <p:notesMasterIdLst>
    <p:notesMasterId r:id="rId25"/>
  </p:notesMasterIdLst>
  <p:handoutMasterIdLst>
    <p:handoutMasterId r:id="rId26"/>
  </p:handoutMasterIdLst>
  <p:sldIdLst>
    <p:sldId id="358" r:id="rId3"/>
    <p:sldId id="395" r:id="rId4"/>
    <p:sldId id="396" r:id="rId5"/>
    <p:sldId id="397" r:id="rId6"/>
    <p:sldId id="398" r:id="rId7"/>
    <p:sldId id="399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</p:sldIdLst>
  <p:sldSz cx="9144000" cy="6858000" type="screen4x3"/>
  <p:notesSz cx="9220200" cy="6934200"/>
  <p:embeddedFontLst>
    <p:embeddedFont>
      <p:font typeface="Arial Narrow" pitchFamily="34" charset="0"/>
      <p:regular r:id="rId27"/>
      <p:bold r:id="rId28"/>
      <p:italic r:id="rId29"/>
      <p:boldItalic r:id="rId30"/>
    </p:embeddedFont>
    <p:embeddedFont>
      <p:font typeface="cmmi10" pitchFamily="34" charset="0"/>
      <p:regular r:id="rId31"/>
    </p:embeddedFont>
    <p:embeddedFont>
      <p:font typeface="cmr10" pitchFamily="34" charset="0"/>
      <p:regular r:id="rId32"/>
    </p:embeddedFont>
    <p:embeddedFont>
      <p:font typeface="cmsy10" pitchFamily="34" charset="0"/>
      <p:regular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schemeClr val="tx1"/>
    </p:penClr>
  </p:showPr>
  <p:clrMru>
    <a:srgbClr val="003399"/>
    <a:srgbClr val="006600"/>
    <a:srgbClr val="336699"/>
    <a:srgbClr val="990033"/>
    <a:srgbClr val="CC0000"/>
    <a:srgbClr val="008080"/>
    <a:srgbClr val="009999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88510" autoAdjust="0"/>
  </p:normalViewPr>
  <p:slideViewPr>
    <p:cSldViewPr>
      <p:cViewPr varScale="1">
        <p:scale>
          <a:sx n="96" d="100"/>
          <a:sy n="96" d="100"/>
        </p:scale>
        <p:origin x="-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846" y="-90"/>
      </p:cViewPr>
      <p:guideLst>
        <p:guide orient="horz" pos="2183"/>
        <p:guide pos="29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41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1" tIns="46230" rIns="92461" bIns="46230" numCol="1" anchor="t" anchorCtr="0" compatLnSpc="1">
            <a:prstTxWarp prst="textNoShape">
              <a:avLst/>
            </a:prstTxWarp>
          </a:bodyPr>
          <a:lstStyle>
            <a:lvl1pPr defTabSz="923925">
              <a:defRPr kumimoji="0"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6050" y="0"/>
            <a:ext cx="39941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1" tIns="46230" rIns="92461" bIns="46230" numCol="1" anchor="t" anchorCtr="0" compatLnSpc="1">
            <a:prstTxWarp prst="textNoShape">
              <a:avLst/>
            </a:prstTxWarp>
          </a:bodyPr>
          <a:lstStyle>
            <a:lvl1pPr algn="r" defTabSz="923925">
              <a:defRPr kumimoji="0" sz="1200"/>
            </a:lvl1pPr>
          </a:lstStyle>
          <a:p>
            <a:fld id="{6E176EAD-73C6-4D4C-B37D-FEF1B2C2BFEA}" type="datetime1">
              <a:rPr lang="en-US"/>
              <a:pPr/>
              <a:t>2/21/2010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86538"/>
            <a:ext cx="39941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1" tIns="46230" rIns="92461" bIns="46230" numCol="1" anchor="b" anchorCtr="0" compatLnSpc="1">
            <a:prstTxWarp prst="textNoShape">
              <a:avLst/>
            </a:prstTxWarp>
          </a:bodyPr>
          <a:lstStyle>
            <a:lvl1pPr defTabSz="923925">
              <a:defRPr kumimoji="0"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6050" y="6586538"/>
            <a:ext cx="39941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1" tIns="46230" rIns="92461" bIns="46230" numCol="1" anchor="b" anchorCtr="0" compatLnSpc="1">
            <a:prstTxWarp prst="textNoShape">
              <a:avLst/>
            </a:prstTxWarp>
          </a:bodyPr>
          <a:lstStyle>
            <a:lvl1pPr algn="r" defTabSz="923925">
              <a:defRPr kumimoji="0" sz="1200"/>
            </a:lvl1pPr>
          </a:lstStyle>
          <a:p>
            <a:fld id="{D8215787-A50F-43DF-8D24-7290EF9865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41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1" tIns="46230" rIns="92461" bIns="46230" numCol="1" anchor="t" anchorCtr="0" compatLnSpc="1">
            <a:prstTxWarp prst="textNoShape">
              <a:avLst/>
            </a:prstTxWarp>
          </a:bodyPr>
          <a:lstStyle>
            <a:lvl1pPr defTabSz="923925">
              <a:defRPr kumimoji="0"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>
            <p:ph type="sldImg" idx="2"/>
          </p:nvPr>
        </p:nvSpPr>
        <p:spPr bwMode="auto">
          <a:xfrm>
            <a:off x="2876550" y="520700"/>
            <a:ext cx="3467100" cy="260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0313" y="3292475"/>
            <a:ext cx="67595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1" tIns="46230" rIns="92461" bIns="46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226050" y="0"/>
            <a:ext cx="39941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1" tIns="46230" rIns="92461" bIns="46230" numCol="1" anchor="t" anchorCtr="0" compatLnSpc="1">
            <a:prstTxWarp prst="textNoShape">
              <a:avLst/>
            </a:prstTxWarp>
          </a:bodyPr>
          <a:lstStyle>
            <a:lvl1pPr algn="r" defTabSz="923925">
              <a:defRPr kumimoji="0" sz="1200"/>
            </a:lvl1pPr>
          </a:lstStyle>
          <a:p>
            <a:fld id="{69F62E74-A398-49D6-9D85-51C707907ED0}" type="datetime1">
              <a:rPr lang="en-US"/>
              <a:pPr/>
              <a:t>2/21/2010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86538"/>
            <a:ext cx="39941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1" tIns="46230" rIns="92461" bIns="46230" numCol="1" anchor="b" anchorCtr="0" compatLnSpc="1">
            <a:prstTxWarp prst="textNoShape">
              <a:avLst/>
            </a:prstTxWarp>
          </a:bodyPr>
          <a:lstStyle>
            <a:lvl1pPr defTabSz="923925">
              <a:defRPr kumimoji="0" sz="120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6050" y="6586538"/>
            <a:ext cx="39941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1" tIns="46230" rIns="92461" bIns="46230" numCol="1" anchor="b" anchorCtr="0" compatLnSpc="1">
            <a:prstTxWarp prst="textNoShape">
              <a:avLst/>
            </a:prstTxWarp>
          </a:bodyPr>
          <a:lstStyle>
            <a:lvl1pPr algn="r" defTabSz="923925">
              <a:defRPr kumimoji="0" sz="1200"/>
            </a:lvl1pPr>
          </a:lstStyle>
          <a:p>
            <a:fld id="{9D1A9803-70F4-4F71-AF25-3ADB67AAD9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1-32</a:t>
            </a:r>
          </a:p>
          <a:p>
            <a:r>
              <a:rPr lang="en-US"/>
              <a:t>to print, choose File-Page Setup-Landscape, View-Header and Footer, Print-Properties-Long Side and Color,</a:t>
            </a:r>
            <a:br>
              <a:rPr lang="en-US"/>
            </a:br>
            <a:r>
              <a:rPr lang="en-US"/>
              <a:t>and deselect Grayscale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A9803-70F4-4F71-AF25-3ADB67AAD9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A9803-70F4-4F71-AF25-3ADB67AAD9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9412" name="Text Box 4"/>
          <p:cNvSpPr txBox="1">
            <a:spLocks noChangeArrowheads="1"/>
          </p:cNvSpPr>
          <p:nvPr/>
        </p:nvSpPr>
        <p:spPr bwMode="auto">
          <a:xfrm>
            <a:off x="0" y="6477000"/>
            <a:ext cx="914400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Princeton University  •  COS 433  •  Cryptography  •  Fall 2007  •  Boaz Barak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A045BE-7C21-4F0B-B255-32ED66E71689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D8B07F-4477-4807-950F-BF47E4F2F538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A9A301-000D-46CA-9065-7F93E2FD1B04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65F14-97BE-4A30-B22F-159AF711C16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5C8AF5-6EDB-445F-A299-E6C4A869BFCE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8A7C89-5F0F-49B8-9233-0B084D36300E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A4541B-201D-441A-AB99-E5DB066C5DE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D06D2E-4DD6-454A-A9A7-BC33B1464928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B75DBD-BD3E-4453-8901-50BC8B75EC2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7AE969-8B08-4709-9459-20C13FFABF6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8AB583-B4ED-4E66-849E-AE4A7A9D7DD6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67E5AE-BE40-4B43-89E6-7332BFBB8FA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9DE77A-A816-431A-BD76-17DFD8448411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333374-E805-4AE4-9EB3-9DAB3DC1AB02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23484E-D9F8-4AB0-A538-93324C261A14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2A799E-1E6A-45CC-88E6-533C8F902AA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9ACEA2-A9AC-450A-A6B6-95CF96EFAA94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752AE4-D565-42C2-A24E-57DAAF9D6B2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F02EC1-CF9B-47CF-A52D-7AF704ADDC2E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C10A2C-144D-425B-8D55-BA0DF1FF836C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D961C7-4591-476A-911F-2DDF227FF343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83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FE3CE48-32A8-490F-9995-BD579B7D17CA}" type="slidenum">
              <a:rPr lang="en-US"/>
              <a:pPr/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40000"/>
        </a:spcBef>
        <a:spcAft>
          <a:spcPct val="0"/>
        </a:spcAft>
        <a:buClr>
          <a:srgbClr val="003399"/>
        </a:buClr>
        <a:buFont typeface="Wingdings" pitchFamily="2" charset="2"/>
        <a:defRPr kumimoji="1" b="1">
          <a:solidFill>
            <a:srgbClr val="003399"/>
          </a:solidFill>
          <a:latin typeface="+mn-lt"/>
          <a:ea typeface="+mn-ea"/>
          <a:cs typeface="+mn-cs"/>
        </a:defRPr>
      </a:lvl1pPr>
      <a:lvl2pPr marL="398463" indent="-2841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v"/>
        <a:defRPr kumimoji="1" b="1">
          <a:solidFill>
            <a:schemeClr val="tx1"/>
          </a:solidFill>
          <a:latin typeface="+mn-lt"/>
        </a:defRPr>
      </a:lvl2pPr>
      <a:lvl3pPr marL="795338" indent="-282575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Monotype Sorts" pitchFamily="2" charset="2"/>
        <a:buChar char="F"/>
        <a:defRPr kumimoji="1" b="1">
          <a:solidFill>
            <a:srgbClr val="004000"/>
          </a:solidFill>
          <a:latin typeface="+mn-lt"/>
        </a:defRPr>
      </a:lvl3pPr>
      <a:lvl4pPr marL="1260475" indent="-3508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!"/>
        <a:defRPr kumimoji="1" b="1">
          <a:solidFill>
            <a:schemeClr val="folHlink"/>
          </a:solidFill>
          <a:latin typeface="+mn-lt"/>
        </a:defRPr>
      </a:lvl4pPr>
      <a:lvl5pPr marL="1655763" indent="-2809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ª"/>
        <a:defRPr kumimoji="1" b="1">
          <a:solidFill>
            <a:schemeClr val="tx1"/>
          </a:solidFill>
          <a:latin typeface="+mn-lt"/>
        </a:defRPr>
      </a:lvl5pPr>
      <a:lvl6pPr marL="2112963" indent="-2809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ª"/>
        <a:defRPr kumimoji="1" b="1">
          <a:solidFill>
            <a:schemeClr val="tx1"/>
          </a:solidFill>
          <a:latin typeface="+mn-lt"/>
        </a:defRPr>
      </a:lvl6pPr>
      <a:lvl7pPr marL="2570163" indent="-2809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ª"/>
        <a:defRPr kumimoji="1" b="1">
          <a:solidFill>
            <a:schemeClr val="tx1"/>
          </a:solidFill>
          <a:latin typeface="+mn-lt"/>
        </a:defRPr>
      </a:lvl7pPr>
      <a:lvl8pPr marL="3027363" indent="-2809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ª"/>
        <a:defRPr kumimoji="1" b="1">
          <a:solidFill>
            <a:schemeClr val="tx1"/>
          </a:solidFill>
          <a:latin typeface="+mn-lt"/>
        </a:defRPr>
      </a:lvl8pPr>
      <a:lvl9pPr marL="3484563" indent="-2809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ª"/>
        <a:defRPr kumimoji="1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A944646A-64CC-434D-967A-15F740D520A9}" type="slidenum">
              <a:rPr lang="en-US"/>
              <a:pPr/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+mj-lt"/>
          <a:ea typeface="+mj-ea"/>
          <a:cs typeface="+mj-cs"/>
        </a:defRPr>
      </a:lvl1pPr>
      <a:lvl2pPr algn="ctr" rtl="0" fontAlgn="base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  <a:cs typeface="Arial" charset="0"/>
        </a:defRPr>
      </a:lvl2pPr>
      <a:lvl3pPr algn="ctr" rtl="0" fontAlgn="base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  <a:cs typeface="Arial" charset="0"/>
        </a:defRPr>
      </a:lvl3pPr>
      <a:lvl4pPr algn="ctr" rtl="0" fontAlgn="base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  <a:cs typeface="Arial" charset="0"/>
        </a:defRPr>
      </a:lvl4pPr>
      <a:lvl5pPr algn="ctr" rtl="0" fontAlgn="base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  <a:cs typeface="Arial" charset="0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  <a:cs typeface="Arial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  <a:cs typeface="Arial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  <a:cs typeface="Arial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  <a:cs typeface="Arial" charset="0"/>
        </a:defRPr>
      </a:lvl9pPr>
    </p:titleStyle>
    <p:bodyStyle>
      <a:lvl1pPr marL="346075" indent="-346075" algn="l" rtl="0" fontAlgn="base">
        <a:spcBef>
          <a:spcPct val="40000"/>
        </a:spcBef>
        <a:spcAft>
          <a:spcPct val="0"/>
        </a:spcAft>
        <a:buClr>
          <a:srgbClr val="003399"/>
        </a:buClr>
        <a:buFont typeface="Wingdings" pitchFamily="2" charset="2"/>
        <a:buChar char="q"/>
        <a:defRPr kumimoji="1" b="1">
          <a:solidFill>
            <a:srgbClr val="003399"/>
          </a:solidFill>
          <a:latin typeface="+mn-lt"/>
          <a:ea typeface="+mn-ea"/>
          <a:cs typeface="+mn-cs"/>
        </a:defRPr>
      </a:lvl1pPr>
      <a:lvl2pPr marL="803275" indent="-3429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v"/>
        <a:defRPr kumimoji="1" b="1">
          <a:solidFill>
            <a:schemeClr val="tx1"/>
          </a:solidFill>
          <a:latin typeface="+mn-lt"/>
          <a:cs typeface="+mn-cs"/>
        </a:defRPr>
      </a:lvl2pPr>
      <a:lvl3pPr marL="1196975" indent="-2794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Monotype Sorts" pitchFamily="2" charset="2"/>
        <a:buChar char="F"/>
        <a:defRPr kumimoji="1" b="1">
          <a:solidFill>
            <a:srgbClr val="004000"/>
          </a:solidFill>
          <a:latin typeface="+mn-lt"/>
          <a:cs typeface="+mn-cs"/>
        </a:defRPr>
      </a:lvl3pPr>
      <a:lvl4pPr marL="1654175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!"/>
        <a:defRPr kumimoji="1" b="1">
          <a:solidFill>
            <a:schemeClr val="folHlink"/>
          </a:solidFill>
          <a:latin typeface="+mn-lt"/>
          <a:cs typeface="+mn-cs"/>
        </a:defRPr>
      </a:lvl4pPr>
      <a:lvl5pPr marL="2063750" indent="-295275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ª"/>
        <a:defRPr kumimoji="1" b="1">
          <a:solidFill>
            <a:schemeClr val="tx1"/>
          </a:solidFill>
          <a:latin typeface="+mn-lt"/>
          <a:cs typeface="+mn-cs"/>
        </a:defRPr>
      </a:lvl5pPr>
      <a:lvl6pPr marL="2520950" indent="-295275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ª"/>
        <a:defRPr kumimoji="1" b="1">
          <a:solidFill>
            <a:schemeClr val="tx1"/>
          </a:solidFill>
          <a:latin typeface="+mn-lt"/>
          <a:cs typeface="+mn-cs"/>
        </a:defRPr>
      </a:lvl6pPr>
      <a:lvl7pPr marL="2978150" indent="-295275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ª"/>
        <a:defRPr kumimoji="1" b="1">
          <a:solidFill>
            <a:schemeClr val="tx1"/>
          </a:solidFill>
          <a:latin typeface="+mn-lt"/>
          <a:cs typeface="+mn-cs"/>
        </a:defRPr>
      </a:lvl7pPr>
      <a:lvl8pPr marL="3435350" indent="-295275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ª"/>
        <a:defRPr kumimoji="1" b="1">
          <a:solidFill>
            <a:schemeClr val="tx1"/>
          </a:solidFill>
          <a:latin typeface="+mn-lt"/>
          <a:cs typeface="+mn-cs"/>
        </a:defRPr>
      </a:lvl8pPr>
      <a:lvl9pPr marL="3892550" indent="-295275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ª"/>
        <a:defRPr kumimoji="1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notesSlide" Target="../notesSlides/notesSlide5.xml"/><Relationship Id="rId26" Type="http://schemas.openxmlformats.org/officeDocument/2006/relationships/image" Target="../media/image9.png"/><Relationship Id="rId3" Type="http://schemas.openxmlformats.org/officeDocument/2006/relationships/tags" Target="../tags/tag10.xml"/><Relationship Id="rId21" Type="http://schemas.openxmlformats.org/officeDocument/2006/relationships/image" Target="../media/image4.png"/><Relationship Id="rId34" Type="http://schemas.openxmlformats.org/officeDocument/2006/relationships/image" Target="../media/image17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.png"/><Relationship Id="rId33" Type="http://schemas.openxmlformats.org/officeDocument/2006/relationships/image" Target="../media/image16.png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17.xml"/><Relationship Id="rId19" Type="http://schemas.openxmlformats.org/officeDocument/2006/relationships/image" Target="../media/image2.png"/><Relationship Id="rId31" Type="http://schemas.openxmlformats.org/officeDocument/2006/relationships/image" Target="../media/image14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image" Target="../media/image2.png"/><Relationship Id="rId26" Type="http://schemas.openxmlformats.org/officeDocument/2006/relationships/image" Target="../media/image13.png"/><Relationship Id="rId3" Type="http://schemas.openxmlformats.org/officeDocument/2006/relationships/tags" Target="../tags/tag26.xml"/><Relationship Id="rId21" Type="http://schemas.openxmlformats.org/officeDocument/2006/relationships/image" Target="../media/image5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notesSlide" Target="../notesSlides/notesSlide6.xml"/><Relationship Id="rId25" Type="http://schemas.openxmlformats.org/officeDocument/2006/relationships/image" Target="../media/image12.png"/><Relationship Id="rId2" Type="http://schemas.openxmlformats.org/officeDocument/2006/relationships/tags" Target="../tags/tag2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29" Type="http://schemas.openxmlformats.org/officeDocument/2006/relationships/image" Target="../media/image20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8.png"/><Relationship Id="rId32" Type="http://schemas.openxmlformats.org/officeDocument/2006/relationships/image" Target="../media/image23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image" Target="../media/image7.png"/><Relationship Id="rId28" Type="http://schemas.openxmlformats.org/officeDocument/2006/relationships/image" Target="../media/image19.png"/><Relationship Id="rId10" Type="http://schemas.openxmlformats.org/officeDocument/2006/relationships/tags" Target="../tags/tag33.xml"/><Relationship Id="rId19" Type="http://schemas.openxmlformats.org/officeDocument/2006/relationships/image" Target="../media/image3.png"/><Relationship Id="rId31" Type="http://schemas.openxmlformats.org/officeDocument/2006/relationships/image" Target="../media/image22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image" Target="../media/image6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ChangeArrowheads="1"/>
          </p:cNvSpPr>
          <p:nvPr>
            <p:ph type="ctrTitle"/>
          </p:nvPr>
        </p:nvSpPr>
        <p:spPr>
          <a:xfrm>
            <a:off x="687388" y="0"/>
            <a:ext cx="8456612" cy="1524000"/>
          </a:xfrm>
          <a:noFill/>
          <a:ln/>
        </p:spPr>
        <p:txBody>
          <a:bodyPr/>
          <a:lstStyle/>
          <a:p>
            <a:r>
              <a:rPr lang="en-US"/>
              <a:t>COS 433:  Cryptography </a:t>
            </a:r>
          </a:p>
        </p:txBody>
      </p:sp>
      <p:sp>
        <p:nvSpPr>
          <p:cNvPr id="451587" name="Rectangle 3"/>
          <p:cNvSpPr>
            <a:spLocks noChangeArrowheads="1"/>
          </p:cNvSpPr>
          <p:nvPr>
            <p:ph type="subTitle" idx="1"/>
          </p:nvPr>
        </p:nvSpPr>
        <p:spPr bwMode="auto">
          <a:xfrm>
            <a:off x="5257800" y="4191000"/>
            <a:ext cx="3733800" cy="2057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dirty="0"/>
              <a:t>Princeton University </a:t>
            </a:r>
            <a:br>
              <a:rPr lang="en-US" sz="2800" dirty="0"/>
            </a:br>
            <a:r>
              <a:rPr lang="en-US" sz="2800" dirty="0" smtClean="0"/>
              <a:t>Spring 2010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Boaz Barak</a:t>
            </a:r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990600" y="2057400"/>
            <a:ext cx="723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r>
              <a:rPr lang="en-US" sz="2800" b="1" dirty="0">
                <a:solidFill>
                  <a:srgbClr val="003399"/>
                </a:solidFill>
              </a:rPr>
              <a:t>Lecture 7: </a:t>
            </a:r>
            <a:r>
              <a:rPr lang="en-US" sz="2800" b="1" dirty="0" smtClean="0">
                <a:solidFill>
                  <a:srgbClr val="003399"/>
                </a:solidFill>
              </a:rPr>
              <a:t>Chosen Plaintext Attack</a:t>
            </a:r>
            <a:br>
              <a:rPr lang="en-US" sz="2800" b="1" dirty="0" smtClean="0">
                <a:solidFill>
                  <a:srgbClr val="003399"/>
                </a:solidFill>
              </a:rPr>
            </a:br>
            <a:r>
              <a:rPr lang="en-US" sz="2800" b="1" dirty="0" smtClean="0">
                <a:solidFill>
                  <a:srgbClr val="003399"/>
                </a:solidFill>
              </a:rPr>
              <a:t>		Block </a:t>
            </a:r>
            <a:r>
              <a:rPr lang="en-US" sz="2800" b="1" dirty="0">
                <a:solidFill>
                  <a:srgbClr val="003399"/>
                </a:solidFill>
              </a:rPr>
              <a:t>Ciphers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C5314-570B-4ADD-95B2-EC581BDBBFEB}" type="slidenum">
              <a:rPr lang="en-US"/>
              <a:pPr/>
              <a:t>10</a:t>
            </a:fld>
            <a:endParaRPr lang="en-US" sz="1400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4953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/>
              <a:t> 1993: US Govt suggests to give industry a chip (called “clipper”) containing  NSA-developed cipher “Skipjack”.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Clipper has 3 keys:</a:t>
            </a:r>
          </a:p>
          <a:p>
            <a:pPr lvl="1"/>
            <a:r>
              <a:rPr lang="en-US"/>
              <a:t>F – </a:t>
            </a:r>
            <a:r>
              <a:rPr lang="en-US">
                <a:solidFill>
                  <a:srgbClr val="CC0000"/>
                </a:solidFill>
              </a:rPr>
              <a:t>family key</a:t>
            </a:r>
            <a:r>
              <a:rPr lang="en-US"/>
              <a:t> shared among all chips hardwired &amp; secret,</a:t>
            </a:r>
          </a:p>
          <a:p>
            <a:pPr lvl="1"/>
            <a:r>
              <a:rPr lang="en-US"/>
              <a:t>U – </a:t>
            </a:r>
            <a:r>
              <a:rPr lang="en-US">
                <a:solidFill>
                  <a:srgbClr val="CC0000"/>
                </a:solidFill>
              </a:rPr>
              <a:t>unit key</a:t>
            </a:r>
            <a:r>
              <a:rPr lang="en-US"/>
              <a:t> – one per chip, </a:t>
            </a:r>
            <a:r>
              <a:rPr lang="en-US" i="1">
                <a:solidFill>
                  <a:srgbClr val="CC0000"/>
                </a:solidFill>
              </a:rPr>
              <a:t>split</a:t>
            </a:r>
            <a:r>
              <a:rPr lang="en-US">
                <a:solidFill>
                  <a:srgbClr val="CC0000"/>
                </a:solidFill>
              </a:rPr>
              <a:t> </a:t>
            </a:r>
            <a:r>
              <a:rPr lang="en-US"/>
              <a:t>among 2 federal agencies:</a:t>
            </a:r>
          </a:p>
          <a:p>
            <a:pPr lvl="2"/>
            <a:r>
              <a:rPr lang="en-US"/>
              <a:t>Choose random </a:t>
            </a:r>
            <a:r>
              <a:rPr lang="en-US">
                <a:solidFill>
                  <a:srgbClr val="003399"/>
                </a:solidFill>
              </a:rPr>
              <a:t>U</a:t>
            </a:r>
            <a:r>
              <a:rPr lang="en-US" baseline="-25000">
                <a:solidFill>
                  <a:srgbClr val="003399"/>
                </a:solidFill>
                <a:cs typeface="Arial" charset="0"/>
              </a:rPr>
              <a:t>1</a:t>
            </a:r>
            <a:r>
              <a:rPr lang="en-US"/>
              <a:t> and </a:t>
            </a:r>
            <a:r>
              <a:rPr lang="en-US">
                <a:solidFill>
                  <a:srgbClr val="003399"/>
                </a:solidFill>
              </a:rPr>
              <a:t>U</a:t>
            </a:r>
            <a:r>
              <a:rPr lang="en-US" baseline="-25000">
                <a:solidFill>
                  <a:srgbClr val="003399"/>
                </a:solidFill>
                <a:cs typeface="Arial" charset="0"/>
              </a:rPr>
              <a:t>2</a:t>
            </a:r>
            <a:r>
              <a:rPr lang="en-US">
                <a:solidFill>
                  <a:srgbClr val="003399"/>
                </a:solidFill>
              </a:rPr>
              <a:t>=U</a:t>
            </a:r>
            <a:r>
              <a:rPr lang="en-US">
                <a:solidFill>
                  <a:srgbClr val="003399"/>
                </a:solidFill>
                <a:latin typeface="cmsy10" pitchFamily="34" charset="0"/>
              </a:rPr>
              <a:t>©</a:t>
            </a:r>
            <a:r>
              <a:rPr lang="en-US">
                <a:solidFill>
                  <a:srgbClr val="003399"/>
                </a:solidFill>
              </a:rPr>
              <a:t>U</a:t>
            </a:r>
            <a:r>
              <a:rPr lang="en-US" baseline="-25000">
                <a:solidFill>
                  <a:srgbClr val="003399"/>
                </a:solidFill>
                <a:cs typeface="Arial" charset="0"/>
              </a:rPr>
              <a:t>1</a:t>
            </a:r>
          </a:p>
          <a:p>
            <a:pPr lvl="1"/>
            <a:r>
              <a:rPr lang="en-US">
                <a:cs typeface="Arial" charset="0"/>
              </a:rPr>
              <a:t>K – </a:t>
            </a:r>
            <a:r>
              <a:rPr lang="en-US">
                <a:solidFill>
                  <a:srgbClr val="CC0000"/>
                </a:solidFill>
                <a:cs typeface="Arial" charset="0"/>
              </a:rPr>
              <a:t>session key</a:t>
            </a:r>
            <a:r>
              <a:rPr lang="en-US">
                <a:cs typeface="Arial" charset="0"/>
              </a:rPr>
              <a:t> – chosen by user.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cs typeface="Arial" charset="0"/>
              </a:rPr>
              <a:t> For each session chip computes </a:t>
            </a:r>
            <a:r>
              <a:rPr lang="en-US">
                <a:solidFill>
                  <a:schemeClr val="tx1"/>
                </a:solidFill>
                <a:cs typeface="Arial" charset="0"/>
              </a:rPr>
              <a:t>LEAF=E</a:t>
            </a:r>
            <a:r>
              <a:rPr lang="en-US" baseline="-25000">
                <a:solidFill>
                  <a:schemeClr val="tx1"/>
                </a:solidFill>
                <a:cs typeface="Arial" charset="0"/>
              </a:rPr>
              <a:t>F</a:t>
            </a:r>
            <a:r>
              <a:rPr lang="en-US">
                <a:solidFill>
                  <a:schemeClr val="tx1"/>
                </a:solidFill>
                <a:cs typeface="Arial" charset="0"/>
              </a:rPr>
              <a:t>( id info , E</a:t>
            </a:r>
            <a:r>
              <a:rPr lang="en-US" baseline="-50000">
                <a:solidFill>
                  <a:schemeClr val="tx1"/>
                </a:solidFill>
                <a:cs typeface="Arial" charset="0"/>
              </a:rPr>
              <a:t>U</a:t>
            </a:r>
            <a:r>
              <a:rPr lang="en-US">
                <a:solidFill>
                  <a:schemeClr val="tx1"/>
                </a:solidFill>
                <a:cs typeface="Arial" charset="0"/>
              </a:rPr>
              <a:t>(K) )</a:t>
            </a:r>
            <a:r>
              <a:rPr lang="en-US">
                <a:cs typeface="Arial" charset="0"/>
              </a:rPr>
              <a:t>.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   Refuses to decrypt without LEAF.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cs typeface="Arial" charset="0"/>
              </a:rPr>
              <a:t> Was not very popular.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cs typeface="Arial" charset="0"/>
              </a:rPr>
              <a:t> 1998: Skipjack declassified.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cs typeface="Arial" charset="0"/>
              </a:rPr>
              <a:t> Weakness found by Biham,Biryokuv, Shamir.</a:t>
            </a:r>
          </a:p>
          <a:p>
            <a:pPr lvl="2">
              <a:buFont typeface="Monotype Sorts" pitchFamily="2" charset="2"/>
              <a:buNone/>
            </a:pPr>
            <a:endParaRPr lang="en-US" baseline="-25000">
              <a:cs typeface="Arial" charset="0"/>
            </a:endParaRPr>
          </a:p>
        </p:txBody>
      </p:sp>
      <p:sp>
        <p:nvSpPr>
          <p:cNvPr id="635910" name="Rectangle 6"/>
          <p:cNvSpPr>
            <a:spLocks noChangeArrowheads="1"/>
          </p:cNvSpPr>
          <p:nvPr/>
        </p:nvSpPr>
        <p:spPr bwMode="auto">
          <a:xfrm>
            <a:off x="685800" y="838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CC0000"/>
                </a:solidFill>
              </a:rPr>
              <a:t>Skipjack and the Clipper Chip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8B0BC-1BD1-4201-968F-42311D0D2DDD}" type="slidenum">
              <a:rPr lang="en-US"/>
              <a:pPr/>
              <a:t>11</a:t>
            </a:fld>
            <a:endParaRPr lang="en-US" sz="1400"/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534400" cy="4953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/>
              <a:t> 1997: Call for replacement to DES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Goals: </a:t>
            </a:r>
          </a:p>
          <a:p>
            <a:pPr lvl="1"/>
            <a:r>
              <a:rPr lang="en-US"/>
              <a:t> use for </a:t>
            </a:r>
            <a:r>
              <a:rPr lang="en-US">
                <a:latin typeface="cmsy10" pitchFamily="34" charset="0"/>
              </a:rPr>
              <a:t>¸</a:t>
            </a:r>
            <a:r>
              <a:rPr lang="en-US"/>
              <a:t>30 years , protect info for 100 years.</a:t>
            </a:r>
          </a:p>
          <a:p>
            <a:pPr lvl="1"/>
            <a:r>
              <a:rPr lang="en-US"/>
              <a:t> strong at least as 3DES, significantly more efficient.</a:t>
            </a:r>
          </a:p>
          <a:p>
            <a:pPr>
              <a:buFont typeface="Wingdings" pitchFamily="2" charset="2"/>
              <a:buChar char="§"/>
            </a:pPr>
            <a:r>
              <a:rPr lang="en-US" baseline="-25000">
                <a:cs typeface="Arial" charset="0"/>
              </a:rPr>
              <a:t> </a:t>
            </a:r>
            <a:r>
              <a:rPr lang="en-US">
                <a:cs typeface="Arial" charset="0"/>
              </a:rPr>
              <a:t>International, open competition.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cs typeface="Arial" charset="0"/>
              </a:rPr>
              <a:t> Winner:</a:t>
            </a:r>
            <a:r>
              <a:rPr lang="en-US">
                <a:solidFill>
                  <a:srgbClr val="CC0000"/>
                </a:solidFill>
                <a:cs typeface="Arial" charset="0"/>
              </a:rPr>
              <a:t> Rijndael </a:t>
            </a:r>
            <a:r>
              <a:rPr lang="en-US">
                <a:cs typeface="Arial" charset="0"/>
              </a:rPr>
              <a:t>(Daeman, Rijmen Belgium)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cs typeface="Arial" charset="0"/>
              </a:rPr>
              <a:t> Block length: 128 bits, key length: 128, 192 or 256 bits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cs typeface="Arial" charset="0"/>
              </a:rPr>
              <a:t> Efficiency:</a:t>
            </a:r>
          </a:p>
          <a:p>
            <a:pPr lvl="1"/>
            <a:r>
              <a:rPr lang="en-US">
                <a:cs typeface="Arial" charset="0"/>
              </a:rPr>
              <a:t>Hardware implementations up to ~50Gbit/second</a:t>
            </a:r>
          </a:p>
          <a:p>
            <a:pPr lvl="1"/>
            <a:r>
              <a:rPr lang="en-US">
                <a:cs typeface="Arial" charset="0"/>
              </a:rPr>
              <a:t>Software: 251cycles/block (2 cycles/bit) ~ 1Gbit/sec on 2Ghz Pentium 4</a:t>
            </a:r>
          </a:p>
        </p:txBody>
      </p:sp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685800" y="838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CC0000"/>
                </a:solidFill>
              </a:rPr>
              <a:t>Advanced Encryption Standard (AES)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A9F7-DE80-4553-9743-A61C02FE299F}" type="slidenum">
              <a:rPr lang="en-US"/>
              <a:pPr/>
              <a:t>12</a:t>
            </a:fld>
            <a:endParaRPr lang="en-US" sz="1400"/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AES Rijndael - Operation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 Block: 128bits = 16 bytes (4x4 square)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Key: 128 bits expanded using PRG to </a:t>
            </a:r>
            <a:br>
              <a:rPr lang="en-US" dirty="0"/>
            </a:br>
            <a:r>
              <a:rPr lang="en-US" dirty="0"/>
              <a:t>	10 keys k</a:t>
            </a:r>
            <a:r>
              <a:rPr lang="en-US" baseline="-25000" dirty="0">
                <a:cs typeface="Arial" charset="0"/>
              </a:rPr>
              <a:t>1</a:t>
            </a:r>
            <a:r>
              <a:rPr lang="en-US" dirty="0"/>
              <a:t>,…,k</a:t>
            </a:r>
            <a:r>
              <a:rPr lang="en-US" baseline="-25000" dirty="0">
                <a:cs typeface="Arial" charset="0"/>
              </a:rPr>
              <a:t>9</a:t>
            </a:r>
            <a:r>
              <a:rPr lang="en-US" dirty="0"/>
              <a:t> each 128 bits size</a:t>
            </a:r>
            <a:br>
              <a:rPr lang="en-US" dirty="0"/>
            </a:br>
            <a:r>
              <a:rPr lang="en-US" dirty="0"/>
              <a:t>	(9 – number of rounds, more for larger keys)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Components:</a:t>
            </a:r>
          </a:p>
          <a:p>
            <a:pPr lvl="1"/>
            <a:r>
              <a:rPr lang="en-US" dirty="0">
                <a:solidFill>
                  <a:srgbClr val="CC0000"/>
                </a:solidFill>
              </a:rPr>
              <a:t>S-box</a:t>
            </a:r>
            <a:r>
              <a:rPr lang="en-US" dirty="0"/>
              <a:t>: “random” function S:[256]</a:t>
            </a:r>
            <a:r>
              <a:rPr lang="en-US" dirty="0">
                <a:sym typeface="Wingdings" pitchFamily="2" charset="2"/>
              </a:rPr>
              <a:t>[256] implemented by lookup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(actual function explicit, avoid fear of trapdoor)</a:t>
            </a:r>
          </a:p>
          <a:p>
            <a:pPr lvl="1"/>
            <a:r>
              <a:rPr lang="en-US" dirty="0">
                <a:solidFill>
                  <a:srgbClr val="CC0000"/>
                </a:solidFill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: a special 4x4 byte matrix (chosen for fast computation)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Operation: repeat </a:t>
            </a:r>
            <a:r>
              <a:rPr lang="en-US" dirty="0" smtClean="0"/>
              <a:t>for 9 </a:t>
            </a:r>
            <a:r>
              <a:rPr lang="en-US" dirty="0"/>
              <a:t>times (i.e., rounds):</a:t>
            </a:r>
          </a:p>
          <a:p>
            <a:pPr lvl="1"/>
            <a:r>
              <a:rPr lang="en-US" dirty="0"/>
              <a:t>XOR </a:t>
            </a:r>
            <a:r>
              <a:rPr lang="en-US" dirty="0" err="1"/>
              <a:t>k</a:t>
            </a:r>
            <a:r>
              <a:rPr lang="en-US" baseline="-25000" dirty="0" err="1">
                <a:cs typeface="Arial" charset="0"/>
              </a:rPr>
              <a:t>i</a:t>
            </a:r>
            <a:r>
              <a:rPr lang="en-US" dirty="0"/>
              <a:t> with plaintext</a:t>
            </a:r>
          </a:p>
          <a:p>
            <a:pPr lvl="1"/>
            <a:r>
              <a:rPr lang="en-US" dirty="0"/>
              <a:t>Run S-box on each byte</a:t>
            </a:r>
          </a:p>
          <a:p>
            <a:pPr lvl="1"/>
            <a:r>
              <a:rPr lang="en-US" dirty="0"/>
              <a:t>Shift rows</a:t>
            </a:r>
          </a:p>
          <a:p>
            <a:pPr lvl="1"/>
            <a:r>
              <a:rPr lang="en-US" dirty="0"/>
              <a:t>Matrix-multiply plaintext with A (mix columns)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To decrypt do everything backwards (replace A with A</a:t>
            </a:r>
            <a:r>
              <a:rPr lang="en-US" baseline="30000" dirty="0">
                <a:cs typeface="Arial" charset="0"/>
              </a:rPr>
              <a:t>-1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6BB1-D83C-4007-9CBC-0018D088388E}" type="slidenum">
              <a:rPr lang="en-US"/>
              <a:pPr/>
              <a:t>13</a:t>
            </a:fld>
            <a:endParaRPr lang="en-US" sz="1400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AES Rijndael – Round Function</a:t>
            </a:r>
          </a:p>
        </p:txBody>
      </p:sp>
      <p:graphicFrame>
        <p:nvGraphicFramePr>
          <p:cNvPr id="643199" name="Group 127"/>
          <p:cNvGraphicFramePr>
            <a:graphicFrameLocks noGrp="1"/>
          </p:cNvGraphicFramePr>
          <p:nvPr/>
        </p:nvGraphicFramePr>
        <p:xfrm>
          <a:off x="1676400" y="990600"/>
          <a:ext cx="1828800" cy="1524001"/>
        </p:xfrm>
        <a:graphic>
          <a:graphicData uri="http://schemas.openxmlformats.org/drawingml/2006/table">
            <a:tbl>
              <a:tblPr/>
              <a:tblGrid>
                <a:gridCol w="498475"/>
                <a:gridCol w="498475"/>
                <a:gridCol w="415925"/>
                <a:gridCol w="415925"/>
              </a:tblGrid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3,1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3,4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4,1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4,2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4,3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4,4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3200" name="Group 128"/>
          <p:cNvGraphicFramePr>
            <a:graphicFrameLocks noGrp="1"/>
          </p:cNvGraphicFramePr>
          <p:nvPr/>
        </p:nvGraphicFramePr>
        <p:xfrm>
          <a:off x="5181600" y="990600"/>
          <a:ext cx="1828800" cy="1524001"/>
        </p:xfrm>
        <a:graphic>
          <a:graphicData uri="http://schemas.openxmlformats.org/drawingml/2006/table">
            <a:tbl>
              <a:tblPr/>
              <a:tblGrid>
                <a:gridCol w="498475"/>
                <a:gridCol w="498475"/>
                <a:gridCol w="415925"/>
                <a:gridCol w="415925"/>
              </a:tblGrid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3,1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3,4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4,1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4,2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4,3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4,4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</a:tr>
            </a:tbl>
          </a:graphicData>
        </a:graphic>
      </p:graphicFrame>
      <p:sp>
        <p:nvSpPr>
          <p:cNvPr id="643193" name="Text Box 121"/>
          <p:cNvSpPr txBox="1">
            <a:spLocks noChangeArrowheads="1"/>
          </p:cNvSpPr>
          <p:nvPr/>
        </p:nvSpPr>
        <p:spPr bwMode="auto">
          <a:xfrm>
            <a:off x="4038600" y="1414463"/>
            <a:ext cx="685800" cy="6413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cmsy10" pitchFamily="34" charset="0"/>
              </a:rPr>
              <a:t>©</a:t>
            </a:r>
          </a:p>
        </p:txBody>
      </p:sp>
      <p:sp>
        <p:nvSpPr>
          <p:cNvPr id="643196" name="Line 124"/>
          <p:cNvSpPr>
            <a:spLocks noChangeShapeType="1"/>
          </p:cNvSpPr>
          <p:nvPr/>
        </p:nvSpPr>
        <p:spPr bwMode="auto">
          <a:xfrm>
            <a:off x="3581400" y="17526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3197" name="Line 125"/>
          <p:cNvSpPr>
            <a:spLocks noChangeShapeType="1"/>
          </p:cNvSpPr>
          <p:nvPr/>
        </p:nvSpPr>
        <p:spPr bwMode="auto">
          <a:xfrm flipH="1">
            <a:off x="4572000" y="17526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3198" name="Line 126"/>
          <p:cNvSpPr>
            <a:spLocks noChangeShapeType="1"/>
          </p:cNvSpPr>
          <p:nvPr/>
        </p:nvSpPr>
        <p:spPr bwMode="auto">
          <a:xfrm>
            <a:off x="4343400" y="1981200"/>
            <a:ext cx="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graphicFrame>
        <p:nvGraphicFramePr>
          <p:cNvPr id="643229" name="Group 157"/>
          <p:cNvGraphicFramePr>
            <a:graphicFrameLocks noGrp="1"/>
          </p:cNvGraphicFramePr>
          <p:nvPr/>
        </p:nvGraphicFramePr>
        <p:xfrm>
          <a:off x="3429000" y="2819400"/>
          <a:ext cx="1828800" cy="1524001"/>
        </p:xfrm>
        <a:graphic>
          <a:graphicData uri="http://schemas.openxmlformats.org/drawingml/2006/table">
            <a:tbl>
              <a:tblPr/>
              <a:tblGrid>
                <a:gridCol w="498475"/>
                <a:gridCol w="498475"/>
                <a:gridCol w="415925"/>
                <a:gridCol w="415925"/>
              </a:tblGrid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3,1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3,4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4,1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4,2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4,3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4,4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43256" name="Text Box 184"/>
          <p:cNvSpPr txBox="1">
            <a:spLocks noChangeArrowheads="1"/>
          </p:cNvSpPr>
          <p:nvPr/>
        </p:nvSpPr>
        <p:spPr bwMode="auto">
          <a:xfrm>
            <a:off x="381000" y="1371600"/>
            <a:ext cx="1120775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XOR key</a:t>
            </a:r>
          </a:p>
        </p:txBody>
      </p:sp>
      <p:sp>
        <p:nvSpPr>
          <p:cNvPr id="643257" name="Text Box 185"/>
          <p:cNvSpPr txBox="1">
            <a:spLocks noChangeArrowheads="1"/>
          </p:cNvSpPr>
          <p:nvPr/>
        </p:nvSpPr>
        <p:spPr bwMode="auto">
          <a:xfrm>
            <a:off x="479425" y="2971800"/>
            <a:ext cx="1806575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Apply S Box</a:t>
            </a:r>
          </a:p>
        </p:txBody>
      </p:sp>
      <p:sp>
        <p:nvSpPr>
          <p:cNvPr id="643258" name="Rectangle 186"/>
          <p:cNvSpPr>
            <a:spLocks noChangeArrowheads="1"/>
          </p:cNvSpPr>
          <p:nvPr/>
        </p:nvSpPr>
        <p:spPr bwMode="auto">
          <a:xfrm>
            <a:off x="3933825" y="3200400"/>
            <a:ext cx="457200" cy="38100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43259" name="Line 187"/>
          <p:cNvSpPr>
            <a:spLocks noChangeShapeType="1"/>
          </p:cNvSpPr>
          <p:nvPr/>
        </p:nvSpPr>
        <p:spPr bwMode="auto">
          <a:xfrm flipH="1">
            <a:off x="4648200" y="3395663"/>
            <a:ext cx="4572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3260" name="Line 188"/>
          <p:cNvSpPr>
            <a:spLocks noChangeShapeType="1"/>
          </p:cNvSpPr>
          <p:nvPr/>
        </p:nvSpPr>
        <p:spPr bwMode="auto">
          <a:xfrm flipH="1">
            <a:off x="4191000" y="3810000"/>
            <a:ext cx="914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3261" name="Line 189"/>
          <p:cNvSpPr>
            <a:spLocks noChangeShapeType="1"/>
          </p:cNvSpPr>
          <p:nvPr/>
        </p:nvSpPr>
        <p:spPr bwMode="auto">
          <a:xfrm flipH="1">
            <a:off x="3657600" y="4114800"/>
            <a:ext cx="144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graphicFrame>
        <p:nvGraphicFramePr>
          <p:cNvPr id="643297" name="Group 225"/>
          <p:cNvGraphicFramePr>
            <a:graphicFrameLocks noGrp="1"/>
          </p:cNvGraphicFramePr>
          <p:nvPr/>
        </p:nvGraphicFramePr>
        <p:xfrm>
          <a:off x="3429000" y="4953000"/>
          <a:ext cx="1828800" cy="1524001"/>
        </p:xfrm>
        <a:graphic>
          <a:graphicData uri="http://schemas.openxmlformats.org/drawingml/2006/table">
            <a:tbl>
              <a:tblPr/>
              <a:tblGrid>
                <a:gridCol w="498475"/>
                <a:gridCol w="498475"/>
                <a:gridCol w="415925"/>
                <a:gridCol w="415925"/>
              </a:tblGrid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3,4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3,1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4,4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4,1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4,2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4,3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43298" name="Text Box 226"/>
          <p:cNvSpPr txBox="1">
            <a:spLocks noChangeArrowheads="1"/>
          </p:cNvSpPr>
          <p:nvPr/>
        </p:nvSpPr>
        <p:spPr bwMode="auto">
          <a:xfrm>
            <a:off x="479425" y="3519488"/>
            <a:ext cx="1806575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Shift rows</a:t>
            </a:r>
          </a:p>
        </p:txBody>
      </p:sp>
      <p:sp>
        <p:nvSpPr>
          <p:cNvPr id="643299" name="Line 227"/>
          <p:cNvSpPr>
            <a:spLocks noChangeShapeType="1"/>
          </p:cNvSpPr>
          <p:nvPr/>
        </p:nvSpPr>
        <p:spPr bwMode="auto">
          <a:xfrm>
            <a:off x="4343400" y="449580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3300" name="Text Box 228"/>
          <p:cNvSpPr txBox="1">
            <a:spLocks noChangeArrowheads="1"/>
          </p:cNvSpPr>
          <p:nvPr/>
        </p:nvSpPr>
        <p:spPr bwMode="auto">
          <a:xfrm>
            <a:off x="533400" y="5272088"/>
            <a:ext cx="1806575" cy="6413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Matrix multiply /</a:t>
            </a:r>
            <a:br>
              <a:rPr lang="en-US"/>
            </a:br>
            <a:r>
              <a:rPr lang="en-US"/>
              <a:t>Mix columns</a:t>
            </a:r>
          </a:p>
        </p:txBody>
      </p:sp>
      <p:grpSp>
        <p:nvGrpSpPr>
          <p:cNvPr id="643304" name="Group 232"/>
          <p:cNvGrpSpPr>
            <a:grpSpLocks/>
          </p:cNvGrpSpPr>
          <p:nvPr/>
        </p:nvGrpSpPr>
        <p:grpSpPr bwMode="auto">
          <a:xfrm>
            <a:off x="5791200" y="4953000"/>
            <a:ext cx="1676400" cy="1524000"/>
            <a:chOff x="3648" y="3120"/>
            <a:chExt cx="1056" cy="960"/>
          </a:xfrm>
        </p:grpSpPr>
        <p:sp>
          <p:nvSpPr>
            <p:cNvPr id="643301" name="Rectangle 229"/>
            <p:cNvSpPr>
              <a:spLocks noChangeArrowheads="1"/>
            </p:cNvSpPr>
            <p:nvPr/>
          </p:nvSpPr>
          <p:spPr bwMode="auto">
            <a:xfrm>
              <a:off x="3648" y="3120"/>
              <a:ext cx="1056" cy="960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43302" name="Text Box 230"/>
            <p:cNvSpPr txBox="1">
              <a:spLocks noChangeArrowheads="1"/>
            </p:cNvSpPr>
            <p:nvPr/>
          </p:nvSpPr>
          <p:spPr bwMode="auto">
            <a:xfrm>
              <a:off x="3984" y="3408"/>
              <a:ext cx="274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A</a:t>
              </a:r>
            </a:p>
          </p:txBody>
        </p:sp>
      </p:grpSp>
      <p:sp>
        <p:nvSpPr>
          <p:cNvPr id="643303" name="Rectangle 231"/>
          <p:cNvSpPr>
            <a:spLocks noChangeArrowheads="1"/>
          </p:cNvSpPr>
          <p:nvPr/>
        </p:nvSpPr>
        <p:spPr bwMode="auto">
          <a:xfrm>
            <a:off x="4419600" y="4953000"/>
            <a:ext cx="457200" cy="152400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4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4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4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4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4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4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4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4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193" grpId="0"/>
      <p:bldP spid="643196" grpId="0" animBg="1"/>
      <p:bldP spid="643197" grpId="0" animBg="1"/>
      <p:bldP spid="643198" grpId="0" animBg="1"/>
      <p:bldP spid="643256" grpId="0"/>
      <p:bldP spid="643257" grpId="0"/>
      <p:bldP spid="643258" grpId="0" animBg="1"/>
      <p:bldP spid="643259" grpId="0" animBg="1"/>
      <p:bldP spid="643260" grpId="0" animBg="1"/>
      <p:bldP spid="643261" grpId="0" animBg="1"/>
      <p:bldP spid="643298" grpId="0"/>
      <p:bldP spid="643299" grpId="0" animBg="1"/>
      <p:bldP spid="643300" grpId="0"/>
      <p:bldP spid="6433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74B1C-9874-44D1-A469-D690249DC033}" type="slidenum">
              <a:rPr lang="en-US"/>
              <a:pPr/>
              <a:t>14</a:t>
            </a:fld>
            <a:endParaRPr lang="en-US" sz="1400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for Block Ciphers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848600" cy="4572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Formal definition:</a:t>
            </a:r>
            <a:r>
              <a:rPr lang="en-US"/>
              <a:t> block-cipher = pseudorandom permutation.</a:t>
            </a:r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609600" y="1371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CC0000"/>
                </a:solidFill>
              </a:rPr>
              <a:t>In practice:</a:t>
            </a:r>
            <a:r>
              <a:rPr lang="en-US" b="1">
                <a:solidFill>
                  <a:srgbClr val="003399"/>
                </a:solidFill>
              </a:rPr>
              <a:t> Sometimes need less, sometimes need more.</a:t>
            </a:r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609600" y="3048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003399"/>
                </a:solidFill>
              </a:rPr>
              <a:t>Confidence in block ciphers gained through </a:t>
            </a:r>
            <a:r>
              <a:rPr lang="en-US" b="1">
                <a:solidFill>
                  <a:srgbClr val="CC0000"/>
                </a:solidFill>
              </a:rPr>
              <a:t>cryptanalysis.</a:t>
            </a:r>
            <a:endParaRPr lang="en-US" b="1">
              <a:solidFill>
                <a:srgbClr val="003399"/>
              </a:solidFill>
            </a:endParaRPr>
          </a:p>
        </p:txBody>
      </p:sp>
      <p:sp>
        <p:nvSpPr>
          <p:cNvPr id="648198" name="Rectangle 6"/>
          <p:cNvSpPr>
            <a:spLocks noChangeArrowheads="1"/>
          </p:cNvSpPr>
          <p:nvPr/>
        </p:nvSpPr>
        <p:spPr bwMode="auto">
          <a:xfrm>
            <a:off x="609600" y="1981200"/>
            <a:ext cx="784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003399"/>
                </a:solidFill>
              </a:rPr>
              <a:t>Block-ciphers typically </a:t>
            </a:r>
            <a:r>
              <a:rPr lang="en-US" b="1">
                <a:solidFill>
                  <a:srgbClr val="CC0000"/>
                </a:solidFill>
              </a:rPr>
              <a:t>not</a:t>
            </a:r>
            <a:r>
              <a:rPr lang="en-US" b="1">
                <a:solidFill>
                  <a:srgbClr val="003399"/>
                </a:solidFill>
              </a:rPr>
              <a:t> based on number-theoretic problem such as factoring integers, etc.. </a:t>
            </a:r>
          </a:p>
        </p:txBody>
      </p:sp>
      <p:sp>
        <p:nvSpPr>
          <p:cNvPr id="648199" name="Rectangle 7"/>
          <p:cNvSpPr>
            <a:spLocks noChangeArrowheads="1"/>
          </p:cNvSpPr>
          <p:nvPr/>
        </p:nvSpPr>
        <p:spPr bwMode="auto">
          <a:xfrm>
            <a:off x="4114800" y="2438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sz="1600" b="1">
                <a:solidFill>
                  <a:srgbClr val="003399"/>
                </a:solidFill>
              </a:rPr>
              <a:t>(Although assume NP</a:t>
            </a:r>
            <a:r>
              <a:rPr lang="en-US" sz="1600" b="1">
                <a:solidFill>
                  <a:srgbClr val="003399"/>
                </a:solidFill>
                <a:latin typeface="Symbol" pitchFamily="18" charset="2"/>
                <a:sym typeface="Symbol" pitchFamily="18" charset="2"/>
              </a:rPr>
              <a:t></a:t>
            </a:r>
            <a:r>
              <a:rPr lang="en-US" sz="1600" b="1">
                <a:solidFill>
                  <a:srgbClr val="003399"/>
                </a:solidFill>
              </a:rPr>
              <a:t> P)</a:t>
            </a:r>
          </a:p>
        </p:txBody>
      </p:sp>
      <p:sp>
        <p:nvSpPr>
          <p:cNvPr id="648200" name="Rectangle 8"/>
          <p:cNvSpPr>
            <a:spLocks noChangeArrowheads="1"/>
          </p:cNvSpPr>
          <p:nvPr/>
        </p:nvSpPr>
        <p:spPr bwMode="auto">
          <a:xfrm>
            <a:off x="609600" y="44196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003399"/>
                </a:solidFill>
              </a:rPr>
              <a:t>Block cipher has </a:t>
            </a:r>
            <a:r>
              <a:rPr lang="en-US" b="1">
                <a:solidFill>
                  <a:srgbClr val="CC0000"/>
                </a:solidFill>
              </a:rPr>
              <a:t>known weakness</a:t>
            </a:r>
            <a:r>
              <a:rPr lang="en-US" b="1">
                <a:solidFill>
                  <a:srgbClr val="003399"/>
                </a:solidFill>
              </a:rPr>
              <a:t> if there’s such attack taking less than </a:t>
            </a:r>
            <a:r>
              <a:rPr lang="en-US" b="1">
                <a:solidFill>
                  <a:srgbClr val="CC0000"/>
                </a:solidFill>
              </a:rPr>
              <a:t>2</a:t>
            </a:r>
            <a:r>
              <a:rPr lang="en-US" b="1" baseline="30000">
                <a:solidFill>
                  <a:srgbClr val="CC0000"/>
                </a:solidFill>
                <a:cs typeface="Arial" charset="0"/>
              </a:rPr>
              <a:t>key length</a:t>
            </a:r>
            <a:r>
              <a:rPr lang="en-US" b="1">
                <a:solidFill>
                  <a:srgbClr val="003399"/>
                </a:solidFill>
              </a:rPr>
              <a:t> resources.</a:t>
            </a:r>
          </a:p>
        </p:txBody>
      </p:sp>
      <p:sp>
        <p:nvSpPr>
          <p:cNvPr id="648201" name="Rectangle 9"/>
          <p:cNvSpPr>
            <a:spLocks noChangeArrowheads="1"/>
          </p:cNvSpPr>
          <p:nvPr/>
        </p:nvSpPr>
        <p:spPr bwMode="auto">
          <a:xfrm>
            <a:off x="609600" y="35814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CC0000"/>
                </a:solidFill>
              </a:rPr>
              <a:t>Typical question: </a:t>
            </a:r>
            <a:r>
              <a:rPr lang="en-US" b="1">
                <a:solidFill>
                  <a:srgbClr val="003399"/>
                </a:solidFill>
              </a:rPr>
              <a:t>How many known (or chosen) plaintext/ciphertext pairs and computation steps are needed to find key.</a:t>
            </a:r>
          </a:p>
        </p:txBody>
      </p:sp>
      <p:sp>
        <p:nvSpPr>
          <p:cNvPr id="648202" name="Rectangle 10"/>
          <p:cNvSpPr>
            <a:spLocks noChangeArrowheads="1"/>
          </p:cNvSpPr>
          <p:nvPr/>
        </p:nvSpPr>
        <p:spPr bwMode="auto">
          <a:xfrm>
            <a:off x="609600" y="53340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003399"/>
                </a:solidFill>
              </a:rPr>
              <a:t>Block cipher is </a:t>
            </a:r>
            <a:r>
              <a:rPr lang="en-US" b="1">
                <a:solidFill>
                  <a:srgbClr val="CC0000"/>
                </a:solidFill>
              </a:rPr>
              <a:t>broken</a:t>
            </a:r>
            <a:r>
              <a:rPr lang="en-US" b="1">
                <a:solidFill>
                  <a:srgbClr val="003399"/>
                </a:solidFill>
              </a:rPr>
              <a:t> if there’s such attack taking a feasible amount of resources.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build="p"/>
      <p:bldP spid="648196" grpId="0"/>
      <p:bldP spid="648197" grpId="0"/>
      <p:bldP spid="648198" grpId="0"/>
      <p:bldP spid="648199" grpId="0"/>
      <p:bldP spid="648200" grpId="0"/>
      <p:bldP spid="648201" grpId="0"/>
      <p:bldP spid="6482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C4322-7E7F-48A4-B86B-1EA3149733A4}" type="slidenum">
              <a:rPr lang="en-US"/>
              <a:pPr/>
              <a:t>15</a:t>
            </a:fld>
            <a:endParaRPr lang="en-US" sz="1400"/>
          </a:p>
        </p:txBody>
      </p:sp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Cryptoanalysis – Historical Example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FEAL</a:t>
            </a:r>
            <a:r>
              <a:rPr lang="en-US"/>
              <a:t> - Shimizu and Miyaguchi, NTT 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Architecture similar to DES, slightly larger key (64 bits)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First version</a:t>
            </a:r>
            <a:r>
              <a:rPr lang="en-US"/>
              <a:t> – 4 rounds proposed in 1987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1988: </a:t>
            </a:r>
            <a:r>
              <a:rPr lang="en-US">
                <a:solidFill>
                  <a:srgbClr val="CC0000"/>
                </a:solidFill>
              </a:rPr>
              <a:t>100-10,000</a:t>
            </a:r>
            <a:r>
              <a:rPr lang="en-US"/>
              <a:t> msgs </a:t>
            </a:r>
            <a:r>
              <a:rPr lang="en-US">
                <a:solidFill>
                  <a:srgbClr val="CC0000"/>
                </a:solidFill>
              </a:rPr>
              <a:t>chosen-plaintext attack</a:t>
            </a:r>
            <a:r>
              <a:rPr lang="en-US"/>
              <a:t> found.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Later improved to only </a:t>
            </a:r>
            <a:r>
              <a:rPr lang="en-US">
                <a:solidFill>
                  <a:srgbClr val="CC0000"/>
                </a:solidFill>
              </a:rPr>
              <a:t>20 chosen</a:t>
            </a:r>
            <a:r>
              <a:rPr lang="en-US"/>
              <a:t> msgs 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Next version</a:t>
            </a:r>
            <a:r>
              <a:rPr lang="en-US"/>
              <a:t> – FEAL-8 : </a:t>
            </a:r>
            <a:r>
              <a:rPr lang="en-US">
                <a:solidFill>
                  <a:srgbClr val="CC0000"/>
                </a:solidFill>
              </a:rPr>
              <a:t>8 rounds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10,000 chosen plaintexts attack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Later attacks: </a:t>
            </a:r>
          </a:p>
          <a:p>
            <a:pPr lvl="1"/>
            <a:r>
              <a:rPr lang="en-US"/>
              <a:t>~30K </a:t>
            </a:r>
            <a:r>
              <a:rPr lang="en-US">
                <a:solidFill>
                  <a:srgbClr val="CC0000"/>
                </a:solidFill>
              </a:rPr>
              <a:t>known plaintext</a:t>
            </a:r>
            <a:r>
              <a:rPr lang="en-US"/>
              <a:t> attack for FEAL-8</a:t>
            </a:r>
          </a:p>
          <a:p>
            <a:pPr lvl="1"/>
            <a:r>
              <a:rPr lang="en-US"/>
              <a:t>5 </a:t>
            </a:r>
            <a:r>
              <a:rPr lang="en-US">
                <a:solidFill>
                  <a:srgbClr val="CC0000"/>
                </a:solidFill>
              </a:rPr>
              <a:t>known plaintext</a:t>
            </a:r>
            <a:r>
              <a:rPr lang="en-US"/>
              <a:t> attack for FEAL-4</a:t>
            </a:r>
          </a:p>
          <a:p>
            <a:pPr lvl="1"/>
            <a:r>
              <a:rPr lang="en-US"/>
              <a:t>Better than brute force attack for FEAL-N for any N&lt;32.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AD2F2-09E7-4FE2-AF47-18FF502719FE}" type="slidenum">
              <a:rPr lang="en-US"/>
              <a:pPr/>
              <a:t>16</a:t>
            </a:fld>
            <a:endParaRPr lang="en-US" sz="1400"/>
          </a:p>
        </p:txBody>
      </p:sp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Cryptanalysis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/>
              <a:t> In 1991, Biham &amp; Shamir presented a general method to attack DES-like systems.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Is not extremely successful for DES itself (2</a:t>
            </a:r>
            <a:r>
              <a:rPr lang="en-US" baseline="30000">
                <a:cs typeface="Arial" charset="0"/>
              </a:rPr>
              <a:t>48</a:t>
            </a:r>
            <a:r>
              <a:rPr lang="en-US"/>
              <a:t> operations instead of 2</a:t>
            </a:r>
            <a:r>
              <a:rPr lang="en-US" baseline="30000">
                <a:cs typeface="Arial" charset="0"/>
              </a:rPr>
              <a:t>56</a:t>
            </a:r>
            <a:r>
              <a:rPr lang="en-US"/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Works very well for subtle variants:</a:t>
            </a:r>
          </a:p>
          <a:p>
            <a:pPr lvl="1"/>
            <a:r>
              <a:rPr lang="en-US"/>
              <a:t>Random S-boxes : 2</a:t>
            </a:r>
            <a:r>
              <a:rPr lang="en-US" baseline="30000">
                <a:cs typeface="Arial" charset="0"/>
              </a:rPr>
              <a:t>37</a:t>
            </a:r>
            <a:r>
              <a:rPr lang="en-US"/>
              <a:t> known plaintext attack</a:t>
            </a:r>
          </a:p>
          <a:p>
            <a:pPr lvl="1"/>
            <a:r>
              <a:rPr lang="en-US"/>
              <a:t>G-DES (Schaumuller-Bichl, 81): 6 known plaintext attack!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Insight on (then secret) design criteria of 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C7D4-F0E1-4CB1-B589-309A56C1324B}" type="slidenum">
              <a:rPr lang="en-US"/>
              <a:pPr/>
              <a:t>17</a:t>
            </a:fld>
            <a:endParaRPr lang="en-US" sz="1400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Choose A Block Cipher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924800" cy="5334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Common heuristic: </a:t>
            </a:r>
            <a:r>
              <a:rPr lang="en-US"/>
              <a:t>Choose </a:t>
            </a:r>
            <a:r>
              <a:rPr lang="en-US">
                <a:solidFill>
                  <a:srgbClr val="CC0000"/>
                </a:solidFill>
              </a:rPr>
              <a:t>fastest unbroken</a:t>
            </a:r>
            <a:r>
              <a:rPr lang="en-US"/>
              <a:t> cipher.</a:t>
            </a:r>
          </a:p>
        </p:txBody>
      </p:sp>
      <p:sp>
        <p:nvSpPr>
          <p:cNvPr id="654340" name="Rectangle 4"/>
          <p:cNvSpPr>
            <a:spLocks noChangeArrowheads="1"/>
          </p:cNvSpPr>
          <p:nvPr/>
        </p:nvSpPr>
        <p:spPr bwMode="auto">
          <a:xfrm>
            <a:off x="609600" y="1371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CC0000"/>
                </a:solidFill>
              </a:rPr>
              <a:t>Problem:</a:t>
            </a:r>
            <a:r>
              <a:rPr lang="en-US" b="1">
                <a:solidFill>
                  <a:srgbClr val="003399"/>
                </a:solidFill>
              </a:rPr>
              <a:t> unbroken means not </a:t>
            </a:r>
            <a:r>
              <a:rPr lang="en-US" b="1">
                <a:solidFill>
                  <a:srgbClr val="CC0000"/>
                </a:solidFill>
              </a:rPr>
              <a:t>known </a:t>
            </a:r>
            <a:r>
              <a:rPr lang="en-US" b="1">
                <a:solidFill>
                  <a:srgbClr val="003399"/>
                </a:solidFill>
              </a:rPr>
              <a:t>to be broken.</a:t>
            </a:r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1676400" y="1828800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3399"/>
                </a:solidFill>
              </a:rPr>
              <a:t> Perhaps will be broken in future.</a:t>
            </a:r>
          </a:p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3399"/>
                </a:solidFill>
              </a:rPr>
              <a:t> Perhaps no one really tried to break it.</a:t>
            </a:r>
          </a:p>
        </p:txBody>
      </p:sp>
      <p:sp>
        <p:nvSpPr>
          <p:cNvPr id="654342" name="Rectangle 6"/>
          <p:cNvSpPr>
            <a:spLocks noChangeArrowheads="1"/>
          </p:cNvSpPr>
          <p:nvPr/>
        </p:nvSpPr>
        <p:spPr bwMode="auto">
          <a:xfrm>
            <a:off x="533400" y="28956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146425" indent="-3146425"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CC0000"/>
                </a:solidFill>
              </a:rPr>
              <a:t>My (non-expert) suggestion: </a:t>
            </a:r>
            <a:r>
              <a:rPr lang="en-US" b="1">
                <a:solidFill>
                  <a:srgbClr val="003399"/>
                </a:solidFill>
              </a:rPr>
              <a:t>Choose a </a:t>
            </a:r>
            <a:r>
              <a:rPr lang="en-US" b="1">
                <a:solidFill>
                  <a:srgbClr val="CC0000"/>
                </a:solidFill>
              </a:rPr>
              <a:t>secure </a:t>
            </a:r>
            <a:r>
              <a:rPr lang="en-US" b="1">
                <a:solidFill>
                  <a:srgbClr val="003399"/>
                </a:solidFill>
              </a:rPr>
              <a:t>cipher that is efficient enough.</a:t>
            </a:r>
          </a:p>
        </p:txBody>
      </p:sp>
      <p:sp>
        <p:nvSpPr>
          <p:cNvPr id="654343" name="Rectangle 7"/>
          <p:cNvSpPr>
            <a:spLocks noChangeArrowheads="1"/>
          </p:cNvSpPr>
          <p:nvPr/>
        </p:nvSpPr>
        <p:spPr bwMode="auto">
          <a:xfrm>
            <a:off x="533400" y="34290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146425" indent="-3146425"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003399"/>
                </a:solidFill>
              </a:rPr>
              <a:t>Secure means </a:t>
            </a:r>
            <a:r>
              <a:rPr lang="en-US" b="1">
                <a:solidFill>
                  <a:srgbClr val="CC0000"/>
                </a:solidFill>
              </a:rPr>
              <a:t>public</a:t>
            </a:r>
            <a:r>
              <a:rPr lang="en-US" b="1">
                <a:solidFill>
                  <a:srgbClr val="003399"/>
                </a:solidFill>
              </a:rPr>
              <a:t> and </a:t>
            </a:r>
            <a:r>
              <a:rPr lang="en-US" b="1">
                <a:solidFill>
                  <a:srgbClr val="CC0000"/>
                </a:solidFill>
              </a:rPr>
              <a:t>well-studied</a:t>
            </a:r>
            <a:r>
              <a:rPr lang="en-US" b="1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533400" y="4038600"/>
            <a:ext cx="8305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31775" indent="-231775"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003399"/>
                </a:solidFill>
              </a:rPr>
              <a:t>Does </a:t>
            </a:r>
            <a:r>
              <a:rPr lang="en-US" b="1">
                <a:solidFill>
                  <a:srgbClr val="CC0000"/>
                </a:solidFill>
              </a:rPr>
              <a:t>not</a:t>
            </a:r>
            <a:r>
              <a:rPr lang="en-US" b="1">
                <a:solidFill>
                  <a:srgbClr val="003399"/>
                </a:solidFill>
              </a:rPr>
              <a:t> mean:</a:t>
            </a:r>
          </a:p>
          <a:p>
            <a:pPr marL="231775" indent="-231775"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3399"/>
                </a:solidFill>
              </a:rPr>
              <a:t>Cipher with no known attacks (# analysts &lt; # ciphers)</a:t>
            </a:r>
          </a:p>
          <a:p>
            <a:pPr marL="231775" indent="-231775"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3399"/>
                </a:solidFill>
              </a:rPr>
              <a:t>Your own homebrewed cipher with only copy of specs under pillow.</a:t>
            </a:r>
            <a:br>
              <a:rPr lang="en-US" b="1">
                <a:solidFill>
                  <a:srgbClr val="003399"/>
                </a:solidFill>
              </a:rPr>
            </a:br>
            <a:r>
              <a:rPr lang="en-US" sz="1600" b="1">
                <a:solidFill>
                  <a:srgbClr val="003399"/>
                </a:solidFill>
              </a:rPr>
              <a:t>(especially if you </a:t>
            </a:r>
            <a:r>
              <a:rPr lang="en-US" sz="1600" b="1">
                <a:solidFill>
                  <a:srgbClr val="003399"/>
                </a:solidFill>
                <a:latin typeface="Symbol" pitchFamily="18" charset="2"/>
                <a:sym typeface="Symbol" pitchFamily="18" charset="2"/>
              </a:rPr>
              <a:t></a:t>
            </a:r>
            <a:r>
              <a:rPr lang="en-US" sz="1600" b="1">
                <a:solidFill>
                  <a:srgbClr val="003399"/>
                </a:solidFill>
              </a:rPr>
              <a:t> { Biham, Rivest, Shamir,…} )</a:t>
            </a:r>
          </a:p>
          <a:p>
            <a:pPr marL="231775" indent="-231775"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3399"/>
                </a:solidFill>
              </a:rPr>
              <a:t>A secret government-made military cipher.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  <p:bldP spid="654340" grpId="0"/>
      <p:bldP spid="654341" grpId="0"/>
      <p:bldP spid="654342" grpId="0"/>
      <p:bldP spid="654343" grpId="0"/>
      <p:bldP spid="65434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9B24-5353-4573-9612-61D5A117BB8C}" type="slidenum">
              <a:rPr lang="en-US"/>
              <a:pPr/>
              <a:t>18</a:t>
            </a:fld>
            <a:endParaRPr lang="en-US" sz="1400"/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Modes of Operation for Block-Ciphers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533400"/>
          </a:xfrm>
        </p:spPr>
        <p:txBody>
          <a:bodyPr/>
          <a:lstStyle/>
          <a:p>
            <a:r>
              <a:rPr lang="en-US"/>
              <a:t>A block cipher is a pseudorandom permutation E</a:t>
            </a:r>
            <a:r>
              <a:rPr lang="en-US" baseline="-25000">
                <a:cs typeface="Arial" charset="0"/>
              </a:rPr>
              <a:t>k</a:t>
            </a:r>
            <a:r>
              <a:rPr lang="en-US"/>
              <a:t>:{0,1}</a:t>
            </a:r>
            <a:r>
              <a:rPr lang="en-US" baseline="30000">
                <a:cs typeface="Arial" charset="0"/>
              </a:rPr>
              <a:t>n</a:t>
            </a:r>
            <a:r>
              <a:rPr lang="en-US">
                <a:sym typeface="Wingdings" pitchFamily="2" charset="2"/>
              </a:rPr>
              <a:t>{0,1}</a:t>
            </a:r>
            <a:r>
              <a:rPr lang="en-US" baseline="30000">
                <a:cs typeface="Arial" charset="0"/>
                <a:sym typeface="Wingdings" pitchFamily="2" charset="2"/>
              </a:rPr>
              <a:t>n</a:t>
            </a:r>
            <a:r>
              <a:rPr lang="en-US">
                <a:sym typeface="Wingdings" pitchFamily="2" charset="2"/>
              </a:rPr>
              <a:t>.</a:t>
            </a:r>
          </a:p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657412" name="Rectangle 4"/>
          <p:cNvSpPr>
            <a:spLocks noChangeArrowheads="1"/>
          </p:cNvSpPr>
          <p:nvPr/>
        </p:nvSpPr>
        <p:spPr bwMode="auto">
          <a:xfrm>
            <a:off x="533400" y="50292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lvl="1" indent="-284163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003399"/>
                </a:solidFill>
              </a:rPr>
              <a:t>{ E</a:t>
            </a:r>
            <a:r>
              <a:rPr lang="en-US" sz="2000" b="1" baseline="-25000">
                <a:solidFill>
                  <a:srgbClr val="003399"/>
                </a:solidFill>
                <a:cs typeface="Arial" charset="0"/>
              </a:rPr>
              <a:t>k</a:t>
            </a:r>
            <a:r>
              <a:rPr lang="en-US" sz="2000" b="1">
                <a:solidFill>
                  <a:srgbClr val="003399"/>
                </a:solidFill>
              </a:rPr>
              <a:t> }</a:t>
            </a:r>
            <a:r>
              <a:rPr lang="en-US" sz="2000" b="1"/>
              <a:t> is PRP, if both </a:t>
            </a:r>
            <a:r>
              <a:rPr lang="en-US" sz="2000" b="1">
                <a:solidFill>
                  <a:srgbClr val="003399"/>
                </a:solidFill>
              </a:rPr>
              <a:t>(k,x)</a:t>
            </a:r>
            <a:r>
              <a:rPr lang="en-US" sz="2000" b="1">
                <a:solidFill>
                  <a:srgbClr val="003399"/>
                </a:solidFill>
                <a:sym typeface="Wingdings" pitchFamily="2" charset="2"/>
              </a:rPr>
              <a:t> E</a:t>
            </a:r>
            <a:r>
              <a:rPr lang="en-US" sz="2000" b="1" baseline="-25000">
                <a:solidFill>
                  <a:srgbClr val="003399"/>
                </a:solidFill>
                <a:cs typeface="Arial" charset="0"/>
                <a:sym typeface="Wingdings" pitchFamily="2" charset="2"/>
              </a:rPr>
              <a:t>k</a:t>
            </a:r>
            <a:r>
              <a:rPr lang="en-US" sz="2000" b="1">
                <a:solidFill>
                  <a:srgbClr val="003399"/>
                </a:solidFill>
                <a:sym typeface="Wingdings" pitchFamily="2" charset="2"/>
              </a:rPr>
              <a:t>(x)</a:t>
            </a:r>
            <a:r>
              <a:rPr lang="en-US" sz="2000" b="1">
                <a:sym typeface="Wingdings" pitchFamily="2" charset="2"/>
              </a:rPr>
              <a:t> and </a:t>
            </a:r>
            <a:r>
              <a:rPr lang="en-US" sz="2000" b="1">
                <a:solidFill>
                  <a:srgbClr val="003399"/>
                </a:solidFill>
                <a:sym typeface="Wingdings" pitchFamily="2" charset="2"/>
              </a:rPr>
              <a:t>(k,y)E</a:t>
            </a:r>
            <a:r>
              <a:rPr lang="en-US" sz="2000" b="1" baseline="-25000">
                <a:solidFill>
                  <a:srgbClr val="003399"/>
                </a:solidFill>
                <a:cs typeface="Arial" charset="0"/>
                <a:sym typeface="Wingdings" pitchFamily="2" charset="2"/>
              </a:rPr>
              <a:t>k</a:t>
            </a:r>
            <a:r>
              <a:rPr lang="en-US" sz="2000" b="1" baseline="30000">
                <a:solidFill>
                  <a:srgbClr val="003399"/>
                </a:solidFill>
                <a:cs typeface="Arial" charset="0"/>
                <a:sym typeface="Wingdings" pitchFamily="2" charset="2"/>
              </a:rPr>
              <a:t>-1</a:t>
            </a:r>
            <a:r>
              <a:rPr lang="en-US" sz="2000" b="1">
                <a:solidFill>
                  <a:srgbClr val="003399"/>
                </a:solidFill>
                <a:sym typeface="Wingdings" pitchFamily="2" charset="2"/>
              </a:rPr>
              <a:t>(y)</a:t>
            </a:r>
            <a:r>
              <a:rPr lang="en-US" sz="2000" b="1">
                <a:sym typeface="Wingdings" pitchFamily="2" charset="2"/>
              </a:rPr>
              <a:t> are efficiently computable and n</a:t>
            </a:r>
            <a:r>
              <a:rPr lang="en-US" sz="2000" b="1"/>
              <a:t>o efficient adv. can tell apart access to:</a:t>
            </a:r>
          </a:p>
          <a:p>
            <a:pPr marL="398463" lvl="1" indent="-284163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v"/>
            </a:pPr>
            <a:r>
              <a:rPr lang="en-US" sz="2000" b="1">
                <a:solidFill>
                  <a:srgbClr val="003399"/>
                </a:solidFill>
              </a:rPr>
              <a:t>E</a:t>
            </a:r>
            <a:r>
              <a:rPr lang="en-US" sz="2000" b="1" baseline="-25000">
                <a:solidFill>
                  <a:srgbClr val="003399"/>
                </a:solidFill>
                <a:cs typeface="Arial" charset="0"/>
              </a:rPr>
              <a:t>k</a:t>
            </a:r>
            <a:r>
              <a:rPr lang="en-US" sz="2000" b="1">
                <a:solidFill>
                  <a:srgbClr val="003399"/>
                </a:solidFill>
              </a:rPr>
              <a:t>(</a:t>
            </a:r>
            <a:r>
              <a:rPr lang="en-US" sz="2000" b="1">
                <a:solidFill>
                  <a:srgbClr val="003399"/>
                </a:solidFill>
                <a:latin typeface="cmsy10" pitchFamily="34" charset="0"/>
              </a:rPr>
              <a:t>¢</a:t>
            </a:r>
            <a:r>
              <a:rPr lang="en-US" sz="2000" b="1">
                <a:solidFill>
                  <a:srgbClr val="003399"/>
                </a:solidFill>
              </a:rPr>
              <a:t>)</a:t>
            </a:r>
            <a:r>
              <a:rPr lang="en-US" sz="2000" b="1"/>
              <a:t> and </a:t>
            </a:r>
            <a:r>
              <a:rPr lang="en-US" sz="2000" b="1">
                <a:solidFill>
                  <a:srgbClr val="003399"/>
                </a:solidFill>
              </a:rPr>
              <a:t>E</a:t>
            </a:r>
            <a:r>
              <a:rPr lang="en-US" sz="2000" b="1" baseline="-25000">
                <a:solidFill>
                  <a:srgbClr val="003399"/>
                </a:solidFill>
                <a:cs typeface="Arial" charset="0"/>
              </a:rPr>
              <a:t>k</a:t>
            </a:r>
            <a:r>
              <a:rPr lang="en-US" sz="2000" b="1" baseline="30000">
                <a:solidFill>
                  <a:srgbClr val="003399"/>
                </a:solidFill>
                <a:cs typeface="Arial" charset="0"/>
              </a:rPr>
              <a:t>-1</a:t>
            </a:r>
            <a:r>
              <a:rPr lang="en-US" sz="2000" b="1">
                <a:solidFill>
                  <a:srgbClr val="003399"/>
                </a:solidFill>
              </a:rPr>
              <a:t>(</a:t>
            </a:r>
            <a:r>
              <a:rPr lang="en-US" sz="2000" b="1">
                <a:solidFill>
                  <a:srgbClr val="003399"/>
                </a:solidFill>
                <a:latin typeface="cmsy10" pitchFamily="34" charset="0"/>
              </a:rPr>
              <a:t>¢</a:t>
            </a:r>
            <a:r>
              <a:rPr lang="en-US" sz="2000" b="1">
                <a:solidFill>
                  <a:srgbClr val="003399"/>
                </a:solidFill>
              </a:rPr>
              <a:t>)</a:t>
            </a:r>
            <a:r>
              <a:rPr lang="en-US" sz="2000" b="1"/>
              <a:t> for random </a:t>
            </a:r>
            <a:r>
              <a:rPr lang="en-US" sz="2000" b="1">
                <a:solidFill>
                  <a:srgbClr val="003399"/>
                </a:solidFill>
              </a:rPr>
              <a:t>k</a:t>
            </a:r>
            <a:r>
              <a:rPr lang="en-US" sz="2000" b="1">
                <a:solidFill>
                  <a:srgbClr val="003399"/>
                </a:solidFill>
                <a:latin typeface="cmsy10" pitchFamily="34" charset="0"/>
              </a:rPr>
              <a:t>2</a:t>
            </a:r>
            <a:r>
              <a:rPr lang="en-US" sz="2000" b="1" baseline="-25000">
                <a:solidFill>
                  <a:srgbClr val="003399"/>
                </a:solidFill>
                <a:cs typeface="Arial" charset="0"/>
              </a:rPr>
              <a:t>r</a:t>
            </a:r>
            <a:r>
              <a:rPr lang="en-US" sz="2000" b="1">
                <a:solidFill>
                  <a:srgbClr val="003399"/>
                </a:solidFill>
              </a:rPr>
              <a:t> {0,1}</a:t>
            </a:r>
            <a:r>
              <a:rPr lang="en-US" sz="2000" b="1" baseline="30000">
                <a:solidFill>
                  <a:srgbClr val="003399"/>
                </a:solidFill>
                <a:cs typeface="Arial" charset="0"/>
              </a:rPr>
              <a:t>n</a:t>
            </a:r>
            <a:endParaRPr lang="en-US" sz="2000" b="1">
              <a:solidFill>
                <a:srgbClr val="003399"/>
              </a:solidFill>
              <a:cs typeface="Arial" charset="0"/>
            </a:endParaRPr>
          </a:p>
          <a:p>
            <a:pPr marL="398463" lvl="1" indent="-284163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v"/>
            </a:pPr>
            <a:r>
              <a:rPr lang="en-US" sz="2000" b="1">
                <a:solidFill>
                  <a:srgbClr val="CC0000"/>
                </a:solidFill>
              </a:rPr>
              <a:t>random </a:t>
            </a:r>
            <a:r>
              <a:rPr lang="en-US" sz="2000" b="1"/>
              <a:t>permutation </a:t>
            </a:r>
            <a:r>
              <a:rPr lang="en-US" sz="2000" b="1">
                <a:solidFill>
                  <a:srgbClr val="003399"/>
                </a:solidFill>
              </a:rPr>
              <a:t>F:{0,1}</a:t>
            </a:r>
            <a:r>
              <a:rPr lang="en-US" sz="2000" b="1" baseline="30000">
                <a:solidFill>
                  <a:srgbClr val="003399"/>
                </a:solidFill>
                <a:cs typeface="Arial" charset="0"/>
              </a:rPr>
              <a:t>n</a:t>
            </a:r>
            <a:r>
              <a:rPr lang="en-US" sz="2000" b="1">
                <a:solidFill>
                  <a:srgbClr val="003399"/>
                </a:solidFill>
                <a:sym typeface="Wingdings" pitchFamily="2" charset="2"/>
              </a:rPr>
              <a:t>{0,1}</a:t>
            </a:r>
            <a:r>
              <a:rPr lang="en-US" sz="2000" b="1" baseline="30000">
                <a:solidFill>
                  <a:srgbClr val="003399"/>
                </a:solidFill>
                <a:cs typeface="Arial" charset="0"/>
                <a:sym typeface="Wingdings" pitchFamily="2" charset="2"/>
              </a:rPr>
              <a:t>n </a:t>
            </a:r>
            <a:r>
              <a:rPr lang="en-US" sz="2000" b="1">
                <a:solidFill>
                  <a:srgbClr val="003399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2000" b="1">
                <a:cs typeface="Arial" charset="0"/>
                <a:sym typeface="Wingdings" pitchFamily="2" charset="2"/>
              </a:rPr>
              <a:t>and</a:t>
            </a:r>
            <a:r>
              <a:rPr lang="en-US" sz="2000" b="1">
                <a:solidFill>
                  <a:srgbClr val="003399"/>
                </a:solidFill>
                <a:cs typeface="Arial" charset="0"/>
                <a:sym typeface="Wingdings" pitchFamily="2" charset="2"/>
              </a:rPr>
              <a:t> F</a:t>
            </a:r>
            <a:r>
              <a:rPr lang="en-US" sz="2000" b="1" baseline="30000">
                <a:solidFill>
                  <a:srgbClr val="003399"/>
                </a:solidFill>
                <a:cs typeface="Arial" charset="0"/>
                <a:sym typeface="Wingdings" pitchFamily="2" charset="2"/>
              </a:rPr>
              <a:t>-1</a:t>
            </a:r>
            <a:endParaRPr lang="en-US" sz="2000" b="1" baseline="3000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657413" name="AutoShape 5"/>
          <p:cNvSpPr>
            <a:spLocks noChangeArrowheads="1"/>
          </p:cNvSpPr>
          <p:nvPr/>
        </p:nvSpPr>
        <p:spPr bwMode="auto">
          <a:xfrm>
            <a:off x="533400" y="4876800"/>
            <a:ext cx="8153400" cy="1905000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57414" name="Rectangle 6"/>
          <p:cNvSpPr>
            <a:spLocks noChangeArrowheads="1"/>
          </p:cNvSpPr>
          <p:nvPr/>
        </p:nvSpPr>
        <p:spPr bwMode="auto">
          <a:xfrm>
            <a:off x="0" y="4495800"/>
            <a:ext cx="9677400" cy="2819400"/>
          </a:xfrm>
          <a:prstGeom prst="rect">
            <a:avLst/>
          </a:prstGeom>
          <a:solidFill>
            <a:schemeClr val="bg1">
              <a:alpha val="39999"/>
            </a:scheme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57415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8305800" cy="6413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3399"/>
                </a:solidFill>
                <a:sym typeface="Wingdings" pitchFamily="2" charset="2"/>
              </a:rPr>
              <a:t>A </a:t>
            </a:r>
            <a:r>
              <a:rPr lang="en-US" b="1">
                <a:solidFill>
                  <a:srgbClr val="CC0000"/>
                </a:solidFill>
                <a:sym typeface="Wingdings" pitchFamily="2" charset="2"/>
              </a:rPr>
              <a:t>mode of operation </a:t>
            </a:r>
            <a:r>
              <a:rPr lang="en-US" b="1">
                <a:solidFill>
                  <a:srgbClr val="003399"/>
                </a:solidFill>
                <a:sym typeface="Wingdings" pitchFamily="2" charset="2"/>
              </a:rPr>
              <a:t>extends the cipher to inputs larger than n.</a:t>
            </a:r>
            <a:br>
              <a:rPr lang="en-US" b="1">
                <a:solidFill>
                  <a:srgbClr val="003399"/>
                </a:solidFill>
                <a:sym typeface="Wingdings" pitchFamily="2" charset="2"/>
              </a:rPr>
            </a:br>
            <a:r>
              <a:rPr lang="en-US" b="1">
                <a:solidFill>
                  <a:srgbClr val="003399"/>
                </a:solidFill>
                <a:sym typeface="Wingdings" pitchFamily="2" charset="2"/>
              </a:rPr>
              <a:t>(typically integer multiples of n)</a:t>
            </a:r>
          </a:p>
        </p:txBody>
      </p:sp>
      <p:sp>
        <p:nvSpPr>
          <p:cNvPr id="657416" name="Text Box 8"/>
          <p:cNvSpPr txBox="1">
            <a:spLocks noChangeArrowheads="1"/>
          </p:cNvSpPr>
          <p:nvPr/>
        </p:nvSpPr>
        <p:spPr bwMode="auto">
          <a:xfrm>
            <a:off x="609600" y="2300288"/>
            <a:ext cx="8305800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3399"/>
                </a:solidFill>
                <a:sym typeface="Wingdings" pitchFamily="2" charset="2"/>
              </a:rPr>
              <a:t>Many modes with different </a:t>
            </a:r>
            <a:r>
              <a:rPr lang="en-US" b="1">
                <a:solidFill>
                  <a:srgbClr val="CC0000"/>
                </a:solidFill>
                <a:sym typeface="Wingdings" pitchFamily="2" charset="2"/>
              </a:rPr>
              <a:t>efficiency</a:t>
            </a:r>
            <a:r>
              <a:rPr lang="en-US" b="1">
                <a:solidFill>
                  <a:srgbClr val="003399"/>
                </a:solidFill>
                <a:sym typeface="Wingdings" pitchFamily="2" charset="2"/>
              </a:rPr>
              <a:t>  and </a:t>
            </a:r>
            <a:r>
              <a:rPr lang="en-US" b="1">
                <a:solidFill>
                  <a:srgbClr val="CC0000"/>
                </a:solidFill>
                <a:sym typeface="Wingdings" pitchFamily="2" charset="2"/>
              </a:rPr>
              <a:t>security </a:t>
            </a:r>
            <a:r>
              <a:rPr lang="en-US" b="1">
                <a:solidFill>
                  <a:srgbClr val="003399"/>
                </a:solidFill>
                <a:sym typeface="Wingdings" pitchFamily="2" charset="2"/>
              </a:rPr>
              <a:t>properties. </a:t>
            </a:r>
          </a:p>
        </p:txBody>
      </p:sp>
      <p:sp>
        <p:nvSpPr>
          <p:cNvPr id="657417" name="Text Box 9"/>
          <p:cNvSpPr txBox="1">
            <a:spLocks noChangeArrowheads="1"/>
          </p:cNvSpPr>
          <p:nvPr/>
        </p:nvSpPr>
        <p:spPr bwMode="auto">
          <a:xfrm>
            <a:off x="1066800" y="3379788"/>
            <a:ext cx="4343400" cy="11922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003399"/>
                </a:solidFill>
                <a:sym typeface="Wingdings" pitchFamily="2" charset="2"/>
              </a:rPr>
              <a:t> ECB – Electronic Code-Book mode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003399"/>
                </a:solidFill>
                <a:sym typeface="Wingdings" pitchFamily="2" charset="2"/>
              </a:rPr>
              <a:t> CBC – Cipher-Block-Chaining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003399"/>
                </a:solidFill>
                <a:sym typeface="Wingdings" pitchFamily="2" charset="2"/>
              </a:rPr>
              <a:t> CTR – Counter mode.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609600" y="2833688"/>
            <a:ext cx="1676400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sym typeface="Wingdings" pitchFamily="2" charset="2"/>
              </a:rPr>
              <a:t>Examples: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500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267200"/>
            <a:ext cx="4540188" cy="2590800"/>
          </a:xfrm>
          <a:prstGeom prst="rect">
            <a:avLst/>
          </a:prstGeom>
          <a:noFill/>
          <a:ln w="1587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8364-DAC2-4744-940C-ADAC3827D3A7}" type="slidenum">
              <a:rPr lang="en-US"/>
              <a:pPr/>
              <a:t>19</a:t>
            </a:fld>
            <a:endParaRPr lang="en-US" sz="1400"/>
          </a:p>
        </p:txBody>
      </p:sp>
      <p:sp>
        <p:nvSpPr>
          <p:cNvPr id="659497" name="Rectangle 41"/>
          <p:cNvSpPr>
            <a:spLocks noChangeArrowheads="1"/>
          </p:cNvSpPr>
          <p:nvPr/>
        </p:nvSpPr>
        <p:spPr bwMode="auto">
          <a:xfrm>
            <a:off x="5791200" y="3581400"/>
            <a:ext cx="1371600" cy="3048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59496" name="Rectangle 40"/>
          <p:cNvSpPr>
            <a:spLocks noChangeArrowheads="1"/>
          </p:cNvSpPr>
          <p:nvPr/>
        </p:nvSpPr>
        <p:spPr bwMode="auto">
          <a:xfrm>
            <a:off x="4114800" y="3581400"/>
            <a:ext cx="1371600" cy="3048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ECB – Electronic Codebook Mode Mode 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7848600" cy="4572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Simplest</a:t>
            </a:r>
            <a:r>
              <a:rPr lang="en-US"/>
              <a:t> mode:  E’</a:t>
            </a:r>
            <a:r>
              <a:rPr lang="en-US" baseline="-25000">
                <a:cs typeface="Arial" charset="0"/>
              </a:rPr>
              <a:t>k</a:t>
            </a:r>
            <a:r>
              <a:rPr lang="en-US"/>
              <a:t>(x</a:t>
            </a:r>
            <a:r>
              <a:rPr lang="en-US" baseline="-25000">
                <a:cs typeface="Arial" charset="0"/>
              </a:rPr>
              <a:t>1</a:t>
            </a:r>
            <a:r>
              <a:rPr lang="en-US"/>
              <a:t>,..,x</a:t>
            </a:r>
            <a:r>
              <a:rPr lang="en-US" baseline="-25000">
                <a:cs typeface="Arial" charset="0"/>
              </a:rPr>
              <a:t>m</a:t>
            </a:r>
            <a:r>
              <a:rPr lang="en-US"/>
              <a:t>) = E</a:t>
            </a:r>
            <a:r>
              <a:rPr lang="en-US" baseline="-25000">
                <a:cs typeface="Arial" charset="0"/>
              </a:rPr>
              <a:t>k</a:t>
            </a:r>
            <a:r>
              <a:rPr lang="en-US"/>
              <a:t>(x</a:t>
            </a:r>
            <a:r>
              <a:rPr lang="en-US" baseline="-25000">
                <a:cs typeface="Arial" charset="0"/>
              </a:rPr>
              <a:t>1</a:t>
            </a:r>
            <a:r>
              <a:rPr lang="en-US"/>
              <a:t>),…,E</a:t>
            </a:r>
            <a:r>
              <a:rPr lang="en-US" baseline="-25000">
                <a:cs typeface="Arial" charset="0"/>
              </a:rPr>
              <a:t>k</a:t>
            </a:r>
            <a:r>
              <a:rPr lang="en-US"/>
              <a:t>(x</a:t>
            </a:r>
            <a:r>
              <a:rPr lang="en-US" baseline="-25000">
                <a:cs typeface="Arial" charset="0"/>
              </a:rPr>
              <a:t>m</a:t>
            </a:r>
            <a:r>
              <a:rPr lang="en-US"/>
              <a:t>)</a:t>
            </a:r>
          </a:p>
        </p:txBody>
      </p:sp>
      <p:sp>
        <p:nvSpPr>
          <p:cNvPr id="659460" name="Rectangle 4"/>
          <p:cNvSpPr>
            <a:spLocks noChangeArrowheads="1"/>
          </p:cNvSpPr>
          <p:nvPr/>
        </p:nvSpPr>
        <p:spPr bwMode="auto">
          <a:xfrm>
            <a:off x="2362200" y="1295400"/>
            <a:ext cx="1371600" cy="3048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59461" name="Text Box 5"/>
          <p:cNvSpPr txBox="1">
            <a:spLocks noChangeArrowheads="1"/>
          </p:cNvSpPr>
          <p:nvPr/>
        </p:nvSpPr>
        <p:spPr bwMode="auto">
          <a:xfrm>
            <a:off x="2832100" y="1219200"/>
            <a:ext cx="596900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/>
              <a:t>x</a:t>
            </a:r>
            <a:r>
              <a:rPr lang="en-US" baseline="-25000">
                <a:cs typeface="Arial" charset="0"/>
              </a:rPr>
              <a:t>1</a:t>
            </a:r>
          </a:p>
        </p:txBody>
      </p:sp>
      <p:sp>
        <p:nvSpPr>
          <p:cNvPr id="659462" name="Rectangle 6"/>
          <p:cNvSpPr>
            <a:spLocks noChangeArrowheads="1"/>
          </p:cNvSpPr>
          <p:nvPr/>
        </p:nvSpPr>
        <p:spPr bwMode="auto">
          <a:xfrm>
            <a:off x="4114800" y="1295400"/>
            <a:ext cx="1371600" cy="3048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59463" name="Text Box 7"/>
          <p:cNvSpPr txBox="1">
            <a:spLocks noChangeArrowheads="1"/>
          </p:cNvSpPr>
          <p:nvPr/>
        </p:nvSpPr>
        <p:spPr bwMode="auto">
          <a:xfrm>
            <a:off x="4584700" y="1219200"/>
            <a:ext cx="596900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/>
              <a:t>x</a:t>
            </a:r>
            <a:r>
              <a:rPr lang="en-US" baseline="-25000">
                <a:cs typeface="Arial" charset="0"/>
              </a:rPr>
              <a:t>2</a:t>
            </a:r>
          </a:p>
        </p:txBody>
      </p:sp>
      <p:sp>
        <p:nvSpPr>
          <p:cNvPr id="659464" name="Rectangle 8"/>
          <p:cNvSpPr>
            <a:spLocks noChangeArrowheads="1"/>
          </p:cNvSpPr>
          <p:nvPr/>
        </p:nvSpPr>
        <p:spPr bwMode="auto">
          <a:xfrm>
            <a:off x="5791200" y="1295400"/>
            <a:ext cx="1371600" cy="3048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59465" name="Text Box 9"/>
          <p:cNvSpPr txBox="1">
            <a:spLocks noChangeArrowheads="1"/>
          </p:cNvSpPr>
          <p:nvPr/>
        </p:nvSpPr>
        <p:spPr bwMode="auto">
          <a:xfrm>
            <a:off x="6261100" y="1219200"/>
            <a:ext cx="596900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/>
              <a:t>x</a:t>
            </a:r>
            <a:r>
              <a:rPr lang="en-US" baseline="-25000">
                <a:cs typeface="Arial" charset="0"/>
              </a:rPr>
              <a:t>3</a:t>
            </a:r>
          </a:p>
        </p:txBody>
      </p:sp>
      <p:sp>
        <p:nvSpPr>
          <p:cNvPr id="659466" name="Line 10"/>
          <p:cNvSpPr>
            <a:spLocks noChangeShapeType="1"/>
          </p:cNvSpPr>
          <p:nvPr/>
        </p:nvSpPr>
        <p:spPr bwMode="auto">
          <a:xfrm>
            <a:off x="2971800" y="1676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grpSp>
        <p:nvGrpSpPr>
          <p:cNvPr id="659471" name="Group 15"/>
          <p:cNvGrpSpPr>
            <a:grpSpLocks/>
          </p:cNvGrpSpPr>
          <p:nvPr/>
        </p:nvGrpSpPr>
        <p:grpSpPr bwMode="auto">
          <a:xfrm>
            <a:off x="2438400" y="2057400"/>
            <a:ext cx="1295400" cy="1066800"/>
            <a:chOff x="864" y="1632"/>
            <a:chExt cx="816" cy="672"/>
          </a:xfrm>
        </p:grpSpPr>
        <p:sp>
          <p:nvSpPr>
            <p:cNvPr id="659469" name="Rectangle 13"/>
            <p:cNvSpPr>
              <a:spLocks noChangeArrowheads="1"/>
            </p:cNvSpPr>
            <p:nvPr/>
          </p:nvSpPr>
          <p:spPr bwMode="auto">
            <a:xfrm>
              <a:off x="864" y="1632"/>
              <a:ext cx="816" cy="672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59470" name="Text Box 14"/>
            <p:cNvSpPr txBox="1">
              <a:spLocks noChangeArrowheads="1"/>
            </p:cNvSpPr>
            <p:nvPr/>
          </p:nvSpPr>
          <p:spPr bwMode="auto">
            <a:xfrm>
              <a:off x="1056" y="1824"/>
              <a:ext cx="480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r>
                <a:rPr lang="en-US" sz="2400"/>
                <a:t>E</a:t>
              </a:r>
              <a:r>
                <a:rPr lang="en-US" sz="2400" baseline="-25000">
                  <a:cs typeface="Arial" charset="0"/>
                </a:rPr>
                <a:t>k</a:t>
              </a:r>
            </a:p>
          </p:txBody>
        </p:sp>
      </p:grpSp>
      <p:grpSp>
        <p:nvGrpSpPr>
          <p:cNvPr id="659472" name="Group 16"/>
          <p:cNvGrpSpPr>
            <a:grpSpLocks/>
          </p:cNvGrpSpPr>
          <p:nvPr/>
        </p:nvGrpSpPr>
        <p:grpSpPr bwMode="auto">
          <a:xfrm>
            <a:off x="4191000" y="2057400"/>
            <a:ext cx="1295400" cy="1066800"/>
            <a:chOff x="864" y="1632"/>
            <a:chExt cx="816" cy="672"/>
          </a:xfrm>
        </p:grpSpPr>
        <p:sp>
          <p:nvSpPr>
            <p:cNvPr id="659473" name="Rectangle 17"/>
            <p:cNvSpPr>
              <a:spLocks noChangeArrowheads="1"/>
            </p:cNvSpPr>
            <p:nvPr/>
          </p:nvSpPr>
          <p:spPr bwMode="auto">
            <a:xfrm>
              <a:off x="864" y="1632"/>
              <a:ext cx="816" cy="672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59474" name="Text Box 18"/>
            <p:cNvSpPr txBox="1">
              <a:spLocks noChangeArrowheads="1"/>
            </p:cNvSpPr>
            <p:nvPr/>
          </p:nvSpPr>
          <p:spPr bwMode="auto">
            <a:xfrm>
              <a:off x="1056" y="1824"/>
              <a:ext cx="480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r>
                <a:rPr lang="en-US" sz="2400"/>
                <a:t>E</a:t>
              </a:r>
              <a:r>
                <a:rPr lang="en-US" sz="2400" baseline="-25000">
                  <a:cs typeface="Arial" charset="0"/>
                </a:rPr>
                <a:t>k</a:t>
              </a:r>
            </a:p>
          </p:txBody>
        </p:sp>
      </p:grpSp>
      <p:grpSp>
        <p:nvGrpSpPr>
          <p:cNvPr id="659475" name="Group 19"/>
          <p:cNvGrpSpPr>
            <a:grpSpLocks/>
          </p:cNvGrpSpPr>
          <p:nvPr/>
        </p:nvGrpSpPr>
        <p:grpSpPr bwMode="auto">
          <a:xfrm>
            <a:off x="5867400" y="2057400"/>
            <a:ext cx="1295400" cy="1066800"/>
            <a:chOff x="864" y="1632"/>
            <a:chExt cx="816" cy="672"/>
          </a:xfrm>
        </p:grpSpPr>
        <p:sp>
          <p:nvSpPr>
            <p:cNvPr id="659476" name="Rectangle 20"/>
            <p:cNvSpPr>
              <a:spLocks noChangeArrowheads="1"/>
            </p:cNvSpPr>
            <p:nvPr/>
          </p:nvSpPr>
          <p:spPr bwMode="auto">
            <a:xfrm>
              <a:off x="864" y="1632"/>
              <a:ext cx="816" cy="672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59477" name="Text Box 21"/>
            <p:cNvSpPr txBox="1">
              <a:spLocks noChangeArrowheads="1"/>
            </p:cNvSpPr>
            <p:nvPr/>
          </p:nvSpPr>
          <p:spPr bwMode="auto">
            <a:xfrm>
              <a:off x="1056" y="1824"/>
              <a:ext cx="480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r>
                <a:rPr lang="en-US" sz="2400"/>
                <a:t>E</a:t>
              </a:r>
              <a:r>
                <a:rPr lang="en-US" sz="2400" baseline="-25000">
                  <a:cs typeface="Arial" charset="0"/>
                </a:rPr>
                <a:t>k</a:t>
              </a:r>
            </a:p>
          </p:txBody>
        </p:sp>
      </p:grpSp>
      <p:sp>
        <p:nvSpPr>
          <p:cNvPr id="659481" name="Rectangle 25"/>
          <p:cNvSpPr>
            <a:spLocks noChangeArrowheads="1"/>
          </p:cNvSpPr>
          <p:nvPr/>
        </p:nvSpPr>
        <p:spPr bwMode="auto">
          <a:xfrm>
            <a:off x="2438400" y="3581400"/>
            <a:ext cx="1371600" cy="3048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59482" name="Text Box 26"/>
          <p:cNvSpPr txBox="1">
            <a:spLocks noChangeArrowheads="1"/>
          </p:cNvSpPr>
          <p:nvPr/>
        </p:nvSpPr>
        <p:spPr bwMode="auto">
          <a:xfrm>
            <a:off x="2908300" y="3505200"/>
            <a:ext cx="596900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/>
              <a:t>y</a:t>
            </a:r>
            <a:r>
              <a:rPr lang="en-US" baseline="-25000">
                <a:cs typeface="Arial" charset="0"/>
              </a:rPr>
              <a:t>1</a:t>
            </a:r>
          </a:p>
        </p:txBody>
      </p:sp>
      <p:sp>
        <p:nvSpPr>
          <p:cNvPr id="659484" name="Text Box 28"/>
          <p:cNvSpPr txBox="1">
            <a:spLocks noChangeArrowheads="1"/>
          </p:cNvSpPr>
          <p:nvPr/>
        </p:nvSpPr>
        <p:spPr bwMode="auto">
          <a:xfrm>
            <a:off x="4660900" y="3505200"/>
            <a:ext cx="596900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/>
              <a:t>y</a:t>
            </a:r>
            <a:r>
              <a:rPr lang="en-US" baseline="-25000">
                <a:cs typeface="Arial" charset="0"/>
              </a:rPr>
              <a:t>2</a:t>
            </a:r>
          </a:p>
        </p:txBody>
      </p:sp>
      <p:sp>
        <p:nvSpPr>
          <p:cNvPr id="659486" name="Text Box 30"/>
          <p:cNvSpPr txBox="1">
            <a:spLocks noChangeArrowheads="1"/>
          </p:cNvSpPr>
          <p:nvPr/>
        </p:nvSpPr>
        <p:spPr bwMode="auto">
          <a:xfrm>
            <a:off x="6337300" y="3505200"/>
            <a:ext cx="596900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/>
              <a:t>y</a:t>
            </a:r>
            <a:r>
              <a:rPr lang="en-US" baseline="-25000">
                <a:cs typeface="Arial" charset="0"/>
              </a:rPr>
              <a:t>3</a:t>
            </a:r>
          </a:p>
        </p:txBody>
      </p:sp>
      <p:sp>
        <p:nvSpPr>
          <p:cNvPr id="659487" name="Line 31"/>
          <p:cNvSpPr>
            <a:spLocks noChangeShapeType="1"/>
          </p:cNvSpPr>
          <p:nvPr/>
        </p:nvSpPr>
        <p:spPr bwMode="auto">
          <a:xfrm>
            <a:off x="4724400" y="1676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9488" name="Line 32"/>
          <p:cNvSpPr>
            <a:spLocks noChangeShapeType="1"/>
          </p:cNvSpPr>
          <p:nvPr/>
        </p:nvSpPr>
        <p:spPr bwMode="auto">
          <a:xfrm>
            <a:off x="6477000" y="1676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9489" name="Line 33"/>
          <p:cNvSpPr>
            <a:spLocks noChangeShapeType="1"/>
          </p:cNvSpPr>
          <p:nvPr/>
        </p:nvSpPr>
        <p:spPr bwMode="auto">
          <a:xfrm>
            <a:off x="2971800" y="3200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9490" name="Line 34"/>
          <p:cNvSpPr>
            <a:spLocks noChangeShapeType="1"/>
          </p:cNvSpPr>
          <p:nvPr/>
        </p:nvSpPr>
        <p:spPr bwMode="auto">
          <a:xfrm>
            <a:off x="4724400" y="3200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9491" name="Line 35"/>
          <p:cNvSpPr>
            <a:spLocks noChangeShapeType="1"/>
          </p:cNvSpPr>
          <p:nvPr/>
        </p:nvSpPr>
        <p:spPr bwMode="auto">
          <a:xfrm>
            <a:off x="6477000" y="3200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9492" name="Rectangle 36"/>
          <p:cNvSpPr>
            <a:spLocks noChangeArrowheads="1"/>
          </p:cNvSpPr>
          <p:nvPr/>
        </p:nvSpPr>
        <p:spPr bwMode="auto">
          <a:xfrm>
            <a:off x="609600" y="426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CC0000"/>
                </a:solidFill>
              </a:rPr>
              <a:t>Efficient:</a:t>
            </a:r>
            <a:r>
              <a:rPr lang="en-US" b="1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659493" name="Rectangle 37"/>
          <p:cNvSpPr>
            <a:spLocks noChangeArrowheads="1"/>
          </p:cNvSpPr>
          <p:nvPr/>
        </p:nvSpPr>
        <p:spPr bwMode="auto">
          <a:xfrm>
            <a:off x="1752600" y="42672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3399"/>
                </a:solidFill>
              </a:rPr>
              <a:t> On-line computation.</a:t>
            </a:r>
          </a:p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3399"/>
                </a:solidFill>
              </a:rPr>
              <a:t> Can recover if one block got lost/corrupted in transit.</a:t>
            </a:r>
          </a:p>
        </p:txBody>
      </p:sp>
      <p:sp>
        <p:nvSpPr>
          <p:cNvPr id="659494" name="Rectangle 38"/>
          <p:cNvSpPr>
            <a:spLocks noChangeArrowheads="1"/>
          </p:cNvSpPr>
          <p:nvPr/>
        </p:nvSpPr>
        <p:spPr bwMode="auto">
          <a:xfrm>
            <a:off x="609600" y="51054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CC0000"/>
                </a:solidFill>
              </a:rPr>
              <a:t>Problem</a:t>
            </a:r>
            <a:br>
              <a:rPr lang="en-US" b="1">
                <a:solidFill>
                  <a:srgbClr val="CC0000"/>
                </a:solidFill>
              </a:rPr>
            </a:br>
            <a:r>
              <a:rPr lang="en-US" b="1">
                <a:solidFill>
                  <a:srgbClr val="CC0000"/>
                </a:solidFill>
              </a:rPr>
              <a:t>w/ security:</a:t>
            </a:r>
            <a:r>
              <a:rPr lang="en-US" b="1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659495" name="Rectangle 39"/>
          <p:cNvSpPr>
            <a:spLocks noChangeArrowheads="1"/>
          </p:cNvSpPr>
          <p:nvPr/>
        </p:nvSpPr>
        <p:spPr bwMode="auto">
          <a:xfrm>
            <a:off x="1905000" y="52578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003399"/>
                </a:solidFill>
              </a:rPr>
              <a:t>Can reveal structure of message (e.g. whether x</a:t>
            </a:r>
            <a:r>
              <a:rPr lang="en-US" b="1" baseline="-25000" dirty="0">
                <a:solidFill>
                  <a:srgbClr val="003399"/>
                </a:solidFill>
                <a:cs typeface="Arial" charset="0"/>
              </a:rPr>
              <a:t>1</a:t>
            </a:r>
            <a:r>
              <a:rPr lang="en-US" b="1" dirty="0">
                <a:solidFill>
                  <a:srgbClr val="003399"/>
                </a:solidFill>
              </a:rPr>
              <a:t>=x</a:t>
            </a:r>
            <a:r>
              <a:rPr lang="en-US" b="1" baseline="-25000" dirty="0">
                <a:solidFill>
                  <a:srgbClr val="003399"/>
                </a:solidFill>
                <a:cs typeface="Arial" charset="0"/>
              </a:rPr>
              <a:t>3</a:t>
            </a:r>
            <a:r>
              <a:rPr lang="en-US" b="1" dirty="0">
                <a:solidFill>
                  <a:srgbClr val="003399"/>
                </a:solidFill>
              </a:rPr>
              <a:t> or not)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92" grpId="0"/>
      <p:bldP spid="659493" grpId="0" uiExpand="1" build="p"/>
      <p:bldP spid="659494" grpId="0"/>
      <p:bldP spid="6594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Review of PRF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B583-B4ED-4E66-849E-AE4A7A9D7DD6}" type="slidenum">
              <a:rPr lang="en-US" smtClean="0"/>
              <a:pPr/>
              <a:t>2</a:t>
            </a:fld>
            <a:endParaRPr lang="en-US" sz="1400"/>
          </a:p>
        </p:txBody>
      </p:sp>
      <p:sp>
        <p:nvSpPr>
          <p:cNvPr id="44" name="Rectangle 43"/>
          <p:cNvSpPr/>
          <p:nvPr/>
        </p:nvSpPr>
        <p:spPr bwMode="auto">
          <a:xfrm>
            <a:off x="3352800" y="838200"/>
            <a:ext cx="685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953000" y="1600200"/>
            <a:ext cx="685800" cy="304800"/>
          </a:xfrm>
          <a:prstGeom prst="rect">
            <a:avLst/>
          </a:prstGeom>
          <a:solidFill>
            <a:srgbClr val="00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352800" y="8382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>
            <a:stCxn id="5" idx="2"/>
            <a:endCxn id="10" idx="0"/>
          </p:cNvCxnSpPr>
          <p:nvPr/>
        </p:nvCxnSpPr>
        <p:spPr bwMode="auto">
          <a:xfrm rot="5400000">
            <a:off x="2743200" y="647700"/>
            <a:ext cx="457200" cy="1447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endCxn id="11" idx="0"/>
          </p:cNvCxnSpPr>
          <p:nvPr/>
        </p:nvCxnSpPr>
        <p:spPr bwMode="auto">
          <a:xfrm>
            <a:off x="3657600" y="1143000"/>
            <a:ext cx="16383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1905000" y="16002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953000" y="16002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>
            <a:endCxn id="16" idx="0"/>
          </p:cNvCxnSpPr>
          <p:nvPr/>
        </p:nvCxnSpPr>
        <p:spPr bwMode="auto">
          <a:xfrm rot="10800000" flipV="1">
            <a:off x="1257300" y="1905000"/>
            <a:ext cx="8001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endCxn id="15" idx="0"/>
          </p:cNvCxnSpPr>
          <p:nvPr/>
        </p:nvCxnSpPr>
        <p:spPr bwMode="auto">
          <a:xfrm>
            <a:off x="2209800" y="1917192"/>
            <a:ext cx="647700" cy="3688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2514600" y="22860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14400" y="22860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28956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 flipV="1">
            <a:off x="4724400" y="1905000"/>
            <a:ext cx="5334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4419600" y="22860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16200000" flipH="1">
            <a:off x="1949196" y="3842004"/>
            <a:ext cx="292608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1828800" y="41148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rot="5400000">
            <a:off x="838200" y="2590800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329184" y="28956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rot="16200000" flipH="1">
            <a:off x="1644396" y="3232404"/>
            <a:ext cx="292608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1600200" y="35052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5372100" y="1905000"/>
            <a:ext cx="10287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6248400" y="22860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rot="16200000" flipH="1">
            <a:off x="1295400" y="2590800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tangle 57"/>
          <p:cNvSpPr/>
          <p:nvPr/>
        </p:nvSpPr>
        <p:spPr bwMode="auto">
          <a:xfrm>
            <a:off x="3023616" y="2895601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 rot="5400000">
            <a:off x="2566416" y="2590801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Rectangle 59"/>
          <p:cNvSpPr/>
          <p:nvPr/>
        </p:nvSpPr>
        <p:spPr bwMode="auto">
          <a:xfrm>
            <a:off x="2057400" y="2895601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rot="16200000" flipH="1">
            <a:off x="3023616" y="2590801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4852416" y="2895601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rot="5400000">
            <a:off x="4395216" y="2590801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3886200" y="2895601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rot="16200000" flipH="1">
            <a:off x="4852416" y="2590801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ectangle 66"/>
          <p:cNvSpPr/>
          <p:nvPr/>
        </p:nvSpPr>
        <p:spPr bwMode="auto">
          <a:xfrm>
            <a:off x="6757416" y="28956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 rot="5400000">
            <a:off x="6300216" y="2590800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8"/>
          <p:cNvSpPr/>
          <p:nvPr/>
        </p:nvSpPr>
        <p:spPr bwMode="auto">
          <a:xfrm>
            <a:off x="5791200" y="28956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rot="16200000" flipH="1">
            <a:off x="6757416" y="2590800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76200" y="41148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7315200" y="41148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33400" y="3429000"/>
            <a:ext cx="76200" cy="76200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457200" y="3657600"/>
            <a:ext cx="76200" cy="76200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381000" y="3886200"/>
            <a:ext cx="76200" cy="76200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7315200" y="3429000"/>
            <a:ext cx="76200" cy="76200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7391400" y="3581400"/>
            <a:ext cx="76200" cy="76200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7495032" y="3733800"/>
            <a:ext cx="76200" cy="76200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4163568" y="3505200"/>
            <a:ext cx="76200" cy="76200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4239768" y="3657600"/>
            <a:ext cx="76200" cy="76200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4343400" y="3810000"/>
            <a:ext cx="76200" cy="76200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4038600" y="41148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429000" y="1229380"/>
            <a:ext cx="533400" cy="523220"/>
            <a:chOff x="5593080" y="1091184"/>
            <a:chExt cx="533400" cy="52322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5638800" y="11430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93080" y="1091184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3399"/>
                  </a:solidFill>
                </a:rPr>
                <a:t>G</a:t>
              </a:r>
              <a:endParaRPr lang="en-US" sz="2800" b="1" dirty="0">
                <a:solidFill>
                  <a:srgbClr val="003399"/>
                </a:solidFill>
              </a:endParaRPr>
            </a:p>
          </p:txBody>
        </p:sp>
      </p:grpSp>
      <p:sp>
        <p:nvSpPr>
          <p:cNvPr id="85" name="Rectangle 84"/>
          <p:cNvSpPr/>
          <p:nvPr/>
        </p:nvSpPr>
        <p:spPr bwMode="auto">
          <a:xfrm>
            <a:off x="1905000" y="1600200"/>
            <a:ext cx="685800" cy="304800"/>
          </a:xfrm>
          <a:prstGeom prst="rect">
            <a:avLst/>
          </a:prstGeom>
          <a:solidFill>
            <a:srgbClr val="00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914400" y="2286000"/>
            <a:ext cx="685800" cy="304800"/>
          </a:xfrm>
          <a:prstGeom prst="rect">
            <a:avLst/>
          </a:prstGeom>
          <a:solidFill>
            <a:srgbClr val="00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2514600" y="2286000"/>
            <a:ext cx="685800" cy="304800"/>
          </a:xfrm>
          <a:prstGeom prst="rect">
            <a:avLst/>
          </a:prstGeom>
          <a:solidFill>
            <a:srgbClr val="00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344424" y="2883408"/>
            <a:ext cx="685800" cy="304800"/>
          </a:xfrm>
          <a:prstGeom prst="rect">
            <a:avLst/>
          </a:prstGeom>
          <a:solidFill>
            <a:srgbClr val="00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1219200" y="2895600"/>
            <a:ext cx="685800" cy="304800"/>
          </a:xfrm>
          <a:prstGeom prst="rect">
            <a:avLst/>
          </a:prstGeom>
          <a:solidFill>
            <a:srgbClr val="00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600200" y="3505200"/>
            <a:ext cx="685800" cy="304800"/>
          </a:xfrm>
          <a:prstGeom prst="rect">
            <a:avLst/>
          </a:prstGeom>
          <a:solidFill>
            <a:srgbClr val="00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828800" y="4114800"/>
            <a:ext cx="685800" cy="304800"/>
          </a:xfrm>
          <a:prstGeom prst="rect">
            <a:avLst/>
          </a:prstGeom>
          <a:solidFill>
            <a:srgbClr val="00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981200" y="46482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s</a:t>
            </a:r>
            <a:r>
              <a:rPr lang="en-US" dirty="0" smtClean="0"/>
              <a:t>(x)</a:t>
            </a:r>
            <a:endParaRPr lang="en-US" dirty="0"/>
          </a:p>
        </p:txBody>
      </p:sp>
      <p:cxnSp>
        <p:nvCxnSpPr>
          <p:cNvPr id="93" name="Straight Arrow Connector 92"/>
          <p:cNvCxnSpPr/>
          <p:nvPr/>
        </p:nvCxnSpPr>
        <p:spPr bwMode="auto">
          <a:xfrm rot="5400000">
            <a:off x="1575816" y="3810000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Rectangle 93"/>
          <p:cNvSpPr/>
          <p:nvPr/>
        </p:nvSpPr>
        <p:spPr bwMode="auto">
          <a:xfrm>
            <a:off x="1066800" y="41148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 bwMode="auto">
          <a:xfrm rot="5400000">
            <a:off x="1271016" y="3200400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6" name="Rectangle 95"/>
          <p:cNvSpPr/>
          <p:nvPr/>
        </p:nvSpPr>
        <p:spPr bwMode="auto">
          <a:xfrm>
            <a:off x="762000" y="35052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1066800" y="4114800"/>
            <a:ext cx="685800" cy="304800"/>
          </a:xfrm>
          <a:prstGeom prst="rect">
            <a:avLst/>
          </a:prstGeom>
          <a:solidFill>
            <a:srgbClr val="00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762000" y="3505200"/>
            <a:ext cx="685800" cy="304800"/>
          </a:xfrm>
          <a:prstGeom prst="rect">
            <a:avLst/>
          </a:prstGeom>
          <a:solidFill>
            <a:srgbClr val="00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1600200" y="3505200"/>
            <a:ext cx="6858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1219200" y="2895600"/>
            <a:ext cx="6858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914400" y="2286000"/>
            <a:ext cx="6858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1905000" y="1600200"/>
            <a:ext cx="6858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3352800" y="838200"/>
            <a:ext cx="6858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85800" y="546729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Snapshot after </a:t>
            </a:r>
            <a:r>
              <a:rPr lang="en-US" sz="2000" dirty="0" err="1" smtClean="0">
                <a:solidFill>
                  <a:srgbClr val="003399"/>
                </a:solidFill>
                <a:latin typeface="cmmi10"/>
              </a:rPr>
              <a:t>i</a:t>
            </a:r>
            <a:r>
              <a:rPr lang="en-US" sz="2000" dirty="0" smtClean="0"/>
              <a:t> invocations.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7" grpId="0" animBg="1"/>
      <p:bldP spid="98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50F3D-C24D-4A8A-AC64-8D94473B1035}" type="slidenum">
              <a:rPr lang="en-US"/>
              <a:pPr/>
              <a:t>20</a:t>
            </a:fld>
            <a:endParaRPr lang="en-US" sz="1400"/>
          </a:p>
        </p:txBody>
      </p:sp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CBC – Cipher-Block-Chaining Mode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848600" cy="914400"/>
          </a:xfrm>
        </p:spPr>
        <p:txBody>
          <a:bodyPr/>
          <a:lstStyle/>
          <a:p>
            <a:r>
              <a:rPr lang="en-US"/>
              <a:t>Let IV </a:t>
            </a:r>
            <a:r>
              <a:rPr lang="en-US">
                <a:latin typeface="cmsy10" pitchFamily="34" charset="0"/>
              </a:rPr>
              <a:t>2</a:t>
            </a:r>
            <a:r>
              <a:rPr lang="en-US"/>
              <a:t> {0,1}</a:t>
            </a:r>
            <a:r>
              <a:rPr lang="en-US" baseline="30000">
                <a:cs typeface="Arial" charset="0"/>
              </a:rPr>
              <a:t>n</a:t>
            </a:r>
            <a:r>
              <a:rPr lang="en-US"/>
              <a:t> be some string.</a:t>
            </a:r>
          </a:p>
          <a:p>
            <a:r>
              <a:rPr lang="en-US"/>
              <a:t>Define: c</a:t>
            </a:r>
            <a:r>
              <a:rPr lang="en-US" baseline="-25000">
                <a:cs typeface="Arial" charset="0"/>
              </a:rPr>
              <a:t>0</a:t>
            </a:r>
            <a:r>
              <a:rPr lang="en-US"/>
              <a:t> = IV, c</a:t>
            </a:r>
            <a:r>
              <a:rPr lang="en-US" baseline="-25000">
                <a:cs typeface="Arial" charset="0"/>
              </a:rPr>
              <a:t>i</a:t>
            </a:r>
            <a:r>
              <a:rPr lang="en-US"/>
              <a:t> = E</a:t>
            </a:r>
            <a:r>
              <a:rPr lang="en-US" baseline="-25000">
                <a:cs typeface="Arial" charset="0"/>
              </a:rPr>
              <a:t>k</a:t>
            </a:r>
            <a:r>
              <a:rPr lang="en-US"/>
              <a:t>(c</a:t>
            </a:r>
            <a:r>
              <a:rPr lang="en-US" baseline="-25000">
                <a:cs typeface="Arial" charset="0"/>
              </a:rPr>
              <a:t>i-1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©</a:t>
            </a:r>
            <a:r>
              <a:rPr lang="en-US"/>
              <a:t> x</a:t>
            </a:r>
            <a:r>
              <a:rPr lang="en-US" baseline="-25000">
                <a:cs typeface="Arial" charset="0"/>
              </a:rPr>
              <a:t>i</a:t>
            </a:r>
            <a:r>
              <a:rPr lang="en-US"/>
              <a:t>) ,  E’</a:t>
            </a:r>
            <a:r>
              <a:rPr lang="en-US" baseline="-25000">
                <a:cs typeface="Arial" charset="0"/>
              </a:rPr>
              <a:t>k</a:t>
            </a:r>
            <a:r>
              <a:rPr lang="en-US"/>
              <a:t>(x</a:t>
            </a:r>
            <a:r>
              <a:rPr lang="en-US" baseline="-25000">
                <a:cs typeface="Arial" charset="0"/>
              </a:rPr>
              <a:t>1</a:t>
            </a:r>
            <a:r>
              <a:rPr lang="en-US"/>
              <a:t>,…,x</a:t>
            </a:r>
            <a:r>
              <a:rPr lang="en-US" baseline="-25000">
                <a:cs typeface="Arial" charset="0"/>
              </a:rPr>
              <a:t>m</a:t>
            </a:r>
            <a:r>
              <a:rPr lang="en-US"/>
              <a:t>) = c</a:t>
            </a:r>
            <a:r>
              <a:rPr lang="en-US" baseline="-25000">
                <a:cs typeface="Arial" charset="0"/>
              </a:rPr>
              <a:t>0</a:t>
            </a:r>
            <a:r>
              <a:rPr lang="en-US"/>
              <a:t>,c</a:t>
            </a:r>
            <a:r>
              <a:rPr lang="en-US" baseline="-25000">
                <a:cs typeface="Arial" charset="0"/>
              </a:rPr>
              <a:t>1</a:t>
            </a:r>
            <a:r>
              <a:rPr lang="en-US"/>
              <a:t>,…,c</a:t>
            </a:r>
            <a:r>
              <a:rPr lang="en-US" baseline="-25000">
                <a:cs typeface="Arial" charset="0"/>
              </a:rPr>
              <a:t>m</a:t>
            </a:r>
          </a:p>
        </p:txBody>
      </p:sp>
      <p:sp>
        <p:nvSpPr>
          <p:cNvPr id="661508" name="Rectangle 4"/>
          <p:cNvSpPr>
            <a:spLocks noChangeArrowheads="1"/>
          </p:cNvSpPr>
          <p:nvPr/>
        </p:nvSpPr>
        <p:spPr bwMode="auto">
          <a:xfrm>
            <a:off x="1828800" y="1905000"/>
            <a:ext cx="1371600" cy="3048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61509" name="Text Box 5"/>
          <p:cNvSpPr txBox="1">
            <a:spLocks noChangeArrowheads="1"/>
          </p:cNvSpPr>
          <p:nvPr/>
        </p:nvSpPr>
        <p:spPr bwMode="auto">
          <a:xfrm>
            <a:off x="2298700" y="1828800"/>
            <a:ext cx="596900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/>
              <a:t>x</a:t>
            </a:r>
            <a:r>
              <a:rPr lang="en-US" baseline="-25000">
                <a:cs typeface="Arial" charset="0"/>
              </a:rPr>
              <a:t>1</a:t>
            </a:r>
          </a:p>
        </p:txBody>
      </p:sp>
      <p:sp>
        <p:nvSpPr>
          <p:cNvPr id="661510" name="Rectangle 6"/>
          <p:cNvSpPr>
            <a:spLocks noChangeArrowheads="1"/>
          </p:cNvSpPr>
          <p:nvPr/>
        </p:nvSpPr>
        <p:spPr bwMode="auto">
          <a:xfrm>
            <a:off x="3581400" y="1905000"/>
            <a:ext cx="1371600" cy="3048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61511" name="Text Box 7"/>
          <p:cNvSpPr txBox="1">
            <a:spLocks noChangeArrowheads="1"/>
          </p:cNvSpPr>
          <p:nvPr/>
        </p:nvSpPr>
        <p:spPr bwMode="auto">
          <a:xfrm>
            <a:off x="4051300" y="1828800"/>
            <a:ext cx="596900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/>
              <a:t>x</a:t>
            </a:r>
            <a:r>
              <a:rPr lang="en-US" baseline="-25000">
                <a:cs typeface="Arial" charset="0"/>
              </a:rPr>
              <a:t>2</a:t>
            </a:r>
          </a:p>
        </p:txBody>
      </p:sp>
      <p:sp>
        <p:nvSpPr>
          <p:cNvPr id="661512" name="Rectangle 8"/>
          <p:cNvSpPr>
            <a:spLocks noChangeArrowheads="1"/>
          </p:cNvSpPr>
          <p:nvPr/>
        </p:nvSpPr>
        <p:spPr bwMode="auto">
          <a:xfrm>
            <a:off x="5257800" y="1905000"/>
            <a:ext cx="1371600" cy="3048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61513" name="Text Box 9"/>
          <p:cNvSpPr txBox="1">
            <a:spLocks noChangeArrowheads="1"/>
          </p:cNvSpPr>
          <p:nvPr/>
        </p:nvSpPr>
        <p:spPr bwMode="auto">
          <a:xfrm>
            <a:off x="5727700" y="1828800"/>
            <a:ext cx="596900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/>
              <a:t>x</a:t>
            </a:r>
            <a:r>
              <a:rPr lang="en-US" baseline="-25000">
                <a:cs typeface="Arial" charset="0"/>
              </a:rPr>
              <a:t>3</a:t>
            </a:r>
          </a:p>
        </p:txBody>
      </p:sp>
      <p:sp>
        <p:nvSpPr>
          <p:cNvPr id="661514" name="Line 10"/>
          <p:cNvSpPr>
            <a:spLocks noChangeShapeType="1"/>
          </p:cNvSpPr>
          <p:nvPr/>
        </p:nvSpPr>
        <p:spPr bwMode="auto">
          <a:xfrm>
            <a:off x="2454275" y="2667000"/>
            <a:ext cx="0" cy="274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grpSp>
        <p:nvGrpSpPr>
          <p:cNvPr id="661515" name="Group 11"/>
          <p:cNvGrpSpPr>
            <a:grpSpLocks/>
          </p:cNvGrpSpPr>
          <p:nvPr/>
        </p:nvGrpSpPr>
        <p:grpSpPr bwMode="auto">
          <a:xfrm>
            <a:off x="1905000" y="2941638"/>
            <a:ext cx="1295400" cy="1066800"/>
            <a:chOff x="864" y="1632"/>
            <a:chExt cx="816" cy="672"/>
          </a:xfrm>
        </p:grpSpPr>
        <p:sp>
          <p:nvSpPr>
            <p:cNvPr id="661516" name="Rectangle 12"/>
            <p:cNvSpPr>
              <a:spLocks noChangeArrowheads="1"/>
            </p:cNvSpPr>
            <p:nvPr/>
          </p:nvSpPr>
          <p:spPr bwMode="auto">
            <a:xfrm>
              <a:off x="864" y="1632"/>
              <a:ext cx="816" cy="672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61517" name="Text Box 13"/>
            <p:cNvSpPr txBox="1">
              <a:spLocks noChangeArrowheads="1"/>
            </p:cNvSpPr>
            <p:nvPr/>
          </p:nvSpPr>
          <p:spPr bwMode="auto">
            <a:xfrm>
              <a:off x="1056" y="1824"/>
              <a:ext cx="480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r>
                <a:rPr lang="en-US" sz="2400"/>
                <a:t>E</a:t>
              </a:r>
              <a:r>
                <a:rPr lang="en-US" sz="2400" baseline="-25000">
                  <a:cs typeface="Arial" charset="0"/>
                </a:rPr>
                <a:t>k</a:t>
              </a:r>
            </a:p>
          </p:txBody>
        </p:sp>
      </p:grpSp>
      <p:grpSp>
        <p:nvGrpSpPr>
          <p:cNvPr id="661521" name="Group 17"/>
          <p:cNvGrpSpPr>
            <a:grpSpLocks/>
          </p:cNvGrpSpPr>
          <p:nvPr/>
        </p:nvGrpSpPr>
        <p:grpSpPr bwMode="auto">
          <a:xfrm>
            <a:off x="5334000" y="2941638"/>
            <a:ext cx="1295400" cy="1066800"/>
            <a:chOff x="864" y="1632"/>
            <a:chExt cx="816" cy="672"/>
          </a:xfrm>
        </p:grpSpPr>
        <p:sp>
          <p:nvSpPr>
            <p:cNvPr id="661522" name="Rectangle 18"/>
            <p:cNvSpPr>
              <a:spLocks noChangeArrowheads="1"/>
            </p:cNvSpPr>
            <p:nvPr/>
          </p:nvSpPr>
          <p:spPr bwMode="auto">
            <a:xfrm>
              <a:off x="864" y="1632"/>
              <a:ext cx="816" cy="672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61523" name="Text Box 19"/>
            <p:cNvSpPr txBox="1">
              <a:spLocks noChangeArrowheads="1"/>
            </p:cNvSpPr>
            <p:nvPr/>
          </p:nvSpPr>
          <p:spPr bwMode="auto">
            <a:xfrm>
              <a:off x="1056" y="1824"/>
              <a:ext cx="480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r>
                <a:rPr lang="en-US" sz="2400"/>
                <a:t>E</a:t>
              </a:r>
              <a:r>
                <a:rPr lang="en-US" sz="2400" baseline="-25000">
                  <a:cs typeface="Arial" charset="0"/>
                </a:rPr>
                <a:t>k</a:t>
              </a:r>
            </a:p>
          </p:txBody>
        </p:sp>
      </p:grpSp>
      <p:sp>
        <p:nvSpPr>
          <p:cNvPr id="661536" name="Rectangle 32"/>
          <p:cNvSpPr>
            <a:spLocks noChangeArrowheads="1"/>
          </p:cNvSpPr>
          <p:nvPr/>
        </p:nvSpPr>
        <p:spPr bwMode="auto">
          <a:xfrm>
            <a:off x="5257800" y="4465638"/>
            <a:ext cx="1371600" cy="3048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61537" name="Rectangle 33"/>
          <p:cNvSpPr>
            <a:spLocks noChangeArrowheads="1"/>
          </p:cNvSpPr>
          <p:nvPr/>
        </p:nvSpPr>
        <p:spPr bwMode="auto">
          <a:xfrm>
            <a:off x="3581400" y="4465638"/>
            <a:ext cx="1371600" cy="3048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61538" name="Rectangle 34"/>
          <p:cNvSpPr>
            <a:spLocks noChangeArrowheads="1"/>
          </p:cNvSpPr>
          <p:nvPr/>
        </p:nvSpPr>
        <p:spPr bwMode="auto">
          <a:xfrm>
            <a:off x="1905000" y="4465638"/>
            <a:ext cx="1371600" cy="3048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61539" name="Text Box 35"/>
          <p:cNvSpPr txBox="1">
            <a:spLocks noChangeArrowheads="1"/>
          </p:cNvSpPr>
          <p:nvPr/>
        </p:nvSpPr>
        <p:spPr bwMode="auto">
          <a:xfrm>
            <a:off x="2374900" y="4389438"/>
            <a:ext cx="596900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/>
              <a:t>y</a:t>
            </a:r>
            <a:r>
              <a:rPr lang="en-US" baseline="-25000">
                <a:cs typeface="Arial" charset="0"/>
              </a:rPr>
              <a:t>1</a:t>
            </a:r>
          </a:p>
        </p:txBody>
      </p:sp>
      <p:sp>
        <p:nvSpPr>
          <p:cNvPr id="661540" name="Text Box 36"/>
          <p:cNvSpPr txBox="1">
            <a:spLocks noChangeArrowheads="1"/>
          </p:cNvSpPr>
          <p:nvPr/>
        </p:nvSpPr>
        <p:spPr bwMode="auto">
          <a:xfrm>
            <a:off x="4127500" y="4389438"/>
            <a:ext cx="596900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/>
              <a:t>y</a:t>
            </a:r>
            <a:r>
              <a:rPr lang="en-US" baseline="-25000">
                <a:cs typeface="Arial" charset="0"/>
              </a:rPr>
              <a:t>2</a:t>
            </a:r>
          </a:p>
        </p:txBody>
      </p:sp>
      <p:sp>
        <p:nvSpPr>
          <p:cNvPr id="661541" name="Text Box 37"/>
          <p:cNvSpPr txBox="1">
            <a:spLocks noChangeArrowheads="1"/>
          </p:cNvSpPr>
          <p:nvPr/>
        </p:nvSpPr>
        <p:spPr bwMode="auto">
          <a:xfrm>
            <a:off x="5803900" y="4389438"/>
            <a:ext cx="596900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/>
              <a:t>y</a:t>
            </a:r>
            <a:r>
              <a:rPr lang="en-US" baseline="-25000">
                <a:cs typeface="Arial" charset="0"/>
              </a:rPr>
              <a:t>3</a:t>
            </a:r>
          </a:p>
        </p:txBody>
      </p:sp>
      <p:sp>
        <p:nvSpPr>
          <p:cNvPr id="661542" name="Line 38"/>
          <p:cNvSpPr>
            <a:spLocks noChangeShapeType="1"/>
          </p:cNvSpPr>
          <p:nvPr/>
        </p:nvSpPr>
        <p:spPr bwMode="auto">
          <a:xfrm>
            <a:off x="2438400" y="4084638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1545" name="Rectangle 41"/>
          <p:cNvSpPr>
            <a:spLocks noChangeArrowheads="1"/>
          </p:cNvSpPr>
          <p:nvPr/>
        </p:nvSpPr>
        <p:spPr bwMode="auto">
          <a:xfrm>
            <a:off x="304800" y="4465638"/>
            <a:ext cx="1371600" cy="3048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61546" name="Text Box 42"/>
          <p:cNvSpPr txBox="1">
            <a:spLocks noChangeArrowheads="1"/>
          </p:cNvSpPr>
          <p:nvPr/>
        </p:nvSpPr>
        <p:spPr bwMode="auto">
          <a:xfrm>
            <a:off x="768350" y="4433888"/>
            <a:ext cx="596900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/>
              <a:t>IV</a:t>
            </a:r>
            <a:endParaRPr lang="en-US" baseline="-25000">
              <a:cs typeface="Arial" charset="0"/>
            </a:endParaRPr>
          </a:p>
        </p:txBody>
      </p:sp>
      <p:sp>
        <p:nvSpPr>
          <p:cNvPr id="661547" name="Line 43"/>
          <p:cNvSpPr>
            <a:spLocks noChangeShapeType="1"/>
          </p:cNvSpPr>
          <p:nvPr/>
        </p:nvSpPr>
        <p:spPr bwMode="auto">
          <a:xfrm flipV="1">
            <a:off x="990600" y="2590800"/>
            <a:ext cx="0" cy="1874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1550" name="Text Box 46"/>
          <p:cNvSpPr txBox="1">
            <a:spLocks noChangeArrowheads="1"/>
          </p:cNvSpPr>
          <p:nvPr/>
        </p:nvSpPr>
        <p:spPr bwMode="auto">
          <a:xfrm>
            <a:off x="2286000" y="2381250"/>
            <a:ext cx="374650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>
                <a:latin typeface="cmsy10" pitchFamily="34" charset="0"/>
                <a:cs typeface="Arial" charset="0"/>
              </a:rPr>
              <a:t>©</a:t>
            </a:r>
          </a:p>
        </p:txBody>
      </p:sp>
      <p:sp>
        <p:nvSpPr>
          <p:cNvPr id="661551" name="Line 47"/>
          <p:cNvSpPr>
            <a:spLocks noChangeShapeType="1"/>
          </p:cNvSpPr>
          <p:nvPr/>
        </p:nvSpPr>
        <p:spPr bwMode="auto">
          <a:xfrm flipV="1">
            <a:off x="990600" y="2562225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1552" name="Line 48"/>
          <p:cNvSpPr>
            <a:spLocks noChangeShapeType="1"/>
          </p:cNvSpPr>
          <p:nvPr/>
        </p:nvSpPr>
        <p:spPr bwMode="auto">
          <a:xfrm flipV="1">
            <a:off x="2466975" y="22098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grpSp>
        <p:nvGrpSpPr>
          <p:cNvPr id="661554" name="Group 50"/>
          <p:cNvGrpSpPr>
            <a:grpSpLocks/>
          </p:cNvGrpSpPr>
          <p:nvPr/>
        </p:nvGrpSpPr>
        <p:grpSpPr bwMode="auto">
          <a:xfrm>
            <a:off x="3657600" y="2940050"/>
            <a:ext cx="1295400" cy="1066800"/>
            <a:chOff x="864" y="1632"/>
            <a:chExt cx="816" cy="672"/>
          </a:xfrm>
        </p:grpSpPr>
        <p:sp>
          <p:nvSpPr>
            <p:cNvPr id="661555" name="Rectangle 51"/>
            <p:cNvSpPr>
              <a:spLocks noChangeArrowheads="1"/>
            </p:cNvSpPr>
            <p:nvPr/>
          </p:nvSpPr>
          <p:spPr bwMode="auto">
            <a:xfrm>
              <a:off x="864" y="1632"/>
              <a:ext cx="816" cy="672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61556" name="Text Box 52"/>
            <p:cNvSpPr txBox="1">
              <a:spLocks noChangeArrowheads="1"/>
            </p:cNvSpPr>
            <p:nvPr/>
          </p:nvSpPr>
          <p:spPr bwMode="auto">
            <a:xfrm>
              <a:off x="1056" y="1824"/>
              <a:ext cx="480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r>
                <a:rPr lang="en-US" sz="2400"/>
                <a:t>E</a:t>
              </a:r>
              <a:r>
                <a:rPr lang="en-US" sz="2400" baseline="-25000">
                  <a:cs typeface="Arial" charset="0"/>
                </a:rPr>
                <a:t>k</a:t>
              </a:r>
            </a:p>
          </p:txBody>
        </p:sp>
      </p:grpSp>
      <p:grpSp>
        <p:nvGrpSpPr>
          <p:cNvPr id="661563" name="Group 59"/>
          <p:cNvGrpSpPr>
            <a:grpSpLocks/>
          </p:cNvGrpSpPr>
          <p:nvPr/>
        </p:nvGrpSpPr>
        <p:grpSpPr bwMode="auto">
          <a:xfrm>
            <a:off x="3276600" y="2209800"/>
            <a:ext cx="1111250" cy="2438400"/>
            <a:chOff x="2064" y="1392"/>
            <a:chExt cx="700" cy="1536"/>
          </a:xfrm>
        </p:grpSpPr>
        <p:sp>
          <p:nvSpPr>
            <p:cNvPr id="661553" name="Line 49"/>
            <p:cNvSpPr>
              <a:spLocks noChangeShapeType="1"/>
            </p:cNvSpPr>
            <p:nvPr/>
          </p:nvSpPr>
          <p:spPr bwMode="auto">
            <a:xfrm>
              <a:off x="2650" y="1679"/>
              <a:ext cx="0" cy="1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61557" name="Line 53"/>
            <p:cNvSpPr>
              <a:spLocks noChangeShapeType="1"/>
            </p:cNvSpPr>
            <p:nvPr/>
          </p:nvSpPr>
          <p:spPr bwMode="auto">
            <a:xfrm flipV="1">
              <a:off x="2160" y="1622"/>
              <a:ext cx="0" cy="13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61558" name="Line 54"/>
            <p:cNvSpPr>
              <a:spLocks noChangeShapeType="1"/>
            </p:cNvSpPr>
            <p:nvPr/>
          </p:nvSpPr>
          <p:spPr bwMode="auto">
            <a:xfrm flipV="1">
              <a:off x="2160" y="1613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61559" name="Line 55"/>
            <p:cNvSpPr>
              <a:spLocks noChangeShapeType="1"/>
            </p:cNvSpPr>
            <p:nvPr/>
          </p:nvSpPr>
          <p:spPr bwMode="auto">
            <a:xfrm flipV="1">
              <a:off x="2064" y="2928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61560" name="Text Box 56"/>
            <p:cNvSpPr txBox="1">
              <a:spLocks noChangeArrowheads="1"/>
            </p:cNvSpPr>
            <p:nvPr/>
          </p:nvSpPr>
          <p:spPr bwMode="auto">
            <a:xfrm>
              <a:off x="2528" y="1500"/>
              <a:ext cx="236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r>
                <a:rPr lang="en-US">
                  <a:latin typeface="cmsy10" pitchFamily="34" charset="0"/>
                  <a:cs typeface="Arial" charset="0"/>
                </a:rPr>
                <a:t>©</a:t>
              </a:r>
            </a:p>
          </p:txBody>
        </p:sp>
        <p:sp>
          <p:nvSpPr>
            <p:cNvPr id="661561" name="Line 57"/>
            <p:cNvSpPr>
              <a:spLocks noChangeShapeType="1"/>
            </p:cNvSpPr>
            <p:nvPr/>
          </p:nvSpPr>
          <p:spPr bwMode="auto">
            <a:xfrm flipV="1">
              <a:off x="2642" y="1392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661562" name="Line 58"/>
          <p:cNvSpPr>
            <a:spLocks noChangeShapeType="1"/>
          </p:cNvSpPr>
          <p:nvPr/>
        </p:nvSpPr>
        <p:spPr bwMode="auto">
          <a:xfrm>
            <a:off x="4191000" y="40989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grpSp>
        <p:nvGrpSpPr>
          <p:cNvPr id="661564" name="Group 60"/>
          <p:cNvGrpSpPr>
            <a:grpSpLocks/>
          </p:cNvGrpSpPr>
          <p:nvPr/>
        </p:nvGrpSpPr>
        <p:grpSpPr bwMode="auto">
          <a:xfrm>
            <a:off x="4953000" y="2209800"/>
            <a:ext cx="1111250" cy="2438400"/>
            <a:chOff x="2064" y="1392"/>
            <a:chExt cx="700" cy="1536"/>
          </a:xfrm>
        </p:grpSpPr>
        <p:sp>
          <p:nvSpPr>
            <p:cNvPr id="661565" name="Line 61"/>
            <p:cNvSpPr>
              <a:spLocks noChangeShapeType="1"/>
            </p:cNvSpPr>
            <p:nvPr/>
          </p:nvSpPr>
          <p:spPr bwMode="auto">
            <a:xfrm>
              <a:off x="2650" y="1679"/>
              <a:ext cx="0" cy="1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61566" name="Line 62"/>
            <p:cNvSpPr>
              <a:spLocks noChangeShapeType="1"/>
            </p:cNvSpPr>
            <p:nvPr/>
          </p:nvSpPr>
          <p:spPr bwMode="auto">
            <a:xfrm flipV="1">
              <a:off x="2160" y="1622"/>
              <a:ext cx="0" cy="13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61567" name="Line 63"/>
            <p:cNvSpPr>
              <a:spLocks noChangeShapeType="1"/>
            </p:cNvSpPr>
            <p:nvPr/>
          </p:nvSpPr>
          <p:spPr bwMode="auto">
            <a:xfrm flipV="1">
              <a:off x="2160" y="1613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61568" name="Line 64"/>
            <p:cNvSpPr>
              <a:spLocks noChangeShapeType="1"/>
            </p:cNvSpPr>
            <p:nvPr/>
          </p:nvSpPr>
          <p:spPr bwMode="auto">
            <a:xfrm flipV="1">
              <a:off x="2064" y="2928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61569" name="Text Box 65"/>
            <p:cNvSpPr txBox="1">
              <a:spLocks noChangeArrowheads="1"/>
            </p:cNvSpPr>
            <p:nvPr/>
          </p:nvSpPr>
          <p:spPr bwMode="auto">
            <a:xfrm>
              <a:off x="2528" y="1500"/>
              <a:ext cx="236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r>
                <a:rPr lang="en-US">
                  <a:latin typeface="cmsy10" pitchFamily="34" charset="0"/>
                  <a:cs typeface="Arial" charset="0"/>
                </a:rPr>
                <a:t>©</a:t>
              </a:r>
            </a:p>
          </p:txBody>
        </p:sp>
        <p:sp>
          <p:nvSpPr>
            <p:cNvPr id="661570" name="Line 66"/>
            <p:cNvSpPr>
              <a:spLocks noChangeShapeType="1"/>
            </p:cNvSpPr>
            <p:nvPr/>
          </p:nvSpPr>
          <p:spPr bwMode="auto">
            <a:xfrm flipV="1">
              <a:off x="2642" y="1392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661571" name="Line 67"/>
          <p:cNvSpPr>
            <a:spLocks noChangeShapeType="1"/>
          </p:cNvSpPr>
          <p:nvPr/>
        </p:nvSpPr>
        <p:spPr bwMode="auto">
          <a:xfrm>
            <a:off x="5867400" y="40989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1572" name="Rectangle 68"/>
          <p:cNvSpPr>
            <a:spLocks noChangeArrowheads="1"/>
          </p:cNvSpPr>
          <p:nvPr/>
        </p:nvSpPr>
        <p:spPr bwMode="auto">
          <a:xfrm>
            <a:off x="609600" y="4953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CC0000"/>
                </a:solidFill>
              </a:rPr>
              <a:t>Efficient:</a:t>
            </a:r>
            <a:r>
              <a:rPr lang="en-US" b="1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661573" name="Rectangle 69"/>
          <p:cNvSpPr>
            <a:spLocks noChangeArrowheads="1"/>
          </p:cNvSpPr>
          <p:nvPr/>
        </p:nvSpPr>
        <p:spPr bwMode="auto">
          <a:xfrm>
            <a:off x="1752600" y="49530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3399"/>
                </a:solidFill>
              </a:rPr>
              <a:t> On-line computation.</a:t>
            </a:r>
          </a:p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3399"/>
                </a:solidFill>
              </a:rPr>
              <a:t> If one block got lost/corrupted lose only next block</a:t>
            </a:r>
          </a:p>
        </p:txBody>
      </p:sp>
      <p:sp>
        <p:nvSpPr>
          <p:cNvPr id="661574" name="Rectangle 70"/>
          <p:cNvSpPr>
            <a:spLocks noChangeArrowheads="1"/>
          </p:cNvSpPr>
          <p:nvPr/>
        </p:nvSpPr>
        <p:spPr bwMode="auto">
          <a:xfrm>
            <a:off x="609600" y="59436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CC0000"/>
                </a:solidFill>
              </a:rPr>
              <a:t>Secure:</a:t>
            </a:r>
            <a:r>
              <a:rPr lang="en-US" b="1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661575" name="Rectangle 71"/>
          <p:cNvSpPr>
            <a:spLocks noChangeArrowheads="1"/>
          </p:cNvSpPr>
          <p:nvPr/>
        </p:nvSpPr>
        <p:spPr bwMode="auto">
          <a:xfrm>
            <a:off x="1905000" y="59436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003399"/>
                </a:solidFill>
              </a:rPr>
              <a:t>If IV is random then this is CPA-secure (exercise)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72" grpId="0"/>
      <p:bldP spid="661573" grpId="0"/>
      <p:bldP spid="661574" grpId="0"/>
      <p:bldP spid="6615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6580B-2180-4683-99DB-4A5F087FFD9A}" type="slidenum">
              <a:rPr lang="en-US"/>
              <a:pPr/>
              <a:t>21</a:t>
            </a:fld>
            <a:endParaRPr lang="en-US" sz="1400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Counter Mode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848600" cy="8382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Define:</a:t>
            </a:r>
            <a:r>
              <a:rPr lang="en-US"/>
              <a:t> r</a:t>
            </a:r>
            <a:r>
              <a:rPr lang="en-US" baseline="-25000">
                <a:cs typeface="Arial" charset="0"/>
              </a:rPr>
              <a:t>1</a:t>
            </a:r>
            <a:r>
              <a:rPr lang="en-US"/>
              <a:t> = E</a:t>
            </a:r>
            <a:r>
              <a:rPr lang="en-US" baseline="-25000">
                <a:cs typeface="Arial" charset="0"/>
              </a:rPr>
              <a:t>k</a:t>
            </a:r>
            <a:r>
              <a:rPr lang="en-US"/>
              <a:t>(1), r</a:t>
            </a:r>
            <a:r>
              <a:rPr lang="en-US" baseline="-25000">
                <a:cs typeface="Arial" charset="0"/>
              </a:rPr>
              <a:t>2</a:t>
            </a:r>
            <a:r>
              <a:rPr lang="en-US"/>
              <a:t>= E</a:t>
            </a:r>
            <a:r>
              <a:rPr lang="en-US" baseline="-25000">
                <a:cs typeface="Arial" charset="0"/>
              </a:rPr>
              <a:t>k</a:t>
            </a:r>
            <a:r>
              <a:rPr lang="en-US"/>
              <a:t>(2),…</a:t>
            </a:r>
          </a:p>
          <a:p>
            <a:r>
              <a:rPr lang="en-US"/>
              <a:t>Use r</a:t>
            </a:r>
            <a:r>
              <a:rPr lang="en-US" baseline="-25000">
                <a:cs typeface="Arial" charset="0"/>
              </a:rPr>
              <a:t>1</a:t>
            </a:r>
            <a:r>
              <a:rPr lang="en-US"/>
              <a:t>,r</a:t>
            </a:r>
            <a:r>
              <a:rPr lang="en-US" baseline="-25000">
                <a:cs typeface="Arial" charset="0"/>
              </a:rPr>
              <a:t>2</a:t>
            </a:r>
            <a:r>
              <a:rPr lang="en-US"/>
              <a:t>,r</a:t>
            </a:r>
            <a:r>
              <a:rPr lang="en-US" baseline="-25000">
                <a:cs typeface="Arial" charset="0"/>
              </a:rPr>
              <a:t>3</a:t>
            </a:r>
            <a:r>
              <a:rPr lang="en-US"/>
              <a:t>,… as a pad.</a:t>
            </a:r>
          </a:p>
        </p:txBody>
      </p:sp>
      <p:sp>
        <p:nvSpPr>
          <p:cNvPr id="663556" name="Rectangle 4"/>
          <p:cNvSpPr>
            <a:spLocks noChangeArrowheads="1"/>
          </p:cNvSpPr>
          <p:nvPr/>
        </p:nvSpPr>
        <p:spPr bwMode="auto">
          <a:xfrm>
            <a:off x="457200" y="1905000"/>
            <a:ext cx="609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CC0000"/>
                </a:solidFill>
              </a:rPr>
              <a:t>That is: </a:t>
            </a:r>
            <a:r>
              <a:rPr lang="en-US" b="1">
                <a:solidFill>
                  <a:srgbClr val="003399"/>
                </a:solidFill>
              </a:rPr>
              <a:t> sender keeps state i,  to encrypt x do:</a:t>
            </a:r>
          </a:p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 baseline="-25000">
                <a:solidFill>
                  <a:srgbClr val="003399"/>
                </a:solidFill>
                <a:cs typeface="Arial" charset="0"/>
              </a:rPr>
              <a:t> </a:t>
            </a:r>
            <a:r>
              <a:rPr lang="en-US" b="1">
                <a:solidFill>
                  <a:srgbClr val="003399"/>
                </a:solidFill>
                <a:cs typeface="Arial" charset="0"/>
              </a:rPr>
              <a:t>i </a:t>
            </a:r>
            <a:r>
              <a:rPr lang="en-US" b="1">
                <a:solidFill>
                  <a:srgbClr val="003399"/>
                </a:solidFill>
                <a:cs typeface="Arial" charset="0"/>
                <a:sym typeface="Wingdings" pitchFamily="2" charset="2"/>
              </a:rPr>
              <a:t> i+1</a:t>
            </a:r>
          </a:p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3399"/>
                </a:solidFill>
                <a:cs typeface="Arial" charset="0"/>
                <a:sym typeface="Wingdings" pitchFamily="2" charset="2"/>
              </a:rPr>
              <a:t> Send (i , E</a:t>
            </a:r>
            <a:r>
              <a:rPr lang="en-US" b="1" baseline="-25000">
                <a:solidFill>
                  <a:srgbClr val="003399"/>
                </a:solidFill>
                <a:cs typeface="Arial" charset="0"/>
                <a:sym typeface="Wingdings" pitchFamily="2" charset="2"/>
              </a:rPr>
              <a:t>k</a:t>
            </a:r>
            <a:r>
              <a:rPr lang="en-US" b="1">
                <a:solidFill>
                  <a:srgbClr val="003399"/>
                </a:solidFill>
                <a:cs typeface="Arial" charset="0"/>
                <a:sym typeface="Wingdings" pitchFamily="2" charset="2"/>
              </a:rPr>
              <a:t>(i) </a:t>
            </a:r>
            <a:r>
              <a:rPr lang="en-US" b="1">
                <a:solidFill>
                  <a:srgbClr val="003399"/>
                </a:solidFill>
                <a:latin typeface="cmsy10" pitchFamily="34" charset="0"/>
                <a:cs typeface="Arial" charset="0"/>
                <a:sym typeface="Wingdings" pitchFamily="2" charset="2"/>
              </a:rPr>
              <a:t>©</a:t>
            </a:r>
            <a:r>
              <a:rPr lang="en-US" b="1">
                <a:solidFill>
                  <a:srgbClr val="003399"/>
                </a:solidFill>
                <a:cs typeface="Arial" charset="0"/>
                <a:sym typeface="Wingdings" pitchFamily="2" charset="2"/>
              </a:rPr>
              <a:t> x)</a:t>
            </a:r>
            <a:endParaRPr lang="en-US" b="1">
              <a:solidFill>
                <a:srgbClr val="003399"/>
              </a:solidFill>
            </a:endParaRPr>
          </a:p>
        </p:txBody>
      </p:sp>
      <p:sp>
        <p:nvSpPr>
          <p:cNvPr id="663557" name="Rectangle 5"/>
          <p:cNvSpPr>
            <a:spLocks noChangeArrowheads="1"/>
          </p:cNvSpPr>
          <p:nvPr/>
        </p:nvSpPr>
        <p:spPr bwMode="auto">
          <a:xfrm>
            <a:off x="457200" y="3352800"/>
            <a:ext cx="838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CC0000"/>
                </a:solidFill>
              </a:rPr>
              <a:t>Security: </a:t>
            </a:r>
            <a:r>
              <a:rPr lang="en-US" b="1">
                <a:solidFill>
                  <a:srgbClr val="003399"/>
                </a:solidFill>
              </a:rPr>
              <a:t> relies on following observations:</a:t>
            </a:r>
          </a:p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 baseline="-25000">
                <a:solidFill>
                  <a:srgbClr val="003399"/>
                </a:solidFill>
                <a:cs typeface="Arial" charset="0"/>
              </a:rPr>
              <a:t> </a:t>
            </a:r>
            <a:r>
              <a:rPr lang="en-US" b="1">
                <a:solidFill>
                  <a:srgbClr val="003399"/>
                </a:solidFill>
                <a:cs typeface="Arial" charset="0"/>
              </a:rPr>
              <a:t>If {E</a:t>
            </a:r>
            <a:r>
              <a:rPr lang="en-US" b="1" baseline="-25000">
                <a:solidFill>
                  <a:srgbClr val="003399"/>
                </a:solidFill>
                <a:cs typeface="Arial" charset="0"/>
              </a:rPr>
              <a:t>k</a:t>
            </a:r>
            <a:r>
              <a:rPr lang="en-US" b="1">
                <a:solidFill>
                  <a:srgbClr val="003399"/>
                </a:solidFill>
                <a:cs typeface="Arial" charset="0"/>
              </a:rPr>
              <a:t>} is a PRP then it is also a PRF.</a:t>
            </a:r>
          </a:p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3399"/>
                </a:solidFill>
                <a:cs typeface="Arial" charset="0"/>
              </a:rPr>
              <a:t> If { f</a:t>
            </a:r>
            <a:r>
              <a:rPr lang="en-US" b="1" baseline="-25000">
                <a:solidFill>
                  <a:srgbClr val="003399"/>
                </a:solidFill>
                <a:cs typeface="Arial" charset="0"/>
              </a:rPr>
              <a:t>s</a:t>
            </a:r>
            <a:r>
              <a:rPr lang="en-US" b="1">
                <a:solidFill>
                  <a:srgbClr val="003399"/>
                </a:solidFill>
                <a:cs typeface="Arial" charset="0"/>
              </a:rPr>
              <a:t>} is a PRF then G(s) = f</a:t>
            </a:r>
            <a:r>
              <a:rPr lang="en-US" b="1" baseline="-25000">
                <a:solidFill>
                  <a:srgbClr val="003399"/>
                </a:solidFill>
                <a:cs typeface="Arial" charset="0"/>
              </a:rPr>
              <a:t>s</a:t>
            </a:r>
            <a:r>
              <a:rPr lang="en-US" b="1">
                <a:solidFill>
                  <a:srgbClr val="003399"/>
                </a:solidFill>
                <a:cs typeface="Arial" charset="0"/>
              </a:rPr>
              <a:t>(0)f</a:t>
            </a:r>
            <a:r>
              <a:rPr lang="en-US" b="1" baseline="-25000">
                <a:solidFill>
                  <a:srgbClr val="003399"/>
                </a:solidFill>
                <a:cs typeface="Arial" charset="0"/>
              </a:rPr>
              <a:t>s</a:t>
            </a:r>
            <a:r>
              <a:rPr lang="en-US" b="1">
                <a:solidFill>
                  <a:srgbClr val="003399"/>
                </a:solidFill>
                <a:cs typeface="Arial" charset="0"/>
              </a:rPr>
              <a:t>(1)f</a:t>
            </a:r>
            <a:r>
              <a:rPr lang="en-US" b="1" baseline="-25000">
                <a:solidFill>
                  <a:srgbClr val="003399"/>
                </a:solidFill>
                <a:cs typeface="Arial" charset="0"/>
              </a:rPr>
              <a:t>s</a:t>
            </a:r>
            <a:r>
              <a:rPr lang="en-US" b="1">
                <a:solidFill>
                  <a:srgbClr val="003399"/>
                </a:solidFill>
                <a:cs typeface="Arial" charset="0"/>
              </a:rPr>
              <a:t>(2)…f</a:t>
            </a:r>
            <a:r>
              <a:rPr lang="en-US" b="1" baseline="-25000">
                <a:solidFill>
                  <a:srgbClr val="003399"/>
                </a:solidFill>
                <a:cs typeface="Arial" charset="0"/>
              </a:rPr>
              <a:t>s</a:t>
            </a:r>
            <a:r>
              <a:rPr lang="en-US" b="1">
                <a:solidFill>
                  <a:srgbClr val="003399"/>
                </a:solidFill>
                <a:cs typeface="Arial" charset="0"/>
              </a:rPr>
              <a:t>(m) is a PRG.</a:t>
            </a:r>
            <a:endParaRPr lang="en-US" b="1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6" grpId="0"/>
      <p:bldP spid="66355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31CF7-5EA7-41A9-8B9A-7DF998F06B71}" type="slidenum">
              <a:rPr lang="en-US"/>
              <a:pPr/>
              <a:t>22</a:t>
            </a:fld>
            <a:endParaRPr lang="en-US" sz="1400"/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2362200" cy="5410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BS Chapters 4,5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Eli </a:t>
            </a:r>
            <a:r>
              <a:rPr lang="en-US" dirty="0" err="1"/>
              <a:t>Biham’s</a:t>
            </a:r>
            <a:r>
              <a:rPr lang="en-US" dirty="0"/>
              <a:t> lecture on block ciphers.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See web site for more material and food for </a:t>
            </a:r>
            <a:r>
              <a:rPr lang="en-US" dirty="0" smtClean="0"/>
              <a:t>thought.</a:t>
            </a:r>
            <a:endParaRPr lang="en-US" dirty="0"/>
          </a:p>
        </p:txBody>
      </p:sp>
      <p:pic>
        <p:nvPicPr>
          <p:cNvPr id="665604" name="Picture 4" descr="C:\Documents and Settings\boaz\My Documents\Boaz\My Dropbox\Courses\Crypto09\Slides\security_ho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685800"/>
            <a:ext cx="5634038" cy="602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Review of PRF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B583-B4ED-4E66-849E-AE4A7A9D7DD6}" type="slidenum">
              <a:rPr lang="en-US" smtClean="0"/>
              <a:pPr/>
              <a:t>3</a:t>
            </a:fld>
            <a:endParaRPr lang="en-US" sz="1400"/>
          </a:p>
        </p:txBody>
      </p:sp>
      <p:sp>
        <p:nvSpPr>
          <p:cNvPr id="5" name="Rectangle 4"/>
          <p:cNvSpPr/>
          <p:nvPr/>
        </p:nvSpPr>
        <p:spPr bwMode="auto">
          <a:xfrm>
            <a:off x="3352800" y="8382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>
            <a:stCxn id="5" idx="2"/>
            <a:endCxn id="10" idx="0"/>
          </p:cNvCxnSpPr>
          <p:nvPr/>
        </p:nvCxnSpPr>
        <p:spPr bwMode="auto">
          <a:xfrm rot="5400000">
            <a:off x="2743200" y="647700"/>
            <a:ext cx="457200" cy="1447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endCxn id="11" idx="0"/>
          </p:cNvCxnSpPr>
          <p:nvPr/>
        </p:nvCxnSpPr>
        <p:spPr bwMode="auto">
          <a:xfrm>
            <a:off x="3657600" y="1143000"/>
            <a:ext cx="16383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1905000" y="16002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953000" y="16002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>
            <a:endCxn id="16" idx="0"/>
          </p:cNvCxnSpPr>
          <p:nvPr/>
        </p:nvCxnSpPr>
        <p:spPr bwMode="auto">
          <a:xfrm rot="10800000" flipV="1">
            <a:off x="1257300" y="1905000"/>
            <a:ext cx="8001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endCxn id="15" idx="0"/>
          </p:cNvCxnSpPr>
          <p:nvPr/>
        </p:nvCxnSpPr>
        <p:spPr bwMode="auto">
          <a:xfrm>
            <a:off x="2209800" y="1917192"/>
            <a:ext cx="647700" cy="3688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2514600" y="22860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14400" y="22860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28956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 flipV="1">
            <a:off x="4724400" y="1905000"/>
            <a:ext cx="5334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4419600" y="22860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16200000" flipH="1">
            <a:off x="1949196" y="3842004"/>
            <a:ext cx="292608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1828800" y="41148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rot="5400000">
            <a:off x="838200" y="2590800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329184" y="28956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rot="16200000" flipH="1">
            <a:off x="1644396" y="3232404"/>
            <a:ext cx="292608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1600200" y="35052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5372100" y="1905000"/>
            <a:ext cx="10287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6248400" y="22860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rot="16200000" flipH="1">
            <a:off x="1295400" y="2590800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tangle 57"/>
          <p:cNvSpPr/>
          <p:nvPr/>
        </p:nvSpPr>
        <p:spPr bwMode="auto">
          <a:xfrm>
            <a:off x="3023616" y="2895601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 rot="5400000">
            <a:off x="2566416" y="2590801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Rectangle 59"/>
          <p:cNvSpPr/>
          <p:nvPr/>
        </p:nvSpPr>
        <p:spPr bwMode="auto">
          <a:xfrm>
            <a:off x="2057400" y="2895601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rot="16200000" flipH="1">
            <a:off x="3023616" y="2590801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4852416" y="2895601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rot="5400000">
            <a:off x="4395216" y="2590801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3886200" y="2895601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rot="16200000" flipH="1">
            <a:off x="4852416" y="2590801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ectangle 66"/>
          <p:cNvSpPr/>
          <p:nvPr/>
        </p:nvSpPr>
        <p:spPr bwMode="auto">
          <a:xfrm>
            <a:off x="6757416" y="28956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 rot="5400000">
            <a:off x="6300216" y="2590800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8"/>
          <p:cNvSpPr/>
          <p:nvPr/>
        </p:nvSpPr>
        <p:spPr bwMode="auto">
          <a:xfrm>
            <a:off x="5791200" y="28956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rot="16200000" flipH="1">
            <a:off x="6757416" y="2590800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76200" y="41148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7315200" y="41148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33400" y="3429000"/>
            <a:ext cx="76200" cy="76200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457200" y="3657600"/>
            <a:ext cx="76200" cy="76200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381000" y="3886200"/>
            <a:ext cx="76200" cy="76200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7315200" y="3429000"/>
            <a:ext cx="76200" cy="76200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7391400" y="3581400"/>
            <a:ext cx="76200" cy="76200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7495032" y="3733800"/>
            <a:ext cx="76200" cy="76200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4163568" y="3505200"/>
            <a:ext cx="76200" cy="76200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4239768" y="3657600"/>
            <a:ext cx="76200" cy="76200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4343400" y="3810000"/>
            <a:ext cx="76200" cy="76200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4038600" y="41148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2514600" y="2286000"/>
            <a:ext cx="685800" cy="304800"/>
          </a:xfrm>
          <a:prstGeom prst="rect">
            <a:avLst/>
          </a:prstGeom>
          <a:solidFill>
            <a:srgbClr val="00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344424" y="2883408"/>
            <a:ext cx="685800" cy="304800"/>
          </a:xfrm>
          <a:prstGeom prst="rect">
            <a:avLst/>
          </a:prstGeom>
          <a:solidFill>
            <a:srgbClr val="00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600200" y="3505200"/>
            <a:ext cx="6858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828800" y="4114800"/>
            <a:ext cx="685800" cy="304800"/>
          </a:xfrm>
          <a:prstGeom prst="rect">
            <a:avLst/>
          </a:prstGeom>
          <a:solidFill>
            <a:srgbClr val="00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981200" y="46482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s</a:t>
            </a:r>
            <a:r>
              <a:rPr lang="en-US" dirty="0" smtClean="0"/>
              <a:t>(x)</a:t>
            </a:r>
            <a:endParaRPr lang="en-US" dirty="0"/>
          </a:p>
        </p:txBody>
      </p:sp>
      <p:cxnSp>
        <p:nvCxnSpPr>
          <p:cNvPr id="93" name="Straight Arrow Connector 92"/>
          <p:cNvCxnSpPr/>
          <p:nvPr/>
        </p:nvCxnSpPr>
        <p:spPr bwMode="auto">
          <a:xfrm rot="5400000">
            <a:off x="1575816" y="3810000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Rectangle 93"/>
          <p:cNvSpPr/>
          <p:nvPr/>
        </p:nvSpPr>
        <p:spPr bwMode="auto">
          <a:xfrm>
            <a:off x="1066800" y="41148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 bwMode="auto">
          <a:xfrm rot="5400000">
            <a:off x="1271016" y="3200400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6" name="Rectangle 95"/>
          <p:cNvSpPr/>
          <p:nvPr/>
        </p:nvSpPr>
        <p:spPr bwMode="auto">
          <a:xfrm>
            <a:off x="762000" y="3505200"/>
            <a:ext cx="685800" cy="304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1066800" y="4114800"/>
            <a:ext cx="685800" cy="304800"/>
          </a:xfrm>
          <a:prstGeom prst="rect">
            <a:avLst/>
          </a:prstGeom>
          <a:solidFill>
            <a:srgbClr val="00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762000" y="3505200"/>
            <a:ext cx="685800" cy="304800"/>
          </a:xfrm>
          <a:prstGeom prst="rect">
            <a:avLst/>
          </a:prstGeom>
          <a:solidFill>
            <a:srgbClr val="00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219200" y="2895600"/>
            <a:ext cx="6858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914400" y="2286000"/>
            <a:ext cx="6858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1905000" y="1600200"/>
            <a:ext cx="6858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3352800" y="838200"/>
            <a:ext cx="6858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4953000" y="1600200"/>
            <a:ext cx="685800" cy="304800"/>
          </a:xfrm>
          <a:prstGeom prst="rect">
            <a:avLst/>
          </a:prstGeom>
          <a:solidFill>
            <a:srgbClr val="00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5181600" y="1915180"/>
            <a:ext cx="533400" cy="523220"/>
            <a:chOff x="5593080" y="1091184"/>
            <a:chExt cx="533400" cy="523220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5638800" y="11430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593080" y="1091184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3399"/>
                  </a:solidFill>
                </a:rPr>
                <a:t>G</a:t>
              </a:r>
              <a:endParaRPr lang="en-US" sz="2800" b="1" dirty="0">
                <a:solidFill>
                  <a:srgbClr val="003399"/>
                </a:solidFill>
              </a:endParaRPr>
            </a:p>
          </p:txBody>
        </p:sp>
      </p:grpSp>
      <p:sp>
        <p:nvSpPr>
          <p:cNvPr id="109" name="Rectangle 108"/>
          <p:cNvSpPr/>
          <p:nvPr/>
        </p:nvSpPr>
        <p:spPr bwMode="auto">
          <a:xfrm>
            <a:off x="4953000" y="1600200"/>
            <a:ext cx="685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514600" y="2286000"/>
            <a:ext cx="685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332232" y="2895600"/>
            <a:ext cx="685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62000" y="3505200"/>
            <a:ext cx="685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1066800" y="4114800"/>
            <a:ext cx="685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1828800" y="4114800"/>
            <a:ext cx="685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4419600" y="2286000"/>
            <a:ext cx="685800" cy="304800"/>
          </a:xfrm>
          <a:prstGeom prst="rect">
            <a:avLst/>
          </a:prstGeom>
          <a:solidFill>
            <a:srgbClr val="00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248400" y="2286000"/>
            <a:ext cx="685800" cy="304800"/>
          </a:xfrm>
          <a:prstGeom prst="rect">
            <a:avLst/>
          </a:prstGeom>
          <a:solidFill>
            <a:srgbClr val="00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572000" y="2438400"/>
            <a:ext cx="685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867400" y="914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99"/>
                </a:solidFill>
                <a:latin typeface="cmmi10"/>
              </a:rPr>
              <a:t>H</a:t>
            </a:r>
            <a:r>
              <a:rPr lang="en-US" sz="3600" baseline="-25000" dirty="0" smtClean="0">
                <a:solidFill>
                  <a:srgbClr val="003399"/>
                </a:solidFill>
                <a:latin typeface="cmmi10"/>
              </a:rPr>
              <a:t>i</a:t>
            </a:r>
            <a:endParaRPr lang="en-US" sz="3600" baseline="-25000" dirty="0">
              <a:solidFill>
                <a:srgbClr val="003399"/>
              </a:solidFill>
              <a:latin typeface="cmmi1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477000" y="2438400"/>
            <a:ext cx="685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867400" y="1411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mmi10"/>
              </a:rPr>
              <a:t>H</a:t>
            </a:r>
            <a:r>
              <a:rPr lang="en-US" sz="3600" baseline="-25000" dirty="0" smtClean="0">
                <a:solidFill>
                  <a:srgbClr val="FF0000"/>
                </a:solidFill>
                <a:latin typeface="cmmi10"/>
              </a:rPr>
              <a:t>i</a:t>
            </a:r>
            <a:r>
              <a:rPr lang="en-US" sz="3600" baseline="-25000" dirty="0" smtClean="0">
                <a:solidFill>
                  <a:srgbClr val="FF0000"/>
                </a:solidFill>
                <a:latin typeface="cmr10"/>
              </a:rPr>
              <a:t>+</a:t>
            </a:r>
            <a:r>
              <a:rPr lang="en-US" sz="3600" baseline="-25000" dirty="0" smtClean="0">
                <a:solidFill>
                  <a:srgbClr val="FF0000"/>
                </a:solidFill>
                <a:latin typeface="cmmi10"/>
              </a:rPr>
              <a:t>1</a:t>
            </a:r>
            <a:endParaRPr lang="en-US" sz="3600" baseline="-25000" dirty="0">
              <a:solidFill>
                <a:srgbClr val="FF0000"/>
              </a:solidFill>
              <a:latin typeface="cmmi1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3962400" y="2057400"/>
            <a:ext cx="3733800" cy="838200"/>
          </a:xfrm>
          <a:prstGeom prst="ellipse">
            <a:avLst/>
          </a:prstGeom>
          <a:noFill/>
          <a:ln w="47625" cap="flat" cmpd="sng" algn="ctr">
            <a:solidFill>
              <a:srgbClr val="0066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 rot="18900000">
            <a:off x="7032390" y="701910"/>
            <a:ext cx="2057400" cy="914400"/>
            <a:chOff x="7010400" y="914400"/>
            <a:chExt cx="2057400" cy="914400"/>
          </a:xfrm>
        </p:grpSpPr>
        <p:sp>
          <p:nvSpPr>
            <p:cNvPr id="122" name="Rectangle 121"/>
            <p:cNvSpPr/>
            <p:nvPr/>
          </p:nvSpPr>
          <p:spPr bwMode="auto">
            <a:xfrm>
              <a:off x="7543800" y="914400"/>
              <a:ext cx="685800" cy="304800"/>
            </a:xfrm>
            <a:prstGeom prst="rect">
              <a:avLst/>
            </a:prstGeom>
            <a:solidFill>
              <a:srgbClr val="0033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8382000" y="914400"/>
              <a:ext cx="685800" cy="304800"/>
            </a:xfrm>
            <a:prstGeom prst="rect">
              <a:avLst/>
            </a:prstGeom>
            <a:solidFill>
              <a:srgbClr val="0033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7543800" y="1524000"/>
              <a:ext cx="685800" cy="304800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8382000" y="1524000"/>
              <a:ext cx="685800" cy="304800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Right Arrow 125"/>
            <p:cNvSpPr/>
            <p:nvPr/>
          </p:nvSpPr>
          <p:spPr bwMode="auto">
            <a:xfrm rot="10800000">
              <a:off x="7010400" y="1143000"/>
              <a:ext cx="838200" cy="457200"/>
            </a:xfrm>
            <a:prstGeom prst="rightArrow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9" name="Rounded Rectangle 128"/>
          <p:cNvSpPr/>
          <p:nvPr/>
        </p:nvSpPr>
        <p:spPr bwMode="auto">
          <a:xfrm>
            <a:off x="0" y="609600"/>
            <a:ext cx="8382000" cy="5410200"/>
          </a:xfrm>
          <a:prstGeom prst="roundRect">
            <a:avLst/>
          </a:prstGeom>
          <a:noFill/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457200" y="4953000"/>
            <a:ext cx="1447800" cy="8382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09600" y="51155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Adv</a:t>
            </a:r>
            <a:endParaRPr lang="en-US" sz="2800" dirty="0"/>
          </a:p>
        </p:txBody>
      </p:sp>
      <p:grpSp>
        <p:nvGrpSpPr>
          <p:cNvPr id="141" name="Group 140"/>
          <p:cNvGrpSpPr/>
          <p:nvPr/>
        </p:nvGrpSpPr>
        <p:grpSpPr>
          <a:xfrm>
            <a:off x="3429000" y="5562600"/>
            <a:ext cx="1905000" cy="1295400"/>
            <a:chOff x="3429000" y="5562600"/>
            <a:chExt cx="1905000" cy="1295400"/>
          </a:xfrm>
        </p:grpSpPr>
        <p:sp>
          <p:nvSpPr>
            <p:cNvPr id="135" name="Right Arrow 134"/>
            <p:cNvSpPr/>
            <p:nvPr/>
          </p:nvSpPr>
          <p:spPr bwMode="auto">
            <a:xfrm rot="5400000">
              <a:off x="3771900" y="5753100"/>
              <a:ext cx="838200" cy="457200"/>
            </a:xfrm>
            <a:prstGeom prst="rightArrow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429000" y="6208776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3399"/>
                  </a:solidFill>
                  <a:latin typeface="cmmi10"/>
                </a:rPr>
                <a:t>H</a:t>
              </a:r>
              <a:r>
                <a:rPr lang="en-US" sz="3600" baseline="-25000" dirty="0" smtClean="0">
                  <a:solidFill>
                    <a:srgbClr val="003399"/>
                  </a:solidFill>
                  <a:latin typeface="cmmi10"/>
                </a:rPr>
                <a:t>i</a:t>
              </a:r>
              <a:endParaRPr lang="en-US" sz="3600" baseline="-25000" dirty="0">
                <a:solidFill>
                  <a:srgbClr val="003399"/>
                </a:solidFill>
                <a:latin typeface="cmmi1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267200" y="6211669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cmmi10"/>
                </a:rPr>
                <a:t>H</a:t>
              </a:r>
              <a:r>
                <a:rPr lang="en-US" sz="3600" baseline="-25000" dirty="0" smtClean="0">
                  <a:solidFill>
                    <a:srgbClr val="FF0000"/>
                  </a:solidFill>
                  <a:latin typeface="cmmi10"/>
                </a:rPr>
                <a:t>i</a:t>
              </a:r>
              <a:r>
                <a:rPr lang="en-US" sz="3600" baseline="-25000" dirty="0" smtClean="0">
                  <a:solidFill>
                    <a:srgbClr val="FF0000"/>
                  </a:solidFill>
                  <a:latin typeface="cmr10"/>
                </a:rPr>
                <a:t>+</a:t>
              </a:r>
              <a:r>
                <a:rPr lang="en-US" sz="3600" baseline="-25000" dirty="0" smtClean="0">
                  <a:solidFill>
                    <a:srgbClr val="FF0000"/>
                  </a:solidFill>
                  <a:latin typeface="cmmi10"/>
                </a:rPr>
                <a:t>1</a:t>
              </a:r>
              <a:endParaRPr lang="en-US" sz="3600" baseline="-25000" dirty="0">
                <a:solidFill>
                  <a:srgbClr val="FF0000"/>
                </a:solidFill>
                <a:latin typeface="cmmi10"/>
              </a:endParaRPr>
            </a:p>
          </p:txBody>
        </p:sp>
      </p:grpSp>
      <p:sp>
        <p:nvSpPr>
          <p:cNvPr id="140" name="Rectangle 139"/>
          <p:cNvSpPr/>
          <p:nvPr/>
        </p:nvSpPr>
        <p:spPr bwMode="auto">
          <a:xfrm>
            <a:off x="4953000" y="1600200"/>
            <a:ext cx="6858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1" grpId="0" animBg="1"/>
      <p:bldP spid="97" grpId="0" animBg="1"/>
      <p:bldP spid="98" grpId="0" animBg="1"/>
      <p:bldP spid="101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9" grpId="0" animBg="1"/>
      <p:bldP spid="120" grpId="0"/>
      <p:bldP spid="121" grpId="0" animBg="1"/>
      <p:bldP spid="129" grpId="0" animBg="1"/>
      <p:bldP spid="136" grpId="0" animBg="1"/>
      <p:bldP spid="137" grpId="0"/>
      <p:bldP spid="1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A41C0-130E-4DC3-8B7A-077BB643D789}" type="slidenum">
              <a:rPr lang="en-US"/>
              <a:pPr/>
              <a:t>4</a:t>
            </a:fld>
            <a:endParaRPr lang="en-US" sz="1400"/>
          </a:p>
        </p:txBody>
      </p:sp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Plaintext Attack (CPA)</a:t>
            </a:r>
            <a:endParaRPr lang="en-US" dirty="0"/>
          </a:p>
        </p:txBody>
      </p:sp>
      <p:sp>
        <p:nvSpPr>
          <p:cNvPr id="631816" name="Rectangle 8"/>
          <p:cNvSpPr>
            <a:spLocks noChangeArrowheads="1"/>
          </p:cNvSpPr>
          <p:nvPr/>
        </p:nvSpPr>
        <p:spPr bwMode="auto">
          <a:xfrm>
            <a:off x="457200" y="685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lvl="1" indent="-284163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sz="2000" b="1" dirty="0" smtClean="0"/>
              <a:t>So far our security notion is: encrypt one message and die. </a:t>
            </a:r>
            <a:endParaRPr lang="en-US" sz="2000" b="1" baseline="30000" dirty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57200" y="1219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633413" lvl="1" indent="-519113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Def</a:t>
            </a:r>
            <a:r>
              <a:rPr lang="en-US" sz="2000" b="1" dirty="0" smtClean="0"/>
              <a:t>: (E,D) is </a:t>
            </a:r>
            <a:r>
              <a:rPr lang="en-US" sz="2000" b="1" dirty="0" smtClean="0">
                <a:solidFill>
                  <a:srgbClr val="FF0000"/>
                </a:solidFill>
              </a:rPr>
              <a:t>CPA secure</a:t>
            </a:r>
            <a:r>
              <a:rPr lang="en-US" sz="2000" b="1" dirty="0" smtClean="0"/>
              <a:t>, if for all poly-bounded Eve, </a:t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003399"/>
                </a:solidFill>
              </a:rPr>
              <a:t>Pr[ Eve wins in CPA game] &lt; ½+negligble </a:t>
            </a:r>
            <a:endParaRPr lang="en-US" sz="2000" b="1" baseline="30000" dirty="0">
              <a:solidFill>
                <a:srgbClr val="003399"/>
              </a:solidFill>
              <a:cs typeface="Arial" charset="0"/>
            </a:endParaRPr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096000" y="2209800"/>
            <a:ext cx="1346455" cy="2796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219200" y="2971800"/>
            <a:ext cx="1066800" cy="9906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32105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3505200" y="2539850"/>
            <a:ext cx="2209800" cy="431950"/>
            <a:chOff x="3505200" y="2539850"/>
            <a:chExt cx="2209800" cy="431950"/>
          </a:xfrm>
        </p:grpSpPr>
        <p:sp>
          <p:nvSpPr>
            <p:cNvPr id="14" name="Right Arrow 13"/>
            <p:cNvSpPr/>
            <p:nvPr/>
          </p:nvSpPr>
          <p:spPr bwMode="auto">
            <a:xfrm>
              <a:off x="3505200" y="2743200"/>
              <a:ext cx="2209800" cy="228600"/>
            </a:xfrm>
            <a:prstGeom prst="rightArrow">
              <a:avLst/>
            </a:prstGeom>
            <a:solidFill>
              <a:srgbClr val="3366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4419600" y="2539850"/>
              <a:ext cx="152276" cy="12715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0" name="Group 39"/>
          <p:cNvGrpSpPr/>
          <p:nvPr/>
        </p:nvGrpSpPr>
        <p:grpSpPr>
          <a:xfrm>
            <a:off x="3505200" y="3073250"/>
            <a:ext cx="2209800" cy="508149"/>
            <a:chOff x="3505200" y="3073250"/>
            <a:chExt cx="2209800" cy="508149"/>
          </a:xfrm>
        </p:grpSpPr>
        <p:sp>
          <p:nvSpPr>
            <p:cNvPr id="20" name="Right Arrow 19"/>
            <p:cNvSpPr/>
            <p:nvPr/>
          </p:nvSpPr>
          <p:spPr bwMode="auto">
            <a:xfrm rot="10800000">
              <a:off x="3505200" y="3352799"/>
              <a:ext cx="2209800" cy="228600"/>
            </a:xfrm>
            <a:prstGeom prst="rightArrow">
              <a:avLst/>
            </a:prstGeom>
            <a:solidFill>
              <a:srgbClr val="3366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4178622" y="3073250"/>
              <a:ext cx="634231" cy="279426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3" name="Curved Up Arrow 22"/>
          <p:cNvSpPr/>
          <p:nvPr/>
        </p:nvSpPr>
        <p:spPr bwMode="auto">
          <a:xfrm>
            <a:off x="5943600" y="2895600"/>
            <a:ext cx="685800" cy="609600"/>
          </a:xfrm>
          <a:prstGeom prst="curvedUpArrow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21877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Encryption phase:</a:t>
            </a:r>
            <a:endParaRPr lang="en-US" sz="20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38400" y="37117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Challenge</a:t>
            </a:r>
            <a:br>
              <a:rPr lang="en-US" sz="2000" i="1" dirty="0" smtClean="0"/>
            </a:br>
            <a:r>
              <a:rPr lang="en-US" sz="2000" i="1" dirty="0" smtClean="0"/>
              <a:t>phase:</a:t>
            </a:r>
            <a:endParaRPr lang="en-US" sz="2000" i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3505200" y="3886200"/>
            <a:ext cx="2209800" cy="457200"/>
            <a:chOff x="3505200" y="3886200"/>
            <a:chExt cx="2209800" cy="457200"/>
          </a:xfrm>
        </p:grpSpPr>
        <p:sp>
          <p:nvSpPr>
            <p:cNvPr id="24" name="Right Arrow 23"/>
            <p:cNvSpPr/>
            <p:nvPr/>
          </p:nvSpPr>
          <p:spPr bwMode="auto">
            <a:xfrm>
              <a:off x="3505200" y="4114800"/>
              <a:ext cx="2209800" cy="228600"/>
            </a:xfrm>
            <a:prstGeom prst="rightArrow">
              <a:avLst/>
            </a:prstGeom>
            <a:solidFill>
              <a:srgbClr val="3366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8" name="Picture 27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4102422" y="3886200"/>
              <a:ext cx="634231" cy="17740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2" name="Group 41"/>
          <p:cNvGrpSpPr/>
          <p:nvPr/>
        </p:nvGrpSpPr>
        <p:grpSpPr>
          <a:xfrm>
            <a:off x="3505201" y="4495800"/>
            <a:ext cx="2209800" cy="533399"/>
            <a:chOff x="3505201" y="4495800"/>
            <a:chExt cx="2209800" cy="533399"/>
          </a:xfrm>
        </p:grpSpPr>
        <p:sp>
          <p:nvSpPr>
            <p:cNvPr id="29" name="Right Arrow 28"/>
            <p:cNvSpPr/>
            <p:nvPr/>
          </p:nvSpPr>
          <p:spPr bwMode="auto">
            <a:xfrm rot="10800000">
              <a:off x="3505201" y="4800599"/>
              <a:ext cx="2209800" cy="228600"/>
            </a:xfrm>
            <a:prstGeom prst="rightArrow">
              <a:avLst/>
            </a:prstGeom>
            <a:solidFill>
              <a:srgbClr val="3366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1" name="Picture 30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4153072" y="4495800"/>
              <a:ext cx="710087" cy="279315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3" name="Picture 3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019800" y="4445184"/>
            <a:ext cx="1192187" cy="279216"/>
          </a:xfrm>
          <a:prstGeom prst="rect">
            <a:avLst/>
          </a:prstGeom>
          <a:noFill/>
          <a:ln/>
          <a:effectLst/>
        </p:spPr>
      </p:pic>
      <p:grpSp>
        <p:nvGrpSpPr>
          <p:cNvPr id="43" name="Group 42"/>
          <p:cNvGrpSpPr/>
          <p:nvPr/>
        </p:nvGrpSpPr>
        <p:grpSpPr>
          <a:xfrm>
            <a:off x="3505200" y="5105400"/>
            <a:ext cx="2209800" cy="533400"/>
            <a:chOff x="3505200" y="5105400"/>
            <a:chExt cx="2209800" cy="533400"/>
          </a:xfrm>
        </p:grpSpPr>
        <p:sp>
          <p:nvSpPr>
            <p:cNvPr id="34" name="Right Arrow 33"/>
            <p:cNvSpPr/>
            <p:nvPr/>
          </p:nvSpPr>
          <p:spPr bwMode="auto">
            <a:xfrm>
              <a:off x="3505200" y="5410200"/>
              <a:ext cx="2209800" cy="228600"/>
            </a:xfrm>
            <a:prstGeom prst="rightArrow">
              <a:avLst/>
            </a:prstGeom>
            <a:solidFill>
              <a:srgbClr val="3366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6" name="Picture 35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4116090" y="5105400"/>
              <a:ext cx="1065510" cy="27931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304800" y="5943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1316038" lvl="1" indent="-1201738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In words: </a:t>
            </a:r>
            <a:r>
              <a:rPr lang="en-US" sz="2000" b="1" dirty="0" smtClean="0"/>
              <a:t>Eve gets to see encryptions of messages of her choice, before attempting to break encryption </a:t>
            </a:r>
            <a:endParaRPr lang="en-US" sz="2000" b="1" baseline="30000" dirty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6400800" y="6260592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1316038" lvl="1" indent="-1201738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too conservative?</a:t>
            </a:r>
            <a:endParaRPr lang="en-US" sz="2000" b="1" baseline="30000" dirty="0">
              <a:solidFill>
                <a:srgbClr val="00339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31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31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9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0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0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6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0" grpId="0"/>
      <p:bldP spid="631816" grpId="0"/>
      <p:bldP spid="11" grpId="0"/>
      <p:bldP spid="11" grpId="1"/>
      <p:bldP spid="15" grpId="0" animBg="1"/>
      <p:bldP spid="15" grpId="1" animBg="1"/>
      <p:bldP spid="15" grpId="2" animBg="1"/>
      <p:bldP spid="15" grpId="3" animBg="1"/>
      <p:bldP spid="16" grpId="0"/>
      <p:bldP spid="16" grpId="1"/>
      <p:bldP spid="16" grpId="2"/>
      <p:bldP spid="16" grpId="3"/>
      <p:bldP spid="23" grpId="0" animBg="1"/>
      <p:bldP spid="23" grpId="1" animBg="1"/>
      <p:bldP spid="23" grpId="2" animBg="1"/>
      <p:bldP spid="23" grpId="3" animBg="1"/>
      <p:bldP spid="25" grpId="0"/>
      <p:bldP spid="25" grpId="1"/>
      <p:bldP spid="25" grpId="2"/>
      <p:bldP spid="25" grpId="3"/>
      <p:bldP spid="26" grpId="0"/>
      <p:bldP spid="26" grpId="1"/>
      <p:bldP spid="26" grpId="2"/>
      <p:bldP spid="26" grpId="3"/>
      <p:bldP spid="37" grpId="0"/>
      <p:bldP spid="37" grpId="1"/>
      <p:bldP spid="38" grpId="0"/>
      <p:bldP spid="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A41C0-130E-4DC3-8B7A-077BB643D789}" type="slidenum">
              <a:rPr lang="en-US"/>
              <a:pPr/>
              <a:t>5</a:t>
            </a:fld>
            <a:endParaRPr lang="en-US" sz="1400"/>
          </a:p>
        </p:txBody>
      </p:sp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CPA Security</a:t>
            </a:r>
            <a:endParaRPr lang="en-US" dirty="0"/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7797545" y="3682746"/>
            <a:ext cx="1346455" cy="27965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 bwMode="auto">
          <a:xfrm>
            <a:off x="6984490" y="3915064"/>
            <a:ext cx="889255" cy="250686"/>
          </a:xfrm>
          <a:prstGeom prst="rightArrow">
            <a:avLst/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324600" y="4648200"/>
            <a:ext cx="609600" cy="4572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4648200"/>
            <a:ext cx="736855" cy="47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</a:t>
            </a:r>
            <a:endParaRPr lang="en-US" sz="2400" dirty="0"/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7416545" y="3733800"/>
            <a:ext cx="152276" cy="127150"/>
          </a:xfrm>
          <a:prstGeom prst="rect">
            <a:avLst/>
          </a:prstGeom>
          <a:noFill/>
          <a:ln/>
          <a:effectLst/>
        </p:spPr>
      </p:pic>
      <p:sp>
        <p:nvSpPr>
          <p:cNvPr id="20" name="Right Arrow 19"/>
          <p:cNvSpPr/>
          <p:nvPr/>
        </p:nvSpPr>
        <p:spPr bwMode="auto">
          <a:xfrm rot="10800000">
            <a:off x="6984490" y="4397513"/>
            <a:ext cx="889255" cy="250686"/>
          </a:xfrm>
          <a:prstGeom prst="rightArrow">
            <a:avLst/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7175567" y="4140050"/>
            <a:ext cx="634231" cy="279426"/>
          </a:xfrm>
          <a:prstGeom prst="rect">
            <a:avLst/>
          </a:prstGeom>
          <a:noFill/>
          <a:ln/>
          <a:effectLst/>
        </p:spPr>
      </p:pic>
      <p:sp>
        <p:nvSpPr>
          <p:cNvPr id="23" name="Curved Up Arrow 22"/>
          <p:cNvSpPr/>
          <p:nvPr/>
        </p:nvSpPr>
        <p:spPr bwMode="auto">
          <a:xfrm>
            <a:off x="8077200" y="3940314"/>
            <a:ext cx="457200" cy="631686"/>
          </a:xfrm>
          <a:prstGeom prst="curvedUpArrow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984490" y="5159514"/>
            <a:ext cx="889255" cy="250686"/>
          </a:xfrm>
          <a:prstGeom prst="rightArrow">
            <a:avLst/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2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7099367" y="4953000"/>
            <a:ext cx="634231" cy="177401"/>
          </a:xfrm>
          <a:prstGeom prst="rect">
            <a:avLst/>
          </a:prstGeom>
          <a:noFill/>
          <a:ln/>
          <a:effectLst/>
        </p:spPr>
      </p:pic>
      <p:sp>
        <p:nvSpPr>
          <p:cNvPr id="29" name="Right Arrow 28"/>
          <p:cNvSpPr/>
          <p:nvPr/>
        </p:nvSpPr>
        <p:spPr bwMode="auto">
          <a:xfrm rot="10800000">
            <a:off x="6984491" y="5845313"/>
            <a:ext cx="889255" cy="250686"/>
          </a:xfrm>
          <a:prstGeom prst="rightArrow">
            <a:avLst/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1" name="Picture 3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7150017" y="5562600"/>
            <a:ext cx="710087" cy="279315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7875613" y="5311914"/>
            <a:ext cx="1192187" cy="279216"/>
          </a:xfrm>
          <a:prstGeom prst="rect">
            <a:avLst/>
          </a:prstGeom>
          <a:noFill/>
          <a:ln/>
          <a:effectLst/>
        </p:spPr>
      </p:pic>
      <p:sp>
        <p:nvSpPr>
          <p:cNvPr id="34" name="Right Arrow 33"/>
          <p:cNvSpPr/>
          <p:nvPr/>
        </p:nvSpPr>
        <p:spPr bwMode="auto">
          <a:xfrm>
            <a:off x="6984490" y="6454914"/>
            <a:ext cx="889255" cy="250686"/>
          </a:xfrm>
          <a:prstGeom prst="rightArrow">
            <a:avLst/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6" name="Picture 3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7113035" y="6172200"/>
            <a:ext cx="1065510" cy="279315"/>
          </a:xfrm>
          <a:prstGeom prst="rect">
            <a:avLst/>
          </a:prstGeom>
          <a:noFill/>
          <a:ln/>
          <a:effectLst/>
        </p:spPr>
      </p:pic>
      <p:sp>
        <p:nvSpPr>
          <p:cNvPr id="27" name="Rectangle 26"/>
          <p:cNvSpPr/>
          <p:nvPr/>
        </p:nvSpPr>
        <p:spPr bwMode="auto">
          <a:xfrm>
            <a:off x="6248400" y="3505200"/>
            <a:ext cx="2895600" cy="3352800"/>
          </a:xfrm>
          <a:prstGeom prst="rect">
            <a:avLst/>
          </a:prstGeom>
          <a:solidFill>
            <a:schemeClr val="bg1">
              <a:alpha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3" name="Picture 4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457320" y="762000"/>
            <a:ext cx="6806731" cy="889226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457200" y="1905000"/>
            <a:ext cx="5232314" cy="27963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08317" y="2286000"/>
            <a:ext cx="4292283" cy="329941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1219200" y="2768405"/>
            <a:ext cx="6806490" cy="889195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457200" y="4038600"/>
            <a:ext cx="4724326" cy="329940"/>
          </a:xfrm>
          <a:prstGeom prst="rect">
            <a:avLst/>
          </a:prstGeom>
          <a:noFill/>
          <a:ln/>
          <a:effectLst/>
        </p:spPr>
      </p:pic>
      <p:pic>
        <p:nvPicPr>
          <p:cNvPr id="69" name="Picture 68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513522" y="4597151"/>
            <a:ext cx="5486942" cy="584512"/>
          </a:xfrm>
          <a:prstGeom prst="rect">
            <a:avLst/>
          </a:prstGeom>
          <a:noFill/>
          <a:ln/>
          <a:effectLst/>
        </p:spPr>
      </p:pic>
      <p:pic>
        <p:nvPicPr>
          <p:cNvPr id="70" name="Picture 69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-275" y="5257800"/>
            <a:ext cx="6705875" cy="329959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533400" y="5689871"/>
            <a:ext cx="5156205" cy="329929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609600" y="6172200"/>
            <a:ext cx="4419459" cy="558529"/>
          </a:xfrm>
          <a:prstGeom prst="rect">
            <a:avLst/>
          </a:prstGeom>
          <a:noFill/>
          <a:ln/>
          <a:effectLst/>
        </p:spPr>
      </p:pic>
      <p:sp>
        <p:nvSpPr>
          <p:cNvPr id="74" name="Oval 73"/>
          <p:cNvSpPr/>
          <p:nvPr/>
        </p:nvSpPr>
        <p:spPr bwMode="auto">
          <a:xfrm>
            <a:off x="228600" y="3886200"/>
            <a:ext cx="5257800" cy="609600"/>
          </a:xfrm>
          <a:prstGeom prst="ellipse">
            <a:avLst/>
          </a:prstGeom>
          <a:noFill/>
          <a:ln w="41275" cap="flat" cmpd="sng" algn="ctr">
            <a:solidFill>
              <a:srgbClr val="0066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10556 -0.30185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15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A41C0-130E-4DC3-8B7A-077BB643D789}" type="slidenum">
              <a:rPr lang="en-US"/>
              <a:pPr/>
              <a:t>6</a:t>
            </a:fld>
            <a:endParaRPr lang="en-US" sz="1400"/>
          </a:p>
        </p:txBody>
      </p:sp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CPA Security</a:t>
            </a:r>
            <a:endParaRPr lang="en-US" dirty="0"/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7797545" y="3682746"/>
            <a:ext cx="1346455" cy="27965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 bwMode="auto">
          <a:xfrm>
            <a:off x="6984490" y="3915064"/>
            <a:ext cx="889255" cy="250686"/>
          </a:xfrm>
          <a:prstGeom prst="rightArrow">
            <a:avLst/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324600" y="4648200"/>
            <a:ext cx="609600" cy="4572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4648200"/>
            <a:ext cx="736855" cy="47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</a:t>
            </a:r>
            <a:endParaRPr lang="en-US" sz="2400" dirty="0"/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416545" y="3733800"/>
            <a:ext cx="152276" cy="127150"/>
          </a:xfrm>
          <a:prstGeom prst="rect">
            <a:avLst/>
          </a:prstGeom>
          <a:noFill/>
          <a:ln/>
          <a:effectLst/>
        </p:spPr>
      </p:pic>
      <p:sp>
        <p:nvSpPr>
          <p:cNvPr id="20" name="Right Arrow 19"/>
          <p:cNvSpPr/>
          <p:nvPr/>
        </p:nvSpPr>
        <p:spPr bwMode="auto">
          <a:xfrm rot="10800000">
            <a:off x="6984490" y="4397513"/>
            <a:ext cx="889255" cy="250686"/>
          </a:xfrm>
          <a:prstGeom prst="rightArrow">
            <a:avLst/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7175567" y="4140050"/>
            <a:ext cx="634231" cy="279426"/>
          </a:xfrm>
          <a:prstGeom prst="rect">
            <a:avLst/>
          </a:prstGeom>
          <a:noFill/>
          <a:ln/>
          <a:effectLst/>
        </p:spPr>
      </p:pic>
      <p:sp>
        <p:nvSpPr>
          <p:cNvPr id="23" name="Curved Up Arrow 22"/>
          <p:cNvSpPr/>
          <p:nvPr/>
        </p:nvSpPr>
        <p:spPr bwMode="auto">
          <a:xfrm>
            <a:off x="8077200" y="3940314"/>
            <a:ext cx="457200" cy="631686"/>
          </a:xfrm>
          <a:prstGeom prst="curvedUpArrow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984490" y="5159514"/>
            <a:ext cx="889255" cy="250686"/>
          </a:xfrm>
          <a:prstGeom prst="rightArrow">
            <a:avLst/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2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7099367" y="4953000"/>
            <a:ext cx="634231" cy="177401"/>
          </a:xfrm>
          <a:prstGeom prst="rect">
            <a:avLst/>
          </a:prstGeom>
          <a:noFill/>
          <a:ln/>
          <a:effectLst/>
        </p:spPr>
      </p:pic>
      <p:sp>
        <p:nvSpPr>
          <p:cNvPr id="29" name="Right Arrow 28"/>
          <p:cNvSpPr/>
          <p:nvPr/>
        </p:nvSpPr>
        <p:spPr bwMode="auto">
          <a:xfrm rot="10800000">
            <a:off x="6984491" y="5845313"/>
            <a:ext cx="889255" cy="250686"/>
          </a:xfrm>
          <a:prstGeom prst="rightArrow">
            <a:avLst/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1" name="Picture 3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7150017" y="5562600"/>
            <a:ext cx="710087" cy="279315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7875613" y="5311914"/>
            <a:ext cx="1192187" cy="279216"/>
          </a:xfrm>
          <a:prstGeom prst="rect">
            <a:avLst/>
          </a:prstGeom>
          <a:noFill/>
          <a:ln/>
          <a:effectLst/>
        </p:spPr>
      </p:pic>
      <p:sp>
        <p:nvSpPr>
          <p:cNvPr id="34" name="Right Arrow 33"/>
          <p:cNvSpPr/>
          <p:nvPr/>
        </p:nvSpPr>
        <p:spPr bwMode="auto">
          <a:xfrm>
            <a:off x="6984490" y="6454914"/>
            <a:ext cx="889255" cy="250686"/>
          </a:xfrm>
          <a:prstGeom prst="rightArrow">
            <a:avLst/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6" name="Picture 3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7113035" y="6172200"/>
            <a:ext cx="1065510" cy="279315"/>
          </a:xfrm>
          <a:prstGeom prst="rect">
            <a:avLst/>
          </a:prstGeom>
          <a:noFill/>
          <a:ln/>
          <a:effectLst/>
        </p:spPr>
      </p:pic>
      <p:sp>
        <p:nvSpPr>
          <p:cNvPr id="27" name="Rectangle 26"/>
          <p:cNvSpPr/>
          <p:nvPr/>
        </p:nvSpPr>
        <p:spPr bwMode="auto">
          <a:xfrm>
            <a:off x="6248400" y="3505200"/>
            <a:ext cx="2895600" cy="3352800"/>
          </a:xfrm>
          <a:prstGeom prst="rect">
            <a:avLst/>
          </a:prstGeom>
          <a:solidFill>
            <a:schemeClr val="bg1">
              <a:alpha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0" name="Picture 4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381000" y="609600"/>
            <a:ext cx="6806490" cy="889195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457200" y="1828800"/>
            <a:ext cx="4724326" cy="329940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304125" y="2565629"/>
            <a:ext cx="6706275" cy="253771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304513" y="5257800"/>
            <a:ext cx="6401087" cy="329960"/>
          </a:xfrm>
          <a:prstGeom prst="rect">
            <a:avLst/>
          </a:prstGeom>
          <a:noFill/>
          <a:ln/>
          <a:effectLst/>
        </p:spPr>
      </p:pic>
      <p:sp>
        <p:nvSpPr>
          <p:cNvPr id="74" name="Oval 73"/>
          <p:cNvSpPr/>
          <p:nvPr/>
        </p:nvSpPr>
        <p:spPr bwMode="auto">
          <a:xfrm>
            <a:off x="228600" y="1676400"/>
            <a:ext cx="5257800" cy="609600"/>
          </a:xfrm>
          <a:prstGeom prst="ellipse">
            <a:avLst/>
          </a:prstGeom>
          <a:noFill/>
          <a:ln w="41275" cap="flat" cmpd="sng" algn="ctr">
            <a:solidFill>
              <a:srgbClr val="0066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5" name="Picture 34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317367" y="3022829"/>
            <a:ext cx="6681141" cy="304831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304800" y="3429000"/>
            <a:ext cx="8281868" cy="253783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660543" y="3810000"/>
            <a:ext cx="3835257" cy="329955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304800" y="4419600"/>
            <a:ext cx="4877541" cy="5586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EB3D-D395-4CD2-A2EC-DE11A766E8D7}" type="slidenum">
              <a:rPr lang="en-US"/>
              <a:pPr/>
              <a:t>7</a:t>
            </a:fld>
            <a:endParaRPr lang="en-US" sz="1400"/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Recall: Pseudo-Random Functions (PRF)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7848600" cy="19050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z="2000">
                <a:solidFill>
                  <a:srgbClr val="003399"/>
                </a:solidFill>
              </a:rPr>
              <a:t>{ f</a:t>
            </a:r>
            <a:r>
              <a:rPr lang="en-US" sz="2000" baseline="-25000">
                <a:solidFill>
                  <a:srgbClr val="003399"/>
                </a:solidFill>
                <a:cs typeface="Arial" charset="0"/>
              </a:rPr>
              <a:t>s</a:t>
            </a:r>
            <a:r>
              <a:rPr lang="en-US" sz="2000">
                <a:solidFill>
                  <a:srgbClr val="003399"/>
                </a:solidFill>
              </a:rPr>
              <a:t> }</a:t>
            </a:r>
            <a:r>
              <a:rPr lang="en-US" sz="2000"/>
              <a:t> is PRF, if </a:t>
            </a:r>
            <a:r>
              <a:rPr lang="en-US" sz="2000">
                <a:solidFill>
                  <a:srgbClr val="003399"/>
                </a:solidFill>
              </a:rPr>
              <a:t>(s,x)</a:t>
            </a:r>
            <a:r>
              <a:rPr lang="en-US" sz="2000">
                <a:solidFill>
                  <a:srgbClr val="003399"/>
                </a:solidFill>
                <a:sym typeface="Wingdings" pitchFamily="2" charset="2"/>
              </a:rPr>
              <a:t> f</a:t>
            </a:r>
            <a:r>
              <a:rPr lang="en-US" sz="2000" baseline="-25000">
                <a:solidFill>
                  <a:srgbClr val="003399"/>
                </a:solidFill>
                <a:cs typeface="Arial" charset="0"/>
                <a:sym typeface="Wingdings" pitchFamily="2" charset="2"/>
              </a:rPr>
              <a:t>s</a:t>
            </a:r>
            <a:r>
              <a:rPr lang="en-US" sz="2000">
                <a:solidFill>
                  <a:srgbClr val="003399"/>
                </a:solidFill>
                <a:sym typeface="Wingdings" pitchFamily="2" charset="2"/>
              </a:rPr>
              <a:t>(x)</a:t>
            </a:r>
            <a:r>
              <a:rPr lang="en-US" sz="2000">
                <a:sym typeface="Wingdings" pitchFamily="2" charset="2"/>
              </a:rPr>
              <a:t> is efficiently computable and</a:t>
            </a:r>
            <a:br>
              <a:rPr lang="en-US" sz="2000">
                <a:sym typeface="Wingdings" pitchFamily="2" charset="2"/>
              </a:rPr>
            </a:br>
            <a:r>
              <a:rPr lang="en-US" sz="2000"/>
              <a:t>no efficient adv. can tell apart black-box access to</a:t>
            </a:r>
          </a:p>
          <a:p>
            <a:pPr lvl="1"/>
            <a:r>
              <a:rPr lang="en-US" sz="2000">
                <a:solidFill>
                  <a:srgbClr val="003399"/>
                </a:solidFill>
              </a:rPr>
              <a:t>f</a:t>
            </a:r>
            <a:r>
              <a:rPr lang="en-US" sz="2000" baseline="-25000">
                <a:solidFill>
                  <a:srgbClr val="003399"/>
                </a:solidFill>
                <a:cs typeface="Arial" charset="0"/>
              </a:rPr>
              <a:t>s</a:t>
            </a:r>
            <a:r>
              <a:rPr lang="en-US" sz="2000">
                <a:solidFill>
                  <a:srgbClr val="003399"/>
                </a:solidFill>
              </a:rPr>
              <a:t>(</a:t>
            </a:r>
            <a:r>
              <a:rPr lang="en-US" sz="2000">
                <a:solidFill>
                  <a:srgbClr val="003399"/>
                </a:solidFill>
                <a:latin typeface="cmsy10" pitchFamily="34" charset="0"/>
              </a:rPr>
              <a:t>¢</a:t>
            </a:r>
            <a:r>
              <a:rPr lang="en-US" sz="2000">
                <a:solidFill>
                  <a:srgbClr val="003399"/>
                </a:solidFill>
              </a:rPr>
              <a:t>)</a:t>
            </a:r>
            <a:r>
              <a:rPr lang="en-US" sz="2000"/>
              <a:t> for random </a:t>
            </a:r>
            <a:r>
              <a:rPr lang="en-US" sz="2000">
                <a:solidFill>
                  <a:srgbClr val="003399"/>
                </a:solidFill>
              </a:rPr>
              <a:t>s</a:t>
            </a:r>
            <a:r>
              <a:rPr lang="en-US" sz="2000">
                <a:solidFill>
                  <a:srgbClr val="003399"/>
                </a:solidFill>
                <a:latin typeface="cmsy10" pitchFamily="34" charset="0"/>
              </a:rPr>
              <a:t>2</a:t>
            </a:r>
            <a:r>
              <a:rPr lang="en-US" sz="2000" baseline="-25000">
                <a:solidFill>
                  <a:srgbClr val="003399"/>
                </a:solidFill>
                <a:cs typeface="Arial" charset="0"/>
              </a:rPr>
              <a:t>r</a:t>
            </a:r>
            <a:r>
              <a:rPr lang="en-US" sz="2000">
                <a:solidFill>
                  <a:srgbClr val="003399"/>
                </a:solidFill>
              </a:rPr>
              <a:t> {0,1}</a:t>
            </a:r>
            <a:r>
              <a:rPr lang="en-US" sz="2000" baseline="30000">
                <a:solidFill>
                  <a:srgbClr val="003399"/>
                </a:solidFill>
                <a:cs typeface="Arial" charset="0"/>
              </a:rPr>
              <a:t>n</a:t>
            </a:r>
            <a:endParaRPr lang="en-US" sz="2000">
              <a:solidFill>
                <a:srgbClr val="003399"/>
              </a:solidFill>
              <a:cs typeface="Arial" charset="0"/>
            </a:endParaRPr>
          </a:p>
          <a:p>
            <a:pPr lvl="1"/>
            <a:r>
              <a:rPr lang="en-US" sz="2000">
                <a:solidFill>
                  <a:srgbClr val="CC0000"/>
                </a:solidFill>
              </a:rPr>
              <a:t>random</a:t>
            </a:r>
            <a:r>
              <a:rPr lang="en-US" sz="2000"/>
              <a:t> </a:t>
            </a:r>
            <a:r>
              <a:rPr lang="en-US" sz="2000">
                <a:solidFill>
                  <a:srgbClr val="003399"/>
                </a:solidFill>
              </a:rPr>
              <a:t>F:{0,1}</a:t>
            </a:r>
            <a:r>
              <a:rPr lang="en-US" sz="2000" baseline="30000">
                <a:solidFill>
                  <a:srgbClr val="003399"/>
                </a:solidFill>
                <a:cs typeface="Arial" charset="0"/>
              </a:rPr>
              <a:t>n</a:t>
            </a:r>
            <a:r>
              <a:rPr lang="en-US" sz="2000">
                <a:solidFill>
                  <a:srgbClr val="003399"/>
                </a:solidFill>
                <a:sym typeface="Wingdings" pitchFamily="2" charset="2"/>
              </a:rPr>
              <a:t>{0,1}</a:t>
            </a:r>
            <a:r>
              <a:rPr lang="en-US" sz="2000" baseline="30000">
                <a:solidFill>
                  <a:srgbClr val="003399"/>
                </a:solidFill>
                <a:cs typeface="Arial" charset="0"/>
                <a:sym typeface="Wingdings" pitchFamily="2" charset="2"/>
              </a:rPr>
              <a:t>n</a:t>
            </a:r>
            <a:endParaRPr lang="en-US" sz="2000" baseline="3000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533531" name="Rectangle 27"/>
          <p:cNvSpPr>
            <a:spLocks noChangeArrowheads="1"/>
          </p:cNvSpPr>
          <p:nvPr/>
        </p:nvSpPr>
        <p:spPr bwMode="auto">
          <a:xfrm>
            <a:off x="533400" y="28194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lvl="1" indent="-284163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sz="2000" b="1"/>
              <a:t>New notion: </a:t>
            </a:r>
            <a:r>
              <a:rPr lang="en-US" sz="2000" b="1">
                <a:solidFill>
                  <a:srgbClr val="CC0000"/>
                </a:solidFill>
              </a:rPr>
              <a:t>Pseudorandom Permutations (PRP)</a:t>
            </a:r>
            <a:endParaRPr lang="en-US" sz="2000" b="1" baseline="300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533532" name="Rectangle 28"/>
          <p:cNvSpPr>
            <a:spLocks noChangeArrowheads="1"/>
          </p:cNvSpPr>
          <p:nvPr/>
        </p:nvSpPr>
        <p:spPr bwMode="auto">
          <a:xfrm>
            <a:off x="533400" y="33528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lvl="1" indent="-284163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003399"/>
                </a:solidFill>
              </a:rPr>
              <a:t>{ E</a:t>
            </a:r>
            <a:r>
              <a:rPr lang="en-US" sz="2000" b="1" baseline="-25000">
                <a:solidFill>
                  <a:srgbClr val="003399"/>
                </a:solidFill>
                <a:cs typeface="Arial" charset="0"/>
              </a:rPr>
              <a:t>k</a:t>
            </a:r>
            <a:r>
              <a:rPr lang="en-US" sz="2000" b="1">
                <a:solidFill>
                  <a:srgbClr val="003399"/>
                </a:solidFill>
              </a:rPr>
              <a:t> }</a:t>
            </a:r>
            <a:r>
              <a:rPr lang="en-US" sz="2000" b="1"/>
              <a:t> is PRP, if both </a:t>
            </a:r>
            <a:r>
              <a:rPr lang="en-US" sz="2000" b="1">
                <a:solidFill>
                  <a:srgbClr val="003399"/>
                </a:solidFill>
              </a:rPr>
              <a:t>(k,x)</a:t>
            </a:r>
            <a:r>
              <a:rPr lang="en-US" sz="2000" b="1">
                <a:solidFill>
                  <a:srgbClr val="003399"/>
                </a:solidFill>
                <a:sym typeface="Wingdings" pitchFamily="2" charset="2"/>
              </a:rPr>
              <a:t> E</a:t>
            </a:r>
            <a:r>
              <a:rPr lang="en-US" sz="2000" b="1" baseline="-25000">
                <a:solidFill>
                  <a:srgbClr val="003399"/>
                </a:solidFill>
                <a:cs typeface="Arial" charset="0"/>
                <a:sym typeface="Wingdings" pitchFamily="2" charset="2"/>
              </a:rPr>
              <a:t>k</a:t>
            </a:r>
            <a:r>
              <a:rPr lang="en-US" sz="2000" b="1">
                <a:solidFill>
                  <a:srgbClr val="003399"/>
                </a:solidFill>
                <a:sym typeface="Wingdings" pitchFamily="2" charset="2"/>
              </a:rPr>
              <a:t>(x)</a:t>
            </a:r>
            <a:r>
              <a:rPr lang="en-US" sz="2000" b="1">
                <a:sym typeface="Wingdings" pitchFamily="2" charset="2"/>
              </a:rPr>
              <a:t> and </a:t>
            </a:r>
            <a:r>
              <a:rPr lang="en-US" sz="2000" b="1">
                <a:solidFill>
                  <a:srgbClr val="003399"/>
                </a:solidFill>
                <a:sym typeface="Wingdings" pitchFamily="2" charset="2"/>
              </a:rPr>
              <a:t>(k,y)E</a:t>
            </a:r>
            <a:r>
              <a:rPr lang="en-US" sz="2000" b="1" baseline="-25000">
                <a:solidFill>
                  <a:srgbClr val="003399"/>
                </a:solidFill>
                <a:cs typeface="Arial" charset="0"/>
                <a:sym typeface="Wingdings" pitchFamily="2" charset="2"/>
              </a:rPr>
              <a:t>k</a:t>
            </a:r>
            <a:r>
              <a:rPr lang="en-US" sz="2000" b="1" baseline="30000">
                <a:solidFill>
                  <a:srgbClr val="003399"/>
                </a:solidFill>
                <a:cs typeface="Arial" charset="0"/>
                <a:sym typeface="Wingdings" pitchFamily="2" charset="2"/>
              </a:rPr>
              <a:t>-1</a:t>
            </a:r>
            <a:r>
              <a:rPr lang="en-US" sz="2000" b="1">
                <a:solidFill>
                  <a:srgbClr val="003399"/>
                </a:solidFill>
                <a:sym typeface="Wingdings" pitchFamily="2" charset="2"/>
              </a:rPr>
              <a:t>(y)</a:t>
            </a:r>
            <a:r>
              <a:rPr lang="en-US" sz="2000" b="1">
                <a:sym typeface="Wingdings" pitchFamily="2" charset="2"/>
              </a:rPr>
              <a:t> are efficiently computable and n</a:t>
            </a:r>
            <a:r>
              <a:rPr lang="en-US" sz="2000" b="1"/>
              <a:t>o efficient adv. can tell apart access to:</a:t>
            </a:r>
          </a:p>
          <a:p>
            <a:pPr marL="398463" lvl="1" indent="-284163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v"/>
            </a:pPr>
            <a:r>
              <a:rPr lang="en-US" sz="2000" b="1">
                <a:solidFill>
                  <a:srgbClr val="003399"/>
                </a:solidFill>
              </a:rPr>
              <a:t>E</a:t>
            </a:r>
            <a:r>
              <a:rPr lang="en-US" sz="2000" b="1" baseline="-25000">
                <a:solidFill>
                  <a:srgbClr val="003399"/>
                </a:solidFill>
                <a:cs typeface="Arial" charset="0"/>
              </a:rPr>
              <a:t>k</a:t>
            </a:r>
            <a:r>
              <a:rPr lang="en-US" sz="2000" b="1">
                <a:solidFill>
                  <a:srgbClr val="003399"/>
                </a:solidFill>
              </a:rPr>
              <a:t>(</a:t>
            </a:r>
            <a:r>
              <a:rPr lang="en-US" sz="2000" b="1">
                <a:solidFill>
                  <a:srgbClr val="003399"/>
                </a:solidFill>
                <a:latin typeface="cmsy10" pitchFamily="34" charset="0"/>
              </a:rPr>
              <a:t>¢</a:t>
            </a:r>
            <a:r>
              <a:rPr lang="en-US" sz="2000" b="1">
                <a:solidFill>
                  <a:srgbClr val="003399"/>
                </a:solidFill>
              </a:rPr>
              <a:t>)</a:t>
            </a:r>
            <a:r>
              <a:rPr lang="en-US" sz="2000" b="1"/>
              <a:t> and </a:t>
            </a:r>
            <a:r>
              <a:rPr lang="en-US" sz="2000" b="1">
                <a:solidFill>
                  <a:srgbClr val="003399"/>
                </a:solidFill>
              </a:rPr>
              <a:t>E</a:t>
            </a:r>
            <a:r>
              <a:rPr lang="en-US" sz="2000" b="1" baseline="-25000">
                <a:solidFill>
                  <a:srgbClr val="003399"/>
                </a:solidFill>
                <a:cs typeface="Arial" charset="0"/>
              </a:rPr>
              <a:t>k</a:t>
            </a:r>
            <a:r>
              <a:rPr lang="en-US" sz="2000" b="1" baseline="30000">
                <a:solidFill>
                  <a:srgbClr val="003399"/>
                </a:solidFill>
                <a:cs typeface="Arial" charset="0"/>
              </a:rPr>
              <a:t>-1</a:t>
            </a:r>
            <a:r>
              <a:rPr lang="en-US" sz="2000" b="1">
                <a:solidFill>
                  <a:srgbClr val="003399"/>
                </a:solidFill>
              </a:rPr>
              <a:t>(</a:t>
            </a:r>
            <a:r>
              <a:rPr lang="en-US" sz="2000" b="1">
                <a:solidFill>
                  <a:srgbClr val="003399"/>
                </a:solidFill>
                <a:latin typeface="cmsy10" pitchFamily="34" charset="0"/>
              </a:rPr>
              <a:t>¢</a:t>
            </a:r>
            <a:r>
              <a:rPr lang="en-US" sz="2000" b="1">
                <a:solidFill>
                  <a:srgbClr val="003399"/>
                </a:solidFill>
              </a:rPr>
              <a:t>)</a:t>
            </a:r>
            <a:r>
              <a:rPr lang="en-US" sz="2000" b="1"/>
              <a:t> for random </a:t>
            </a:r>
            <a:r>
              <a:rPr lang="en-US" sz="2000" b="1">
                <a:solidFill>
                  <a:srgbClr val="003399"/>
                </a:solidFill>
              </a:rPr>
              <a:t>k</a:t>
            </a:r>
            <a:r>
              <a:rPr lang="en-US" sz="2000" b="1">
                <a:solidFill>
                  <a:srgbClr val="003399"/>
                </a:solidFill>
                <a:latin typeface="cmsy10" pitchFamily="34" charset="0"/>
              </a:rPr>
              <a:t>2</a:t>
            </a:r>
            <a:r>
              <a:rPr lang="en-US" sz="2000" b="1" baseline="-25000">
                <a:solidFill>
                  <a:srgbClr val="003399"/>
                </a:solidFill>
                <a:cs typeface="Arial" charset="0"/>
              </a:rPr>
              <a:t>r</a:t>
            </a:r>
            <a:r>
              <a:rPr lang="en-US" sz="2000" b="1">
                <a:solidFill>
                  <a:srgbClr val="003399"/>
                </a:solidFill>
              </a:rPr>
              <a:t> {0,1}</a:t>
            </a:r>
            <a:r>
              <a:rPr lang="en-US" sz="2000" b="1" baseline="30000">
                <a:solidFill>
                  <a:srgbClr val="003399"/>
                </a:solidFill>
                <a:cs typeface="Arial" charset="0"/>
              </a:rPr>
              <a:t>n</a:t>
            </a:r>
            <a:endParaRPr lang="en-US" sz="2000" b="1">
              <a:solidFill>
                <a:srgbClr val="003399"/>
              </a:solidFill>
              <a:cs typeface="Arial" charset="0"/>
            </a:endParaRPr>
          </a:p>
          <a:p>
            <a:pPr marL="398463" lvl="1" indent="-284163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v"/>
            </a:pPr>
            <a:r>
              <a:rPr lang="en-US" sz="2000" b="1">
                <a:solidFill>
                  <a:srgbClr val="CC0000"/>
                </a:solidFill>
              </a:rPr>
              <a:t>random </a:t>
            </a:r>
            <a:r>
              <a:rPr lang="en-US" sz="2000" b="1"/>
              <a:t>permutation </a:t>
            </a:r>
            <a:r>
              <a:rPr lang="en-US" sz="2000" b="1">
                <a:solidFill>
                  <a:srgbClr val="003399"/>
                </a:solidFill>
              </a:rPr>
              <a:t>F:{0,1}</a:t>
            </a:r>
            <a:r>
              <a:rPr lang="en-US" sz="2000" b="1" baseline="30000">
                <a:solidFill>
                  <a:srgbClr val="003399"/>
                </a:solidFill>
                <a:cs typeface="Arial" charset="0"/>
              </a:rPr>
              <a:t>n</a:t>
            </a:r>
            <a:r>
              <a:rPr lang="en-US" sz="2000" b="1">
                <a:solidFill>
                  <a:srgbClr val="003399"/>
                </a:solidFill>
                <a:sym typeface="Wingdings" pitchFamily="2" charset="2"/>
              </a:rPr>
              <a:t>{0,1}</a:t>
            </a:r>
            <a:r>
              <a:rPr lang="en-US" sz="2000" b="1" baseline="30000">
                <a:solidFill>
                  <a:srgbClr val="003399"/>
                </a:solidFill>
                <a:cs typeface="Arial" charset="0"/>
                <a:sym typeface="Wingdings" pitchFamily="2" charset="2"/>
              </a:rPr>
              <a:t>n </a:t>
            </a:r>
            <a:r>
              <a:rPr lang="en-US" sz="2000" b="1">
                <a:solidFill>
                  <a:srgbClr val="003399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2000" b="1">
                <a:cs typeface="Arial" charset="0"/>
                <a:sym typeface="Wingdings" pitchFamily="2" charset="2"/>
              </a:rPr>
              <a:t>and</a:t>
            </a:r>
            <a:r>
              <a:rPr lang="en-US" sz="2000" b="1">
                <a:solidFill>
                  <a:srgbClr val="003399"/>
                </a:solidFill>
                <a:cs typeface="Arial" charset="0"/>
                <a:sym typeface="Wingdings" pitchFamily="2" charset="2"/>
              </a:rPr>
              <a:t> F</a:t>
            </a:r>
            <a:r>
              <a:rPr lang="en-US" sz="2000" b="1" baseline="30000">
                <a:solidFill>
                  <a:srgbClr val="003399"/>
                </a:solidFill>
                <a:cs typeface="Arial" charset="0"/>
                <a:sym typeface="Wingdings" pitchFamily="2" charset="2"/>
              </a:rPr>
              <a:t>-1</a:t>
            </a:r>
            <a:endParaRPr lang="en-US" sz="2000" b="1" baseline="3000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533533" name="AutoShape 29"/>
          <p:cNvSpPr>
            <a:spLocks noChangeArrowheads="1"/>
          </p:cNvSpPr>
          <p:nvPr/>
        </p:nvSpPr>
        <p:spPr bwMode="auto">
          <a:xfrm>
            <a:off x="533400" y="2743200"/>
            <a:ext cx="8153400" cy="2667000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33534" name="Rectangle 30"/>
          <p:cNvSpPr>
            <a:spLocks noChangeArrowheads="1"/>
          </p:cNvSpPr>
          <p:nvPr/>
        </p:nvSpPr>
        <p:spPr bwMode="auto">
          <a:xfrm>
            <a:off x="533400" y="5791200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114300" lvl="1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sz="2000" b="1"/>
              <a:t>PRP can be based on Axiom 1 (through PRF) but also have many practical candidates called </a:t>
            </a:r>
            <a:r>
              <a:rPr lang="en-US" sz="2000" b="1">
                <a:solidFill>
                  <a:srgbClr val="CC0000"/>
                </a:solidFill>
              </a:rPr>
              <a:t>block ciphers</a:t>
            </a:r>
            <a:endParaRPr lang="en-US" sz="2000" b="1" baseline="300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533535" name="Rectangle 31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ct val="70000"/>
              </a:lnSpc>
            </a:pPr>
            <a:r>
              <a:rPr lang="en-US" sz="3200" b="1">
                <a:solidFill>
                  <a:srgbClr val="660066"/>
                </a:solidFill>
                <a:latin typeface="Arial Narrow" pitchFamily="34" charset="0"/>
              </a:rPr>
              <a:t>Block Cipher</a:t>
            </a:r>
          </a:p>
        </p:txBody>
      </p:sp>
      <p:sp>
        <p:nvSpPr>
          <p:cNvPr id="533536" name="Rectangle 32"/>
          <p:cNvSpPr>
            <a:spLocks noChangeArrowheads="1"/>
          </p:cNvSpPr>
          <p:nvPr/>
        </p:nvSpPr>
        <p:spPr bwMode="auto">
          <a:xfrm>
            <a:off x="457200" y="2971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lvl="1" indent="-284163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sz="2000" b="1"/>
              <a:t>Another name for PRP: a </a:t>
            </a:r>
            <a:r>
              <a:rPr lang="en-US" sz="2000" b="1">
                <a:solidFill>
                  <a:srgbClr val="CC0000"/>
                </a:solidFill>
              </a:rPr>
              <a:t>block cipher</a:t>
            </a:r>
            <a:r>
              <a:rPr lang="en-US" sz="2000" b="1"/>
              <a:t>.</a:t>
            </a:r>
            <a:endParaRPr lang="en-US" sz="2000" b="1" baseline="30000">
              <a:solidFill>
                <a:srgbClr val="003399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3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3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33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457E-6 L -0.00417 -0.338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33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533533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33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2312E-6 L -3.33333E-6 -0.3495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33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33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6" grpId="0"/>
      <p:bldP spid="533507" grpId="0" uiExpand="1" build="p"/>
      <p:bldP spid="533531" grpId="0"/>
      <p:bldP spid="533531" grpId="1"/>
      <p:bldP spid="533532" grpId="0"/>
      <p:bldP spid="533532" grpId="1"/>
      <p:bldP spid="533533" grpId="0" animBg="1"/>
      <p:bldP spid="533533" grpId="1" animBg="1"/>
      <p:bldP spid="533533" grpId="2" animBg="1"/>
      <p:bldP spid="533534" grpId="0"/>
      <p:bldP spid="533534" grpId="1"/>
      <p:bldP spid="533535" grpId="0"/>
      <p:bldP spid="5335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A41C0-130E-4DC3-8B7A-077BB643D789}" type="slidenum">
              <a:rPr lang="en-US"/>
              <a:pPr/>
              <a:t>8</a:t>
            </a:fld>
            <a:endParaRPr lang="en-US" sz="1400"/>
          </a:p>
        </p:txBody>
      </p:sp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Cipher</a:t>
            </a:r>
          </a:p>
        </p:txBody>
      </p:sp>
      <p:sp>
        <p:nvSpPr>
          <p:cNvPr id="631814" name="Rectangle 6"/>
          <p:cNvSpPr>
            <a:spLocks noChangeArrowheads="1"/>
          </p:cNvSpPr>
          <p:nvPr/>
        </p:nvSpPr>
        <p:spPr bwMode="auto">
          <a:xfrm>
            <a:off x="533400" y="9906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lvl="1" indent="-284163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003399"/>
                </a:solidFill>
              </a:rPr>
              <a:t>{ E</a:t>
            </a:r>
            <a:r>
              <a:rPr lang="en-US" sz="2000" b="1" baseline="-25000">
                <a:solidFill>
                  <a:srgbClr val="003399"/>
                </a:solidFill>
                <a:cs typeface="Arial" charset="0"/>
              </a:rPr>
              <a:t>k</a:t>
            </a:r>
            <a:r>
              <a:rPr lang="en-US" sz="2000" b="1">
                <a:solidFill>
                  <a:srgbClr val="003399"/>
                </a:solidFill>
              </a:rPr>
              <a:t> }</a:t>
            </a:r>
            <a:r>
              <a:rPr lang="en-US" sz="2000" b="1"/>
              <a:t> is PRP, if both </a:t>
            </a:r>
            <a:r>
              <a:rPr lang="en-US" sz="2000" b="1">
                <a:solidFill>
                  <a:srgbClr val="003399"/>
                </a:solidFill>
              </a:rPr>
              <a:t>(k,x)</a:t>
            </a:r>
            <a:r>
              <a:rPr lang="en-US" sz="2000" b="1">
                <a:solidFill>
                  <a:srgbClr val="003399"/>
                </a:solidFill>
                <a:sym typeface="Wingdings" pitchFamily="2" charset="2"/>
              </a:rPr>
              <a:t> E</a:t>
            </a:r>
            <a:r>
              <a:rPr lang="en-US" sz="2000" b="1" baseline="-25000">
                <a:solidFill>
                  <a:srgbClr val="003399"/>
                </a:solidFill>
                <a:cs typeface="Arial" charset="0"/>
                <a:sym typeface="Wingdings" pitchFamily="2" charset="2"/>
              </a:rPr>
              <a:t>k</a:t>
            </a:r>
            <a:r>
              <a:rPr lang="en-US" sz="2000" b="1">
                <a:solidFill>
                  <a:srgbClr val="003399"/>
                </a:solidFill>
                <a:sym typeface="Wingdings" pitchFamily="2" charset="2"/>
              </a:rPr>
              <a:t>(x)</a:t>
            </a:r>
            <a:r>
              <a:rPr lang="en-US" sz="2000" b="1">
                <a:sym typeface="Wingdings" pitchFamily="2" charset="2"/>
              </a:rPr>
              <a:t> and </a:t>
            </a:r>
            <a:r>
              <a:rPr lang="en-US" sz="2000" b="1">
                <a:solidFill>
                  <a:srgbClr val="003399"/>
                </a:solidFill>
                <a:sym typeface="Wingdings" pitchFamily="2" charset="2"/>
              </a:rPr>
              <a:t>(k,y)E</a:t>
            </a:r>
            <a:r>
              <a:rPr lang="en-US" sz="2000" b="1" baseline="-25000">
                <a:solidFill>
                  <a:srgbClr val="003399"/>
                </a:solidFill>
                <a:cs typeface="Arial" charset="0"/>
                <a:sym typeface="Wingdings" pitchFamily="2" charset="2"/>
              </a:rPr>
              <a:t>k</a:t>
            </a:r>
            <a:r>
              <a:rPr lang="en-US" sz="2000" b="1" baseline="30000">
                <a:solidFill>
                  <a:srgbClr val="003399"/>
                </a:solidFill>
                <a:cs typeface="Arial" charset="0"/>
                <a:sym typeface="Wingdings" pitchFamily="2" charset="2"/>
              </a:rPr>
              <a:t>-1</a:t>
            </a:r>
            <a:r>
              <a:rPr lang="en-US" sz="2000" b="1">
                <a:solidFill>
                  <a:srgbClr val="003399"/>
                </a:solidFill>
                <a:sym typeface="Wingdings" pitchFamily="2" charset="2"/>
              </a:rPr>
              <a:t>(y)</a:t>
            </a:r>
            <a:r>
              <a:rPr lang="en-US" sz="2000" b="1">
                <a:sym typeface="Wingdings" pitchFamily="2" charset="2"/>
              </a:rPr>
              <a:t> are efficiently computable and n</a:t>
            </a:r>
            <a:r>
              <a:rPr lang="en-US" sz="2000" b="1"/>
              <a:t>o efficient adv. can tell apart access to:</a:t>
            </a:r>
          </a:p>
          <a:p>
            <a:pPr marL="398463" lvl="1" indent="-284163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v"/>
            </a:pPr>
            <a:r>
              <a:rPr lang="en-US" sz="2000" b="1">
                <a:solidFill>
                  <a:srgbClr val="003399"/>
                </a:solidFill>
              </a:rPr>
              <a:t>E</a:t>
            </a:r>
            <a:r>
              <a:rPr lang="en-US" sz="2000" b="1" baseline="-25000">
                <a:solidFill>
                  <a:srgbClr val="003399"/>
                </a:solidFill>
                <a:cs typeface="Arial" charset="0"/>
              </a:rPr>
              <a:t>k</a:t>
            </a:r>
            <a:r>
              <a:rPr lang="en-US" sz="2000" b="1">
                <a:solidFill>
                  <a:srgbClr val="003399"/>
                </a:solidFill>
              </a:rPr>
              <a:t>(</a:t>
            </a:r>
            <a:r>
              <a:rPr lang="en-US" sz="2000" b="1">
                <a:solidFill>
                  <a:srgbClr val="003399"/>
                </a:solidFill>
                <a:latin typeface="cmsy10" pitchFamily="34" charset="0"/>
              </a:rPr>
              <a:t>¢</a:t>
            </a:r>
            <a:r>
              <a:rPr lang="en-US" sz="2000" b="1">
                <a:solidFill>
                  <a:srgbClr val="003399"/>
                </a:solidFill>
              </a:rPr>
              <a:t>)</a:t>
            </a:r>
            <a:r>
              <a:rPr lang="en-US" sz="2000" b="1"/>
              <a:t> and </a:t>
            </a:r>
            <a:r>
              <a:rPr lang="en-US" sz="2000" b="1">
                <a:solidFill>
                  <a:srgbClr val="003399"/>
                </a:solidFill>
              </a:rPr>
              <a:t>E</a:t>
            </a:r>
            <a:r>
              <a:rPr lang="en-US" sz="2000" b="1" baseline="-25000">
                <a:solidFill>
                  <a:srgbClr val="003399"/>
                </a:solidFill>
                <a:cs typeface="Arial" charset="0"/>
              </a:rPr>
              <a:t>k</a:t>
            </a:r>
            <a:r>
              <a:rPr lang="en-US" sz="2000" b="1" baseline="30000">
                <a:solidFill>
                  <a:srgbClr val="003399"/>
                </a:solidFill>
                <a:cs typeface="Arial" charset="0"/>
              </a:rPr>
              <a:t>-1</a:t>
            </a:r>
            <a:r>
              <a:rPr lang="en-US" sz="2000" b="1">
                <a:solidFill>
                  <a:srgbClr val="003399"/>
                </a:solidFill>
              </a:rPr>
              <a:t>(</a:t>
            </a:r>
            <a:r>
              <a:rPr lang="en-US" sz="2000" b="1">
                <a:solidFill>
                  <a:srgbClr val="003399"/>
                </a:solidFill>
                <a:latin typeface="cmsy10" pitchFamily="34" charset="0"/>
              </a:rPr>
              <a:t>¢</a:t>
            </a:r>
            <a:r>
              <a:rPr lang="en-US" sz="2000" b="1">
                <a:solidFill>
                  <a:srgbClr val="003399"/>
                </a:solidFill>
              </a:rPr>
              <a:t>)</a:t>
            </a:r>
            <a:r>
              <a:rPr lang="en-US" sz="2000" b="1"/>
              <a:t> for random </a:t>
            </a:r>
            <a:r>
              <a:rPr lang="en-US" sz="2000" b="1">
                <a:solidFill>
                  <a:srgbClr val="003399"/>
                </a:solidFill>
              </a:rPr>
              <a:t>k</a:t>
            </a:r>
            <a:r>
              <a:rPr lang="en-US" sz="2000" b="1">
                <a:solidFill>
                  <a:srgbClr val="003399"/>
                </a:solidFill>
                <a:latin typeface="cmsy10" pitchFamily="34" charset="0"/>
              </a:rPr>
              <a:t>2</a:t>
            </a:r>
            <a:r>
              <a:rPr lang="en-US" sz="2000" b="1" baseline="-25000">
                <a:solidFill>
                  <a:srgbClr val="003399"/>
                </a:solidFill>
                <a:cs typeface="Arial" charset="0"/>
              </a:rPr>
              <a:t>r</a:t>
            </a:r>
            <a:r>
              <a:rPr lang="en-US" sz="2000" b="1">
                <a:solidFill>
                  <a:srgbClr val="003399"/>
                </a:solidFill>
              </a:rPr>
              <a:t> {0,1}</a:t>
            </a:r>
            <a:r>
              <a:rPr lang="en-US" sz="2000" b="1" baseline="30000">
                <a:solidFill>
                  <a:srgbClr val="003399"/>
                </a:solidFill>
                <a:cs typeface="Arial" charset="0"/>
              </a:rPr>
              <a:t>n</a:t>
            </a:r>
            <a:endParaRPr lang="en-US" sz="2000" b="1">
              <a:solidFill>
                <a:srgbClr val="003399"/>
              </a:solidFill>
              <a:cs typeface="Arial" charset="0"/>
            </a:endParaRPr>
          </a:p>
          <a:p>
            <a:pPr marL="398463" lvl="1" indent="-284163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v"/>
            </a:pPr>
            <a:r>
              <a:rPr lang="en-US" sz="2000" b="1">
                <a:solidFill>
                  <a:srgbClr val="CC0000"/>
                </a:solidFill>
              </a:rPr>
              <a:t>random </a:t>
            </a:r>
            <a:r>
              <a:rPr lang="en-US" sz="2000" b="1"/>
              <a:t>permutation </a:t>
            </a:r>
            <a:r>
              <a:rPr lang="en-US" sz="2000" b="1">
                <a:solidFill>
                  <a:srgbClr val="003399"/>
                </a:solidFill>
              </a:rPr>
              <a:t>F:{0,1}</a:t>
            </a:r>
            <a:r>
              <a:rPr lang="en-US" sz="2000" b="1" baseline="30000">
                <a:solidFill>
                  <a:srgbClr val="003399"/>
                </a:solidFill>
                <a:cs typeface="Arial" charset="0"/>
              </a:rPr>
              <a:t>n</a:t>
            </a:r>
            <a:r>
              <a:rPr lang="en-US" sz="2000" b="1">
                <a:solidFill>
                  <a:srgbClr val="003399"/>
                </a:solidFill>
                <a:sym typeface="Wingdings" pitchFamily="2" charset="2"/>
              </a:rPr>
              <a:t>{0,1}</a:t>
            </a:r>
            <a:r>
              <a:rPr lang="en-US" sz="2000" b="1" baseline="30000">
                <a:solidFill>
                  <a:srgbClr val="003399"/>
                </a:solidFill>
                <a:cs typeface="Arial" charset="0"/>
                <a:sym typeface="Wingdings" pitchFamily="2" charset="2"/>
              </a:rPr>
              <a:t>n </a:t>
            </a:r>
            <a:r>
              <a:rPr lang="en-US" sz="2000" b="1">
                <a:solidFill>
                  <a:srgbClr val="003399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2000" b="1">
                <a:cs typeface="Arial" charset="0"/>
                <a:sym typeface="Wingdings" pitchFamily="2" charset="2"/>
              </a:rPr>
              <a:t>and</a:t>
            </a:r>
            <a:r>
              <a:rPr lang="en-US" sz="2000" b="1">
                <a:solidFill>
                  <a:srgbClr val="003399"/>
                </a:solidFill>
                <a:cs typeface="Arial" charset="0"/>
                <a:sym typeface="Wingdings" pitchFamily="2" charset="2"/>
              </a:rPr>
              <a:t> F</a:t>
            </a:r>
            <a:r>
              <a:rPr lang="en-US" sz="2000" b="1" baseline="30000">
                <a:solidFill>
                  <a:srgbClr val="003399"/>
                </a:solidFill>
                <a:cs typeface="Arial" charset="0"/>
                <a:sym typeface="Wingdings" pitchFamily="2" charset="2"/>
              </a:rPr>
              <a:t>-1</a:t>
            </a:r>
            <a:endParaRPr lang="en-US" sz="2000" b="1" baseline="3000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631815" name="AutoShape 7"/>
          <p:cNvSpPr>
            <a:spLocks noChangeArrowheads="1"/>
          </p:cNvSpPr>
          <p:nvPr/>
        </p:nvSpPr>
        <p:spPr bwMode="auto">
          <a:xfrm>
            <a:off x="533400" y="838200"/>
            <a:ext cx="8153400" cy="1905000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31816" name="Rectangle 8"/>
          <p:cNvSpPr>
            <a:spLocks noChangeArrowheads="1"/>
          </p:cNvSpPr>
          <p:nvPr/>
        </p:nvSpPr>
        <p:spPr bwMode="auto">
          <a:xfrm>
            <a:off x="457200" y="2971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lvl="1" indent="-284163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sz="2000" b="1" dirty="0"/>
              <a:t>Another name for PRP: a </a:t>
            </a:r>
            <a:r>
              <a:rPr lang="en-US" sz="2000" b="1" dirty="0">
                <a:solidFill>
                  <a:srgbClr val="CC0000"/>
                </a:solidFill>
              </a:rPr>
              <a:t>block cipher</a:t>
            </a:r>
            <a:r>
              <a:rPr lang="en-US" sz="2000" b="1" dirty="0" smtClean="0"/>
              <a:t>.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(BS book: “strong block cipher”)</a:t>
            </a:r>
            <a:endParaRPr lang="en-US" sz="1400" b="1" baseline="300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sp>
        <p:nvSpPr>
          <p:cNvPr id="631817" name="Rectangle 9"/>
          <p:cNvSpPr>
            <a:spLocks noChangeArrowheads="1"/>
          </p:cNvSpPr>
          <p:nvPr/>
        </p:nvSpPr>
        <p:spPr bwMode="auto">
          <a:xfrm>
            <a:off x="457200" y="3505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114300" lvl="1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sz="2000" b="1"/>
              <a:t>Despite name is </a:t>
            </a:r>
            <a:r>
              <a:rPr lang="en-US" sz="2000" b="1">
                <a:solidFill>
                  <a:srgbClr val="CC0000"/>
                </a:solidFill>
              </a:rPr>
              <a:t>not </a:t>
            </a:r>
            <a:r>
              <a:rPr lang="en-US" sz="2000" b="1"/>
              <a:t>secure encryption by itself. (deterministic) However, yields CPA-secure encryption with essentially any form of random padding (see exercise).</a:t>
            </a:r>
          </a:p>
        </p:txBody>
      </p:sp>
      <p:sp>
        <p:nvSpPr>
          <p:cNvPr id="631818" name="Rectangle 10"/>
          <p:cNvSpPr>
            <a:spLocks noChangeArrowheads="1"/>
          </p:cNvSpPr>
          <p:nvPr/>
        </p:nvSpPr>
        <p:spPr bwMode="auto">
          <a:xfrm>
            <a:off x="457200" y="56388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114300" lvl="1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sz="2000" b="1"/>
              <a:t>Several practical candidates.</a:t>
            </a:r>
            <a:endParaRPr lang="en-US" sz="2000" b="1" baseline="3000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631819" name="Rectangle 11"/>
          <p:cNvSpPr>
            <a:spLocks noChangeArrowheads="1"/>
          </p:cNvSpPr>
          <p:nvPr/>
        </p:nvSpPr>
        <p:spPr bwMode="auto">
          <a:xfrm>
            <a:off x="457200" y="61722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114300" lvl="1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CC0000"/>
                </a:solidFill>
              </a:rPr>
              <a:t>Note:</a:t>
            </a:r>
            <a:r>
              <a:rPr lang="en-US" sz="2000" b="1"/>
              <a:t> not all security properties equally well studied.</a:t>
            </a:r>
            <a:endParaRPr lang="en-US" sz="2000" b="1" baseline="3000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631820" name="Rectangle 12"/>
          <p:cNvSpPr>
            <a:spLocks noChangeArrowheads="1"/>
          </p:cNvSpPr>
          <p:nvPr/>
        </p:nvSpPr>
        <p:spPr bwMode="auto">
          <a:xfrm>
            <a:off x="457200" y="47244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114300" lvl="1">
              <a:lnSpc>
                <a:spcPct val="11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sz="2000" b="1" dirty="0"/>
              <a:t>Often used in practice </a:t>
            </a:r>
            <a:r>
              <a:rPr lang="en-US" sz="2000" b="1" dirty="0" smtClean="0"/>
              <a:t>as </a:t>
            </a:r>
            <a:r>
              <a:rPr lang="en-US" sz="2000" b="1" dirty="0"/>
              <a:t>an encryption by itself. </a:t>
            </a:r>
            <a:br>
              <a:rPr lang="en-US" sz="2000" b="1" dirty="0"/>
            </a:br>
            <a:r>
              <a:rPr lang="en-US" sz="2000" b="1" dirty="0"/>
              <a:t>This is OK if input has high entropy (e.g., not a “yes or no” </a:t>
            </a:r>
            <a:r>
              <a:rPr lang="en-US" sz="2000" b="1" dirty="0" err="1"/>
              <a:t>msg</a:t>
            </a:r>
            <a:r>
              <a:rPr lang="en-US" sz="2000" b="1" dirty="0"/>
              <a:t>).</a:t>
            </a:r>
            <a:endParaRPr lang="en-US" sz="2000" b="1" baseline="30000" dirty="0">
              <a:solidFill>
                <a:srgbClr val="00339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7" grpId="0"/>
      <p:bldP spid="631818" grpId="0"/>
      <p:bldP spid="631819" grpId="0"/>
      <p:bldP spid="6318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220E-2057-4587-AC6E-02819A97D851}" type="slidenum">
              <a:rPr lang="en-US"/>
              <a:pPr/>
              <a:t>9</a:t>
            </a:fld>
            <a:endParaRPr lang="en-US" sz="1400"/>
          </a:p>
        </p:txBody>
      </p:sp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057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/>
              <a:t> 1972: NIST (then NBS) call for encryption standard proposals.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IBM response: “Lucifer”. 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NSA tweaked Lucifer to get </a:t>
            </a:r>
            <a:r>
              <a:rPr lang="en-US">
                <a:solidFill>
                  <a:srgbClr val="CC0000"/>
                </a:solidFill>
              </a:rPr>
              <a:t>DES</a:t>
            </a:r>
            <a:endParaRPr lang="en-US"/>
          </a:p>
        </p:txBody>
      </p:sp>
      <p:sp>
        <p:nvSpPr>
          <p:cNvPr id="633860" name="Rectangle 4"/>
          <p:cNvSpPr>
            <a:spLocks noChangeArrowheads="1"/>
          </p:cNvSpPr>
          <p:nvPr/>
        </p:nvSpPr>
        <p:spPr bwMode="auto">
          <a:xfrm>
            <a:off x="609600" y="243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3399"/>
                </a:solidFill>
              </a:rPr>
              <a:t> Backdoors? Conspiracy? Mysterious “S boxes”</a:t>
            </a:r>
          </a:p>
        </p:txBody>
      </p:sp>
      <p:sp>
        <p:nvSpPr>
          <p:cNvPr id="633861" name="Rectangle 5"/>
          <p:cNvSpPr>
            <a:spLocks noChangeArrowheads="1"/>
          </p:cNvSpPr>
          <p:nvPr/>
        </p:nvSpPr>
        <p:spPr bwMode="auto">
          <a:xfrm>
            <a:off x="609600" y="2438400"/>
            <a:ext cx="838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3399"/>
                </a:solidFill>
              </a:rPr>
              <a:t> Short key (56 bits)</a:t>
            </a:r>
          </a:p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3399"/>
                </a:solidFill>
              </a:rPr>
              <a:t> 1970’s: Diffie&amp;Hellman suggest </a:t>
            </a:r>
            <a:r>
              <a:rPr lang="en-US" b="1">
                <a:solidFill>
                  <a:srgbClr val="CC0000"/>
                </a:solidFill>
              </a:rPr>
              <a:t>$20M</a:t>
            </a:r>
            <a:r>
              <a:rPr lang="en-US" b="1">
                <a:solidFill>
                  <a:srgbClr val="003399"/>
                </a:solidFill>
              </a:rPr>
              <a:t> machine to find key within a day.</a:t>
            </a:r>
          </a:p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3399"/>
                </a:solidFill>
              </a:rPr>
              <a:t> 1990’s: Wiener suggest </a:t>
            </a:r>
            <a:r>
              <a:rPr lang="en-US" b="1">
                <a:solidFill>
                  <a:srgbClr val="CC0000"/>
                </a:solidFill>
              </a:rPr>
              <a:t>$1M</a:t>
            </a:r>
            <a:r>
              <a:rPr lang="en-US" b="1">
                <a:solidFill>
                  <a:srgbClr val="003399"/>
                </a:solidFill>
              </a:rPr>
              <a:t> machine to find key within 3.5 hours.</a:t>
            </a:r>
          </a:p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3399"/>
                </a:solidFill>
              </a:rPr>
              <a:t> 1997: Over the </a:t>
            </a:r>
            <a:r>
              <a:rPr lang="en-US" b="1">
                <a:solidFill>
                  <a:srgbClr val="CC0000"/>
                </a:solidFill>
              </a:rPr>
              <a:t>Internet ~50K</a:t>
            </a:r>
            <a:r>
              <a:rPr lang="en-US" b="1">
                <a:solidFill>
                  <a:srgbClr val="003399"/>
                </a:solidFill>
              </a:rPr>
              <a:t> machines find key in 90 days.</a:t>
            </a:r>
          </a:p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3399"/>
                </a:solidFill>
              </a:rPr>
              <a:t> 1998: </a:t>
            </a:r>
            <a:r>
              <a:rPr lang="en-US" b="1">
                <a:solidFill>
                  <a:srgbClr val="CC0000"/>
                </a:solidFill>
              </a:rPr>
              <a:t>$210K</a:t>
            </a:r>
            <a:r>
              <a:rPr lang="en-US" b="1">
                <a:solidFill>
                  <a:srgbClr val="003399"/>
                </a:solidFill>
              </a:rPr>
              <a:t> machine “deep crack” finds key in </a:t>
            </a:r>
            <a:r>
              <a:rPr lang="en-US" b="1">
                <a:solidFill>
                  <a:srgbClr val="CC0000"/>
                </a:solidFill>
              </a:rPr>
              <a:t>56 hours</a:t>
            </a:r>
            <a:r>
              <a:rPr lang="en-US" b="1">
                <a:solidFill>
                  <a:srgbClr val="003399"/>
                </a:solidFill>
              </a:rPr>
              <a:t>.</a:t>
            </a:r>
          </a:p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3399"/>
                </a:solidFill>
              </a:rPr>
              <a:t> By late 90’s most commercial applications use </a:t>
            </a:r>
            <a:r>
              <a:rPr lang="en-US" b="1">
                <a:solidFill>
                  <a:srgbClr val="CC0000"/>
                </a:solidFill>
              </a:rPr>
              <a:t>3DES </a:t>
            </a:r>
            <a:r>
              <a:rPr lang="en-US" b="1">
                <a:solidFill>
                  <a:srgbClr val="003399"/>
                </a:solidFill>
              </a:rPr>
              <a:t>–</a:t>
            </a:r>
            <a:br>
              <a:rPr lang="en-US" b="1">
                <a:solidFill>
                  <a:srgbClr val="003399"/>
                </a:solidFill>
              </a:rPr>
            </a:br>
            <a:r>
              <a:rPr lang="en-US" b="1">
                <a:solidFill>
                  <a:srgbClr val="003399"/>
                </a:solidFill>
              </a:rPr>
              <a:t>three applications of DES with independent keys</a:t>
            </a:r>
          </a:p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633863" name="Rectangle 7"/>
          <p:cNvSpPr>
            <a:spLocks noChangeArrowheads="1"/>
          </p:cNvSpPr>
          <p:nvPr/>
        </p:nvSpPr>
        <p:spPr bwMode="auto">
          <a:xfrm>
            <a:off x="685800" y="838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4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b="1">
                <a:solidFill>
                  <a:srgbClr val="CC0000"/>
                </a:solidFill>
              </a:rPr>
              <a:t>Data Encryption Standard - 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33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9" grpId="0" uiExpand="1" build="p"/>
      <p:bldP spid="633860" grpId="0"/>
      <p:bldP spid="633860" grpId="1"/>
      <p:bldP spid="63386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 \in_R \{ 0, 1 \}^n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53"/>
  <p:tag name="PICTUREFILESIZE" val="88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_k(x)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5"/>
  <p:tag name="PICTUREFILESIZE" val="614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1,x_2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5"/>
  <p:tag name="PICTUREFILESIZE" val="40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_k(x_i)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8"/>
  <p:tag name="PICTUREFILESIZE" val="674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 \in_R \{1,2\}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47"/>
  <p:tag name="PICTUREFILESIZE" val="760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 \in \{1,2\}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42"/>
  <p:tag name="PICTUREFILESIZE" val="67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%\fontsize{14}{21}\selectfont&#10;%\color{blue}&#10;\noindent \beq{\{ f_k \}} PRFs with \beq{f_k:\{0,1\}^n\rightarrow \{0,1\}^n} \\&#10;\noindent \red{Encryt} \beq{x} w/ key \beq{k}: choose \beq{r \in_R \{0,1\}^n}, &#10;output \beq{(r, f_k(r) \oplus x)} \\&#10;\noindent \red{Decrypt} \beq{(r,y)} w/ key \beq{k}: output \beq{y \oplus f_k(r)}.&#10;&#10;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68"/>
  <p:tag name="PICTUREFILESIZE" val="1017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%\fontsize{14}{21}\selectfont&#10;%\color{blue}&#10;\noindent \red{Theorem:} Above scheme \beq{(E,D)} is CPA secure.&#10;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06"/>
  <p:tag name="PICTUREFILESIZE" val="2953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%\fontsize{14}{21}\selectfont&#10;%\color{blue}&#10;\noindent \red{Proof:} Define following scheme \beq{(\Hat{E},\Hat{D})}:&#10;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169"/>
  <p:tag name="PICTUREFILESIZE" val="265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%\fontsize{14}{21}\selectfont&#10;%\color{blue}&#10;\noindent \red{Key:} random \beq{F:\{0,1\}^n\rightarrow \{0,1\}^n} \\&#10;\noindent \red{Encryt} \beq{x} w/ key \beq{F}: choose \beq{r \in_R \{0,1\}^n}, &#10;output \beq{(r, F(r) \oplus x)} \\&#10;\noindent \red{Decrypt} \beq{(r,y)} w/ key \beq{F}: output \beq{y \oplus F(r)}.&#10;&#10;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68"/>
  <p:tag name="PICTUREFILESIZE" val="9775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%\fontsize{14}{21}\selectfont&#10;%\color{blue}&#10;\noindent \red{Lemma:}  \beq{(\Hat{E},\Hat{D})} is \red{\it statistically} CPA secure.&#10;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186"/>
  <p:tag name="PICTUREFILESIZE" val="323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 \in_R \{1,2\}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47"/>
  <p:tag name="PICTUREFILESIZE" val="760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%\fontsize{14}{21}\selectfont&#10;%\color{blue}&#10;\noindent \red{Pf sketch of Thm from Lemma:}  Let \blue{Eve} be s.t. \\&#10;\beq{(1)\;\;\; \mathrm{Pr}[ \text{Eve \black{wins in \beq{(E,D)} CPA game}} ] &gt; 1/2+\epsilon}. \\&#10;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16"/>
  <p:tag name="PICTUREFILESIZE" val="565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%\fontsize{14}{21}\selectfont&#10;%\color{blue}&#10;\noindent But \beq{(2)\;\;\;\mathrm{Pr}[ \text{Eve \black{wins in \beq{(\Hat{E},\Hat{D})} CPA game}} ] &lt; 1/2+\mathrm{negl}(n)}. \\&#10;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64"/>
  <p:tag name="PICTUREFILESIZE" val="4050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%\fontsize{14}{21}\selectfont&#10;%\color{blue}&#10;\noindent If replace \beq{F} with \beq{f_k} in \beq{(\Hat{E},\Hat{D})}  we'll get \beq{(E,D)}&#10;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03"/>
  <p:tag name="PICTUREFILESIZE" val="304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%\fontsize{14}{21}\selectfont&#10;%\color{blue}&#10;\noindent Thus \beq{(1)}+\beq{(2)} mean Eve + scheme yield \\&#10;\noindent distinguisher for PRF. \ensuremath{\Box} 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174"/>
  <p:tag name="PICTUREFILESIZE" val="3986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 \in_R \{ 0, 1 \}^n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53"/>
  <p:tag name="PICTUREFILESIZE" val="884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6"/>
  <p:tag name="PICTUREFILESIZE" val="16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_k(x)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5"/>
  <p:tag name="PICTUREFILESIZE" val="614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1,x_2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5"/>
  <p:tag name="PICTUREFILESIZE" val="408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_k(x_i)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8"/>
  <p:tag name="PICTUREFILESIZE" val="674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 \in_R \{1,2\}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47"/>
  <p:tag name="PICTUREFILESIZE" val="76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 \in \{1,2\}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42"/>
  <p:tag name="PICTUREFILESIZE" val="67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 \in \{1,2\}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42"/>
  <p:tag name="PICTUREFILESIZE" val="67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%\fontsize{14}{21}\selectfont&#10;%\color{blue}&#10;\noindent \red{Key:} random \beq{F:\{0,1\}^n\rightarrow \{0,1\}^n} \\&#10;\noindent \red{Encryt} \beq{x} w/ key \beq{F}: choose \beq{r \in_R \{0,1\}^n}, &#10;output \beq{(r, F(r) \oplus x)} \\&#10;\noindent \red{Decrypt} \beq{(r,y)} w/ key \beq{F}: output \beq{y \oplus F(r)}.&#10;&#10;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68"/>
  <p:tag name="PICTUREFILESIZE" val="9775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%\fontsize{14}{21}\selectfont&#10;%\color{blue}&#10;\noindent \red{Lemma:}  \beq{(\Hat{E},\Hat{D})} is \red{\it statistically} CPA secure.&#10;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186"/>
  <p:tag name="PICTUREFILESIZE" val="3235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%\fontsize{14}{21}\selectfont&#10;%\color{blue}&#10;\noindent Does not contradict impossibility theorem: key has size \beq{n2^n}!&#10;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64"/>
  <p:tag name="PICTUREFILESIZE" val="3463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%\fontsize{14}{21}\selectfont&#10;%\color{blue}&#10;\noindent Thus \beq{\Hat{E}_F(x_1) = (r^*,U_n \oplus x_1) \equiv (r^*,U_n \oplus x_2) = \Hat{E}_F(x_2)} $\Box$ 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52"/>
  <p:tag name="PICTUREFILESIZE" val="3525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%\fontsize{14}{21}\selectfont&#10;%\color{blue}&#10;\noindent \red{Proof:} Let Eve be adversary in \beq{T&lt;2^{n/2}} round CPA attack.&#10;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63"/>
  <p:tag name="PICTUREFILESIZE" val="3761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%\fontsize{14}{21}\selectfont&#10;%\color{blue}&#10;\noindent Let \beq{r_1,\ldots,r_T} random strings of attack phase, \beq{r^*} string of challenge phase. &#10;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326"/>
  <p:tag name="PICTUREFILESIZE" val="4023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%\fontsize{14}{21}\selectfont&#10;%\color{blue}&#10;\noindent \beq{\mathrm{Pr}[ \exists_i \text{ s.t. } r^*=r_i] \leq T2^{-n} &lt; 2^{-n/2}}&#10;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151"/>
  <p:tag name="PICTUREFILESIZE" val="1976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%\fontsize{14}{21}\selectfont&#10;%\color{blue}&#10;\noindent Can think of \beq{F(r^*)} as chosen randomly and \\ independently \red{after} attack phase!&#10;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192"/>
  <p:tag name="PICTUREFILESIZE" val="500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_k(x_i)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8"/>
  <p:tag name="PICTUREFILESIZE" val="67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1,x_2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5"/>
  <p:tag name="PICTUREFILESIZE" val="40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_k(x)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5"/>
  <p:tag name="PICTUREFILESIZE" val="61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6"/>
  <p:tag name="PICTUREFILESIZE" val="16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 \in_R \{ 0, 1 \}^n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53"/>
  <p:tag name="PICTUREFILESIZE" val="88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6"/>
  <p:tag name="PICTUREFILESIZE" val="1622"/>
</p:tagLst>
</file>

<file path=ppt/theme/theme1.xml><?xml version="1.0" encoding="utf-8"?>
<a:theme xmlns:a="http://schemas.openxmlformats.org/drawingml/2006/main" name="cs423-handouts">
  <a:themeElements>
    <a:clrScheme name="">
      <a:dk1>
        <a:srgbClr val="000000"/>
      </a:dk1>
      <a:lt1>
        <a:srgbClr val="FFFFFF"/>
      </a:lt1>
      <a:dk2>
        <a:srgbClr val="B2B2B2"/>
      </a:dk2>
      <a:lt2>
        <a:srgbClr val="010000"/>
      </a:lt2>
      <a:accent1>
        <a:srgbClr val="A50021"/>
      </a:accent1>
      <a:accent2>
        <a:srgbClr val="FFFFCC"/>
      </a:accent2>
      <a:accent3>
        <a:srgbClr val="FFFFFF"/>
      </a:accent3>
      <a:accent4>
        <a:srgbClr val="000000"/>
      </a:accent4>
      <a:accent5>
        <a:srgbClr val="CFAAAB"/>
      </a:accent5>
      <a:accent6>
        <a:srgbClr val="E7E7B9"/>
      </a:accent6>
      <a:hlink>
        <a:srgbClr val="FF6600"/>
      </a:hlink>
      <a:folHlink>
        <a:srgbClr val="660066"/>
      </a:folHlink>
    </a:clrScheme>
    <a:fontScheme name="cs423-handouts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423-handouts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3-handouts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3-handout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3-handouts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3-handouts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3-handouts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3-handouts 7">
        <a:dk1>
          <a:srgbClr val="000000"/>
        </a:dk1>
        <a:lt1>
          <a:srgbClr val="FFFFFF"/>
        </a:lt1>
        <a:dk2>
          <a:srgbClr val="969696"/>
        </a:dk2>
        <a:lt2>
          <a:srgbClr val="010000"/>
        </a:lt2>
        <a:accent1>
          <a:srgbClr val="A50021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s423-handouts">
  <a:themeElements>
    <a:clrScheme name="">
      <a:dk1>
        <a:srgbClr val="000000"/>
      </a:dk1>
      <a:lt1>
        <a:srgbClr val="FFFFFF"/>
      </a:lt1>
      <a:dk2>
        <a:srgbClr val="B2B2B2"/>
      </a:dk2>
      <a:lt2>
        <a:srgbClr val="010000"/>
      </a:lt2>
      <a:accent1>
        <a:srgbClr val="A50021"/>
      </a:accent1>
      <a:accent2>
        <a:srgbClr val="FFFFCC"/>
      </a:accent2>
      <a:accent3>
        <a:srgbClr val="FFFFFF"/>
      </a:accent3>
      <a:accent4>
        <a:srgbClr val="000000"/>
      </a:accent4>
      <a:accent5>
        <a:srgbClr val="CFAAAB"/>
      </a:accent5>
      <a:accent6>
        <a:srgbClr val="E7E7B9"/>
      </a:accent6>
      <a:hlink>
        <a:srgbClr val="FF6600"/>
      </a:hlink>
      <a:folHlink>
        <a:srgbClr val="660066"/>
      </a:folHlink>
    </a:clrScheme>
    <a:fontScheme name="1_cs423-handouts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s423-handouts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423-handouts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423-handout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423-handouts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423-handouts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423-handouts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423-handouts 7">
        <a:dk1>
          <a:srgbClr val="000000"/>
        </a:dk1>
        <a:lt1>
          <a:srgbClr val="FFFFFF"/>
        </a:lt1>
        <a:dk2>
          <a:srgbClr val="969696"/>
        </a:dk2>
        <a:lt2>
          <a:srgbClr val="010000"/>
        </a:lt2>
        <a:accent1>
          <a:srgbClr val="A50021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F:\CS423\public_html\lectures\cs423-handouts.pot</Template>
  <TotalTime>22844</TotalTime>
  <Words>1521</Words>
  <Application>Microsoft Office PowerPoint</Application>
  <PresentationFormat>On-screen Show (4:3)</PresentationFormat>
  <Paragraphs>293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Wingdings</vt:lpstr>
      <vt:lpstr>Monotype Sorts</vt:lpstr>
      <vt:lpstr>cmmi10</vt:lpstr>
      <vt:lpstr>cmr10</vt:lpstr>
      <vt:lpstr>cmsy10</vt:lpstr>
      <vt:lpstr>Symbol</vt:lpstr>
      <vt:lpstr>cs423-handouts</vt:lpstr>
      <vt:lpstr>1_cs423-handouts</vt:lpstr>
      <vt:lpstr>COS 433:  Cryptography </vt:lpstr>
      <vt:lpstr>Short Review of PRF construction</vt:lpstr>
      <vt:lpstr>Short Review of PRF construction</vt:lpstr>
      <vt:lpstr>Chosen Plaintext Attack (CPA)</vt:lpstr>
      <vt:lpstr>Achieving CPA Security</vt:lpstr>
      <vt:lpstr>Achieving CPA Security</vt:lpstr>
      <vt:lpstr>Recall: Pseudo-Random Functions (PRF)</vt:lpstr>
      <vt:lpstr>Block Cipher</vt:lpstr>
      <vt:lpstr>History</vt:lpstr>
      <vt:lpstr>History</vt:lpstr>
      <vt:lpstr>History</vt:lpstr>
      <vt:lpstr>AES Rijndael - Operation</vt:lpstr>
      <vt:lpstr>AES Rijndael – Round Function</vt:lpstr>
      <vt:lpstr>Security for Block Ciphers</vt:lpstr>
      <vt:lpstr>Cryptoanalysis – Historical Example</vt:lpstr>
      <vt:lpstr>Differential Cryptanalysis</vt:lpstr>
      <vt:lpstr>How to Choose A Block Cipher</vt:lpstr>
      <vt:lpstr>Modes of Operation for Block-Ciphers</vt:lpstr>
      <vt:lpstr>ECB – Electronic Codebook Mode Mode </vt:lpstr>
      <vt:lpstr>CBC – Cipher-Block-Chaining Mode</vt:lpstr>
      <vt:lpstr>Counter Mode</vt:lpstr>
      <vt:lpstr>Recommended Reading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Boaz Barak</dc:creator>
  <cp:lastModifiedBy> </cp:lastModifiedBy>
  <cp:revision>737</cp:revision>
  <cp:lastPrinted>2001-02-04T13:00:50Z</cp:lastPrinted>
  <dcterms:created xsi:type="dcterms:W3CDTF">1999-11-17T14:21:04Z</dcterms:created>
  <dcterms:modified xsi:type="dcterms:W3CDTF">2010-02-22T18:13:33Z</dcterms:modified>
</cp:coreProperties>
</file>