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720" r:id="rId1"/>
  </p:sldMasterIdLst>
  <p:notesMasterIdLst>
    <p:notesMasterId r:id="rId26"/>
  </p:notesMasterIdLst>
  <p:handoutMasterIdLst>
    <p:handoutMasterId r:id="rId27"/>
  </p:handoutMasterIdLst>
  <p:sldIdLst>
    <p:sldId id="358" r:id="rId2"/>
    <p:sldId id="377" r:id="rId3"/>
    <p:sldId id="378" r:id="rId4"/>
    <p:sldId id="401" r:id="rId5"/>
    <p:sldId id="394" r:id="rId6"/>
    <p:sldId id="391" r:id="rId7"/>
    <p:sldId id="392" r:id="rId8"/>
    <p:sldId id="396" r:id="rId9"/>
    <p:sldId id="398" r:id="rId10"/>
    <p:sldId id="393" r:id="rId11"/>
    <p:sldId id="400" r:id="rId12"/>
    <p:sldId id="380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90" r:id="rId23"/>
    <p:sldId id="395" r:id="rId24"/>
    <p:sldId id="399" r:id="rId25"/>
  </p:sldIdLst>
  <p:sldSz cx="9144000" cy="6858000" type="screen4x3"/>
  <p:notesSz cx="9269413" cy="7019925"/>
  <p:embeddedFontLst>
    <p:embeddedFont>
      <p:font typeface="Arial Narrow" pitchFamily="34" charset="0"/>
      <p:regular r:id="rId28"/>
      <p:bold r:id="rId29"/>
      <p:italic r:id="rId30"/>
      <p:boldItalic r:id="rId31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frameSlides="1"/>
  <p:showPr showNarration="1">
    <p:present/>
    <p:sldAll/>
    <p:penClr>
      <a:schemeClr val="tx1"/>
    </p:penClr>
  </p:showPr>
  <p:clrMru>
    <a:srgbClr val="003399"/>
    <a:srgbClr val="006600"/>
    <a:srgbClr val="CC0000"/>
    <a:srgbClr val="990033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5" autoAdjust="0"/>
    <p:restoredTop sz="94683" autoAdjust="0"/>
  </p:normalViewPr>
  <p:slideViewPr>
    <p:cSldViewPr>
      <p:cViewPr varScale="1">
        <p:scale>
          <a:sx n="103" d="100"/>
          <a:sy n="103" d="100"/>
        </p:scale>
        <p:origin x="-1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846" y="-90"/>
      </p:cViewPr>
      <p:guideLst>
        <p:guide orient="horz" pos="2210"/>
        <p:guide pos="291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font" Target="fonts/font3.fntdata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47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5" tIns="46617" rIns="93235" bIns="46617" numCol="1" anchor="t" anchorCtr="0" compatLnSpc="1">
            <a:prstTxWarp prst="textNoShape">
              <a:avLst/>
            </a:prstTxWarp>
          </a:bodyPr>
          <a:lstStyle>
            <a:lvl1pPr defTabSz="931863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54625" y="0"/>
            <a:ext cx="40147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5" tIns="46617" rIns="93235" bIns="46617" numCol="1" anchor="t" anchorCtr="0" compatLnSpc="1">
            <a:prstTxWarp prst="textNoShape">
              <a:avLst/>
            </a:prstTxWarp>
          </a:bodyPr>
          <a:lstStyle>
            <a:lvl1pPr algn="r" defTabSz="931863">
              <a:defRPr kumimoji="0" sz="1200" smtClean="0"/>
            </a:lvl1pPr>
          </a:lstStyle>
          <a:p>
            <a:pPr>
              <a:defRPr/>
            </a:pPr>
            <a:fld id="{9628D3B6-3162-4B4D-A52D-FB0BB82AB689}" type="datetime1">
              <a:rPr lang="en-US"/>
              <a:pPr>
                <a:defRPr/>
              </a:pPr>
              <a:t>1/26/2010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7500"/>
            <a:ext cx="40147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5" tIns="46617" rIns="93235" bIns="46617" numCol="1" anchor="b" anchorCtr="0" compatLnSpc="1">
            <a:prstTxWarp prst="textNoShape">
              <a:avLst/>
            </a:prstTxWarp>
          </a:bodyPr>
          <a:lstStyle>
            <a:lvl1pPr defTabSz="931863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54625" y="6667500"/>
            <a:ext cx="40147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5" tIns="46617" rIns="93235" bIns="46617" numCol="1" anchor="b" anchorCtr="0" compatLnSpc="1">
            <a:prstTxWarp prst="textNoShape">
              <a:avLst/>
            </a:prstTxWarp>
          </a:bodyPr>
          <a:lstStyle>
            <a:lvl1pPr algn="r" defTabSz="931863">
              <a:defRPr kumimoji="0" sz="1200" smtClean="0"/>
            </a:lvl1pPr>
          </a:lstStyle>
          <a:p>
            <a:pPr>
              <a:defRPr/>
            </a:pPr>
            <a:fld id="{FD3FB4D9-256F-456D-85D7-C4AF9EBD1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147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5" tIns="46617" rIns="93235" bIns="46617" numCol="1" anchor="t" anchorCtr="0" compatLnSpc="1">
            <a:prstTxWarp prst="textNoShape">
              <a:avLst/>
            </a:prstTxWarp>
          </a:bodyPr>
          <a:lstStyle>
            <a:lvl1pPr defTabSz="931863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2879725" y="527050"/>
            <a:ext cx="3509963" cy="2632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33750"/>
            <a:ext cx="6796087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5" tIns="46617" rIns="93235" bIns="46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5254625" y="0"/>
            <a:ext cx="40147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5" tIns="46617" rIns="93235" bIns="46617" numCol="1" anchor="t" anchorCtr="0" compatLnSpc="1">
            <a:prstTxWarp prst="textNoShape">
              <a:avLst/>
            </a:prstTxWarp>
          </a:bodyPr>
          <a:lstStyle>
            <a:lvl1pPr algn="r" defTabSz="931863">
              <a:defRPr kumimoji="0" sz="1200" smtClean="0"/>
            </a:lvl1pPr>
          </a:lstStyle>
          <a:p>
            <a:pPr>
              <a:defRPr/>
            </a:pPr>
            <a:fld id="{D947EA29-F2DB-451F-BCE0-DF856B9B2789}" type="datetime1">
              <a:rPr lang="en-US"/>
              <a:pPr>
                <a:defRPr/>
              </a:pPr>
              <a:t>1/26/2010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67500"/>
            <a:ext cx="40147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5" tIns="46617" rIns="93235" bIns="46617" numCol="1" anchor="b" anchorCtr="0" compatLnSpc="1">
            <a:prstTxWarp prst="textNoShape">
              <a:avLst/>
            </a:prstTxWarp>
          </a:bodyPr>
          <a:lstStyle>
            <a:lvl1pPr defTabSz="931863">
              <a:defRPr kumimoji="0"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4625" y="6667500"/>
            <a:ext cx="40147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5" tIns="46617" rIns="93235" bIns="46617" numCol="1" anchor="b" anchorCtr="0" compatLnSpc="1">
            <a:prstTxWarp prst="textNoShape">
              <a:avLst/>
            </a:prstTxWarp>
          </a:bodyPr>
          <a:lstStyle>
            <a:lvl1pPr algn="r" defTabSz="931863">
              <a:defRPr kumimoji="0" sz="1200" smtClean="0"/>
            </a:lvl1pPr>
          </a:lstStyle>
          <a:p>
            <a:pPr>
              <a:defRPr/>
            </a:pPr>
            <a:fld id="{9CC45A06-E98C-4F63-9C5B-C884B5803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1-32</a:t>
            </a:r>
          </a:p>
          <a:p>
            <a:r>
              <a:rPr lang="en-US" smtClean="0"/>
              <a:t>to print, choose File-Page Setup-Landscape, View-Header and Footer, Print-Properties-Long Side and Color,</a:t>
            </a:r>
            <a:br>
              <a:rPr lang="en-US" smtClean="0"/>
            </a:br>
            <a:r>
              <a:rPr lang="en-US" smtClean="0"/>
              <a:t>and deselect Grayscale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477000"/>
            <a:ext cx="9144000" cy="3079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dirty="0"/>
              <a:t>Princeton University  •  COS 433  •  Cryptography  •  Spring 2010  •  Boaz Barak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A38FC-ED42-4F79-A567-63178B302301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F8E3E-FE9F-4261-930A-011D1DC6D3CF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914400"/>
            <a:ext cx="38481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695700"/>
            <a:ext cx="38481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DC642-BBA7-4326-860E-0596863AA3FB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2A6FC-C3EC-4823-B85B-15134ACE89A2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E9BC6-477C-4264-91A4-257007CE1751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CD31D-45B5-4EC3-A923-1420909E36E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23EB2-DB0A-4617-A721-D324BD8B77EE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EBA8E-416D-413A-ABE2-5C81504C4B32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86455-4640-4C73-9935-7023EAA9D13F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93957-F536-4273-B578-6ABE5F4C96A5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8E608-98E9-4208-8AF3-7C4C52470C9C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838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800" smtClean="0"/>
            </a:lvl1pPr>
          </a:lstStyle>
          <a:p>
            <a:pPr>
              <a:defRPr/>
            </a:pPr>
            <a:fld id="{05A28DE6-F2F5-4197-953D-6A8AB1564D1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rgbClr val="660066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rgbClr val="660066"/>
          </a:solidFill>
          <a:latin typeface="Arial Narrow" pitchFamily="34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rgbClr val="660066"/>
          </a:solidFill>
          <a:latin typeface="Arial Narrow" pitchFamily="34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rgbClr val="660066"/>
          </a:solidFill>
          <a:latin typeface="Arial Narrow" pitchFamily="34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rgbClr val="660066"/>
          </a:solidFill>
          <a:latin typeface="Arial Narrow" pitchFamily="34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rgbClr val="660066"/>
          </a:solidFill>
          <a:latin typeface="Arial Narrow" pitchFamily="34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rgbClr val="660066"/>
          </a:solidFill>
          <a:latin typeface="Arial Narrow" pitchFamily="34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rgbClr val="660066"/>
          </a:solidFill>
          <a:latin typeface="Arial Narrow" pitchFamily="34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rgbClr val="660066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50000"/>
        <a:buFont typeface="Monotype Sorts" pitchFamily="2" charset="2"/>
        <a:defRPr kumimoji="1" b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SzPct val="35000"/>
        <a:buFont typeface="Monotype Sorts" pitchFamily="2" charset="2"/>
        <a:buChar char="n"/>
        <a:defRPr kumimoji="1" b="1">
          <a:solidFill>
            <a:schemeClr val="tx1"/>
          </a:solidFill>
          <a:latin typeface="+mn-lt"/>
        </a:defRPr>
      </a:lvl2pPr>
      <a:lvl3pPr marL="627063" indent="-166688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80000"/>
        <a:buChar char="–"/>
        <a:defRPr kumimoji="1" b="1">
          <a:solidFill>
            <a:srgbClr val="004000"/>
          </a:solidFill>
          <a:latin typeface="+mn-lt"/>
        </a:defRPr>
      </a:lvl3pPr>
      <a:lvl4pPr marL="1147763" indent="-404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!"/>
        <a:defRPr kumimoji="1" b="1">
          <a:solidFill>
            <a:schemeClr val="folHlink"/>
          </a:solidFill>
          <a:latin typeface="+mn-lt"/>
        </a:defRPr>
      </a:lvl4pPr>
      <a:lvl5pPr marL="1539875" indent="-169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b="1">
          <a:solidFill>
            <a:schemeClr val="tx1"/>
          </a:solidFill>
          <a:latin typeface="+mn-lt"/>
        </a:defRPr>
      </a:lvl5pPr>
      <a:lvl6pPr marL="1997075" indent="-169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b="1">
          <a:solidFill>
            <a:schemeClr val="tx1"/>
          </a:solidFill>
          <a:latin typeface="+mn-lt"/>
        </a:defRPr>
      </a:lvl6pPr>
      <a:lvl7pPr marL="2454275" indent="-169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b="1">
          <a:solidFill>
            <a:schemeClr val="tx1"/>
          </a:solidFill>
          <a:latin typeface="+mn-lt"/>
        </a:defRPr>
      </a:lvl7pPr>
      <a:lvl8pPr marL="2911475" indent="-169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b="1">
          <a:solidFill>
            <a:schemeClr val="tx1"/>
          </a:solidFill>
          <a:latin typeface="+mn-lt"/>
        </a:defRPr>
      </a:lvl8pPr>
      <a:lvl9pPr marL="3368675" indent="-1698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ctrTitle"/>
          </p:nvPr>
        </p:nvSpPr>
        <p:spPr>
          <a:xfrm>
            <a:off x="687388" y="0"/>
            <a:ext cx="8456612" cy="1524000"/>
          </a:xfrm>
          <a:noFill/>
        </p:spPr>
        <p:txBody>
          <a:bodyPr/>
          <a:lstStyle/>
          <a:p>
            <a:r>
              <a:rPr lang="en-US" smtClean="0"/>
              <a:t>COS 433:  Cryptography </a:t>
            </a:r>
          </a:p>
        </p:txBody>
      </p:sp>
      <p:sp>
        <p:nvSpPr>
          <p:cNvPr id="3075" name="Rectangle 3"/>
          <p:cNvSpPr>
            <a:spLocks noChangeArrowheads="1"/>
          </p:cNvSpPr>
          <p:nvPr>
            <p:ph type="subTitle" idx="4294967295"/>
          </p:nvPr>
        </p:nvSpPr>
        <p:spPr>
          <a:xfrm>
            <a:off x="3886200" y="2514600"/>
            <a:ext cx="3733800" cy="2057400"/>
          </a:xfrm>
          <a:noFill/>
        </p:spPr>
        <p:txBody>
          <a:bodyPr/>
          <a:lstStyle/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smtClean="0"/>
              <a:t>Princeton University </a:t>
            </a:r>
            <a:br>
              <a:rPr lang="en-US" sz="2800" smtClean="0"/>
            </a:br>
            <a:r>
              <a:rPr lang="en-US" sz="2800" smtClean="0"/>
              <a:t>Spring 2010</a:t>
            </a:r>
            <a:br>
              <a:rPr lang="en-US" sz="2800" smtClean="0"/>
            </a:br>
            <a:endParaRPr lang="en-US" sz="2800" smtClean="0">
              <a:solidFill>
                <a:schemeClr val="tx1"/>
              </a:solidFill>
            </a:endParaRPr>
          </a:p>
          <a:p>
            <a:pPr marL="0" indent="0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smtClean="0">
                <a:solidFill>
                  <a:schemeClr val="tx1"/>
                </a:solidFill>
              </a:rPr>
              <a:t>Boaz Barak</a:t>
            </a:r>
          </a:p>
        </p:txBody>
      </p:sp>
      <p:sp>
        <p:nvSpPr>
          <p:cNvPr id="3079" name="Rectangle 20"/>
          <p:cNvSpPr>
            <a:spLocks noChangeArrowheads="1"/>
          </p:cNvSpPr>
          <p:nvPr/>
        </p:nvSpPr>
        <p:spPr bwMode="auto">
          <a:xfrm>
            <a:off x="-1524000" y="5867400"/>
            <a:ext cx="647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 algn="ctr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rgbClr val="CC0000"/>
                </a:solidFill>
              </a:rPr>
              <a:t> Please </a:t>
            </a:r>
            <a:r>
              <a:rPr lang="en-US" b="1">
                <a:solidFill>
                  <a:srgbClr val="003399"/>
                </a:solidFill>
              </a:rPr>
              <a:t>stop me if you have questions!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4B333D-D7FB-4AA3-842C-DFA0D82C55A4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Requirements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685800"/>
          </a:xfrm>
        </p:spPr>
        <p:txBody>
          <a:bodyPr/>
          <a:lstStyle/>
          <a:p>
            <a:pPr marL="0" indent="0"/>
            <a:r>
              <a:rPr lang="en-US" sz="2000" u="sng" dirty="0" smtClean="0">
                <a:solidFill>
                  <a:srgbClr val="CC0000"/>
                </a:solidFill>
              </a:rPr>
              <a:t>Exercises:</a:t>
            </a:r>
            <a:r>
              <a:rPr lang="en-US" dirty="0" smtClean="0"/>
              <a:t> Weekly from </a:t>
            </a:r>
            <a:r>
              <a:rPr lang="en-US" dirty="0" smtClean="0"/>
              <a:t>Wednesday </a:t>
            </a:r>
            <a:r>
              <a:rPr lang="en-US" smtClean="0"/>
              <a:t>till Wednesday </a:t>
            </a:r>
            <a:r>
              <a:rPr lang="en-US" dirty="0" smtClean="0"/>
              <a:t>before class.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981200" y="15240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003399"/>
                </a:solidFill>
              </a:rPr>
              <a:t>Submit by email / mailbox / in class to </a:t>
            </a:r>
            <a:r>
              <a:rPr lang="en-US" b="1" dirty="0" err="1" smtClean="0">
                <a:solidFill>
                  <a:srgbClr val="003399"/>
                </a:solidFill>
              </a:rPr>
              <a:t>Sushant</a:t>
            </a:r>
            <a:r>
              <a:rPr lang="en-US" b="1" dirty="0" smtClean="0">
                <a:solidFill>
                  <a:srgbClr val="003399"/>
                </a:solidFill>
              </a:rPr>
              <a:t>.</a:t>
            </a:r>
            <a:endParaRPr lang="en-US" b="1" dirty="0">
              <a:solidFill>
                <a:srgbClr val="003399"/>
              </a:solidFill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09600" y="25908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Flexibility:</a:t>
            </a:r>
            <a:r>
              <a:rPr lang="en-US" b="1">
                <a:solidFill>
                  <a:srgbClr val="003399"/>
                </a:solidFill>
              </a:rPr>
              <a:t> 4 late days, bonus questions</a:t>
            </a:r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609600" y="3276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Take home final.</a:t>
            </a:r>
            <a:endParaRPr lang="en-US" b="1">
              <a:solidFill>
                <a:srgbClr val="003399"/>
              </a:solidFill>
            </a:endParaRP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609600" y="39624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Final grade:</a:t>
            </a:r>
            <a:endParaRPr lang="en-US" b="1">
              <a:solidFill>
                <a:srgbClr val="003399"/>
              </a:solidFill>
            </a:endParaRPr>
          </a:p>
        </p:txBody>
      </p:sp>
      <p:sp>
        <p:nvSpPr>
          <p:cNvPr id="12297" name="Rectangle 10"/>
          <p:cNvSpPr>
            <a:spLocks noChangeArrowheads="1"/>
          </p:cNvSpPr>
          <p:nvPr/>
        </p:nvSpPr>
        <p:spPr bwMode="auto">
          <a:xfrm>
            <a:off x="2362200" y="39624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50% homework, 50% final </a:t>
            </a:r>
          </a:p>
        </p:txBody>
      </p:sp>
      <p:sp>
        <p:nvSpPr>
          <p:cNvPr id="12298" name="Rectangle 12"/>
          <p:cNvSpPr>
            <a:spLocks noChangeArrowheads="1"/>
          </p:cNvSpPr>
          <p:nvPr/>
        </p:nvSpPr>
        <p:spPr bwMode="auto">
          <a:xfrm>
            <a:off x="609600" y="48006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482725" indent="-1482725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Honor code.  </a:t>
            </a:r>
            <a:r>
              <a:rPr lang="en-US" b="1">
                <a:solidFill>
                  <a:srgbClr val="003399"/>
                </a:solidFill>
              </a:rPr>
              <a:t>Collaboration on homework with other students </a:t>
            </a:r>
            <a:r>
              <a:rPr lang="en-US" b="1">
                <a:solidFill>
                  <a:srgbClr val="CC0000"/>
                </a:solidFill>
              </a:rPr>
              <a:t>encouraged</a:t>
            </a:r>
            <a:r>
              <a:rPr lang="en-US" b="1">
                <a:solidFill>
                  <a:srgbClr val="003399"/>
                </a:solidFill>
              </a:rPr>
              <a:t>. </a:t>
            </a:r>
            <a:br>
              <a:rPr lang="en-US" b="1">
                <a:solidFill>
                  <a:srgbClr val="003399"/>
                </a:solidFill>
              </a:rPr>
            </a:br>
            <a:r>
              <a:rPr lang="en-US" b="1">
                <a:solidFill>
                  <a:srgbClr val="003399"/>
                </a:solidFill>
              </a:rPr>
              <a:t>However, write alone and give credit.</a:t>
            </a:r>
          </a:p>
        </p:txBody>
      </p:sp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2133600" y="56388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Work on final alone and as directed.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D044AFA-4FD2-4636-8766-A53A813286C8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course is hard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7848600" cy="1600200"/>
          </a:xfrm>
        </p:spPr>
        <p:txBody>
          <a:bodyPr/>
          <a:lstStyle/>
          <a:p>
            <a:pPr marL="0" indent="0">
              <a:buFont typeface="Monotype Sorts" pitchFamily="2" charset="2"/>
              <a:buChar char="n"/>
            </a:pPr>
            <a:r>
              <a:rPr lang="en-US" smtClean="0"/>
              <a:t> Challenging weekly exercises</a:t>
            </a:r>
          </a:p>
          <a:p>
            <a:pPr marL="0" indent="0">
              <a:buFont typeface="Monotype Sorts" pitchFamily="2" charset="2"/>
              <a:buChar char="n"/>
            </a:pPr>
            <a:r>
              <a:rPr lang="en-US" smtClean="0"/>
              <a:t> Emphasis on mathematical </a:t>
            </a:r>
            <a:r>
              <a:rPr lang="en-US" i="1" smtClean="0">
                <a:solidFill>
                  <a:srgbClr val="CC0000"/>
                </a:solidFill>
              </a:rPr>
              <a:t>proofs</a:t>
            </a:r>
          </a:p>
          <a:p>
            <a:pPr marL="0" indent="0">
              <a:buFont typeface="Monotype Sorts" pitchFamily="2" charset="2"/>
              <a:buChar char="n"/>
            </a:pPr>
            <a:r>
              <a:rPr lang="en-US" i="1" smtClean="0">
                <a:solidFill>
                  <a:srgbClr val="CC0000"/>
                </a:solidFill>
              </a:rPr>
              <a:t> </a:t>
            </a:r>
            <a:r>
              <a:rPr lang="en-US" smtClean="0"/>
              <a:t>Counterintuitive concepts.</a:t>
            </a:r>
          </a:p>
          <a:p>
            <a:pPr marL="0" indent="0">
              <a:buFont typeface="Monotype Sorts" pitchFamily="2" charset="2"/>
              <a:buChar char="n"/>
            </a:pPr>
            <a:r>
              <a:rPr lang="en-US" smtClean="0"/>
              <a:t> Extensive use of quantifiers/probability</a:t>
            </a:r>
            <a:endParaRPr lang="en-US" i="1" smtClean="0">
              <a:solidFill>
                <a:srgbClr val="CC0000"/>
              </a:solidFill>
            </a:endParaRPr>
          </a:p>
        </p:txBody>
      </p:sp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0" y="2133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lnSpc>
                <a:spcPct val="70000"/>
              </a:lnSpc>
            </a:pPr>
            <a:r>
              <a:rPr lang="en-US" sz="3200" b="1">
                <a:solidFill>
                  <a:srgbClr val="660066"/>
                </a:solidFill>
                <a:latin typeface="Arial Narrow" pitchFamily="34" charset="0"/>
              </a:rPr>
              <a:t>But it’s not my fault :)</a:t>
            </a:r>
          </a:p>
        </p:txBody>
      </p:sp>
      <p:sp>
        <p:nvSpPr>
          <p:cNvPr id="593925" name="Rectangle 5"/>
          <p:cNvSpPr>
            <a:spLocks noChangeArrowheads="1"/>
          </p:cNvSpPr>
          <p:nvPr/>
        </p:nvSpPr>
        <p:spPr bwMode="auto">
          <a:xfrm>
            <a:off x="609600" y="2895600"/>
            <a:ext cx="8534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Good coverage of crypto (meat, vegetables and desert) takes a year.</a:t>
            </a:r>
          </a:p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Simulation / experimentation can’t be used to show security.</a:t>
            </a:r>
          </a:p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 i="1">
                <a:solidFill>
                  <a:srgbClr val="CC0000"/>
                </a:solidFill>
              </a:rPr>
              <a:t> </a:t>
            </a:r>
            <a:r>
              <a:rPr lang="en-US" b="1">
                <a:solidFill>
                  <a:srgbClr val="003399"/>
                </a:solidFill>
              </a:rPr>
              <a:t>Need to acquire “crypto-intuition”</a:t>
            </a:r>
          </a:p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Quantifiers, proofs by contradiction, reductions, probability are inherent.</a:t>
            </a:r>
            <a:endParaRPr lang="en-US" b="1" i="1">
              <a:solidFill>
                <a:srgbClr val="CC0000"/>
              </a:solidFill>
            </a:endParaRPr>
          </a:p>
        </p:txBody>
      </p:sp>
      <p:sp>
        <p:nvSpPr>
          <p:cNvPr id="593926" name="Rectangle 6"/>
          <p:cNvSpPr>
            <a:spLocks noChangeArrowheads="1"/>
          </p:cNvSpPr>
          <p:nvPr/>
        </p:nvSpPr>
        <p:spPr bwMode="auto">
          <a:xfrm>
            <a:off x="0" y="45720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lnSpc>
                <a:spcPct val="70000"/>
              </a:lnSpc>
            </a:pPr>
            <a:r>
              <a:rPr lang="en-US" sz="3200" b="1">
                <a:solidFill>
                  <a:srgbClr val="660066"/>
                </a:solidFill>
                <a:latin typeface="Arial Narrow" pitchFamily="34" charset="0"/>
              </a:rPr>
              <a:t>Mitigating hardness</a:t>
            </a:r>
          </a:p>
        </p:txBody>
      </p:sp>
      <p:sp>
        <p:nvSpPr>
          <p:cNvPr id="593927" name="Rectangle 7"/>
          <p:cNvSpPr>
            <a:spLocks noChangeArrowheads="1"/>
          </p:cNvSpPr>
          <p:nvPr/>
        </p:nvSpPr>
        <p:spPr bwMode="auto">
          <a:xfrm>
            <a:off x="609600" y="54102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Avoid excessive exercises – only questions that teach you something.</a:t>
            </a:r>
          </a:p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Try best to explain intuition behind proofs </a:t>
            </a:r>
          </a:p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Me, Shi &amp; Sushant available for any questions and clarifications.</a:t>
            </a:r>
            <a:endParaRPr lang="en-US" b="1" i="1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3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3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4" grpId="0"/>
      <p:bldP spid="593925" grpId="0"/>
      <p:bldP spid="593926" grpId="0"/>
      <p:bldP spid="5939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228600" y="2133600"/>
            <a:ext cx="2362200" cy="762000"/>
            <a:chOff x="2438400" y="2133600"/>
            <a:chExt cx="2362200" cy="7620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2438400" y="2133600"/>
              <a:ext cx="2362200" cy="304800"/>
            </a:xfrm>
            <a:prstGeom prst="rect">
              <a:avLst/>
            </a:prstGeom>
            <a:solidFill>
              <a:srgbClr val="00B0F0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ourier" pitchFamily="49" charset="0"/>
                </a:rPr>
                <a:t>ASJGKJQEIREWIYU</a:t>
              </a:r>
              <a:endParaRPr kumimoji="1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pitchFamily="49" charset="0"/>
              </a:endParaRPr>
            </a:p>
          </p:txBody>
        </p:sp>
        <p:sp>
          <p:nvSpPr>
            <p:cNvPr id="537611" name="Rectangle 11"/>
            <p:cNvSpPr>
              <a:spLocks noChangeArrowheads="1"/>
            </p:cNvSpPr>
            <p:nvPr/>
          </p:nvSpPr>
          <p:spPr bwMode="auto">
            <a:xfrm>
              <a:off x="2895600" y="2514600"/>
              <a:ext cx="12954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None/>
              </a:pPr>
              <a:r>
                <a:rPr lang="en-US" b="1" dirty="0">
                  <a:solidFill>
                    <a:srgbClr val="CC0000"/>
                  </a:solidFill>
                </a:rPr>
                <a:t>c = </a:t>
              </a:r>
              <a:r>
                <a:rPr lang="en-US" b="1" dirty="0" smtClean="0">
                  <a:solidFill>
                    <a:srgbClr val="CC0000"/>
                  </a:solidFill>
                </a:rPr>
                <a:t>E(m)</a:t>
              </a:r>
              <a:endParaRPr lang="en-US" b="1" dirty="0">
                <a:solidFill>
                  <a:srgbClr val="CC0000"/>
                </a:solidFill>
              </a:endParaRP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0" y="1828800"/>
            <a:ext cx="2362200" cy="1371600"/>
          </a:xfrm>
          <a:prstGeom prst="rect">
            <a:avLst/>
          </a:prstGeom>
          <a:solidFill>
            <a:schemeClr val="bg1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BF2F3E-702B-4440-A3CA-57A10CC81A1B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Encryption Schemes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762000"/>
            <a:ext cx="8153400" cy="533400"/>
          </a:xfrm>
        </p:spPr>
        <p:txBody>
          <a:bodyPr/>
          <a:lstStyle/>
          <a:p>
            <a:pPr marL="0" indent="0"/>
            <a:r>
              <a:rPr lang="en-US" smtClean="0">
                <a:solidFill>
                  <a:srgbClr val="CC0000"/>
                </a:solidFill>
              </a:rPr>
              <a:t>Alice</a:t>
            </a:r>
            <a:r>
              <a:rPr lang="en-US" smtClean="0"/>
              <a:t> wants to send </a:t>
            </a:r>
            <a:r>
              <a:rPr lang="en-US" smtClean="0">
                <a:solidFill>
                  <a:srgbClr val="CC0000"/>
                </a:solidFill>
              </a:rPr>
              <a:t>Bob</a:t>
            </a:r>
            <a:r>
              <a:rPr lang="en-US" smtClean="0"/>
              <a:t> a secret message.</a:t>
            </a:r>
          </a:p>
        </p:txBody>
      </p:sp>
      <p:sp>
        <p:nvSpPr>
          <p:cNvPr id="537608" name="Rectangle 8"/>
          <p:cNvSpPr>
            <a:spLocks noChangeArrowheads="1"/>
          </p:cNvSpPr>
          <p:nvPr/>
        </p:nvSpPr>
        <p:spPr bwMode="auto">
          <a:xfrm>
            <a:off x="457200" y="3352800"/>
            <a:ext cx="480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003399"/>
                </a:solidFill>
              </a:rPr>
              <a:t>They agree in advance on 3 components: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 dirty="0">
                <a:solidFill>
                  <a:srgbClr val="CC0000"/>
                </a:solidFill>
              </a:rPr>
              <a:t>Encryption</a:t>
            </a:r>
            <a:r>
              <a:rPr lang="en-US" b="1" dirty="0">
                <a:solidFill>
                  <a:srgbClr val="003399"/>
                </a:solidFill>
              </a:rPr>
              <a:t> algorithm: </a:t>
            </a:r>
            <a:r>
              <a:rPr lang="en-US" b="1" dirty="0">
                <a:solidFill>
                  <a:srgbClr val="CC0000"/>
                </a:solidFill>
              </a:rPr>
              <a:t>E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 dirty="0">
                <a:solidFill>
                  <a:srgbClr val="CC0000"/>
                </a:solidFill>
              </a:rPr>
              <a:t>Decryption</a:t>
            </a:r>
            <a:r>
              <a:rPr lang="en-US" b="1" dirty="0">
                <a:solidFill>
                  <a:srgbClr val="003399"/>
                </a:solidFill>
              </a:rPr>
              <a:t> algorithm: </a:t>
            </a:r>
            <a:r>
              <a:rPr lang="en-US" b="1" dirty="0" smtClean="0">
                <a:solidFill>
                  <a:srgbClr val="CC0000"/>
                </a:solidFill>
              </a:rPr>
              <a:t>D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537609" name="Rectangle 9"/>
          <p:cNvSpPr>
            <a:spLocks noChangeArrowheads="1"/>
          </p:cNvSpPr>
          <p:nvPr/>
        </p:nvSpPr>
        <p:spPr bwMode="auto">
          <a:xfrm>
            <a:off x="457200" y="4800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003399"/>
                </a:solidFill>
              </a:rPr>
              <a:t>To </a:t>
            </a:r>
            <a:r>
              <a:rPr lang="en-US" b="1" dirty="0">
                <a:solidFill>
                  <a:srgbClr val="CC0000"/>
                </a:solidFill>
              </a:rPr>
              <a:t>encrypt</a:t>
            </a:r>
            <a:r>
              <a:rPr lang="en-US" b="1" dirty="0">
                <a:solidFill>
                  <a:srgbClr val="003399"/>
                </a:solidFill>
              </a:rPr>
              <a:t> plaintext </a:t>
            </a:r>
            <a:r>
              <a:rPr lang="en-US" b="1" dirty="0">
                <a:solidFill>
                  <a:srgbClr val="CC0000"/>
                </a:solidFill>
              </a:rPr>
              <a:t>m</a:t>
            </a:r>
            <a:r>
              <a:rPr lang="en-US" b="1" dirty="0">
                <a:solidFill>
                  <a:srgbClr val="003399"/>
                </a:solidFill>
              </a:rPr>
              <a:t>, Alice sends </a:t>
            </a:r>
            <a:r>
              <a:rPr lang="en-US" b="1" dirty="0">
                <a:solidFill>
                  <a:srgbClr val="CC0000"/>
                </a:solidFill>
              </a:rPr>
              <a:t>c = E(</a:t>
            </a:r>
            <a:r>
              <a:rPr lang="en-US" b="1" dirty="0" err="1">
                <a:solidFill>
                  <a:srgbClr val="CC0000"/>
                </a:solidFill>
              </a:rPr>
              <a:t>m,k</a:t>
            </a:r>
            <a:r>
              <a:rPr lang="en-US" b="1" dirty="0">
                <a:solidFill>
                  <a:srgbClr val="CC0000"/>
                </a:solidFill>
              </a:rPr>
              <a:t>)</a:t>
            </a:r>
            <a:r>
              <a:rPr lang="en-US" b="1" dirty="0">
                <a:solidFill>
                  <a:srgbClr val="003399"/>
                </a:solidFill>
              </a:rPr>
              <a:t> to Bob.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537610" name="Rectangle 10"/>
          <p:cNvSpPr>
            <a:spLocks noChangeArrowheads="1"/>
          </p:cNvSpPr>
          <p:nvPr/>
        </p:nvSpPr>
        <p:spPr bwMode="auto">
          <a:xfrm>
            <a:off x="457200" y="5181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003399"/>
                </a:solidFill>
              </a:rPr>
              <a:t>To </a:t>
            </a:r>
            <a:r>
              <a:rPr lang="en-US" b="1" dirty="0">
                <a:solidFill>
                  <a:srgbClr val="CC0000"/>
                </a:solidFill>
              </a:rPr>
              <a:t>decrypt</a:t>
            </a:r>
            <a:r>
              <a:rPr lang="en-US" b="1" dirty="0">
                <a:solidFill>
                  <a:srgbClr val="003399"/>
                </a:solidFill>
              </a:rPr>
              <a:t> a </a:t>
            </a:r>
            <a:r>
              <a:rPr lang="en-US" b="1" dirty="0" err="1">
                <a:solidFill>
                  <a:srgbClr val="003399"/>
                </a:solidFill>
              </a:rPr>
              <a:t>cyphertext</a:t>
            </a:r>
            <a:r>
              <a:rPr lang="en-US" b="1" dirty="0">
                <a:solidFill>
                  <a:srgbClr val="003399"/>
                </a:solidFill>
              </a:rPr>
              <a:t> </a:t>
            </a:r>
            <a:r>
              <a:rPr lang="en-US" b="1" dirty="0">
                <a:solidFill>
                  <a:srgbClr val="CC0000"/>
                </a:solidFill>
              </a:rPr>
              <a:t>c</a:t>
            </a:r>
            <a:r>
              <a:rPr lang="en-US" b="1" dirty="0">
                <a:solidFill>
                  <a:srgbClr val="003399"/>
                </a:solidFill>
              </a:rPr>
              <a:t>, Bob computes </a:t>
            </a:r>
            <a:r>
              <a:rPr lang="en-US" b="1" dirty="0">
                <a:solidFill>
                  <a:srgbClr val="CC0000"/>
                </a:solidFill>
              </a:rPr>
              <a:t>m’ = D(</a:t>
            </a:r>
            <a:r>
              <a:rPr lang="en-US" b="1" dirty="0" err="1">
                <a:solidFill>
                  <a:srgbClr val="CC0000"/>
                </a:solidFill>
              </a:rPr>
              <a:t>c,k</a:t>
            </a:r>
            <a:r>
              <a:rPr lang="en-US" b="1" dirty="0">
                <a:solidFill>
                  <a:srgbClr val="CC0000"/>
                </a:solidFill>
              </a:rPr>
              <a:t>)</a:t>
            </a:r>
            <a:r>
              <a:rPr lang="en-US" b="1" dirty="0">
                <a:solidFill>
                  <a:srgbClr val="003399"/>
                </a:solidFill>
              </a:rPr>
              <a:t>.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537616" name="Rectangle 16"/>
          <p:cNvSpPr>
            <a:spLocks noChangeArrowheads="1"/>
          </p:cNvSpPr>
          <p:nvPr/>
        </p:nvSpPr>
        <p:spPr bwMode="auto">
          <a:xfrm>
            <a:off x="457200" y="57912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 dirty="0">
                <a:solidFill>
                  <a:srgbClr val="003399"/>
                </a:solidFill>
              </a:rPr>
              <a:t>A scheme is </a:t>
            </a:r>
            <a:r>
              <a:rPr lang="en-US" b="1" dirty="0">
                <a:solidFill>
                  <a:srgbClr val="CC0000"/>
                </a:solidFill>
              </a:rPr>
              <a:t>valid</a:t>
            </a:r>
            <a:r>
              <a:rPr lang="en-US" b="1" dirty="0">
                <a:solidFill>
                  <a:srgbClr val="003399"/>
                </a:solidFill>
              </a:rPr>
              <a:t> if </a:t>
            </a:r>
            <a:r>
              <a:rPr lang="en-US" b="1" dirty="0">
                <a:solidFill>
                  <a:srgbClr val="CC0000"/>
                </a:solidFill>
              </a:rPr>
              <a:t>m’=m</a:t>
            </a:r>
          </a:p>
        </p:txBody>
      </p:sp>
      <p:sp>
        <p:nvSpPr>
          <p:cNvPr id="537617" name="Rectangle 17"/>
          <p:cNvSpPr>
            <a:spLocks noChangeArrowheads="1"/>
          </p:cNvSpPr>
          <p:nvPr/>
        </p:nvSpPr>
        <p:spPr bwMode="auto">
          <a:xfrm>
            <a:off x="457200" y="61722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 dirty="0">
                <a:solidFill>
                  <a:srgbClr val="003399"/>
                </a:solidFill>
              </a:rPr>
              <a:t>Intuitively, a scheme is </a:t>
            </a:r>
            <a:r>
              <a:rPr lang="en-US" b="1" dirty="0">
                <a:solidFill>
                  <a:srgbClr val="CC0000"/>
                </a:solidFill>
              </a:rPr>
              <a:t>secure</a:t>
            </a:r>
            <a:r>
              <a:rPr lang="en-US" b="1" dirty="0">
                <a:solidFill>
                  <a:srgbClr val="003399"/>
                </a:solidFill>
              </a:rPr>
              <a:t> if eavesdropper can not learn </a:t>
            </a:r>
            <a:r>
              <a:rPr lang="en-US" b="1" dirty="0">
                <a:solidFill>
                  <a:srgbClr val="CC0000"/>
                </a:solidFill>
              </a:rPr>
              <a:t>m</a:t>
            </a:r>
            <a:r>
              <a:rPr lang="en-US" b="1" dirty="0">
                <a:solidFill>
                  <a:srgbClr val="003399"/>
                </a:solidFill>
              </a:rPr>
              <a:t> from </a:t>
            </a:r>
            <a:r>
              <a:rPr lang="en-US" b="1" dirty="0">
                <a:solidFill>
                  <a:srgbClr val="CC0000"/>
                </a:solidFill>
              </a:rPr>
              <a:t>c</a:t>
            </a:r>
            <a:r>
              <a:rPr lang="en-US" b="1" dirty="0">
                <a:solidFill>
                  <a:srgbClr val="003399"/>
                </a:solidFill>
              </a:rPr>
              <a:t>.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537618" name="AutoShape 18"/>
          <p:cNvSpPr>
            <a:spLocks noChangeArrowheads="1"/>
          </p:cNvSpPr>
          <p:nvPr/>
        </p:nvSpPr>
        <p:spPr bwMode="auto">
          <a:xfrm>
            <a:off x="381000" y="5715000"/>
            <a:ext cx="8458200" cy="838200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pic>
        <p:nvPicPr>
          <p:cNvPr id="14354" name="Picture 18" descr="C:\Documents and Settings\boaz\My Documents\Boaz\My Dropbox\Courses\Crypto09\Slides\grin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828800"/>
            <a:ext cx="1319212" cy="1319212"/>
          </a:xfrm>
          <a:prstGeom prst="rect">
            <a:avLst/>
          </a:prstGeom>
          <a:noFill/>
        </p:spPr>
      </p:pic>
      <p:pic>
        <p:nvPicPr>
          <p:cNvPr id="21" name="Picture 18" descr="C:\Documents and Settings\boaz\My Documents\Boaz\My Dropbox\Courses\Crypto09\Slides\grin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042988" y="1828800"/>
            <a:ext cx="1319212" cy="1319212"/>
          </a:xfrm>
          <a:prstGeom prst="rect">
            <a:avLst/>
          </a:prstGeom>
          <a:noFill/>
        </p:spPr>
      </p:pic>
      <p:grpSp>
        <p:nvGrpSpPr>
          <p:cNvPr id="28" name="Group 27"/>
          <p:cNvGrpSpPr/>
          <p:nvPr/>
        </p:nvGrpSpPr>
        <p:grpSpPr>
          <a:xfrm>
            <a:off x="5257800" y="1295400"/>
            <a:ext cx="3505200" cy="381000"/>
            <a:chOff x="5562600" y="1295400"/>
            <a:chExt cx="3505200" cy="381000"/>
          </a:xfrm>
        </p:grpSpPr>
        <p:sp>
          <p:nvSpPr>
            <p:cNvPr id="537615" name="Rectangle 15"/>
            <p:cNvSpPr>
              <a:spLocks noChangeArrowheads="1"/>
            </p:cNvSpPr>
            <p:nvPr/>
          </p:nvSpPr>
          <p:spPr bwMode="auto">
            <a:xfrm>
              <a:off x="5562600" y="1295400"/>
              <a:ext cx="12192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None/>
              </a:pPr>
              <a:r>
                <a:rPr lang="en-US" b="1" dirty="0">
                  <a:solidFill>
                    <a:srgbClr val="CC0000"/>
                  </a:solidFill>
                </a:rPr>
                <a:t>m’ = </a:t>
              </a:r>
              <a:r>
                <a:rPr lang="en-US" b="1" dirty="0" smtClean="0">
                  <a:solidFill>
                    <a:srgbClr val="CC0000"/>
                  </a:solidFill>
                </a:rPr>
                <a:t>D(c)</a:t>
              </a:r>
              <a:endParaRPr lang="en-US" b="1" dirty="0">
                <a:solidFill>
                  <a:srgbClr val="CC0000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705600" y="1371600"/>
              <a:ext cx="2362200" cy="304800"/>
            </a:xfrm>
            <a:prstGeom prst="rect">
              <a:avLst/>
            </a:prstGeom>
            <a:solidFill>
              <a:srgbClr val="FFFF00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ourier" pitchFamily="49" charset="0"/>
                </a:rPr>
                <a:t>AMEX 1234567890</a:t>
              </a:r>
              <a:endParaRPr kumimoji="1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pitchFamily="49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57200" y="1326444"/>
            <a:ext cx="2819400" cy="381000"/>
            <a:chOff x="457200" y="1326444"/>
            <a:chExt cx="2819400" cy="38100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914400" y="1371600"/>
              <a:ext cx="2362200" cy="304800"/>
            </a:xfrm>
            <a:prstGeom prst="rect">
              <a:avLst/>
            </a:prstGeom>
            <a:solidFill>
              <a:srgbClr val="FFFF00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ourier" pitchFamily="49" charset="0"/>
                </a:rPr>
                <a:t>AMEX 1234567890</a:t>
              </a:r>
              <a:endParaRPr kumimoji="1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" pitchFamily="49" charset="0"/>
              </a:endParaRPr>
            </a:p>
          </p:txBody>
        </p:sp>
        <p:sp>
          <p:nvSpPr>
            <p:cNvPr id="24" name="Rectangle 11"/>
            <p:cNvSpPr>
              <a:spLocks noChangeArrowheads="1"/>
            </p:cNvSpPr>
            <p:nvPr/>
          </p:nvSpPr>
          <p:spPr bwMode="auto">
            <a:xfrm>
              <a:off x="457200" y="1326444"/>
              <a:ext cx="5334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None/>
              </a:pPr>
              <a:r>
                <a:rPr lang="en-US" b="1" dirty="0" smtClean="0">
                  <a:solidFill>
                    <a:srgbClr val="CC0000"/>
                  </a:solidFill>
                </a:rPr>
                <a:t>m:</a:t>
              </a:r>
              <a:endParaRPr lang="en-US" b="1" dirty="0">
                <a:solidFill>
                  <a:srgbClr val="CC0000"/>
                </a:solidFill>
              </a:endParaRPr>
            </a:p>
          </p:txBody>
        </p:sp>
      </p:grpSp>
      <p:pic>
        <p:nvPicPr>
          <p:cNvPr id="14355" name="Picture 19" descr="C:\Documents and Settings\boaz\My Documents\Boaz\My Dropbox\Courses\Crypto09\Slides\AliceCoop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828800"/>
            <a:ext cx="838200" cy="1186053"/>
          </a:xfrm>
          <a:prstGeom prst="rect">
            <a:avLst/>
          </a:prstGeom>
          <a:noFill/>
        </p:spPr>
      </p:pic>
      <p:pic>
        <p:nvPicPr>
          <p:cNvPr id="14356" name="Picture 20" descr="C:\Documents and Settings\boaz\My Documents\Boaz\My Dropbox\Courses\Crypto09\Slides\BobMarle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72674" y="1919287"/>
            <a:ext cx="1195126" cy="1052513"/>
          </a:xfrm>
          <a:prstGeom prst="rect">
            <a:avLst/>
          </a:prstGeom>
          <a:noFill/>
        </p:spPr>
      </p:pic>
      <p:sp>
        <p:nvSpPr>
          <p:cNvPr id="32" name="Rounded Rectangle 31"/>
          <p:cNvSpPr/>
          <p:nvPr/>
        </p:nvSpPr>
        <p:spPr bwMode="auto">
          <a:xfrm>
            <a:off x="457200" y="4343400"/>
            <a:ext cx="2057400" cy="381000"/>
          </a:xfrm>
          <a:prstGeom prst="roundRect">
            <a:avLst/>
          </a:prstGeom>
          <a:noFill/>
          <a:ln w="444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457200" y="4343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 dirty="0" smtClean="0">
                <a:solidFill>
                  <a:srgbClr val="CC0000"/>
                </a:solidFill>
              </a:rPr>
              <a:t>Secret </a:t>
            </a:r>
            <a:r>
              <a:rPr lang="en-US" b="1" dirty="0">
                <a:solidFill>
                  <a:srgbClr val="CC0000"/>
                </a:solidFill>
              </a:rPr>
              <a:t>key</a:t>
            </a:r>
            <a:r>
              <a:rPr lang="en-US" b="1" dirty="0">
                <a:solidFill>
                  <a:srgbClr val="003399"/>
                </a:solidFill>
              </a:rPr>
              <a:t>: </a:t>
            </a:r>
            <a:r>
              <a:rPr lang="en-US" b="1" dirty="0">
                <a:solidFill>
                  <a:srgbClr val="CC0000"/>
                </a:solidFill>
              </a:rPr>
              <a:t>k</a:t>
            </a:r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196622" y="19812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 smtClean="0">
                <a:solidFill>
                  <a:srgbClr val="CC0000"/>
                </a:solidFill>
              </a:rPr>
              <a:t>k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7467600" y="19812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 smtClean="0">
                <a:solidFill>
                  <a:srgbClr val="CC0000"/>
                </a:solidFill>
              </a:rPr>
              <a:t>k</a:t>
            </a:r>
            <a:endParaRPr lang="en-US" b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2544E-6 L 0.42083 2.52544E-6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8" grpId="0"/>
      <p:bldP spid="537609" grpId="0"/>
      <p:bldP spid="537610" grpId="0"/>
      <p:bldP spid="537616" grpId="0"/>
      <p:bldP spid="537617" grpId="0"/>
      <p:bldP spid="537618" grpId="0" animBg="1"/>
      <p:bldP spid="32" grpId="0" animBg="1"/>
      <p:bldP spid="33" grpId="0"/>
      <p:bldP spid="34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604735D-788F-4117-A157-A82E0D8C525C}" type="slidenum">
              <a:rPr lang="en-US"/>
              <a:pPr/>
              <a:t>13</a:t>
            </a:fld>
            <a:endParaRPr 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1: Caesar’s Cipher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457200"/>
          </a:xfrm>
        </p:spPr>
        <p:txBody>
          <a:bodyPr/>
          <a:lstStyle/>
          <a:p>
            <a:pPr marL="0" indent="0"/>
            <a:r>
              <a:rPr lang="en-US" smtClean="0">
                <a:solidFill>
                  <a:srgbClr val="CC0000"/>
                </a:solidFill>
              </a:rPr>
              <a:t>Key:</a:t>
            </a:r>
            <a:r>
              <a:rPr lang="en-US" smtClean="0"/>
              <a:t> </a:t>
            </a:r>
            <a:r>
              <a:rPr lang="en-US" smtClean="0">
                <a:solidFill>
                  <a:srgbClr val="CC0000"/>
                </a:solidFill>
              </a:rPr>
              <a:t>k = </a:t>
            </a:r>
            <a:r>
              <a:rPr lang="en-US" smtClean="0"/>
              <a:t>no. between 0 and 25.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609600" y="1295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Encryption:</a:t>
            </a:r>
            <a:r>
              <a:rPr lang="en-US" b="1">
                <a:solidFill>
                  <a:srgbClr val="003399"/>
                </a:solidFill>
              </a:rPr>
              <a:t> encode the i</a:t>
            </a:r>
            <a:r>
              <a:rPr lang="en-US" b="1" baseline="30000">
                <a:solidFill>
                  <a:srgbClr val="003399"/>
                </a:solidFill>
              </a:rPr>
              <a:t>th</a:t>
            </a:r>
            <a:r>
              <a:rPr lang="en-US" b="1">
                <a:solidFill>
                  <a:srgbClr val="003399"/>
                </a:solidFill>
              </a:rPr>
              <a:t> letter as the (i+k) </a:t>
            </a:r>
            <a:r>
              <a:rPr lang="en-US" b="1" baseline="30000">
                <a:solidFill>
                  <a:srgbClr val="003399"/>
                </a:solidFill>
              </a:rPr>
              <a:t>th</a:t>
            </a:r>
            <a:r>
              <a:rPr lang="en-US" b="1">
                <a:solidFill>
                  <a:srgbClr val="003399"/>
                </a:solidFill>
              </a:rPr>
              <a:t>  letter.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905000" y="1600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336699"/>
                </a:solidFill>
              </a:rPr>
              <a:t>(working mod 26: z+1=a )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609600" y="2057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Decryption:</a:t>
            </a:r>
            <a:r>
              <a:rPr lang="en-US" b="1">
                <a:solidFill>
                  <a:srgbClr val="003399"/>
                </a:solidFill>
              </a:rPr>
              <a:t> decode the j</a:t>
            </a:r>
            <a:r>
              <a:rPr lang="en-US" b="1" baseline="30000">
                <a:solidFill>
                  <a:srgbClr val="003399"/>
                </a:solidFill>
              </a:rPr>
              <a:t>th</a:t>
            </a:r>
            <a:r>
              <a:rPr lang="en-US" b="1">
                <a:solidFill>
                  <a:srgbClr val="003399"/>
                </a:solidFill>
              </a:rPr>
              <a:t> letter to the (j-k) </a:t>
            </a:r>
            <a:r>
              <a:rPr lang="en-US" b="1" baseline="30000">
                <a:solidFill>
                  <a:srgbClr val="003399"/>
                </a:solidFill>
              </a:rPr>
              <a:t>th</a:t>
            </a:r>
            <a:r>
              <a:rPr lang="en-US" b="1">
                <a:solidFill>
                  <a:srgbClr val="003399"/>
                </a:solidFill>
              </a:rPr>
              <a:t>  letter.</a:t>
            </a:r>
          </a:p>
        </p:txBody>
      </p:sp>
      <p:sp>
        <p:nvSpPr>
          <p:cNvPr id="541703" name="Rectangle 7"/>
          <p:cNvSpPr>
            <a:spLocks noChangeArrowheads="1"/>
          </p:cNvSpPr>
          <p:nvPr/>
        </p:nvSpPr>
        <p:spPr bwMode="auto">
          <a:xfrm>
            <a:off x="2133600" y="2743200"/>
            <a:ext cx="510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S E N D   R E I N F O R C E M E N T</a:t>
            </a:r>
          </a:p>
        </p:txBody>
      </p:sp>
      <p:sp>
        <p:nvSpPr>
          <p:cNvPr id="541704" name="Rectangle 8"/>
          <p:cNvSpPr>
            <a:spLocks noChangeArrowheads="1"/>
          </p:cNvSpPr>
          <p:nvPr/>
        </p:nvSpPr>
        <p:spPr bwMode="auto">
          <a:xfrm>
            <a:off x="609600" y="27432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Plain-text:</a:t>
            </a:r>
          </a:p>
        </p:txBody>
      </p:sp>
      <p:sp>
        <p:nvSpPr>
          <p:cNvPr id="541705" name="Rectangle 9"/>
          <p:cNvSpPr>
            <a:spLocks noChangeArrowheads="1"/>
          </p:cNvSpPr>
          <p:nvPr/>
        </p:nvSpPr>
        <p:spPr bwMode="auto">
          <a:xfrm>
            <a:off x="1219200" y="3076575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Key:</a:t>
            </a:r>
            <a:r>
              <a:rPr lang="en-US" b="1">
                <a:solidFill>
                  <a:srgbClr val="CC0000"/>
                </a:solidFill>
              </a:rPr>
              <a:t> 2</a:t>
            </a:r>
            <a:endParaRPr lang="en-US" b="1">
              <a:solidFill>
                <a:srgbClr val="003399"/>
              </a:solidFill>
            </a:endParaRPr>
          </a:p>
        </p:txBody>
      </p:sp>
      <p:sp>
        <p:nvSpPr>
          <p:cNvPr id="541706" name="Rectangle 10"/>
          <p:cNvSpPr>
            <a:spLocks noChangeArrowheads="1"/>
          </p:cNvSpPr>
          <p:nvPr/>
        </p:nvSpPr>
        <p:spPr bwMode="auto">
          <a:xfrm>
            <a:off x="457200" y="3429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Cipher-text:</a:t>
            </a:r>
          </a:p>
        </p:txBody>
      </p:sp>
      <p:sp>
        <p:nvSpPr>
          <p:cNvPr id="541707" name="Rectangle 11"/>
          <p:cNvSpPr>
            <a:spLocks noChangeArrowheads="1"/>
          </p:cNvSpPr>
          <p:nvPr/>
        </p:nvSpPr>
        <p:spPr bwMode="auto">
          <a:xfrm>
            <a:off x="2133600" y="3429000"/>
            <a:ext cx="510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U G P F   T F K P H Q T E G O G P V</a:t>
            </a:r>
          </a:p>
        </p:txBody>
      </p:sp>
      <p:sp>
        <p:nvSpPr>
          <p:cNvPr id="541708" name="Rectangle 12"/>
          <p:cNvSpPr>
            <a:spLocks noChangeArrowheads="1"/>
          </p:cNvSpPr>
          <p:nvPr/>
        </p:nvSpPr>
        <p:spPr bwMode="auto">
          <a:xfrm>
            <a:off x="304800" y="2667000"/>
            <a:ext cx="7315200" cy="1219200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41709" name="Rectangle 13"/>
          <p:cNvSpPr>
            <a:spLocks noChangeArrowheads="1"/>
          </p:cNvSpPr>
          <p:nvPr/>
        </p:nvSpPr>
        <p:spPr bwMode="auto">
          <a:xfrm>
            <a:off x="609600" y="41910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Problem:</a:t>
            </a:r>
            <a:r>
              <a:rPr lang="en-US" b="1">
                <a:solidFill>
                  <a:srgbClr val="003399"/>
                </a:solidFill>
              </a:rPr>
              <a:t> only 26 possibilities for key – can be broken in short time.</a:t>
            </a:r>
          </a:p>
        </p:txBody>
      </p:sp>
      <p:sp>
        <p:nvSpPr>
          <p:cNvPr id="541711" name="Rectangle 15"/>
          <p:cNvSpPr>
            <a:spLocks noChangeArrowheads="1"/>
          </p:cNvSpPr>
          <p:nvPr/>
        </p:nvSpPr>
        <p:spPr bwMode="auto">
          <a:xfrm>
            <a:off x="609600" y="5943600"/>
            <a:ext cx="7848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In other words: </a:t>
            </a:r>
            <a:r>
              <a:rPr lang="en-US" b="1">
                <a:solidFill>
                  <a:srgbClr val="CC0000"/>
                </a:solidFill>
              </a:rPr>
              <a:t>“security through obscurity”</a:t>
            </a:r>
            <a:r>
              <a:rPr lang="en-US" b="1">
                <a:solidFill>
                  <a:srgbClr val="003399"/>
                </a:solidFill>
              </a:rPr>
              <a:t> does not work.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33400" y="4800600"/>
            <a:ext cx="7924800" cy="838200"/>
            <a:chOff x="336" y="3024"/>
            <a:chExt cx="4992" cy="528"/>
          </a:xfrm>
        </p:grpSpPr>
        <p:sp>
          <p:nvSpPr>
            <p:cNvPr id="15377" name="Rectangle 14"/>
            <p:cNvSpPr>
              <a:spLocks noChangeArrowheads="1"/>
            </p:cNvSpPr>
            <p:nvPr/>
          </p:nvSpPr>
          <p:spPr bwMode="auto">
            <a:xfrm>
              <a:off x="384" y="3072"/>
              <a:ext cx="4944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None/>
              </a:pPr>
              <a:r>
                <a:rPr lang="en-US" b="1">
                  <a:solidFill>
                    <a:srgbClr val="CC0000"/>
                  </a:solidFill>
                </a:rPr>
                <a:t>Kerchoff’s Principle (1883):</a:t>
              </a:r>
              <a:r>
                <a:rPr lang="en-US" b="1">
                  <a:solidFill>
                    <a:srgbClr val="003399"/>
                  </a:solidFill>
                </a:rPr>
                <a:t> System should be secure even if algorithms are known, as long as key is secret.</a:t>
              </a:r>
            </a:p>
          </p:txBody>
        </p:sp>
        <p:sp>
          <p:nvSpPr>
            <p:cNvPr id="15378" name="AutoShape 16"/>
            <p:cNvSpPr>
              <a:spLocks noChangeArrowheads="1"/>
            </p:cNvSpPr>
            <p:nvPr/>
          </p:nvSpPr>
          <p:spPr bwMode="auto">
            <a:xfrm>
              <a:off x="336" y="3024"/>
              <a:ext cx="4464" cy="528"/>
            </a:xfrm>
            <a:prstGeom prst="roundRect">
              <a:avLst>
                <a:gd name="adj" fmla="val 16667"/>
              </a:avLst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1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1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1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41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1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1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1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1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703" grpId="0"/>
      <p:bldP spid="541704" grpId="0"/>
      <p:bldP spid="541705" grpId="0"/>
      <p:bldP spid="541706" grpId="0"/>
      <p:bldP spid="541707" grpId="0"/>
      <p:bldP spid="541708" grpId="0" animBg="1"/>
      <p:bldP spid="541709" grpId="0"/>
      <p:bldP spid="5417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CD4701E-D0BE-49E5-BF3D-79AF608DF993}" type="slidenum">
              <a:rPr lang="en-US"/>
              <a:pPr/>
              <a:t>14</a:t>
            </a:fld>
            <a:endParaRPr 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2: Substitution Cipher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457200"/>
          </a:xfrm>
          <a:noFill/>
        </p:spPr>
        <p:txBody>
          <a:bodyPr/>
          <a:lstStyle/>
          <a:p>
            <a:r>
              <a:rPr lang="en-US" smtClean="0">
                <a:solidFill>
                  <a:srgbClr val="CC0000"/>
                </a:solidFill>
              </a:rPr>
              <a:t>Key:</a:t>
            </a:r>
            <a:r>
              <a:rPr lang="en-US" smtClean="0"/>
              <a:t> </a:t>
            </a:r>
            <a:r>
              <a:rPr lang="en-US" smtClean="0">
                <a:solidFill>
                  <a:srgbClr val="CC0000"/>
                </a:solidFill>
              </a:rPr>
              <a:t>k = </a:t>
            </a:r>
            <a:r>
              <a:rPr lang="en-US" smtClean="0"/>
              <a:t>table mapping each letter to another letter</a:t>
            </a:r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1524000" y="1752600"/>
            <a:ext cx="5638800" cy="0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6390" name="Line 7"/>
          <p:cNvSpPr>
            <a:spLocks noChangeShapeType="1"/>
          </p:cNvSpPr>
          <p:nvPr/>
        </p:nvSpPr>
        <p:spPr bwMode="auto">
          <a:xfrm>
            <a:off x="1905000" y="1447800"/>
            <a:ext cx="0" cy="685800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6391" name="Line 8"/>
          <p:cNvSpPr>
            <a:spLocks noChangeShapeType="1"/>
          </p:cNvSpPr>
          <p:nvPr/>
        </p:nvSpPr>
        <p:spPr bwMode="auto">
          <a:xfrm>
            <a:off x="2286000" y="1447800"/>
            <a:ext cx="0" cy="685800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6392" name="Line 9"/>
          <p:cNvSpPr>
            <a:spLocks noChangeShapeType="1"/>
          </p:cNvSpPr>
          <p:nvPr/>
        </p:nvSpPr>
        <p:spPr bwMode="auto">
          <a:xfrm>
            <a:off x="6781800" y="1447800"/>
            <a:ext cx="0" cy="685800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1584325" y="1447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16394" name="Rectangle 11"/>
          <p:cNvSpPr>
            <a:spLocks noChangeArrowheads="1"/>
          </p:cNvSpPr>
          <p:nvPr/>
        </p:nvSpPr>
        <p:spPr bwMode="auto">
          <a:xfrm>
            <a:off x="1905000" y="1447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16395" name="Rectangle 12"/>
          <p:cNvSpPr>
            <a:spLocks noChangeArrowheads="1"/>
          </p:cNvSpPr>
          <p:nvPr/>
        </p:nvSpPr>
        <p:spPr bwMode="auto">
          <a:xfrm>
            <a:off x="2362200" y="1447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6396" name="Rectangle 13"/>
          <p:cNvSpPr>
            <a:spLocks noChangeArrowheads="1"/>
          </p:cNvSpPr>
          <p:nvPr/>
        </p:nvSpPr>
        <p:spPr bwMode="auto">
          <a:xfrm>
            <a:off x="6858000" y="1447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Z</a:t>
            </a:r>
          </a:p>
        </p:txBody>
      </p:sp>
      <p:sp>
        <p:nvSpPr>
          <p:cNvPr id="16397" name="Rectangle 14"/>
          <p:cNvSpPr>
            <a:spLocks noChangeArrowheads="1"/>
          </p:cNvSpPr>
          <p:nvPr/>
        </p:nvSpPr>
        <p:spPr bwMode="auto">
          <a:xfrm>
            <a:off x="1600200" y="1752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U</a:t>
            </a:r>
          </a:p>
        </p:txBody>
      </p:sp>
      <p:sp>
        <p:nvSpPr>
          <p:cNvPr id="16398" name="Rectangle 15"/>
          <p:cNvSpPr>
            <a:spLocks noChangeArrowheads="1"/>
          </p:cNvSpPr>
          <p:nvPr/>
        </p:nvSpPr>
        <p:spPr bwMode="auto">
          <a:xfrm>
            <a:off x="1920875" y="1752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R</a:t>
            </a:r>
          </a:p>
        </p:txBody>
      </p:sp>
      <p:sp>
        <p:nvSpPr>
          <p:cNvPr id="16399" name="Rectangle 16"/>
          <p:cNvSpPr>
            <a:spLocks noChangeArrowheads="1"/>
          </p:cNvSpPr>
          <p:nvPr/>
        </p:nvSpPr>
        <p:spPr bwMode="auto">
          <a:xfrm>
            <a:off x="2378075" y="1752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16400" name="Rectangle 17"/>
          <p:cNvSpPr>
            <a:spLocks noChangeArrowheads="1"/>
          </p:cNvSpPr>
          <p:nvPr/>
        </p:nvSpPr>
        <p:spPr bwMode="auto">
          <a:xfrm>
            <a:off x="6873875" y="17526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E</a:t>
            </a:r>
          </a:p>
        </p:txBody>
      </p:sp>
      <p:sp>
        <p:nvSpPr>
          <p:cNvPr id="16401" name="Rectangle 18"/>
          <p:cNvSpPr>
            <a:spLocks noChangeArrowheads="1"/>
          </p:cNvSpPr>
          <p:nvPr/>
        </p:nvSpPr>
        <p:spPr bwMode="auto">
          <a:xfrm>
            <a:off x="609600" y="24384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Encryption and decryption:</a:t>
            </a:r>
            <a:r>
              <a:rPr lang="en-US" b="1">
                <a:solidFill>
                  <a:srgbClr val="003399"/>
                </a:solidFill>
              </a:rPr>
              <a:t> letter by letter according to table.</a:t>
            </a:r>
          </a:p>
        </p:txBody>
      </p:sp>
      <p:sp>
        <p:nvSpPr>
          <p:cNvPr id="543763" name="Rectangle 19"/>
          <p:cNvSpPr>
            <a:spLocks noChangeArrowheads="1"/>
          </p:cNvSpPr>
          <p:nvPr/>
        </p:nvSpPr>
        <p:spPr bwMode="auto">
          <a:xfrm>
            <a:off x="609600" y="2971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# of possible keys: </a:t>
            </a:r>
            <a:r>
              <a:rPr lang="en-US" b="1">
                <a:solidFill>
                  <a:srgbClr val="003399"/>
                </a:solidFill>
              </a:rPr>
              <a:t>26! </a:t>
            </a:r>
          </a:p>
        </p:txBody>
      </p:sp>
      <p:sp>
        <p:nvSpPr>
          <p:cNvPr id="543764" name="Rectangle 20"/>
          <p:cNvSpPr>
            <a:spLocks noChangeArrowheads="1"/>
          </p:cNvSpPr>
          <p:nvPr/>
        </p:nvSpPr>
        <p:spPr bwMode="auto">
          <a:xfrm>
            <a:off x="3200400" y="29718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9999"/>
                </a:solidFill>
              </a:rPr>
              <a:t>( = 403,291,461,126,605,635,584,000,000 )</a:t>
            </a:r>
          </a:p>
        </p:txBody>
      </p:sp>
      <p:sp>
        <p:nvSpPr>
          <p:cNvPr id="543765" name="Rectangle 21"/>
          <p:cNvSpPr>
            <a:spLocks noChangeArrowheads="1"/>
          </p:cNvSpPr>
          <p:nvPr/>
        </p:nvSpPr>
        <p:spPr bwMode="auto">
          <a:xfrm>
            <a:off x="609600" y="35052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000" b="1">
                <a:solidFill>
                  <a:schemeClr val="folHlink"/>
                </a:solidFill>
              </a:rPr>
              <a:t>However – substitution cipher is still insecure!</a:t>
            </a:r>
          </a:p>
        </p:txBody>
      </p:sp>
      <p:sp>
        <p:nvSpPr>
          <p:cNvPr id="543766" name="Rectangle 22"/>
          <p:cNvSpPr>
            <a:spLocks noChangeArrowheads="1"/>
          </p:cNvSpPr>
          <p:nvPr/>
        </p:nvSpPr>
        <p:spPr bwMode="auto">
          <a:xfrm>
            <a:off x="609600" y="396240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Key observation:</a:t>
            </a:r>
            <a:r>
              <a:rPr lang="en-US" b="1">
                <a:solidFill>
                  <a:srgbClr val="003399"/>
                </a:solidFill>
              </a:rPr>
              <a:t> can recover plaintext using statistics on letter frequencies.</a:t>
            </a:r>
          </a:p>
        </p:txBody>
      </p:sp>
      <p:sp>
        <p:nvSpPr>
          <p:cNvPr id="543767" name="Text Box 23"/>
          <p:cNvSpPr txBox="1">
            <a:spLocks noChangeArrowheads="1"/>
          </p:cNvSpPr>
          <p:nvPr/>
        </p:nvSpPr>
        <p:spPr bwMode="auto">
          <a:xfrm>
            <a:off x="685800" y="5029200"/>
            <a:ext cx="7467600" cy="77946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LIVITCSWPIYVEWHEVSRIQMXLEYVEOIEWHRXEXIPFEMVEWHKVSTYLX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ZIXLIKIIXPIJVSZEYPERRGERIMWQLMGLMXQERIWGPSRIHMXQEREKI</a:t>
            </a:r>
          </a:p>
        </p:txBody>
      </p:sp>
      <p:sp>
        <p:nvSpPr>
          <p:cNvPr id="543768" name="Text Box 24"/>
          <p:cNvSpPr txBox="1">
            <a:spLocks noChangeArrowheads="1"/>
          </p:cNvSpPr>
          <p:nvPr/>
        </p:nvSpPr>
        <p:spPr bwMode="auto">
          <a:xfrm>
            <a:off x="685800" y="4848225"/>
            <a:ext cx="7467600" cy="77946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He e     e         e   h     e    t t              ht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 ethe eet e             e   h  h t   e     e  t     e</a:t>
            </a:r>
          </a:p>
        </p:txBody>
      </p:sp>
      <p:sp>
        <p:nvSpPr>
          <p:cNvPr id="543769" name="Rectangle 25"/>
          <p:cNvSpPr>
            <a:spLocks noChangeArrowheads="1"/>
          </p:cNvSpPr>
          <p:nvPr/>
        </p:nvSpPr>
        <p:spPr bwMode="auto">
          <a:xfrm>
            <a:off x="609600" y="5867400"/>
            <a:ext cx="3352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rgbClr val="CC0000"/>
                </a:solidFill>
              </a:rPr>
              <a:t> </a:t>
            </a:r>
            <a:r>
              <a:rPr lang="en-US" b="1">
                <a:solidFill>
                  <a:srgbClr val="003399"/>
                </a:solidFill>
              </a:rPr>
              <a:t>– most common letter</a:t>
            </a:r>
          </a:p>
        </p:txBody>
      </p:sp>
      <p:sp>
        <p:nvSpPr>
          <p:cNvPr id="543770" name="Rectangle 26"/>
          <p:cNvSpPr>
            <a:spLocks noChangeArrowheads="1"/>
          </p:cNvSpPr>
          <p:nvPr/>
        </p:nvSpPr>
        <p:spPr bwMode="auto">
          <a:xfrm>
            <a:off x="609600" y="60960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LI</a:t>
            </a:r>
            <a:r>
              <a:rPr lang="en-US" b="1">
                <a:solidFill>
                  <a:srgbClr val="CC0000"/>
                </a:solidFill>
              </a:rPr>
              <a:t> </a:t>
            </a:r>
            <a:r>
              <a:rPr lang="en-US" b="1">
                <a:solidFill>
                  <a:srgbClr val="003399"/>
                </a:solidFill>
              </a:rPr>
              <a:t>– most common pair</a:t>
            </a:r>
          </a:p>
        </p:txBody>
      </p:sp>
      <p:sp>
        <p:nvSpPr>
          <p:cNvPr id="543771" name="Rectangle 27"/>
          <p:cNvSpPr>
            <a:spLocks noChangeArrowheads="1"/>
          </p:cNvSpPr>
          <p:nvPr/>
        </p:nvSpPr>
        <p:spPr bwMode="auto">
          <a:xfrm>
            <a:off x="609600" y="6400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XLI</a:t>
            </a:r>
            <a:r>
              <a:rPr lang="en-US" b="1">
                <a:solidFill>
                  <a:srgbClr val="CC0000"/>
                </a:solidFill>
              </a:rPr>
              <a:t> </a:t>
            </a:r>
            <a:r>
              <a:rPr lang="en-US" b="1">
                <a:solidFill>
                  <a:srgbClr val="003399"/>
                </a:solidFill>
              </a:rPr>
              <a:t>– most common triple</a:t>
            </a:r>
          </a:p>
        </p:txBody>
      </p:sp>
      <p:sp>
        <p:nvSpPr>
          <p:cNvPr id="543772" name="Text Box 28"/>
          <p:cNvSpPr txBox="1">
            <a:spLocks noChangeArrowheads="1"/>
          </p:cNvSpPr>
          <p:nvPr/>
        </p:nvSpPr>
        <p:spPr bwMode="auto">
          <a:xfrm>
            <a:off x="685800" y="4843463"/>
            <a:ext cx="7467600" cy="7794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Here     e r       e   h     e    t t     r    r   ht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 ethe eet e r           e   h  h t   e     e  t     e</a:t>
            </a:r>
          </a:p>
        </p:txBody>
      </p:sp>
      <p:sp>
        <p:nvSpPr>
          <p:cNvPr id="543773" name="Rectangle 29"/>
          <p:cNvSpPr>
            <a:spLocks noChangeArrowheads="1"/>
          </p:cNvSpPr>
          <p:nvPr/>
        </p:nvSpPr>
        <p:spPr bwMode="auto">
          <a:xfrm>
            <a:off x="4267200" y="586740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t</a:t>
            </a:r>
          </a:p>
        </p:txBody>
      </p:sp>
      <p:sp>
        <p:nvSpPr>
          <p:cNvPr id="543774" name="Text Box 30"/>
          <p:cNvSpPr txBox="1">
            <a:spLocks noChangeArrowheads="1"/>
          </p:cNvSpPr>
          <p:nvPr/>
        </p:nvSpPr>
        <p:spPr bwMode="auto">
          <a:xfrm>
            <a:off x="685800" y="4848225"/>
            <a:ext cx="7467600" cy="77946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Here     e ra  a   e   ha  a ea   tat   a ra   r   ht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 ethe eet e r  a      a e   h  h t a e     e  t a a e</a:t>
            </a:r>
          </a:p>
        </p:txBody>
      </p:sp>
      <p:sp>
        <p:nvSpPr>
          <p:cNvPr id="543775" name="Rectangle 31"/>
          <p:cNvSpPr>
            <a:spLocks noChangeArrowheads="1"/>
          </p:cNvSpPr>
          <p:nvPr/>
        </p:nvSpPr>
        <p:spPr bwMode="auto">
          <a:xfrm>
            <a:off x="4267200" y="6172200"/>
            <a:ext cx="2362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a  </a:t>
            </a: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g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endParaRPr lang="en-US" b="1">
              <a:solidFill>
                <a:srgbClr val="0099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3776" name="Text Box 32"/>
          <p:cNvSpPr txBox="1">
            <a:spLocks noChangeArrowheads="1"/>
          </p:cNvSpPr>
          <p:nvPr/>
        </p:nvSpPr>
        <p:spPr bwMode="auto">
          <a:xfrm>
            <a:off x="685800" y="4843463"/>
            <a:ext cx="7467600" cy="77946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HereUpOnLeGrandAroseWithAGraveAndStatelyAirAndBrought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MeTheBeetleFromAGlassCaseInWhichItWasEnclosedItWasABe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3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3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3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43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43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4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4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43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63" grpId="0"/>
      <p:bldP spid="543764" grpId="0"/>
      <p:bldP spid="543765" grpId="0"/>
      <p:bldP spid="543767" grpId="0"/>
      <p:bldP spid="543768" grpId="0"/>
      <p:bldP spid="543768" grpId="1"/>
      <p:bldP spid="543769" grpId="0"/>
      <p:bldP spid="543770" grpId="0"/>
      <p:bldP spid="543771" grpId="0"/>
      <p:bldP spid="543772" grpId="0"/>
      <p:bldP spid="543772" grpId="1"/>
      <p:bldP spid="543773" grpId="0"/>
      <p:bldP spid="543774" grpId="0"/>
      <p:bldP spid="543774" grpId="1"/>
      <p:bldP spid="543775" grpId="0"/>
      <p:bldP spid="5437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7CA04F6-F720-43C8-8622-7DFB83BC1F3D}" type="slidenum">
              <a:rPr lang="en-US"/>
              <a:pPr/>
              <a:t>15</a:t>
            </a:fld>
            <a:endParaRPr 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3- Vigenere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381000"/>
          </a:xfrm>
        </p:spPr>
        <p:txBody>
          <a:bodyPr/>
          <a:lstStyle/>
          <a:p>
            <a:pPr marL="0" indent="0"/>
            <a:r>
              <a:rPr lang="en-US" dirty="0" smtClean="0"/>
              <a:t>“Multi-Caesar Cipher” – A </a:t>
            </a:r>
            <a:r>
              <a:rPr lang="en-US" dirty="0" err="1" smtClean="0">
                <a:solidFill>
                  <a:srgbClr val="CC0000"/>
                </a:solidFill>
              </a:rPr>
              <a:t>stateful</a:t>
            </a:r>
            <a:r>
              <a:rPr lang="en-US" dirty="0" smtClean="0"/>
              <a:t> </a:t>
            </a:r>
            <a:r>
              <a:rPr lang="en-US" dirty="0" smtClean="0"/>
              <a:t>cipher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609600" y="1447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Key:</a:t>
            </a:r>
            <a:r>
              <a:rPr lang="en-US" b="1">
                <a:solidFill>
                  <a:srgbClr val="0033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k = (k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1</a:t>
            </a:r>
            <a:r>
              <a:rPr lang="en-US" b="1">
                <a:solidFill>
                  <a:srgbClr val="CC0000"/>
                </a:solidFill>
              </a:rPr>
              <a:t>,k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2</a:t>
            </a:r>
            <a:r>
              <a:rPr lang="en-US" b="1">
                <a:solidFill>
                  <a:srgbClr val="CC0000"/>
                </a:solidFill>
              </a:rPr>
              <a:t>,…,k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m</a:t>
            </a:r>
            <a:r>
              <a:rPr lang="en-US" b="1">
                <a:solidFill>
                  <a:srgbClr val="CC0000"/>
                </a:solidFill>
              </a:rPr>
              <a:t>) </a:t>
            </a:r>
            <a:r>
              <a:rPr lang="en-US" b="1">
                <a:solidFill>
                  <a:srgbClr val="003399"/>
                </a:solidFill>
              </a:rPr>
              <a:t>list of </a:t>
            </a:r>
            <a:r>
              <a:rPr lang="en-US" b="1">
                <a:solidFill>
                  <a:srgbClr val="CC0000"/>
                </a:solidFill>
              </a:rPr>
              <a:t>m</a:t>
            </a:r>
            <a:r>
              <a:rPr lang="en-US" b="1">
                <a:solidFill>
                  <a:srgbClr val="003399"/>
                </a:solidFill>
              </a:rPr>
              <a:t> numbers between </a:t>
            </a:r>
            <a:r>
              <a:rPr lang="en-US" b="1">
                <a:solidFill>
                  <a:srgbClr val="CC0000"/>
                </a:solidFill>
              </a:rPr>
              <a:t>0</a:t>
            </a:r>
            <a:r>
              <a:rPr lang="en-US" b="1">
                <a:solidFill>
                  <a:srgbClr val="003399"/>
                </a:solidFill>
              </a:rPr>
              <a:t> and</a:t>
            </a:r>
            <a:r>
              <a:rPr lang="en-US" b="1">
                <a:solidFill>
                  <a:srgbClr val="CC0000"/>
                </a:solidFill>
              </a:rPr>
              <a:t> 25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609600" y="1981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Encryption:</a:t>
            </a:r>
          </a:p>
        </p:txBody>
      </p:sp>
      <p:sp>
        <p:nvSpPr>
          <p:cNvPr id="545798" name="Rectangle 6"/>
          <p:cNvSpPr>
            <a:spLocks noChangeArrowheads="1"/>
          </p:cNvSpPr>
          <p:nvPr/>
        </p:nvSpPr>
        <p:spPr bwMode="auto">
          <a:xfrm>
            <a:off x="2057400" y="19812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1</a:t>
            </a:r>
            <a:r>
              <a:rPr lang="en-US" b="1" baseline="30000" dirty="0">
                <a:solidFill>
                  <a:srgbClr val="CC0000"/>
                </a:solidFill>
              </a:rPr>
              <a:t>st</a:t>
            </a:r>
            <a:r>
              <a:rPr lang="en-US" b="1" dirty="0">
                <a:solidFill>
                  <a:srgbClr val="003399"/>
                </a:solidFill>
              </a:rPr>
              <a:t>       letter encoded as Caesar w/ key=</a:t>
            </a:r>
            <a:r>
              <a:rPr lang="en-US" b="1" dirty="0">
                <a:solidFill>
                  <a:srgbClr val="CC0000"/>
                </a:solidFill>
              </a:rPr>
              <a:t>k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</a:rPr>
              <a:t>1  </a:t>
            </a:r>
            <a:r>
              <a:rPr lang="en-US" b="1" dirty="0">
                <a:solidFill>
                  <a:srgbClr val="003399"/>
                </a:solidFill>
              </a:rPr>
              <a:t>:  </a:t>
            </a:r>
            <a:r>
              <a:rPr lang="en-US" b="1" dirty="0" err="1">
                <a:solidFill>
                  <a:srgbClr val="CC0000"/>
                </a:solidFill>
              </a:rPr>
              <a:t>i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rgbClr val="CC0000"/>
                </a:solidFill>
                <a:sym typeface="Wingdings" pitchFamily="2" charset="2"/>
              </a:rPr>
              <a:t>i</a:t>
            </a:r>
            <a:r>
              <a:rPr lang="en-US" b="1" dirty="0" smtClean="0">
                <a:solidFill>
                  <a:srgbClr val="CC0000"/>
                </a:solidFill>
                <a:sym typeface="Wingdings" pitchFamily="2" charset="2"/>
              </a:rPr>
              <a:t>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+ k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  <a:sym typeface="Wingdings" pitchFamily="2" charset="2"/>
              </a:rPr>
              <a:t>1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 (mod 26)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545799" name="Rectangle 7"/>
          <p:cNvSpPr>
            <a:spLocks noChangeArrowheads="1"/>
          </p:cNvSpPr>
          <p:nvPr/>
        </p:nvSpPr>
        <p:spPr bwMode="auto">
          <a:xfrm>
            <a:off x="2057400" y="24384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2</a:t>
            </a:r>
            <a:r>
              <a:rPr lang="en-US" b="1" baseline="30000" dirty="0">
                <a:solidFill>
                  <a:srgbClr val="CC0000"/>
                </a:solidFill>
              </a:rPr>
              <a:t>nd</a:t>
            </a:r>
            <a:r>
              <a:rPr lang="en-US" b="1" dirty="0">
                <a:solidFill>
                  <a:srgbClr val="003399"/>
                </a:solidFill>
              </a:rPr>
              <a:t>      letter encoded as Caesar w/ key=</a:t>
            </a:r>
            <a:r>
              <a:rPr lang="en-US" b="1" dirty="0">
                <a:solidFill>
                  <a:srgbClr val="CC0000"/>
                </a:solidFill>
              </a:rPr>
              <a:t>k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</a:rPr>
              <a:t>2</a:t>
            </a:r>
            <a:r>
              <a:rPr lang="en-US" b="1" dirty="0">
                <a:solidFill>
                  <a:srgbClr val="003399"/>
                </a:solidFill>
              </a:rPr>
              <a:t> :  </a:t>
            </a:r>
            <a:r>
              <a:rPr lang="en-US" b="1" dirty="0" err="1">
                <a:solidFill>
                  <a:srgbClr val="CC0000"/>
                </a:solidFill>
              </a:rPr>
              <a:t>i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rgbClr val="CC0000"/>
                </a:solidFill>
                <a:sym typeface="Wingdings" pitchFamily="2" charset="2"/>
              </a:rPr>
              <a:t>i</a:t>
            </a:r>
            <a:r>
              <a:rPr lang="en-US" b="1" dirty="0" smtClean="0">
                <a:solidFill>
                  <a:srgbClr val="CC0000"/>
                </a:solidFill>
                <a:sym typeface="Wingdings" pitchFamily="2" charset="2"/>
              </a:rPr>
              <a:t>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+ k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 (mod 26)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545800" name="Rectangle 8"/>
          <p:cNvSpPr>
            <a:spLocks noChangeArrowheads="1"/>
          </p:cNvSpPr>
          <p:nvPr/>
        </p:nvSpPr>
        <p:spPr bwMode="auto">
          <a:xfrm>
            <a:off x="2057400" y="3276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 err="1">
                <a:solidFill>
                  <a:srgbClr val="CC0000"/>
                </a:solidFill>
              </a:rPr>
              <a:t>m</a:t>
            </a:r>
            <a:r>
              <a:rPr lang="en-US" b="1" baseline="30000" dirty="0" err="1">
                <a:solidFill>
                  <a:srgbClr val="CC0000"/>
                </a:solidFill>
                <a:cs typeface="Arial" charset="0"/>
              </a:rPr>
              <a:t>th</a:t>
            </a:r>
            <a:r>
              <a:rPr lang="en-US" b="1" dirty="0">
                <a:solidFill>
                  <a:srgbClr val="003399"/>
                </a:solidFill>
              </a:rPr>
              <a:t>     letter encoded as Caesar w/ key=</a:t>
            </a:r>
            <a:r>
              <a:rPr lang="en-US" b="1" dirty="0">
                <a:solidFill>
                  <a:srgbClr val="CC0000"/>
                </a:solidFill>
              </a:rPr>
              <a:t>k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</a:rPr>
              <a:t>m </a:t>
            </a:r>
            <a:r>
              <a:rPr lang="en-US" b="1" dirty="0">
                <a:solidFill>
                  <a:srgbClr val="003399"/>
                </a:solidFill>
              </a:rPr>
              <a:t>:  </a:t>
            </a:r>
            <a:r>
              <a:rPr lang="en-US" b="1" dirty="0" err="1">
                <a:solidFill>
                  <a:srgbClr val="CC0000"/>
                </a:solidFill>
              </a:rPr>
              <a:t>i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rgbClr val="CC0000"/>
                </a:solidFill>
                <a:sym typeface="Wingdings" pitchFamily="2" charset="2"/>
              </a:rPr>
              <a:t>i</a:t>
            </a:r>
            <a:r>
              <a:rPr lang="en-US" b="1" dirty="0" smtClean="0">
                <a:solidFill>
                  <a:srgbClr val="CC0000"/>
                </a:solidFill>
                <a:sym typeface="Wingdings" pitchFamily="2" charset="2"/>
              </a:rPr>
              <a:t>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+ k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  <a:sym typeface="Wingdings" pitchFamily="2" charset="2"/>
              </a:rPr>
              <a:t>m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 (mod 26)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545801" name="Rectangle 9"/>
          <p:cNvSpPr>
            <a:spLocks noChangeArrowheads="1"/>
          </p:cNvSpPr>
          <p:nvPr/>
        </p:nvSpPr>
        <p:spPr bwMode="auto">
          <a:xfrm>
            <a:off x="2057400" y="38100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m</a:t>
            </a:r>
            <a:r>
              <a:rPr lang="en-US" sz="1600" b="1" dirty="0">
                <a:solidFill>
                  <a:srgbClr val="CC0000"/>
                </a:solidFill>
              </a:rPr>
              <a:t>+1</a:t>
            </a:r>
            <a:r>
              <a:rPr lang="en-US" b="1" baseline="30000" dirty="0">
                <a:solidFill>
                  <a:srgbClr val="CC0000"/>
                </a:solidFill>
                <a:cs typeface="Arial" charset="0"/>
              </a:rPr>
              <a:t>th</a:t>
            </a:r>
            <a:r>
              <a:rPr lang="en-US" b="1" dirty="0">
                <a:solidFill>
                  <a:srgbClr val="003399"/>
                </a:solidFill>
              </a:rPr>
              <a:t> letter encoded as Caesar w/ key=</a:t>
            </a:r>
            <a:r>
              <a:rPr lang="en-US" b="1" dirty="0">
                <a:solidFill>
                  <a:srgbClr val="CC0000"/>
                </a:solidFill>
              </a:rPr>
              <a:t>k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</a:rPr>
              <a:t>1</a:t>
            </a:r>
            <a:r>
              <a:rPr lang="en-US" b="1" dirty="0">
                <a:solidFill>
                  <a:srgbClr val="003399"/>
                </a:solidFill>
              </a:rPr>
              <a:t> :  </a:t>
            </a:r>
            <a:r>
              <a:rPr lang="en-US" b="1" dirty="0" err="1">
                <a:solidFill>
                  <a:srgbClr val="CC0000"/>
                </a:solidFill>
              </a:rPr>
              <a:t>i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rgbClr val="CC0000"/>
                </a:solidFill>
                <a:sym typeface="Wingdings" pitchFamily="2" charset="2"/>
              </a:rPr>
              <a:t>i</a:t>
            </a:r>
            <a:r>
              <a:rPr lang="en-US" b="1" dirty="0" smtClean="0">
                <a:solidFill>
                  <a:srgbClr val="CC0000"/>
                </a:solidFill>
                <a:sym typeface="Wingdings" pitchFamily="2" charset="2"/>
              </a:rPr>
              <a:t>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+ k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  <a:sym typeface="Wingdings" pitchFamily="2" charset="2"/>
              </a:rPr>
              <a:t>1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 (mod 26)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545802" name="Rectangle 10"/>
          <p:cNvSpPr>
            <a:spLocks noChangeArrowheads="1"/>
          </p:cNvSpPr>
          <p:nvPr/>
        </p:nvSpPr>
        <p:spPr bwMode="auto">
          <a:xfrm>
            <a:off x="609600" y="2438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Decryption: </a:t>
            </a:r>
            <a:r>
              <a:rPr lang="en-US" b="1">
                <a:solidFill>
                  <a:srgbClr val="003399"/>
                </a:solidFill>
              </a:rPr>
              <a:t>In the natural way</a:t>
            </a:r>
          </a:p>
        </p:txBody>
      </p:sp>
      <p:sp>
        <p:nvSpPr>
          <p:cNvPr id="545803" name="Rectangle 11"/>
          <p:cNvSpPr>
            <a:spLocks noChangeArrowheads="1"/>
          </p:cNvSpPr>
          <p:nvPr/>
        </p:nvSpPr>
        <p:spPr bwMode="auto">
          <a:xfrm>
            <a:off x="4800600" y="2895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…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45804" name="Rectangle 12"/>
          <p:cNvSpPr>
            <a:spLocks noChangeArrowheads="1"/>
          </p:cNvSpPr>
          <p:nvPr/>
        </p:nvSpPr>
        <p:spPr bwMode="auto">
          <a:xfrm>
            <a:off x="609600" y="30480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Important Property: </a:t>
            </a:r>
            <a:r>
              <a:rPr lang="en-US" b="1">
                <a:solidFill>
                  <a:srgbClr val="003399"/>
                </a:solidFill>
              </a:rPr>
              <a:t>Can no longer break using letter frequencies alone.</a:t>
            </a:r>
          </a:p>
        </p:txBody>
      </p:sp>
      <p:sp>
        <p:nvSpPr>
          <p:cNvPr id="545805" name="Rectangle 13"/>
          <p:cNvSpPr>
            <a:spLocks noChangeArrowheads="1"/>
          </p:cNvSpPr>
          <p:nvPr/>
        </p:nvSpPr>
        <p:spPr bwMode="auto">
          <a:xfrm>
            <a:off x="609600" y="35814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‘e’</a:t>
            </a:r>
            <a:r>
              <a:rPr lang="en-US" b="1">
                <a:solidFill>
                  <a:srgbClr val="003399"/>
                </a:solidFill>
              </a:rPr>
              <a:t> will be mapped to </a:t>
            </a:r>
            <a:r>
              <a:rPr lang="en-US" b="1">
                <a:solidFill>
                  <a:srgbClr val="CC0000"/>
                </a:solidFill>
              </a:rPr>
              <a:t>‘e’+k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1</a:t>
            </a:r>
            <a:r>
              <a:rPr lang="en-US" b="1">
                <a:solidFill>
                  <a:srgbClr val="003399"/>
                </a:solidFill>
              </a:rPr>
              <a:t>,</a:t>
            </a:r>
            <a:r>
              <a:rPr lang="en-US" b="1">
                <a:solidFill>
                  <a:srgbClr val="CC0000"/>
                </a:solidFill>
              </a:rPr>
              <a:t>‘e’+k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2</a:t>
            </a:r>
            <a:r>
              <a:rPr lang="en-US" b="1">
                <a:solidFill>
                  <a:srgbClr val="003399"/>
                </a:solidFill>
              </a:rPr>
              <a:t>,…,</a:t>
            </a:r>
            <a:r>
              <a:rPr lang="en-US" b="1">
                <a:solidFill>
                  <a:srgbClr val="CC0000"/>
                </a:solidFill>
              </a:rPr>
              <a:t>‘e’+k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m</a:t>
            </a:r>
            <a:r>
              <a:rPr lang="en-US" b="1">
                <a:solidFill>
                  <a:srgbClr val="003399"/>
                </a:solidFill>
              </a:rPr>
              <a:t> according to location.</a:t>
            </a:r>
          </a:p>
        </p:txBody>
      </p:sp>
      <p:sp>
        <p:nvSpPr>
          <p:cNvPr id="545806" name="Rectangle 14"/>
          <p:cNvSpPr>
            <a:spLocks noChangeArrowheads="1"/>
          </p:cNvSpPr>
          <p:nvPr/>
        </p:nvSpPr>
        <p:spPr bwMode="auto">
          <a:xfrm>
            <a:off x="2057400" y="19812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n</a:t>
            </a:r>
            <a:r>
              <a:rPr lang="en-US" b="1" baseline="30000" dirty="0">
                <a:solidFill>
                  <a:srgbClr val="CC0000"/>
                </a:solidFill>
                <a:cs typeface="Arial" charset="0"/>
              </a:rPr>
              <a:t>th</a:t>
            </a:r>
            <a:r>
              <a:rPr lang="en-US" b="1" dirty="0">
                <a:solidFill>
                  <a:srgbClr val="003399"/>
                </a:solidFill>
              </a:rPr>
              <a:t> letter encoded w/ key=</a:t>
            </a:r>
            <a:r>
              <a:rPr lang="en-US" b="1" dirty="0">
                <a:solidFill>
                  <a:srgbClr val="CC0000"/>
                </a:solidFill>
              </a:rPr>
              <a:t>k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</a:rPr>
              <a:t>(n mod m)</a:t>
            </a:r>
            <a:r>
              <a:rPr lang="en-US" b="1" dirty="0">
                <a:solidFill>
                  <a:srgbClr val="003399"/>
                </a:solidFill>
              </a:rPr>
              <a:t> :  </a:t>
            </a:r>
            <a:r>
              <a:rPr lang="en-US" b="1" dirty="0" err="1">
                <a:solidFill>
                  <a:srgbClr val="CC0000"/>
                </a:solidFill>
              </a:rPr>
              <a:t>i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rgbClr val="CC0000"/>
                </a:solidFill>
                <a:sym typeface="Wingdings" pitchFamily="2" charset="2"/>
              </a:rPr>
              <a:t>i</a:t>
            </a:r>
            <a:r>
              <a:rPr lang="en-US" b="1" dirty="0" smtClean="0">
                <a:solidFill>
                  <a:srgbClr val="CC0000"/>
                </a:solidFill>
                <a:sym typeface="Wingdings" pitchFamily="2" charset="2"/>
              </a:rPr>
              <a:t>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+ k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  <a:sym typeface="Wingdings" pitchFamily="2" charset="2"/>
              </a:rPr>
              <a:t>(n </a:t>
            </a:r>
            <a:r>
              <a:rPr lang="en-US" b="1" baseline="-25000" dirty="0" smtClean="0">
                <a:solidFill>
                  <a:srgbClr val="CC0000"/>
                </a:solidFill>
                <a:cs typeface="Arial" charset="0"/>
                <a:sym typeface="Wingdings" pitchFamily="2" charset="2"/>
              </a:rPr>
              <a:t>mod m</a:t>
            </a:r>
            <a:r>
              <a:rPr lang="en-US" b="1" baseline="-25000" dirty="0">
                <a:solidFill>
                  <a:srgbClr val="CC0000"/>
                </a:solidFill>
                <a:cs typeface="Arial" charset="0"/>
                <a:sym typeface="Wingdings" pitchFamily="2" charset="2"/>
              </a:rPr>
              <a:t>) </a:t>
            </a:r>
            <a:r>
              <a:rPr lang="en-US" b="1" dirty="0">
                <a:solidFill>
                  <a:srgbClr val="CC0000"/>
                </a:solidFill>
                <a:sym typeface="Wingdings" pitchFamily="2" charset="2"/>
              </a:rPr>
              <a:t>(mod 26)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545807" name="Rectangle 15"/>
          <p:cNvSpPr>
            <a:spLocks noChangeArrowheads="1"/>
          </p:cNvSpPr>
          <p:nvPr/>
        </p:nvSpPr>
        <p:spPr bwMode="auto">
          <a:xfrm>
            <a:off x="609600" y="41910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Considered “unbreakable” for 300 years </a:t>
            </a:r>
            <a:r>
              <a:rPr lang="en-US" sz="1600" b="1">
                <a:solidFill>
                  <a:srgbClr val="336699"/>
                </a:solidFill>
              </a:rPr>
              <a:t>(broken by Babbage, Kasiski 1850’s)</a:t>
            </a:r>
          </a:p>
        </p:txBody>
      </p:sp>
      <p:sp>
        <p:nvSpPr>
          <p:cNvPr id="17425" name="Rectangle 16"/>
          <p:cNvSpPr>
            <a:spLocks noChangeArrowheads="1"/>
          </p:cNvSpPr>
          <p:nvPr/>
        </p:nvSpPr>
        <p:spPr bwMode="auto">
          <a:xfrm>
            <a:off x="6477000" y="19685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(Belaso, 1553)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45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458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45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457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45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5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45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45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45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8" grpId="0"/>
      <p:bldP spid="545798" grpId="1"/>
      <p:bldP spid="545799" grpId="0"/>
      <p:bldP spid="545799" grpId="1"/>
      <p:bldP spid="545800" grpId="0"/>
      <p:bldP spid="545800" grpId="1"/>
      <p:bldP spid="545801" grpId="0"/>
      <p:bldP spid="545801" grpId="1"/>
      <p:bldP spid="545802" grpId="0"/>
      <p:bldP spid="545803" grpId="0"/>
      <p:bldP spid="545803" grpId="1"/>
      <p:bldP spid="545804" grpId="0"/>
      <p:bldP spid="545804" grpId="1"/>
      <p:bldP spid="545805" grpId="0"/>
      <p:bldP spid="545805" grpId="1"/>
      <p:bldP spid="545806" grpId="0"/>
      <p:bldP spid="545807" grpId="0"/>
      <p:bldP spid="54580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C71977A-2957-4034-B292-A6142996A188}" type="slidenum">
              <a:rPr lang="en-US"/>
              <a:pPr/>
              <a:t>16</a:t>
            </a:fld>
            <a:endParaRPr lang="en-US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3- Vigenere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381000"/>
          </a:xfrm>
        </p:spPr>
        <p:txBody>
          <a:bodyPr/>
          <a:lstStyle/>
          <a:p>
            <a:pPr marL="0" indent="0"/>
            <a:r>
              <a:rPr lang="en-US" dirty="0" smtClean="0"/>
              <a:t>“Multi-Caesar Cipher” – A </a:t>
            </a:r>
            <a:r>
              <a:rPr lang="en-US" dirty="0" err="1" smtClean="0">
                <a:solidFill>
                  <a:srgbClr val="CC0000"/>
                </a:solidFill>
              </a:rPr>
              <a:t>stateful</a:t>
            </a:r>
            <a:r>
              <a:rPr lang="en-US" dirty="0" smtClean="0"/>
              <a:t> </a:t>
            </a:r>
            <a:r>
              <a:rPr lang="en-US" dirty="0" smtClean="0"/>
              <a:t>cipher</a:t>
            </a: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609600" y="1447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Key:</a:t>
            </a:r>
            <a:r>
              <a:rPr lang="en-US" b="1">
                <a:solidFill>
                  <a:srgbClr val="0033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k = (k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1</a:t>
            </a:r>
            <a:r>
              <a:rPr lang="en-US" b="1">
                <a:solidFill>
                  <a:srgbClr val="CC0000"/>
                </a:solidFill>
              </a:rPr>
              <a:t>,k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2</a:t>
            </a:r>
            <a:r>
              <a:rPr lang="en-US" b="1">
                <a:solidFill>
                  <a:srgbClr val="CC0000"/>
                </a:solidFill>
              </a:rPr>
              <a:t>,…,k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m</a:t>
            </a:r>
            <a:r>
              <a:rPr lang="en-US" b="1">
                <a:solidFill>
                  <a:srgbClr val="CC0000"/>
                </a:solidFill>
              </a:rPr>
              <a:t>) </a:t>
            </a:r>
            <a:r>
              <a:rPr lang="en-US" b="1">
                <a:solidFill>
                  <a:srgbClr val="003399"/>
                </a:solidFill>
              </a:rPr>
              <a:t>list of </a:t>
            </a:r>
            <a:r>
              <a:rPr lang="en-US" b="1">
                <a:solidFill>
                  <a:srgbClr val="CC0000"/>
                </a:solidFill>
              </a:rPr>
              <a:t>m</a:t>
            </a:r>
            <a:r>
              <a:rPr lang="en-US" b="1">
                <a:solidFill>
                  <a:srgbClr val="003399"/>
                </a:solidFill>
              </a:rPr>
              <a:t> numbers between </a:t>
            </a:r>
            <a:r>
              <a:rPr lang="en-US" b="1">
                <a:solidFill>
                  <a:srgbClr val="CC0000"/>
                </a:solidFill>
              </a:rPr>
              <a:t>0</a:t>
            </a:r>
            <a:r>
              <a:rPr lang="en-US" b="1">
                <a:solidFill>
                  <a:srgbClr val="003399"/>
                </a:solidFill>
              </a:rPr>
              <a:t> and</a:t>
            </a:r>
            <a:r>
              <a:rPr lang="en-US" b="1">
                <a:solidFill>
                  <a:srgbClr val="CC0000"/>
                </a:solidFill>
              </a:rPr>
              <a:t> 25</a:t>
            </a: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609600" y="1981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Encryption:</a:t>
            </a:r>
          </a:p>
        </p:txBody>
      </p:sp>
      <p:sp>
        <p:nvSpPr>
          <p:cNvPr id="18439" name="Rectangle 10"/>
          <p:cNvSpPr>
            <a:spLocks noChangeArrowheads="1"/>
          </p:cNvSpPr>
          <p:nvPr/>
        </p:nvSpPr>
        <p:spPr bwMode="auto">
          <a:xfrm>
            <a:off x="609600" y="2819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400" b="1">
                <a:solidFill>
                  <a:schemeClr val="folHlink"/>
                </a:solidFill>
              </a:rPr>
              <a:t>Breaking Vigenere:</a:t>
            </a:r>
          </a:p>
        </p:txBody>
      </p:sp>
      <p:sp>
        <p:nvSpPr>
          <p:cNvPr id="18440" name="Rectangle 14"/>
          <p:cNvSpPr>
            <a:spLocks noChangeArrowheads="1"/>
          </p:cNvSpPr>
          <p:nvPr/>
        </p:nvSpPr>
        <p:spPr bwMode="auto">
          <a:xfrm>
            <a:off x="2057400" y="19812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n</a:t>
            </a:r>
            <a:r>
              <a:rPr lang="en-US" b="1" baseline="30000">
                <a:solidFill>
                  <a:srgbClr val="CC0000"/>
                </a:solidFill>
                <a:cs typeface="Arial" charset="0"/>
              </a:rPr>
              <a:t>th</a:t>
            </a:r>
            <a:r>
              <a:rPr lang="en-US" b="1">
                <a:solidFill>
                  <a:srgbClr val="003399"/>
                </a:solidFill>
              </a:rPr>
              <a:t> letter encoded w/ key=</a:t>
            </a:r>
            <a:r>
              <a:rPr lang="en-US" b="1">
                <a:solidFill>
                  <a:srgbClr val="CC0000"/>
                </a:solidFill>
              </a:rPr>
              <a:t>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(n mod m)</a:t>
            </a:r>
            <a:r>
              <a:rPr lang="en-US" b="1">
                <a:solidFill>
                  <a:srgbClr val="003399"/>
                </a:solidFill>
              </a:rPr>
              <a:t> :  </a:t>
            </a:r>
            <a:r>
              <a:rPr lang="en-US" b="1">
                <a:solidFill>
                  <a:srgbClr val="CC0000"/>
                </a:solidFill>
              </a:rPr>
              <a:t>i </a:t>
            </a:r>
            <a:r>
              <a:rPr lang="en-US" b="1">
                <a:solidFill>
                  <a:srgbClr val="CC0000"/>
                </a:solidFill>
                <a:sym typeface="Wingdings" pitchFamily="2" charset="2"/>
              </a:rPr>
              <a:t> I + k</a:t>
            </a:r>
            <a:r>
              <a:rPr lang="en-US" b="1" baseline="-25000">
                <a:solidFill>
                  <a:srgbClr val="CC0000"/>
                </a:solidFill>
                <a:cs typeface="Arial" charset="0"/>
                <a:sym typeface="Wingdings" pitchFamily="2" charset="2"/>
              </a:rPr>
              <a:t>(n mod m) </a:t>
            </a:r>
            <a:r>
              <a:rPr lang="en-US" b="1">
                <a:solidFill>
                  <a:srgbClr val="CC0000"/>
                </a:solidFill>
                <a:sym typeface="Wingdings" pitchFamily="2" charset="2"/>
              </a:rPr>
              <a:t>(mod 26)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18441" name="Rectangle 15"/>
          <p:cNvSpPr>
            <a:spLocks noChangeArrowheads="1"/>
          </p:cNvSpPr>
          <p:nvPr/>
        </p:nvSpPr>
        <p:spPr bwMode="auto">
          <a:xfrm>
            <a:off x="6477000" y="19685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(Belaso, 1553)</a:t>
            </a:r>
          </a:p>
        </p:txBody>
      </p:sp>
      <p:sp>
        <p:nvSpPr>
          <p:cNvPr id="548881" name="Text Box 17"/>
          <p:cNvSpPr txBox="1">
            <a:spLocks noChangeArrowheads="1"/>
          </p:cNvSpPr>
          <p:nvPr/>
        </p:nvSpPr>
        <p:spPr bwMode="auto">
          <a:xfrm>
            <a:off x="762000" y="3290888"/>
            <a:ext cx="12192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LIVITC</a:t>
            </a:r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1600200" y="3290888"/>
            <a:ext cx="12192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SWPIYV</a:t>
            </a:r>
          </a:p>
        </p:txBody>
      </p:sp>
      <p:sp>
        <p:nvSpPr>
          <p:cNvPr id="548883" name="Text Box 19"/>
          <p:cNvSpPr txBox="1">
            <a:spLocks noChangeArrowheads="1"/>
          </p:cNvSpPr>
          <p:nvPr/>
        </p:nvSpPr>
        <p:spPr bwMode="auto">
          <a:xfrm>
            <a:off x="2438400" y="3290888"/>
            <a:ext cx="12192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EWHEVS</a:t>
            </a:r>
          </a:p>
        </p:txBody>
      </p:sp>
      <p:sp>
        <p:nvSpPr>
          <p:cNvPr id="548884" name="Text Box 20"/>
          <p:cNvSpPr txBox="1">
            <a:spLocks noChangeArrowheads="1"/>
          </p:cNvSpPr>
          <p:nvPr/>
        </p:nvSpPr>
        <p:spPr bwMode="auto">
          <a:xfrm>
            <a:off x="3260725" y="3290888"/>
            <a:ext cx="12192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RIQMXL</a:t>
            </a:r>
          </a:p>
        </p:txBody>
      </p:sp>
      <p:sp>
        <p:nvSpPr>
          <p:cNvPr id="548885" name="Text Box 21"/>
          <p:cNvSpPr txBox="1">
            <a:spLocks noChangeArrowheads="1"/>
          </p:cNvSpPr>
          <p:nvPr/>
        </p:nvSpPr>
        <p:spPr bwMode="auto">
          <a:xfrm>
            <a:off x="4098925" y="3290888"/>
            <a:ext cx="12192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EYVEOI</a:t>
            </a:r>
          </a:p>
        </p:txBody>
      </p:sp>
      <p:sp>
        <p:nvSpPr>
          <p:cNvPr id="548886" name="Text Box 22"/>
          <p:cNvSpPr txBox="1">
            <a:spLocks noChangeArrowheads="1"/>
          </p:cNvSpPr>
          <p:nvPr/>
        </p:nvSpPr>
        <p:spPr bwMode="auto">
          <a:xfrm>
            <a:off x="4937125" y="3290888"/>
            <a:ext cx="12192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EWHRXE</a:t>
            </a:r>
          </a:p>
        </p:txBody>
      </p:sp>
      <p:sp>
        <p:nvSpPr>
          <p:cNvPr id="548887" name="Text Box 23"/>
          <p:cNvSpPr txBox="1">
            <a:spLocks noChangeArrowheads="1"/>
          </p:cNvSpPr>
          <p:nvPr/>
        </p:nvSpPr>
        <p:spPr bwMode="auto">
          <a:xfrm>
            <a:off x="5775325" y="3290888"/>
            <a:ext cx="12192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XIPFEM</a:t>
            </a:r>
          </a:p>
        </p:txBody>
      </p:sp>
      <p:sp>
        <p:nvSpPr>
          <p:cNvPr id="548888" name="Text Box 24"/>
          <p:cNvSpPr txBox="1">
            <a:spLocks noChangeArrowheads="1"/>
          </p:cNvSpPr>
          <p:nvPr/>
        </p:nvSpPr>
        <p:spPr bwMode="auto">
          <a:xfrm>
            <a:off x="6629400" y="3290888"/>
            <a:ext cx="12192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VEWHKV</a:t>
            </a:r>
          </a:p>
        </p:txBody>
      </p:sp>
      <p:sp>
        <p:nvSpPr>
          <p:cNvPr id="548890" name="Rectangle 26"/>
          <p:cNvSpPr>
            <a:spLocks noChangeArrowheads="1"/>
          </p:cNvSpPr>
          <p:nvPr/>
        </p:nvSpPr>
        <p:spPr bwMode="auto">
          <a:xfrm>
            <a:off x="2057400" y="38100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Step 1: </a:t>
            </a:r>
            <a:r>
              <a:rPr lang="en-US" b="1">
                <a:solidFill>
                  <a:srgbClr val="003399"/>
                </a:solidFill>
              </a:rPr>
              <a:t>Guess the length of the key</a:t>
            </a:r>
            <a:r>
              <a:rPr lang="en-US" b="1">
                <a:solidFill>
                  <a:srgbClr val="3366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m</a:t>
            </a:r>
          </a:p>
        </p:txBody>
      </p:sp>
      <p:sp>
        <p:nvSpPr>
          <p:cNvPr id="548891" name="Rectangle 27"/>
          <p:cNvSpPr>
            <a:spLocks noChangeArrowheads="1"/>
          </p:cNvSpPr>
          <p:nvPr/>
        </p:nvSpPr>
        <p:spPr bwMode="auto">
          <a:xfrm>
            <a:off x="2057400" y="42672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Step 2: </a:t>
            </a:r>
            <a:r>
              <a:rPr lang="en-US" b="1">
                <a:solidFill>
                  <a:srgbClr val="003399"/>
                </a:solidFill>
              </a:rPr>
              <a:t>Group together positions</a:t>
            </a:r>
            <a:r>
              <a:rPr lang="en-US" b="1">
                <a:solidFill>
                  <a:srgbClr val="3366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{1, m+1, 2m+1, 3m+1,…}</a:t>
            </a:r>
          </a:p>
        </p:txBody>
      </p:sp>
      <p:sp>
        <p:nvSpPr>
          <p:cNvPr id="548892" name="Rectangle 28"/>
          <p:cNvSpPr>
            <a:spLocks noChangeArrowheads="1"/>
          </p:cNvSpPr>
          <p:nvPr/>
        </p:nvSpPr>
        <p:spPr bwMode="auto">
          <a:xfrm>
            <a:off x="5715000" y="5257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{m-1, 2m+m-1, 3m+m-1,…}</a:t>
            </a:r>
          </a:p>
        </p:txBody>
      </p:sp>
      <p:sp>
        <p:nvSpPr>
          <p:cNvPr id="18453" name="Rectangle 30"/>
          <p:cNvSpPr>
            <a:spLocks noChangeArrowheads="1"/>
          </p:cNvSpPr>
          <p:nvPr/>
        </p:nvSpPr>
        <p:spPr bwMode="auto">
          <a:xfrm>
            <a:off x="609600" y="2438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Decryption: </a:t>
            </a:r>
            <a:r>
              <a:rPr lang="en-US" b="1">
                <a:solidFill>
                  <a:srgbClr val="003399"/>
                </a:solidFill>
              </a:rPr>
              <a:t>In the natural way</a:t>
            </a:r>
          </a:p>
        </p:txBody>
      </p:sp>
      <p:sp>
        <p:nvSpPr>
          <p:cNvPr id="548895" name="Rectangle 31"/>
          <p:cNvSpPr>
            <a:spLocks noChangeArrowheads="1"/>
          </p:cNvSpPr>
          <p:nvPr/>
        </p:nvSpPr>
        <p:spPr bwMode="auto">
          <a:xfrm>
            <a:off x="6629400" y="495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…</a:t>
            </a:r>
          </a:p>
        </p:txBody>
      </p:sp>
      <p:sp>
        <p:nvSpPr>
          <p:cNvPr id="548896" name="Rectangle 32"/>
          <p:cNvSpPr>
            <a:spLocks noChangeArrowheads="1"/>
          </p:cNvSpPr>
          <p:nvPr/>
        </p:nvSpPr>
        <p:spPr bwMode="auto">
          <a:xfrm>
            <a:off x="5715000" y="4648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{2, m+2, 2m+2, 3m+2,…}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4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4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09167 0.03796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5488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19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-0.18333 0.0713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5488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3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-0.36493 0.1379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5488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6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-0.4566 0.1713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548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" y="8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-0.54826 0.20463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5488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" y="102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64167 0.23796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5488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" y="11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-0.27326 0.10463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5488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81" grpId="0"/>
      <p:bldP spid="548882" grpId="0"/>
      <p:bldP spid="548882" grpId="1"/>
      <p:bldP spid="548883" grpId="0"/>
      <p:bldP spid="548883" grpId="1"/>
      <p:bldP spid="548884" grpId="0"/>
      <p:bldP spid="548884" grpId="1"/>
      <p:bldP spid="548885" grpId="0"/>
      <p:bldP spid="548885" grpId="1"/>
      <p:bldP spid="548886" grpId="0"/>
      <p:bldP spid="548886" grpId="1"/>
      <p:bldP spid="548887" grpId="0"/>
      <p:bldP spid="548887" grpId="1"/>
      <p:bldP spid="548888" grpId="0"/>
      <p:bldP spid="548888" grpId="1"/>
      <p:bldP spid="548890" grpId="0"/>
      <p:bldP spid="548891" grpId="0"/>
      <p:bldP spid="548892" grpId="0"/>
      <p:bldP spid="548895" grpId="0"/>
      <p:bldP spid="5488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619B44-FDBE-49AD-ADD2-950B7FFF887F}" type="slidenum">
              <a:rPr lang="en-US"/>
              <a:pPr/>
              <a:t>17</a:t>
            </a:fld>
            <a:endParaRPr lang="en-US" sz="1400"/>
          </a:p>
        </p:txBody>
      </p:sp>
      <p:sp>
        <p:nvSpPr>
          <p:cNvPr id="550940" name="Rectangle 28"/>
          <p:cNvSpPr>
            <a:spLocks noChangeArrowheads="1"/>
          </p:cNvSpPr>
          <p:nvPr/>
        </p:nvSpPr>
        <p:spPr bwMode="auto">
          <a:xfrm>
            <a:off x="1522413" y="3276600"/>
            <a:ext cx="153987" cy="1981200"/>
          </a:xfrm>
          <a:prstGeom prst="rect">
            <a:avLst/>
          </a:prstGeom>
          <a:solidFill>
            <a:srgbClr val="003399"/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0936" name="Rectangle 24"/>
          <p:cNvSpPr>
            <a:spLocks noChangeArrowheads="1"/>
          </p:cNvSpPr>
          <p:nvPr/>
        </p:nvSpPr>
        <p:spPr bwMode="auto">
          <a:xfrm>
            <a:off x="990600" y="3276600"/>
            <a:ext cx="153988" cy="1981200"/>
          </a:xfrm>
          <a:prstGeom prst="rect">
            <a:avLst/>
          </a:prstGeom>
          <a:solidFill>
            <a:srgbClr val="003399"/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0937" name="Rectangle 25"/>
          <p:cNvSpPr>
            <a:spLocks noChangeArrowheads="1"/>
          </p:cNvSpPr>
          <p:nvPr/>
        </p:nvSpPr>
        <p:spPr bwMode="auto">
          <a:xfrm>
            <a:off x="1123950" y="3276600"/>
            <a:ext cx="153988" cy="1981200"/>
          </a:xfrm>
          <a:prstGeom prst="rect">
            <a:avLst/>
          </a:prstGeom>
          <a:solidFill>
            <a:srgbClr val="003399"/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0938" name="Rectangle 26"/>
          <p:cNvSpPr>
            <a:spLocks noChangeArrowheads="1"/>
          </p:cNvSpPr>
          <p:nvPr/>
        </p:nvSpPr>
        <p:spPr bwMode="auto">
          <a:xfrm>
            <a:off x="1263650" y="3276600"/>
            <a:ext cx="153988" cy="1981200"/>
          </a:xfrm>
          <a:prstGeom prst="rect">
            <a:avLst/>
          </a:prstGeom>
          <a:solidFill>
            <a:srgbClr val="003399"/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0939" name="Rectangle 27"/>
          <p:cNvSpPr>
            <a:spLocks noChangeArrowheads="1"/>
          </p:cNvSpPr>
          <p:nvPr/>
        </p:nvSpPr>
        <p:spPr bwMode="auto">
          <a:xfrm>
            <a:off x="1384300" y="3276600"/>
            <a:ext cx="153988" cy="1981200"/>
          </a:xfrm>
          <a:prstGeom prst="rect">
            <a:avLst/>
          </a:prstGeom>
          <a:solidFill>
            <a:srgbClr val="003399"/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0935" name="Rectangle 23"/>
          <p:cNvSpPr>
            <a:spLocks noChangeArrowheads="1"/>
          </p:cNvSpPr>
          <p:nvPr/>
        </p:nvSpPr>
        <p:spPr bwMode="auto">
          <a:xfrm>
            <a:off x="838200" y="3276600"/>
            <a:ext cx="168275" cy="1981200"/>
          </a:xfrm>
          <a:prstGeom prst="rect">
            <a:avLst/>
          </a:prstGeom>
          <a:solidFill>
            <a:srgbClr val="003399"/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9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3- Vigenere</a:t>
            </a:r>
          </a:p>
        </p:txBody>
      </p:sp>
      <p:sp>
        <p:nvSpPr>
          <p:cNvPr id="19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381000"/>
          </a:xfrm>
        </p:spPr>
        <p:txBody>
          <a:bodyPr/>
          <a:lstStyle/>
          <a:p>
            <a:pPr marL="0" indent="0"/>
            <a:r>
              <a:rPr lang="en-US" dirty="0" smtClean="0"/>
              <a:t>“Multi-Caesar Cipher” – A </a:t>
            </a:r>
            <a:r>
              <a:rPr lang="en-US" dirty="0" err="1" smtClean="0">
                <a:solidFill>
                  <a:srgbClr val="CC0000"/>
                </a:solidFill>
              </a:rPr>
              <a:t>stateful</a:t>
            </a:r>
            <a:r>
              <a:rPr lang="en-US" dirty="0" smtClean="0"/>
              <a:t> </a:t>
            </a:r>
            <a:r>
              <a:rPr lang="en-US" dirty="0" smtClean="0"/>
              <a:t>cipher</a:t>
            </a:r>
          </a:p>
        </p:txBody>
      </p:sp>
      <p:sp>
        <p:nvSpPr>
          <p:cNvPr id="19467" name="Rectangle 4"/>
          <p:cNvSpPr>
            <a:spLocks noChangeArrowheads="1"/>
          </p:cNvSpPr>
          <p:nvPr/>
        </p:nvSpPr>
        <p:spPr bwMode="auto">
          <a:xfrm>
            <a:off x="609600" y="1447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Key:</a:t>
            </a:r>
            <a:r>
              <a:rPr lang="en-US" b="1">
                <a:solidFill>
                  <a:srgbClr val="0033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k = (k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1</a:t>
            </a:r>
            <a:r>
              <a:rPr lang="en-US" b="1">
                <a:solidFill>
                  <a:srgbClr val="CC0000"/>
                </a:solidFill>
              </a:rPr>
              <a:t>,k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2</a:t>
            </a:r>
            <a:r>
              <a:rPr lang="en-US" b="1">
                <a:solidFill>
                  <a:srgbClr val="CC0000"/>
                </a:solidFill>
              </a:rPr>
              <a:t>,…,k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m</a:t>
            </a:r>
            <a:r>
              <a:rPr lang="en-US" b="1">
                <a:solidFill>
                  <a:srgbClr val="CC0000"/>
                </a:solidFill>
              </a:rPr>
              <a:t>) </a:t>
            </a:r>
            <a:r>
              <a:rPr lang="en-US" b="1">
                <a:solidFill>
                  <a:srgbClr val="003399"/>
                </a:solidFill>
              </a:rPr>
              <a:t>list of </a:t>
            </a:r>
            <a:r>
              <a:rPr lang="en-US" b="1">
                <a:solidFill>
                  <a:srgbClr val="CC0000"/>
                </a:solidFill>
              </a:rPr>
              <a:t>m</a:t>
            </a:r>
            <a:r>
              <a:rPr lang="en-US" b="1">
                <a:solidFill>
                  <a:srgbClr val="003399"/>
                </a:solidFill>
              </a:rPr>
              <a:t> numbers between </a:t>
            </a:r>
            <a:r>
              <a:rPr lang="en-US" b="1">
                <a:solidFill>
                  <a:srgbClr val="CC0000"/>
                </a:solidFill>
              </a:rPr>
              <a:t>0</a:t>
            </a:r>
            <a:r>
              <a:rPr lang="en-US" b="1">
                <a:solidFill>
                  <a:srgbClr val="003399"/>
                </a:solidFill>
              </a:rPr>
              <a:t> and</a:t>
            </a:r>
            <a:r>
              <a:rPr lang="en-US" b="1">
                <a:solidFill>
                  <a:srgbClr val="CC0000"/>
                </a:solidFill>
              </a:rPr>
              <a:t> 25</a:t>
            </a:r>
          </a:p>
        </p:txBody>
      </p:sp>
      <p:sp>
        <p:nvSpPr>
          <p:cNvPr id="19468" name="Rectangle 5"/>
          <p:cNvSpPr>
            <a:spLocks noChangeArrowheads="1"/>
          </p:cNvSpPr>
          <p:nvPr/>
        </p:nvSpPr>
        <p:spPr bwMode="auto">
          <a:xfrm>
            <a:off x="609600" y="1981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Encryption:</a:t>
            </a:r>
          </a:p>
        </p:txBody>
      </p:sp>
      <p:sp>
        <p:nvSpPr>
          <p:cNvPr id="19469" name="Rectangle 6"/>
          <p:cNvSpPr>
            <a:spLocks noChangeArrowheads="1"/>
          </p:cNvSpPr>
          <p:nvPr/>
        </p:nvSpPr>
        <p:spPr bwMode="auto">
          <a:xfrm>
            <a:off x="609600" y="2819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400" b="1">
                <a:solidFill>
                  <a:schemeClr val="folHlink"/>
                </a:solidFill>
              </a:rPr>
              <a:t>Breaking Vigenere:</a:t>
            </a:r>
          </a:p>
        </p:txBody>
      </p:sp>
      <p:sp>
        <p:nvSpPr>
          <p:cNvPr id="19470" name="Rectangle 7"/>
          <p:cNvSpPr>
            <a:spLocks noChangeArrowheads="1"/>
          </p:cNvSpPr>
          <p:nvPr/>
        </p:nvSpPr>
        <p:spPr bwMode="auto">
          <a:xfrm>
            <a:off x="2057400" y="19812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n</a:t>
            </a:r>
            <a:r>
              <a:rPr lang="en-US" b="1" baseline="30000">
                <a:solidFill>
                  <a:srgbClr val="CC0000"/>
                </a:solidFill>
                <a:cs typeface="Arial" charset="0"/>
              </a:rPr>
              <a:t>th</a:t>
            </a:r>
            <a:r>
              <a:rPr lang="en-US" b="1">
                <a:solidFill>
                  <a:srgbClr val="003399"/>
                </a:solidFill>
              </a:rPr>
              <a:t> letter encoded w/ key=</a:t>
            </a:r>
            <a:r>
              <a:rPr lang="en-US" b="1">
                <a:solidFill>
                  <a:srgbClr val="CC0000"/>
                </a:solidFill>
              </a:rPr>
              <a:t>k</a:t>
            </a:r>
            <a:r>
              <a:rPr lang="en-US" b="1" baseline="-25000">
                <a:solidFill>
                  <a:srgbClr val="CC0000"/>
                </a:solidFill>
                <a:cs typeface="Arial" charset="0"/>
              </a:rPr>
              <a:t>(n mod m)</a:t>
            </a:r>
            <a:r>
              <a:rPr lang="en-US" b="1">
                <a:solidFill>
                  <a:srgbClr val="003399"/>
                </a:solidFill>
              </a:rPr>
              <a:t> :  </a:t>
            </a:r>
            <a:r>
              <a:rPr lang="en-US" b="1">
                <a:solidFill>
                  <a:srgbClr val="CC0000"/>
                </a:solidFill>
              </a:rPr>
              <a:t>i </a:t>
            </a:r>
            <a:r>
              <a:rPr lang="en-US" b="1">
                <a:solidFill>
                  <a:srgbClr val="CC0000"/>
                </a:solidFill>
                <a:sym typeface="Wingdings" pitchFamily="2" charset="2"/>
              </a:rPr>
              <a:t> i + k</a:t>
            </a:r>
            <a:r>
              <a:rPr lang="en-US" b="1" baseline="-25000">
                <a:solidFill>
                  <a:srgbClr val="CC0000"/>
                </a:solidFill>
                <a:cs typeface="Arial" charset="0"/>
                <a:sym typeface="Wingdings" pitchFamily="2" charset="2"/>
              </a:rPr>
              <a:t>(n mod m) </a:t>
            </a:r>
            <a:r>
              <a:rPr lang="en-US" b="1">
                <a:solidFill>
                  <a:srgbClr val="CC0000"/>
                </a:solidFill>
                <a:sym typeface="Wingdings" pitchFamily="2" charset="2"/>
              </a:rPr>
              <a:t>(mod 26)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19471" name="Rectangle 8"/>
          <p:cNvSpPr>
            <a:spLocks noChangeArrowheads="1"/>
          </p:cNvSpPr>
          <p:nvPr/>
        </p:nvSpPr>
        <p:spPr bwMode="auto">
          <a:xfrm>
            <a:off x="6477000" y="196850"/>
            <a:ext cx="1828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(Belaso, 1553)</a:t>
            </a:r>
          </a:p>
        </p:txBody>
      </p:sp>
      <p:sp>
        <p:nvSpPr>
          <p:cNvPr id="19472" name="Text Box 9"/>
          <p:cNvSpPr txBox="1">
            <a:spLocks noChangeArrowheads="1"/>
          </p:cNvSpPr>
          <p:nvPr/>
        </p:nvSpPr>
        <p:spPr bwMode="auto">
          <a:xfrm>
            <a:off x="762000" y="3276600"/>
            <a:ext cx="1219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LIVITC</a:t>
            </a:r>
          </a:p>
        </p:txBody>
      </p:sp>
      <p:sp>
        <p:nvSpPr>
          <p:cNvPr id="19473" name="Text Box 10"/>
          <p:cNvSpPr txBox="1">
            <a:spLocks noChangeArrowheads="1"/>
          </p:cNvSpPr>
          <p:nvPr/>
        </p:nvSpPr>
        <p:spPr bwMode="auto">
          <a:xfrm>
            <a:off x="762000" y="3505200"/>
            <a:ext cx="1219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SWPIYV</a:t>
            </a:r>
          </a:p>
        </p:txBody>
      </p:sp>
      <p:sp>
        <p:nvSpPr>
          <p:cNvPr id="19474" name="Text Box 11"/>
          <p:cNvSpPr txBox="1">
            <a:spLocks noChangeArrowheads="1"/>
          </p:cNvSpPr>
          <p:nvPr/>
        </p:nvSpPr>
        <p:spPr bwMode="auto">
          <a:xfrm>
            <a:off x="762000" y="3748088"/>
            <a:ext cx="1219200" cy="3667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EWHEVS</a:t>
            </a:r>
          </a:p>
        </p:txBody>
      </p:sp>
      <p:sp>
        <p:nvSpPr>
          <p:cNvPr id="19475" name="Text Box 12"/>
          <p:cNvSpPr txBox="1">
            <a:spLocks noChangeArrowheads="1"/>
          </p:cNvSpPr>
          <p:nvPr/>
        </p:nvSpPr>
        <p:spPr bwMode="auto">
          <a:xfrm>
            <a:off x="762000" y="3962400"/>
            <a:ext cx="1219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RIQMXL</a:t>
            </a:r>
          </a:p>
        </p:txBody>
      </p:sp>
      <p:sp>
        <p:nvSpPr>
          <p:cNvPr id="19476" name="Text Box 13"/>
          <p:cNvSpPr txBox="1">
            <a:spLocks noChangeArrowheads="1"/>
          </p:cNvSpPr>
          <p:nvPr/>
        </p:nvSpPr>
        <p:spPr bwMode="auto">
          <a:xfrm>
            <a:off x="762000" y="4191000"/>
            <a:ext cx="1219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EYVEOI</a:t>
            </a:r>
          </a:p>
        </p:txBody>
      </p:sp>
      <p:sp>
        <p:nvSpPr>
          <p:cNvPr id="19477" name="Text Box 14"/>
          <p:cNvSpPr txBox="1">
            <a:spLocks noChangeArrowheads="1"/>
          </p:cNvSpPr>
          <p:nvPr/>
        </p:nvSpPr>
        <p:spPr bwMode="auto">
          <a:xfrm>
            <a:off x="762000" y="4419600"/>
            <a:ext cx="1219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EWHRXE</a:t>
            </a:r>
          </a:p>
        </p:txBody>
      </p:sp>
      <p:sp>
        <p:nvSpPr>
          <p:cNvPr id="19478" name="Text Box 15"/>
          <p:cNvSpPr txBox="1">
            <a:spLocks noChangeArrowheads="1"/>
          </p:cNvSpPr>
          <p:nvPr/>
        </p:nvSpPr>
        <p:spPr bwMode="auto">
          <a:xfrm>
            <a:off x="762000" y="4648200"/>
            <a:ext cx="1219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XIPFEM</a:t>
            </a:r>
          </a:p>
        </p:txBody>
      </p:sp>
      <p:sp>
        <p:nvSpPr>
          <p:cNvPr id="19479" name="Text Box 16"/>
          <p:cNvSpPr txBox="1">
            <a:spLocks noChangeArrowheads="1"/>
          </p:cNvSpPr>
          <p:nvPr/>
        </p:nvSpPr>
        <p:spPr bwMode="auto">
          <a:xfrm>
            <a:off x="762000" y="4876800"/>
            <a:ext cx="12192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9966"/>
                </a:solidFill>
                <a:latin typeface="Courier New" pitchFamily="49" charset="0"/>
                <a:cs typeface="Courier New" pitchFamily="49" charset="0"/>
              </a:rPr>
              <a:t>VEWHKV</a:t>
            </a:r>
          </a:p>
        </p:txBody>
      </p:sp>
      <p:sp>
        <p:nvSpPr>
          <p:cNvPr id="19480" name="Rectangle 18"/>
          <p:cNvSpPr>
            <a:spLocks noChangeArrowheads="1"/>
          </p:cNvSpPr>
          <p:nvPr/>
        </p:nvSpPr>
        <p:spPr bwMode="auto">
          <a:xfrm>
            <a:off x="2057400" y="38100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Step 1: </a:t>
            </a:r>
            <a:r>
              <a:rPr lang="en-US" b="1">
                <a:solidFill>
                  <a:srgbClr val="003399"/>
                </a:solidFill>
              </a:rPr>
              <a:t>Guess the length of the key</a:t>
            </a:r>
            <a:r>
              <a:rPr lang="en-US" b="1">
                <a:solidFill>
                  <a:srgbClr val="3366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m</a:t>
            </a:r>
          </a:p>
        </p:txBody>
      </p:sp>
      <p:sp>
        <p:nvSpPr>
          <p:cNvPr id="19481" name="Rectangle 19"/>
          <p:cNvSpPr>
            <a:spLocks noChangeArrowheads="1"/>
          </p:cNvSpPr>
          <p:nvPr/>
        </p:nvSpPr>
        <p:spPr bwMode="auto">
          <a:xfrm>
            <a:off x="2057400" y="42672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Step 2: </a:t>
            </a:r>
            <a:r>
              <a:rPr lang="en-US" b="1">
                <a:solidFill>
                  <a:srgbClr val="003399"/>
                </a:solidFill>
              </a:rPr>
              <a:t>Group together positions</a:t>
            </a:r>
            <a:r>
              <a:rPr lang="en-US" b="1">
                <a:solidFill>
                  <a:srgbClr val="3366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1, m+1, 2m+1, 3m+1,…</a:t>
            </a:r>
          </a:p>
        </p:txBody>
      </p:sp>
      <p:sp>
        <p:nvSpPr>
          <p:cNvPr id="19482" name="Rectangle 22"/>
          <p:cNvSpPr>
            <a:spLocks noChangeArrowheads="1"/>
          </p:cNvSpPr>
          <p:nvPr/>
        </p:nvSpPr>
        <p:spPr bwMode="auto">
          <a:xfrm>
            <a:off x="2057400" y="57150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Step 3: </a:t>
            </a:r>
            <a:r>
              <a:rPr lang="en-US" b="1">
                <a:solidFill>
                  <a:srgbClr val="003399"/>
                </a:solidFill>
              </a:rPr>
              <a:t>Frequency-analyze each group independently.</a:t>
            </a:r>
          </a:p>
        </p:txBody>
      </p:sp>
      <p:sp>
        <p:nvSpPr>
          <p:cNvPr id="19483" name="Rectangle 29"/>
          <p:cNvSpPr>
            <a:spLocks noChangeArrowheads="1"/>
          </p:cNvSpPr>
          <p:nvPr/>
        </p:nvSpPr>
        <p:spPr bwMode="auto">
          <a:xfrm>
            <a:off x="609600" y="2438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Decryption: </a:t>
            </a:r>
            <a:r>
              <a:rPr lang="en-US" b="1">
                <a:solidFill>
                  <a:srgbClr val="003399"/>
                </a:solidFill>
              </a:rPr>
              <a:t>In the natural way</a:t>
            </a:r>
          </a:p>
        </p:txBody>
      </p:sp>
      <p:sp>
        <p:nvSpPr>
          <p:cNvPr id="19484" name="Rectangle 30"/>
          <p:cNvSpPr>
            <a:spLocks noChangeArrowheads="1"/>
          </p:cNvSpPr>
          <p:nvPr/>
        </p:nvSpPr>
        <p:spPr bwMode="auto">
          <a:xfrm>
            <a:off x="5715000" y="5257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{m-1, 2m+m-1, 3m+m-1,…}</a:t>
            </a:r>
          </a:p>
        </p:txBody>
      </p:sp>
      <p:sp>
        <p:nvSpPr>
          <p:cNvPr id="19485" name="Rectangle 31"/>
          <p:cNvSpPr>
            <a:spLocks noChangeArrowheads="1"/>
          </p:cNvSpPr>
          <p:nvPr/>
        </p:nvSpPr>
        <p:spPr bwMode="auto">
          <a:xfrm>
            <a:off x="6629400" y="495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…</a:t>
            </a:r>
          </a:p>
        </p:txBody>
      </p:sp>
      <p:sp>
        <p:nvSpPr>
          <p:cNvPr id="19486" name="Rectangle 32"/>
          <p:cNvSpPr>
            <a:spLocks noChangeArrowheads="1"/>
          </p:cNvSpPr>
          <p:nvPr/>
        </p:nvSpPr>
        <p:spPr bwMode="auto">
          <a:xfrm>
            <a:off x="5715000" y="4648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{2, m+2, 2m+2, 3m+2,…}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550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5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550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0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550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5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2" dur="500"/>
                                        <p:tgtEl>
                                          <p:spTgt spid="550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5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xit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550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5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40" grpId="0" animBg="1"/>
      <p:bldP spid="550936" grpId="0" animBg="1"/>
      <p:bldP spid="550936" grpId="1" animBg="1"/>
      <p:bldP spid="550937" grpId="0" animBg="1"/>
      <p:bldP spid="550937" grpId="1" animBg="1"/>
      <p:bldP spid="550938" grpId="0" animBg="1"/>
      <p:bldP spid="550938" grpId="1" animBg="1"/>
      <p:bldP spid="550939" grpId="0" animBg="1"/>
      <p:bldP spid="550939" grpId="1" animBg="1"/>
      <p:bldP spid="550935" grpId="0" animBg="1"/>
      <p:bldP spid="55093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DE8B1A-B9DC-43F9-9822-28378DF64026}" type="slidenum">
              <a:rPr lang="en-US"/>
              <a:pPr/>
              <a:t>18</a:t>
            </a:fld>
            <a:endParaRPr lang="en-US" sz="1400"/>
          </a:p>
        </p:txBody>
      </p:sp>
      <p:sp>
        <p:nvSpPr>
          <p:cNvPr id="552981" name="AutoShape 21"/>
          <p:cNvSpPr>
            <a:spLocks noChangeArrowheads="1"/>
          </p:cNvSpPr>
          <p:nvPr/>
        </p:nvSpPr>
        <p:spPr bwMode="auto">
          <a:xfrm>
            <a:off x="111125" y="4051300"/>
            <a:ext cx="7508875" cy="27432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4 - The Enigma</a:t>
            </a:r>
          </a:p>
        </p:txBody>
      </p:sp>
      <p:pic>
        <p:nvPicPr>
          <p:cNvPr id="20485" name="Picture 4" descr="enigma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34200" y="228600"/>
            <a:ext cx="1749425" cy="2332038"/>
          </a:xfr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81000" y="609600"/>
            <a:ext cx="3657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003399"/>
                </a:solidFill>
              </a:rPr>
              <a:t>A mechanical </a:t>
            </a:r>
            <a:r>
              <a:rPr lang="en-US" b="1" dirty="0" err="1" smtClean="0">
                <a:solidFill>
                  <a:srgbClr val="003399"/>
                </a:solidFill>
              </a:rPr>
              <a:t>stateful</a:t>
            </a:r>
            <a:r>
              <a:rPr lang="en-US" b="1" dirty="0" smtClean="0">
                <a:solidFill>
                  <a:srgbClr val="003399"/>
                </a:solidFill>
              </a:rPr>
              <a:t> </a:t>
            </a:r>
            <a:r>
              <a:rPr lang="en-US" b="1" dirty="0">
                <a:solidFill>
                  <a:srgbClr val="003399"/>
                </a:solidFill>
              </a:rPr>
              <a:t>cipher.</a:t>
            </a:r>
          </a:p>
        </p:txBody>
      </p:sp>
      <p:sp>
        <p:nvSpPr>
          <p:cNvPr id="552967" name="Rectangle 7"/>
          <p:cNvSpPr>
            <a:spLocks noChangeArrowheads="1"/>
          </p:cNvSpPr>
          <p:nvPr/>
        </p:nvSpPr>
        <p:spPr bwMode="auto">
          <a:xfrm>
            <a:off x="381000" y="1447800"/>
            <a:ext cx="647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082675" indent="-1082675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Roughly:</a:t>
            </a:r>
            <a:r>
              <a:rPr lang="en-US" b="1">
                <a:solidFill>
                  <a:srgbClr val="003399"/>
                </a:solidFill>
              </a:rPr>
              <a:t> composition of 3-5 substitution ciphers implemented by wiring.</a:t>
            </a:r>
          </a:p>
        </p:txBody>
      </p:sp>
      <p:sp>
        <p:nvSpPr>
          <p:cNvPr id="552968" name="Rectangle 8"/>
          <p:cNvSpPr>
            <a:spLocks noChangeArrowheads="1"/>
          </p:cNvSpPr>
          <p:nvPr/>
        </p:nvSpPr>
        <p:spPr bwMode="auto">
          <a:xfrm>
            <a:off x="1447800" y="2057400"/>
            <a:ext cx="541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003399"/>
                </a:solidFill>
              </a:rPr>
              <a:t>Wiring on rotors moving in different schedules,</a:t>
            </a:r>
            <a:br>
              <a:rPr lang="en-US" b="1" dirty="0">
                <a:solidFill>
                  <a:srgbClr val="003399"/>
                </a:solidFill>
              </a:rPr>
            </a:br>
            <a:r>
              <a:rPr lang="en-US" b="1" dirty="0">
                <a:solidFill>
                  <a:srgbClr val="003399"/>
                </a:solidFill>
              </a:rPr>
              <a:t>making cipher </a:t>
            </a:r>
            <a:r>
              <a:rPr lang="en-US" b="1" dirty="0" err="1" smtClean="0">
                <a:solidFill>
                  <a:srgbClr val="CC0000"/>
                </a:solidFill>
              </a:rPr>
              <a:t>stateful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552969" name="Rectangle 9"/>
          <p:cNvSpPr>
            <a:spLocks noChangeArrowheads="1"/>
          </p:cNvSpPr>
          <p:nvPr/>
        </p:nvSpPr>
        <p:spPr bwMode="auto">
          <a:xfrm>
            <a:off x="381000" y="2819400"/>
            <a:ext cx="8477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082675" indent="-1082675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Key:</a:t>
            </a:r>
            <a:endParaRPr lang="en-US" b="1">
              <a:solidFill>
                <a:srgbClr val="003399"/>
              </a:solidFill>
            </a:endParaRPr>
          </a:p>
        </p:txBody>
      </p:sp>
      <p:sp>
        <p:nvSpPr>
          <p:cNvPr id="552970" name="Rectangle 10"/>
          <p:cNvSpPr>
            <a:spLocks noChangeArrowheads="1"/>
          </p:cNvSpPr>
          <p:nvPr/>
        </p:nvSpPr>
        <p:spPr bwMode="auto">
          <a:xfrm>
            <a:off x="1371600" y="2819400"/>
            <a:ext cx="493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1) Wiring of machine </a:t>
            </a:r>
            <a:r>
              <a:rPr lang="en-US" sz="1600" b="1">
                <a:solidFill>
                  <a:srgbClr val="336699"/>
                </a:solidFill>
              </a:rPr>
              <a:t>(changed infrequently)</a:t>
            </a:r>
          </a:p>
        </p:txBody>
      </p:sp>
      <p:sp>
        <p:nvSpPr>
          <p:cNvPr id="552971" name="Rectangle 11"/>
          <p:cNvSpPr>
            <a:spLocks noChangeArrowheads="1"/>
          </p:cNvSpPr>
          <p:nvPr/>
        </p:nvSpPr>
        <p:spPr bwMode="auto">
          <a:xfrm>
            <a:off x="1371600" y="32004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2) Daily key from code books</a:t>
            </a:r>
            <a:endParaRPr lang="en-US" sz="1600" b="1">
              <a:solidFill>
                <a:srgbClr val="336699"/>
              </a:solidFill>
            </a:endParaRPr>
          </a:p>
        </p:txBody>
      </p:sp>
      <p:sp>
        <p:nvSpPr>
          <p:cNvPr id="552972" name="Rectangle 12"/>
          <p:cNvSpPr>
            <a:spLocks noChangeArrowheads="1"/>
          </p:cNvSpPr>
          <p:nvPr/>
        </p:nvSpPr>
        <p:spPr bwMode="auto">
          <a:xfrm>
            <a:off x="1371600" y="3581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3) New operator-chosen key for each message</a:t>
            </a:r>
            <a:endParaRPr lang="en-US" sz="1600" b="1">
              <a:solidFill>
                <a:srgbClr val="336699"/>
              </a:solidFill>
            </a:endParaRPr>
          </a:p>
        </p:txBody>
      </p:sp>
      <p:sp>
        <p:nvSpPr>
          <p:cNvPr id="552973" name="Rectangle 13"/>
          <p:cNvSpPr>
            <a:spLocks noChangeArrowheads="1"/>
          </p:cNvSpPr>
          <p:nvPr/>
        </p:nvSpPr>
        <p:spPr bwMode="auto">
          <a:xfrm>
            <a:off x="381000" y="41910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chemeClr val="folHlink"/>
                </a:solidFill>
              </a:rPr>
              <a:t>Tools used by Poles &amp; British to break Enigma:</a:t>
            </a:r>
          </a:p>
        </p:txBody>
      </p:sp>
      <p:sp>
        <p:nvSpPr>
          <p:cNvPr id="552975" name="Rectangle 15"/>
          <p:cNvSpPr>
            <a:spLocks noChangeArrowheads="1"/>
          </p:cNvSpPr>
          <p:nvPr/>
        </p:nvSpPr>
        <p:spPr bwMode="auto">
          <a:xfrm>
            <a:off x="609600" y="46482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1) Mathematical analysis combined w/ mechanical computers</a:t>
            </a:r>
            <a:endParaRPr lang="en-US" sz="1600" b="1">
              <a:solidFill>
                <a:srgbClr val="336699"/>
              </a:solidFill>
            </a:endParaRPr>
          </a:p>
        </p:txBody>
      </p:sp>
      <p:sp>
        <p:nvSpPr>
          <p:cNvPr id="552976" name="Rectangle 16"/>
          <p:cNvSpPr>
            <a:spLocks noChangeArrowheads="1"/>
          </p:cNvSpPr>
          <p:nvPr/>
        </p:nvSpPr>
        <p:spPr bwMode="auto">
          <a:xfrm>
            <a:off x="609600" y="5076825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2) Captured machines and code-books</a:t>
            </a:r>
            <a:endParaRPr lang="en-US" sz="1600" b="1">
              <a:solidFill>
                <a:srgbClr val="336699"/>
              </a:solidFill>
            </a:endParaRPr>
          </a:p>
        </p:txBody>
      </p:sp>
      <p:sp>
        <p:nvSpPr>
          <p:cNvPr id="552977" name="Rectangle 17"/>
          <p:cNvSpPr>
            <a:spLocks noChangeArrowheads="1"/>
          </p:cNvSpPr>
          <p:nvPr/>
        </p:nvSpPr>
        <p:spPr bwMode="auto">
          <a:xfrm>
            <a:off x="609600" y="548640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3) German operators negligence</a:t>
            </a:r>
            <a:endParaRPr lang="en-US" sz="1600" b="1">
              <a:solidFill>
                <a:srgbClr val="336699"/>
              </a:solidFill>
            </a:endParaRPr>
          </a:p>
        </p:txBody>
      </p:sp>
      <p:sp>
        <p:nvSpPr>
          <p:cNvPr id="552978" name="Rectangle 18"/>
          <p:cNvSpPr>
            <a:spLocks noChangeArrowheads="1"/>
          </p:cNvSpPr>
          <p:nvPr/>
        </p:nvSpPr>
        <p:spPr bwMode="auto">
          <a:xfrm>
            <a:off x="609600" y="5881688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4) </a:t>
            </a:r>
            <a:r>
              <a:rPr lang="en-US" b="1">
                <a:solidFill>
                  <a:srgbClr val="CC0000"/>
                </a:solidFill>
              </a:rPr>
              <a:t>Known plaintext attacks</a:t>
            </a:r>
            <a:r>
              <a:rPr lang="en-US" b="1">
                <a:solidFill>
                  <a:srgbClr val="003399"/>
                </a:solidFill>
              </a:rPr>
              <a:t> (greetings, weather reports)</a:t>
            </a:r>
            <a:endParaRPr lang="en-US" sz="1600" b="1">
              <a:solidFill>
                <a:srgbClr val="336699"/>
              </a:solidFill>
            </a:endParaRPr>
          </a:p>
        </p:txBody>
      </p:sp>
      <p:sp>
        <p:nvSpPr>
          <p:cNvPr id="552979" name="Rectangle 19"/>
          <p:cNvSpPr>
            <a:spLocks noChangeArrowheads="1"/>
          </p:cNvSpPr>
          <p:nvPr/>
        </p:nvSpPr>
        <p:spPr bwMode="auto">
          <a:xfrm>
            <a:off x="609600" y="63246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5) </a:t>
            </a:r>
            <a:r>
              <a:rPr lang="en-US" b="1">
                <a:solidFill>
                  <a:srgbClr val="CC0000"/>
                </a:solidFill>
              </a:rPr>
              <a:t>Chosen plaintext attacks</a:t>
            </a:r>
            <a:endParaRPr lang="en-US" sz="1600" b="1">
              <a:solidFill>
                <a:srgbClr val="CC0000"/>
              </a:solidFill>
            </a:endParaRPr>
          </a:p>
        </p:txBody>
      </p:sp>
      <p:sp>
        <p:nvSpPr>
          <p:cNvPr id="20499" name="Rectangle 20"/>
          <p:cNvSpPr>
            <a:spLocks noChangeArrowheads="1"/>
          </p:cNvSpPr>
          <p:nvPr/>
        </p:nvSpPr>
        <p:spPr bwMode="auto">
          <a:xfrm>
            <a:off x="381000" y="914400"/>
            <a:ext cx="640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8080"/>
                </a:solidFill>
              </a:rPr>
              <a:t>Used by Germany in WWII for top-secret communication.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2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2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52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2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52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52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52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52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1" grpId="0" animBg="1"/>
      <p:bldP spid="552967" grpId="0"/>
      <p:bldP spid="552968" grpId="0"/>
      <p:bldP spid="552969" grpId="0"/>
      <p:bldP spid="552970" grpId="0"/>
      <p:bldP spid="552971" grpId="0"/>
      <p:bldP spid="552972" grpId="0"/>
      <p:bldP spid="552973" grpId="0"/>
      <p:bldP spid="552975" grpId="0"/>
      <p:bldP spid="552976" grpId="0"/>
      <p:bldP spid="552977" grpId="0"/>
      <p:bldP spid="552978" grpId="0"/>
      <p:bldP spid="55297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444E05-CB32-43AF-A54F-6EA4AA0C05F9}" type="slidenum">
              <a:rPr lang="en-US"/>
              <a:pPr/>
              <a:t>19</a:t>
            </a:fld>
            <a:endParaRPr lang="en-US" sz="1400"/>
          </a:p>
        </p:txBody>
      </p:sp>
      <p:sp>
        <p:nvSpPr>
          <p:cNvPr id="556049" name="Rectangle 17"/>
          <p:cNvSpPr>
            <a:spLocks noChangeArrowheads="1"/>
          </p:cNvSpPr>
          <p:nvPr/>
        </p:nvSpPr>
        <p:spPr bwMode="auto">
          <a:xfrm>
            <a:off x="762000" y="4038600"/>
            <a:ext cx="3048000" cy="457200"/>
          </a:xfrm>
          <a:prstGeom prst="rect">
            <a:avLst/>
          </a:prstGeom>
          <a:solidFill>
            <a:srgbClr val="FFFF99"/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 1970’s Crypto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3124200" cy="381000"/>
          </a:xfrm>
        </p:spPr>
        <p:txBody>
          <a:bodyPr/>
          <a:lstStyle/>
          <a:p>
            <a:pPr marL="0" indent="0"/>
            <a:r>
              <a:rPr lang="en-US" smtClean="0"/>
              <a:t>Two major developments:</a:t>
            </a:r>
          </a:p>
        </p:txBody>
      </p:sp>
      <p:sp>
        <p:nvSpPr>
          <p:cNvPr id="556036" name="Rectangle 4"/>
          <p:cNvSpPr>
            <a:spLocks noChangeArrowheads="1"/>
          </p:cNvSpPr>
          <p:nvPr/>
        </p:nvSpPr>
        <p:spPr bwMode="auto">
          <a:xfrm>
            <a:off x="609600" y="1371600"/>
            <a:ext cx="685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000" b="1">
                <a:solidFill>
                  <a:srgbClr val="003399"/>
                </a:solidFill>
              </a:rPr>
              <a:t>1) </a:t>
            </a:r>
            <a:r>
              <a:rPr lang="en-US" sz="2000" b="1">
                <a:solidFill>
                  <a:srgbClr val="CC0000"/>
                </a:solidFill>
              </a:rPr>
              <a:t>Provably secure cryptography</a:t>
            </a:r>
          </a:p>
        </p:txBody>
      </p:sp>
      <p:sp>
        <p:nvSpPr>
          <p:cNvPr id="556037" name="Rectangle 5"/>
          <p:cNvSpPr>
            <a:spLocks noChangeArrowheads="1"/>
          </p:cNvSpPr>
          <p:nvPr/>
        </p:nvSpPr>
        <p:spPr bwMode="auto">
          <a:xfrm>
            <a:off x="914400" y="1905000"/>
            <a:ext cx="685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Encryptions w/ </a:t>
            </a:r>
            <a:r>
              <a:rPr lang="en-US" b="1">
                <a:solidFill>
                  <a:srgbClr val="CC0000"/>
                </a:solidFill>
              </a:rPr>
              <a:t>mathematical proof</a:t>
            </a:r>
            <a:r>
              <a:rPr lang="en-US" b="1">
                <a:solidFill>
                  <a:srgbClr val="003399"/>
                </a:solidFill>
              </a:rPr>
              <a:t> that are </a:t>
            </a:r>
            <a:r>
              <a:rPr lang="en-US" b="1">
                <a:solidFill>
                  <a:srgbClr val="CC0000"/>
                </a:solidFill>
              </a:rPr>
              <a:t>unbreakable*</a:t>
            </a:r>
          </a:p>
        </p:txBody>
      </p:sp>
      <p:sp>
        <p:nvSpPr>
          <p:cNvPr id="556038" name="Rectangle 6"/>
          <p:cNvSpPr>
            <a:spLocks noChangeArrowheads="1"/>
          </p:cNvSpPr>
          <p:nvPr/>
        </p:nvSpPr>
        <p:spPr bwMode="auto">
          <a:xfrm>
            <a:off x="914400" y="2362200"/>
            <a:ext cx="472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* </a:t>
            </a:r>
            <a:r>
              <a:rPr lang="en-US" b="1">
                <a:solidFill>
                  <a:srgbClr val="003399"/>
                </a:solidFill>
              </a:rPr>
              <a:t>Currently use conjectures/axioms,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56039" name="Rectangle 7"/>
          <p:cNvSpPr>
            <a:spLocks noChangeArrowheads="1"/>
          </p:cNvSpPr>
          <p:nvPr/>
        </p:nvSpPr>
        <p:spPr bwMode="auto">
          <a:xfrm>
            <a:off x="1066800" y="2743200"/>
            <a:ext cx="548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however defeated all cryptanalysis effort so far.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56040" name="Rectangle 8"/>
          <p:cNvSpPr>
            <a:spLocks noChangeArrowheads="1"/>
          </p:cNvSpPr>
          <p:nvPr/>
        </p:nvSpPr>
        <p:spPr bwMode="auto">
          <a:xfrm>
            <a:off x="609600" y="3505200"/>
            <a:ext cx="685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000" b="1">
                <a:solidFill>
                  <a:srgbClr val="003399"/>
                </a:solidFill>
              </a:rPr>
              <a:t>2) </a:t>
            </a:r>
            <a:r>
              <a:rPr lang="en-US" sz="2000" b="1">
                <a:solidFill>
                  <a:srgbClr val="CC0000"/>
                </a:solidFill>
              </a:rPr>
              <a:t>Cryptography beyond “secret writing”</a:t>
            </a:r>
          </a:p>
        </p:txBody>
      </p:sp>
      <p:sp>
        <p:nvSpPr>
          <p:cNvPr id="556041" name="Rectangle 9"/>
          <p:cNvSpPr>
            <a:spLocks noChangeArrowheads="1"/>
          </p:cNvSpPr>
          <p:nvPr/>
        </p:nvSpPr>
        <p:spPr bwMode="auto">
          <a:xfrm>
            <a:off x="914400" y="4114800"/>
            <a:ext cx="297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Public-key encryptions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56042" name="Rectangle 10"/>
          <p:cNvSpPr>
            <a:spLocks noChangeArrowheads="1"/>
          </p:cNvSpPr>
          <p:nvPr/>
        </p:nvSpPr>
        <p:spPr bwMode="auto">
          <a:xfrm>
            <a:off x="914400" y="4495800"/>
            <a:ext cx="297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Digital signatures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56043" name="Rectangle 11"/>
          <p:cNvSpPr>
            <a:spLocks noChangeArrowheads="1"/>
          </p:cNvSpPr>
          <p:nvPr/>
        </p:nvSpPr>
        <p:spPr bwMode="auto">
          <a:xfrm>
            <a:off x="914400" y="4876800"/>
            <a:ext cx="495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Zero-knowledge proofs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914400" y="5257800"/>
            <a:ext cx="495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Anonymous electronic elections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56045" name="Rectangle 13"/>
          <p:cNvSpPr>
            <a:spLocks noChangeArrowheads="1"/>
          </p:cNvSpPr>
          <p:nvPr/>
        </p:nvSpPr>
        <p:spPr bwMode="auto">
          <a:xfrm>
            <a:off x="914400" y="5638800"/>
            <a:ext cx="381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Privacy-preserving data mining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56046" name="Rectangle 14"/>
          <p:cNvSpPr>
            <a:spLocks noChangeArrowheads="1"/>
          </p:cNvSpPr>
          <p:nvPr/>
        </p:nvSpPr>
        <p:spPr bwMode="auto">
          <a:xfrm>
            <a:off x="914400" y="5943600"/>
            <a:ext cx="381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e-cash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56047" name="Rectangle 15"/>
          <p:cNvSpPr>
            <a:spLocks noChangeArrowheads="1"/>
          </p:cNvSpPr>
          <p:nvPr/>
        </p:nvSpPr>
        <p:spPr bwMode="auto">
          <a:xfrm>
            <a:off x="914400" y="61722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…</a:t>
            </a:r>
            <a:endParaRPr lang="en-US" b="1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56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5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6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6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6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49" grpId="0" animBg="1"/>
      <p:bldP spid="556036" grpId="0"/>
      <p:bldP spid="556037" grpId="0"/>
      <p:bldP spid="556038" grpId="0"/>
      <p:bldP spid="556039" grpId="0"/>
      <p:bldP spid="556040" grpId="0"/>
      <p:bldP spid="556041" grpId="0"/>
      <p:bldP spid="556042" grpId="0"/>
      <p:bldP spid="556043" grpId="0"/>
      <p:bldP spid="556044" grpId="0"/>
      <p:bldP spid="556045" grpId="0"/>
      <p:bldP spid="556046" grpId="0"/>
      <p:bldP spid="5560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94425ED-79BD-408D-BE2A-982A3BE5B8C9}" type="slidenum">
              <a:rPr lang="en-US"/>
              <a:pPr/>
              <a:t>2</a:t>
            </a:fld>
            <a:endParaRPr 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Cryptography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001000" cy="533400"/>
          </a:xfrm>
        </p:spPr>
        <p:txBody>
          <a:bodyPr/>
          <a:lstStyle/>
          <a:p>
            <a:pPr marL="0" indent="0"/>
            <a:r>
              <a:rPr lang="en-US" smtClean="0"/>
              <a:t>History of 2500- 4000 years.</a:t>
            </a:r>
          </a:p>
        </p:txBody>
      </p:sp>
      <p:sp>
        <p:nvSpPr>
          <p:cNvPr id="531460" name="Rectangle 4"/>
          <p:cNvSpPr>
            <a:spLocks noChangeArrowheads="1"/>
          </p:cNvSpPr>
          <p:nvPr/>
        </p:nvSpPr>
        <p:spPr bwMode="auto">
          <a:xfrm>
            <a:off x="609600" y="2971800"/>
            <a:ext cx="7848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Recurring theme: </a:t>
            </a:r>
            <a:r>
              <a:rPr lang="en-US" b="1">
                <a:solidFill>
                  <a:srgbClr val="008080"/>
                </a:solidFill>
              </a:rPr>
              <a:t>(until 1970’s)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Secret code invented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Typically claimed “unbreakable” by inventor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Used by spies, ambassadors, kings, generals for crucial tasks.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Broken by enemy using </a:t>
            </a:r>
            <a:r>
              <a:rPr lang="en-US" b="1">
                <a:solidFill>
                  <a:srgbClr val="CC0000"/>
                </a:solidFill>
              </a:rPr>
              <a:t>cryptanalysis</a:t>
            </a:r>
            <a:r>
              <a:rPr lang="en-US" b="1">
                <a:solidFill>
                  <a:srgbClr val="003399"/>
                </a:solidFill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endParaRPr lang="en-US" b="1">
              <a:solidFill>
                <a:srgbClr val="003399"/>
              </a:solidFill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09600" y="1295400"/>
            <a:ext cx="7848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Throughout most of this history: 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cryptography = “secret writing”: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“Scramble” (</a:t>
            </a:r>
            <a:r>
              <a:rPr lang="en-US" b="1">
                <a:solidFill>
                  <a:srgbClr val="CC0000"/>
                </a:solidFill>
              </a:rPr>
              <a:t>encrypt</a:t>
            </a:r>
            <a:r>
              <a:rPr lang="en-US" b="1">
                <a:solidFill>
                  <a:srgbClr val="003399"/>
                </a:solidFill>
              </a:rPr>
              <a:t>) text such that it is hopefully unreadable by anyone except the intended receiver that can </a:t>
            </a:r>
            <a:r>
              <a:rPr lang="en-US" b="1">
                <a:solidFill>
                  <a:srgbClr val="CC0000"/>
                </a:solidFill>
              </a:rPr>
              <a:t>decrypt</a:t>
            </a:r>
            <a:r>
              <a:rPr lang="en-US" b="1">
                <a:solidFill>
                  <a:srgbClr val="003399"/>
                </a:solidFill>
              </a:rPr>
              <a:t> it.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endParaRPr lang="en-US" b="1">
              <a:solidFill>
                <a:srgbClr val="003399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endParaRPr lang="en-US" b="1">
              <a:solidFill>
                <a:srgbClr val="003399"/>
              </a:solidFill>
            </a:endParaRPr>
          </a:p>
        </p:txBody>
      </p:sp>
      <p:sp>
        <p:nvSpPr>
          <p:cNvPr id="4103" name="TextBox 6"/>
          <p:cNvSpPr txBox="1">
            <a:spLocks noChangeArrowheads="1"/>
          </p:cNvSpPr>
          <p:nvPr/>
        </p:nvSpPr>
        <p:spPr bwMode="auto">
          <a:xfrm>
            <a:off x="838200" y="5029200"/>
            <a:ext cx="6172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</a:rPr>
              <a:t>“Human ingenuity cannot concoct a cipher</a:t>
            </a:r>
          </a:p>
          <a:p>
            <a:r>
              <a:rPr lang="en-US" sz="2400" i="1" dirty="0">
                <a:solidFill>
                  <a:srgbClr val="006600"/>
                </a:solidFill>
              </a:rPr>
              <a:t>which human ingenuity cannot resolve.”</a:t>
            </a:r>
          </a:p>
          <a:p>
            <a:endParaRPr lang="en-US" sz="2400" i="1" dirty="0">
              <a:solidFill>
                <a:srgbClr val="006600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486400" y="59436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Edgar Alan Poe, 1841</a:t>
            </a:r>
            <a:endParaRPr lang="en-US" b="1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60" grpId="0"/>
      <p:bldP spid="4103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1C4F71E-2A4C-46B2-B89A-F8C9F39A26BE}" type="slidenum">
              <a:rPr lang="en-US"/>
              <a:pPr/>
              <a:t>20</a:t>
            </a:fld>
            <a:endParaRPr 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Encryption Schemes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762000"/>
            <a:ext cx="8153400" cy="533400"/>
          </a:xfrm>
        </p:spPr>
        <p:txBody>
          <a:bodyPr/>
          <a:lstStyle/>
          <a:p>
            <a:pPr marL="0" indent="0"/>
            <a:r>
              <a:rPr lang="en-US" smtClean="0">
                <a:solidFill>
                  <a:srgbClr val="CC0000"/>
                </a:solidFill>
              </a:rPr>
              <a:t>Alice</a:t>
            </a:r>
            <a:r>
              <a:rPr lang="en-US" smtClean="0"/>
              <a:t> wants to send </a:t>
            </a:r>
            <a:r>
              <a:rPr lang="en-US" smtClean="0">
                <a:solidFill>
                  <a:srgbClr val="CC0000"/>
                </a:solidFill>
              </a:rPr>
              <a:t>Bob</a:t>
            </a:r>
            <a:r>
              <a:rPr lang="en-US" smtClean="0"/>
              <a:t> a secret message.</a:t>
            </a:r>
          </a:p>
        </p:txBody>
      </p:sp>
      <p:pic>
        <p:nvPicPr>
          <p:cNvPr id="22533" name="Picture 4" descr="AliceCooper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295400"/>
            <a:ext cx="1023938" cy="1447800"/>
          </a:xfrm>
          <a:noFill/>
        </p:spPr>
      </p:pic>
      <p:pic>
        <p:nvPicPr>
          <p:cNvPr id="22534" name="Picture 5" descr="BobMarley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162800" y="1371600"/>
            <a:ext cx="1447800" cy="1274763"/>
          </a:xfrm>
          <a:noFill/>
        </p:spPr>
      </p:pic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457200" y="3352800"/>
            <a:ext cx="3581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CC0000"/>
                </a:solidFill>
              </a:rPr>
              <a:t>Encryption</a:t>
            </a:r>
            <a:r>
              <a:rPr lang="en-US" b="1">
                <a:solidFill>
                  <a:srgbClr val="003399"/>
                </a:solidFill>
              </a:rPr>
              <a:t> algorithm: </a:t>
            </a:r>
            <a:r>
              <a:rPr lang="en-US" b="1">
                <a:solidFill>
                  <a:srgbClr val="CC0000"/>
                </a:solidFill>
              </a:rPr>
              <a:t>E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CC0000"/>
                </a:solidFill>
              </a:rPr>
              <a:t>Decryption</a:t>
            </a:r>
            <a:r>
              <a:rPr lang="en-US" b="1">
                <a:solidFill>
                  <a:srgbClr val="003399"/>
                </a:solidFill>
              </a:rPr>
              <a:t> algorithm: </a:t>
            </a:r>
            <a:r>
              <a:rPr lang="en-US" b="1">
                <a:solidFill>
                  <a:srgbClr val="CC0000"/>
                </a:solidFill>
              </a:rPr>
              <a:t>D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CC0000"/>
                </a:solidFill>
              </a:rPr>
              <a:t>Secret key</a:t>
            </a:r>
            <a:r>
              <a:rPr lang="en-US" b="1">
                <a:solidFill>
                  <a:srgbClr val="003399"/>
                </a:solidFill>
              </a:rPr>
              <a:t>: </a:t>
            </a:r>
            <a:r>
              <a:rPr lang="en-US" b="1">
                <a:solidFill>
                  <a:srgbClr val="CC0000"/>
                </a:solidFill>
              </a:rPr>
              <a:t>k</a:t>
            </a: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4038600" y="3352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To </a:t>
            </a:r>
            <a:r>
              <a:rPr lang="en-US" b="1">
                <a:solidFill>
                  <a:srgbClr val="CC0000"/>
                </a:solidFill>
              </a:rPr>
              <a:t>encrypt</a:t>
            </a:r>
            <a:r>
              <a:rPr lang="en-US" b="1">
                <a:solidFill>
                  <a:srgbClr val="0033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m</a:t>
            </a:r>
            <a:r>
              <a:rPr lang="en-US" b="1">
                <a:solidFill>
                  <a:srgbClr val="003399"/>
                </a:solidFill>
              </a:rPr>
              <a:t>, Alice sends </a:t>
            </a:r>
            <a:r>
              <a:rPr lang="en-US" b="1">
                <a:solidFill>
                  <a:srgbClr val="CC0000"/>
                </a:solidFill>
              </a:rPr>
              <a:t>c = E(m,k)</a:t>
            </a:r>
            <a:r>
              <a:rPr lang="en-US" b="1">
                <a:solidFill>
                  <a:srgbClr val="003399"/>
                </a:solidFill>
              </a:rPr>
              <a:t> to Bob.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22537" name="Rectangle 8"/>
          <p:cNvSpPr>
            <a:spLocks noChangeArrowheads="1"/>
          </p:cNvSpPr>
          <p:nvPr/>
        </p:nvSpPr>
        <p:spPr bwMode="auto">
          <a:xfrm>
            <a:off x="4038600" y="37338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To </a:t>
            </a:r>
            <a:r>
              <a:rPr lang="en-US" b="1">
                <a:solidFill>
                  <a:srgbClr val="CC0000"/>
                </a:solidFill>
              </a:rPr>
              <a:t>decrypt</a:t>
            </a:r>
            <a:r>
              <a:rPr lang="en-US" b="1">
                <a:solidFill>
                  <a:srgbClr val="0033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>
                <a:solidFill>
                  <a:srgbClr val="003399"/>
                </a:solidFill>
              </a:rPr>
              <a:t>, Bob computes </a:t>
            </a:r>
            <a:r>
              <a:rPr lang="en-US" b="1">
                <a:solidFill>
                  <a:srgbClr val="CC0000"/>
                </a:solidFill>
              </a:rPr>
              <a:t>m’ = D(c,k)</a:t>
            </a:r>
            <a:r>
              <a:rPr lang="en-US" b="1">
                <a:solidFill>
                  <a:srgbClr val="003399"/>
                </a:solidFill>
              </a:rPr>
              <a:t>.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22538" name="Rectangle 9"/>
          <p:cNvSpPr>
            <a:spLocks noChangeArrowheads="1"/>
          </p:cNvSpPr>
          <p:nvPr/>
        </p:nvSpPr>
        <p:spPr bwMode="auto">
          <a:xfrm>
            <a:off x="609600" y="281940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c = E(m,k)</a:t>
            </a:r>
          </a:p>
        </p:txBody>
      </p:sp>
      <p:grpSp>
        <p:nvGrpSpPr>
          <p:cNvPr id="22539" name="Group 10"/>
          <p:cNvGrpSpPr>
            <a:grpSpLocks/>
          </p:cNvGrpSpPr>
          <p:nvPr/>
        </p:nvGrpSpPr>
        <p:grpSpPr bwMode="auto">
          <a:xfrm>
            <a:off x="2286000" y="1752600"/>
            <a:ext cx="4495800" cy="685800"/>
            <a:chOff x="1440" y="1200"/>
            <a:chExt cx="2832" cy="432"/>
          </a:xfrm>
        </p:grpSpPr>
        <p:sp>
          <p:nvSpPr>
            <p:cNvPr id="22547" name="AutoShape 11"/>
            <p:cNvSpPr>
              <a:spLocks noChangeArrowheads="1"/>
            </p:cNvSpPr>
            <p:nvPr/>
          </p:nvSpPr>
          <p:spPr bwMode="auto">
            <a:xfrm>
              <a:off x="1440" y="1200"/>
              <a:ext cx="2832" cy="432"/>
            </a:xfrm>
            <a:prstGeom prst="rightArrow">
              <a:avLst>
                <a:gd name="adj1" fmla="val 50000"/>
                <a:gd name="adj2" fmla="val 163889"/>
              </a:avLst>
            </a:prstGeom>
            <a:solidFill>
              <a:srgbClr val="CCFFFF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22548" name="Rectangle 12"/>
            <p:cNvSpPr>
              <a:spLocks noChangeArrowheads="1"/>
            </p:cNvSpPr>
            <p:nvPr/>
          </p:nvSpPr>
          <p:spPr bwMode="auto">
            <a:xfrm>
              <a:off x="2592" y="1296"/>
              <a:ext cx="24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None/>
              </a:pPr>
              <a:r>
                <a:rPr lang="en-US" b="1">
                  <a:solidFill>
                    <a:srgbClr val="CC0000"/>
                  </a:solidFill>
                </a:rPr>
                <a:t>c</a:t>
              </a:r>
            </a:p>
          </p:txBody>
        </p:sp>
      </p:grp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7162800" y="281940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m’ = D(c,k)</a:t>
            </a:r>
          </a:p>
        </p:txBody>
      </p:sp>
      <p:sp>
        <p:nvSpPr>
          <p:cNvPr id="558099" name="Rectangle 19"/>
          <p:cNvSpPr>
            <a:spLocks noChangeArrowheads="1"/>
          </p:cNvSpPr>
          <p:nvPr/>
        </p:nvSpPr>
        <p:spPr bwMode="auto">
          <a:xfrm>
            <a:off x="381000" y="4800600"/>
            <a:ext cx="754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400" b="1">
                <a:solidFill>
                  <a:schemeClr val="folHlink"/>
                </a:solidFill>
              </a:rPr>
              <a:t>Q:</a:t>
            </a:r>
            <a:r>
              <a:rPr lang="en-US" b="1">
                <a:solidFill>
                  <a:srgbClr val="CC0000"/>
                </a:solidFill>
              </a:rPr>
              <a:t> </a:t>
            </a:r>
            <a:r>
              <a:rPr lang="en-US" b="1">
                <a:solidFill>
                  <a:srgbClr val="003399"/>
                </a:solidFill>
              </a:rPr>
              <a:t>Can Bob send Alice the secret key over the net?</a:t>
            </a:r>
          </a:p>
        </p:txBody>
      </p:sp>
      <p:sp>
        <p:nvSpPr>
          <p:cNvPr id="22542" name="Rectangle 22"/>
          <p:cNvSpPr>
            <a:spLocks noChangeArrowheads="1"/>
          </p:cNvSpPr>
          <p:nvPr/>
        </p:nvSpPr>
        <p:spPr bwMode="auto">
          <a:xfrm>
            <a:off x="381000" y="3200400"/>
            <a:ext cx="8686800" cy="1524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2543" name="Line 23"/>
          <p:cNvSpPr>
            <a:spLocks noChangeShapeType="1"/>
          </p:cNvSpPr>
          <p:nvPr/>
        </p:nvSpPr>
        <p:spPr bwMode="auto">
          <a:xfrm>
            <a:off x="3810000" y="3200400"/>
            <a:ext cx="0" cy="1524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  <p:sp>
        <p:nvSpPr>
          <p:cNvPr id="558104" name="Rectangle 24"/>
          <p:cNvSpPr>
            <a:spLocks noChangeArrowheads="1"/>
          </p:cNvSpPr>
          <p:nvPr/>
        </p:nvSpPr>
        <p:spPr bwMode="auto">
          <a:xfrm>
            <a:off x="428625" y="5181600"/>
            <a:ext cx="754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400" b="1">
                <a:solidFill>
                  <a:schemeClr val="folHlink"/>
                </a:solidFill>
              </a:rPr>
              <a:t>A:</a:t>
            </a:r>
            <a:r>
              <a:rPr lang="en-US" b="1">
                <a:solidFill>
                  <a:srgbClr val="CC0000"/>
                </a:solidFill>
              </a:rPr>
              <a:t> </a:t>
            </a:r>
            <a:r>
              <a:rPr lang="en-US" b="1">
                <a:solidFill>
                  <a:srgbClr val="003399"/>
                </a:solidFill>
              </a:rPr>
              <a:t>Of course not!!  Eve could decrypt c!</a:t>
            </a:r>
          </a:p>
        </p:txBody>
      </p:sp>
      <p:sp>
        <p:nvSpPr>
          <p:cNvPr id="558105" name="Rectangle 25"/>
          <p:cNvSpPr>
            <a:spLocks noChangeArrowheads="1"/>
          </p:cNvSpPr>
          <p:nvPr/>
        </p:nvSpPr>
        <p:spPr bwMode="auto">
          <a:xfrm>
            <a:off x="457200" y="5715000"/>
            <a:ext cx="7543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400" b="1">
                <a:solidFill>
                  <a:schemeClr val="folHlink"/>
                </a:solidFill>
              </a:rPr>
              <a:t>Q:</a:t>
            </a:r>
            <a:r>
              <a:rPr lang="en-US" b="1">
                <a:solidFill>
                  <a:srgbClr val="CC0000"/>
                </a:solidFill>
              </a:rPr>
              <a:t> </a:t>
            </a:r>
            <a:r>
              <a:rPr lang="en-US" b="1">
                <a:solidFill>
                  <a:srgbClr val="003399"/>
                </a:solidFill>
              </a:rPr>
              <a:t>What if Bob could send Alice a “crippled key”</a:t>
            </a:r>
          </a:p>
        </p:txBody>
      </p:sp>
      <p:sp>
        <p:nvSpPr>
          <p:cNvPr id="558106" name="Rectangle 26"/>
          <p:cNvSpPr>
            <a:spLocks noChangeArrowheads="1"/>
          </p:cNvSpPr>
          <p:nvPr/>
        </p:nvSpPr>
        <p:spPr bwMode="auto">
          <a:xfrm>
            <a:off x="914400" y="6172200"/>
            <a:ext cx="647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useful only for </a:t>
            </a:r>
            <a:r>
              <a:rPr lang="en-US" b="1">
                <a:solidFill>
                  <a:srgbClr val="CC0000"/>
                </a:solidFill>
              </a:rPr>
              <a:t>encryption</a:t>
            </a:r>
            <a:r>
              <a:rPr lang="en-US" b="1">
                <a:solidFill>
                  <a:srgbClr val="003399"/>
                </a:solidFill>
              </a:rPr>
              <a:t> but no help for </a:t>
            </a:r>
            <a:r>
              <a:rPr lang="en-US" b="1">
                <a:solidFill>
                  <a:srgbClr val="CC0000"/>
                </a:solidFill>
              </a:rPr>
              <a:t>decryption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8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8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99" grpId="0"/>
      <p:bldP spid="558104" grpId="0"/>
      <p:bldP spid="558105" grpId="0"/>
      <p:bldP spid="55810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1791826-B1B6-4576-9E1E-305C2CD6032F}" type="slidenum">
              <a:rPr lang="en-US"/>
              <a:pPr/>
              <a:t>21</a:t>
            </a:fld>
            <a:endParaRPr 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 Key Cryptography [DH76,RSA77]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762000"/>
            <a:ext cx="8153400" cy="533400"/>
          </a:xfrm>
        </p:spPr>
        <p:txBody>
          <a:bodyPr/>
          <a:lstStyle/>
          <a:p>
            <a:pPr marL="0" indent="0"/>
            <a:r>
              <a:rPr lang="en-US" smtClean="0">
                <a:solidFill>
                  <a:srgbClr val="CC0000"/>
                </a:solidFill>
              </a:rPr>
              <a:t>Alice</a:t>
            </a:r>
            <a:r>
              <a:rPr lang="en-US" smtClean="0"/>
              <a:t> wants to send </a:t>
            </a:r>
            <a:r>
              <a:rPr lang="en-US" smtClean="0">
                <a:solidFill>
                  <a:srgbClr val="CC0000"/>
                </a:solidFill>
              </a:rPr>
              <a:t>Bob</a:t>
            </a:r>
            <a:r>
              <a:rPr lang="en-US" smtClean="0"/>
              <a:t> a secret message.</a:t>
            </a:r>
          </a:p>
        </p:txBody>
      </p:sp>
      <p:pic>
        <p:nvPicPr>
          <p:cNvPr id="23557" name="Picture 4" descr="AliceCooper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295400"/>
            <a:ext cx="1023938" cy="1447800"/>
          </a:xfrm>
          <a:noFill/>
        </p:spPr>
      </p:pic>
      <p:pic>
        <p:nvPicPr>
          <p:cNvPr id="23558" name="Picture 5" descr="BobMarley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7162800" y="1371600"/>
            <a:ext cx="1447800" cy="1274763"/>
          </a:xfrm>
          <a:noFill/>
        </p:spPr>
      </p:pic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457200" y="3505200"/>
            <a:ext cx="358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CC0000"/>
                </a:solidFill>
              </a:rPr>
              <a:t>Encryption</a:t>
            </a:r>
            <a:r>
              <a:rPr lang="en-US" b="1">
                <a:solidFill>
                  <a:srgbClr val="003399"/>
                </a:solidFill>
              </a:rPr>
              <a:t> algorithm: </a:t>
            </a:r>
            <a:r>
              <a:rPr lang="en-US" b="1">
                <a:solidFill>
                  <a:srgbClr val="CC0000"/>
                </a:solidFill>
              </a:rPr>
              <a:t>E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CC0000"/>
                </a:solidFill>
              </a:rPr>
              <a:t>Decryption</a:t>
            </a:r>
            <a:r>
              <a:rPr lang="en-US" b="1">
                <a:solidFill>
                  <a:srgbClr val="003399"/>
                </a:solidFill>
              </a:rPr>
              <a:t> algorithm: </a:t>
            </a:r>
            <a:r>
              <a:rPr lang="en-US" b="1">
                <a:solidFill>
                  <a:srgbClr val="CC0000"/>
                </a:solidFill>
              </a:rPr>
              <a:t>D</a:t>
            </a:r>
          </a:p>
        </p:txBody>
      </p:sp>
      <p:sp>
        <p:nvSpPr>
          <p:cNvPr id="560135" name="Rectangle 7"/>
          <p:cNvSpPr>
            <a:spLocks noChangeArrowheads="1"/>
          </p:cNvSpPr>
          <p:nvPr/>
        </p:nvSpPr>
        <p:spPr bwMode="auto">
          <a:xfrm>
            <a:off x="457200" y="49530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To </a:t>
            </a:r>
            <a:r>
              <a:rPr lang="en-US" b="1">
                <a:solidFill>
                  <a:srgbClr val="CC0000"/>
                </a:solidFill>
              </a:rPr>
              <a:t>encrypt</a:t>
            </a:r>
            <a:r>
              <a:rPr lang="en-US" b="1">
                <a:solidFill>
                  <a:srgbClr val="0033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m</a:t>
            </a:r>
            <a:r>
              <a:rPr lang="en-US" b="1">
                <a:solidFill>
                  <a:srgbClr val="003399"/>
                </a:solidFill>
              </a:rPr>
              <a:t>, Alice sends </a:t>
            </a:r>
            <a:r>
              <a:rPr lang="en-US" b="1">
                <a:solidFill>
                  <a:srgbClr val="CC0000"/>
                </a:solidFill>
              </a:rPr>
              <a:t>c = E(m,e)</a:t>
            </a:r>
            <a:r>
              <a:rPr lang="en-US" b="1">
                <a:solidFill>
                  <a:srgbClr val="003399"/>
                </a:solidFill>
              </a:rPr>
              <a:t> to Bob.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60136" name="Rectangle 8"/>
          <p:cNvSpPr>
            <a:spLocks noChangeArrowheads="1"/>
          </p:cNvSpPr>
          <p:nvPr/>
        </p:nvSpPr>
        <p:spPr bwMode="auto">
          <a:xfrm>
            <a:off x="457200" y="54102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To </a:t>
            </a:r>
            <a:r>
              <a:rPr lang="en-US" b="1">
                <a:solidFill>
                  <a:srgbClr val="CC0000"/>
                </a:solidFill>
              </a:rPr>
              <a:t>decrypt</a:t>
            </a:r>
            <a:r>
              <a:rPr lang="en-US" b="1">
                <a:solidFill>
                  <a:srgbClr val="003399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c</a:t>
            </a:r>
            <a:r>
              <a:rPr lang="en-US" b="1">
                <a:solidFill>
                  <a:srgbClr val="003399"/>
                </a:solidFill>
              </a:rPr>
              <a:t>, Bob computes </a:t>
            </a:r>
            <a:r>
              <a:rPr lang="en-US" b="1">
                <a:solidFill>
                  <a:srgbClr val="CC0000"/>
                </a:solidFill>
              </a:rPr>
              <a:t>m’ = D(c,d)</a:t>
            </a:r>
            <a:r>
              <a:rPr lang="en-US" b="1">
                <a:solidFill>
                  <a:srgbClr val="003399"/>
                </a:solidFill>
              </a:rPr>
              <a:t>.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60137" name="Rectangle 9"/>
          <p:cNvSpPr>
            <a:spLocks noChangeArrowheads="1"/>
          </p:cNvSpPr>
          <p:nvPr/>
        </p:nvSpPr>
        <p:spPr bwMode="auto">
          <a:xfrm>
            <a:off x="609600" y="281940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c = E(m,e)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362200" y="2209800"/>
            <a:ext cx="4495800" cy="685800"/>
            <a:chOff x="1440" y="1200"/>
            <a:chExt cx="2832" cy="432"/>
          </a:xfrm>
        </p:grpSpPr>
        <p:sp>
          <p:nvSpPr>
            <p:cNvPr id="23583" name="AutoShape 11"/>
            <p:cNvSpPr>
              <a:spLocks noChangeArrowheads="1"/>
            </p:cNvSpPr>
            <p:nvPr/>
          </p:nvSpPr>
          <p:spPr bwMode="auto">
            <a:xfrm>
              <a:off x="1440" y="1200"/>
              <a:ext cx="2832" cy="432"/>
            </a:xfrm>
            <a:prstGeom prst="rightArrow">
              <a:avLst>
                <a:gd name="adj1" fmla="val 50000"/>
                <a:gd name="adj2" fmla="val 163889"/>
              </a:avLst>
            </a:prstGeom>
            <a:solidFill>
              <a:srgbClr val="CCFFFF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23584" name="Rectangle 12"/>
            <p:cNvSpPr>
              <a:spLocks noChangeArrowheads="1"/>
            </p:cNvSpPr>
            <p:nvPr/>
          </p:nvSpPr>
          <p:spPr bwMode="auto">
            <a:xfrm>
              <a:off x="2592" y="1296"/>
              <a:ext cx="24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None/>
              </a:pPr>
              <a:r>
                <a:rPr lang="en-US" b="1">
                  <a:solidFill>
                    <a:srgbClr val="CC0000"/>
                  </a:solidFill>
                </a:rPr>
                <a:t>c</a:t>
              </a:r>
            </a:p>
          </p:txBody>
        </p:sp>
      </p:grpSp>
      <p:sp>
        <p:nvSpPr>
          <p:cNvPr id="560141" name="Rectangle 13"/>
          <p:cNvSpPr>
            <a:spLocks noChangeArrowheads="1"/>
          </p:cNvSpPr>
          <p:nvPr/>
        </p:nvSpPr>
        <p:spPr bwMode="auto">
          <a:xfrm>
            <a:off x="7315200" y="297180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m’ = D(c,d)</a:t>
            </a:r>
          </a:p>
        </p:txBody>
      </p:sp>
      <p:sp>
        <p:nvSpPr>
          <p:cNvPr id="560148" name="Rectangle 20"/>
          <p:cNvSpPr>
            <a:spLocks noChangeArrowheads="1"/>
          </p:cNvSpPr>
          <p:nvPr/>
        </p:nvSpPr>
        <p:spPr bwMode="auto">
          <a:xfrm>
            <a:off x="457200" y="4191000"/>
            <a:ext cx="381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CC0000"/>
                </a:solidFill>
              </a:rPr>
              <a:t>Key: </a:t>
            </a:r>
            <a:r>
              <a:rPr lang="en-US" b="1">
                <a:solidFill>
                  <a:srgbClr val="003399"/>
                </a:solidFill>
              </a:rPr>
              <a:t>Bob chooses </a:t>
            </a:r>
            <a:r>
              <a:rPr lang="en-US" b="1">
                <a:solidFill>
                  <a:srgbClr val="CC0000"/>
                </a:solidFill>
              </a:rPr>
              <a:t>two keys</a:t>
            </a:r>
            <a:r>
              <a:rPr lang="en-US" b="1">
                <a:solidFill>
                  <a:srgbClr val="003399"/>
                </a:solidFill>
              </a:rPr>
              <a:t>: 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60149" name="Rectangle 21"/>
          <p:cNvSpPr>
            <a:spLocks noChangeArrowheads="1"/>
          </p:cNvSpPr>
          <p:nvPr/>
        </p:nvSpPr>
        <p:spPr bwMode="auto">
          <a:xfrm>
            <a:off x="2743200" y="4191000"/>
            <a:ext cx="624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rgbClr val="003399"/>
                </a:solidFill>
              </a:rPr>
              <a:t> Secret key </a:t>
            </a:r>
            <a:r>
              <a:rPr lang="en-US" b="1">
                <a:solidFill>
                  <a:srgbClr val="CC0000"/>
                </a:solidFill>
              </a:rPr>
              <a:t>d</a:t>
            </a:r>
            <a:r>
              <a:rPr lang="en-US" b="1">
                <a:solidFill>
                  <a:srgbClr val="003399"/>
                </a:solidFill>
              </a:rPr>
              <a:t> for </a:t>
            </a:r>
            <a:r>
              <a:rPr lang="en-US" b="1">
                <a:solidFill>
                  <a:srgbClr val="CC0000"/>
                </a:solidFill>
              </a:rPr>
              <a:t>decrypting</a:t>
            </a:r>
            <a:r>
              <a:rPr lang="en-US" b="1">
                <a:solidFill>
                  <a:srgbClr val="003399"/>
                </a:solidFill>
              </a:rPr>
              <a:t> messages</a:t>
            </a:r>
            <a:r>
              <a:rPr lang="en-US" b="1">
                <a:solidFill>
                  <a:schemeClr val="folHlink"/>
                </a:solidFill>
              </a:rPr>
              <a:t>.</a:t>
            </a:r>
            <a:endParaRPr lang="en-US" b="1">
              <a:solidFill>
                <a:srgbClr val="CC0000"/>
              </a:solidFill>
            </a:endParaRPr>
          </a:p>
        </p:txBody>
      </p:sp>
      <p:sp>
        <p:nvSpPr>
          <p:cNvPr id="560150" name="Rectangle 22"/>
          <p:cNvSpPr>
            <a:spLocks noChangeArrowheads="1"/>
          </p:cNvSpPr>
          <p:nvPr/>
        </p:nvSpPr>
        <p:spPr bwMode="auto">
          <a:xfrm>
            <a:off x="2743200" y="4572000"/>
            <a:ext cx="6553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 </a:t>
            </a:r>
            <a:r>
              <a:rPr lang="en-US" b="1">
                <a:solidFill>
                  <a:srgbClr val="003399"/>
                </a:solidFill>
              </a:rPr>
              <a:t>Public key </a:t>
            </a:r>
            <a:r>
              <a:rPr lang="en-US" b="1">
                <a:solidFill>
                  <a:srgbClr val="CC0000"/>
                </a:solidFill>
              </a:rPr>
              <a:t>e</a:t>
            </a:r>
            <a:r>
              <a:rPr lang="en-US" b="1">
                <a:solidFill>
                  <a:srgbClr val="003399"/>
                </a:solidFill>
              </a:rPr>
              <a:t> for </a:t>
            </a:r>
            <a:r>
              <a:rPr lang="en-US" b="1">
                <a:solidFill>
                  <a:srgbClr val="CC0000"/>
                </a:solidFill>
              </a:rPr>
              <a:t>encrypting</a:t>
            </a:r>
            <a:r>
              <a:rPr lang="en-US" b="1">
                <a:solidFill>
                  <a:srgbClr val="003399"/>
                </a:solidFill>
              </a:rPr>
              <a:t> messages.</a:t>
            </a:r>
          </a:p>
        </p:txBody>
      </p:sp>
      <p:sp>
        <p:nvSpPr>
          <p:cNvPr id="560151" name="Rectangle 23"/>
          <p:cNvSpPr>
            <a:spLocks noChangeArrowheads="1"/>
          </p:cNvSpPr>
          <p:nvPr/>
        </p:nvSpPr>
        <p:spPr bwMode="auto">
          <a:xfrm>
            <a:off x="7315200" y="2667000"/>
            <a:ext cx="175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choose d,e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362200" y="1371600"/>
            <a:ext cx="4495800" cy="609600"/>
            <a:chOff x="1488" y="864"/>
            <a:chExt cx="2832" cy="384"/>
          </a:xfrm>
        </p:grpSpPr>
        <p:sp>
          <p:nvSpPr>
            <p:cNvPr id="23581" name="AutoShape 25"/>
            <p:cNvSpPr>
              <a:spLocks noChangeArrowheads="1"/>
            </p:cNvSpPr>
            <p:nvPr/>
          </p:nvSpPr>
          <p:spPr bwMode="auto">
            <a:xfrm rot="10800000">
              <a:off x="1488" y="864"/>
              <a:ext cx="2832" cy="384"/>
            </a:xfrm>
            <a:prstGeom prst="rightArrow">
              <a:avLst>
                <a:gd name="adj1" fmla="val 50000"/>
                <a:gd name="adj2" fmla="val 184375"/>
              </a:avLst>
            </a:prstGeom>
            <a:solidFill>
              <a:srgbClr val="CCFFFF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23582" name="Rectangle 26"/>
            <p:cNvSpPr>
              <a:spLocks noChangeArrowheads="1"/>
            </p:cNvSpPr>
            <p:nvPr/>
          </p:nvSpPr>
          <p:spPr bwMode="auto">
            <a:xfrm>
              <a:off x="2736" y="930"/>
              <a:ext cx="24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None/>
              </a:pPr>
              <a:r>
                <a:rPr lang="en-US" b="1">
                  <a:solidFill>
                    <a:srgbClr val="CC0000"/>
                  </a:solidFill>
                </a:rPr>
                <a:t>e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228600" y="5181600"/>
            <a:ext cx="4953000" cy="609600"/>
            <a:chOff x="144" y="3120"/>
            <a:chExt cx="3120" cy="384"/>
          </a:xfrm>
        </p:grpSpPr>
        <p:sp>
          <p:nvSpPr>
            <p:cNvPr id="23579" name="AutoShape 29"/>
            <p:cNvSpPr>
              <a:spLocks noChangeArrowheads="1"/>
            </p:cNvSpPr>
            <p:nvPr/>
          </p:nvSpPr>
          <p:spPr bwMode="auto">
            <a:xfrm>
              <a:off x="144" y="3120"/>
              <a:ext cx="3120" cy="384"/>
            </a:xfrm>
            <a:prstGeom prst="wedgeRoundRectCallout">
              <a:avLst>
                <a:gd name="adj1" fmla="val 48847"/>
                <a:gd name="adj2" fmla="val -93491"/>
                <a:gd name="adj3" fmla="val 16667"/>
              </a:avLst>
            </a:prstGeom>
            <a:solidFill>
              <a:srgbClr val="FFFF99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algn="ctr"/>
              <a:endParaRPr lang="en-US"/>
            </a:p>
          </p:txBody>
        </p:sp>
        <p:sp>
          <p:nvSpPr>
            <p:cNvPr id="23580" name="Rectangle 28"/>
            <p:cNvSpPr>
              <a:spLocks noChangeArrowheads="1"/>
            </p:cNvSpPr>
            <p:nvPr/>
          </p:nvSpPr>
          <p:spPr bwMode="auto">
            <a:xfrm>
              <a:off x="192" y="3168"/>
              <a:ext cx="297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None/>
              </a:pPr>
              <a:r>
                <a:rPr lang="en-US" b="1"/>
                <a:t>Should be safe to send e “in the clear”!</a:t>
              </a: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381000" y="5943600"/>
            <a:ext cx="8458200" cy="838200"/>
            <a:chOff x="240" y="3600"/>
            <a:chExt cx="5328" cy="528"/>
          </a:xfrm>
        </p:grpSpPr>
        <p:sp>
          <p:nvSpPr>
            <p:cNvPr id="23576" name="Rectangle 30"/>
            <p:cNvSpPr>
              <a:spLocks noChangeArrowheads="1"/>
            </p:cNvSpPr>
            <p:nvPr/>
          </p:nvSpPr>
          <p:spPr bwMode="auto">
            <a:xfrm>
              <a:off x="288" y="3648"/>
              <a:ext cx="523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Char char="n"/>
              </a:pPr>
              <a:r>
                <a:rPr lang="en-US" b="1">
                  <a:solidFill>
                    <a:srgbClr val="003399"/>
                  </a:solidFill>
                </a:rPr>
                <a:t>A scheme is </a:t>
              </a:r>
              <a:r>
                <a:rPr lang="en-US" b="1">
                  <a:solidFill>
                    <a:srgbClr val="CC0000"/>
                  </a:solidFill>
                </a:rPr>
                <a:t>valid</a:t>
              </a:r>
              <a:r>
                <a:rPr lang="en-US" b="1">
                  <a:solidFill>
                    <a:srgbClr val="003399"/>
                  </a:solidFill>
                </a:rPr>
                <a:t> if </a:t>
              </a:r>
              <a:r>
                <a:rPr lang="en-US" b="1">
                  <a:solidFill>
                    <a:srgbClr val="CC0000"/>
                  </a:solidFill>
                </a:rPr>
                <a:t>m’=m</a:t>
              </a:r>
            </a:p>
          </p:txBody>
        </p:sp>
        <p:sp>
          <p:nvSpPr>
            <p:cNvPr id="23577" name="Rectangle 31"/>
            <p:cNvSpPr>
              <a:spLocks noChangeArrowheads="1"/>
            </p:cNvSpPr>
            <p:nvPr/>
          </p:nvSpPr>
          <p:spPr bwMode="auto">
            <a:xfrm>
              <a:off x="288" y="3888"/>
              <a:ext cx="523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Char char="n"/>
              </a:pPr>
              <a:r>
                <a:rPr lang="en-US" b="1">
                  <a:solidFill>
                    <a:srgbClr val="003399"/>
                  </a:solidFill>
                </a:rPr>
                <a:t>Intuitively, a scheme is </a:t>
              </a:r>
              <a:r>
                <a:rPr lang="en-US" b="1">
                  <a:solidFill>
                    <a:srgbClr val="CC0000"/>
                  </a:solidFill>
                </a:rPr>
                <a:t>secure</a:t>
              </a:r>
              <a:r>
                <a:rPr lang="en-US" b="1">
                  <a:solidFill>
                    <a:srgbClr val="003399"/>
                  </a:solidFill>
                </a:rPr>
                <a:t> if eavesdropper can not learn </a:t>
              </a:r>
              <a:r>
                <a:rPr lang="en-US" b="1">
                  <a:solidFill>
                    <a:srgbClr val="CC0000"/>
                  </a:solidFill>
                </a:rPr>
                <a:t>m</a:t>
              </a:r>
              <a:r>
                <a:rPr lang="en-US" b="1">
                  <a:solidFill>
                    <a:srgbClr val="003399"/>
                  </a:solidFill>
                </a:rPr>
                <a:t> from </a:t>
              </a:r>
              <a:r>
                <a:rPr lang="en-US" b="1">
                  <a:solidFill>
                    <a:srgbClr val="CC0000"/>
                  </a:solidFill>
                </a:rPr>
                <a:t>c</a:t>
              </a:r>
              <a:r>
                <a:rPr lang="en-US" b="1">
                  <a:solidFill>
                    <a:srgbClr val="003399"/>
                  </a:solidFill>
                </a:rPr>
                <a:t>.</a:t>
              </a:r>
              <a:endParaRPr lang="en-US" b="1">
                <a:solidFill>
                  <a:srgbClr val="CC0000"/>
                </a:solidFill>
              </a:endParaRPr>
            </a:p>
          </p:txBody>
        </p:sp>
        <p:sp>
          <p:nvSpPr>
            <p:cNvPr id="23578" name="AutoShape 32"/>
            <p:cNvSpPr>
              <a:spLocks noChangeArrowheads="1"/>
            </p:cNvSpPr>
            <p:nvPr/>
          </p:nvSpPr>
          <p:spPr bwMode="auto">
            <a:xfrm>
              <a:off x="240" y="3600"/>
              <a:ext cx="5328" cy="528"/>
            </a:xfrm>
            <a:prstGeom prst="roundRect">
              <a:avLst>
                <a:gd name="adj" fmla="val 16667"/>
              </a:avLst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3962400" y="4876800"/>
            <a:ext cx="3581400" cy="609600"/>
            <a:chOff x="2496" y="2928"/>
            <a:chExt cx="2256" cy="384"/>
          </a:xfrm>
        </p:grpSpPr>
        <p:sp>
          <p:nvSpPr>
            <p:cNvPr id="23574" name="AutoShape 33"/>
            <p:cNvSpPr>
              <a:spLocks noChangeArrowheads="1"/>
            </p:cNvSpPr>
            <p:nvPr/>
          </p:nvSpPr>
          <p:spPr bwMode="auto">
            <a:xfrm>
              <a:off x="2496" y="2928"/>
              <a:ext cx="2256" cy="384"/>
            </a:xfrm>
            <a:prstGeom prst="wedgeRoundRectCallout">
              <a:avLst>
                <a:gd name="adj1" fmla="val 47519"/>
                <a:gd name="adj2" fmla="val 203907"/>
                <a:gd name="adj3" fmla="val 16667"/>
              </a:avLst>
            </a:prstGeom>
            <a:solidFill>
              <a:srgbClr val="FFFF99"/>
            </a:solid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algn="ctr"/>
              <a:endParaRPr lang="en-US"/>
            </a:p>
          </p:txBody>
        </p:sp>
        <p:sp>
          <p:nvSpPr>
            <p:cNvPr id="23575" name="Rectangle 34"/>
            <p:cNvSpPr>
              <a:spLocks noChangeArrowheads="1"/>
            </p:cNvSpPr>
            <p:nvPr/>
          </p:nvSpPr>
          <p:spPr bwMode="auto">
            <a:xfrm>
              <a:off x="2640" y="2976"/>
              <a:ext cx="211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spcBef>
                  <a:spcPct val="20000"/>
                </a:spcBef>
                <a:buClr>
                  <a:srgbClr val="003399"/>
                </a:buClr>
                <a:buSzPct val="50000"/>
                <a:buFont typeface="Monotype Sorts" pitchFamily="2" charset="2"/>
                <a:buNone/>
              </a:pPr>
              <a:r>
                <a:rPr lang="en-US" b="1"/>
                <a:t>Even if Eve knows the key e!</a:t>
              </a:r>
            </a:p>
          </p:txBody>
        </p:sp>
      </p:grpSp>
      <p:sp>
        <p:nvSpPr>
          <p:cNvPr id="23573" name="Line 38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6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6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6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5" grpId="0"/>
      <p:bldP spid="560136" grpId="0"/>
      <p:bldP spid="560137" grpId="0"/>
      <p:bldP spid="560141" grpId="0"/>
      <p:bldP spid="560148" grpId="0"/>
      <p:bldP spid="560149" grpId="0"/>
      <p:bldP spid="560150" grpId="0"/>
      <p:bldP spid="5601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165BCE8-DA53-448D-A037-95DA1FA3B149}" type="slidenum">
              <a:rPr lang="en-US"/>
              <a:pPr/>
              <a:t>22</a:t>
            </a:fld>
            <a:endParaRPr 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Crypto Wonders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533400"/>
          </a:xfrm>
        </p:spPr>
        <p:txBody>
          <a:bodyPr/>
          <a:lstStyle/>
          <a:p>
            <a:pPr marL="0" indent="0"/>
            <a:r>
              <a:rPr lang="en-US" smtClean="0">
                <a:solidFill>
                  <a:srgbClr val="CC0000"/>
                </a:solidFill>
              </a:rPr>
              <a:t>Digital Signatures.</a:t>
            </a:r>
            <a:r>
              <a:rPr lang="en-US" smtClean="0"/>
              <a:t> Electronically sign documents in unforgeable way.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609600" y="1447800"/>
            <a:ext cx="784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Zero-knowledge proofs.</a:t>
            </a:r>
            <a:r>
              <a:rPr lang="en-US" b="1" dirty="0">
                <a:solidFill>
                  <a:srgbClr val="003399"/>
                </a:solidFill>
              </a:rPr>
              <a:t> Alice proves to Bob that she earns &lt;$50K without Bob learning her income.</a:t>
            </a: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609600" y="22860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Privacy-preserving data mining.</a:t>
            </a:r>
            <a:r>
              <a:rPr lang="en-US" b="1" dirty="0">
                <a:solidFill>
                  <a:srgbClr val="003399"/>
                </a:solidFill>
              </a:rPr>
              <a:t> Bob holds DB. Alice gets answer to one query, without Bob knowing what she asked.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609600" y="32004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Playing poker over the net.</a:t>
            </a:r>
            <a:r>
              <a:rPr lang="en-US" b="1" dirty="0">
                <a:solidFill>
                  <a:srgbClr val="003399"/>
                </a:solidFill>
              </a:rPr>
              <a:t> Alice, Bob, Carol and David can play poker over the net without trusting each other or any central server.</a:t>
            </a: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609600" y="40386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Distributed systems.</a:t>
            </a:r>
            <a:r>
              <a:rPr lang="en-US" b="1">
                <a:solidFill>
                  <a:srgbClr val="003399"/>
                </a:solidFill>
              </a:rPr>
              <a:t> Distribute sensitive data to 7 servers </a:t>
            </a:r>
            <a:br>
              <a:rPr lang="en-US" b="1">
                <a:solidFill>
                  <a:srgbClr val="003399"/>
                </a:solidFill>
              </a:rPr>
            </a:br>
            <a:r>
              <a:rPr lang="en-US" b="1">
                <a:solidFill>
                  <a:srgbClr val="003399"/>
                </a:solidFill>
              </a:rPr>
              <a:t>s.t. as long as  &lt;3 are broken, no harm to security occurs.</a:t>
            </a:r>
          </a:p>
        </p:txBody>
      </p:sp>
      <p:sp>
        <p:nvSpPr>
          <p:cNvPr id="24585" name="Rectangle 8"/>
          <p:cNvSpPr>
            <a:spLocks noChangeArrowheads="1"/>
          </p:cNvSpPr>
          <p:nvPr/>
        </p:nvSpPr>
        <p:spPr bwMode="auto">
          <a:xfrm>
            <a:off x="609600" y="48768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Electronic auctions.</a:t>
            </a:r>
            <a:r>
              <a:rPr lang="en-US" b="1" dirty="0">
                <a:solidFill>
                  <a:srgbClr val="003399"/>
                </a:solidFill>
              </a:rPr>
              <a:t> Can run auctions </a:t>
            </a:r>
            <a:r>
              <a:rPr lang="en-US" b="1" dirty="0" err="1">
                <a:solidFill>
                  <a:srgbClr val="003399"/>
                </a:solidFill>
              </a:rPr>
              <a:t>s.t</a:t>
            </a:r>
            <a:r>
              <a:rPr lang="en-US" b="1" dirty="0">
                <a:solidFill>
                  <a:srgbClr val="003399"/>
                </a:solidFill>
              </a:rPr>
              <a:t>. </a:t>
            </a:r>
            <a:r>
              <a:rPr lang="en-US" b="1" i="1" dirty="0">
                <a:solidFill>
                  <a:srgbClr val="003399"/>
                </a:solidFill>
              </a:rPr>
              <a:t>no one</a:t>
            </a:r>
            <a:r>
              <a:rPr lang="en-US" b="1" dirty="0">
                <a:solidFill>
                  <a:srgbClr val="003399"/>
                </a:solidFill>
              </a:rPr>
              <a:t> (even not seller)</a:t>
            </a:r>
            <a:br>
              <a:rPr lang="en-US" b="1" dirty="0">
                <a:solidFill>
                  <a:srgbClr val="003399"/>
                </a:solidFill>
              </a:rPr>
            </a:br>
            <a:r>
              <a:rPr lang="en-US" b="1" dirty="0">
                <a:solidFill>
                  <a:srgbClr val="003399"/>
                </a:solidFill>
              </a:rPr>
              <a:t>learns anything other than winning party and bid.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09600" y="5791200"/>
            <a:ext cx="815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 smtClean="0">
                <a:solidFill>
                  <a:srgbClr val="CC0000"/>
                </a:solidFill>
              </a:rPr>
              <a:t>Fully </a:t>
            </a:r>
            <a:r>
              <a:rPr lang="en-US" b="1" dirty="0" err="1" smtClean="0">
                <a:solidFill>
                  <a:srgbClr val="CC0000"/>
                </a:solidFill>
              </a:rPr>
              <a:t>homomorphic</a:t>
            </a:r>
            <a:r>
              <a:rPr lang="en-US" b="1" dirty="0" smtClean="0">
                <a:solidFill>
                  <a:srgbClr val="CC0000"/>
                </a:solidFill>
              </a:rPr>
              <a:t> encryption.</a:t>
            </a:r>
            <a:r>
              <a:rPr lang="en-US" b="1" dirty="0" smtClean="0">
                <a:solidFill>
                  <a:srgbClr val="003399"/>
                </a:solidFill>
              </a:rPr>
              <a:t> Encrypt E(m) in a way that allows anyone to compute E(f(m)) for every function f.</a:t>
            </a:r>
            <a:endParaRPr lang="en-US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A6B69FC-ACB7-4F37-BE3D-34F7F72D8E46}" type="slidenum">
              <a:rPr lang="en-US"/>
              <a:pPr/>
              <a:t>23</a:t>
            </a:fld>
            <a:endParaRPr 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Cryptography &amp; Security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9067800" cy="381000"/>
          </a:xfrm>
        </p:spPr>
        <p:txBody>
          <a:bodyPr/>
          <a:lstStyle/>
          <a:p>
            <a:pPr marL="0" indent="0"/>
            <a:r>
              <a:rPr lang="en-US" smtClean="0">
                <a:solidFill>
                  <a:srgbClr val="CC0000"/>
                </a:solidFill>
              </a:rPr>
              <a:t>Prev slides: </a:t>
            </a:r>
            <a:r>
              <a:rPr lang="en-US" smtClean="0"/>
              <a:t>Have provably secure algorithm for every crypto task imaginable.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1143000" y="1295400"/>
            <a:ext cx="403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400" b="1">
                <a:solidFill>
                  <a:schemeClr val="folHlink"/>
                </a:solidFill>
              </a:rPr>
              <a:t>Q:</a:t>
            </a:r>
            <a:r>
              <a:rPr lang="en-US" b="1">
                <a:solidFill>
                  <a:srgbClr val="CC0000"/>
                </a:solidFill>
              </a:rPr>
              <a:t> How come nothing is secure?</a:t>
            </a: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1066800" y="1905000"/>
            <a:ext cx="769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400" b="1">
                <a:solidFill>
                  <a:schemeClr val="folHlink"/>
                </a:solidFill>
              </a:rPr>
              <a:t>A1:</a:t>
            </a:r>
            <a:r>
              <a:rPr lang="en-US" b="1">
                <a:solidFill>
                  <a:srgbClr val="CC0000"/>
                </a:solidFill>
              </a:rPr>
              <a:t> </a:t>
            </a:r>
            <a:r>
              <a:rPr lang="en-US" b="1">
                <a:solidFill>
                  <a:srgbClr val="003399"/>
                </a:solidFill>
              </a:rPr>
              <a:t>Not all of these are used or used correctly: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1600200" y="2438400"/>
            <a:ext cx="693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Strange tendency to use “home-brewed” cryptosystems.</a:t>
            </a:r>
            <a:endParaRPr lang="en-US" b="1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25608" name="Rectangle 16"/>
          <p:cNvSpPr>
            <a:spLocks noChangeArrowheads="1"/>
          </p:cNvSpPr>
          <p:nvPr/>
        </p:nvSpPr>
        <p:spPr bwMode="auto">
          <a:xfrm>
            <a:off x="1600200" y="2895600"/>
            <a:ext cx="693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Combining secure primitives in insecure way</a:t>
            </a:r>
            <a:endParaRPr lang="en-US" b="1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25609" name="Rectangle 17"/>
          <p:cNvSpPr>
            <a:spLocks noChangeArrowheads="1"/>
          </p:cNvSpPr>
          <p:nvPr/>
        </p:nvSpPr>
        <p:spPr bwMode="auto">
          <a:xfrm>
            <a:off x="1600200" y="3962400"/>
            <a:ext cx="693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Strict efficiency requirements for crypto/security:</a:t>
            </a:r>
            <a:endParaRPr lang="en-US" b="1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25610" name="Rectangle 18"/>
          <p:cNvSpPr>
            <a:spLocks noChangeArrowheads="1"/>
          </p:cNvSpPr>
          <p:nvPr/>
        </p:nvSpPr>
        <p:spPr bwMode="auto">
          <a:xfrm>
            <a:off x="1752600" y="4800600"/>
            <a:ext cx="693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147763" lvl="3" indent="-404813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Many provably secure algs not efficient enough</a:t>
            </a:r>
            <a:endParaRPr lang="en-US" b="1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25611" name="Rectangle 19"/>
          <p:cNvSpPr>
            <a:spLocks noChangeArrowheads="1"/>
          </p:cNvSpPr>
          <p:nvPr/>
        </p:nvSpPr>
        <p:spPr bwMode="auto">
          <a:xfrm>
            <a:off x="1752600" y="4419600"/>
            <a:ext cx="693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147763" lvl="3" indent="-404813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The cost is </a:t>
            </a:r>
            <a:r>
              <a:rPr lang="en-US" b="1">
                <a:solidFill>
                  <a:srgbClr val="CC0000"/>
                </a:solidFill>
              </a:rPr>
              <a:t>visible</a:t>
            </a:r>
            <a:r>
              <a:rPr lang="en-US" b="1">
                <a:solidFill>
                  <a:schemeClr val="folHlink"/>
                </a:solidFill>
              </a:rPr>
              <a:t> but benefit </a:t>
            </a:r>
            <a:r>
              <a:rPr lang="en-US" b="1">
                <a:solidFill>
                  <a:srgbClr val="CC0000"/>
                </a:solidFill>
              </a:rPr>
              <a:t>invisible</a:t>
            </a:r>
            <a:r>
              <a:rPr lang="en-US" b="1">
                <a:solidFill>
                  <a:schemeClr val="folHlink"/>
                </a:solidFill>
              </a:rPr>
              <a:t>.</a:t>
            </a:r>
            <a:endParaRPr lang="en-US" b="1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25612" name="Rectangle 20"/>
          <p:cNvSpPr>
            <a:spLocks noChangeArrowheads="1"/>
          </p:cNvSpPr>
          <p:nvPr/>
        </p:nvSpPr>
        <p:spPr bwMode="auto">
          <a:xfrm>
            <a:off x="1600200" y="5334000"/>
            <a:ext cx="693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Easy to get implementation wrong – many subtleties</a:t>
            </a:r>
            <a:endParaRPr lang="en-US" b="1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25613" name="Rectangle 21"/>
          <p:cNvSpPr>
            <a:spLocks noChangeArrowheads="1"/>
          </p:cNvSpPr>
          <p:nvPr/>
        </p:nvSpPr>
        <p:spPr bwMode="auto">
          <a:xfrm>
            <a:off x="1600200" y="5791200"/>
            <a:ext cx="693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Compatibility issues, legacy systems,</a:t>
            </a:r>
            <a:endParaRPr lang="en-US" b="1">
              <a:solidFill>
                <a:srgbClr val="003399"/>
              </a:solidFill>
              <a:cs typeface="Arial" charset="0"/>
            </a:endParaRPr>
          </a:p>
        </p:txBody>
      </p:sp>
      <p:sp>
        <p:nvSpPr>
          <p:cNvPr id="25614" name="Rectangle 22"/>
          <p:cNvSpPr>
            <a:spLocks noChangeArrowheads="1"/>
          </p:cNvSpPr>
          <p:nvPr/>
        </p:nvSpPr>
        <p:spPr bwMode="auto">
          <a:xfrm>
            <a:off x="1600200" y="3352800"/>
            <a:ext cx="693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 Misunderstanding properties of crypto components.</a:t>
            </a:r>
            <a:endParaRPr lang="en-US" b="1">
              <a:solidFill>
                <a:srgbClr val="003399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5BB728-9EE2-4172-AAC7-4D61FE705D3C}" type="slidenum">
              <a:rPr lang="en-US"/>
              <a:pPr/>
              <a:t>24</a:t>
            </a:fld>
            <a:endParaRPr 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Wednesday</a:t>
            </a:r>
            <a:endParaRPr lang="en-US" dirty="0" smtClean="0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609600" y="14478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400" b="1" dirty="0" smtClean="0"/>
              <a:t>2) </a:t>
            </a:r>
            <a:r>
              <a:rPr lang="en-US" sz="2400" b="1" dirty="0" smtClean="0">
                <a:solidFill>
                  <a:srgbClr val="003399"/>
                </a:solidFill>
              </a:rPr>
              <a:t>Think how would you try to (mathematically) </a:t>
            </a:r>
            <a:r>
              <a:rPr lang="en-US" sz="2400" b="1" dirty="0" smtClean="0">
                <a:solidFill>
                  <a:srgbClr val="FF0000"/>
                </a:solidFill>
              </a:rPr>
              <a:t>define</a:t>
            </a:r>
            <a:r>
              <a:rPr lang="en-US" sz="2400" b="1" dirty="0" smtClean="0">
                <a:solidFill>
                  <a:srgbClr val="003399"/>
                </a:solidFill>
              </a:rPr>
              <a:t> the notion that a pair of functions (E,D) is a </a:t>
            </a:r>
            <a:r>
              <a:rPr lang="en-US" sz="2400" b="1" dirty="0" smtClean="0">
                <a:solidFill>
                  <a:srgbClr val="FF0000"/>
                </a:solidFill>
              </a:rPr>
              <a:t>secure encryption scheme</a:t>
            </a:r>
            <a:r>
              <a:rPr lang="en-US" sz="2400" b="1" dirty="0" smtClean="0">
                <a:solidFill>
                  <a:srgbClr val="003399"/>
                </a:solidFill>
              </a:rPr>
              <a:t>.</a:t>
            </a:r>
            <a:endParaRPr lang="en-US" sz="2400" b="1" dirty="0">
              <a:solidFill>
                <a:srgbClr val="003399"/>
              </a:solidFill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609600" y="2819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003399"/>
                </a:solidFill>
              </a:rPr>
              <a:t>Then read Katz-</a:t>
            </a:r>
            <a:r>
              <a:rPr lang="en-US" sz="2400" b="1" dirty="0" err="1" smtClean="0">
                <a:solidFill>
                  <a:srgbClr val="003399"/>
                </a:solidFill>
              </a:rPr>
              <a:t>Lindell</a:t>
            </a:r>
            <a:r>
              <a:rPr lang="en-US" sz="2400" b="1" dirty="0" smtClean="0">
                <a:solidFill>
                  <a:srgbClr val="003399"/>
                </a:solidFill>
              </a:rPr>
              <a:t> pp 18-24 </a:t>
            </a:r>
            <a:r>
              <a:rPr lang="en-US" sz="2000" b="1" dirty="0" smtClean="0">
                <a:solidFill>
                  <a:srgbClr val="003399"/>
                </a:solidFill>
              </a:rPr>
              <a:t>(see also </a:t>
            </a:r>
            <a:r>
              <a:rPr lang="en-US" sz="2000" b="1" dirty="0" err="1" smtClean="0">
                <a:solidFill>
                  <a:srgbClr val="003399"/>
                </a:solidFill>
              </a:rPr>
              <a:t>Goldreich</a:t>
            </a:r>
            <a:r>
              <a:rPr lang="en-US" sz="2000" b="1" dirty="0" smtClean="0">
                <a:solidFill>
                  <a:srgbClr val="003399"/>
                </a:solidFill>
              </a:rPr>
              <a:t>)</a:t>
            </a:r>
            <a:endParaRPr lang="en-US" sz="2400" b="1" dirty="0">
              <a:solidFill>
                <a:srgbClr val="003399"/>
              </a:solidFill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762000"/>
            <a:ext cx="510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</a:pPr>
            <a:r>
              <a:rPr lang="en-US" sz="2400" b="1" dirty="0" smtClean="0"/>
              <a:t>1) </a:t>
            </a:r>
            <a:r>
              <a:rPr lang="en-US" sz="2400" b="1" dirty="0" smtClean="0">
                <a:solidFill>
                  <a:srgbClr val="006600"/>
                </a:solidFill>
              </a:rPr>
              <a:t>Join the course mailing list.</a:t>
            </a:r>
            <a:endParaRPr lang="en-US" sz="2400" b="1" dirty="0">
              <a:solidFill>
                <a:srgbClr val="006600"/>
              </a:solidFill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609600" y="3581400"/>
            <a:ext cx="701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400" b="1" dirty="0" smtClean="0"/>
              <a:t>3) </a:t>
            </a:r>
            <a:r>
              <a:rPr lang="en-US" sz="2400" b="1" dirty="0" smtClean="0">
                <a:solidFill>
                  <a:srgbClr val="003399"/>
                </a:solidFill>
              </a:rPr>
              <a:t>Go over mathematical background handout</a:t>
            </a:r>
            <a:endParaRPr lang="en-US" sz="24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86B30BC-93BC-4DEB-B431-0CA02BAD76D8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Crypto History: B.DH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" y="7620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1587</a:t>
            </a:r>
            <a:r>
              <a:rPr lang="en-US" b="1">
                <a:solidFill>
                  <a:srgbClr val="003399"/>
                </a:solidFill>
              </a:rPr>
              <a:t>: Ciphers from Mary of Scots plotting assassination of queen Elizabeth broken; used as evidence to convict her of treason.</a:t>
            </a:r>
          </a:p>
        </p:txBody>
      </p:sp>
      <p:sp>
        <p:nvSpPr>
          <p:cNvPr id="532485" name="Rectangle 5"/>
          <p:cNvSpPr>
            <a:spLocks noChangeArrowheads="1"/>
          </p:cNvSpPr>
          <p:nvPr/>
        </p:nvSpPr>
        <p:spPr bwMode="auto">
          <a:xfrm>
            <a:off x="457200" y="1524000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1860’s (civil war):</a:t>
            </a:r>
            <a:r>
              <a:rPr lang="en-US" b="1">
                <a:solidFill>
                  <a:srgbClr val="003399"/>
                </a:solidFill>
              </a:rPr>
              <a:t> Confederacy used good cipher (Vigenere) in a bad way. Messages routinely broken by team of young union cryptanalysts; in particular leading to a Manhattan manufacturer of plates for printing rebel currency. </a:t>
            </a:r>
          </a:p>
        </p:txBody>
      </p:sp>
      <p:sp>
        <p:nvSpPr>
          <p:cNvPr id="532486" name="Rectangle 6"/>
          <p:cNvSpPr>
            <a:spLocks noChangeArrowheads="1"/>
          </p:cNvSpPr>
          <p:nvPr/>
        </p:nvSpPr>
        <p:spPr bwMode="auto">
          <a:xfrm>
            <a:off x="457200" y="28956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1878:</a:t>
            </a:r>
            <a:r>
              <a:rPr lang="en-US" b="1">
                <a:solidFill>
                  <a:srgbClr val="003399"/>
                </a:solidFill>
              </a:rPr>
              <a:t> New York Tribune decodes telegram proving Democrats’ attempt to buy an electoral vote in presidential election for $10K.</a:t>
            </a:r>
          </a:p>
        </p:txBody>
      </p:sp>
      <p:sp>
        <p:nvSpPr>
          <p:cNvPr id="532487" name="Rectangle 7"/>
          <p:cNvSpPr>
            <a:spLocks noChangeArrowheads="1"/>
          </p:cNvSpPr>
          <p:nvPr/>
        </p:nvSpPr>
        <p:spPr bwMode="auto">
          <a:xfrm>
            <a:off x="457200" y="3733800"/>
            <a:ext cx="7924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1914:</a:t>
            </a:r>
            <a:r>
              <a:rPr lang="en-US" b="1">
                <a:solidFill>
                  <a:srgbClr val="003399"/>
                </a:solidFill>
              </a:rPr>
              <a:t> With aid of partial info from sunken German ships, British intelligence broke all German codes.</a:t>
            </a:r>
            <a:br>
              <a:rPr lang="en-US" b="1">
                <a:solidFill>
                  <a:srgbClr val="003399"/>
                </a:solidFill>
              </a:rPr>
            </a:br>
            <a:r>
              <a:rPr lang="en-US" b="1">
                <a:solidFill>
                  <a:srgbClr val="003399"/>
                </a:solidFill>
              </a:rPr>
              <a:t>Cracked telegram of German plan to form alliance with Mexico and conquer back territory from U.S.  As a result, U.S. joined WWI.</a:t>
            </a:r>
          </a:p>
        </p:txBody>
      </p:sp>
      <p:sp>
        <p:nvSpPr>
          <p:cNvPr id="532488" name="Rectangle 8"/>
          <p:cNvSpPr>
            <a:spLocks noChangeArrowheads="1"/>
          </p:cNvSpPr>
          <p:nvPr/>
        </p:nvSpPr>
        <p:spPr bwMode="auto">
          <a:xfrm>
            <a:off x="457200" y="5257800"/>
            <a:ext cx="7924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WWII:</a:t>
            </a:r>
            <a:r>
              <a:rPr lang="en-US" b="1">
                <a:solidFill>
                  <a:srgbClr val="003399"/>
                </a:solidFill>
              </a:rPr>
              <a:t> Cryptanalysis used by both sides. Polish &amp; British cryptanalysts break supposedly unbreakable </a:t>
            </a:r>
            <a:r>
              <a:rPr lang="en-US" b="1">
                <a:solidFill>
                  <a:srgbClr val="CC0000"/>
                </a:solidFill>
              </a:rPr>
              <a:t>Enigma</a:t>
            </a:r>
            <a:r>
              <a:rPr lang="en-US" b="1">
                <a:solidFill>
                  <a:srgbClr val="003399"/>
                </a:solidFill>
              </a:rPr>
              <a:t> cipher using mix of ingenuity, German negligence, and mechanical computation.</a:t>
            </a:r>
            <a:br>
              <a:rPr lang="en-US" b="1">
                <a:solidFill>
                  <a:srgbClr val="003399"/>
                </a:solidFill>
              </a:rPr>
            </a:br>
            <a:r>
              <a:rPr lang="en-US" b="1">
                <a:solidFill>
                  <a:srgbClr val="003399"/>
                </a:solidFill>
              </a:rPr>
              <a:t>Churchill credits cryptanalysts with winning the war.</a:t>
            </a:r>
            <a:endParaRPr lang="en-US" b="1">
              <a:solidFill>
                <a:srgbClr val="008080"/>
              </a:solidFill>
            </a:endParaRPr>
          </a:p>
        </p:txBody>
      </p:sp>
      <p:sp>
        <p:nvSpPr>
          <p:cNvPr id="532489" name="Rectangle 9"/>
          <p:cNvSpPr>
            <a:spLocks noChangeArrowheads="1"/>
          </p:cNvSpPr>
          <p:nvPr/>
        </p:nvSpPr>
        <p:spPr bwMode="auto">
          <a:xfrm>
            <a:off x="0" y="609600"/>
            <a:ext cx="8458200" cy="914400"/>
          </a:xfrm>
          <a:prstGeom prst="rect">
            <a:avLst/>
          </a:prstGeom>
          <a:solidFill>
            <a:schemeClr val="bg1">
              <a:alpha val="39999"/>
            </a:schemeClr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32490" name="Rectangle 10"/>
          <p:cNvSpPr>
            <a:spLocks noChangeArrowheads="1"/>
          </p:cNvSpPr>
          <p:nvPr/>
        </p:nvSpPr>
        <p:spPr bwMode="auto">
          <a:xfrm>
            <a:off x="76200" y="1524000"/>
            <a:ext cx="8458200" cy="1219200"/>
          </a:xfrm>
          <a:prstGeom prst="rect">
            <a:avLst/>
          </a:prstGeom>
          <a:solidFill>
            <a:schemeClr val="bg1">
              <a:alpha val="39999"/>
            </a:schemeClr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32491" name="Rectangle 11"/>
          <p:cNvSpPr>
            <a:spLocks noChangeArrowheads="1"/>
          </p:cNvSpPr>
          <p:nvPr/>
        </p:nvSpPr>
        <p:spPr bwMode="auto">
          <a:xfrm>
            <a:off x="152400" y="2971800"/>
            <a:ext cx="8382000" cy="685800"/>
          </a:xfrm>
          <a:prstGeom prst="rect">
            <a:avLst/>
          </a:prstGeom>
          <a:solidFill>
            <a:schemeClr val="bg1">
              <a:alpha val="39999"/>
            </a:schemeClr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32492" name="Rectangle 12"/>
          <p:cNvSpPr>
            <a:spLocks noChangeArrowheads="1"/>
          </p:cNvSpPr>
          <p:nvPr/>
        </p:nvSpPr>
        <p:spPr bwMode="auto">
          <a:xfrm>
            <a:off x="228600" y="3733800"/>
            <a:ext cx="8458200" cy="1295400"/>
          </a:xfrm>
          <a:prstGeom prst="rect">
            <a:avLst/>
          </a:prstGeom>
          <a:solidFill>
            <a:schemeClr val="bg1">
              <a:alpha val="39999"/>
            </a:schemeClr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5" grpId="0"/>
      <p:bldP spid="532486" grpId="0"/>
      <p:bldP spid="532487" grpId="0"/>
      <p:bldP spid="532488" grpId="0"/>
      <p:bldP spid="532489" grpId="0" animBg="1"/>
      <p:bldP spid="532490" grpId="0" animBg="1"/>
      <p:bldP spid="532491" grpId="0" animBg="1"/>
      <p:bldP spid="5324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FD48902-F6E1-42CE-8536-758EC6C9F1BA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Crypto History: A.DH</a:t>
            </a:r>
          </a:p>
        </p:txBody>
      </p:sp>
      <p:sp>
        <p:nvSpPr>
          <p:cNvPr id="532484" name="Rectangle 4"/>
          <p:cNvSpPr>
            <a:spLocks noChangeArrowheads="1"/>
          </p:cNvSpPr>
          <p:nvPr/>
        </p:nvSpPr>
        <p:spPr bwMode="auto">
          <a:xfrm>
            <a:off x="381000" y="7620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31825" indent="-631825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1976</a:t>
            </a:r>
            <a:r>
              <a:rPr lang="en-US" b="1">
                <a:solidFill>
                  <a:srgbClr val="003399"/>
                </a:solidFill>
              </a:rPr>
              <a:t>: Diffie and Hellman propose new, more ambitious, notion of “public key cryptography” based on simple to state, hard to solve, computational problem.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81000" y="25146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31825" indent="-631825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  <a:tabLst>
                <a:tab pos="631825" algn="l"/>
              </a:tabLst>
            </a:pPr>
            <a:r>
              <a:rPr lang="en-US" b="1">
                <a:solidFill>
                  <a:srgbClr val="CC0000"/>
                </a:solidFill>
              </a:rPr>
              <a:t>1977</a:t>
            </a:r>
            <a:r>
              <a:rPr lang="en-US" b="1">
                <a:solidFill>
                  <a:srgbClr val="003399"/>
                </a:solidFill>
              </a:rPr>
              <a:t>: Rivest, Shamir and Adleman (RSA) propose another public key crypto candidate.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81000" y="3479800"/>
            <a:ext cx="7848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31825" indent="-631825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1977-</a:t>
            </a:r>
            <a:r>
              <a:rPr lang="en-US" b="1" dirty="0">
                <a:solidFill>
                  <a:srgbClr val="003399"/>
                </a:solidFill>
              </a:rPr>
              <a:t>: Schemes stay </a:t>
            </a:r>
            <a:r>
              <a:rPr lang="en-US" b="1" dirty="0">
                <a:solidFill>
                  <a:srgbClr val="FF0000"/>
                </a:solidFill>
              </a:rPr>
              <a:t>unbroken</a:t>
            </a:r>
            <a:r>
              <a:rPr lang="en-US" b="1" dirty="0">
                <a:solidFill>
                  <a:srgbClr val="003399"/>
                </a:solidFill>
              </a:rPr>
              <a:t> despite attacks with unprecedented manpower and computer cycles.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81000" y="4445000"/>
            <a:ext cx="8001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31825" indent="-631825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1980’s-</a:t>
            </a:r>
            <a:r>
              <a:rPr lang="en-US" b="1">
                <a:solidFill>
                  <a:srgbClr val="003399"/>
                </a:solidFill>
              </a:rPr>
              <a:t>: Web of reductions – even more ambitious notions: CCA secure encryption, CMA secure signatures, zero knowledge, electronic cash, electronic elections and auctions, privacy preserving data mining, …. , fully homomorphic encryption (</a:t>
            </a:r>
            <a:r>
              <a:rPr lang="en-US" b="1">
                <a:solidFill>
                  <a:srgbClr val="CC0000"/>
                </a:solidFill>
              </a:rPr>
              <a:t>2009</a:t>
            </a:r>
            <a:r>
              <a:rPr lang="en-US" b="1">
                <a:solidFill>
                  <a:srgbClr val="003399"/>
                </a:solidFill>
              </a:rPr>
              <a:t>).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381000" y="5943600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31825" indent="-631825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Today</a:t>
            </a:r>
            <a:r>
              <a:rPr lang="en-US" b="1">
                <a:solidFill>
                  <a:srgbClr val="003399"/>
                </a:solidFill>
              </a:rPr>
              <a:t>: Breaking cryptography not considered top cyber security threat.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066800" y="1828800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006600"/>
                </a:solidFill>
              </a:rPr>
              <a:t>“We stand today on the brink of a revolution in cryptography”</a:t>
            </a:r>
          </a:p>
          <a:p>
            <a:endParaRPr lang="en-US" sz="2000" i="1">
              <a:solidFill>
                <a:srgbClr val="006600"/>
              </a:solidFill>
            </a:endParaRPr>
          </a:p>
        </p:txBody>
      </p:sp>
      <p:sp>
        <p:nvSpPr>
          <p:cNvPr id="532489" name="Rectangle 9"/>
          <p:cNvSpPr>
            <a:spLocks noChangeArrowheads="1"/>
          </p:cNvSpPr>
          <p:nvPr/>
        </p:nvSpPr>
        <p:spPr bwMode="auto">
          <a:xfrm>
            <a:off x="304800" y="762000"/>
            <a:ext cx="8458200" cy="1676400"/>
          </a:xfrm>
          <a:prstGeom prst="rect">
            <a:avLst/>
          </a:prstGeom>
          <a:solidFill>
            <a:schemeClr val="bg1">
              <a:alpha val="39999"/>
            </a:schemeClr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381000" y="2514600"/>
            <a:ext cx="8458200" cy="685800"/>
          </a:xfrm>
          <a:prstGeom prst="rect">
            <a:avLst/>
          </a:prstGeom>
          <a:solidFill>
            <a:schemeClr val="bg1">
              <a:alpha val="39999"/>
            </a:schemeClr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381000" y="3429000"/>
            <a:ext cx="8458200" cy="685800"/>
          </a:xfrm>
          <a:prstGeom prst="rect">
            <a:avLst/>
          </a:prstGeom>
          <a:solidFill>
            <a:schemeClr val="bg1">
              <a:alpha val="39999"/>
            </a:schemeClr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381000" y="4419600"/>
            <a:ext cx="8458200" cy="1219200"/>
          </a:xfrm>
          <a:prstGeom prst="rect">
            <a:avLst/>
          </a:prstGeom>
          <a:solidFill>
            <a:schemeClr val="bg1">
              <a:alpha val="39999"/>
            </a:schemeClr>
          </a:solidFill>
          <a:ln w="1587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4" grpId="0"/>
      <p:bldP spid="13" grpId="0"/>
      <p:bldP spid="14" grpId="0"/>
      <p:bldP spid="15" grpId="0"/>
      <p:bldP spid="16" grpId="0"/>
      <p:bldP spid="17" grpId="0"/>
      <p:bldP spid="532489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FDF8A66-2263-453B-8CC6-D031BBB90703}" type="slidenum">
              <a:rPr lang="en-US"/>
              <a:pPr/>
              <a:t>5</a:t>
            </a:fld>
            <a:endParaRPr 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Course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7848600" cy="381000"/>
          </a:xfrm>
        </p:spPr>
        <p:txBody>
          <a:bodyPr/>
          <a:lstStyle/>
          <a:p>
            <a:pPr marL="0" indent="0"/>
            <a:r>
              <a:rPr lang="en-US" sz="2000" smtClean="0">
                <a:solidFill>
                  <a:srgbClr val="CC0000"/>
                </a:solidFill>
              </a:rPr>
              <a:t>What you’ll learn: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762000" y="1066800"/>
            <a:ext cx="624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Foundations and principles of the science</a:t>
            </a:r>
          </a:p>
        </p:txBody>
      </p:sp>
      <p:sp>
        <p:nvSpPr>
          <p:cNvPr id="7174" name="Rectangle 21"/>
          <p:cNvSpPr>
            <a:spLocks noChangeArrowheads="1"/>
          </p:cNvSpPr>
          <p:nvPr/>
        </p:nvSpPr>
        <p:spPr bwMode="auto">
          <a:xfrm>
            <a:off x="762000" y="1905000"/>
            <a:ext cx="784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Definitions and proofs of security</a:t>
            </a:r>
          </a:p>
        </p:txBody>
      </p:sp>
      <p:sp>
        <p:nvSpPr>
          <p:cNvPr id="7175" name="Rectangle 22"/>
          <p:cNvSpPr>
            <a:spLocks noChangeArrowheads="1"/>
          </p:cNvSpPr>
          <p:nvPr/>
        </p:nvSpPr>
        <p:spPr bwMode="auto">
          <a:xfrm>
            <a:off x="762000" y="2362200"/>
            <a:ext cx="784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High-level applications</a:t>
            </a:r>
          </a:p>
        </p:txBody>
      </p:sp>
      <p:sp>
        <p:nvSpPr>
          <p:cNvPr id="7176" name="Rectangle 23"/>
          <p:cNvSpPr>
            <a:spLocks noChangeArrowheads="1"/>
          </p:cNvSpPr>
          <p:nvPr/>
        </p:nvSpPr>
        <p:spPr bwMode="auto">
          <a:xfrm>
            <a:off x="762000" y="2819400"/>
            <a:ext cx="784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Critical view of security suggestions and products</a:t>
            </a:r>
          </a:p>
        </p:txBody>
      </p:sp>
      <p:sp>
        <p:nvSpPr>
          <p:cNvPr id="7177" name="Rectangle 24"/>
          <p:cNvSpPr>
            <a:spLocks noChangeArrowheads="1"/>
          </p:cNvSpPr>
          <p:nvPr/>
        </p:nvSpPr>
        <p:spPr bwMode="auto">
          <a:xfrm>
            <a:off x="152400" y="3429000"/>
            <a:ext cx="784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2000" b="1">
                <a:solidFill>
                  <a:srgbClr val="CC0000"/>
                </a:solidFill>
              </a:rPr>
              <a:t>What you will </a:t>
            </a:r>
            <a:r>
              <a:rPr lang="en-US" sz="2000" b="1" i="1">
                <a:solidFill>
                  <a:srgbClr val="CC0000"/>
                </a:solidFill>
              </a:rPr>
              <a:t>not</a:t>
            </a:r>
            <a:r>
              <a:rPr lang="en-US" sz="2000" b="1">
                <a:solidFill>
                  <a:srgbClr val="CC0000"/>
                </a:solidFill>
              </a:rPr>
              <a:t> learn:</a:t>
            </a:r>
          </a:p>
        </p:txBody>
      </p:sp>
      <p:sp>
        <p:nvSpPr>
          <p:cNvPr id="7178" name="Rectangle 25"/>
          <p:cNvSpPr>
            <a:spLocks noChangeArrowheads="1"/>
          </p:cNvSpPr>
          <p:nvPr/>
        </p:nvSpPr>
        <p:spPr bwMode="auto">
          <a:xfrm>
            <a:off x="762000" y="4267200"/>
            <a:ext cx="7467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The most efficient and practical versions of components.</a:t>
            </a:r>
          </a:p>
        </p:txBody>
      </p:sp>
      <p:sp>
        <p:nvSpPr>
          <p:cNvPr id="7179" name="Rectangle 26"/>
          <p:cNvSpPr>
            <a:spLocks noChangeArrowheads="1"/>
          </p:cNvSpPr>
          <p:nvPr/>
        </p:nvSpPr>
        <p:spPr bwMode="auto">
          <a:xfrm>
            <a:off x="762000" y="47244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Designing secure systems* </a:t>
            </a:r>
          </a:p>
        </p:txBody>
      </p:sp>
      <p:sp>
        <p:nvSpPr>
          <p:cNvPr id="7180" name="Rectangle 27"/>
          <p:cNvSpPr>
            <a:spLocks noChangeArrowheads="1"/>
          </p:cNvSpPr>
          <p:nvPr/>
        </p:nvSpPr>
        <p:spPr bwMode="auto">
          <a:xfrm>
            <a:off x="762000" y="5181600"/>
            <a:ext cx="7467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“Hacking” – breaking into systems.</a:t>
            </a:r>
          </a:p>
        </p:txBody>
      </p:sp>
      <p:sp>
        <p:nvSpPr>
          <p:cNvPr id="7181" name="Rectangle 28"/>
          <p:cNvSpPr>
            <a:spLocks noChangeArrowheads="1"/>
          </p:cNvSpPr>
          <p:nvPr/>
        </p:nvSpPr>
        <p:spPr bwMode="auto">
          <a:xfrm>
            <a:off x="762000" y="6096000"/>
            <a:ext cx="7467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Everything important about crypto</a:t>
            </a:r>
          </a:p>
        </p:txBody>
      </p:sp>
      <p:sp>
        <p:nvSpPr>
          <p:cNvPr id="7182" name="Rectangle 29"/>
          <p:cNvSpPr>
            <a:spLocks noChangeArrowheads="1"/>
          </p:cNvSpPr>
          <p:nvPr/>
        </p:nvSpPr>
        <p:spPr bwMode="auto">
          <a:xfrm>
            <a:off x="762000" y="1447800"/>
            <a:ext cx="624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Basic primitives and components.</a:t>
            </a:r>
          </a:p>
        </p:txBody>
      </p:sp>
      <p:sp>
        <p:nvSpPr>
          <p:cNvPr id="7183" name="Rectangle 30"/>
          <p:cNvSpPr>
            <a:spLocks noChangeArrowheads="1"/>
          </p:cNvSpPr>
          <p:nvPr/>
        </p:nvSpPr>
        <p:spPr bwMode="auto">
          <a:xfrm>
            <a:off x="762000" y="5638800"/>
            <a:ext cx="7467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Viruses, worms, Windows/Unix bugs, buffer overflow etc..</a:t>
            </a:r>
          </a:p>
        </p:txBody>
      </p:sp>
      <p:sp>
        <p:nvSpPr>
          <p:cNvPr id="7184" name="Rectangle 31"/>
          <p:cNvSpPr>
            <a:spLocks noChangeArrowheads="1"/>
          </p:cNvSpPr>
          <p:nvPr/>
        </p:nvSpPr>
        <p:spPr bwMode="auto">
          <a:xfrm>
            <a:off x="762000" y="3886200"/>
            <a:ext cx="7467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Char char="n"/>
            </a:pPr>
            <a:r>
              <a:rPr lang="en-US" b="1">
                <a:solidFill>
                  <a:srgbClr val="003399"/>
                </a:solidFill>
              </a:rPr>
              <a:t>Buzzwords</a:t>
            </a:r>
          </a:p>
        </p:txBody>
      </p:sp>
      <p:sp>
        <p:nvSpPr>
          <p:cNvPr id="7185" name="Rectangle 32"/>
          <p:cNvSpPr>
            <a:spLocks noChangeArrowheads="1"/>
          </p:cNvSpPr>
          <p:nvPr/>
        </p:nvSpPr>
        <p:spPr bwMode="auto">
          <a:xfrm>
            <a:off x="5334000" y="4648200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sz="1600" b="1">
                <a:solidFill>
                  <a:srgbClr val="009999"/>
                </a:solidFill>
              </a:rPr>
              <a:t>Will help you avoid designing </a:t>
            </a:r>
            <a:r>
              <a:rPr lang="en-US" sz="1600" b="1">
                <a:solidFill>
                  <a:srgbClr val="CC0000"/>
                </a:solidFill>
              </a:rPr>
              <a:t>insecure</a:t>
            </a:r>
            <a:r>
              <a:rPr lang="en-US" sz="1600" b="1">
                <a:solidFill>
                  <a:srgbClr val="009999"/>
                </a:solidFill>
              </a:rPr>
              <a:t> systems.</a:t>
            </a:r>
          </a:p>
        </p:txBody>
      </p:sp>
      <p:sp>
        <p:nvSpPr>
          <p:cNvPr id="7186" name="AutoShape 33"/>
          <p:cNvSpPr>
            <a:spLocks/>
          </p:cNvSpPr>
          <p:nvPr/>
        </p:nvSpPr>
        <p:spPr bwMode="auto">
          <a:xfrm>
            <a:off x="5334000" y="4648200"/>
            <a:ext cx="3124200" cy="609600"/>
          </a:xfrm>
          <a:prstGeom prst="borderCallout1">
            <a:avLst>
              <a:gd name="adj1" fmla="val 18750"/>
              <a:gd name="adj2" fmla="val -2440"/>
              <a:gd name="adj3" fmla="val 48440"/>
              <a:gd name="adj4" fmla="val -33486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A90856A-AB19-40FC-B8E6-86984607DB47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Course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7848600" cy="381000"/>
          </a:xfrm>
        </p:spPr>
        <p:txBody>
          <a:bodyPr/>
          <a:lstStyle/>
          <a:p>
            <a:pPr marL="0" indent="0"/>
            <a:r>
              <a:rPr lang="en-US" smtClean="0">
                <a:solidFill>
                  <a:srgbClr val="CC0000"/>
                </a:solidFill>
              </a:rPr>
              <a:t>Modern (post 1970’s) cryptography: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1143000" y="1066800"/>
            <a:ext cx="800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Provable security – breaking the “invent-break-tweak” cycle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6200" y="1447800"/>
            <a:ext cx="815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Perfect security (Shannon) and its limitations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6200" y="1828800"/>
            <a:ext cx="7467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Computational security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6200" y="2209800"/>
            <a:ext cx="7467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Pseudorandom generators, one way functions</a:t>
            </a:r>
          </a:p>
        </p:txBody>
      </p:sp>
      <p:sp>
        <p:nvSpPr>
          <p:cNvPr id="564235" name="Rectangle 11"/>
          <p:cNvSpPr>
            <a:spLocks noChangeArrowheads="1"/>
          </p:cNvSpPr>
          <p:nvPr/>
        </p:nvSpPr>
        <p:spPr bwMode="auto">
          <a:xfrm>
            <a:off x="1143000" y="2743200"/>
            <a:ext cx="800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Beyond encryption – public-key crypto and other wonderful creatures</a:t>
            </a:r>
          </a:p>
        </p:txBody>
      </p:sp>
      <p:sp>
        <p:nvSpPr>
          <p:cNvPr id="564236" name="Rectangle 12"/>
          <p:cNvSpPr>
            <a:spLocks noChangeArrowheads="1"/>
          </p:cNvSpPr>
          <p:nvPr/>
        </p:nvSpPr>
        <p:spPr bwMode="auto">
          <a:xfrm>
            <a:off x="76200" y="3124200"/>
            <a:ext cx="876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Public-key encryption based on factoring and RSA problem</a:t>
            </a:r>
          </a:p>
        </p:txBody>
      </p:sp>
      <p:sp>
        <p:nvSpPr>
          <p:cNvPr id="564237" name="Rectangle 13"/>
          <p:cNvSpPr>
            <a:spLocks noChangeArrowheads="1"/>
          </p:cNvSpPr>
          <p:nvPr/>
        </p:nvSpPr>
        <p:spPr bwMode="auto">
          <a:xfrm>
            <a:off x="76200" y="3505200"/>
            <a:ext cx="876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Digital signatures, hash functions</a:t>
            </a:r>
          </a:p>
        </p:txBody>
      </p:sp>
      <p:sp>
        <p:nvSpPr>
          <p:cNvPr id="564238" name="Rectangle 14"/>
          <p:cNvSpPr>
            <a:spLocks noChangeArrowheads="1"/>
          </p:cNvSpPr>
          <p:nvPr/>
        </p:nvSpPr>
        <p:spPr bwMode="auto">
          <a:xfrm>
            <a:off x="76200" y="3886200"/>
            <a:ext cx="876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Zero-knowledge proofs</a:t>
            </a:r>
          </a:p>
        </p:txBody>
      </p:sp>
      <p:sp>
        <p:nvSpPr>
          <p:cNvPr id="564239" name="Rectangle 15"/>
          <p:cNvSpPr>
            <a:spLocks noChangeArrowheads="1"/>
          </p:cNvSpPr>
          <p:nvPr/>
        </p:nvSpPr>
        <p:spPr bwMode="auto">
          <a:xfrm>
            <a:off x="76200" y="4267200"/>
            <a:ext cx="876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Active security – Chosen-Ciphertext Attack</a:t>
            </a:r>
          </a:p>
        </p:txBody>
      </p:sp>
      <p:sp>
        <p:nvSpPr>
          <p:cNvPr id="564240" name="Rectangle 16"/>
          <p:cNvSpPr>
            <a:spLocks noChangeArrowheads="1"/>
          </p:cNvSpPr>
          <p:nvPr/>
        </p:nvSpPr>
        <p:spPr bwMode="auto">
          <a:xfrm>
            <a:off x="1143000" y="4800600"/>
            <a:ext cx="800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Advanced topics </a:t>
            </a:r>
            <a:r>
              <a:rPr lang="en-US" sz="1600" b="1">
                <a:solidFill>
                  <a:srgbClr val="336699"/>
                </a:solidFill>
              </a:rPr>
              <a:t>(won’t have time for all </a:t>
            </a:r>
            <a:r>
              <a:rPr lang="en-US" sz="1600" b="1">
                <a:solidFill>
                  <a:srgbClr val="336699"/>
                </a:solidFill>
                <a:sym typeface="Wingdings" pitchFamily="2" charset="2"/>
              </a:rPr>
              <a:t> )</a:t>
            </a:r>
            <a:endParaRPr lang="en-US" sz="1600" b="1">
              <a:solidFill>
                <a:srgbClr val="336699"/>
              </a:solidFill>
            </a:endParaRPr>
          </a:p>
        </p:txBody>
      </p:sp>
      <p:sp>
        <p:nvSpPr>
          <p:cNvPr id="564241" name="Rectangle 17"/>
          <p:cNvSpPr>
            <a:spLocks noChangeArrowheads="1"/>
          </p:cNvSpPr>
          <p:nvPr/>
        </p:nvSpPr>
        <p:spPr bwMode="auto">
          <a:xfrm>
            <a:off x="76200" y="5181600"/>
            <a:ext cx="876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The SSL Protocol and attacks on it</a:t>
            </a:r>
          </a:p>
        </p:txBody>
      </p:sp>
      <p:sp>
        <p:nvSpPr>
          <p:cNvPr id="564243" name="Rectangle 19"/>
          <p:cNvSpPr>
            <a:spLocks noChangeArrowheads="1"/>
          </p:cNvSpPr>
          <p:nvPr/>
        </p:nvSpPr>
        <p:spPr bwMode="auto">
          <a:xfrm>
            <a:off x="76200" y="5486400"/>
            <a:ext cx="876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Multi-party secure computation</a:t>
            </a:r>
          </a:p>
        </p:txBody>
      </p:sp>
      <p:sp>
        <p:nvSpPr>
          <p:cNvPr id="564244" name="Rectangle 20"/>
          <p:cNvSpPr>
            <a:spLocks noChangeArrowheads="1"/>
          </p:cNvSpPr>
          <p:nvPr/>
        </p:nvSpPr>
        <p:spPr bwMode="auto">
          <a:xfrm>
            <a:off x="76200" y="5791200"/>
            <a:ext cx="876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Quantum cryptography</a:t>
            </a:r>
          </a:p>
        </p:txBody>
      </p:sp>
      <p:sp>
        <p:nvSpPr>
          <p:cNvPr id="564245" name="Rectangle 21"/>
          <p:cNvSpPr>
            <a:spLocks noChangeArrowheads="1"/>
          </p:cNvSpPr>
          <p:nvPr/>
        </p:nvSpPr>
        <p:spPr bwMode="auto">
          <a:xfrm>
            <a:off x="76200" y="6096000"/>
            <a:ext cx="929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Password-based key-exchange, broadcast encryption, obfuscation</a:t>
            </a: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76200" y="6477000"/>
            <a:ext cx="876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600200" lvl="3" indent="-2286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!"/>
            </a:pPr>
            <a:r>
              <a:rPr lang="en-US" b="1">
                <a:solidFill>
                  <a:schemeClr val="folHlink"/>
                </a:solidFill>
              </a:rPr>
              <a:t> Fully homomorphic encryption (Gentry 2009)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64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4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64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4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6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4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35" grpId="0"/>
      <p:bldP spid="564236" grpId="0"/>
      <p:bldP spid="564237" grpId="0"/>
      <p:bldP spid="564238" grpId="0"/>
      <p:bldP spid="564239" grpId="0"/>
      <p:bldP spid="564240" grpId="0"/>
      <p:bldP spid="564241" grpId="0"/>
      <p:bldP spid="564243" grpId="0"/>
      <p:bldP spid="564244" grpId="0"/>
      <p:bldP spid="564245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66D36AA-7850-4C9C-8FCE-2AD5E40708CB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Administrative Info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5486400" cy="381000"/>
          </a:xfrm>
        </p:spPr>
        <p:txBody>
          <a:bodyPr/>
          <a:lstStyle/>
          <a:p>
            <a:pPr marL="0" indent="0"/>
            <a:r>
              <a:rPr lang="en-US" dirty="0" smtClean="0">
                <a:solidFill>
                  <a:srgbClr val="CC0000"/>
                </a:solidFill>
              </a:rPr>
              <a:t>Lectures:</a:t>
            </a:r>
            <a:r>
              <a:rPr lang="en-US" dirty="0" smtClean="0"/>
              <a:t> </a:t>
            </a:r>
            <a:r>
              <a:rPr lang="en-US" dirty="0" err="1" smtClean="0"/>
              <a:t>Mon,Wed</a:t>
            </a:r>
            <a:r>
              <a:rPr lang="en-US" dirty="0" smtClean="0"/>
              <a:t> </a:t>
            </a:r>
            <a:r>
              <a:rPr lang="en-US" dirty="0" smtClean="0"/>
              <a:t>1:30-2:50pm  (start on time!)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381000" y="762000"/>
            <a:ext cx="472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Instructor:</a:t>
            </a:r>
            <a:r>
              <a:rPr lang="en-US" b="1">
                <a:solidFill>
                  <a:srgbClr val="003399"/>
                </a:solidFill>
              </a:rPr>
              <a:t> Boaz Barak: </a:t>
            </a:r>
            <a:r>
              <a:rPr lang="en-US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boaz@cs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228600" y="2590800"/>
            <a:ext cx="891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Web page:</a:t>
            </a:r>
            <a:r>
              <a:rPr lang="en-US" b="1">
                <a:solidFill>
                  <a:srgbClr val="003399"/>
                </a:solidFill>
              </a:rPr>
              <a:t> </a:t>
            </a:r>
            <a:r>
              <a:rPr lang="en-US" sz="1600" b="1">
                <a:solidFill>
                  <a:srgbClr val="009999"/>
                </a:solidFill>
                <a:latin typeface="Courier New" pitchFamily="49" charset="0"/>
                <a:cs typeface="Courier New" pitchFamily="49" charset="0"/>
              </a:rPr>
              <a:t>http://www.cs.princeton.edu/courses/archive/Spring10/cos433/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1676400" y="3048000"/>
            <a:ext cx="624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Or:</a:t>
            </a:r>
            <a:r>
              <a:rPr lang="en-US" b="1">
                <a:solidFill>
                  <a:srgbClr val="003399"/>
                </a:solidFill>
              </a:rPr>
              <a:t> </a:t>
            </a:r>
            <a:r>
              <a:rPr lang="en-US" b="1">
                <a:solidFill>
                  <a:srgbClr val="009999"/>
                </a:solidFill>
              </a:rPr>
              <a:t>Search “Boaz Barak” and click “courses”</a:t>
            </a:r>
            <a:endParaRPr lang="en-US" sz="1600" b="1">
              <a:solidFill>
                <a:srgbClr val="0099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1219200" y="3657600"/>
            <a:ext cx="548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TAs:</a:t>
            </a:r>
            <a:r>
              <a:rPr lang="en-US" b="1">
                <a:solidFill>
                  <a:srgbClr val="003399"/>
                </a:solidFill>
              </a:rPr>
              <a:t> Sushant Sachdeva ( </a:t>
            </a:r>
            <a:r>
              <a:rPr lang="en-US" b="1">
                <a:solidFill>
                  <a:srgbClr val="009999"/>
                </a:solidFill>
              </a:rPr>
              <a:t>sachdeva@cs</a:t>
            </a:r>
            <a:r>
              <a:rPr lang="en-US" b="1">
                <a:solidFill>
                  <a:srgbClr val="003399"/>
                </a:solidFill>
              </a:rPr>
              <a:t> )</a:t>
            </a: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1295400" y="53340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198563" indent="-1198563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 dirty="0">
                <a:solidFill>
                  <a:srgbClr val="CC0000"/>
                </a:solidFill>
              </a:rPr>
              <a:t>Important:</a:t>
            </a:r>
            <a:r>
              <a:rPr lang="en-US" b="1" dirty="0">
                <a:solidFill>
                  <a:srgbClr val="003399"/>
                </a:solidFill>
              </a:rPr>
              <a:t> join mailing </a:t>
            </a:r>
            <a:r>
              <a:rPr lang="en-US" b="1" dirty="0" smtClean="0">
                <a:solidFill>
                  <a:srgbClr val="003399"/>
                </a:solidFill>
              </a:rPr>
              <a:t>list.</a:t>
            </a:r>
            <a:endParaRPr lang="en-US" b="1" dirty="0">
              <a:solidFill>
                <a:srgbClr val="003399"/>
              </a:solidFill>
            </a:endParaRPr>
          </a:p>
        </p:txBody>
      </p:sp>
      <p:sp>
        <p:nvSpPr>
          <p:cNvPr id="9226" name="AutoShape 9"/>
          <p:cNvSpPr>
            <a:spLocks noChangeArrowheads="1"/>
          </p:cNvSpPr>
          <p:nvPr/>
        </p:nvSpPr>
        <p:spPr bwMode="auto">
          <a:xfrm>
            <a:off x="1295400" y="5257800"/>
            <a:ext cx="6705600" cy="762000"/>
          </a:xfrm>
          <a:prstGeom prst="roundRect">
            <a:avLst>
              <a:gd name="adj" fmla="val 16667"/>
            </a:avLst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381000" y="1752600"/>
            <a:ext cx="662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Office hrs: </a:t>
            </a:r>
            <a:r>
              <a:rPr lang="en-US" b="1">
                <a:solidFill>
                  <a:srgbClr val="003399"/>
                </a:solidFill>
              </a:rPr>
              <a:t>By email appointment.</a:t>
            </a:r>
            <a:endParaRPr lang="en-US" b="1">
              <a:solidFill>
                <a:srgbClr val="0099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533400" y="4419600"/>
            <a:ext cx="662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Precepts:</a:t>
            </a:r>
            <a:r>
              <a:rPr lang="en-US" b="1">
                <a:solidFill>
                  <a:srgbClr val="003399"/>
                </a:solidFill>
              </a:rPr>
              <a:t> ---</a:t>
            </a:r>
            <a:endParaRPr lang="en-US" b="1">
              <a:solidFill>
                <a:srgbClr val="0099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457200" y="4800600"/>
            <a:ext cx="662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Office hrs:</a:t>
            </a:r>
            <a:r>
              <a:rPr lang="en-US" b="1">
                <a:solidFill>
                  <a:srgbClr val="003399"/>
                </a:solidFill>
              </a:rPr>
              <a:t> ---</a:t>
            </a:r>
            <a:endParaRPr lang="en-US" b="1">
              <a:solidFill>
                <a:srgbClr val="0099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30" name="Rectangle 7"/>
          <p:cNvSpPr>
            <a:spLocks noChangeArrowheads="1"/>
          </p:cNvSpPr>
          <p:nvPr/>
        </p:nvSpPr>
        <p:spPr bwMode="auto">
          <a:xfrm>
            <a:off x="1752600" y="3962400"/>
            <a:ext cx="2743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Shi Li ( </a:t>
            </a:r>
            <a:r>
              <a:rPr lang="en-US" b="1">
                <a:solidFill>
                  <a:srgbClr val="009999"/>
                </a:solidFill>
              </a:rPr>
              <a:t>shili@cs</a:t>
            </a:r>
            <a:r>
              <a:rPr lang="en-US" b="1">
                <a:solidFill>
                  <a:srgbClr val="003399"/>
                </a:solidFill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46B1483-457C-49DD-AF61-198AAC336964}" type="slidenum">
              <a:rPr lang="en-US"/>
              <a:pPr/>
              <a:t>8</a:t>
            </a:fld>
            <a:endParaRPr 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Prerequisites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85800" y="1371600"/>
            <a:ext cx="7086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1. </a:t>
            </a:r>
            <a:r>
              <a:rPr lang="en-US" b="1">
                <a:solidFill>
                  <a:srgbClr val="003399"/>
                </a:solidFill>
              </a:rPr>
              <a:t>Ability to read and write mathematical </a:t>
            </a:r>
            <a:r>
              <a:rPr lang="en-US" b="1">
                <a:solidFill>
                  <a:srgbClr val="CC0000"/>
                </a:solidFill>
              </a:rPr>
              <a:t>proofs</a:t>
            </a:r>
            <a:r>
              <a:rPr lang="en-US" b="1">
                <a:solidFill>
                  <a:srgbClr val="003399"/>
                </a:solidFill>
              </a:rPr>
              <a:t> and </a:t>
            </a:r>
            <a:r>
              <a:rPr lang="en-US" b="1">
                <a:solidFill>
                  <a:srgbClr val="CC0000"/>
                </a:solidFill>
              </a:rPr>
              <a:t>definitions</a:t>
            </a:r>
            <a:r>
              <a:rPr lang="en-US" b="1">
                <a:solidFill>
                  <a:srgbClr val="003399"/>
                </a:solidFill>
              </a:rPr>
              <a:t>.</a:t>
            </a:r>
            <a:endParaRPr lang="en-US" b="1">
              <a:solidFill>
                <a:srgbClr val="0099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45" name="Rectangle 14"/>
          <p:cNvSpPr>
            <a:spLocks noChangeArrowheads="1"/>
          </p:cNvSpPr>
          <p:nvPr/>
        </p:nvSpPr>
        <p:spPr bwMode="auto">
          <a:xfrm>
            <a:off x="685800" y="20574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2. </a:t>
            </a:r>
            <a:r>
              <a:rPr lang="en-US" b="1">
                <a:solidFill>
                  <a:srgbClr val="003399"/>
                </a:solidFill>
              </a:rPr>
              <a:t>Familiarity with algorithms – proving </a:t>
            </a:r>
            <a:r>
              <a:rPr lang="en-US" b="1">
                <a:solidFill>
                  <a:srgbClr val="CC0000"/>
                </a:solidFill>
              </a:rPr>
              <a:t>correctness</a:t>
            </a:r>
            <a:r>
              <a:rPr lang="en-US" b="1">
                <a:solidFill>
                  <a:srgbClr val="003399"/>
                </a:solidFill>
              </a:rPr>
              <a:t> and analyzing </a:t>
            </a:r>
            <a:r>
              <a:rPr lang="en-US" b="1">
                <a:solidFill>
                  <a:srgbClr val="CC0000"/>
                </a:solidFill>
              </a:rPr>
              <a:t>running time</a:t>
            </a:r>
            <a:r>
              <a:rPr lang="en-US" b="1">
                <a:solidFill>
                  <a:srgbClr val="003399"/>
                </a:solidFill>
              </a:rPr>
              <a:t> (</a:t>
            </a:r>
            <a:r>
              <a:rPr lang="en-US" b="1">
                <a:solidFill>
                  <a:srgbClr val="009999"/>
                </a:solidFill>
              </a:rPr>
              <a:t>O notation</a:t>
            </a:r>
            <a:r>
              <a:rPr lang="en-US" b="1">
                <a:solidFill>
                  <a:srgbClr val="003399"/>
                </a:solidFill>
              </a:rPr>
              <a:t>).</a:t>
            </a:r>
            <a:endParaRPr lang="en-US" b="1">
              <a:solidFill>
                <a:srgbClr val="0099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381000" y="838200"/>
            <a:ext cx="7086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chemeClr val="folHlink"/>
                </a:solidFill>
              </a:rPr>
              <a:t>Required:</a:t>
            </a:r>
            <a:endParaRPr lang="en-US" b="1">
              <a:solidFill>
                <a:schemeClr val="folHlin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47" name="Rectangle 16"/>
          <p:cNvSpPr>
            <a:spLocks noChangeArrowheads="1"/>
          </p:cNvSpPr>
          <p:nvPr/>
        </p:nvSpPr>
        <p:spPr bwMode="auto">
          <a:xfrm>
            <a:off x="381000" y="3657600"/>
            <a:ext cx="7086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chemeClr val="folHlink"/>
                </a:solidFill>
              </a:rPr>
              <a:t>Helpful but not necessary:</a:t>
            </a:r>
            <a:endParaRPr lang="en-US" b="1">
              <a:solidFill>
                <a:schemeClr val="folHlin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48" name="Rectangle 17"/>
          <p:cNvSpPr>
            <a:spLocks noChangeArrowheads="1"/>
          </p:cNvSpPr>
          <p:nvPr/>
        </p:nvSpPr>
        <p:spPr bwMode="auto">
          <a:xfrm>
            <a:off x="685800" y="41910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Complexity.  </a:t>
            </a:r>
            <a:r>
              <a:rPr lang="en-US" b="1">
                <a:solidFill>
                  <a:srgbClr val="003399"/>
                </a:solidFill>
              </a:rPr>
              <a:t>NP-Completeness, reductions, P, BPP, P</a:t>
            </a:r>
            <a:r>
              <a:rPr lang="en-US" b="1" baseline="-25000">
                <a:solidFill>
                  <a:srgbClr val="003399"/>
                </a:solidFill>
              </a:rPr>
              <a:t>/poly</a:t>
            </a:r>
            <a:endParaRPr lang="en-US" b="1" baseline="-25000">
              <a:solidFill>
                <a:srgbClr val="0033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49" name="Rectangle 19"/>
          <p:cNvSpPr>
            <a:spLocks noChangeArrowheads="1"/>
          </p:cNvSpPr>
          <p:nvPr/>
        </p:nvSpPr>
        <p:spPr bwMode="auto">
          <a:xfrm>
            <a:off x="685800" y="4648200"/>
            <a:ext cx="815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Probabilistic Algorithms. </a:t>
            </a:r>
            <a:r>
              <a:rPr lang="en-US" b="1">
                <a:solidFill>
                  <a:srgbClr val="003399"/>
                </a:solidFill>
              </a:rPr>
              <a:t>Primality testing, hashing,</a:t>
            </a:r>
            <a:endParaRPr lang="en-US" b="1">
              <a:solidFill>
                <a:srgbClr val="0033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50" name="Rectangle 21"/>
          <p:cNvSpPr>
            <a:spLocks noChangeArrowheads="1"/>
          </p:cNvSpPr>
          <p:nvPr/>
        </p:nvSpPr>
        <p:spPr bwMode="auto">
          <a:xfrm>
            <a:off x="685800" y="5105400"/>
            <a:ext cx="815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Number theory. </a:t>
            </a:r>
            <a:r>
              <a:rPr lang="en-US" b="1">
                <a:solidFill>
                  <a:srgbClr val="003399"/>
                </a:solidFill>
              </a:rPr>
              <a:t>Modular arithmetic, prime numbers</a:t>
            </a:r>
            <a:endParaRPr lang="en-US" b="1">
              <a:solidFill>
                <a:srgbClr val="0099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51" name="Rectangle 22"/>
          <p:cNvSpPr>
            <a:spLocks noChangeArrowheads="1"/>
          </p:cNvSpPr>
          <p:nvPr/>
        </p:nvSpPr>
        <p:spPr bwMode="auto">
          <a:xfrm>
            <a:off x="762000" y="5715000"/>
            <a:ext cx="7086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8080"/>
                </a:solidFill>
              </a:rPr>
              <a:t>See web-site for links and resources.</a:t>
            </a:r>
            <a:endParaRPr lang="en-US" b="1">
              <a:solidFill>
                <a:srgbClr val="00808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52" name="Rectangle 23"/>
          <p:cNvSpPr>
            <a:spLocks noChangeArrowheads="1"/>
          </p:cNvSpPr>
          <p:nvPr/>
        </p:nvSpPr>
        <p:spPr bwMode="auto">
          <a:xfrm>
            <a:off x="685800" y="27432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3. </a:t>
            </a:r>
            <a:r>
              <a:rPr lang="en-US" b="1">
                <a:solidFill>
                  <a:srgbClr val="003399"/>
                </a:solidFill>
              </a:rPr>
              <a:t>Familiarity with </a:t>
            </a:r>
            <a:r>
              <a:rPr lang="en-US" b="1">
                <a:solidFill>
                  <a:srgbClr val="CC0000"/>
                </a:solidFill>
              </a:rPr>
              <a:t>basic probability theory</a:t>
            </a:r>
            <a:r>
              <a:rPr lang="en-US" b="1">
                <a:solidFill>
                  <a:srgbClr val="003399"/>
                </a:solidFill>
              </a:rPr>
              <a:t> (random variables, expectations – see handout).</a:t>
            </a:r>
            <a:endParaRPr lang="en-US" b="1">
              <a:solidFill>
                <a:srgbClr val="009999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53" name="Line 25"/>
          <p:cNvSpPr>
            <a:spLocks noChangeShapeType="1"/>
          </p:cNvSpPr>
          <p:nvPr/>
        </p:nvSpPr>
        <p:spPr bwMode="auto">
          <a:xfrm>
            <a:off x="990600" y="1752600"/>
            <a:ext cx="6858000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4008FC4-A943-4FF9-BC6D-B937082DD067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</a:t>
            </a:r>
          </a:p>
        </p:txBody>
      </p:sp>
      <p:pic>
        <p:nvPicPr>
          <p:cNvPr id="11268" name="Picture 8" descr="shoup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81200" y="5257800"/>
            <a:ext cx="962025" cy="1371600"/>
          </a:xfrm>
          <a:noFill/>
        </p:spPr>
      </p:pic>
      <p:pic>
        <p:nvPicPr>
          <p:cNvPr id="11269" name="Picture 4" descr="oded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2819400"/>
            <a:ext cx="7620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5" descr="oded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819400"/>
            <a:ext cx="6858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685800" y="2819400"/>
            <a:ext cx="518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Foundations of Cryptography / Goldreich.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Graduate-level text, will be sometimes used.</a:t>
            </a:r>
          </a:p>
        </p:txBody>
      </p:sp>
      <p:pic>
        <p:nvPicPr>
          <p:cNvPr id="11272" name="Picture 13" descr="sipser"/>
          <p:cNvPicPr>
            <a:picLocks noChangeAspect="1" noChangeArrowheads="1"/>
          </p:cNvPicPr>
          <p:nvPr>
            <p:ph sz="quarter" idx="3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762000" y="5257800"/>
            <a:ext cx="955675" cy="1371600"/>
          </a:xfrm>
          <a:noFill/>
        </p:spPr>
      </p:pic>
      <p:sp>
        <p:nvSpPr>
          <p:cNvPr id="11273" name="Rectangle 16"/>
          <p:cNvSpPr>
            <a:spLocks noChangeArrowheads="1"/>
          </p:cNvSpPr>
          <p:nvPr/>
        </p:nvSpPr>
        <p:spPr bwMode="auto">
          <a:xfrm>
            <a:off x="609600" y="182880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Introduction to Modern Cryptography / Katz &amp; Lindell</a:t>
            </a:r>
            <a:br>
              <a:rPr lang="en-US" b="1">
                <a:solidFill>
                  <a:srgbClr val="CC0000"/>
                </a:solidFill>
              </a:rPr>
            </a:br>
            <a:r>
              <a:rPr lang="en-US" b="1">
                <a:solidFill>
                  <a:srgbClr val="003399"/>
                </a:solidFill>
              </a:rPr>
              <a:t>Undergraduate text, most accessible.</a:t>
            </a:r>
          </a:p>
        </p:txBody>
      </p:sp>
      <p:pic>
        <p:nvPicPr>
          <p:cNvPr id="11274" name="Picture 18" descr="katz_lindel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13716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5" name="Rectangle 16"/>
          <p:cNvSpPr>
            <a:spLocks noChangeArrowheads="1"/>
          </p:cNvSpPr>
          <p:nvPr/>
        </p:nvSpPr>
        <p:spPr bwMode="auto">
          <a:xfrm>
            <a:off x="609600" y="8382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A graduate course in applied cryptography / Boneh &amp; Shoup</a:t>
            </a:r>
            <a:br>
              <a:rPr lang="en-US" b="1">
                <a:solidFill>
                  <a:srgbClr val="CC0000"/>
                </a:solidFill>
              </a:rPr>
            </a:br>
            <a:r>
              <a:rPr lang="en-US" b="1">
                <a:solidFill>
                  <a:srgbClr val="003399"/>
                </a:solidFill>
              </a:rPr>
              <a:t>Draft of a textbook, parts will be distributed in class.</a:t>
            </a:r>
          </a:p>
        </p:txBody>
      </p:sp>
      <p:sp>
        <p:nvSpPr>
          <p:cNvPr id="11276" name="Rectangle 6"/>
          <p:cNvSpPr>
            <a:spLocks noChangeArrowheads="1"/>
          </p:cNvSpPr>
          <p:nvPr/>
        </p:nvSpPr>
        <p:spPr bwMode="auto">
          <a:xfrm>
            <a:off x="685800" y="4114800"/>
            <a:ext cx="518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CC0000"/>
                </a:solidFill>
              </a:rPr>
              <a:t>Excellent lecture notes on the web</a:t>
            </a:r>
          </a:p>
          <a:p>
            <a:pPr marL="342900" indent="-342900"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b="1">
                <a:solidFill>
                  <a:srgbClr val="003399"/>
                </a:solidFill>
              </a:rPr>
              <a:t>Trevisan, Vadhan, … </a:t>
            </a:r>
          </a:p>
        </p:txBody>
      </p:sp>
      <p:pic>
        <p:nvPicPr>
          <p:cNvPr id="11277" name="Picture 19" descr="C:\Documents and Settings\boaz\My Documents\Boaz\My Dropbox\Courses\Crypto09\Slides\stinso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29400" y="5257800"/>
            <a:ext cx="86995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20" descr="C:\Documents and Settings\boaz\My Documents\Boaz\My Dropbox\Courses\Crypto09\Slides\menezes_book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04150" y="5272088"/>
            <a:ext cx="91440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423-handouts">
  <a:themeElements>
    <a:clrScheme name="">
      <a:dk1>
        <a:srgbClr val="000000"/>
      </a:dk1>
      <a:lt1>
        <a:srgbClr val="FFFFFF"/>
      </a:lt1>
      <a:dk2>
        <a:srgbClr val="B2B2B2"/>
      </a:dk2>
      <a:lt2>
        <a:srgbClr val="010000"/>
      </a:lt2>
      <a:accent1>
        <a:srgbClr val="A50021"/>
      </a:accent1>
      <a:accent2>
        <a:srgbClr val="FFFFCC"/>
      </a:accent2>
      <a:accent3>
        <a:srgbClr val="FFFFFF"/>
      </a:accent3>
      <a:accent4>
        <a:srgbClr val="000000"/>
      </a:accent4>
      <a:accent5>
        <a:srgbClr val="CFAAAB"/>
      </a:accent5>
      <a:accent6>
        <a:srgbClr val="E7E7B9"/>
      </a:accent6>
      <a:hlink>
        <a:srgbClr val="FF6600"/>
      </a:hlink>
      <a:folHlink>
        <a:srgbClr val="660066"/>
      </a:folHlink>
    </a:clrScheme>
    <a:fontScheme name="cs423-handouts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423-handout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3-handout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3-handout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3-handout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3-handout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3-handout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3-handouts 7">
        <a:dk1>
          <a:srgbClr val="000000"/>
        </a:dk1>
        <a:lt1>
          <a:srgbClr val="FFFFFF"/>
        </a:lt1>
        <a:dk2>
          <a:srgbClr val="969696"/>
        </a:dk2>
        <a:lt2>
          <a:srgbClr val="010000"/>
        </a:lt2>
        <a:accent1>
          <a:srgbClr val="A50021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CFAAAB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0000"/>
      </a:accent4>
      <a:accent5>
        <a:srgbClr val="E2F4FF"/>
      </a:accent5>
      <a:accent6>
        <a:srgbClr val="E7E7B9"/>
      </a:accent6>
      <a:hlink>
        <a:srgbClr val="FF6600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F:\CS423\public_html\lectures\cs423-handouts.pot</Template>
  <TotalTime>20113</TotalTime>
  <Words>2497</Words>
  <Application>Microsoft Office PowerPoint</Application>
  <PresentationFormat>On-screen Show (4:3)</PresentationFormat>
  <Paragraphs>343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Monotype Sorts</vt:lpstr>
      <vt:lpstr>Wingdings</vt:lpstr>
      <vt:lpstr>Courier New</vt:lpstr>
      <vt:lpstr>Courier</vt:lpstr>
      <vt:lpstr>cs423-handouts</vt:lpstr>
      <vt:lpstr>COS 433:  Cryptography </vt:lpstr>
      <vt:lpstr>Cryptography</vt:lpstr>
      <vt:lpstr>Crypto History: B.DH</vt:lpstr>
      <vt:lpstr>Crypto History: A.DH</vt:lpstr>
      <vt:lpstr>This Course</vt:lpstr>
      <vt:lpstr>This Course</vt:lpstr>
      <vt:lpstr>Administrative Info</vt:lpstr>
      <vt:lpstr>Prerequisites</vt:lpstr>
      <vt:lpstr>Reading</vt:lpstr>
      <vt:lpstr>Requirements</vt:lpstr>
      <vt:lpstr>This course is hard</vt:lpstr>
      <vt:lpstr>Encryption Schemes</vt:lpstr>
      <vt:lpstr>Example 1: Caesar’s Cipher </vt:lpstr>
      <vt:lpstr>Example 2: Substitution Cipher</vt:lpstr>
      <vt:lpstr>Example 3- Vigenere</vt:lpstr>
      <vt:lpstr>Example 3- Vigenere</vt:lpstr>
      <vt:lpstr>Example 3- Vigenere</vt:lpstr>
      <vt:lpstr>Example 4 - The Enigma</vt:lpstr>
      <vt:lpstr>Post 1970’s Crypto</vt:lpstr>
      <vt:lpstr>Review of Encryption Schemes</vt:lpstr>
      <vt:lpstr>Public Key Cryptography [DH76,RSA77]</vt:lpstr>
      <vt:lpstr>Other Crypto Wonders</vt:lpstr>
      <vt:lpstr>Cryptography &amp; Security</vt:lpstr>
      <vt:lpstr>For Wednesday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Boaz Barak</dc:creator>
  <cp:lastModifiedBy> </cp:lastModifiedBy>
  <cp:revision>627</cp:revision>
  <cp:lastPrinted>2001-02-04T13:00:50Z</cp:lastPrinted>
  <dcterms:created xsi:type="dcterms:W3CDTF">1999-11-17T14:21:04Z</dcterms:created>
  <dcterms:modified xsi:type="dcterms:W3CDTF">2010-02-01T18:21:11Z</dcterms:modified>
</cp:coreProperties>
</file>