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0"/>
  </p:notesMasterIdLst>
  <p:sldIdLst>
    <p:sldId id="256" r:id="rId2"/>
    <p:sldId id="259" r:id="rId3"/>
    <p:sldId id="257" r:id="rId4"/>
    <p:sldId id="258" r:id="rId5"/>
    <p:sldId id="272" r:id="rId6"/>
    <p:sldId id="261" r:id="rId7"/>
    <p:sldId id="263" r:id="rId8"/>
    <p:sldId id="264" r:id="rId9"/>
    <p:sldId id="260" r:id="rId10"/>
    <p:sldId id="262" r:id="rId11"/>
    <p:sldId id="265" r:id="rId12"/>
    <p:sldId id="266" r:id="rId13"/>
    <p:sldId id="273" r:id="rId14"/>
    <p:sldId id="267" r:id="rId15"/>
    <p:sldId id="268" r:id="rId16"/>
    <p:sldId id="269" r:id="rId17"/>
    <p:sldId id="270" r:id="rId18"/>
    <p:sldId id="271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40E669-BAFE-4E6F-83BF-0D9CFBED07D5}" type="datetimeFigureOut">
              <a:rPr lang="en-US" smtClean="0"/>
              <a:pPr/>
              <a:t>4/30/2009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F18874-B741-442B-AD9A-5F20DF514DB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3F53D1A-F1DC-477D-96F1-DF5EAB6B06EA}" type="slidenum">
              <a:rPr lang="en-US"/>
              <a:pPr/>
              <a:t>5</a:t>
            </a:fld>
            <a:endParaRPr lang="en-US"/>
          </a:p>
        </p:txBody>
      </p:sp>
      <p:sp>
        <p:nvSpPr>
          <p:cNvPr id="25601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210236" y="694171"/>
            <a:ext cx="4437529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6360" y="4342535"/>
            <a:ext cx="5486681" cy="403225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A21F116-4B42-48BD-8641-62BEBB01F711}" type="slidenum">
              <a:rPr lang="en-US"/>
              <a:pPr/>
              <a:t>14</a:t>
            </a:fld>
            <a:endParaRPr lang="en-US"/>
          </a:p>
        </p:txBody>
      </p:sp>
      <p:sp>
        <p:nvSpPr>
          <p:cNvPr id="3379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10236" y="694171"/>
            <a:ext cx="4437529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6360" y="4342535"/>
            <a:ext cx="5486681" cy="403225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F6E42D3-1599-431A-8661-103A299E95E2}" type="slidenum">
              <a:rPr lang="en-US"/>
              <a:pPr/>
              <a:t>15</a:t>
            </a:fld>
            <a:endParaRPr lang="en-US"/>
          </a:p>
        </p:txBody>
      </p:sp>
      <p:sp>
        <p:nvSpPr>
          <p:cNvPr id="3481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10236" y="694171"/>
            <a:ext cx="4437529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6360" y="4342535"/>
            <a:ext cx="5486681" cy="403225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0225524-184F-4900-9273-AB3C628193AE}" type="slidenum">
              <a:rPr lang="en-US"/>
              <a:pPr/>
              <a:t>16</a:t>
            </a:fld>
            <a:endParaRPr lang="en-US"/>
          </a:p>
        </p:txBody>
      </p:sp>
      <p:sp>
        <p:nvSpPr>
          <p:cNvPr id="3584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10236" y="694171"/>
            <a:ext cx="4437529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6360" y="4342535"/>
            <a:ext cx="5486681" cy="403225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5BDBDF9-05DD-410C-9C53-04C96EDB48C7}" type="slidenum">
              <a:rPr lang="en-US"/>
              <a:pPr/>
              <a:t>17</a:t>
            </a:fld>
            <a:endParaRPr lang="en-US"/>
          </a:p>
        </p:txBody>
      </p:sp>
      <p:sp>
        <p:nvSpPr>
          <p:cNvPr id="368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10236" y="694171"/>
            <a:ext cx="4437529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6360" y="4342535"/>
            <a:ext cx="5486681" cy="403225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982C4C5-2E58-40C0-9D87-67D1336346A2}" type="slidenum">
              <a:rPr lang="en-US"/>
              <a:pPr/>
              <a:t>18</a:t>
            </a:fld>
            <a:endParaRPr lang="en-US"/>
          </a:p>
        </p:txBody>
      </p:sp>
      <p:sp>
        <p:nvSpPr>
          <p:cNvPr id="3788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10236" y="694171"/>
            <a:ext cx="4437529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6360" y="4342535"/>
            <a:ext cx="5486681" cy="403225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ADE1B15-4119-4392-AAF3-24FBFCB35761}" type="datetimeFigureOut">
              <a:rPr lang="en-US" smtClean="0"/>
              <a:pPr/>
              <a:t>4/30/2009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67D1855-C405-48B3-9975-588E616A55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DE1B15-4119-4392-AAF3-24FBFCB35761}" type="datetimeFigureOut">
              <a:rPr lang="en-US" smtClean="0"/>
              <a:pPr/>
              <a:t>4/30/2009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7D1855-C405-48B3-9975-588E616A55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DE1B15-4119-4392-AAF3-24FBFCB35761}" type="datetimeFigureOut">
              <a:rPr lang="en-US" smtClean="0"/>
              <a:pPr/>
              <a:t>4/30/2009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7D1855-C405-48B3-9975-588E616A55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DE1B15-4119-4392-AAF3-24FBFCB35761}" type="datetimeFigureOut">
              <a:rPr lang="en-US" smtClean="0"/>
              <a:pPr/>
              <a:t>4/30/2009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7D1855-C405-48B3-9975-588E616A55C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DE1B15-4119-4392-AAF3-24FBFCB35761}" type="datetimeFigureOut">
              <a:rPr lang="en-US" smtClean="0"/>
              <a:pPr/>
              <a:t>4/30/2009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7D1855-C405-48B3-9975-588E616A55C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DE1B15-4119-4392-AAF3-24FBFCB35761}" type="datetimeFigureOut">
              <a:rPr lang="en-US" smtClean="0"/>
              <a:pPr/>
              <a:t>4/30/2009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7D1855-C405-48B3-9975-588E616A55C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DE1B15-4119-4392-AAF3-24FBFCB35761}" type="datetimeFigureOut">
              <a:rPr lang="en-US" smtClean="0"/>
              <a:pPr/>
              <a:t>4/30/2009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7D1855-C405-48B3-9975-588E616A55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DE1B15-4119-4392-AAF3-24FBFCB35761}" type="datetimeFigureOut">
              <a:rPr lang="en-US" smtClean="0"/>
              <a:pPr/>
              <a:t>4/30/2009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7D1855-C405-48B3-9975-588E616A55C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DE1B15-4119-4392-AAF3-24FBFCB35761}" type="datetimeFigureOut">
              <a:rPr lang="en-US" smtClean="0"/>
              <a:pPr/>
              <a:t>4/30/2009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7D1855-C405-48B3-9975-588E616A55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8ADE1B15-4119-4392-AAF3-24FBFCB35761}" type="datetimeFigureOut">
              <a:rPr lang="en-US" smtClean="0"/>
              <a:pPr/>
              <a:t>4/30/2009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7D1855-C405-48B3-9975-588E616A55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ADE1B15-4119-4392-AAF3-24FBFCB35761}" type="datetimeFigureOut">
              <a:rPr lang="en-US" smtClean="0"/>
              <a:pPr/>
              <a:t>4/30/2009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67D1855-C405-48B3-9975-588E616A55C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8ADE1B15-4119-4392-AAF3-24FBFCB35761}" type="datetimeFigureOut">
              <a:rPr lang="en-US" smtClean="0"/>
              <a:pPr/>
              <a:t>4/30/2009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67D1855-C405-48B3-9975-588E616A55C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EBMT in Japan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431800" indent="-323850">
              <a:spcAft>
                <a:spcPts val="1425"/>
              </a:spcAft>
              <a:buSzPct val="124000"/>
              <a:buFont typeface="Times New Roman" pitchFamily="16" charset="0"/>
              <a:buBlip>
                <a:blip r:embed="rId2"/>
              </a:buBlip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dirty="0" smtClean="0"/>
              <a:t>II: A</a:t>
            </a:r>
            <a:r>
              <a:rPr lang="en-US" dirty="0" smtClean="0">
                <a:cs typeface="Times New Roman" pitchFamily="16" charset="0"/>
              </a:rPr>
              <a:t>lign the hatched parts of source </a:t>
            </a:r>
            <a:r>
              <a:rPr lang="en-US" dirty="0" smtClean="0"/>
              <a:t>sentence to corresponding target sentence</a:t>
            </a:r>
          </a:p>
          <a:p>
            <a:pPr marL="431800" indent="-323850" algn="ctr">
              <a:spcAft>
                <a:spcPts val="1425"/>
              </a:spcAft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1400" dirty="0" err="1" smtClean="0">
                <a:cs typeface="Times New Roman" pitchFamily="16" charset="0"/>
              </a:rPr>
              <a:t>dezain</a:t>
            </a:r>
            <a:r>
              <a:rPr lang="en-US" sz="1400" dirty="0" smtClean="0">
                <a:cs typeface="Times New Roman" pitchFamily="16" charset="0"/>
              </a:rPr>
              <a:t>/</a:t>
            </a:r>
            <a:r>
              <a:rPr lang="en-US" sz="1400" dirty="0" err="1" smtClean="0">
                <a:cs typeface="Times New Roman" pitchFamily="16" charset="0"/>
              </a:rPr>
              <a:t>ga</a:t>
            </a:r>
            <a:r>
              <a:rPr lang="en-US" sz="1400" dirty="0" smtClean="0">
                <a:cs typeface="Times New Roman" pitchFamily="16" charset="0"/>
              </a:rPr>
              <a:t>/</a:t>
            </a:r>
            <a:r>
              <a:rPr lang="en-US" sz="1400" dirty="0" err="1" smtClean="0">
                <a:cs typeface="Times New Roman" pitchFamily="16" charset="0"/>
              </a:rPr>
              <a:t>ki</a:t>
            </a:r>
            <a:r>
              <a:rPr lang="en-US" sz="1400" dirty="0" smtClean="0">
                <a:cs typeface="Times New Roman" pitchFamily="16" charset="0"/>
              </a:rPr>
              <a:t>/</a:t>
            </a:r>
            <a:r>
              <a:rPr lang="en-US" sz="1400" dirty="0" err="1" smtClean="0">
                <a:cs typeface="Times New Roman" pitchFamily="16" charset="0"/>
              </a:rPr>
              <a:t>ni</a:t>
            </a:r>
            <a:r>
              <a:rPr lang="en-US" sz="1400" dirty="0" smtClean="0">
                <a:cs typeface="Times New Roman" pitchFamily="16" charset="0"/>
              </a:rPr>
              <a:t>/</a:t>
            </a:r>
            <a:r>
              <a:rPr lang="en-US" sz="1400" dirty="0" err="1" smtClean="0">
                <a:cs typeface="Times New Roman" pitchFamily="16" charset="0"/>
              </a:rPr>
              <a:t>iri</a:t>
            </a:r>
            <a:r>
              <a:rPr lang="en-US" sz="1400" dirty="0" smtClean="0">
                <a:cs typeface="Times New Roman" pitchFamily="16" charset="0"/>
              </a:rPr>
              <a:t>/</a:t>
            </a:r>
            <a:r>
              <a:rPr lang="en-US" sz="1400" dirty="0" err="1" smtClean="0">
                <a:cs typeface="Times New Roman" pitchFamily="16" charset="0"/>
              </a:rPr>
              <a:t>masen</a:t>
            </a:r>
            <a:r>
              <a:rPr lang="en-US" sz="1400" dirty="0" smtClean="0">
                <a:cs typeface="Times New Roman" pitchFamily="16" charset="0"/>
              </a:rPr>
              <a:t> 				X/</a:t>
            </a:r>
            <a:r>
              <a:rPr lang="en-US" sz="1400" dirty="0" err="1" smtClean="0">
                <a:cs typeface="Times New Roman" pitchFamily="16" charset="0"/>
              </a:rPr>
              <a:t>ga</a:t>
            </a:r>
            <a:r>
              <a:rPr lang="en-US" sz="1400" dirty="0" smtClean="0">
                <a:cs typeface="Times New Roman" pitchFamily="16" charset="0"/>
              </a:rPr>
              <a:t>/</a:t>
            </a:r>
            <a:r>
              <a:rPr lang="en-US" sz="1400" dirty="0" err="1" smtClean="0">
                <a:cs typeface="Times New Roman" pitchFamily="16" charset="0"/>
              </a:rPr>
              <a:t>ki</a:t>
            </a:r>
            <a:r>
              <a:rPr lang="en-US" sz="1400" dirty="0" smtClean="0">
                <a:cs typeface="Times New Roman" pitchFamily="16" charset="0"/>
              </a:rPr>
              <a:t>/</a:t>
            </a:r>
            <a:r>
              <a:rPr lang="en-US" sz="1400" dirty="0" err="1" smtClean="0">
                <a:cs typeface="Times New Roman" pitchFamily="16" charset="0"/>
              </a:rPr>
              <a:t>ni</a:t>
            </a:r>
            <a:r>
              <a:rPr lang="en-US" sz="1400" dirty="0" smtClean="0">
                <a:cs typeface="Times New Roman" pitchFamily="16" charset="0"/>
              </a:rPr>
              <a:t>/</a:t>
            </a:r>
            <a:r>
              <a:rPr lang="en-US" sz="1400" dirty="0" err="1" smtClean="0">
                <a:cs typeface="Times New Roman" pitchFamily="16" charset="0"/>
              </a:rPr>
              <a:t>iri</a:t>
            </a:r>
            <a:r>
              <a:rPr lang="en-US" sz="1400" dirty="0" smtClean="0">
                <a:cs typeface="Times New Roman" pitchFamily="16" charset="0"/>
              </a:rPr>
              <a:t>/</a:t>
            </a:r>
            <a:r>
              <a:rPr lang="en-US" sz="1400" dirty="0" err="1" smtClean="0">
                <a:cs typeface="Times New Roman" pitchFamily="16" charset="0"/>
              </a:rPr>
              <a:t>masen</a:t>
            </a:r>
            <a:endParaRPr lang="en-US" sz="1400" dirty="0" smtClean="0">
              <a:cs typeface="Times New Roman" pitchFamily="16" charset="0"/>
            </a:endParaRPr>
          </a:p>
          <a:p>
            <a:pPr marL="431800" indent="-323850" algn="ctr">
              <a:spcAft>
                <a:spcPts val="1425"/>
              </a:spcAft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1400" dirty="0" smtClean="0">
                <a:cs typeface="Times New Roman" pitchFamily="16" charset="0"/>
              </a:rPr>
              <a:t>I do not like the design					I do not like the X , X=”</a:t>
            </a:r>
            <a:r>
              <a:rPr lang="en-US" sz="1400" dirty="0" err="1" smtClean="0">
                <a:cs typeface="Times New Roman" pitchFamily="16" charset="0"/>
              </a:rPr>
              <a:t>iro</a:t>
            </a:r>
            <a:r>
              <a:rPr lang="en-US" sz="1400" dirty="0" smtClean="0">
                <a:cs typeface="Times New Roman" pitchFamily="16" charset="0"/>
              </a:rPr>
              <a:t>”</a:t>
            </a:r>
          </a:p>
          <a:p>
            <a:pPr marL="431800" indent="-323850" algn="ctr">
              <a:spcAft>
                <a:spcPts val="1425"/>
              </a:spcAft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en-US" sz="1400" dirty="0" smtClean="0">
              <a:cs typeface="Times New Roman" pitchFamily="16" charset="0"/>
            </a:endParaRPr>
          </a:p>
          <a:p>
            <a:pPr marL="431800" indent="-323850">
              <a:spcAft>
                <a:spcPts val="1425"/>
              </a:spcAft>
              <a:buSzPct val="124000"/>
              <a:buFont typeface="Times New Roman" pitchFamily="16" charset="0"/>
              <a:buBlip>
                <a:blip r:embed="rId2"/>
              </a:buBlip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dirty="0" smtClean="0"/>
              <a:t>III: Pattern selection – three criteria </a:t>
            </a:r>
          </a:p>
          <a:p>
            <a:pPr marL="431800" indent="-323850">
              <a:spcAft>
                <a:spcPts val="1425"/>
              </a:spcAft>
              <a:buSzPct val="124000"/>
              <a:buFont typeface="Times New Roman" pitchFamily="16" charset="0"/>
              <a:buBlip>
                <a:blip r:embed="rId2"/>
              </a:buBlip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dirty="0" smtClean="0"/>
              <a:t>-Maximize frequency of pattern</a:t>
            </a:r>
          </a:p>
          <a:p>
            <a:pPr marL="431800" indent="-323850">
              <a:spcAft>
                <a:spcPts val="1425"/>
              </a:spcAft>
              <a:buSzPct val="124000"/>
              <a:buFont typeface="Times New Roman" pitchFamily="16" charset="0"/>
              <a:buBlip>
                <a:blip r:embed="rId2"/>
              </a:buBlip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dirty="0" smtClean="0"/>
              <a:t>-Maximize sum of frequency of words in  	 generated patterns</a:t>
            </a:r>
          </a:p>
          <a:p>
            <a:pPr marL="431800" indent="-323850">
              <a:spcAft>
                <a:spcPts val="1425"/>
              </a:spcAft>
              <a:buSzPct val="124000"/>
              <a:buFont typeface="Times New Roman" pitchFamily="16" charset="0"/>
              <a:buBlip>
                <a:blip r:embed="rId2"/>
              </a:buBlip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dirty="0" smtClean="0"/>
              <a:t>-Pick one randomly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ATR MATRIX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 txBox="1">
            <a:spLocks noChangeArrowheads="1"/>
          </p:cNvSpPr>
          <p:nvPr/>
        </p:nvSpPr>
        <p:spPr>
          <a:xfrm>
            <a:off x="609600" y="762000"/>
            <a:ext cx="8229600" cy="3225800"/>
          </a:xfrm>
          <a:prstGeom prst="rect">
            <a:avLst/>
          </a:prstGeom>
          <a:ln/>
        </p:spPr>
        <p:txBody>
          <a:bodyPr vert="horz" lIns="0" tIns="0" rIns="0" bIns="0" rtlCol="0" anchor="t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431800" marR="0" lvl="0" indent="-32385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1425"/>
              </a:spcAft>
              <a:buClrTx/>
              <a:buSzPct val="124000"/>
              <a:buFont typeface="Times New Roman" pitchFamily="16" charset="0"/>
              <a:buBlip>
                <a:blip r:embed="rId2"/>
              </a:buBlip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/>
            </a:pPr>
            <a:r>
              <a:rPr kumimoji="0" lang="en-US" sz="27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IV: Word substitution – translate variable using bilingual dictionary</a:t>
            </a:r>
          </a:p>
          <a:p>
            <a:pPr marL="431800" marR="0" lvl="0" indent="-32385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1425"/>
              </a:spcAft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/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Times New Roman" pitchFamily="16" charset="0"/>
              </a:rPr>
              <a:t>X = “color”</a:t>
            </a:r>
          </a:p>
          <a:p>
            <a:pPr marL="431800" marR="0" lvl="0" indent="-32385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1425"/>
              </a:spcAft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/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Times New Roman" pitchFamily="16" charset="0"/>
              </a:rPr>
              <a:t>I do not like the color</a:t>
            </a:r>
          </a:p>
          <a:p>
            <a:pPr marL="431800" marR="0" lvl="0" indent="-32385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1425"/>
              </a:spcAft>
              <a:buClrTx/>
              <a:buSzPct val="124000"/>
              <a:buFont typeface="Times New Roman" pitchFamily="16" charset="0"/>
              <a:buBlip>
                <a:blip r:embed="rId2"/>
              </a:buBlip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/>
            </a:pPr>
            <a:r>
              <a:rPr kumimoji="0" lang="en-US" sz="27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Experimental results: </a:t>
            </a:r>
          </a:p>
          <a:p>
            <a:pPr marL="431800" marR="0" lvl="0" indent="-32385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1425"/>
              </a:spcAft>
              <a:buClrTx/>
              <a:buSzPct val="124000"/>
              <a:buFont typeface="Times New Roman" pitchFamily="16" charset="0"/>
              <a:buBlip>
                <a:blip r:embed="rId2"/>
              </a:buBlip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/>
            </a:pPr>
            <a:endParaRPr kumimoji="0" lang="en-US" sz="27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marL="431800" marR="0" lvl="0" indent="-32385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1425"/>
              </a:spcAft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/>
            </a:pP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Times New Roman" pitchFamily="16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7175" y="4151312"/>
            <a:ext cx="4086225" cy="2362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43400" y="4114800"/>
            <a:ext cx="4648200" cy="19716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 txBox="1">
            <a:spLocks noChangeArrowheads="1"/>
          </p:cNvSpPr>
          <p:nvPr/>
        </p:nvSpPr>
        <p:spPr>
          <a:xfrm>
            <a:off x="457200" y="822325"/>
            <a:ext cx="8229600" cy="1920875"/>
          </a:xfrm>
          <a:prstGeom prst="rect">
            <a:avLst/>
          </a:prstGeom>
          <a:ln/>
        </p:spPr>
        <p:txBody>
          <a:bodyPr vert="horz" lIns="0" tIns="0" rIns="0" bIns="0" rtlCol="0" anchor="t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431800" marR="0" lvl="0" indent="-32385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1425"/>
              </a:spcAft>
              <a:buClrTx/>
              <a:buSzPct val="124000"/>
              <a:buFont typeface="Times New Roman" pitchFamily="16" charset="0"/>
              <a:buBlip>
                <a:blip r:embed="rId2"/>
              </a:buBlip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/>
            </a:pPr>
            <a:r>
              <a:rPr kumimoji="0" lang="en-US" sz="27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Experimental results – continued</a:t>
            </a:r>
          </a:p>
          <a:p>
            <a:pPr marL="431800" marR="0" lvl="0" indent="-32385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1425"/>
              </a:spcAft>
              <a:buClrTx/>
              <a:buSzPct val="124000"/>
              <a:buFont typeface="Times New Roman" pitchFamily="16" charset="0"/>
              <a:buBlip>
                <a:blip r:embed="rId2"/>
              </a:buBlip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/>
            </a:pPr>
            <a:r>
              <a:rPr kumimoji="0" lang="en-US" sz="27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-Long sentence problem</a:t>
            </a:r>
          </a:p>
          <a:p>
            <a:pPr marL="431800" marR="0" lvl="0" indent="-32385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1425"/>
              </a:spcAft>
              <a:buClrTx/>
              <a:buSzPct val="124000"/>
              <a:buFont typeface="Times New Roman" pitchFamily="16" charset="0"/>
              <a:buBlip>
                <a:blip r:embed="rId2"/>
              </a:buBlip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/>
            </a:pPr>
            <a:r>
              <a:rPr kumimoji="0" lang="en-US" sz="27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-Solutions? - Split the sentences!</a:t>
            </a:r>
            <a:endParaRPr kumimoji="0" lang="en-US" sz="27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29200" y="3038475"/>
            <a:ext cx="3657600" cy="22193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" y="3163888"/>
            <a:ext cx="4459288" cy="22177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watashi</a:t>
            </a:r>
            <a:r>
              <a:rPr lang="en-US" dirty="0" smtClean="0"/>
              <a:t> </a:t>
            </a:r>
            <a:r>
              <a:rPr lang="en-US" dirty="0" err="1" smtClean="0"/>
              <a:t>wa</a:t>
            </a:r>
            <a:r>
              <a:rPr lang="en-US" dirty="0" smtClean="0"/>
              <a:t> </a:t>
            </a:r>
            <a:r>
              <a:rPr lang="en-US" dirty="0" err="1" smtClean="0"/>
              <a:t>ongaku</a:t>
            </a:r>
            <a:r>
              <a:rPr lang="en-US" dirty="0" smtClean="0"/>
              <a:t> </a:t>
            </a:r>
            <a:r>
              <a:rPr lang="en-US" dirty="0" err="1" smtClean="0"/>
              <a:t>wo</a:t>
            </a:r>
            <a:r>
              <a:rPr lang="en-US" dirty="0" smtClean="0"/>
              <a:t> </a:t>
            </a:r>
            <a:r>
              <a:rPr lang="en-US" dirty="0" err="1" smtClean="0"/>
              <a:t>kiku</a:t>
            </a:r>
            <a:r>
              <a:rPr lang="en-US" dirty="0" smtClean="0"/>
              <a:t> no </a:t>
            </a:r>
            <a:r>
              <a:rPr lang="en-US" dirty="0" err="1" smtClean="0"/>
              <a:t>ga</a:t>
            </a:r>
            <a:r>
              <a:rPr lang="en-US" dirty="0" smtClean="0"/>
              <a:t> </a:t>
            </a:r>
            <a:r>
              <a:rPr lang="en-US" dirty="0" err="1" smtClean="0"/>
              <a:t>suki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hito</a:t>
            </a:r>
            <a:r>
              <a:rPr lang="en-US" dirty="0" smtClean="0"/>
              <a:t> </a:t>
            </a:r>
            <a:r>
              <a:rPr lang="en-US" dirty="0" err="1" smtClean="0"/>
              <a:t>desu</a:t>
            </a:r>
            <a:endParaRPr lang="en-US" dirty="0" smtClean="0"/>
          </a:p>
          <a:p>
            <a:r>
              <a:rPr lang="en-US" dirty="0" smtClean="0"/>
              <a:t>X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hito</a:t>
            </a:r>
            <a:r>
              <a:rPr lang="en-US" dirty="0" smtClean="0"/>
              <a:t> </a:t>
            </a:r>
            <a:r>
              <a:rPr lang="en-US" dirty="0" err="1" smtClean="0"/>
              <a:t>desu</a:t>
            </a:r>
            <a:r>
              <a:rPr lang="en-US" dirty="0" smtClean="0"/>
              <a:t> -&gt; I am a X </a:t>
            </a:r>
            <a:r>
              <a:rPr lang="en-US" dirty="0" smtClean="0"/>
              <a:t>person</a:t>
            </a:r>
          </a:p>
          <a:p>
            <a:r>
              <a:rPr lang="en-US" dirty="0" err="1" smtClean="0"/>
              <a:t>suki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hito</a:t>
            </a:r>
            <a:r>
              <a:rPr lang="en-US" dirty="0" smtClean="0"/>
              <a:t> </a:t>
            </a:r>
            <a:r>
              <a:rPr lang="en-US" dirty="0" err="1" smtClean="0"/>
              <a:t>desu</a:t>
            </a:r>
            <a:r>
              <a:rPr lang="en-US" dirty="0" smtClean="0"/>
              <a:t> -&gt; It's a person that I </a:t>
            </a:r>
            <a:r>
              <a:rPr lang="en-US" dirty="0" smtClean="0"/>
              <a:t>like</a:t>
            </a:r>
          </a:p>
          <a:p>
            <a:endParaRPr lang="en-US" smtClean="0"/>
          </a:p>
          <a:p>
            <a:r>
              <a:rPr lang="en-US" smtClean="0"/>
              <a:t>Longer </a:t>
            </a:r>
            <a:r>
              <a:rPr lang="en-US" dirty="0" smtClean="0"/>
              <a:t>sentences means more difficulty in aligning phrases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Long Sentence Example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4/30/09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385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319088"/>
            <a:ext cx="8229600" cy="1052512"/>
          </a:xfrm>
          <a:ln/>
        </p:spPr>
        <p:txBody>
          <a:bodyPr lIns="0" tIns="0" rIns="0" bIns="0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3500" b="1" dirty="0">
                <a:solidFill>
                  <a:srgbClr val="4C4C4C"/>
                </a:solidFill>
              </a:rPr>
              <a:t>Input </a:t>
            </a:r>
            <a:r>
              <a:rPr lang="en-US" sz="3500" b="1" dirty="0" err="1">
                <a:solidFill>
                  <a:srgbClr val="4C4C4C"/>
                </a:solidFill>
              </a:rPr>
              <a:t>Sentece</a:t>
            </a:r>
            <a:r>
              <a:rPr lang="en-US" sz="3500" b="1" dirty="0">
                <a:solidFill>
                  <a:srgbClr val="4C4C4C"/>
                </a:solidFill>
              </a:rPr>
              <a:t> Splitting  -</a:t>
            </a:r>
            <a:r>
              <a:rPr lang="en-US" sz="3500" b="1" dirty="0" err="1">
                <a:solidFill>
                  <a:srgbClr val="4C4C4C"/>
                </a:solidFill>
              </a:rPr>
              <a:t>Sumita</a:t>
            </a:r>
            <a:r>
              <a:rPr lang="en-US" sz="3500" b="1" dirty="0">
                <a:solidFill>
                  <a:srgbClr val="4C4C4C"/>
                </a:solidFill>
              </a:rPr>
              <a:t> 2004</a:t>
            </a:r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481138"/>
            <a:ext cx="8229600" cy="5397500"/>
          </a:xfrm>
          <a:ln/>
        </p:spPr>
        <p:txBody>
          <a:bodyPr lIns="0" tIns="0" rIns="0" bIns="0"/>
          <a:lstStyle/>
          <a:p>
            <a:pPr marL="431800" indent="-323850">
              <a:buSzPct val="124000"/>
              <a:buFont typeface="Times New Roman" pitchFamily="16" charset="0"/>
              <a:buBlip>
                <a:blip r:embed="rId3"/>
              </a:buBlip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dirty="0"/>
              <a:t>Method-T – partial translation</a:t>
            </a:r>
          </a:p>
          <a:p>
            <a:pPr marL="431800" indent="-323850">
              <a:buSzPct val="124000"/>
              <a:buFont typeface="Times New Roman" pitchFamily="16" charset="0"/>
              <a:buBlip>
                <a:blip r:embed="rId3"/>
              </a:buBlip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dirty="0"/>
              <a:t>Method-N -preprocessing N-gram based</a:t>
            </a:r>
          </a:p>
          <a:p>
            <a:pPr marL="431800" indent="-323850">
              <a:buSzPct val="124000"/>
              <a:buFont typeface="Times New Roman" pitchFamily="16" charset="0"/>
              <a:buBlip>
                <a:blip r:embed="rId3"/>
              </a:buBlip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dirty="0"/>
              <a:t>Method T:</a:t>
            </a:r>
          </a:p>
          <a:p>
            <a:pPr marL="431800" indent="-323850"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1400" dirty="0" err="1">
                <a:ea typeface="TimesNewRoman" pitchFamily="16" charset="0"/>
                <a:cs typeface="TimesNewRoman" pitchFamily="16" charset="0"/>
              </a:rPr>
              <a:t>sou</a:t>
            </a:r>
            <a:r>
              <a:rPr lang="en-US" sz="1400" dirty="0">
                <a:ea typeface="TimesNewRoman" pitchFamily="16" charset="0"/>
                <a:cs typeface="TimesNewRoman" pitchFamily="16" charset="0"/>
              </a:rPr>
              <a:t> </a:t>
            </a:r>
            <a:r>
              <a:rPr lang="en-US" sz="1400" dirty="0" err="1">
                <a:ea typeface="TimesNewRoman" pitchFamily="16" charset="0"/>
                <a:cs typeface="TimesNewRoman" pitchFamily="16" charset="0"/>
              </a:rPr>
              <a:t>desu</a:t>
            </a:r>
            <a:r>
              <a:rPr lang="en-US" sz="1400" dirty="0">
                <a:ea typeface="TimesNewRoman" pitchFamily="16" charset="0"/>
                <a:cs typeface="TimesNewRoman" pitchFamily="16" charset="0"/>
              </a:rPr>
              <a:t> ka </a:t>
            </a:r>
            <a:r>
              <a:rPr lang="en-US" sz="1400" dirty="0" err="1">
                <a:ea typeface="TimesNewRoman" pitchFamily="16" charset="0"/>
                <a:cs typeface="TimesNewRoman" pitchFamily="16" charset="0"/>
              </a:rPr>
              <a:t>ee</a:t>
            </a:r>
            <a:r>
              <a:rPr lang="en-US" sz="1400" dirty="0">
                <a:ea typeface="TimesNewRoman" pitchFamily="16" charset="0"/>
                <a:cs typeface="TimesNewRoman" pitchFamily="16" charset="0"/>
              </a:rPr>
              <a:t> </a:t>
            </a:r>
            <a:r>
              <a:rPr lang="en-US" sz="1400" dirty="0" err="1">
                <a:ea typeface="TimesNewRoman" pitchFamily="16" charset="0"/>
                <a:cs typeface="TimesNewRoman" pitchFamily="16" charset="0"/>
              </a:rPr>
              <a:t>kekkou</a:t>
            </a:r>
            <a:r>
              <a:rPr lang="en-US" sz="1400" dirty="0">
                <a:ea typeface="TimesNewRoman" pitchFamily="16" charset="0"/>
                <a:cs typeface="TimesNewRoman" pitchFamily="16" charset="0"/>
              </a:rPr>
              <a:t> </a:t>
            </a:r>
            <a:r>
              <a:rPr lang="en-US" sz="1400" dirty="0" err="1">
                <a:ea typeface="TimesNewRoman" pitchFamily="16" charset="0"/>
                <a:cs typeface="TimesNewRoman" pitchFamily="16" charset="0"/>
              </a:rPr>
              <a:t>desu</a:t>
            </a:r>
            <a:r>
              <a:rPr lang="en-US" sz="1400" dirty="0">
                <a:ea typeface="TimesNewRoman" pitchFamily="16" charset="0"/>
                <a:cs typeface="TimesNewRoman" pitchFamily="16" charset="0"/>
              </a:rPr>
              <a:t> </a:t>
            </a:r>
            <a:r>
              <a:rPr lang="en-US" sz="1400" dirty="0" err="1">
                <a:ea typeface="TimesNewRoman" pitchFamily="16" charset="0"/>
                <a:cs typeface="TimesNewRoman" pitchFamily="16" charset="0"/>
              </a:rPr>
              <a:t>jaa</a:t>
            </a:r>
            <a:r>
              <a:rPr lang="en-US" sz="1400" dirty="0">
                <a:ea typeface="TimesNewRoman" pitchFamily="16" charset="0"/>
                <a:cs typeface="TimesNewRoman" pitchFamily="16" charset="0"/>
              </a:rPr>
              <a:t> </a:t>
            </a:r>
            <a:r>
              <a:rPr lang="en-US" sz="1400" dirty="0" err="1">
                <a:ea typeface="TimesNewRoman" pitchFamily="16" charset="0"/>
                <a:cs typeface="TimesNewRoman" pitchFamily="16" charset="0"/>
              </a:rPr>
              <a:t>tsuin</a:t>
            </a:r>
            <a:r>
              <a:rPr lang="en-US" sz="1400" dirty="0">
                <a:ea typeface="TimesNewRoman" pitchFamily="16" charset="0"/>
                <a:cs typeface="TimesNewRoman" pitchFamily="16" charset="0"/>
              </a:rPr>
              <a:t> de o </a:t>
            </a:r>
            <a:r>
              <a:rPr lang="en-US" sz="1400" dirty="0" err="1">
                <a:ea typeface="TimesNewRoman" pitchFamily="16" charset="0"/>
                <a:cs typeface="TimesNewRoman" pitchFamily="16" charset="0"/>
              </a:rPr>
              <a:t>negai</a:t>
            </a:r>
            <a:r>
              <a:rPr lang="en-US" sz="1400" dirty="0">
                <a:ea typeface="TimesNewRoman" pitchFamily="16" charset="0"/>
                <a:cs typeface="TimesNewRoman" pitchFamily="16" charset="0"/>
              </a:rPr>
              <a:t> shimasu2</a:t>
            </a:r>
          </a:p>
          <a:p>
            <a:pPr marL="431800" indent="-323850"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1400" dirty="0" err="1">
                <a:ea typeface="TimesNewRoman" pitchFamily="16" charset="0"/>
                <a:cs typeface="TimesNewRoman" pitchFamily="16" charset="0"/>
              </a:rPr>
              <a:t>sou</a:t>
            </a:r>
            <a:r>
              <a:rPr lang="en-US" sz="1400" dirty="0">
                <a:ea typeface="TimesNewRoman" pitchFamily="16" charset="0"/>
                <a:cs typeface="TimesNewRoman" pitchFamily="16" charset="0"/>
              </a:rPr>
              <a:t> </a:t>
            </a:r>
            <a:r>
              <a:rPr lang="en-US" sz="1400" dirty="0" err="1">
                <a:ea typeface="TimesNewRoman" pitchFamily="16" charset="0"/>
                <a:cs typeface="TimesNewRoman" pitchFamily="16" charset="0"/>
              </a:rPr>
              <a:t>desu</a:t>
            </a:r>
            <a:r>
              <a:rPr lang="en-US" sz="1400" dirty="0">
                <a:ea typeface="TimesNewRoman" pitchFamily="16" charset="0"/>
                <a:cs typeface="TimesNewRoman" pitchFamily="16" charset="0"/>
              </a:rPr>
              <a:t> ka | </a:t>
            </a:r>
            <a:r>
              <a:rPr lang="en-US" sz="1400" dirty="0" err="1">
                <a:ea typeface="TimesNewRoman" pitchFamily="16" charset="0"/>
                <a:cs typeface="TimesNewRoman" pitchFamily="16" charset="0"/>
              </a:rPr>
              <a:t>ee</a:t>
            </a:r>
            <a:r>
              <a:rPr lang="en-US" sz="1400" dirty="0">
                <a:ea typeface="TimesNewRoman" pitchFamily="16" charset="0"/>
                <a:cs typeface="TimesNewRoman" pitchFamily="16" charset="0"/>
              </a:rPr>
              <a:t> | </a:t>
            </a:r>
            <a:r>
              <a:rPr lang="en-US" sz="1400" dirty="0" err="1">
                <a:ea typeface="TimesNewRoman" pitchFamily="16" charset="0"/>
                <a:cs typeface="TimesNewRoman" pitchFamily="16" charset="0"/>
              </a:rPr>
              <a:t>kekkou</a:t>
            </a:r>
            <a:r>
              <a:rPr lang="en-US" sz="1400" dirty="0">
                <a:ea typeface="TimesNewRoman" pitchFamily="16" charset="0"/>
                <a:cs typeface="TimesNewRoman" pitchFamily="16" charset="0"/>
              </a:rPr>
              <a:t> </a:t>
            </a:r>
            <a:r>
              <a:rPr lang="en-US" sz="1400" dirty="0" err="1">
                <a:ea typeface="TimesNewRoman" pitchFamily="16" charset="0"/>
                <a:cs typeface="TimesNewRoman" pitchFamily="16" charset="0"/>
              </a:rPr>
              <a:t>desu</a:t>
            </a:r>
            <a:r>
              <a:rPr lang="en-US" sz="1400" dirty="0">
                <a:ea typeface="TimesNewRoman" pitchFamily="16" charset="0"/>
                <a:cs typeface="TimesNewRoman" pitchFamily="16" charset="0"/>
              </a:rPr>
              <a:t> | </a:t>
            </a:r>
            <a:r>
              <a:rPr lang="en-US" sz="1400" dirty="0" err="1">
                <a:ea typeface="TimesNewRoman" pitchFamily="16" charset="0"/>
                <a:cs typeface="TimesNewRoman" pitchFamily="16" charset="0"/>
              </a:rPr>
              <a:t>jaa</a:t>
            </a:r>
            <a:r>
              <a:rPr lang="en-US" sz="1400" dirty="0">
                <a:ea typeface="TimesNewRoman" pitchFamily="16" charset="0"/>
                <a:cs typeface="TimesNewRoman" pitchFamily="16" charset="0"/>
              </a:rPr>
              <a:t> | </a:t>
            </a:r>
            <a:r>
              <a:rPr lang="en-US" sz="1400" dirty="0" err="1">
                <a:ea typeface="TimesNewRoman" pitchFamily="16" charset="0"/>
                <a:cs typeface="TimesNewRoman" pitchFamily="16" charset="0"/>
              </a:rPr>
              <a:t>tsuin</a:t>
            </a:r>
            <a:r>
              <a:rPr lang="en-US" sz="1400" dirty="0">
                <a:ea typeface="TimesNewRoman" pitchFamily="16" charset="0"/>
                <a:cs typeface="TimesNewRoman" pitchFamily="16" charset="0"/>
              </a:rPr>
              <a:t> de </a:t>
            </a:r>
            <a:r>
              <a:rPr lang="en-US" sz="1400" dirty="0" err="1">
                <a:ea typeface="TimesNewRoman" pitchFamily="16" charset="0"/>
                <a:cs typeface="TimesNewRoman" pitchFamily="16" charset="0"/>
              </a:rPr>
              <a:t>onegai</a:t>
            </a:r>
            <a:r>
              <a:rPr lang="en-US" sz="1400" dirty="0">
                <a:ea typeface="TimesNewRoman" pitchFamily="16" charset="0"/>
                <a:cs typeface="TimesNewRoman" pitchFamily="16" charset="0"/>
              </a:rPr>
              <a:t> </a:t>
            </a:r>
            <a:r>
              <a:rPr lang="en-US" sz="1400" dirty="0" err="1">
                <a:ea typeface="TimesNewRoman" pitchFamily="16" charset="0"/>
                <a:cs typeface="TimesNewRoman" pitchFamily="16" charset="0"/>
              </a:rPr>
              <a:t>shi</a:t>
            </a:r>
            <a:r>
              <a:rPr lang="en-US" sz="1400" dirty="0">
                <a:ea typeface="TimesNewRoman" pitchFamily="16" charset="0"/>
                <a:cs typeface="TimesNewRoman" pitchFamily="16" charset="0"/>
              </a:rPr>
              <a:t> </a:t>
            </a:r>
            <a:r>
              <a:rPr lang="en-US" sz="1400" dirty="0" err="1">
                <a:ea typeface="TimesNewRoman" pitchFamily="16" charset="0"/>
                <a:cs typeface="TimesNewRoman" pitchFamily="16" charset="0"/>
              </a:rPr>
              <a:t>masu</a:t>
            </a:r>
            <a:endParaRPr lang="en-US" sz="1400" dirty="0">
              <a:ea typeface="TimesNewRoman" pitchFamily="16" charset="0"/>
              <a:cs typeface="TimesNewRoman" pitchFamily="16" charset="0"/>
            </a:endParaRPr>
          </a:p>
          <a:p>
            <a:pPr marL="431800" indent="-323850"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1400" dirty="0" err="1">
                <a:ea typeface="TimesNewRoman" pitchFamily="16" charset="0"/>
                <a:cs typeface="TimesNewRoman" pitchFamily="16" charset="0"/>
              </a:rPr>
              <a:t>i</a:t>
            </a:r>
            <a:r>
              <a:rPr lang="en-US" sz="1400" dirty="0">
                <a:ea typeface="TimesNewRoman" pitchFamily="16" charset="0"/>
                <a:cs typeface="TimesNewRoman" pitchFamily="16" charset="0"/>
              </a:rPr>
              <a:t> see | yes | that's fine | then | a twin please</a:t>
            </a:r>
          </a:p>
          <a:p>
            <a:pPr marL="431800" indent="-323850">
              <a:buSzPct val="124000"/>
              <a:buFont typeface="Times New Roman" pitchFamily="16" charset="0"/>
              <a:buBlip>
                <a:blip r:embed="rId3"/>
              </a:buBlip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dirty="0"/>
              <a:t>-Criteria: fault-length </a:t>
            </a:r>
          </a:p>
          <a:p>
            <a:pPr marL="431800" indent="-323850">
              <a:buSzPct val="124000"/>
              <a:buFont typeface="Times New Roman" pitchFamily="16" charset="0"/>
              <a:buBlip>
                <a:blip r:embed="rId3"/>
              </a:buBlip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dirty="0"/>
              <a:t>               partial translation count</a:t>
            </a:r>
          </a:p>
          <a:p>
            <a:pPr marL="431800" indent="-323850">
              <a:buSzPct val="124000"/>
              <a:buFont typeface="Times New Roman" pitchFamily="16" charset="0"/>
              <a:buBlip>
                <a:blip r:embed="rId3"/>
              </a:buBlip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dirty="0"/>
              <a:t>               combined reliability  </a:t>
            </a:r>
          </a:p>
          <a:p>
            <a:pPr marL="431800" indent="-323850"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en-US" sz="1400" dirty="0">
              <a:ea typeface="TimesNewRoman" pitchFamily="16" charset="0"/>
              <a:cs typeface="TimesNewRoman" pitchFamily="16" charset="0"/>
            </a:endParaRPr>
          </a:p>
          <a:p>
            <a:pPr marL="431800" indent="-323850"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en-US" sz="1400" dirty="0">
              <a:ea typeface="TimesNewRoman" pitchFamily="16" charset="0"/>
              <a:cs typeface="TimesNewRoman" pitchFamily="16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4/30/09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409" name="Rectangle 1"/>
          <p:cNvSpPr>
            <a:spLocks noGrp="1" noChangeArrowheads="1"/>
          </p:cNvSpPr>
          <p:nvPr>
            <p:ph type="body"/>
          </p:nvPr>
        </p:nvSpPr>
        <p:spPr>
          <a:xfrm>
            <a:off x="457200" y="228600"/>
            <a:ext cx="8229600" cy="5792788"/>
          </a:xfrm>
          <a:ln/>
        </p:spPr>
        <p:txBody>
          <a:bodyPr lIns="0" tIns="0" rIns="0" bIns="0" anchor="t"/>
          <a:lstStyle/>
          <a:p>
            <a:pPr marL="342900" indent="-342900"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1400" dirty="0" err="1">
                <a:ea typeface="TimesNewRoman" pitchFamily="16" charset="0"/>
                <a:cs typeface="TimesNewRoman" pitchFamily="16" charset="0"/>
              </a:rPr>
              <a:t>hai</a:t>
            </a:r>
            <a:r>
              <a:rPr lang="en-US" sz="1400" dirty="0">
                <a:ea typeface="TimesNewRoman" pitchFamily="16" charset="0"/>
                <a:cs typeface="TimesNewRoman" pitchFamily="16" charset="0"/>
              </a:rPr>
              <a:t> </a:t>
            </a:r>
            <a:r>
              <a:rPr lang="en-US" sz="1400" dirty="0" err="1">
                <a:ea typeface="TimesNewRoman" pitchFamily="16" charset="0"/>
                <a:cs typeface="TimesNewRoman" pitchFamily="16" charset="0"/>
              </a:rPr>
              <a:t>wakari</a:t>
            </a:r>
            <a:r>
              <a:rPr lang="en-US" sz="1400" dirty="0">
                <a:ea typeface="TimesNewRoman" pitchFamily="16" charset="0"/>
                <a:cs typeface="TimesNewRoman" pitchFamily="16" charset="0"/>
              </a:rPr>
              <a:t> </a:t>
            </a:r>
            <a:r>
              <a:rPr lang="en-US" sz="1400" dirty="0" err="1">
                <a:ea typeface="TimesNewRoman" pitchFamily="16" charset="0"/>
                <a:cs typeface="TimesNewRoman" pitchFamily="16" charset="0"/>
              </a:rPr>
              <a:t>mashi</a:t>
            </a:r>
            <a:r>
              <a:rPr lang="en-US" sz="1400" dirty="0">
                <a:ea typeface="TimesNewRoman" pitchFamily="16" charset="0"/>
                <a:cs typeface="TimesNewRoman" pitchFamily="16" charset="0"/>
              </a:rPr>
              <a:t> </a:t>
            </a:r>
            <a:r>
              <a:rPr lang="en-US" sz="1400" dirty="0" err="1">
                <a:ea typeface="TimesNewRoman" pitchFamily="16" charset="0"/>
                <a:cs typeface="TimesNewRoman" pitchFamily="16" charset="0"/>
              </a:rPr>
              <a:t>ta</a:t>
            </a:r>
            <a:r>
              <a:rPr lang="en-US" sz="1400" dirty="0">
                <a:ea typeface="TimesNewRoman" pitchFamily="16" charset="0"/>
                <a:cs typeface="TimesNewRoman" pitchFamily="16" charset="0"/>
              </a:rPr>
              <a:t> =&gt; yes </a:t>
            </a:r>
            <a:r>
              <a:rPr lang="en-US" sz="1400" dirty="0" err="1">
                <a:ea typeface="TimesNewRoman" pitchFamily="16" charset="0"/>
                <a:cs typeface="TimesNewRoman" pitchFamily="16" charset="0"/>
              </a:rPr>
              <a:t>i</a:t>
            </a:r>
            <a:r>
              <a:rPr lang="en-US" sz="1400" dirty="0">
                <a:ea typeface="TimesNewRoman" pitchFamily="16" charset="0"/>
                <a:cs typeface="TimesNewRoman" pitchFamily="16" charset="0"/>
              </a:rPr>
              <a:t> see</a:t>
            </a:r>
          </a:p>
          <a:p>
            <a:pPr marL="342900" indent="-342900"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1400" dirty="0">
                <a:ea typeface="TimesNewRoman" pitchFamily="16" charset="0"/>
                <a:cs typeface="TimesNewRoman" pitchFamily="16" charset="0"/>
              </a:rPr>
              <a:t>sore to ne </a:t>
            </a:r>
            <a:r>
              <a:rPr lang="en-US" sz="1400" dirty="0" err="1">
                <a:ea typeface="TimesNewRoman" pitchFamily="16" charset="0"/>
                <a:cs typeface="TimesNewRoman" pitchFamily="16" charset="0"/>
              </a:rPr>
              <a:t>cyoushoku</a:t>
            </a:r>
            <a:r>
              <a:rPr lang="en-US" sz="1400" dirty="0">
                <a:ea typeface="TimesNewRoman" pitchFamily="16" charset="0"/>
                <a:cs typeface="TimesNewRoman" pitchFamily="16" charset="0"/>
              </a:rPr>
              <a:t> </a:t>
            </a:r>
            <a:r>
              <a:rPr lang="en-US" sz="1400" dirty="0" err="1">
                <a:ea typeface="TimesNewRoman" pitchFamily="16" charset="0"/>
                <a:cs typeface="TimesNewRoman" pitchFamily="16" charset="0"/>
              </a:rPr>
              <a:t>na</a:t>
            </a:r>
            <a:r>
              <a:rPr lang="en-US" sz="1400" dirty="0">
                <a:ea typeface="TimesNewRoman" pitchFamily="16" charset="0"/>
                <a:cs typeface="TimesNewRoman" pitchFamily="16" charset="0"/>
              </a:rPr>
              <a:t> n </a:t>
            </a:r>
            <a:r>
              <a:rPr lang="en-US" sz="1400" dirty="0" err="1">
                <a:ea typeface="TimesNewRoman" pitchFamily="16" charset="0"/>
                <a:cs typeface="TimesNewRoman" pitchFamily="16" charset="0"/>
              </a:rPr>
              <a:t>desu</a:t>
            </a:r>
            <a:r>
              <a:rPr lang="en-US" sz="1400" dirty="0">
                <a:ea typeface="TimesNewRoman" pitchFamily="16" charset="0"/>
                <a:cs typeface="TimesNewRoman" pitchFamily="16" charset="0"/>
              </a:rPr>
              <a:t> </a:t>
            </a:r>
            <a:r>
              <a:rPr lang="en-US" sz="1400" dirty="0" err="1">
                <a:ea typeface="TimesNewRoman" pitchFamily="16" charset="0"/>
                <a:cs typeface="TimesNewRoman" pitchFamily="16" charset="0"/>
              </a:rPr>
              <a:t>kedomo</a:t>
            </a:r>
            <a:r>
              <a:rPr lang="en-US" sz="1400" dirty="0">
                <a:ea typeface="TimesNewRoman" pitchFamily="16" charset="0"/>
                <a:cs typeface="TimesNewRoman" pitchFamily="16" charset="0"/>
              </a:rPr>
              <a:t> </a:t>
            </a:r>
            <a:r>
              <a:rPr lang="en-US" sz="1400" dirty="0" err="1">
                <a:ea typeface="TimesNewRoman" pitchFamily="16" charset="0"/>
                <a:cs typeface="TimesNewRoman" pitchFamily="16" charset="0"/>
              </a:rPr>
              <a:t>dou</a:t>
            </a:r>
            <a:r>
              <a:rPr lang="en-US" sz="1400" dirty="0">
                <a:ea typeface="TimesNewRoman" pitchFamily="16" charset="0"/>
                <a:cs typeface="TimesNewRoman" pitchFamily="16" charset="0"/>
              </a:rPr>
              <a:t> </a:t>
            </a:r>
            <a:r>
              <a:rPr lang="en-US" sz="1400" dirty="0" err="1">
                <a:ea typeface="TimesNewRoman" pitchFamily="16" charset="0"/>
                <a:cs typeface="TimesNewRoman" pitchFamily="16" charset="0"/>
              </a:rPr>
              <a:t>nat</a:t>
            </a:r>
            <a:r>
              <a:rPr lang="en-US" sz="1400" dirty="0">
                <a:ea typeface="TimesNewRoman" pitchFamily="16" charset="0"/>
                <a:cs typeface="TimesNewRoman" pitchFamily="16" charset="0"/>
              </a:rPr>
              <a:t> </a:t>
            </a:r>
            <a:r>
              <a:rPr lang="en-US" sz="1400" dirty="0" err="1">
                <a:ea typeface="TimesNewRoman" pitchFamily="16" charset="0"/>
                <a:cs typeface="TimesNewRoman" pitchFamily="16" charset="0"/>
              </a:rPr>
              <a:t>teru</a:t>
            </a:r>
            <a:r>
              <a:rPr lang="en-US" sz="1400" dirty="0">
                <a:ea typeface="TimesNewRoman" pitchFamily="16" charset="0"/>
                <a:cs typeface="TimesNewRoman" pitchFamily="16" charset="0"/>
              </a:rPr>
              <a:t> n </a:t>
            </a:r>
            <a:r>
              <a:rPr lang="en-US" sz="1400" dirty="0" err="1">
                <a:ea typeface="TimesNewRoman" pitchFamily="16" charset="0"/>
                <a:cs typeface="TimesNewRoman" pitchFamily="16" charset="0"/>
              </a:rPr>
              <a:t>deshou</a:t>
            </a:r>
            <a:r>
              <a:rPr lang="en-US" sz="1400" dirty="0">
                <a:ea typeface="TimesNewRoman" pitchFamily="16" charset="0"/>
                <a:cs typeface="TimesNewRoman" pitchFamily="16" charset="0"/>
              </a:rPr>
              <a:t> ka</a:t>
            </a:r>
          </a:p>
          <a:p>
            <a:pPr marL="342900" indent="-342900"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1400" dirty="0">
                <a:ea typeface="TimesNewRoman" pitchFamily="16" charset="0"/>
                <a:cs typeface="TimesNewRoman" pitchFamily="16" charset="0"/>
              </a:rPr>
              <a:t>=&gt; and what about breakfast</a:t>
            </a:r>
          </a:p>
          <a:p>
            <a:pPr marL="342900" indent="-342900"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1400" i="1" dirty="0">
                <a:ea typeface="TimesNewRoman,Italic" pitchFamily="16" charset="0"/>
                <a:cs typeface="TimesNewRoman,Italic" pitchFamily="16" charset="0"/>
              </a:rPr>
              <a:t>fault-length </a:t>
            </a:r>
            <a:r>
              <a:rPr lang="en-US" sz="1400" dirty="0">
                <a:ea typeface="TimesNewRoman" pitchFamily="16" charset="0"/>
                <a:cs typeface="TimesNewRoman" pitchFamily="16" charset="0"/>
              </a:rPr>
              <a:t>= 0</a:t>
            </a:r>
          </a:p>
          <a:p>
            <a:pPr marL="342900" indent="-342900"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1400" i="1" dirty="0">
                <a:ea typeface="TimesNewRoman,Italic" pitchFamily="16" charset="0"/>
                <a:cs typeface="TimesNewRoman,Italic" pitchFamily="16" charset="0"/>
              </a:rPr>
              <a:t>Partial-translation-count </a:t>
            </a:r>
            <a:r>
              <a:rPr lang="en-US" sz="1400" dirty="0">
                <a:ea typeface="TimesNewRoman" pitchFamily="16" charset="0"/>
                <a:cs typeface="TimesNewRoman" pitchFamily="16" charset="0"/>
              </a:rPr>
              <a:t>= 2</a:t>
            </a:r>
          </a:p>
          <a:p>
            <a:pPr marL="342900" indent="-342900"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1400" dirty="0" err="1">
                <a:ea typeface="TimesNewRoman" pitchFamily="16" charset="0"/>
                <a:cs typeface="TimesNewRoman" pitchFamily="16" charset="0"/>
              </a:rPr>
              <a:t>hai</a:t>
            </a:r>
            <a:r>
              <a:rPr lang="en-US" sz="1400" dirty="0">
                <a:ea typeface="TimesNewRoman" pitchFamily="16" charset="0"/>
                <a:cs typeface="TimesNewRoman" pitchFamily="16" charset="0"/>
              </a:rPr>
              <a:t> </a:t>
            </a:r>
            <a:r>
              <a:rPr lang="en-US" sz="1400" dirty="0" err="1">
                <a:ea typeface="TimesNewRoman" pitchFamily="16" charset="0"/>
                <a:cs typeface="TimesNewRoman" pitchFamily="16" charset="0"/>
              </a:rPr>
              <a:t>wakari</a:t>
            </a:r>
            <a:r>
              <a:rPr lang="en-US" sz="1400" dirty="0">
                <a:ea typeface="TimesNewRoman" pitchFamily="16" charset="0"/>
                <a:cs typeface="TimesNewRoman" pitchFamily="16" charset="0"/>
              </a:rPr>
              <a:t> </a:t>
            </a:r>
            <a:r>
              <a:rPr lang="en-US" sz="1400" dirty="0" err="1">
                <a:ea typeface="TimesNewRoman" pitchFamily="16" charset="0"/>
                <a:cs typeface="TimesNewRoman" pitchFamily="16" charset="0"/>
              </a:rPr>
              <a:t>mashi</a:t>
            </a:r>
            <a:r>
              <a:rPr lang="en-US" sz="1400" dirty="0">
                <a:ea typeface="TimesNewRoman" pitchFamily="16" charset="0"/>
                <a:cs typeface="TimesNewRoman" pitchFamily="16" charset="0"/>
              </a:rPr>
              <a:t> </a:t>
            </a:r>
            <a:r>
              <a:rPr lang="en-US" sz="1400" dirty="0" err="1">
                <a:ea typeface="TimesNewRoman" pitchFamily="16" charset="0"/>
                <a:cs typeface="TimesNewRoman" pitchFamily="16" charset="0"/>
              </a:rPr>
              <a:t>ta</a:t>
            </a:r>
            <a:r>
              <a:rPr lang="en-US" sz="1400" dirty="0">
                <a:ea typeface="TimesNewRoman" pitchFamily="16" charset="0"/>
                <a:cs typeface="TimesNewRoman" pitchFamily="16" charset="0"/>
              </a:rPr>
              <a:t> sore to ne </a:t>
            </a:r>
            <a:r>
              <a:rPr lang="en-US" sz="1400" dirty="0" err="1">
                <a:ea typeface="TimesNewRoman" pitchFamily="16" charset="0"/>
                <a:cs typeface="TimesNewRoman" pitchFamily="16" charset="0"/>
              </a:rPr>
              <a:t>choushoku</a:t>
            </a:r>
            <a:r>
              <a:rPr lang="en-US" sz="1400" dirty="0">
                <a:ea typeface="TimesNewRoman" pitchFamily="16" charset="0"/>
                <a:cs typeface="TimesNewRoman" pitchFamily="16" charset="0"/>
              </a:rPr>
              <a:t> </a:t>
            </a:r>
            <a:r>
              <a:rPr lang="en-US" sz="1400" dirty="0" err="1">
                <a:ea typeface="TimesNewRoman" pitchFamily="16" charset="0"/>
                <a:cs typeface="TimesNewRoman" pitchFamily="16" charset="0"/>
              </a:rPr>
              <a:t>na</a:t>
            </a:r>
            <a:r>
              <a:rPr lang="en-US" sz="1400" dirty="0">
                <a:ea typeface="TimesNewRoman" pitchFamily="16" charset="0"/>
                <a:cs typeface="TimesNewRoman" pitchFamily="16" charset="0"/>
              </a:rPr>
              <a:t> n </a:t>
            </a:r>
            <a:r>
              <a:rPr lang="en-US" sz="1400" dirty="0" err="1">
                <a:ea typeface="TimesNewRoman" pitchFamily="16" charset="0"/>
                <a:cs typeface="TimesNewRoman" pitchFamily="16" charset="0"/>
              </a:rPr>
              <a:t>desu</a:t>
            </a:r>
            <a:r>
              <a:rPr lang="en-US" sz="1400" dirty="0">
                <a:ea typeface="TimesNewRoman" pitchFamily="16" charset="0"/>
                <a:cs typeface="TimesNewRoman" pitchFamily="16" charset="0"/>
              </a:rPr>
              <a:t> </a:t>
            </a:r>
            <a:r>
              <a:rPr lang="en-US" sz="1400" dirty="0" err="1">
                <a:ea typeface="TimesNewRoman" pitchFamily="16" charset="0"/>
                <a:cs typeface="TimesNewRoman" pitchFamily="16" charset="0"/>
              </a:rPr>
              <a:t>kedomo</a:t>
            </a:r>
            <a:r>
              <a:rPr lang="en-US" sz="1400" dirty="0">
                <a:ea typeface="TimesNewRoman" pitchFamily="16" charset="0"/>
                <a:cs typeface="TimesNewRoman" pitchFamily="16" charset="0"/>
              </a:rPr>
              <a:t> =&gt; FAIL</a:t>
            </a:r>
          </a:p>
          <a:p>
            <a:pPr marL="342900" indent="-342900"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1400" dirty="0" err="1">
                <a:ea typeface="TimesNewRoman" pitchFamily="16" charset="0"/>
                <a:cs typeface="TimesNewRoman" pitchFamily="16" charset="0"/>
              </a:rPr>
              <a:t>dou</a:t>
            </a:r>
            <a:r>
              <a:rPr lang="en-US" sz="1400" dirty="0">
                <a:ea typeface="TimesNewRoman" pitchFamily="16" charset="0"/>
                <a:cs typeface="TimesNewRoman" pitchFamily="16" charset="0"/>
              </a:rPr>
              <a:t> </a:t>
            </a:r>
            <a:r>
              <a:rPr lang="en-US" sz="1400" dirty="0" err="1">
                <a:ea typeface="TimesNewRoman" pitchFamily="16" charset="0"/>
                <a:cs typeface="TimesNewRoman" pitchFamily="16" charset="0"/>
              </a:rPr>
              <a:t>nat</a:t>
            </a:r>
            <a:r>
              <a:rPr lang="en-US" sz="1400" dirty="0">
                <a:ea typeface="TimesNewRoman" pitchFamily="16" charset="0"/>
                <a:cs typeface="TimesNewRoman" pitchFamily="16" charset="0"/>
              </a:rPr>
              <a:t> </a:t>
            </a:r>
            <a:r>
              <a:rPr lang="en-US" sz="1400" dirty="0" err="1">
                <a:ea typeface="TimesNewRoman" pitchFamily="16" charset="0"/>
                <a:cs typeface="TimesNewRoman" pitchFamily="16" charset="0"/>
              </a:rPr>
              <a:t>teru</a:t>
            </a:r>
            <a:r>
              <a:rPr lang="en-US" sz="1400" dirty="0">
                <a:ea typeface="TimesNewRoman" pitchFamily="16" charset="0"/>
                <a:cs typeface="TimesNewRoman" pitchFamily="16" charset="0"/>
              </a:rPr>
              <a:t> n </a:t>
            </a:r>
            <a:r>
              <a:rPr lang="en-US" sz="1400" dirty="0" err="1">
                <a:ea typeface="TimesNewRoman" pitchFamily="16" charset="0"/>
                <a:cs typeface="TimesNewRoman" pitchFamily="16" charset="0"/>
              </a:rPr>
              <a:t>deshou</a:t>
            </a:r>
            <a:r>
              <a:rPr lang="en-US" sz="1400" dirty="0">
                <a:ea typeface="TimesNewRoman" pitchFamily="16" charset="0"/>
                <a:cs typeface="TimesNewRoman" pitchFamily="16" charset="0"/>
              </a:rPr>
              <a:t> ka =&gt; what happened to it</a:t>
            </a:r>
          </a:p>
          <a:p>
            <a:pPr marL="342900" indent="-342900"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1400" i="1" dirty="0">
                <a:ea typeface="TimesNewRoman,Italic" pitchFamily="16" charset="0"/>
                <a:cs typeface="TimesNewRoman,Italic" pitchFamily="16" charset="0"/>
              </a:rPr>
              <a:t>fault-length </a:t>
            </a:r>
            <a:r>
              <a:rPr lang="en-US" sz="1400" dirty="0">
                <a:ea typeface="TimesNewRoman" pitchFamily="16" charset="0"/>
                <a:cs typeface="TimesNewRoman" pitchFamily="16" charset="0"/>
              </a:rPr>
              <a:t>= 12</a:t>
            </a:r>
          </a:p>
          <a:p>
            <a:pPr marL="342900" indent="-342900"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1400" i="1" dirty="0">
                <a:ea typeface="TimesNewRoman,Italic" pitchFamily="16" charset="0"/>
                <a:cs typeface="TimesNewRoman,Italic" pitchFamily="16" charset="0"/>
              </a:rPr>
              <a:t>Partial-translation-count </a:t>
            </a:r>
            <a:r>
              <a:rPr lang="en-US" sz="1400" dirty="0">
                <a:ea typeface="TimesNewRoman" pitchFamily="16" charset="0"/>
                <a:cs typeface="TimesNewRoman" pitchFamily="16" charset="0"/>
              </a:rPr>
              <a:t>= 1</a:t>
            </a:r>
          </a:p>
          <a:p>
            <a:pPr marL="342900" indent="-342900"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1400" dirty="0" err="1">
                <a:ea typeface="TimesNewRoman" pitchFamily="16" charset="0"/>
                <a:cs typeface="TimesNewRoman" pitchFamily="16" charset="0"/>
              </a:rPr>
              <a:t>hai</a:t>
            </a:r>
            <a:r>
              <a:rPr lang="en-US" sz="1400" dirty="0">
                <a:ea typeface="TimesNewRoman" pitchFamily="16" charset="0"/>
                <a:cs typeface="TimesNewRoman" pitchFamily="16" charset="0"/>
              </a:rPr>
              <a:t> </a:t>
            </a:r>
            <a:r>
              <a:rPr lang="en-US" sz="1400" dirty="0" err="1">
                <a:ea typeface="TimesNewRoman" pitchFamily="16" charset="0"/>
                <a:cs typeface="TimesNewRoman" pitchFamily="16" charset="0"/>
              </a:rPr>
              <a:t>wakari</a:t>
            </a:r>
            <a:r>
              <a:rPr lang="en-US" sz="1400" dirty="0">
                <a:ea typeface="TimesNewRoman" pitchFamily="16" charset="0"/>
                <a:cs typeface="TimesNewRoman" pitchFamily="16" charset="0"/>
              </a:rPr>
              <a:t> </a:t>
            </a:r>
            <a:r>
              <a:rPr lang="en-US" sz="1400" dirty="0" err="1">
                <a:ea typeface="TimesNewRoman" pitchFamily="16" charset="0"/>
                <a:cs typeface="TimesNewRoman" pitchFamily="16" charset="0"/>
              </a:rPr>
              <a:t>mashi</a:t>
            </a:r>
            <a:r>
              <a:rPr lang="en-US" sz="1400" dirty="0">
                <a:ea typeface="TimesNewRoman" pitchFamily="16" charset="0"/>
                <a:cs typeface="TimesNewRoman" pitchFamily="16" charset="0"/>
              </a:rPr>
              <a:t> </a:t>
            </a:r>
            <a:r>
              <a:rPr lang="en-US" sz="1400" dirty="0" err="1">
                <a:ea typeface="TimesNewRoman" pitchFamily="16" charset="0"/>
                <a:cs typeface="TimesNewRoman" pitchFamily="16" charset="0"/>
              </a:rPr>
              <a:t>ta</a:t>
            </a:r>
            <a:r>
              <a:rPr lang="en-US" sz="1400" dirty="0">
                <a:ea typeface="TimesNewRoman" pitchFamily="16" charset="0"/>
                <a:cs typeface="TimesNewRoman" pitchFamily="16" charset="0"/>
              </a:rPr>
              <a:t> =&gt; yes </a:t>
            </a:r>
            <a:r>
              <a:rPr lang="en-US" sz="1400" dirty="0" err="1">
                <a:ea typeface="TimesNewRoman" pitchFamily="16" charset="0"/>
                <a:cs typeface="TimesNewRoman" pitchFamily="16" charset="0"/>
              </a:rPr>
              <a:t>i</a:t>
            </a:r>
            <a:r>
              <a:rPr lang="en-US" sz="1400" dirty="0">
                <a:ea typeface="TimesNewRoman" pitchFamily="16" charset="0"/>
                <a:cs typeface="TimesNewRoman" pitchFamily="16" charset="0"/>
              </a:rPr>
              <a:t> see</a:t>
            </a:r>
          </a:p>
          <a:p>
            <a:pPr marL="342900" indent="-342900"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1400" dirty="0">
                <a:ea typeface="TimesNewRoman" pitchFamily="16" charset="0"/>
                <a:cs typeface="TimesNewRoman" pitchFamily="16" charset="0"/>
              </a:rPr>
              <a:t>sore to ne </a:t>
            </a:r>
            <a:r>
              <a:rPr lang="en-US" sz="1400" dirty="0" err="1">
                <a:ea typeface="TimesNewRoman" pitchFamily="16" charset="0"/>
                <a:cs typeface="TimesNewRoman" pitchFamily="16" charset="0"/>
              </a:rPr>
              <a:t>choushoku</a:t>
            </a:r>
            <a:r>
              <a:rPr lang="en-US" sz="1400" dirty="0">
                <a:ea typeface="TimesNewRoman" pitchFamily="16" charset="0"/>
                <a:cs typeface="TimesNewRoman" pitchFamily="16" charset="0"/>
              </a:rPr>
              <a:t> </a:t>
            </a:r>
            <a:r>
              <a:rPr lang="en-US" sz="1400" dirty="0" err="1">
                <a:ea typeface="TimesNewRoman" pitchFamily="16" charset="0"/>
                <a:cs typeface="TimesNewRoman" pitchFamily="16" charset="0"/>
              </a:rPr>
              <a:t>na</a:t>
            </a:r>
            <a:r>
              <a:rPr lang="en-US" sz="1400" dirty="0">
                <a:ea typeface="TimesNewRoman" pitchFamily="16" charset="0"/>
                <a:cs typeface="TimesNewRoman" pitchFamily="16" charset="0"/>
              </a:rPr>
              <a:t> n </a:t>
            </a:r>
            <a:r>
              <a:rPr lang="en-US" sz="1400" dirty="0" err="1">
                <a:ea typeface="TimesNewRoman" pitchFamily="16" charset="0"/>
                <a:cs typeface="TimesNewRoman" pitchFamily="16" charset="0"/>
              </a:rPr>
              <a:t>desu</a:t>
            </a:r>
            <a:r>
              <a:rPr lang="en-US" sz="1400" dirty="0">
                <a:ea typeface="TimesNewRoman" pitchFamily="16" charset="0"/>
                <a:cs typeface="TimesNewRoman" pitchFamily="16" charset="0"/>
              </a:rPr>
              <a:t> </a:t>
            </a:r>
            <a:r>
              <a:rPr lang="en-US" sz="1400" dirty="0" err="1">
                <a:ea typeface="TimesNewRoman" pitchFamily="16" charset="0"/>
                <a:cs typeface="TimesNewRoman" pitchFamily="16" charset="0"/>
              </a:rPr>
              <a:t>kedomo</a:t>
            </a:r>
            <a:r>
              <a:rPr lang="en-US" sz="1400" dirty="0">
                <a:ea typeface="TimesNewRoman" pitchFamily="16" charset="0"/>
                <a:cs typeface="TimesNewRoman" pitchFamily="16" charset="0"/>
              </a:rPr>
              <a:t> =&gt; and </a:t>
            </a:r>
            <a:r>
              <a:rPr lang="en-US" sz="1400" dirty="0" err="1">
                <a:ea typeface="TimesNewRoman" pitchFamily="16" charset="0"/>
                <a:cs typeface="TimesNewRoman" pitchFamily="16" charset="0"/>
              </a:rPr>
              <a:t>i</a:t>
            </a:r>
            <a:endParaRPr lang="en-US" sz="1400" dirty="0">
              <a:ea typeface="TimesNewRoman" pitchFamily="16" charset="0"/>
              <a:cs typeface="TimesNewRoman" pitchFamily="16" charset="0"/>
            </a:endParaRPr>
          </a:p>
          <a:p>
            <a:pPr marL="342900" indent="-342900"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1400" dirty="0">
                <a:ea typeface="TimesNewRoman" pitchFamily="16" charset="0"/>
                <a:cs typeface="TimesNewRoman" pitchFamily="16" charset="0"/>
              </a:rPr>
              <a:t>breakfast</a:t>
            </a:r>
          </a:p>
          <a:p>
            <a:pPr marL="342900" indent="-342900"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1400" dirty="0" err="1">
                <a:ea typeface="TimesNewRoman" pitchFamily="16" charset="0"/>
                <a:cs typeface="TimesNewRoman" pitchFamily="16" charset="0"/>
              </a:rPr>
              <a:t>dou</a:t>
            </a:r>
            <a:r>
              <a:rPr lang="en-US" sz="1400" dirty="0">
                <a:ea typeface="TimesNewRoman" pitchFamily="16" charset="0"/>
                <a:cs typeface="TimesNewRoman" pitchFamily="16" charset="0"/>
              </a:rPr>
              <a:t> </a:t>
            </a:r>
            <a:r>
              <a:rPr lang="en-US" sz="1400" dirty="0" err="1">
                <a:ea typeface="TimesNewRoman" pitchFamily="16" charset="0"/>
                <a:cs typeface="TimesNewRoman" pitchFamily="16" charset="0"/>
              </a:rPr>
              <a:t>nat</a:t>
            </a:r>
            <a:r>
              <a:rPr lang="en-US" sz="1400" dirty="0">
                <a:ea typeface="TimesNewRoman" pitchFamily="16" charset="0"/>
                <a:cs typeface="TimesNewRoman" pitchFamily="16" charset="0"/>
              </a:rPr>
              <a:t> </a:t>
            </a:r>
            <a:r>
              <a:rPr lang="en-US" sz="1400" dirty="0" err="1">
                <a:ea typeface="TimesNewRoman" pitchFamily="16" charset="0"/>
                <a:cs typeface="TimesNewRoman" pitchFamily="16" charset="0"/>
              </a:rPr>
              <a:t>teru</a:t>
            </a:r>
            <a:r>
              <a:rPr lang="en-US" sz="1400" dirty="0">
                <a:ea typeface="TimesNewRoman" pitchFamily="16" charset="0"/>
                <a:cs typeface="TimesNewRoman" pitchFamily="16" charset="0"/>
              </a:rPr>
              <a:t> n </a:t>
            </a:r>
            <a:r>
              <a:rPr lang="en-US" sz="1400" dirty="0" err="1">
                <a:ea typeface="TimesNewRoman" pitchFamily="16" charset="0"/>
                <a:cs typeface="TimesNewRoman" pitchFamily="16" charset="0"/>
              </a:rPr>
              <a:t>deshou</a:t>
            </a:r>
            <a:r>
              <a:rPr lang="en-US" sz="1400" dirty="0">
                <a:ea typeface="TimesNewRoman" pitchFamily="16" charset="0"/>
                <a:cs typeface="TimesNewRoman" pitchFamily="16" charset="0"/>
              </a:rPr>
              <a:t> ka =&gt; what happened to it</a:t>
            </a:r>
          </a:p>
          <a:p>
            <a:pPr marL="342900" indent="-342900"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1400" i="1" dirty="0">
                <a:ea typeface="TimesNewRoman,Italic" pitchFamily="16" charset="0"/>
                <a:cs typeface="TimesNewRoman,Italic" pitchFamily="16" charset="0"/>
              </a:rPr>
              <a:t>fault-length </a:t>
            </a:r>
            <a:r>
              <a:rPr lang="en-US" sz="1400" dirty="0">
                <a:ea typeface="TimesNewRoman" pitchFamily="16" charset="0"/>
                <a:cs typeface="TimesNewRoman" pitchFamily="16" charset="0"/>
              </a:rPr>
              <a:t>= 0</a:t>
            </a:r>
          </a:p>
          <a:p>
            <a:pPr marL="342900" indent="-342900"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1400" i="1" dirty="0">
                <a:ea typeface="TimesNewRoman,Italic" pitchFamily="16" charset="0"/>
                <a:cs typeface="TimesNewRoman,Italic" pitchFamily="16" charset="0"/>
              </a:rPr>
              <a:t>partial-translation-count </a:t>
            </a:r>
            <a:r>
              <a:rPr lang="en-US" sz="1400" dirty="0">
                <a:ea typeface="TimesNewRoman" pitchFamily="16" charset="0"/>
                <a:cs typeface="TimesNewRoman" pitchFamily="16" charset="0"/>
              </a:rPr>
              <a:t>= 3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4/30/09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433" name="Rectangle 1"/>
          <p:cNvSpPr>
            <a:spLocks noGrp="1" noChangeArrowheads="1"/>
          </p:cNvSpPr>
          <p:nvPr>
            <p:ph type="body"/>
          </p:nvPr>
        </p:nvSpPr>
        <p:spPr>
          <a:xfrm>
            <a:off x="457200" y="1508125"/>
            <a:ext cx="8229600" cy="2835275"/>
          </a:xfrm>
          <a:ln/>
        </p:spPr>
        <p:txBody>
          <a:bodyPr lIns="0" tIns="0" rIns="0" bIns="0" anchor="t"/>
          <a:lstStyle/>
          <a:p>
            <a:pPr marL="431800" indent="-323850">
              <a:spcAft>
                <a:spcPts val="1425"/>
              </a:spcAft>
              <a:buSzPct val="124000"/>
              <a:buFont typeface="Times New Roman" pitchFamily="16" charset="0"/>
              <a:buBlip>
                <a:blip r:embed="rId3"/>
              </a:buBlip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2700" dirty="0"/>
              <a:t>Method-T and D</a:t>
            </a:r>
            <a:r>
              <a:rPr lang="en-US" sz="2700" baseline="33000" dirty="0"/>
              <a:t>3 </a:t>
            </a:r>
          </a:p>
          <a:p>
            <a:pPr marL="431800" indent="-323850">
              <a:spcAft>
                <a:spcPts val="1425"/>
              </a:spcAft>
              <a:buSzPct val="124000"/>
              <a:buFont typeface="Times New Roman" pitchFamily="16" charset="0"/>
              <a:buBlip>
                <a:blip r:embed="rId3"/>
              </a:buBlip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2700" dirty="0"/>
              <a:t>“weighted” dist function – combined reliability to help with long sentence problem</a:t>
            </a: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0" y="3429000"/>
            <a:ext cx="4238625" cy="4762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4/30/09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457" name="Rectangle 1"/>
          <p:cNvSpPr>
            <a:spLocks noGrp="1" noChangeArrowheads="1"/>
          </p:cNvSpPr>
          <p:nvPr>
            <p:ph type="body"/>
          </p:nvPr>
        </p:nvSpPr>
        <p:spPr>
          <a:xfrm>
            <a:off x="457200" y="228600"/>
            <a:ext cx="8229600" cy="5486400"/>
          </a:xfrm>
          <a:ln/>
        </p:spPr>
        <p:txBody>
          <a:bodyPr lIns="0" tIns="0" rIns="0" bIns="0" anchor="t"/>
          <a:lstStyle/>
          <a:p>
            <a:pPr marL="431800" indent="-323850">
              <a:spcAft>
                <a:spcPts val="1425"/>
              </a:spcAft>
              <a:buSzPct val="124000"/>
              <a:buFont typeface="Times New Roman" pitchFamily="16" charset="0"/>
              <a:buBlip>
                <a:blip r:embed="rId3"/>
              </a:buBlip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2700"/>
              <a:t>Method-N (Takezawa)</a:t>
            </a:r>
          </a:p>
          <a:p>
            <a:pPr marL="431800" indent="-323850">
              <a:spcAft>
                <a:spcPts val="1425"/>
              </a:spcAft>
              <a:buSzPct val="124000"/>
              <a:buFont typeface="Times New Roman" pitchFamily="16" charset="0"/>
              <a:buBlip>
                <a:blip r:embed="rId3"/>
              </a:buBlip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2700"/>
              <a:t>Infer splitting positions – where we can put periods</a:t>
            </a:r>
          </a:p>
          <a:p>
            <a:pPr marL="431800" indent="-323850">
              <a:spcAft>
                <a:spcPts val="1425"/>
              </a:spcAft>
              <a:buSzPct val="124000"/>
              <a:buFont typeface="Times New Roman" pitchFamily="16" charset="0"/>
              <a:buBlip>
                <a:blip r:embed="rId3"/>
              </a:buBlip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2700"/>
              <a:t>Pick a threshold value and calculate plausibility F</a:t>
            </a:r>
          </a:p>
          <a:p>
            <a:pPr marL="431800" indent="-323850">
              <a:spcAft>
                <a:spcPts val="1425"/>
              </a:spcAft>
              <a:buSzPct val="124000"/>
              <a:buFont typeface="Times New Roman" pitchFamily="16" charset="0"/>
              <a:buBlip>
                <a:blip r:embed="rId3"/>
              </a:buBlip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2700"/>
              <a:t>We can also use additional heuristics - like part-of-speech and conjugation type, which work particularly well for Japanese</a:t>
            </a:r>
          </a:p>
          <a:p>
            <a:pPr marL="431800" indent="-323850">
              <a:lnSpc>
                <a:spcPct val="95000"/>
              </a:lnSpc>
              <a:spcAft>
                <a:spcPts val="1425"/>
              </a:spcAft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1000">
                <a:latin typeface="TimesNewRoman" pitchFamily="16" charset="0"/>
                <a:ea typeface="TimesNewRoman" pitchFamily="16" charset="0"/>
                <a:cs typeface="TimesNewRoman" pitchFamily="16" charset="0"/>
              </a:rPr>
              <a:t> </a:t>
            </a:r>
          </a:p>
          <a:p>
            <a:pPr marL="431800" indent="-323850">
              <a:spcAft>
                <a:spcPts val="1425"/>
              </a:spcAft>
              <a:buSzPct val="124000"/>
              <a:buFont typeface="Times New Roman" pitchFamily="16" charset="0"/>
              <a:buBlip>
                <a:blip r:embed="rId3"/>
              </a:buBlip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en-US" sz="270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33625" y="4343400"/>
            <a:ext cx="4067175" cy="942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4/30/09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481" name="Rectangle 1"/>
          <p:cNvSpPr>
            <a:spLocks noGrp="1" noChangeArrowheads="1"/>
          </p:cNvSpPr>
          <p:nvPr>
            <p:ph type="body"/>
          </p:nvPr>
        </p:nvSpPr>
        <p:spPr>
          <a:xfrm>
            <a:off x="457200" y="457200"/>
            <a:ext cx="8229600" cy="2971800"/>
          </a:xfrm>
          <a:ln/>
        </p:spPr>
        <p:txBody>
          <a:bodyPr lIns="0" tIns="0" rIns="0" bIns="0" anchor="t"/>
          <a:lstStyle/>
          <a:p>
            <a:pPr marL="431800" indent="-323850">
              <a:spcAft>
                <a:spcPts val="1425"/>
              </a:spcAft>
              <a:buSzPct val="124000"/>
              <a:buFont typeface="Times New Roman" pitchFamily="16" charset="0"/>
              <a:buBlip>
                <a:blip r:embed="rId3"/>
              </a:buBlip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2700"/>
              <a:t>Summary of experiments</a:t>
            </a:r>
          </a:p>
          <a:p>
            <a:pPr marL="431800" indent="-323850">
              <a:spcAft>
                <a:spcPts val="1425"/>
              </a:spcAft>
              <a:buSzPct val="124000"/>
              <a:buFont typeface="Times New Roman" pitchFamily="16" charset="0"/>
              <a:buBlip>
                <a:blip r:embed="rId3"/>
              </a:buBlip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2700"/>
              <a:t>Just for splitting, Method-N does much better, both with respect to recall and precision, but for Split-and-Translate combination, Method-T is much better.</a:t>
            </a: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0" y="3886200"/>
            <a:ext cx="5153025" cy="2085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Example Based</a:t>
            </a:r>
          </a:p>
          <a:p>
            <a:r>
              <a:rPr lang="en-US" dirty="0" smtClean="0"/>
              <a:t>Translate piece by piece by using phrases with known translations</a:t>
            </a:r>
          </a:p>
          <a:p>
            <a:r>
              <a:rPr lang="en-US" dirty="0" smtClean="0"/>
              <a:t>Match phrases</a:t>
            </a:r>
          </a:p>
          <a:p>
            <a:r>
              <a:rPr lang="en-US" dirty="0" smtClean="0"/>
              <a:t>Recombine into target language</a:t>
            </a:r>
          </a:p>
          <a:p>
            <a:r>
              <a:rPr lang="en-US" dirty="0" smtClean="0"/>
              <a:t>First developed by Nagao for English &lt;-&gt; Japanese, 1984</a:t>
            </a:r>
          </a:p>
          <a:p>
            <a:r>
              <a:rPr lang="en-US" dirty="0" smtClean="0"/>
              <a:t>“Model based on fundamental function of language processing in the human brain”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E</a:t>
            </a:r>
            <a:r>
              <a:rPr lang="en-US" altLang="ja-JP" dirty="0" smtClean="0"/>
              <a:t>BM</a:t>
            </a:r>
            <a:r>
              <a:rPr lang="en-US" dirty="0" smtClean="0"/>
              <a:t>T?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Japanese and English are really different</a:t>
            </a:r>
          </a:p>
          <a:p>
            <a:r>
              <a:rPr lang="en-US" dirty="0" smtClean="0"/>
              <a:t>No distinction between present and future tense</a:t>
            </a:r>
          </a:p>
          <a:p>
            <a:r>
              <a:rPr lang="en-US" dirty="0" smtClean="0"/>
              <a:t>Significantly more verb forms – i.e. “didn’t want to study” -&gt; </a:t>
            </a:r>
            <a:r>
              <a:rPr lang="en-US" dirty="0" err="1" smtClean="0"/>
              <a:t>benkyoushitagatteimasendeshita</a:t>
            </a:r>
            <a:endParaRPr lang="en-US" dirty="0" smtClean="0"/>
          </a:p>
          <a:p>
            <a:r>
              <a:rPr lang="en-US" dirty="0" smtClean="0"/>
              <a:t>Word order differences – OVS -&gt; SOV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EBMT?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Japanese noun phrases stay the same regardless of where they are used –</a:t>
            </a:r>
          </a:p>
          <a:p>
            <a:pPr lvl="1"/>
            <a:r>
              <a:rPr lang="en-US" u="sng" dirty="0" smtClean="0"/>
              <a:t>The handsome boy</a:t>
            </a:r>
            <a:r>
              <a:rPr lang="en-US" dirty="0" smtClean="0"/>
              <a:t> entered the room -&gt; </a:t>
            </a:r>
            <a:r>
              <a:rPr lang="en-US" u="sng" dirty="0" err="1" smtClean="0"/>
              <a:t>suteki</a:t>
            </a:r>
            <a:r>
              <a:rPr lang="en-US" u="sng" dirty="0" smtClean="0"/>
              <a:t> </a:t>
            </a:r>
            <a:r>
              <a:rPr lang="en-US" u="sng" dirty="0" err="1" smtClean="0"/>
              <a:t>shounen</a:t>
            </a:r>
            <a:r>
              <a:rPr lang="en-US" dirty="0" smtClean="0"/>
              <a:t> </a:t>
            </a:r>
            <a:r>
              <a:rPr lang="en-US" dirty="0" err="1" smtClean="0"/>
              <a:t>wa</a:t>
            </a:r>
            <a:r>
              <a:rPr lang="en-US" dirty="0" smtClean="0"/>
              <a:t> </a:t>
            </a:r>
            <a:r>
              <a:rPr lang="en-US" dirty="0" err="1" smtClean="0"/>
              <a:t>heya</a:t>
            </a:r>
            <a:r>
              <a:rPr lang="en-US" dirty="0" smtClean="0"/>
              <a:t> </a:t>
            </a:r>
            <a:r>
              <a:rPr lang="en-US" dirty="0" err="1" smtClean="0"/>
              <a:t>ni</a:t>
            </a:r>
            <a:r>
              <a:rPr lang="en-US" dirty="0" smtClean="0"/>
              <a:t> </a:t>
            </a:r>
            <a:r>
              <a:rPr lang="en-US" dirty="0" err="1" smtClean="0"/>
              <a:t>kimasu</a:t>
            </a:r>
            <a:endParaRPr lang="en-US" dirty="0" smtClean="0"/>
          </a:p>
          <a:p>
            <a:pPr lvl="1"/>
            <a:r>
              <a:rPr lang="en-US" dirty="0" smtClean="0"/>
              <a:t>I saw the </a:t>
            </a:r>
            <a:r>
              <a:rPr lang="en-US" u="sng" dirty="0" smtClean="0"/>
              <a:t>handsome boy</a:t>
            </a:r>
            <a:r>
              <a:rPr lang="en-US" dirty="0" smtClean="0"/>
              <a:t> -&gt; </a:t>
            </a:r>
            <a:r>
              <a:rPr lang="en-US" dirty="0" err="1" smtClean="0"/>
              <a:t>watashi</a:t>
            </a:r>
            <a:r>
              <a:rPr lang="en-US" dirty="0" smtClean="0"/>
              <a:t> </a:t>
            </a:r>
            <a:r>
              <a:rPr lang="en-US" dirty="0" err="1" smtClean="0"/>
              <a:t>wa</a:t>
            </a:r>
            <a:r>
              <a:rPr lang="en-US" dirty="0" smtClean="0"/>
              <a:t> </a:t>
            </a:r>
            <a:r>
              <a:rPr lang="en-US" u="sng" dirty="0" err="1" smtClean="0"/>
              <a:t>suteki</a:t>
            </a:r>
            <a:r>
              <a:rPr lang="en-US" u="sng" dirty="0" smtClean="0"/>
              <a:t> </a:t>
            </a:r>
            <a:r>
              <a:rPr lang="en-US" u="sng" dirty="0" err="1" smtClean="0"/>
              <a:t>shounen</a:t>
            </a:r>
            <a:r>
              <a:rPr lang="en-US" dirty="0" smtClean="0"/>
              <a:t> </a:t>
            </a:r>
            <a:r>
              <a:rPr lang="en-US" dirty="0" err="1" smtClean="0"/>
              <a:t>wo</a:t>
            </a:r>
            <a:r>
              <a:rPr lang="en-US" dirty="0" smtClean="0"/>
              <a:t> </a:t>
            </a:r>
            <a:r>
              <a:rPr lang="en-US" dirty="0" err="1" smtClean="0"/>
              <a:t>mimashita</a:t>
            </a:r>
            <a:endParaRPr lang="en-US" dirty="0" smtClean="0"/>
          </a:p>
          <a:p>
            <a:r>
              <a:rPr lang="en-US" dirty="0" smtClean="0"/>
              <a:t>Verb phrases also -</a:t>
            </a:r>
          </a:p>
          <a:p>
            <a:pPr lvl="1"/>
            <a:r>
              <a:rPr lang="en-US" dirty="0" smtClean="0"/>
              <a:t>Listen to music -&gt; </a:t>
            </a:r>
            <a:r>
              <a:rPr lang="en-US" dirty="0" err="1" smtClean="0"/>
              <a:t>ongaku</a:t>
            </a:r>
            <a:r>
              <a:rPr lang="en-US" dirty="0" smtClean="0"/>
              <a:t> </a:t>
            </a:r>
            <a:r>
              <a:rPr lang="en-US" dirty="0" err="1" smtClean="0"/>
              <a:t>wo</a:t>
            </a:r>
            <a:r>
              <a:rPr lang="en-US" dirty="0" smtClean="0"/>
              <a:t> </a:t>
            </a:r>
            <a:r>
              <a:rPr lang="en-US" dirty="0" err="1" smtClean="0"/>
              <a:t>kiku</a:t>
            </a:r>
            <a:endParaRPr lang="en-US" dirty="0" smtClean="0"/>
          </a:p>
          <a:p>
            <a:pPr lvl="1"/>
            <a:r>
              <a:rPr lang="en-US" dirty="0" smtClean="0"/>
              <a:t>I like to </a:t>
            </a:r>
            <a:r>
              <a:rPr lang="en-US" u="sng" dirty="0" smtClean="0"/>
              <a:t>listen to music </a:t>
            </a:r>
            <a:r>
              <a:rPr lang="en-US" dirty="0" smtClean="0"/>
              <a:t>-&gt; </a:t>
            </a:r>
            <a:r>
              <a:rPr lang="en-US" u="sng" dirty="0" err="1" smtClean="0"/>
              <a:t>ongaku</a:t>
            </a:r>
            <a:r>
              <a:rPr lang="en-US" u="sng" dirty="0" smtClean="0"/>
              <a:t> </a:t>
            </a:r>
            <a:r>
              <a:rPr lang="en-US" u="sng" dirty="0" err="1" smtClean="0"/>
              <a:t>wo</a:t>
            </a:r>
            <a:r>
              <a:rPr lang="en-US" u="sng" dirty="0" smtClean="0"/>
              <a:t> </a:t>
            </a:r>
            <a:r>
              <a:rPr lang="en-US" u="sng" dirty="0" err="1" smtClean="0"/>
              <a:t>kiku</a:t>
            </a:r>
            <a:r>
              <a:rPr lang="en-US" u="sng" dirty="0" smtClean="0"/>
              <a:t> </a:t>
            </a:r>
            <a:r>
              <a:rPr lang="en-US" dirty="0" smtClean="0"/>
              <a:t>no </a:t>
            </a:r>
            <a:r>
              <a:rPr lang="en-US" dirty="0" err="1" smtClean="0"/>
              <a:t>ga</a:t>
            </a:r>
            <a:r>
              <a:rPr lang="en-US" dirty="0" smtClean="0"/>
              <a:t> </a:t>
            </a:r>
            <a:r>
              <a:rPr lang="en-US" dirty="0" err="1" smtClean="0"/>
              <a:t>suki</a:t>
            </a:r>
            <a:r>
              <a:rPr lang="en-US" dirty="0" smtClean="0"/>
              <a:t> </a:t>
            </a:r>
            <a:r>
              <a:rPr lang="en-US" dirty="0" err="1" smtClean="0"/>
              <a:t>desu</a:t>
            </a:r>
            <a:endParaRPr lang="en-US" dirty="0" smtClean="0"/>
          </a:p>
          <a:p>
            <a:r>
              <a:rPr lang="en-US" dirty="0" smtClean="0"/>
              <a:t>Makes recombination much easier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EBMT?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4/30/09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193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ln/>
        </p:spPr>
        <p:txBody>
          <a:bodyPr lIns="0" tIns="0" rIns="0" bIns="0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4100" b="1">
                <a:solidFill>
                  <a:srgbClr val="4C4C4C"/>
                </a:solidFill>
              </a:rPr>
              <a:t>Nagao's ideas</a:t>
            </a: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298950"/>
          </a:xfrm>
          <a:ln/>
        </p:spPr>
        <p:txBody>
          <a:bodyPr lIns="0" tIns="0" rIns="0" bIns="0"/>
          <a:lstStyle/>
          <a:p>
            <a:pPr marL="431800" indent="-323850">
              <a:buSzPct val="152000"/>
              <a:buFont typeface="Times New Roman" pitchFamily="16" charset="0"/>
              <a:buBlip>
                <a:blip r:embed="rId3"/>
              </a:buBlip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2200">
                <a:ea typeface="TimesNewRoman" pitchFamily="16" charset="0"/>
                <a:cs typeface="TimesNewRoman" pitchFamily="16" charset="0"/>
              </a:rPr>
              <a:t>Reduction of redundant expressions and getting an essential sentence structure</a:t>
            </a:r>
          </a:p>
          <a:p>
            <a:pPr marL="431800" indent="-323850">
              <a:buSzPct val="152000"/>
              <a:buFont typeface="Times New Roman" pitchFamily="16" charset="0"/>
              <a:buBlip>
                <a:blip r:embed="rId3"/>
              </a:buBlip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2200">
                <a:ea typeface="TimesNewRoman" pitchFamily="16" charset="0"/>
                <a:cs typeface="TimesNewRoman" pitchFamily="16" charset="0"/>
              </a:rPr>
              <a:t>Analysis of sentence structure by case grammar</a:t>
            </a:r>
          </a:p>
          <a:p>
            <a:pPr marL="431800" indent="-323850">
              <a:buSzPct val="152000"/>
              <a:buFont typeface="Times New Roman" pitchFamily="16" charset="0"/>
              <a:buBlip>
                <a:blip r:embed="rId3"/>
              </a:buBlip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2200">
                <a:ea typeface="TimesNewRoman" pitchFamily="16" charset="0"/>
                <a:cs typeface="TimesNewRoman" pitchFamily="16" charset="0"/>
              </a:rPr>
              <a:t>Retrieval of example phrases and words from dictionary (equipped with examples)</a:t>
            </a:r>
          </a:p>
          <a:p>
            <a:pPr marL="431800" indent="-323850">
              <a:buSzPct val="152000"/>
              <a:buFont typeface="Times New Roman" pitchFamily="16" charset="0"/>
              <a:buBlip>
                <a:blip r:embed="rId3"/>
              </a:buBlip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2200">
                <a:ea typeface="TimesNewRoman" pitchFamily="16" charset="0"/>
                <a:cs typeface="TimesNewRoman" pitchFamily="16" charset="0"/>
              </a:rPr>
              <a:t>Recognition of similarity between example phrases and input sentence</a:t>
            </a:r>
          </a:p>
          <a:p>
            <a:pPr marL="431800" indent="-323850">
              <a:buSzPct val="152000"/>
              <a:buFont typeface="Times New Roman" pitchFamily="16" charset="0"/>
              <a:buBlip>
                <a:blip r:embed="rId3"/>
              </a:buBlip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2200">
                <a:ea typeface="TimesNewRoman" pitchFamily="16" charset="0"/>
                <a:cs typeface="TimesNewRoman" pitchFamily="16" charset="0"/>
              </a:rPr>
              <a:t>Choice of global sentential form for translation</a:t>
            </a:r>
          </a:p>
          <a:p>
            <a:pPr marL="431800" indent="-323850">
              <a:buSzPct val="152000"/>
              <a:buFont typeface="Times New Roman" pitchFamily="16" charset="0"/>
              <a:buBlip>
                <a:blip r:embed="rId3"/>
              </a:buBlip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2200">
                <a:ea typeface="TimesNewRoman" pitchFamily="16" charset="0"/>
                <a:cs typeface="TimesNewRoman" pitchFamily="16" charset="0"/>
              </a:rPr>
              <a:t>Choice of local structure in accordance with chosen global structure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Speech translation system – Japanese -&gt; English/German</a:t>
            </a:r>
          </a:p>
          <a:p>
            <a:r>
              <a:rPr lang="en-US" dirty="0" smtClean="0"/>
              <a:t>Developed by ATR Interpreting Telecommunications Research Laboratories, Kyoto, ~1998</a:t>
            </a:r>
          </a:p>
          <a:p>
            <a:r>
              <a:rPr lang="en-US" dirty="0" err="1" smtClean="0"/>
              <a:t>Eiichiro</a:t>
            </a:r>
            <a:r>
              <a:rPr lang="en-US" dirty="0" smtClean="0"/>
              <a:t> </a:t>
            </a:r>
            <a:r>
              <a:rPr lang="en-US" dirty="0" err="1" smtClean="0"/>
              <a:t>Sumita</a:t>
            </a:r>
            <a:endParaRPr lang="en-US" dirty="0" smtClean="0"/>
          </a:p>
          <a:p>
            <a:r>
              <a:rPr lang="en-US" dirty="0" smtClean="0"/>
              <a:t>Speech recognition system interesting, but we focus on translation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ATR MATRIX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Tries to find “semantically close” examples</a:t>
            </a:r>
          </a:p>
          <a:p>
            <a:r>
              <a:rPr lang="en-US" dirty="0" smtClean="0"/>
              <a:t>Word-based edit distance using insertion, deletion, and a variable substitution cost depending on “semantic distance” (</a:t>
            </a:r>
            <a:r>
              <a:rPr lang="en-US" dirty="0" err="1" smtClean="0"/>
              <a:t>Sumita</a:t>
            </a:r>
            <a:r>
              <a:rPr lang="en-US" dirty="0" smtClean="0"/>
              <a:t> 1999)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ATR MATRIX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76600" y="3657600"/>
            <a:ext cx="336232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After finding closest example – input pairing, try to match pieces of the input that differ from the example:</a:t>
            </a:r>
          </a:p>
          <a:p>
            <a:pPr lvl="1"/>
            <a:r>
              <a:rPr lang="ja-JP" altLang="en-US" smtClean="0"/>
              <a:t>テニスをする </a:t>
            </a:r>
            <a:r>
              <a:rPr lang="en-US" altLang="ja-JP" dirty="0" smtClean="0"/>
              <a:t>. Look for closest example</a:t>
            </a:r>
          </a:p>
          <a:p>
            <a:pPr lvl="1"/>
            <a:r>
              <a:rPr lang="en-US" altLang="ja-JP" dirty="0" smtClean="0"/>
              <a:t>Example sentence X</a:t>
            </a:r>
            <a:r>
              <a:rPr lang="ja-JP" altLang="en-US" smtClean="0"/>
              <a:t>をする</a:t>
            </a:r>
            <a:r>
              <a:rPr lang="en-US" altLang="ja-JP" dirty="0" smtClean="0"/>
              <a:t> -&gt; To play X. </a:t>
            </a:r>
          </a:p>
          <a:p>
            <a:pPr lvl="1"/>
            <a:r>
              <a:rPr lang="ja-JP" altLang="en-US" smtClean="0"/>
              <a:t>テニス </a:t>
            </a:r>
            <a:r>
              <a:rPr lang="en-US" altLang="ja-JP" dirty="0" smtClean="0"/>
              <a:t>and X are different, so try to find an example for </a:t>
            </a:r>
            <a:r>
              <a:rPr lang="ja-JP" altLang="en-US" smtClean="0"/>
              <a:t>テニス </a:t>
            </a:r>
            <a:endParaRPr lang="en-US" altLang="ja-JP" dirty="0" smtClean="0"/>
          </a:p>
          <a:p>
            <a:pPr lvl="1"/>
            <a:r>
              <a:rPr lang="ja-JP" altLang="en-US" smtClean="0"/>
              <a:t>テニス </a:t>
            </a:r>
            <a:r>
              <a:rPr lang="en-US" altLang="ja-JP" dirty="0" smtClean="0"/>
              <a:t>-&gt; Tennis</a:t>
            </a:r>
          </a:p>
          <a:p>
            <a:pPr lvl="1"/>
            <a:r>
              <a:rPr lang="en-US" dirty="0" smtClean="0"/>
              <a:t>Recombine, so </a:t>
            </a:r>
            <a:r>
              <a:rPr lang="ja-JP" altLang="en-US" smtClean="0"/>
              <a:t>テニスをする </a:t>
            </a:r>
            <a:r>
              <a:rPr lang="en-US" altLang="ja-JP" dirty="0" smtClean="0"/>
              <a:t>-&gt; To play tennis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ATR MATRIX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Sumita</a:t>
            </a:r>
            <a:r>
              <a:rPr lang="en-US" dirty="0" smtClean="0"/>
              <a:t> 1999</a:t>
            </a:r>
          </a:p>
          <a:p>
            <a:r>
              <a:rPr lang="ja-JP" altLang="en-US" smtClean="0"/>
              <a:t>京都に来て下さい</a:t>
            </a:r>
            <a:endParaRPr lang="en-US" altLang="ja-JP" dirty="0" smtClean="0"/>
          </a:p>
          <a:p>
            <a:r>
              <a:rPr lang="en-US" altLang="ja-JP" dirty="0" smtClean="0"/>
              <a:t>X</a:t>
            </a:r>
            <a:r>
              <a:rPr lang="ja-JP" altLang="en-US" smtClean="0"/>
              <a:t>て下さい　－＞　</a:t>
            </a:r>
            <a:r>
              <a:rPr lang="en-US" altLang="ja-JP" dirty="0" smtClean="0"/>
              <a:t>Please X</a:t>
            </a:r>
          </a:p>
          <a:p>
            <a:r>
              <a:rPr lang="en-US" altLang="ja-JP" dirty="0" smtClean="0"/>
              <a:t>X</a:t>
            </a:r>
            <a:r>
              <a:rPr lang="ja-JP" altLang="en-US" smtClean="0"/>
              <a:t>に</a:t>
            </a:r>
            <a:r>
              <a:rPr lang="en-US" altLang="ja-JP" dirty="0" smtClean="0"/>
              <a:t>Y</a:t>
            </a:r>
            <a:r>
              <a:rPr lang="ja-JP" altLang="en-US" smtClean="0"/>
              <a:t>　－＞　</a:t>
            </a:r>
            <a:r>
              <a:rPr lang="en-US" altLang="ja-JP" dirty="0" smtClean="0"/>
              <a:t>Y to X</a:t>
            </a:r>
          </a:p>
          <a:p>
            <a:r>
              <a:rPr lang="en-US" altLang="ja-JP" dirty="0" smtClean="0"/>
              <a:t>Recombine to get “Please Y to X”</a:t>
            </a:r>
          </a:p>
          <a:p>
            <a:r>
              <a:rPr lang="ja-JP" altLang="en-US" smtClean="0"/>
              <a:t>京都　－＞　</a:t>
            </a:r>
            <a:r>
              <a:rPr lang="en-US" altLang="ja-JP" dirty="0" smtClean="0"/>
              <a:t>Kyoto</a:t>
            </a:r>
          </a:p>
          <a:p>
            <a:r>
              <a:rPr lang="ja-JP" altLang="en-US" smtClean="0"/>
              <a:t>来　－＞　</a:t>
            </a:r>
            <a:r>
              <a:rPr lang="en-US" altLang="ja-JP" dirty="0" smtClean="0"/>
              <a:t>Come</a:t>
            </a:r>
          </a:p>
          <a:p>
            <a:r>
              <a:rPr lang="ja-JP" altLang="en-US" smtClean="0"/>
              <a:t>京都に来て下さい　－＞　</a:t>
            </a:r>
            <a:r>
              <a:rPr lang="en-US" altLang="ja-JP" dirty="0" smtClean="0"/>
              <a:t>Please come to Kyoto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Detailed Example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152</TotalTime>
  <Words>749</Words>
  <Application>Microsoft Office PowerPoint</Application>
  <PresentationFormat>On-screen Show (4:3)</PresentationFormat>
  <Paragraphs>120</Paragraphs>
  <Slides>18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Concourse</vt:lpstr>
      <vt:lpstr>EBMT in Japan</vt:lpstr>
      <vt:lpstr>What’s EBMT?</vt:lpstr>
      <vt:lpstr>Why EBMT?</vt:lpstr>
      <vt:lpstr>Why EBMT?</vt:lpstr>
      <vt:lpstr>Nagao's ideas</vt:lpstr>
      <vt:lpstr>ATR MATRIX</vt:lpstr>
      <vt:lpstr>ATR MATRIX</vt:lpstr>
      <vt:lpstr>ATR MATRIX</vt:lpstr>
      <vt:lpstr>More Detailed Example</vt:lpstr>
      <vt:lpstr>ATR MATRIX</vt:lpstr>
      <vt:lpstr>Slide 11</vt:lpstr>
      <vt:lpstr>Slide 12</vt:lpstr>
      <vt:lpstr>Long Sentence Example</vt:lpstr>
      <vt:lpstr>Input Sentece Splitting  -Sumita 2004</vt:lpstr>
      <vt:lpstr>Slide 15</vt:lpstr>
      <vt:lpstr>Slide 16</vt:lpstr>
      <vt:lpstr>Slide 17</vt:lpstr>
      <vt:lpstr>Slide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EBMT in Japan</dc:title>
  <dc:creator>val</dc:creator>
  <cp:lastModifiedBy>Val</cp:lastModifiedBy>
  <cp:revision>13</cp:revision>
  <dcterms:created xsi:type="dcterms:W3CDTF">2009-04-29T18:07:58Z</dcterms:created>
  <dcterms:modified xsi:type="dcterms:W3CDTF">2009-04-30T17:38:41Z</dcterms:modified>
</cp:coreProperties>
</file>