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62" Type="http://schemas.openxmlformats.org/officeDocument/2006/relationships/slide" Target="slides/slide58.xml"/><Relationship Id="rId61" Type="http://schemas.openxmlformats.org/officeDocument/2006/relationships/slide" Target="slides/slide57.xml"/><Relationship Id="rId20" Type="http://schemas.openxmlformats.org/officeDocument/2006/relationships/slide" Target="slides/slide16.xml"/><Relationship Id="rId63" Type="http://schemas.openxmlformats.org/officeDocument/2006/relationships/slide" Target="slides/slide59.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60" Type="http://schemas.openxmlformats.org/officeDocument/2006/relationships/slide" Target="slides/slide56.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slide" Target="slides/slide49.xml"/><Relationship Id="rId52" Type="http://schemas.openxmlformats.org/officeDocument/2006/relationships/slide" Target="slides/slide48.xml"/><Relationship Id="rId11" Type="http://schemas.openxmlformats.org/officeDocument/2006/relationships/slide" Target="slides/slide7.xml"/><Relationship Id="rId55" Type="http://schemas.openxmlformats.org/officeDocument/2006/relationships/slide" Target="slides/slide51.xml"/><Relationship Id="rId10" Type="http://schemas.openxmlformats.org/officeDocument/2006/relationships/slide" Target="slides/slide6.xml"/><Relationship Id="rId54" Type="http://schemas.openxmlformats.org/officeDocument/2006/relationships/slide" Target="slides/slide50.xml"/><Relationship Id="rId13" Type="http://schemas.openxmlformats.org/officeDocument/2006/relationships/slide" Target="slides/slide9.xml"/><Relationship Id="rId57" Type="http://schemas.openxmlformats.org/officeDocument/2006/relationships/slide" Target="slides/slide53.xml"/><Relationship Id="rId12" Type="http://schemas.openxmlformats.org/officeDocument/2006/relationships/slide" Target="slides/slide8.xml"/><Relationship Id="rId56" Type="http://schemas.openxmlformats.org/officeDocument/2006/relationships/slide" Target="slides/slide52.xml"/><Relationship Id="rId15" Type="http://schemas.openxmlformats.org/officeDocument/2006/relationships/slide" Target="slides/slide11.xml"/><Relationship Id="rId59" Type="http://schemas.openxmlformats.org/officeDocument/2006/relationships/slide" Target="slides/slide55.xml"/><Relationship Id="rId14" Type="http://schemas.openxmlformats.org/officeDocument/2006/relationships/slide" Target="slides/slide10.xml"/><Relationship Id="rId58" Type="http://schemas.openxmlformats.org/officeDocument/2006/relationships/slide" Target="slides/slide54.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pkg.go.dev/sync#RWMutex.RLock" TargetMode="External"/><Relationship Id="rId3" Type="http://schemas.openxmlformats.org/officeDocument/2006/relationships/hyperlink" Target="https://pkg.go.dev/sync#RWMutex.RLock" TargetMode="External"/><Relationship Id="rId4" Type="http://schemas.openxmlformats.org/officeDocument/2006/relationships/hyperlink" Target="https://pkg.go.dev/sync#Mutex.Lock" TargetMode="External"/><Relationship Id="rId5" Type="http://schemas.openxmlformats.org/officeDocument/2006/relationships/hyperlink" Target="https://pkg.go.dev/sync#Mutex.Lock" TargetMode="External"/><Relationship Id="rId6" Type="http://schemas.openxmlformats.org/officeDocument/2006/relationships/hyperlink" Target="https://pkg.go.dev/sync#RWMutex.RLock"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geeksforgeeks.org/switch-statement-in-go/" TargetMode="Externa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b6ad5bc2f7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2b6ad5bc2f7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b6ad5bc2f7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2b6ad5bc2f7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2b6ad5bc2f7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2b6ad5bc2f7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154095efc31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154095efc31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2b6ad5bc2f7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2b6ad5bc2f7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256f79b6d6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256f79b6d6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Need “sync” library</a:t>
            </a:r>
            <a:endParaRPr/>
          </a:p>
          <a:p>
            <a:pPr indent="0" lvl="0" marL="0" rtl="0" algn="l">
              <a:spcBef>
                <a:spcPts val="0"/>
              </a:spcBef>
              <a:spcAft>
                <a:spcPts val="0"/>
              </a:spcAft>
              <a:buNone/>
            </a:pPr>
            <a:r>
              <a:rPr lang="en"/>
              <a:t>Lock has type “mutex” --- “mutually exclusive” access. </a:t>
            </a:r>
            <a:endParaRPr/>
          </a:p>
          <a:p>
            <a:pPr indent="0" lvl="0" marL="0" rtl="0" algn="l">
              <a:spcBef>
                <a:spcPts val="0"/>
              </a:spcBef>
              <a:spcAft>
                <a:spcPts val="0"/>
              </a:spcAft>
              <a:buNone/>
            </a:pPr>
            <a:r>
              <a:rPr lang="en"/>
              <a:t>Why a special data type? Why not just use ints? → testing and setting the variable must be atomic! Lock, Unlock are atomic operations.</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154095efc31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154095efc31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Need “sync” library</a:t>
            </a:r>
            <a:endParaRPr/>
          </a:p>
          <a:p>
            <a:pPr indent="0" lvl="0" marL="0" rtl="0" algn="l">
              <a:spcBef>
                <a:spcPts val="0"/>
              </a:spcBef>
              <a:spcAft>
                <a:spcPts val="0"/>
              </a:spcAft>
              <a:buNone/>
            </a:pPr>
            <a:r>
              <a:rPr lang="en"/>
              <a:t>Lock has type “mutex” --- “mutually exclusive” access. </a:t>
            </a:r>
            <a:endParaRPr/>
          </a:p>
          <a:p>
            <a:pPr indent="0" lvl="0" marL="0" rtl="0" algn="l">
              <a:spcBef>
                <a:spcPts val="0"/>
              </a:spcBef>
              <a:spcAft>
                <a:spcPts val="0"/>
              </a:spcAft>
              <a:buNone/>
            </a:pPr>
            <a:r>
              <a:rPr lang="en"/>
              <a:t>Why a special data type? Why not just use ints? → testing and setting the variable must be atomic! Lock, Unlock are atomic operations.</a:t>
            </a:r>
            <a:endParaRPr/>
          </a:p>
          <a:p>
            <a:pPr indent="0" lvl="0" marL="0" rtl="0" algn="l">
              <a:lnSpc>
                <a:spcPct val="100000"/>
              </a:lnSpc>
              <a:spcBef>
                <a:spcPts val="1200"/>
              </a:spcBef>
              <a:spcAft>
                <a:spcPts val="0"/>
              </a:spcAft>
              <a:buClr>
                <a:schemeClr val="dk1"/>
              </a:buClr>
              <a:buSzPts val="1100"/>
              <a:buFont typeface="Arial"/>
              <a:buNone/>
            </a:pPr>
            <a:r>
              <a:rPr lang="en">
                <a:solidFill>
                  <a:schemeClr val="dk1"/>
                </a:solidFill>
              </a:rPr>
              <a:t>A defer statement defers the execution of a function until the surrounding function returns.</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g25706c7ceb_0_1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8" name="Google Shape;238;g25706c7ceb_0_1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From godocs: “A RWMutex is a reader/writer mutual exclusion lock. The lock can be held by an arbitrary number of readers or a single writer. The zero value for a RWMutex is an unlocked mutex.”</a:t>
            </a:r>
            <a:endParaRPr/>
          </a:p>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154095efc31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154095efc31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From godocs: “A RWMutex is a reader/writer mutual exclusion lock. The lock can be held by an arbitrary number of readers or a single writer. The zero value for a RWMutex is an unlocked mutex.”</a:t>
            </a:r>
            <a:endParaRPr/>
          </a:p>
          <a:p>
            <a:pPr indent="0" lvl="0" marL="0" rtl="0" algn="l">
              <a:lnSpc>
                <a:spcPct val="115000"/>
              </a:lnSpc>
              <a:spcBef>
                <a:spcPts val="0"/>
              </a:spcBef>
              <a:spcAft>
                <a:spcPts val="0"/>
              </a:spcAft>
              <a:buNone/>
            </a:pPr>
            <a:r>
              <a:rPr lang="en" sz="1150" u="sng">
                <a:solidFill>
                  <a:schemeClr val="hlink"/>
                </a:solidFill>
                <a:hlinkClick r:id="rId2"/>
              </a:rPr>
              <a:t>RLock</a:t>
            </a:r>
            <a:r>
              <a:rPr lang="en" sz="1150">
                <a:solidFill>
                  <a:srgbClr val="0C0D0E"/>
                </a:solidFill>
              </a:rPr>
              <a:t> is a shared </a:t>
            </a:r>
            <a:r>
              <a:rPr i="1" lang="en" sz="1150">
                <a:solidFill>
                  <a:srgbClr val="0C0D0E"/>
                </a:solidFill>
              </a:rPr>
              <a:t>read lock</a:t>
            </a:r>
            <a:r>
              <a:rPr lang="en" sz="1150">
                <a:solidFill>
                  <a:srgbClr val="0C0D0E"/>
                </a:solidFill>
              </a:rPr>
              <a:t>. When a lock is taken with it, other threads* can also take their own lock with </a:t>
            </a:r>
            <a:r>
              <a:rPr lang="en" sz="1150" u="sng">
                <a:solidFill>
                  <a:schemeClr val="hlink"/>
                </a:solidFill>
                <a:hlinkClick r:id="rId3"/>
              </a:rPr>
              <a:t>RLock</a:t>
            </a:r>
            <a:r>
              <a:rPr lang="en" sz="1150">
                <a:solidFill>
                  <a:srgbClr val="0C0D0E"/>
                </a:solidFill>
              </a:rPr>
              <a:t>. This means multiple threads* can read at the same time. It's semi-exclusive.</a:t>
            </a:r>
            <a:endParaRPr sz="1150">
              <a:solidFill>
                <a:srgbClr val="0C0D0E"/>
              </a:solidFill>
            </a:endParaRPr>
          </a:p>
          <a:p>
            <a:pPr indent="0" lvl="0" marL="0" rtl="0" algn="l">
              <a:lnSpc>
                <a:spcPct val="115000"/>
              </a:lnSpc>
              <a:spcBef>
                <a:spcPts val="500"/>
              </a:spcBef>
              <a:spcAft>
                <a:spcPts val="0"/>
              </a:spcAft>
              <a:buNone/>
            </a:pPr>
            <a:r>
              <a:rPr lang="en" sz="1150">
                <a:solidFill>
                  <a:srgbClr val="0C0D0E"/>
                </a:solidFill>
              </a:rPr>
              <a:t>If the mutex is read locked, a call to </a:t>
            </a:r>
            <a:r>
              <a:rPr lang="en" sz="1150" u="sng">
                <a:solidFill>
                  <a:schemeClr val="hlink"/>
                </a:solidFill>
                <a:hlinkClick r:id="rId4"/>
              </a:rPr>
              <a:t>Lock</a:t>
            </a:r>
            <a:r>
              <a:rPr lang="en" sz="1150">
                <a:solidFill>
                  <a:srgbClr val="0C0D0E"/>
                </a:solidFill>
              </a:rPr>
              <a:t> is blocked**. If one or more readers hold a lock, you cannot write.</a:t>
            </a:r>
            <a:endParaRPr sz="1150">
              <a:solidFill>
                <a:srgbClr val="0C0D0E"/>
              </a:solidFill>
            </a:endParaRPr>
          </a:p>
          <a:p>
            <a:pPr indent="0" lvl="0" marL="0" rtl="0" algn="l">
              <a:lnSpc>
                <a:spcPct val="115000"/>
              </a:lnSpc>
              <a:spcBef>
                <a:spcPts val="500"/>
              </a:spcBef>
              <a:spcAft>
                <a:spcPts val="500"/>
              </a:spcAft>
              <a:buNone/>
            </a:pPr>
            <a:r>
              <a:rPr lang="en" sz="1150">
                <a:solidFill>
                  <a:srgbClr val="0C0D0E"/>
                </a:solidFill>
              </a:rPr>
              <a:t>If the mutex is write locked (with </a:t>
            </a:r>
            <a:r>
              <a:rPr lang="en" sz="1150" u="sng">
                <a:solidFill>
                  <a:schemeClr val="hlink"/>
                </a:solidFill>
                <a:hlinkClick r:id="rId5"/>
              </a:rPr>
              <a:t>Lock</a:t>
            </a:r>
            <a:r>
              <a:rPr lang="en" sz="1150">
                <a:solidFill>
                  <a:srgbClr val="0C0D0E"/>
                </a:solidFill>
              </a:rPr>
              <a:t>), </a:t>
            </a:r>
            <a:r>
              <a:rPr lang="en" sz="1150" u="sng">
                <a:solidFill>
                  <a:schemeClr val="hlink"/>
                </a:solidFill>
                <a:hlinkClick r:id="rId6"/>
              </a:rPr>
              <a:t>RLock</a:t>
            </a:r>
            <a:r>
              <a:rPr lang="en" sz="1150">
                <a:solidFill>
                  <a:srgbClr val="0C0D0E"/>
                </a:solidFill>
              </a:rPr>
              <a:t> will block**.</a:t>
            </a:r>
            <a:endParaRPr sz="1150">
              <a:solidFill>
                <a:srgbClr val="0C0D0E"/>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60c03aaa5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4" name="Google Shape;264;g60c03aaa5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60becefc9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60becefc9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g256f79b6d6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2" name="Google Shape;292;g256f79b6d6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256f79b6d6_0_1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256f79b6d6_0_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g256f79b6d6_0_1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8" name="Google Shape;308;g256f79b6d6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g25706c7ceb_0_2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6" name="Google Shape;316;g25706c7ceb_0_2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g25706c7ceb_0_2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4" name="Google Shape;324;g25706c7ceb_0_2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does this work?</a:t>
            </a:r>
            <a:endParaRPr/>
          </a:p>
          <a:p>
            <a:pPr indent="0" lvl="0" marL="0" rtl="0" algn="l">
              <a:spcBef>
                <a:spcPts val="0"/>
              </a:spcBef>
              <a:spcAft>
                <a:spcPts val="0"/>
              </a:spcAft>
              <a:buNone/>
            </a:pPr>
            <a:r>
              <a:rPr lang="en"/>
              <a:t>The three functions on the right will block on the first read if the channel is empty. Only the person who reads from the channel can write (so same as a lock).</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0" name="Shape 330"/>
        <p:cNvGrpSpPr/>
        <p:nvPr/>
      </p:nvGrpSpPr>
      <p:grpSpPr>
        <a:xfrm>
          <a:off x="0" y="0"/>
          <a:ext cx="0" cy="0"/>
          <a:chOff x="0" y="0"/>
          <a:chExt cx="0" cy="0"/>
        </a:xfrm>
      </p:grpSpPr>
      <p:sp>
        <p:nvSpPr>
          <p:cNvPr id="331" name="Google Shape;331;g25706c7ceb_0_2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2" name="Google Shape;332;g25706c7ceb_0_2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common pattern in Go is to create a bunch of worker goroutines, and then by the time they finish you want to somehow gather the results back to the main goroutine. This already looks like a mini distributed system where the master is the main goroutine. This is one reason why channels make distributed programming natural.</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 name="Shape 341"/>
        <p:cNvGrpSpPr/>
        <p:nvPr/>
      </p:nvGrpSpPr>
      <p:grpSpPr>
        <a:xfrm>
          <a:off x="0" y="0"/>
          <a:ext cx="0" cy="0"/>
          <a:chOff x="0" y="0"/>
          <a:chExt cx="0" cy="0"/>
        </a:xfrm>
      </p:grpSpPr>
      <p:sp>
        <p:nvSpPr>
          <p:cNvPr id="342" name="Google Shape;342;g25706c7ceb_0_2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3" name="Google Shape;343;g25706c7ceb_0_2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almost identical to the previous example, except this time we’re the client and we’re trying to contact all the servers to get an answer to our query. Note that here we’re only concerned with the first answer, so we can just consume from the channel once.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Channels are a natural way to build distributed systems (using async RPCs)</a:t>
            </a:r>
            <a:endParaRPr/>
          </a:p>
          <a:p>
            <a:pPr indent="0" lvl="0" marL="0" rtl="0" algn="l">
              <a:spcBef>
                <a:spcPts val="0"/>
              </a:spcBef>
              <a:spcAft>
                <a:spcPts val="0"/>
              </a:spcAft>
              <a:buNone/>
            </a:pPr>
            <a:r>
              <a:rPr lang="en"/>
              <a:t>Locks and semaphores are more suited for controlling concurrent access to local state</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2" name="Shape 352"/>
        <p:cNvGrpSpPr/>
        <p:nvPr/>
      </p:nvGrpSpPr>
      <p:grpSpPr>
        <a:xfrm>
          <a:off x="0" y="0"/>
          <a:ext cx="0" cy="0"/>
          <a:chOff x="0" y="0"/>
          <a:chExt cx="0" cy="0"/>
        </a:xfrm>
      </p:grpSpPr>
      <p:sp>
        <p:nvSpPr>
          <p:cNvPr id="353" name="Google Shape;353;g25706c7ceb_0_2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4" name="Google Shape;354;g25706c7ceb_0_2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273239"/>
                </a:solidFill>
              </a:rPr>
              <a:t>the select statement allows you to wait on multiple channel operations, such as sending or receiving values. Similar to a </a:t>
            </a:r>
            <a:r>
              <a:rPr lang="en" sz="1200" u="sng">
                <a:solidFill>
                  <a:schemeClr val="hlink"/>
                </a:solidFill>
                <a:hlinkClick r:id="rId2"/>
              </a:rPr>
              <a:t>switch statement</a:t>
            </a:r>
            <a:r>
              <a:rPr lang="en" sz="1200">
                <a:solidFill>
                  <a:srgbClr val="273239"/>
                </a:solidFill>
              </a:rPr>
              <a:t>, select enables you to proceed with whichever channel case is ready, making it ideal for handling asynchronous tasks efficiently.</a:t>
            </a:r>
            <a:endParaRPr sz="1200">
              <a:solidFill>
                <a:srgbClr val="273239"/>
              </a:solidFill>
            </a:endParaRPr>
          </a:p>
          <a:p>
            <a:pPr indent="0" lvl="0" marL="0" rtl="0" algn="l">
              <a:lnSpc>
                <a:spcPct val="100000"/>
              </a:lnSpc>
              <a:spcBef>
                <a:spcPts val="0"/>
              </a:spcBef>
              <a:spcAft>
                <a:spcPts val="0"/>
              </a:spcAft>
              <a:buNone/>
            </a:pPr>
            <a:r>
              <a:rPr lang="en" sz="1200">
                <a:solidFill>
                  <a:srgbClr val="273239"/>
                </a:solidFill>
              </a:rPr>
              <a:t>If multiple cases are ready, one is chosen at random.</a:t>
            </a:r>
            <a:endParaRPr sz="1200">
              <a:solidFill>
                <a:srgbClr val="273239"/>
              </a:solidFill>
            </a:endParaRPr>
          </a:p>
          <a:p>
            <a:pPr indent="0" lvl="0" marL="0" rtl="0" algn="l">
              <a:spcBef>
                <a:spcPts val="500"/>
              </a:spcBef>
              <a:spcAft>
                <a:spcPts val="0"/>
              </a:spcAft>
              <a:buNone/>
            </a:pPr>
            <a:r>
              <a:t/>
            </a:r>
            <a:endParaRPr sz="1200">
              <a:solidFill>
                <a:srgbClr val="273239"/>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g25706c7ceb_0_2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1" name="Google Shape;361;g25706c7ceb_0_2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273239"/>
                </a:solidFill>
              </a:rPr>
              <a:t>The default case executes if no other case is ready, avoiding a block.</a:t>
            </a:r>
            <a:endParaRPr/>
          </a:p>
          <a:p>
            <a:pPr indent="0" lvl="0" marL="0" rtl="0" algn="l">
              <a:spcBef>
                <a:spcPts val="500"/>
              </a:spcBef>
              <a:spcAft>
                <a:spcPts val="0"/>
              </a:spcAft>
              <a:buNone/>
            </a:pPr>
            <a:r>
              <a:rPr lang="en"/>
              <a:t>Why the sleep?</a:t>
            </a:r>
            <a:endParaRPr/>
          </a:p>
          <a:p>
            <a:pPr indent="0" lvl="0" marL="0" rtl="0" algn="l">
              <a:spcBef>
                <a:spcPts val="0"/>
              </a:spcBef>
              <a:spcAft>
                <a:spcPts val="0"/>
              </a:spcAft>
              <a:buNone/>
            </a:pPr>
            <a:r>
              <a:rPr lang="en"/>
              <a:t>Otherwise the thread is busy polling, so here we force it to sleep every x interval</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6" name="Shape 366"/>
        <p:cNvGrpSpPr/>
        <p:nvPr/>
      </p:nvGrpSpPr>
      <p:grpSpPr>
        <a:xfrm>
          <a:off x="0" y="0"/>
          <a:ext cx="0" cy="0"/>
          <a:chOff x="0" y="0"/>
          <a:chExt cx="0" cy="0"/>
        </a:xfrm>
      </p:grpSpPr>
      <p:sp>
        <p:nvSpPr>
          <p:cNvPr id="367" name="Google Shape;367;g256f79b6d6_0_2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8" name="Google Shape;368;g256f79b6d6_0_2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256e603aae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256e603aae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4" name="Shape 374"/>
        <p:cNvGrpSpPr/>
        <p:nvPr/>
      </p:nvGrpSpPr>
      <p:grpSpPr>
        <a:xfrm>
          <a:off x="0" y="0"/>
          <a:ext cx="0" cy="0"/>
          <a:chOff x="0" y="0"/>
          <a:chExt cx="0" cy="0"/>
        </a:xfrm>
      </p:grpSpPr>
      <p:sp>
        <p:nvSpPr>
          <p:cNvPr id="375" name="Google Shape;375;g256f79b6d6_0_2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6" name="Google Shape;376;g256f79b6d6_0_2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g60c03aaa58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3" name="Google Shape;383;g60c03aaa58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g60c03aaa58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0" name="Google Shape;390;g60c03aaa58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5" name="Shape 395"/>
        <p:cNvGrpSpPr/>
        <p:nvPr/>
      </p:nvGrpSpPr>
      <p:grpSpPr>
        <a:xfrm>
          <a:off x="0" y="0"/>
          <a:ext cx="0" cy="0"/>
          <a:chOff x="0" y="0"/>
          <a:chExt cx="0" cy="0"/>
        </a:xfrm>
      </p:grpSpPr>
      <p:sp>
        <p:nvSpPr>
          <p:cNvPr id="396" name="Google Shape;396;g60c03aaa58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7" name="Google Shape;397;g60c03aaa58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2" name="Shape 402"/>
        <p:cNvGrpSpPr/>
        <p:nvPr/>
      </p:nvGrpSpPr>
      <p:grpSpPr>
        <a:xfrm>
          <a:off x="0" y="0"/>
          <a:ext cx="0" cy="0"/>
          <a:chOff x="0" y="0"/>
          <a:chExt cx="0" cy="0"/>
        </a:xfrm>
      </p:grpSpPr>
      <p:sp>
        <p:nvSpPr>
          <p:cNvPr id="403" name="Google Shape;403;g25706c7ceb_0_2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4" name="Google Shape;404;g25706c7ceb_0_2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9" name="Shape 409"/>
        <p:cNvGrpSpPr/>
        <p:nvPr/>
      </p:nvGrpSpPr>
      <p:grpSpPr>
        <a:xfrm>
          <a:off x="0" y="0"/>
          <a:ext cx="0" cy="0"/>
          <a:chOff x="0" y="0"/>
          <a:chExt cx="0" cy="0"/>
        </a:xfrm>
      </p:grpSpPr>
      <p:sp>
        <p:nvSpPr>
          <p:cNvPr id="410" name="Google Shape;410;g256f79b6d6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1" name="Google Shape;411;g256f79b6d6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Library Study rooms act as a semaphore.</a:t>
            </a:r>
            <a:endParaRPr/>
          </a:p>
          <a:p>
            <a:pPr indent="0" lvl="0" marL="0" rtl="0" algn="l">
              <a:spcBef>
                <a:spcPts val="0"/>
              </a:spcBef>
              <a:spcAft>
                <a:spcPts val="0"/>
              </a:spcAft>
              <a:buNone/>
            </a:pPr>
            <a:r>
              <a:rPr lang="en"/>
              <a:t>Each room is only suited for a single student.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Each student comes up to the front desk and asks if a room is available.</a:t>
            </a:r>
            <a:endParaRPr/>
          </a:p>
          <a:p>
            <a:pPr indent="0" lvl="0" marL="0" rtl="0" algn="l">
              <a:spcBef>
                <a:spcPts val="0"/>
              </a:spcBef>
              <a:spcAft>
                <a:spcPts val="0"/>
              </a:spcAft>
              <a:buNone/>
            </a:pPr>
            <a:r>
              <a:rPr lang="en"/>
              <a:t>If a room is available the student will just go and acquire the open room.</a:t>
            </a:r>
            <a:endParaRPr/>
          </a:p>
          <a:p>
            <a:pPr indent="0" lvl="0" marL="0" rtl="0" algn="l">
              <a:spcBef>
                <a:spcPts val="0"/>
              </a:spcBef>
              <a:spcAft>
                <a:spcPts val="0"/>
              </a:spcAft>
              <a:buNone/>
            </a:pPr>
            <a:r>
              <a:rPr lang="en"/>
              <a:t>If all rooms are full, then the librarian will make the student wait until one becomes free.</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5" name="Shape 425"/>
        <p:cNvGrpSpPr/>
        <p:nvPr/>
      </p:nvGrpSpPr>
      <p:grpSpPr>
        <a:xfrm>
          <a:off x="0" y="0"/>
          <a:ext cx="0" cy="0"/>
          <a:chOff x="0" y="0"/>
          <a:chExt cx="0" cy="0"/>
        </a:xfrm>
      </p:grpSpPr>
      <p:sp>
        <p:nvSpPr>
          <p:cNvPr id="426" name="Google Shape;426;g60c03aaa58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7" name="Google Shape;427;g60c03aaa58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2" name="Shape 432"/>
        <p:cNvGrpSpPr/>
        <p:nvPr/>
      </p:nvGrpSpPr>
      <p:grpSpPr>
        <a:xfrm>
          <a:off x="0" y="0"/>
          <a:ext cx="0" cy="0"/>
          <a:chOff x="0" y="0"/>
          <a:chExt cx="0" cy="0"/>
        </a:xfrm>
      </p:grpSpPr>
      <p:sp>
        <p:nvSpPr>
          <p:cNvPr id="433" name="Google Shape;433;g256e603aae_0_4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34" name="Google Shape;434;g256e603aae_0_4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1" name="Shape 441"/>
        <p:cNvGrpSpPr/>
        <p:nvPr/>
      </p:nvGrpSpPr>
      <p:grpSpPr>
        <a:xfrm>
          <a:off x="0" y="0"/>
          <a:ext cx="0" cy="0"/>
          <a:chOff x="0" y="0"/>
          <a:chExt cx="0" cy="0"/>
        </a:xfrm>
      </p:grpSpPr>
      <p:sp>
        <p:nvSpPr>
          <p:cNvPr id="442" name="Google Shape;442;g2b6ad5bc2f7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3" name="Google Shape;443;g2b6ad5bc2f7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9" name="Shape 449"/>
        <p:cNvGrpSpPr/>
        <p:nvPr/>
      </p:nvGrpSpPr>
      <p:grpSpPr>
        <a:xfrm>
          <a:off x="0" y="0"/>
          <a:ext cx="0" cy="0"/>
          <a:chOff x="0" y="0"/>
          <a:chExt cx="0" cy="0"/>
        </a:xfrm>
      </p:grpSpPr>
      <p:sp>
        <p:nvSpPr>
          <p:cNvPr id="450" name="Google Shape;450;g256e603aae_0_4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1" name="Google Shape;451;g256e603aae_0_4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256e603aae_0_8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256e603aae_0_8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Emphasize that go uses channels a lot more</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1" name="Shape 461"/>
        <p:cNvGrpSpPr/>
        <p:nvPr/>
      </p:nvGrpSpPr>
      <p:grpSpPr>
        <a:xfrm>
          <a:off x="0" y="0"/>
          <a:ext cx="0" cy="0"/>
          <a:chOff x="0" y="0"/>
          <a:chExt cx="0" cy="0"/>
        </a:xfrm>
      </p:grpSpPr>
      <p:sp>
        <p:nvSpPr>
          <p:cNvPr id="462" name="Google Shape;462;g256e603aae_0_4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3" name="Google Shape;463;g256e603aae_0_4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4" name="Shape 474"/>
        <p:cNvGrpSpPr/>
        <p:nvPr/>
      </p:nvGrpSpPr>
      <p:grpSpPr>
        <a:xfrm>
          <a:off x="0" y="0"/>
          <a:ext cx="0" cy="0"/>
          <a:chOff x="0" y="0"/>
          <a:chExt cx="0" cy="0"/>
        </a:xfrm>
      </p:grpSpPr>
      <p:sp>
        <p:nvSpPr>
          <p:cNvPr id="475" name="Google Shape;475;g256e603aae_0_4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6" name="Google Shape;476;g256e603aae_0_4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1" name="Shape 491"/>
        <p:cNvGrpSpPr/>
        <p:nvPr/>
      </p:nvGrpSpPr>
      <p:grpSpPr>
        <a:xfrm>
          <a:off x="0" y="0"/>
          <a:ext cx="0" cy="0"/>
          <a:chOff x="0" y="0"/>
          <a:chExt cx="0" cy="0"/>
        </a:xfrm>
      </p:grpSpPr>
      <p:sp>
        <p:nvSpPr>
          <p:cNvPr id="492" name="Google Shape;492;g154095efc31_0_1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3" name="Google Shape;493;g154095efc31_0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3" name="Shape 523"/>
        <p:cNvGrpSpPr/>
        <p:nvPr/>
      </p:nvGrpSpPr>
      <p:grpSpPr>
        <a:xfrm>
          <a:off x="0" y="0"/>
          <a:ext cx="0" cy="0"/>
          <a:chOff x="0" y="0"/>
          <a:chExt cx="0" cy="0"/>
        </a:xfrm>
      </p:grpSpPr>
      <p:sp>
        <p:nvSpPr>
          <p:cNvPr id="524" name="Google Shape;524;g256e603aae_0_4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5" name="Google Shape;525;g256e603aae_0_4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9" name="Shape 539"/>
        <p:cNvGrpSpPr/>
        <p:nvPr/>
      </p:nvGrpSpPr>
      <p:grpSpPr>
        <a:xfrm>
          <a:off x="0" y="0"/>
          <a:ext cx="0" cy="0"/>
          <a:chOff x="0" y="0"/>
          <a:chExt cx="0" cy="0"/>
        </a:xfrm>
      </p:grpSpPr>
      <p:sp>
        <p:nvSpPr>
          <p:cNvPr id="540" name="Google Shape;540;g256e603aae_0_5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1" name="Google Shape;541;g256e603aae_0_5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6" name="Shape 556"/>
        <p:cNvGrpSpPr/>
        <p:nvPr/>
      </p:nvGrpSpPr>
      <p:grpSpPr>
        <a:xfrm>
          <a:off x="0" y="0"/>
          <a:ext cx="0" cy="0"/>
          <a:chOff x="0" y="0"/>
          <a:chExt cx="0" cy="0"/>
        </a:xfrm>
      </p:grpSpPr>
      <p:sp>
        <p:nvSpPr>
          <p:cNvPr id="557" name="Google Shape;557;g256e603aae_0_7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8" name="Google Shape;558;g256e603aae_0_7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4" name="Shape 574"/>
        <p:cNvGrpSpPr/>
        <p:nvPr/>
      </p:nvGrpSpPr>
      <p:grpSpPr>
        <a:xfrm>
          <a:off x="0" y="0"/>
          <a:ext cx="0" cy="0"/>
          <a:chOff x="0" y="0"/>
          <a:chExt cx="0" cy="0"/>
        </a:xfrm>
      </p:grpSpPr>
      <p:sp>
        <p:nvSpPr>
          <p:cNvPr id="575" name="Google Shape;575;g256e603aae_0_5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6" name="Google Shape;576;g256e603aae_0_5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6" name="Shape 586"/>
        <p:cNvGrpSpPr/>
        <p:nvPr/>
      </p:nvGrpSpPr>
      <p:grpSpPr>
        <a:xfrm>
          <a:off x="0" y="0"/>
          <a:ext cx="0" cy="0"/>
          <a:chOff x="0" y="0"/>
          <a:chExt cx="0" cy="0"/>
        </a:xfrm>
      </p:grpSpPr>
      <p:sp>
        <p:nvSpPr>
          <p:cNvPr id="587" name="Google Shape;587;g256e603aae_0_6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8" name="Google Shape;588;g256e603aae_0_6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2" name="Shape 602"/>
        <p:cNvGrpSpPr/>
        <p:nvPr/>
      </p:nvGrpSpPr>
      <p:grpSpPr>
        <a:xfrm>
          <a:off x="0" y="0"/>
          <a:ext cx="0" cy="0"/>
          <a:chOff x="0" y="0"/>
          <a:chExt cx="0" cy="0"/>
        </a:xfrm>
      </p:grpSpPr>
      <p:sp>
        <p:nvSpPr>
          <p:cNvPr id="603" name="Google Shape;603;g256e603aae_0_6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4" name="Google Shape;604;g256e603aae_0_6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0" name="Shape 620"/>
        <p:cNvGrpSpPr/>
        <p:nvPr/>
      </p:nvGrpSpPr>
      <p:grpSpPr>
        <a:xfrm>
          <a:off x="0" y="0"/>
          <a:ext cx="0" cy="0"/>
          <a:chOff x="0" y="0"/>
          <a:chExt cx="0" cy="0"/>
        </a:xfrm>
      </p:grpSpPr>
      <p:sp>
        <p:nvSpPr>
          <p:cNvPr id="621" name="Google Shape;621;g256e603aae_0_6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2" name="Google Shape;622;g256e603aae_0_6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25706c7ce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25706c7ce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B&amp;A both want to add $10 to a shared bank account</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4" name="Shape 644"/>
        <p:cNvGrpSpPr/>
        <p:nvPr/>
      </p:nvGrpSpPr>
      <p:grpSpPr>
        <a:xfrm>
          <a:off x="0" y="0"/>
          <a:ext cx="0" cy="0"/>
          <a:chOff x="0" y="0"/>
          <a:chExt cx="0" cy="0"/>
        </a:xfrm>
      </p:grpSpPr>
      <p:sp>
        <p:nvSpPr>
          <p:cNvPr id="645" name="Google Shape;645;g256e603aae_0_6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6" name="Google Shape;646;g256e603aae_0_6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3" name="Shape 663"/>
        <p:cNvGrpSpPr/>
        <p:nvPr/>
      </p:nvGrpSpPr>
      <p:grpSpPr>
        <a:xfrm>
          <a:off x="0" y="0"/>
          <a:ext cx="0" cy="0"/>
          <a:chOff x="0" y="0"/>
          <a:chExt cx="0" cy="0"/>
        </a:xfrm>
      </p:grpSpPr>
      <p:sp>
        <p:nvSpPr>
          <p:cNvPr id="664" name="Google Shape;664;g256e603aae_0_7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5" name="Google Shape;665;g256e603aae_0_7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0" name="Shape 680"/>
        <p:cNvGrpSpPr/>
        <p:nvPr/>
      </p:nvGrpSpPr>
      <p:grpSpPr>
        <a:xfrm>
          <a:off x="0" y="0"/>
          <a:ext cx="0" cy="0"/>
          <a:chOff x="0" y="0"/>
          <a:chExt cx="0" cy="0"/>
        </a:xfrm>
      </p:grpSpPr>
      <p:sp>
        <p:nvSpPr>
          <p:cNvPr id="681" name="Google Shape;681;g256e603aae_0_5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2" name="Google Shape;682;g256e603aae_0_5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7" name="Shape 687"/>
        <p:cNvGrpSpPr/>
        <p:nvPr/>
      </p:nvGrpSpPr>
      <p:grpSpPr>
        <a:xfrm>
          <a:off x="0" y="0"/>
          <a:ext cx="0" cy="0"/>
          <a:chOff x="0" y="0"/>
          <a:chExt cx="0" cy="0"/>
        </a:xfrm>
      </p:grpSpPr>
      <p:sp>
        <p:nvSpPr>
          <p:cNvPr id="688" name="Google Shape;688;g256e603aae_0_7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9" name="Google Shape;689;g256e603aae_0_7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4" name="Shape 694"/>
        <p:cNvGrpSpPr/>
        <p:nvPr/>
      </p:nvGrpSpPr>
      <p:grpSpPr>
        <a:xfrm>
          <a:off x="0" y="0"/>
          <a:ext cx="0" cy="0"/>
          <a:chOff x="0" y="0"/>
          <a:chExt cx="0" cy="0"/>
        </a:xfrm>
      </p:grpSpPr>
      <p:sp>
        <p:nvSpPr>
          <p:cNvPr id="695" name="Google Shape;695;g256e603aae_0_7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6" name="Google Shape;696;g256e603aae_0_7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1" name="Shape 701"/>
        <p:cNvGrpSpPr/>
        <p:nvPr/>
      </p:nvGrpSpPr>
      <p:grpSpPr>
        <a:xfrm>
          <a:off x="0" y="0"/>
          <a:ext cx="0" cy="0"/>
          <a:chOff x="0" y="0"/>
          <a:chExt cx="0" cy="0"/>
        </a:xfrm>
      </p:grpSpPr>
      <p:sp>
        <p:nvSpPr>
          <p:cNvPr id="702" name="Google Shape;702;g32d125f0f32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3" name="Google Shape;703;g32d125f0f32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8" name="Shape 708"/>
        <p:cNvGrpSpPr/>
        <p:nvPr/>
      </p:nvGrpSpPr>
      <p:grpSpPr>
        <a:xfrm>
          <a:off x="0" y="0"/>
          <a:ext cx="0" cy="0"/>
          <a:chOff x="0" y="0"/>
          <a:chExt cx="0" cy="0"/>
        </a:xfrm>
      </p:grpSpPr>
      <p:sp>
        <p:nvSpPr>
          <p:cNvPr id="709" name="Google Shape;709;g32d125f0f32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0" name="Google Shape;710;g32d125f0f3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5" name="Shape 715"/>
        <p:cNvGrpSpPr/>
        <p:nvPr/>
      </p:nvGrpSpPr>
      <p:grpSpPr>
        <a:xfrm>
          <a:off x="0" y="0"/>
          <a:ext cx="0" cy="0"/>
          <a:chOff x="0" y="0"/>
          <a:chExt cx="0" cy="0"/>
        </a:xfrm>
      </p:grpSpPr>
      <p:sp>
        <p:nvSpPr>
          <p:cNvPr id="716" name="Google Shape;716;g256e603aae_0_7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7" name="Google Shape;717;g256e603aae_0_7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0" name="Shape 730"/>
        <p:cNvGrpSpPr/>
        <p:nvPr/>
      </p:nvGrpSpPr>
      <p:grpSpPr>
        <a:xfrm>
          <a:off x="0" y="0"/>
          <a:ext cx="0" cy="0"/>
          <a:chOff x="0" y="0"/>
          <a:chExt cx="0" cy="0"/>
        </a:xfrm>
      </p:grpSpPr>
      <p:sp>
        <p:nvSpPr>
          <p:cNvPr id="731" name="Google Shape;731;g256e603aae_0_8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2" name="Google Shape;732;g256e603aae_0_8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Data skew: distribution of letters at start of words in English is not uniform, so even partition of letters across reduce nodes will be unbalanced</a:t>
            </a: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7" name="Shape 737"/>
        <p:cNvGrpSpPr/>
        <p:nvPr/>
      </p:nvGrpSpPr>
      <p:grpSpPr>
        <a:xfrm>
          <a:off x="0" y="0"/>
          <a:ext cx="0" cy="0"/>
          <a:chOff x="0" y="0"/>
          <a:chExt cx="0" cy="0"/>
        </a:xfrm>
      </p:grpSpPr>
      <p:sp>
        <p:nvSpPr>
          <p:cNvPr id="738" name="Google Shape;738;g256e603aae_0_8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9" name="Google Shape;739;g256e603aae_0_8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I.e., after mapreduce came a bunch of cluster computing frameworks that hid parallelism and fault tolerance---the difficult problems in cluster computing---from the application programmer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5706c7ceb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5706c7ceb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went wrong?</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25706c7ceb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25706c7ceb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b6ad5bc2f7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b6ad5bc2f7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1f0c8352db8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1f0c8352db8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www.youtube.com/watch?v=FY9livorrJI" TargetMode="External"/><Relationship Id="rId4" Type="http://schemas.openxmlformats.org/officeDocument/2006/relationships/hyperlink" Target="https://www.youtube.com/watch?v=LjWug2tvSBU"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 Id="rId3"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tour.golang.org/list" TargetMode="External"/><Relationship Id="rId4" Type="http://schemas.openxmlformats.org/officeDocument/2006/relationships/hyperlink" Target="https://play.golang.org" TargetMode="External"/><Relationship Id="rId5" Type="http://schemas.openxmlformats.org/officeDocument/2006/relationships/hyperlink" Target="https://gobyexample.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 Id="rId3" Type="http://schemas.openxmlformats.org/officeDocument/2006/relationships/image" Target="../media/image3.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 Id="rId3" Type="http://schemas.openxmlformats.org/officeDocument/2006/relationships/image" Target="../media/image3.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 Id="rId3" Type="http://schemas.openxmlformats.org/officeDocument/2006/relationships/image" Target="../media/image3.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 Id="rId3" Type="http://schemas.openxmlformats.org/officeDocument/2006/relationships/image" Target="../media/image3.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 Id="rId3" Type="http://schemas.openxmlformats.org/officeDocument/2006/relationships/image" Target="../media/image3.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 Id="rId3" Type="http://schemas.openxmlformats.org/officeDocument/2006/relationships/image" Target="../media/image3.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 Id="rId3" Type="http://schemas.openxmlformats.org/officeDocument/2006/relationships/image" Target="../media/image3.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 Id="rId3" Type="http://schemas.openxmlformats.org/officeDocument/2006/relationships/image" Target="../media/image3.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9.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0.xml"/><Relationship Id="rId3" Type="http://schemas.openxmlformats.org/officeDocument/2006/relationships/image" Target="../media/image3.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1.xml"/><Relationship Id="rId3" Type="http://schemas.openxmlformats.org/officeDocument/2006/relationships/image" Target="../media/image3.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7.xml"/><Relationship Id="rId3" Type="http://schemas.openxmlformats.org/officeDocument/2006/relationships/image" Target="../media/image8.pn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9.xml"/><Relationship Id="rId3" Type="http://schemas.openxmlformats.org/officeDocument/2006/relationships/image" Target="../media/image5.png"/><Relationship Id="rId4" Type="http://schemas.openxmlformats.org/officeDocument/2006/relationships/image" Target="../media/image7.png"/><Relationship Id="rId5" Type="http://schemas.openxmlformats.org/officeDocument/2006/relationships/image" Target="../media/image6.png"/><Relationship Id="rId6"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solidFill>
                  <a:srgbClr val="FFFFFF"/>
                </a:solidFill>
              </a:rPr>
              <a:t>Concurrency in Go</a:t>
            </a:r>
            <a:endParaRPr>
              <a:solidFill>
                <a:srgbClr val="FFFFFF"/>
              </a:solidFill>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rPr>
              <a:t>February 2025</a:t>
            </a:r>
            <a:endParaRPr>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53" name="Shape 153"/>
        <p:cNvGrpSpPr/>
        <p:nvPr/>
      </p:nvGrpSpPr>
      <p:grpSpPr>
        <a:xfrm>
          <a:off x="0" y="0"/>
          <a:ext cx="0" cy="0"/>
          <a:chOff x="0" y="0"/>
          <a:chExt cx="0" cy="0"/>
        </a:xfrm>
      </p:grpSpPr>
      <p:sp>
        <p:nvSpPr>
          <p:cNvPr id="154" name="Google Shape;154;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What went wrong?</a:t>
            </a:r>
            <a:endParaRPr>
              <a:solidFill>
                <a:srgbClr val="FFFFFF"/>
              </a:solidFill>
            </a:endParaRPr>
          </a:p>
        </p:txBody>
      </p:sp>
      <p:sp>
        <p:nvSpPr>
          <p:cNvPr id="155" name="Google Shape;155;p22"/>
          <p:cNvSpPr txBox="1"/>
          <p:nvPr>
            <p:ph idx="1" type="body"/>
          </p:nvPr>
        </p:nvSpPr>
        <p:spPr>
          <a:xfrm>
            <a:off x="311700" y="2038325"/>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56" name="Google Shape;156;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57" name="Google Shape;157;p22"/>
          <p:cNvSpPr txBox="1"/>
          <p:nvPr>
            <p:ph idx="1" type="body"/>
          </p:nvPr>
        </p:nvSpPr>
        <p:spPr>
          <a:xfrm>
            <a:off x="4842900" y="2038313"/>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58" name="Google Shape;158;p22"/>
          <p:cNvSpPr txBox="1"/>
          <p:nvPr/>
        </p:nvSpPr>
        <p:spPr>
          <a:xfrm>
            <a:off x="349100" y="1609475"/>
            <a:ext cx="24549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17AAE8"/>
                </a:solidFill>
              </a:rPr>
              <a:t>Thread 1</a:t>
            </a:r>
            <a:endParaRPr b="1" sz="1600">
              <a:solidFill>
                <a:srgbClr val="17AAE8"/>
              </a:solidFill>
            </a:endParaRPr>
          </a:p>
        </p:txBody>
      </p:sp>
      <p:sp>
        <p:nvSpPr>
          <p:cNvPr id="159" name="Google Shape;159;p22"/>
          <p:cNvSpPr txBox="1"/>
          <p:nvPr/>
        </p:nvSpPr>
        <p:spPr>
          <a:xfrm>
            <a:off x="4842900" y="1609475"/>
            <a:ext cx="24549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Thread 2</a:t>
            </a:r>
            <a:endParaRPr b="1" sz="1600">
              <a:solidFill>
                <a:srgbClr val="FF0000"/>
              </a:solidFill>
            </a:endParaRPr>
          </a:p>
        </p:txBody>
      </p:sp>
      <p:cxnSp>
        <p:nvCxnSpPr>
          <p:cNvPr id="160" name="Google Shape;160;p22"/>
          <p:cNvCxnSpPr>
            <a:stCxn id="155" idx="3"/>
          </p:cNvCxnSpPr>
          <p:nvPr/>
        </p:nvCxnSpPr>
        <p:spPr>
          <a:xfrm flipH="1" rot="10800000">
            <a:off x="4301100" y="2918225"/>
            <a:ext cx="940200" cy="324300"/>
          </a:xfrm>
          <a:prstGeom prst="straightConnector1">
            <a:avLst/>
          </a:prstGeom>
          <a:noFill/>
          <a:ln cap="flat" cmpd="sng" w="28575">
            <a:solidFill>
              <a:srgbClr val="9900FF"/>
            </a:solidFill>
            <a:prstDash val="solid"/>
            <a:round/>
            <a:headEnd len="med" w="med" type="none"/>
            <a:tailEnd len="med" w="med" type="triangle"/>
          </a:ln>
        </p:spPr>
      </p:cxnSp>
      <p:sp>
        <p:nvSpPr>
          <p:cNvPr id="161" name="Google Shape;161;p22"/>
          <p:cNvSpPr txBox="1"/>
          <p:nvPr>
            <p:ph idx="1" type="body"/>
          </p:nvPr>
        </p:nvSpPr>
        <p:spPr>
          <a:xfrm>
            <a:off x="311700" y="10177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rgbClr val="FFFFFF"/>
                </a:solidFill>
              </a:rPr>
              <a:t>Then, an interrupt happens, and the OS scheduler selects </a:t>
            </a:r>
            <a:r>
              <a:rPr lang="en" sz="1700">
                <a:solidFill>
                  <a:srgbClr val="FF0000"/>
                </a:solidFill>
              </a:rPr>
              <a:t>Thread 2</a:t>
            </a:r>
            <a:r>
              <a:rPr lang="en" sz="1700">
                <a:solidFill>
                  <a:srgbClr val="FFFFFF"/>
                </a:solidFill>
              </a:rPr>
              <a:t> to run.</a:t>
            </a:r>
            <a:endParaRPr sz="1700">
              <a:solidFill>
                <a:srgbClr val="FFFFFF"/>
              </a:solidFill>
            </a:endParaRPr>
          </a:p>
        </p:txBody>
      </p:sp>
      <p:cxnSp>
        <p:nvCxnSpPr>
          <p:cNvPr id="162" name="Google Shape;162;p22"/>
          <p:cNvCxnSpPr/>
          <p:nvPr/>
        </p:nvCxnSpPr>
        <p:spPr>
          <a:xfrm>
            <a:off x="735575" y="2859325"/>
            <a:ext cx="0" cy="464700"/>
          </a:xfrm>
          <a:prstGeom prst="straightConnector1">
            <a:avLst/>
          </a:prstGeom>
          <a:noFill/>
          <a:ln cap="flat" cmpd="sng" w="28575">
            <a:solidFill>
              <a:srgbClr val="9900FF"/>
            </a:solidFill>
            <a:prstDash val="solid"/>
            <a:round/>
            <a:headEnd len="med" w="med" type="none"/>
            <a:tailEnd len="med" w="med" type="triangle"/>
          </a:ln>
        </p:spPr>
      </p:cxn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66" name="Shape 166"/>
        <p:cNvGrpSpPr/>
        <p:nvPr/>
      </p:nvGrpSpPr>
      <p:grpSpPr>
        <a:xfrm>
          <a:off x="0" y="0"/>
          <a:ext cx="0" cy="0"/>
          <a:chOff x="0" y="0"/>
          <a:chExt cx="0" cy="0"/>
        </a:xfrm>
      </p:grpSpPr>
      <p:sp>
        <p:nvSpPr>
          <p:cNvPr id="167" name="Google Shape;167;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What went wrong?</a:t>
            </a:r>
            <a:endParaRPr>
              <a:solidFill>
                <a:srgbClr val="FFFFFF"/>
              </a:solidFill>
            </a:endParaRPr>
          </a:p>
        </p:txBody>
      </p:sp>
      <p:sp>
        <p:nvSpPr>
          <p:cNvPr id="168" name="Google Shape;168;p23"/>
          <p:cNvSpPr txBox="1"/>
          <p:nvPr>
            <p:ph idx="1" type="body"/>
          </p:nvPr>
        </p:nvSpPr>
        <p:spPr>
          <a:xfrm>
            <a:off x="311700" y="2038325"/>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69" name="Google Shape;169;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70" name="Google Shape;170;p23"/>
          <p:cNvSpPr txBox="1"/>
          <p:nvPr>
            <p:ph idx="1" type="body"/>
          </p:nvPr>
        </p:nvSpPr>
        <p:spPr>
          <a:xfrm>
            <a:off x="4842900" y="2038313"/>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71" name="Google Shape;171;p23"/>
          <p:cNvSpPr txBox="1"/>
          <p:nvPr/>
        </p:nvSpPr>
        <p:spPr>
          <a:xfrm>
            <a:off x="349100" y="1609475"/>
            <a:ext cx="24549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17AAE8"/>
                </a:solidFill>
              </a:rPr>
              <a:t>Thread 1</a:t>
            </a:r>
            <a:endParaRPr b="1" sz="1600">
              <a:solidFill>
                <a:srgbClr val="17AAE8"/>
              </a:solidFill>
            </a:endParaRPr>
          </a:p>
        </p:txBody>
      </p:sp>
      <p:sp>
        <p:nvSpPr>
          <p:cNvPr id="172" name="Google Shape;172;p23"/>
          <p:cNvSpPr txBox="1"/>
          <p:nvPr/>
        </p:nvSpPr>
        <p:spPr>
          <a:xfrm>
            <a:off x="4842900" y="1609475"/>
            <a:ext cx="24549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Thread 2</a:t>
            </a:r>
            <a:endParaRPr b="1" sz="1600">
              <a:solidFill>
                <a:srgbClr val="FF0000"/>
              </a:solidFill>
            </a:endParaRPr>
          </a:p>
        </p:txBody>
      </p:sp>
      <p:cxnSp>
        <p:nvCxnSpPr>
          <p:cNvPr id="173" name="Google Shape;173;p23"/>
          <p:cNvCxnSpPr>
            <a:stCxn id="168" idx="3"/>
          </p:cNvCxnSpPr>
          <p:nvPr/>
        </p:nvCxnSpPr>
        <p:spPr>
          <a:xfrm flipH="1" rot="10800000">
            <a:off x="4301100" y="2918225"/>
            <a:ext cx="940200" cy="324300"/>
          </a:xfrm>
          <a:prstGeom prst="straightConnector1">
            <a:avLst/>
          </a:prstGeom>
          <a:noFill/>
          <a:ln cap="flat" cmpd="sng" w="28575">
            <a:solidFill>
              <a:srgbClr val="9900FF"/>
            </a:solidFill>
            <a:prstDash val="solid"/>
            <a:round/>
            <a:headEnd len="med" w="med" type="none"/>
            <a:tailEnd len="med" w="med" type="triangle"/>
          </a:ln>
        </p:spPr>
      </p:cxnSp>
      <p:sp>
        <p:nvSpPr>
          <p:cNvPr id="174" name="Google Shape;174;p23"/>
          <p:cNvSpPr txBox="1"/>
          <p:nvPr>
            <p:ph idx="1" type="body"/>
          </p:nvPr>
        </p:nvSpPr>
        <p:spPr>
          <a:xfrm>
            <a:off x="311700" y="10177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rgbClr val="17AAE8"/>
                </a:solidFill>
              </a:rPr>
              <a:t>Thread 1</a:t>
            </a:r>
            <a:r>
              <a:rPr lang="en" sz="1700">
                <a:solidFill>
                  <a:srgbClr val="FFFFFF"/>
                </a:solidFill>
              </a:rPr>
              <a:t> did not write new balance to shared storage, so Thread 2 reads the old value. </a:t>
            </a:r>
            <a:endParaRPr sz="1700">
              <a:solidFill>
                <a:srgbClr val="FFFFFF"/>
              </a:solidFill>
            </a:endParaRPr>
          </a:p>
        </p:txBody>
      </p:sp>
      <p:cxnSp>
        <p:nvCxnSpPr>
          <p:cNvPr id="175" name="Google Shape;175;p23"/>
          <p:cNvCxnSpPr/>
          <p:nvPr/>
        </p:nvCxnSpPr>
        <p:spPr>
          <a:xfrm>
            <a:off x="735575" y="2859325"/>
            <a:ext cx="0" cy="464700"/>
          </a:xfrm>
          <a:prstGeom prst="straightConnector1">
            <a:avLst/>
          </a:prstGeom>
          <a:noFill/>
          <a:ln cap="flat" cmpd="sng" w="28575">
            <a:solidFill>
              <a:srgbClr val="9900FF"/>
            </a:solidFill>
            <a:prstDash val="solid"/>
            <a:round/>
            <a:headEnd len="med" w="med" type="none"/>
            <a:tailEnd len="med" w="med" type="triangle"/>
          </a:ln>
        </p:spPr>
      </p:cxn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79" name="Shape 179"/>
        <p:cNvGrpSpPr/>
        <p:nvPr/>
      </p:nvGrpSpPr>
      <p:grpSpPr>
        <a:xfrm>
          <a:off x="0" y="0"/>
          <a:ext cx="0" cy="0"/>
          <a:chOff x="0" y="0"/>
          <a:chExt cx="0" cy="0"/>
        </a:xfrm>
      </p:grpSpPr>
      <p:sp>
        <p:nvSpPr>
          <p:cNvPr id="180" name="Google Shape;180;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What went wrong?</a:t>
            </a:r>
            <a:endParaRPr>
              <a:solidFill>
                <a:srgbClr val="FFFFFF"/>
              </a:solidFill>
            </a:endParaRPr>
          </a:p>
        </p:txBody>
      </p:sp>
      <p:sp>
        <p:nvSpPr>
          <p:cNvPr id="181" name="Google Shape;181;p24"/>
          <p:cNvSpPr txBox="1"/>
          <p:nvPr>
            <p:ph idx="1" type="body"/>
          </p:nvPr>
        </p:nvSpPr>
        <p:spPr>
          <a:xfrm>
            <a:off x="311700" y="2038325"/>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82" name="Google Shape;182;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83" name="Google Shape;183;p24"/>
          <p:cNvSpPr txBox="1"/>
          <p:nvPr>
            <p:ph idx="1" type="body"/>
          </p:nvPr>
        </p:nvSpPr>
        <p:spPr>
          <a:xfrm>
            <a:off x="4842900" y="2038313"/>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84" name="Google Shape;184;p24"/>
          <p:cNvSpPr txBox="1"/>
          <p:nvPr/>
        </p:nvSpPr>
        <p:spPr>
          <a:xfrm>
            <a:off x="349100" y="1609475"/>
            <a:ext cx="24549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17AAE8"/>
                </a:solidFill>
              </a:rPr>
              <a:t>Thread 1</a:t>
            </a:r>
            <a:endParaRPr b="1" sz="1600">
              <a:solidFill>
                <a:srgbClr val="17AAE8"/>
              </a:solidFill>
            </a:endParaRPr>
          </a:p>
        </p:txBody>
      </p:sp>
      <p:sp>
        <p:nvSpPr>
          <p:cNvPr id="185" name="Google Shape;185;p24"/>
          <p:cNvSpPr txBox="1"/>
          <p:nvPr/>
        </p:nvSpPr>
        <p:spPr>
          <a:xfrm>
            <a:off x="4842900" y="1609475"/>
            <a:ext cx="24549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Thread 2</a:t>
            </a:r>
            <a:endParaRPr b="1" sz="1600">
              <a:solidFill>
                <a:srgbClr val="FF0000"/>
              </a:solidFill>
            </a:endParaRPr>
          </a:p>
        </p:txBody>
      </p:sp>
      <p:cxnSp>
        <p:nvCxnSpPr>
          <p:cNvPr id="186" name="Google Shape;186;p24"/>
          <p:cNvCxnSpPr>
            <a:stCxn id="181" idx="3"/>
          </p:cNvCxnSpPr>
          <p:nvPr/>
        </p:nvCxnSpPr>
        <p:spPr>
          <a:xfrm flipH="1" rot="10800000">
            <a:off x="4301100" y="2918225"/>
            <a:ext cx="940200" cy="324300"/>
          </a:xfrm>
          <a:prstGeom prst="straightConnector1">
            <a:avLst/>
          </a:prstGeom>
          <a:noFill/>
          <a:ln cap="flat" cmpd="sng" w="28575">
            <a:solidFill>
              <a:srgbClr val="9900FF"/>
            </a:solidFill>
            <a:prstDash val="solid"/>
            <a:round/>
            <a:headEnd len="med" w="med" type="none"/>
            <a:tailEnd len="med" w="med" type="triangle"/>
          </a:ln>
        </p:spPr>
      </p:cxnSp>
      <p:sp>
        <p:nvSpPr>
          <p:cNvPr id="187" name="Google Shape;187;p24"/>
          <p:cNvSpPr txBox="1"/>
          <p:nvPr>
            <p:ph idx="1" type="body"/>
          </p:nvPr>
        </p:nvSpPr>
        <p:spPr>
          <a:xfrm>
            <a:off x="311700" y="10177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chemeClr val="lt1"/>
                </a:solidFill>
              </a:rPr>
              <a:t>This is called a </a:t>
            </a:r>
            <a:r>
              <a:rPr b="1" lang="en" sz="1700">
                <a:solidFill>
                  <a:srgbClr val="9900FF"/>
                </a:solidFill>
              </a:rPr>
              <a:t>race condition</a:t>
            </a:r>
            <a:r>
              <a:rPr lang="en" sz="1700">
                <a:solidFill>
                  <a:schemeClr val="lt1"/>
                </a:solidFill>
              </a:rPr>
              <a:t>.</a:t>
            </a:r>
            <a:endParaRPr sz="1700">
              <a:solidFill>
                <a:schemeClr val="lt1"/>
              </a:solidFill>
            </a:endParaRPr>
          </a:p>
        </p:txBody>
      </p:sp>
      <p:cxnSp>
        <p:nvCxnSpPr>
          <p:cNvPr id="188" name="Google Shape;188;p24"/>
          <p:cNvCxnSpPr/>
          <p:nvPr/>
        </p:nvCxnSpPr>
        <p:spPr>
          <a:xfrm>
            <a:off x="735575" y="2859325"/>
            <a:ext cx="0" cy="464700"/>
          </a:xfrm>
          <a:prstGeom prst="straightConnector1">
            <a:avLst/>
          </a:prstGeom>
          <a:noFill/>
          <a:ln cap="flat" cmpd="sng" w="28575">
            <a:solidFill>
              <a:srgbClr val="9900FF"/>
            </a:solidFill>
            <a:prstDash val="solid"/>
            <a:round/>
            <a:headEnd len="med" w="med" type="none"/>
            <a:tailEnd len="med" w="med" type="triangle"/>
          </a:ln>
        </p:spPr>
      </p:cxn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92" name="Shape 192"/>
        <p:cNvGrpSpPr/>
        <p:nvPr/>
      </p:nvGrpSpPr>
      <p:grpSpPr>
        <a:xfrm>
          <a:off x="0" y="0"/>
          <a:ext cx="0" cy="0"/>
          <a:chOff x="0" y="0"/>
          <a:chExt cx="0" cy="0"/>
        </a:xfrm>
      </p:grpSpPr>
      <p:sp>
        <p:nvSpPr>
          <p:cNvPr id="193" name="Google Shape;193;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Solution - Locks</a:t>
            </a:r>
            <a:endParaRPr>
              <a:solidFill>
                <a:srgbClr val="FFFFFF"/>
              </a:solidFill>
            </a:endParaRPr>
          </a:p>
        </p:txBody>
      </p:sp>
      <p:sp>
        <p:nvSpPr>
          <p:cNvPr id="194" name="Google Shape;194;p25"/>
          <p:cNvSpPr txBox="1"/>
          <p:nvPr>
            <p:ph idx="1" type="body"/>
          </p:nvPr>
        </p:nvSpPr>
        <p:spPr>
          <a:xfrm>
            <a:off x="311700" y="2038325"/>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b="1" lang="en">
                <a:solidFill>
                  <a:srgbClr val="FF0000"/>
                </a:solidFill>
                <a:latin typeface="Consolas"/>
                <a:ea typeface="Consolas"/>
                <a:cs typeface="Consolas"/>
                <a:sym typeface="Consolas"/>
              </a:rPr>
              <a:t>lock balanceLock</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0000"/>
                </a:solidFill>
                <a:latin typeface="Consolas"/>
                <a:ea typeface="Consolas"/>
                <a:cs typeface="Consolas"/>
                <a:sym typeface="Consolas"/>
              </a:rPr>
              <a:t>	unlock balanceLock</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grpSp>
        <p:nvGrpSpPr>
          <p:cNvPr id="195" name="Google Shape;195;p25"/>
          <p:cNvGrpSpPr/>
          <p:nvPr/>
        </p:nvGrpSpPr>
        <p:grpSpPr>
          <a:xfrm>
            <a:off x="4261200" y="2748725"/>
            <a:ext cx="178200" cy="987600"/>
            <a:chOff x="4238500" y="2813500"/>
            <a:chExt cx="178200" cy="987600"/>
          </a:xfrm>
        </p:grpSpPr>
        <p:cxnSp>
          <p:nvCxnSpPr>
            <p:cNvPr id="196" name="Google Shape;196;p25"/>
            <p:cNvCxnSpPr/>
            <p:nvPr/>
          </p:nvCxnSpPr>
          <p:spPr>
            <a:xfrm>
              <a:off x="4402975" y="2813500"/>
              <a:ext cx="0" cy="987600"/>
            </a:xfrm>
            <a:prstGeom prst="straightConnector1">
              <a:avLst/>
            </a:prstGeom>
            <a:noFill/>
            <a:ln cap="flat" cmpd="sng" w="28575">
              <a:solidFill>
                <a:srgbClr val="FFFFFF"/>
              </a:solidFill>
              <a:prstDash val="solid"/>
              <a:round/>
              <a:headEnd len="med" w="med" type="none"/>
              <a:tailEnd len="med" w="med" type="none"/>
            </a:ln>
          </p:spPr>
        </p:cxnSp>
        <p:cxnSp>
          <p:nvCxnSpPr>
            <p:cNvPr id="197" name="Google Shape;197;p25"/>
            <p:cNvCxnSpPr/>
            <p:nvPr/>
          </p:nvCxnSpPr>
          <p:spPr>
            <a:xfrm rot="10800000">
              <a:off x="4238500" y="2827200"/>
              <a:ext cx="178200" cy="0"/>
            </a:xfrm>
            <a:prstGeom prst="straightConnector1">
              <a:avLst/>
            </a:prstGeom>
            <a:noFill/>
            <a:ln cap="flat" cmpd="sng" w="28575">
              <a:solidFill>
                <a:srgbClr val="FFFFFF"/>
              </a:solidFill>
              <a:prstDash val="solid"/>
              <a:round/>
              <a:headEnd len="med" w="med" type="none"/>
              <a:tailEnd len="med" w="med" type="none"/>
            </a:ln>
          </p:spPr>
        </p:cxnSp>
        <p:cxnSp>
          <p:nvCxnSpPr>
            <p:cNvPr id="198" name="Google Shape;198;p25"/>
            <p:cNvCxnSpPr/>
            <p:nvPr/>
          </p:nvCxnSpPr>
          <p:spPr>
            <a:xfrm rot="10800000">
              <a:off x="4238500" y="3801100"/>
              <a:ext cx="178200" cy="0"/>
            </a:xfrm>
            <a:prstGeom prst="straightConnector1">
              <a:avLst/>
            </a:prstGeom>
            <a:noFill/>
            <a:ln cap="flat" cmpd="sng" w="28575">
              <a:solidFill>
                <a:srgbClr val="FFFFFF"/>
              </a:solidFill>
              <a:prstDash val="solid"/>
              <a:round/>
              <a:headEnd len="med" w="med" type="none"/>
              <a:tailEnd len="med" w="med" type="none"/>
            </a:ln>
          </p:spPr>
        </p:cxnSp>
      </p:grpSp>
      <p:sp>
        <p:nvSpPr>
          <p:cNvPr id="199" name="Google Shape;199;p25"/>
          <p:cNvSpPr txBox="1"/>
          <p:nvPr/>
        </p:nvSpPr>
        <p:spPr>
          <a:xfrm>
            <a:off x="4550500" y="3025625"/>
            <a:ext cx="1863900" cy="433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i="1" lang="en" sz="1800">
                <a:solidFill>
                  <a:schemeClr val="lt1"/>
                </a:solidFill>
              </a:rPr>
              <a:t>Critical section</a:t>
            </a:r>
            <a:endParaRPr b="1" i="1"/>
          </a:p>
        </p:txBody>
      </p:sp>
      <p:sp>
        <p:nvSpPr>
          <p:cNvPr id="200" name="Google Shape;200;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201" name="Google Shape;201;p25"/>
          <p:cNvSpPr txBox="1"/>
          <p:nvPr>
            <p:ph idx="1" type="body"/>
          </p:nvPr>
        </p:nvSpPr>
        <p:spPr>
          <a:xfrm>
            <a:off x="311700" y="10177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rgbClr val="FFFFFF"/>
                </a:solidFill>
              </a:rPr>
              <a:t>Changes to balance are now </a:t>
            </a:r>
            <a:r>
              <a:rPr b="1" i="1" lang="en" sz="1700">
                <a:solidFill>
                  <a:srgbClr val="FFFFFF"/>
                </a:solidFill>
              </a:rPr>
              <a:t>atomic.</a:t>
            </a:r>
            <a:endParaRPr sz="1700">
              <a:solidFill>
                <a:srgbClr val="FFFFFF"/>
              </a:solidFill>
            </a:endParaRPr>
          </a:p>
        </p:txBody>
      </p:sp>
      <p:sp>
        <p:nvSpPr>
          <p:cNvPr id="202" name="Google Shape;202;p25"/>
          <p:cNvSpPr txBox="1"/>
          <p:nvPr>
            <p:ph idx="1" type="body"/>
          </p:nvPr>
        </p:nvSpPr>
        <p:spPr>
          <a:xfrm>
            <a:off x="311700" y="2038325"/>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06" name="Shape 206"/>
        <p:cNvGrpSpPr/>
        <p:nvPr/>
      </p:nvGrpSpPr>
      <p:grpSpPr>
        <a:xfrm>
          <a:off x="0" y="0"/>
          <a:ext cx="0" cy="0"/>
          <a:chOff x="0" y="0"/>
          <a:chExt cx="0" cy="0"/>
        </a:xfrm>
      </p:grpSpPr>
      <p:sp>
        <p:nvSpPr>
          <p:cNvPr id="207" name="Google Shape;207;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Good Video Explanations</a:t>
            </a:r>
            <a:endParaRPr>
              <a:solidFill>
                <a:srgbClr val="FFFFFF"/>
              </a:solidFill>
            </a:endParaRPr>
          </a:p>
        </p:txBody>
      </p:sp>
      <p:sp>
        <p:nvSpPr>
          <p:cNvPr id="208" name="Google Shape;208;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209" name="Google Shape;209;p26"/>
          <p:cNvSpPr txBox="1"/>
          <p:nvPr/>
        </p:nvSpPr>
        <p:spPr>
          <a:xfrm>
            <a:off x="415725" y="1157500"/>
            <a:ext cx="8298000" cy="3757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lt1"/>
                </a:solidFill>
              </a:rPr>
              <a:t>Race Conditions:</a:t>
            </a:r>
            <a:endParaRPr sz="1800">
              <a:solidFill>
                <a:schemeClr val="lt1"/>
              </a:solidFill>
            </a:endParaRPr>
          </a:p>
          <a:p>
            <a:pPr indent="0" lvl="0" marL="0" rtl="0" algn="l">
              <a:spcBef>
                <a:spcPts val="0"/>
              </a:spcBef>
              <a:spcAft>
                <a:spcPts val="0"/>
              </a:spcAft>
              <a:buNone/>
            </a:pPr>
            <a:r>
              <a:rPr lang="en" sz="1800" u="sng">
                <a:solidFill>
                  <a:schemeClr val="hlink"/>
                </a:solidFill>
                <a:hlinkClick r:id="rId3"/>
              </a:rPr>
              <a:t>https://www.youtube.com/watch?v=FY9livorrJI</a:t>
            </a:r>
            <a:endParaRPr sz="1800">
              <a:solidFill>
                <a:schemeClr val="lt1"/>
              </a:solidFill>
            </a:endParaRPr>
          </a:p>
          <a:p>
            <a:pPr indent="0" lvl="0" marL="0" rtl="0" algn="l">
              <a:spcBef>
                <a:spcPts val="0"/>
              </a:spcBef>
              <a:spcAft>
                <a:spcPts val="0"/>
              </a:spcAft>
              <a:buNone/>
            </a:pPr>
            <a:r>
              <a:t/>
            </a:r>
            <a:endParaRPr sz="1800">
              <a:solidFill>
                <a:schemeClr val="lt1"/>
              </a:solidFill>
            </a:endParaRPr>
          </a:p>
          <a:p>
            <a:pPr indent="0" lvl="0" marL="0" rtl="0" algn="l">
              <a:spcBef>
                <a:spcPts val="0"/>
              </a:spcBef>
              <a:spcAft>
                <a:spcPts val="0"/>
              </a:spcAft>
              <a:buNone/>
            </a:pPr>
            <a:r>
              <a:rPr lang="en" sz="1800">
                <a:solidFill>
                  <a:schemeClr val="lt1"/>
                </a:solidFill>
              </a:rPr>
              <a:t>Deadlocks:</a:t>
            </a:r>
            <a:endParaRPr sz="1800">
              <a:solidFill>
                <a:schemeClr val="lt1"/>
              </a:solidFill>
            </a:endParaRPr>
          </a:p>
          <a:p>
            <a:pPr indent="0" lvl="0" marL="0" rtl="0" algn="l">
              <a:spcBef>
                <a:spcPts val="0"/>
              </a:spcBef>
              <a:spcAft>
                <a:spcPts val="0"/>
              </a:spcAft>
              <a:buNone/>
            </a:pPr>
            <a:r>
              <a:rPr lang="en" sz="1800" u="sng">
                <a:solidFill>
                  <a:schemeClr val="hlink"/>
                </a:solidFill>
                <a:hlinkClick r:id="rId4"/>
              </a:rPr>
              <a:t>https://www.youtube.com/watch?v=LjWug2tvSBU</a:t>
            </a:r>
            <a:endParaRPr sz="1800">
              <a:solidFill>
                <a:schemeClr val="lt1"/>
              </a:solidFill>
            </a:endParaRPr>
          </a:p>
          <a:p>
            <a:pPr indent="0" lvl="0" marL="0" rtl="0" algn="l">
              <a:spcBef>
                <a:spcPts val="0"/>
              </a:spcBef>
              <a:spcAft>
                <a:spcPts val="0"/>
              </a:spcAft>
              <a:buNone/>
            </a:pPr>
            <a:r>
              <a:t/>
            </a:r>
            <a:endParaRPr sz="1800">
              <a:solidFill>
                <a:schemeClr val="lt1"/>
              </a:solidFill>
            </a:endParaRPr>
          </a:p>
          <a:p>
            <a:pPr indent="0" lvl="0" marL="0" rtl="0" algn="l">
              <a:spcBef>
                <a:spcPts val="0"/>
              </a:spcBef>
              <a:spcAft>
                <a:spcPts val="0"/>
              </a:spcAft>
              <a:buNone/>
            </a:pPr>
            <a:r>
              <a:t/>
            </a:r>
            <a:endParaRPr sz="1800">
              <a:solidFill>
                <a:schemeClr val="l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13" name="Shape 213"/>
        <p:cNvGrpSpPr/>
        <p:nvPr/>
      </p:nvGrpSpPr>
      <p:grpSpPr>
        <a:xfrm>
          <a:off x="0" y="0"/>
          <a:ext cx="0" cy="0"/>
          <a:chOff x="0" y="0"/>
          <a:chExt cx="0" cy="0"/>
        </a:xfrm>
      </p:grpSpPr>
      <p:sp>
        <p:nvSpPr>
          <p:cNvPr id="214" name="Google Shape;214;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Locks in Go</a:t>
            </a:r>
            <a:endParaRPr>
              <a:solidFill>
                <a:srgbClr val="FFFFFF"/>
              </a:solidFill>
            </a:endParaRPr>
          </a:p>
        </p:txBody>
      </p:sp>
      <p:sp>
        <p:nvSpPr>
          <p:cNvPr id="215" name="Google Shape;215;p27"/>
          <p:cNvSpPr txBox="1"/>
          <p:nvPr/>
        </p:nvSpPr>
        <p:spPr>
          <a:xfrm>
            <a:off x="279400" y="1255750"/>
            <a:ext cx="4123500" cy="189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import</a:t>
            </a:r>
            <a:r>
              <a:rPr b="1" lang="en">
                <a:solidFill>
                  <a:srgbClr val="EFEFEF"/>
                </a:solidFill>
                <a:latin typeface="Consolas"/>
                <a:ea typeface="Consolas"/>
                <a:cs typeface="Consolas"/>
                <a:sym typeface="Consolas"/>
              </a:rPr>
              <a:t> </a:t>
            </a:r>
            <a:r>
              <a:rPr b="1" lang="en">
                <a:solidFill>
                  <a:srgbClr val="E69138"/>
                </a:solidFill>
                <a:latin typeface="Consolas"/>
                <a:ea typeface="Consolas"/>
                <a:cs typeface="Consolas"/>
                <a:sym typeface="Consolas"/>
              </a:rPr>
              <a:t>"sync"</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balance </a:t>
            </a:r>
            <a:r>
              <a:rPr b="1" lang="en">
                <a:solidFill>
                  <a:srgbClr val="AF79FF"/>
                </a:solidFill>
                <a:latin typeface="Consolas"/>
                <a:ea typeface="Consolas"/>
                <a:cs typeface="Consolas"/>
                <a:sym typeface="Consolas"/>
              </a:rPr>
              <a:t>int</a:t>
            </a:r>
            <a:endParaRPr b="1">
              <a:solidFill>
                <a:srgbClr val="AF79F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	mu sync.</a:t>
            </a:r>
            <a:r>
              <a:rPr b="1" lang="en">
                <a:solidFill>
                  <a:srgbClr val="6AA84F"/>
                </a:solidFill>
                <a:latin typeface="Consolas"/>
                <a:ea typeface="Consolas"/>
                <a:cs typeface="Consolas"/>
                <a:sym typeface="Consolas"/>
              </a:rPr>
              <a:t>Mutex</a:t>
            </a:r>
            <a:endParaRPr b="1">
              <a:solidFill>
                <a:srgbClr val="6AA84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p:txBody>
      </p:sp>
      <p:sp>
        <p:nvSpPr>
          <p:cNvPr id="216" name="Google Shape;216;p27"/>
          <p:cNvSpPr txBox="1"/>
          <p:nvPr/>
        </p:nvSpPr>
        <p:spPr>
          <a:xfrm>
            <a:off x="4402900" y="3323825"/>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 </a:t>
            </a:r>
            <a:r>
              <a:rPr b="1" lang="en">
                <a:solidFill>
                  <a:srgbClr val="EFEFEF"/>
                </a:solidFill>
                <a:latin typeface="Consolas"/>
                <a:ea typeface="Consolas"/>
                <a:cs typeface="Consolas"/>
                <a:sym typeface="Consolas"/>
              </a:rPr>
              <a:t>(a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a.mu.Lock()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a.mu.Unlock()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17" name="Google Shape;217;p27"/>
          <p:cNvSpPr txBox="1"/>
          <p:nvPr/>
        </p:nvSpPr>
        <p:spPr>
          <a:xfrm>
            <a:off x="311700" y="3152350"/>
            <a:ext cx="3852900" cy="1085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 {</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	</a:t>
            </a:r>
            <a:r>
              <a:rPr b="1" lang="en">
                <a:solidFill>
                  <a:srgbClr val="00CBFF"/>
                </a:solidFill>
                <a:latin typeface="Consolas"/>
                <a:ea typeface="Consolas"/>
                <a:cs typeface="Consolas"/>
                <a:sym typeface="Consolas"/>
              </a:rPr>
              <a:t>return</a:t>
            </a:r>
            <a:r>
              <a:rPr b="1" lang="en">
                <a:solidFill>
                  <a:srgbClr val="FFFFF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{balance: init}</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a:t>
            </a:r>
            <a:endParaRPr/>
          </a:p>
        </p:txBody>
      </p:sp>
      <p:sp>
        <p:nvSpPr>
          <p:cNvPr id="218" name="Google Shape;218;p27"/>
          <p:cNvSpPr txBox="1"/>
          <p:nvPr/>
        </p:nvSpPr>
        <p:spPr>
          <a:xfrm>
            <a:off x="4402900" y="445025"/>
            <a:ext cx="4123500" cy="129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 </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a.mu.Lock()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a.mu.Unlock()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a.balance</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19" name="Google Shape;219;p27"/>
          <p:cNvSpPr txBox="1"/>
          <p:nvPr/>
        </p:nvSpPr>
        <p:spPr>
          <a:xfrm>
            <a:off x="4402900" y="1852350"/>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a.mu.Lock()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a.mu.Unlock()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20" name="Google Shape;220;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221" name="Google Shape;221;p27"/>
          <p:cNvSpPr/>
          <p:nvPr/>
        </p:nvSpPr>
        <p:spPr>
          <a:xfrm>
            <a:off x="714900" y="2622925"/>
            <a:ext cx="1565100" cy="2319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7"/>
          <p:cNvSpPr/>
          <p:nvPr/>
        </p:nvSpPr>
        <p:spPr>
          <a:xfrm>
            <a:off x="4881375" y="785825"/>
            <a:ext cx="2180700" cy="3936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27"/>
          <p:cNvSpPr/>
          <p:nvPr/>
        </p:nvSpPr>
        <p:spPr>
          <a:xfrm>
            <a:off x="4881375" y="2170000"/>
            <a:ext cx="2180700" cy="3936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7"/>
          <p:cNvSpPr/>
          <p:nvPr/>
        </p:nvSpPr>
        <p:spPr>
          <a:xfrm>
            <a:off x="4881375" y="3641100"/>
            <a:ext cx="2180700" cy="3936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1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21"/>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22"/>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23"/>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28" name="Shape 228"/>
        <p:cNvGrpSpPr/>
        <p:nvPr/>
      </p:nvGrpSpPr>
      <p:grpSpPr>
        <a:xfrm>
          <a:off x="0" y="0"/>
          <a:ext cx="0" cy="0"/>
          <a:chOff x="0" y="0"/>
          <a:chExt cx="0" cy="0"/>
        </a:xfrm>
      </p:grpSpPr>
      <p:sp>
        <p:nvSpPr>
          <p:cNvPr id="229" name="Google Shape;229;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Locks in Go</a:t>
            </a:r>
            <a:endParaRPr>
              <a:solidFill>
                <a:srgbClr val="FFFFFF"/>
              </a:solidFill>
            </a:endParaRPr>
          </a:p>
        </p:txBody>
      </p:sp>
      <p:sp>
        <p:nvSpPr>
          <p:cNvPr id="230" name="Google Shape;230;p28"/>
          <p:cNvSpPr txBox="1"/>
          <p:nvPr/>
        </p:nvSpPr>
        <p:spPr>
          <a:xfrm>
            <a:off x="279400" y="1255750"/>
            <a:ext cx="4123500" cy="189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import</a:t>
            </a:r>
            <a:r>
              <a:rPr b="1" lang="en">
                <a:solidFill>
                  <a:srgbClr val="EFEFEF"/>
                </a:solidFill>
                <a:latin typeface="Consolas"/>
                <a:ea typeface="Consolas"/>
                <a:cs typeface="Consolas"/>
                <a:sym typeface="Consolas"/>
              </a:rPr>
              <a:t> </a:t>
            </a:r>
            <a:r>
              <a:rPr b="1" lang="en">
                <a:solidFill>
                  <a:srgbClr val="E69138"/>
                </a:solidFill>
                <a:latin typeface="Consolas"/>
                <a:ea typeface="Consolas"/>
                <a:cs typeface="Consolas"/>
                <a:sym typeface="Consolas"/>
              </a:rPr>
              <a:t>"sync"</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balance </a:t>
            </a:r>
            <a:r>
              <a:rPr b="1" lang="en">
                <a:solidFill>
                  <a:srgbClr val="AF79FF"/>
                </a:solidFill>
                <a:latin typeface="Consolas"/>
                <a:ea typeface="Consolas"/>
                <a:cs typeface="Consolas"/>
                <a:sym typeface="Consolas"/>
              </a:rPr>
              <a:t>int</a:t>
            </a:r>
            <a:endParaRPr b="1">
              <a:solidFill>
                <a:srgbClr val="AF79F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	mu sync.</a:t>
            </a:r>
            <a:r>
              <a:rPr b="1" lang="en">
                <a:solidFill>
                  <a:srgbClr val="6AA84F"/>
                </a:solidFill>
                <a:latin typeface="Consolas"/>
                <a:ea typeface="Consolas"/>
                <a:cs typeface="Consolas"/>
                <a:sym typeface="Consolas"/>
              </a:rPr>
              <a:t>Mutex</a:t>
            </a:r>
            <a:endParaRPr b="1">
              <a:solidFill>
                <a:srgbClr val="6AA84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p:txBody>
      </p:sp>
      <p:sp>
        <p:nvSpPr>
          <p:cNvPr id="231" name="Google Shape;231;p28"/>
          <p:cNvSpPr txBox="1"/>
          <p:nvPr/>
        </p:nvSpPr>
        <p:spPr>
          <a:xfrm>
            <a:off x="4402900" y="3323825"/>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 </a:t>
            </a:r>
            <a:r>
              <a:rPr b="1" lang="en">
                <a:solidFill>
                  <a:srgbClr val="EFEFEF"/>
                </a:solidFill>
                <a:latin typeface="Consolas"/>
                <a:ea typeface="Consolas"/>
                <a:cs typeface="Consolas"/>
                <a:sym typeface="Consolas"/>
              </a:rPr>
              <a:t>(a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a.mu.Lock()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a.mu.Unlock()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32" name="Google Shape;232;p28"/>
          <p:cNvSpPr txBox="1"/>
          <p:nvPr/>
        </p:nvSpPr>
        <p:spPr>
          <a:xfrm>
            <a:off x="311700" y="3152350"/>
            <a:ext cx="3852900" cy="1085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 {</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	</a:t>
            </a:r>
            <a:r>
              <a:rPr b="1" lang="en">
                <a:solidFill>
                  <a:srgbClr val="00CBFF"/>
                </a:solidFill>
                <a:latin typeface="Consolas"/>
                <a:ea typeface="Consolas"/>
                <a:cs typeface="Consolas"/>
                <a:sym typeface="Consolas"/>
              </a:rPr>
              <a:t>return</a:t>
            </a:r>
            <a:r>
              <a:rPr b="1" lang="en">
                <a:solidFill>
                  <a:srgbClr val="FFFFF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{balance: init}</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a:t>
            </a:r>
            <a:endParaRPr/>
          </a:p>
        </p:txBody>
      </p:sp>
      <p:sp>
        <p:nvSpPr>
          <p:cNvPr id="233" name="Google Shape;233;p28"/>
          <p:cNvSpPr txBox="1"/>
          <p:nvPr/>
        </p:nvSpPr>
        <p:spPr>
          <a:xfrm>
            <a:off x="4402900" y="445025"/>
            <a:ext cx="4123500" cy="129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 </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a.mu.Lock()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a.mu.Unlock()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a.balance</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34" name="Google Shape;234;p28"/>
          <p:cNvSpPr txBox="1"/>
          <p:nvPr/>
        </p:nvSpPr>
        <p:spPr>
          <a:xfrm>
            <a:off x="4402900" y="1852350"/>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a.mu.Lock()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a.mu.Unlock()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35" name="Google Shape;235;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39" name="Shape 239"/>
        <p:cNvGrpSpPr/>
        <p:nvPr/>
      </p:nvGrpSpPr>
      <p:grpSpPr>
        <a:xfrm>
          <a:off x="0" y="0"/>
          <a:ext cx="0" cy="0"/>
          <a:chOff x="0" y="0"/>
          <a:chExt cx="0" cy="0"/>
        </a:xfrm>
      </p:grpSpPr>
      <p:sp>
        <p:nvSpPr>
          <p:cNvPr id="240" name="Google Shape;240;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Read Write </a:t>
            </a:r>
            <a:r>
              <a:rPr lang="en">
                <a:solidFill>
                  <a:srgbClr val="FFFFFF"/>
                </a:solidFill>
              </a:rPr>
              <a:t>Locks in Go</a:t>
            </a:r>
            <a:endParaRPr>
              <a:solidFill>
                <a:srgbClr val="FFFFFF"/>
              </a:solidFill>
            </a:endParaRPr>
          </a:p>
        </p:txBody>
      </p:sp>
      <p:sp>
        <p:nvSpPr>
          <p:cNvPr id="241" name="Google Shape;241;p29"/>
          <p:cNvSpPr txBox="1"/>
          <p:nvPr/>
        </p:nvSpPr>
        <p:spPr>
          <a:xfrm>
            <a:off x="279400" y="1255750"/>
            <a:ext cx="4123500" cy="189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import</a:t>
            </a:r>
            <a:r>
              <a:rPr b="1" lang="en">
                <a:solidFill>
                  <a:srgbClr val="EFEFEF"/>
                </a:solidFill>
                <a:latin typeface="Consolas"/>
                <a:ea typeface="Consolas"/>
                <a:cs typeface="Consolas"/>
                <a:sym typeface="Consolas"/>
              </a:rPr>
              <a:t> </a:t>
            </a:r>
            <a:r>
              <a:rPr b="1" lang="en">
                <a:solidFill>
                  <a:srgbClr val="E69138"/>
                </a:solidFill>
                <a:latin typeface="Consolas"/>
                <a:ea typeface="Consolas"/>
                <a:cs typeface="Consolas"/>
                <a:sym typeface="Consolas"/>
              </a:rPr>
              <a:t>"sync"</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b</a:t>
            </a:r>
            <a:r>
              <a:rPr b="1" lang="en">
                <a:solidFill>
                  <a:srgbClr val="FFFFFF"/>
                </a:solidFill>
                <a:latin typeface="Consolas"/>
                <a:ea typeface="Consolas"/>
                <a:cs typeface="Consolas"/>
                <a:sym typeface="Consolas"/>
              </a:rPr>
              <a:t>alance </a:t>
            </a:r>
            <a:r>
              <a:rPr b="1" lang="en">
                <a:solidFill>
                  <a:srgbClr val="AF79FF"/>
                </a:solidFill>
                <a:latin typeface="Consolas"/>
                <a:ea typeface="Consolas"/>
                <a:cs typeface="Consolas"/>
                <a:sym typeface="Consolas"/>
              </a:rPr>
              <a:t>int</a:t>
            </a:r>
            <a:endParaRPr b="1">
              <a:solidFill>
                <a:srgbClr val="AF79F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	rwLock sync.</a:t>
            </a:r>
            <a:r>
              <a:rPr b="1" lang="en">
                <a:solidFill>
                  <a:srgbClr val="6AA84F"/>
                </a:solidFill>
                <a:latin typeface="Consolas"/>
                <a:ea typeface="Consolas"/>
                <a:cs typeface="Consolas"/>
                <a:sym typeface="Consolas"/>
              </a:rPr>
              <a:t>RWMutex</a:t>
            </a:r>
            <a:endParaRPr b="1">
              <a:solidFill>
                <a:srgbClr val="6AA84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p:txBody>
      </p:sp>
      <p:sp>
        <p:nvSpPr>
          <p:cNvPr id="242" name="Google Shape;242;p29"/>
          <p:cNvSpPr txBox="1"/>
          <p:nvPr/>
        </p:nvSpPr>
        <p:spPr>
          <a:xfrm>
            <a:off x="4402900" y="3323825"/>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 </a:t>
            </a:r>
            <a:r>
              <a:rPr b="1" lang="en">
                <a:solidFill>
                  <a:srgbClr val="EFEFEF"/>
                </a:solidFill>
                <a:latin typeface="Consolas"/>
                <a:ea typeface="Consolas"/>
                <a:cs typeface="Consolas"/>
                <a:sym typeface="Consolas"/>
              </a:rPr>
              <a:t>(a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a.rwLock.Lock()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a.rwLock.Unlock()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43" name="Google Shape;243;p29"/>
          <p:cNvSpPr txBox="1"/>
          <p:nvPr/>
        </p:nvSpPr>
        <p:spPr>
          <a:xfrm>
            <a:off x="311700" y="3152350"/>
            <a:ext cx="3852900" cy="1085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 {</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	</a:t>
            </a:r>
            <a:r>
              <a:rPr b="1" lang="en">
                <a:solidFill>
                  <a:srgbClr val="00CBFF"/>
                </a:solidFill>
                <a:latin typeface="Consolas"/>
                <a:ea typeface="Consolas"/>
                <a:cs typeface="Consolas"/>
                <a:sym typeface="Consolas"/>
              </a:rPr>
              <a:t>return</a:t>
            </a:r>
            <a:r>
              <a:rPr b="1" lang="en">
                <a:solidFill>
                  <a:srgbClr val="FFFFF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{balance: init}</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a:t>
            </a:r>
            <a:endParaRPr/>
          </a:p>
        </p:txBody>
      </p:sp>
      <p:sp>
        <p:nvSpPr>
          <p:cNvPr id="244" name="Google Shape;244;p29"/>
          <p:cNvSpPr txBox="1"/>
          <p:nvPr/>
        </p:nvSpPr>
        <p:spPr>
          <a:xfrm>
            <a:off x="4402900" y="445025"/>
            <a:ext cx="4123500" cy="129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 </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a.rwLock.RLock()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a.rwLock.RUnlock()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a.balance</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45" name="Google Shape;245;p29"/>
          <p:cNvSpPr txBox="1"/>
          <p:nvPr/>
        </p:nvSpPr>
        <p:spPr>
          <a:xfrm>
            <a:off x="4402900" y="1852350"/>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a.rwLock.Lock()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a.rwLock.Unlock()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46" name="Google Shape;246;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247" name="Google Shape;247;p29"/>
          <p:cNvSpPr/>
          <p:nvPr/>
        </p:nvSpPr>
        <p:spPr>
          <a:xfrm>
            <a:off x="4939425" y="953600"/>
            <a:ext cx="2340000" cy="3936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29"/>
          <p:cNvSpPr/>
          <p:nvPr/>
        </p:nvSpPr>
        <p:spPr>
          <a:xfrm>
            <a:off x="4881375" y="2170000"/>
            <a:ext cx="2456100" cy="3936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29"/>
          <p:cNvSpPr/>
          <p:nvPr/>
        </p:nvSpPr>
        <p:spPr>
          <a:xfrm>
            <a:off x="4881375" y="3641100"/>
            <a:ext cx="2456100" cy="3936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29"/>
          <p:cNvSpPr/>
          <p:nvPr/>
        </p:nvSpPr>
        <p:spPr>
          <a:xfrm>
            <a:off x="714900" y="2622925"/>
            <a:ext cx="2188200" cy="231900"/>
          </a:xfrm>
          <a:prstGeom prst="rect">
            <a:avLst/>
          </a:prstGeom>
          <a:solidFill>
            <a:schemeClr val="dk1"/>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50"/>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47"/>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48"/>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54" name="Shape 254"/>
        <p:cNvGrpSpPr/>
        <p:nvPr/>
      </p:nvGrpSpPr>
      <p:grpSpPr>
        <a:xfrm>
          <a:off x="0" y="0"/>
          <a:ext cx="0" cy="0"/>
          <a:chOff x="0" y="0"/>
          <a:chExt cx="0" cy="0"/>
        </a:xfrm>
      </p:grpSpPr>
      <p:sp>
        <p:nvSpPr>
          <p:cNvPr id="255" name="Google Shape;255;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Read Write Locks in Go</a:t>
            </a:r>
            <a:endParaRPr>
              <a:solidFill>
                <a:srgbClr val="FFFFFF"/>
              </a:solidFill>
            </a:endParaRPr>
          </a:p>
        </p:txBody>
      </p:sp>
      <p:sp>
        <p:nvSpPr>
          <p:cNvPr id="256" name="Google Shape;256;p30"/>
          <p:cNvSpPr txBox="1"/>
          <p:nvPr/>
        </p:nvSpPr>
        <p:spPr>
          <a:xfrm>
            <a:off x="279400" y="1255750"/>
            <a:ext cx="4123500" cy="1896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import</a:t>
            </a:r>
            <a:r>
              <a:rPr b="1" lang="en">
                <a:solidFill>
                  <a:srgbClr val="EFEFEF"/>
                </a:solidFill>
                <a:latin typeface="Consolas"/>
                <a:ea typeface="Consolas"/>
                <a:cs typeface="Consolas"/>
                <a:sym typeface="Consolas"/>
              </a:rPr>
              <a:t> </a:t>
            </a:r>
            <a:r>
              <a:rPr b="1" lang="en">
                <a:solidFill>
                  <a:srgbClr val="E69138"/>
                </a:solidFill>
                <a:latin typeface="Consolas"/>
                <a:ea typeface="Consolas"/>
                <a:cs typeface="Consolas"/>
                <a:sym typeface="Consolas"/>
              </a:rPr>
              <a:t>"sync"</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balance </a:t>
            </a:r>
            <a:r>
              <a:rPr b="1" lang="en">
                <a:solidFill>
                  <a:srgbClr val="AF79FF"/>
                </a:solidFill>
                <a:latin typeface="Consolas"/>
                <a:ea typeface="Consolas"/>
                <a:cs typeface="Consolas"/>
                <a:sym typeface="Consolas"/>
              </a:rPr>
              <a:t>int</a:t>
            </a:r>
            <a:endParaRPr b="1">
              <a:solidFill>
                <a:srgbClr val="AF79F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FFFFFF"/>
                </a:solidFill>
                <a:latin typeface="Consolas"/>
                <a:ea typeface="Consolas"/>
                <a:cs typeface="Consolas"/>
                <a:sym typeface="Consolas"/>
              </a:rPr>
              <a:t>	rwLock sync.</a:t>
            </a:r>
            <a:r>
              <a:rPr b="1" lang="en">
                <a:solidFill>
                  <a:srgbClr val="6AA84F"/>
                </a:solidFill>
                <a:latin typeface="Consolas"/>
                <a:ea typeface="Consolas"/>
                <a:cs typeface="Consolas"/>
                <a:sym typeface="Consolas"/>
              </a:rPr>
              <a:t>RWMutex</a:t>
            </a:r>
            <a:endParaRPr b="1">
              <a:solidFill>
                <a:srgbClr val="6AA84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p:txBody>
      </p:sp>
      <p:sp>
        <p:nvSpPr>
          <p:cNvPr id="257" name="Google Shape;257;p30"/>
          <p:cNvSpPr txBox="1"/>
          <p:nvPr/>
        </p:nvSpPr>
        <p:spPr>
          <a:xfrm>
            <a:off x="4402900" y="3323825"/>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 </a:t>
            </a:r>
            <a:r>
              <a:rPr b="1" lang="en">
                <a:solidFill>
                  <a:srgbClr val="EFEFEF"/>
                </a:solidFill>
                <a:latin typeface="Consolas"/>
                <a:ea typeface="Consolas"/>
                <a:cs typeface="Consolas"/>
                <a:sym typeface="Consolas"/>
              </a:rPr>
              <a:t>(a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a.rwLock.Lock()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a.rwLock.Unlock()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58" name="Google Shape;258;p30"/>
          <p:cNvSpPr txBox="1"/>
          <p:nvPr/>
        </p:nvSpPr>
        <p:spPr>
          <a:xfrm>
            <a:off x="311700" y="3152350"/>
            <a:ext cx="3852900" cy="1085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 {</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	</a:t>
            </a:r>
            <a:r>
              <a:rPr b="1" lang="en">
                <a:solidFill>
                  <a:srgbClr val="00CBFF"/>
                </a:solidFill>
                <a:latin typeface="Consolas"/>
                <a:ea typeface="Consolas"/>
                <a:cs typeface="Consolas"/>
                <a:sym typeface="Consolas"/>
              </a:rPr>
              <a:t>return</a:t>
            </a:r>
            <a:r>
              <a:rPr b="1" lang="en">
                <a:solidFill>
                  <a:srgbClr val="FFFFF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FFFFFF"/>
                </a:solidFill>
                <a:latin typeface="Consolas"/>
                <a:ea typeface="Consolas"/>
                <a:cs typeface="Consolas"/>
                <a:sym typeface="Consolas"/>
              </a:rPr>
              <a:t>{balance: init}</a:t>
            </a:r>
            <a:endParaRPr b="1">
              <a:solidFill>
                <a:srgbClr val="FFFFFF"/>
              </a:solidFill>
              <a:latin typeface="Consolas"/>
              <a:ea typeface="Consolas"/>
              <a:cs typeface="Consolas"/>
              <a:sym typeface="Consolas"/>
            </a:endParaRPr>
          </a:p>
          <a:p>
            <a:pPr indent="0" lvl="0" marL="0" rtl="0" algn="l">
              <a:spcBef>
                <a:spcPts val="0"/>
              </a:spcBef>
              <a:spcAft>
                <a:spcPts val="0"/>
              </a:spcAft>
              <a:buNone/>
            </a:pPr>
            <a:r>
              <a:rPr b="1" lang="en">
                <a:solidFill>
                  <a:srgbClr val="FFFFFF"/>
                </a:solidFill>
                <a:latin typeface="Consolas"/>
                <a:ea typeface="Consolas"/>
                <a:cs typeface="Consolas"/>
                <a:sym typeface="Consolas"/>
              </a:rPr>
              <a:t>}</a:t>
            </a:r>
            <a:endParaRPr/>
          </a:p>
        </p:txBody>
      </p:sp>
      <p:sp>
        <p:nvSpPr>
          <p:cNvPr id="259" name="Google Shape;259;p30"/>
          <p:cNvSpPr txBox="1"/>
          <p:nvPr/>
        </p:nvSpPr>
        <p:spPr>
          <a:xfrm>
            <a:off x="4402900" y="445025"/>
            <a:ext cx="4123500" cy="129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 </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a.rwLock.RLock()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a.rwLock.RUnlock()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a.balance</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60" name="Google Shape;260;p30"/>
          <p:cNvSpPr txBox="1"/>
          <p:nvPr/>
        </p:nvSpPr>
        <p:spPr>
          <a:xfrm>
            <a:off x="4402900" y="1852350"/>
            <a:ext cx="4123500" cy="143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a.rwLock.Lock()</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defer</a:t>
            </a:r>
            <a:r>
              <a:rPr b="1" lang="en">
                <a:solidFill>
                  <a:srgbClr val="EFEFEF"/>
                </a:solidFill>
                <a:latin typeface="Consolas"/>
                <a:ea typeface="Consolas"/>
                <a:cs typeface="Consolas"/>
                <a:sym typeface="Consolas"/>
              </a:rPr>
              <a:t> a.rwLock.Unlock()</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00FF"/>
              </a:solidFill>
              <a:latin typeface="Consolas"/>
              <a:ea typeface="Consolas"/>
              <a:cs typeface="Consolas"/>
              <a:sym typeface="Consolas"/>
            </a:endParaRPr>
          </a:p>
        </p:txBody>
      </p:sp>
      <p:sp>
        <p:nvSpPr>
          <p:cNvPr id="261" name="Google Shape;261;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65" name="Shape 265"/>
        <p:cNvGrpSpPr/>
        <p:nvPr/>
      </p:nvGrpSpPr>
      <p:grpSpPr>
        <a:xfrm>
          <a:off x="0" y="0"/>
          <a:ext cx="0" cy="0"/>
          <a:chOff x="0" y="0"/>
          <a:chExt cx="0" cy="0"/>
        </a:xfrm>
      </p:grpSpPr>
      <p:sp>
        <p:nvSpPr>
          <p:cNvPr id="266" name="Google Shape;266;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Two Solutions to the Same Problem</a:t>
            </a:r>
            <a:endParaRPr>
              <a:solidFill>
                <a:srgbClr val="FFFFFF"/>
              </a:solidFill>
            </a:endParaRPr>
          </a:p>
        </p:txBody>
      </p:sp>
      <p:sp>
        <p:nvSpPr>
          <p:cNvPr id="267" name="Google Shape;267;p3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FFFFFF"/>
                </a:solidFill>
              </a:rPr>
              <a:t>Locks:</a:t>
            </a:r>
            <a:endParaRPr sz="1800">
              <a:solidFill>
                <a:srgbClr val="FFFFFF"/>
              </a:solidFill>
            </a:endParaRPr>
          </a:p>
          <a:p>
            <a:pPr indent="0" lvl="0" marL="0" rtl="0" algn="l">
              <a:spcBef>
                <a:spcPts val="1600"/>
              </a:spcBef>
              <a:spcAft>
                <a:spcPts val="0"/>
              </a:spcAft>
              <a:buNone/>
            </a:pPr>
            <a:r>
              <a:rPr lang="en" sz="1800">
                <a:solidFill>
                  <a:srgbClr val="FFFFFF"/>
                </a:solidFill>
              </a:rPr>
              <a:t>Multiple threads can reference same memory location</a:t>
            </a:r>
            <a:endParaRPr sz="1800">
              <a:solidFill>
                <a:srgbClr val="FFFFFF"/>
              </a:solidFill>
            </a:endParaRPr>
          </a:p>
          <a:p>
            <a:pPr indent="0" lvl="0" marL="0" rtl="0" algn="l">
              <a:spcBef>
                <a:spcPts val="1600"/>
              </a:spcBef>
              <a:spcAft>
                <a:spcPts val="1600"/>
              </a:spcAft>
              <a:buNone/>
            </a:pPr>
            <a:r>
              <a:rPr lang="en" sz="1800">
                <a:solidFill>
                  <a:srgbClr val="FFFFFF"/>
                </a:solidFill>
              </a:rPr>
              <a:t>Use lock to ensure only one thread is updating it at any given time</a:t>
            </a:r>
            <a:endParaRPr sz="1800">
              <a:solidFill>
                <a:srgbClr val="FFFFFF"/>
              </a:solidFill>
            </a:endParaRPr>
          </a:p>
        </p:txBody>
      </p:sp>
      <p:sp>
        <p:nvSpPr>
          <p:cNvPr id="268" name="Google Shape;268;p31"/>
          <p:cNvSpPr txBox="1"/>
          <p:nvPr>
            <p:ph idx="2" type="body"/>
          </p:nvPr>
        </p:nvSpPr>
        <p:spPr>
          <a:xfrm>
            <a:off x="4832400" y="1152650"/>
            <a:ext cx="3999900" cy="212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chemeClr val="lt1"/>
                </a:solidFill>
              </a:rPr>
              <a:t>Channels:</a:t>
            </a:r>
            <a:endParaRPr sz="1800">
              <a:solidFill>
                <a:schemeClr val="lt1"/>
              </a:solidFill>
            </a:endParaRPr>
          </a:p>
          <a:p>
            <a:pPr indent="0" lvl="0" marL="0" rtl="0" algn="l">
              <a:spcBef>
                <a:spcPts val="1600"/>
              </a:spcBef>
              <a:spcAft>
                <a:spcPts val="0"/>
              </a:spcAft>
              <a:buNone/>
            </a:pPr>
            <a:r>
              <a:rPr lang="en" sz="1800">
                <a:solidFill>
                  <a:schemeClr val="lt1"/>
                </a:solidFill>
              </a:rPr>
              <a:t>Data item initially stored in channel</a:t>
            </a:r>
            <a:endParaRPr sz="1800">
              <a:solidFill>
                <a:schemeClr val="lt1"/>
              </a:solidFill>
            </a:endParaRPr>
          </a:p>
          <a:p>
            <a:pPr indent="0" lvl="0" marL="0" rtl="0" algn="l">
              <a:spcBef>
                <a:spcPts val="1600"/>
              </a:spcBef>
              <a:spcAft>
                <a:spcPts val="1600"/>
              </a:spcAft>
              <a:buNone/>
            </a:pPr>
            <a:r>
              <a:rPr lang="en" sz="1800">
                <a:solidFill>
                  <a:schemeClr val="lt1"/>
                </a:solidFill>
              </a:rPr>
              <a:t>Threads must request item from channel, make updates, and return item to channel</a:t>
            </a:r>
            <a:endParaRPr sz="1800">
              <a:solidFill>
                <a:schemeClr val="lt1"/>
              </a:solidFill>
            </a:endParaRPr>
          </a:p>
        </p:txBody>
      </p:sp>
      <p:sp>
        <p:nvSpPr>
          <p:cNvPr id="269" name="Google Shape;269;p31"/>
          <p:cNvSpPr/>
          <p:nvPr/>
        </p:nvSpPr>
        <p:spPr>
          <a:xfrm>
            <a:off x="1341150" y="3218175"/>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T1</a:t>
            </a:r>
            <a:endParaRPr b="1"/>
          </a:p>
        </p:txBody>
      </p:sp>
      <p:sp>
        <p:nvSpPr>
          <p:cNvPr id="270" name="Google Shape;270;p31"/>
          <p:cNvSpPr/>
          <p:nvPr/>
        </p:nvSpPr>
        <p:spPr>
          <a:xfrm>
            <a:off x="2082975" y="3218175"/>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T2</a:t>
            </a:r>
            <a:endParaRPr b="1"/>
          </a:p>
        </p:txBody>
      </p:sp>
      <p:sp>
        <p:nvSpPr>
          <p:cNvPr id="271" name="Google Shape;271;p31"/>
          <p:cNvSpPr/>
          <p:nvPr/>
        </p:nvSpPr>
        <p:spPr>
          <a:xfrm>
            <a:off x="2824800" y="3218175"/>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T3</a:t>
            </a:r>
            <a:endParaRPr b="1"/>
          </a:p>
        </p:txBody>
      </p:sp>
      <p:sp>
        <p:nvSpPr>
          <p:cNvPr id="272" name="Google Shape;272;p31"/>
          <p:cNvSpPr/>
          <p:nvPr/>
        </p:nvSpPr>
        <p:spPr>
          <a:xfrm>
            <a:off x="1341150" y="4748200"/>
            <a:ext cx="1941000" cy="348000"/>
          </a:xfrm>
          <a:prstGeom prst="rect">
            <a:avLst/>
          </a:prstGeom>
          <a:solidFill>
            <a:srgbClr val="EA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a:t>0x1000:	100</a:t>
            </a:r>
            <a:endParaRPr b="1"/>
          </a:p>
        </p:txBody>
      </p:sp>
      <p:cxnSp>
        <p:nvCxnSpPr>
          <p:cNvPr id="273" name="Google Shape;273;p31"/>
          <p:cNvCxnSpPr>
            <a:stCxn id="269" idx="2"/>
            <a:endCxn id="272" idx="0"/>
          </p:cNvCxnSpPr>
          <p:nvPr/>
        </p:nvCxnSpPr>
        <p:spPr>
          <a:xfrm>
            <a:off x="1569750" y="3675375"/>
            <a:ext cx="741900" cy="1072800"/>
          </a:xfrm>
          <a:prstGeom prst="straightConnector1">
            <a:avLst/>
          </a:prstGeom>
          <a:noFill/>
          <a:ln cap="flat" cmpd="sng" w="28575">
            <a:solidFill>
              <a:schemeClr val="lt2"/>
            </a:solidFill>
            <a:prstDash val="solid"/>
            <a:round/>
            <a:headEnd len="med" w="med" type="none"/>
            <a:tailEnd len="med" w="med" type="stealth"/>
          </a:ln>
        </p:spPr>
      </p:cxnSp>
      <p:cxnSp>
        <p:nvCxnSpPr>
          <p:cNvPr id="274" name="Google Shape;274;p31"/>
          <p:cNvCxnSpPr>
            <a:stCxn id="270" idx="2"/>
            <a:endCxn id="272" idx="0"/>
          </p:cNvCxnSpPr>
          <p:nvPr/>
        </p:nvCxnSpPr>
        <p:spPr>
          <a:xfrm>
            <a:off x="2311575" y="3675375"/>
            <a:ext cx="0" cy="1072800"/>
          </a:xfrm>
          <a:prstGeom prst="straightConnector1">
            <a:avLst/>
          </a:prstGeom>
          <a:noFill/>
          <a:ln cap="flat" cmpd="sng" w="28575">
            <a:solidFill>
              <a:schemeClr val="lt2"/>
            </a:solidFill>
            <a:prstDash val="solid"/>
            <a:round/>
            <a:headEnd len="med" w="med" type="none"/>
            <a:tailEnd len="med" w="med" type="stealth"/>
          </a:ln>
        </p:spPr>
      </p:cxnSp>
      <p:cxnSp>
        <p:nvCxnSpPr>
          <p:cNvPr id="275" name="Google Shape;275;p31"/>
          <p:cNvCxnSpPr>
            <a:stCxn id="271" idx="2"/>
            <a:endCxn id="272" idx="0"/>
          </p:cNvCxnSpPr>
          <p:nvPr/>
        </p:nvCxnSpPr>
        <p:spPr>
          <a:xfrm flipH="1">
            <a:off x="2311500" y="3675375"/>
            <a:ext cx="741900" cy="1072800"/>
          </a:xfrm>
          <a:prstGeom prst="straightConnector1">
            <a:avLst/>
          </a:prstGeom>
          <a:noFill/>
          <a:ln cap="flat" cmpd="sng" w="28575">
            <a:solidFill>
              <a:schemeClr val="lt2"/>
            </a:solidFill>
            <a:prstDash val="solid"/>
            <a:round/>
            <a:headEnd len="med" w="med" type="none"/>
            <a:tailEnd len="med" w="med" type="stealth"/>
          </a:ln>
        </p:spPr>
      </p:cxnSp>
      <p:pic>
        <p:nvPicPr>
          <p:cNvPr id="276" name="Google Shape;276;p31"/>
          <p:cNvPicPr preferRelativeResize="0"/>
          <p:nvPr/>
        </p:nvPicPr>
        <p:blipFill>
          <a:blip r:embed="rId3">
            <a:alphaModFix/>
          </a:blip>
          <a:stretch>
            <a:fillRect/>
          </a:stretch>
        </p:blipFill>
        <p:spPr>
          <a:xfrm>
            <a:off x="2082975" y="4187876"/>
            <a:ext cx="457201" cy="457201"/>
          </a:xfrm>
          <a:prstGeom prst="rect">
            <a:avLst/>
          </a:prstGeom>
          <a:noFill/>
          <a:ln>
            <a:noFill/>
          </a:ln>
        </p:spPr>
      </p:pic>
      <p:sp>
        <p:nvSpPr>
          <p:cNvPr id="277" name="Google Shape;277;p31"/>
          <p:cNvSpPr/>
          <p:nvPr/>
        </p:nvSpPr>
        <p:spPr>
          <a:xfrm>
            <a:off x="5861850" y="3196563"/>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T1</a:t>
            </a:r>
            <a:endParaRPr b="1"/>
          </a:p>
        </p:txBody>
      </p:sp>
      <p:sp>
        <p:nvSpPr>
          <p:cNvPr id="278" name="Google Shape;278;p31"/>
          <p:cNvSpPr/>
          <p:nvPr/>
        </p:nvSpPr>
        <p:spPr>
          <a:xfrm>
            <a:off x="6603675" y="3196563"/>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T2</a:t>
            </a:r>
            <a:endParaRPr b="1"/>
          </a:p>
        </p:txBody>
      </p:sp>
      <p:sp>
        <p:nvSpPr>
          <p:cNvPr id="279" name="Google Shape;279;p31"/>
          <p:cNvSpPr/>
          <p:nvPr/>
        </p:nvSpPr>
        <p:spPr>
          <a:xfrm>
            <a:off x="7345500" y="3196563"/>
            <a:ext cx="457200" cy="4572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T3</a:t>
            </a:r>
            <a:endParaRPr b="1"/>
          </a:p>
        </p:txBody>
      </p:sp>
      <p:sp>
        <p:nvSpPr>
          <p:cNvPr id="280" name="Google Shape;280;p31"/>
          <p:cNvSpPr/>
          <p:nvPr/>
        </p:nvSpPr>
        <p:spPr>
          <a:xfrm>
            <a:off x="6557550" y="4748200"/>
            <a:ext cx="549600" cy="348000"/>
          </a:xfrm>
          <a:prstGeom prst="rect">
            <a:avLst/>
          </a:prstGeom>
          <a:solidFill>
            <a:srgbClr val="EA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100</a:t>
            </a:r>
            <a:endParaRPr b="1"/>
          </a:p>
        </p:txBody>
      </p:sp>
      <p:cxnSp>
        <p:nvCxnSpPr>
          <p:cNvPr id="281" name="Google Shape;281;p31"/>
          <p:cNvCxnSpPr>
            <a:stCxn id="277" idx="2"/>
            <a:endCxn id="282" idx="0"/>
          </p:cNvCxnSpPr>
          <p:nvPr/>
        </p:nvCxnSpPr>
        <p:spPr>
          <a:xfrm>
            <a:off x="6090450" y="3653763"/>
            <a:ext cx="741900" cy="828900"/>
          </a:xfrm>
          <a:prstGeom prst="straightConnector1">
            <a:avLst/>
          </a:prstGeom>
          <a:noFill/>
          <a:ln cap="flat" cmpd="sng" w="28575">
            <a:solidFill>
              <a:schemeClr val="lt2"/>
            </a:solidFill>
            <a:prstDash val="solid"/>
            <a:round/>
            <a:headEnd len="med" w="med" type="none"/>
            <a:tailEnd len="med" w="med" type="stealth"/>
          </a:ln>
        </p:spPr>
      </p:cxnSp>
      <p:cxnSp>
        <p:nvCxnSpPr>
          <p:cNvPr id="283" name="Google Shape;283;p31"/>
          <p:cNvCxnSpPr>
            <a:stCxn id="278" idx="2"/>
            <a:endCxn id="282" idx="0"/>
          </p:cNvCxnSpPr>
          <p:nvPr/>
        </p:nvCxnSpPr>
        <p:spPr>
          <a:xfrm>
            <a:off x="6832275" y="3653763"/>
            <a:ext cx="0" cy="828900"/>
          </a:xfrm>
          <a:prstGeom prst="straightConnector1">
            <a:avLst/>
          </a:prstGeom>
          <a:noFill/>
          <a:ln cap="flat" cmpd="sng" w="28575">
            <a:solidFill>
              <a:schemeClr val="lt2"/>
            </a:solidFill>
            <a:prstDash val="solid"/>
            <a:round/>
            <a:headEnd len="med" w="med" type="none"/>
            <a:tailEnd len="med" w="med" type="stealth"/>
          </a:ln>
        </p:spPr>
      </p:cxnSp>
      <p:cxnSp>
        <p:nvCxnSpPr>
          <p:cNvPr id="284" name="Google Shape;284;p31"/>
          <p:cNvCxnSpPr>
            <a:stCxn id="279" idx="2"/>
            <a:endCxn id="282" idx="0"/>
          </p:cNvCxnSpPr>
          <p:nvPr/>
        </p:nvCxnSpPr>
        <p:spPr>
          <a:xfrm flipH="1">
            <a:off x="6832200" y="3653763"/>
            <a:ext cx="741900" cy="828900"/>
          </a:xfrm>
          <a:prstGeom prst="straightConnector1">
            <a:avLst/>
          </a:prstGeom>
          <a:noFill/>
          <a:ln cap="flat" cmpd="sng" w="28575">
            <a:solidFill>
              <a:schemeClr val="lt2"/>
            </a:solidFill>
            <a:prstDash val="solid"/>
            <a:round/>
            <a:headEnd len="med" w="med" type="none"/>
            <a:tailEnd len="med" w="med" type="stealth"/>
          </a:ln>
        </p:spPr>
      </p:cxnSp>
      <p:sp>
        <p:nvSpPr>
          <p:cNvPr id="282" name="Google Shape;282;p31"/>
          <p:cNvSpPr/>
          <p:nvPr/>
        </p:nvSpPr>
        <p:spPr>
          <a:xfrm>
            <a:off x="6557550" y="4482600"/>
            <a:ext cx="549600" cy="265500"/>
          </a:xfrm>
          <a:prstGeom prst="rect">
            <a:avLst/>
          </a:prstGeom>
          <a:solidFill>
            <a:srgbClr val="66666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rgbClr val="FFFFFF"/>
                </a:solidFill>
              </a:rPr>
              <a:t>C</a:t>
            </a:r>
            <a:endParaRPr b="1">
              <a:solidFill>
                <a:srgbClr val="FFFFFF"/>
              </a:solidFill>
            </a:endParaRPr>
          </a:p>
        </p:txBody>
      </p:sp>
      <p:cxnSp>
        <p:nvCxnSpPr>
          <p:cNvPr id="285" name="Google Shape;285;p31"/>
          <p:cNvCxnSpPr>
            <a:stCxn id="282" idx="0"/>
            <a:endCxn id="277" idx="2"/>
          </p:cNvCxnSpPr>
          <p:nvPr/>
        </p:nvCxnSpPr>
        <p:spPr>
          <a:xfrm rot="10800000">
            <a:off x="6090450" y="3653700"/>
            <a:ext cx="741900" cy="828900"/>
          </a:xfrm>
          <a:prstGeom prst="straightConnector1">
            <a:avLst/>
          </a:prstGeom>
          <a:noFill/>
          <a:ln cap="flat" cmpd="sng" w="28575">
            <a:solidFill>
              <a:schemeClr val="lt2"/>
            </a:solidFill>
            <a:prstDash val="solid"/>
            <a:round/>
            <a:headEnd len="med" w="med" type="none"/>
            <a:tailEnd len="med" w="med" type="stealth"/>
          </a:ln>
        </p:spPr>
      </p:cxnSp>
      <p:cxnSp>
        <p:nvCxnSpPr>
          <p:cNvPr id="286" name="Google Shape;286;p31"/>
          <p:cNvCxnSpPr>
            <a:stCxn id="277" idx="2"/>
            <a:endCxn id="282" idx="0"/>
          </p:cNvCxnSpPr>
          <p:nvPr/>
        </p:nvCxnSpPr>
        <p:spPr>
          <a:xfrm>
            <a:off x="6090450" y="3653763"/>
            <a:ext cx="741900" cy="828900"/>
          </a:xfrm>
          <a:prstGeom prst="straightConnector1">
            <a:avLst/>
          </a:prstGeom>
          <a:noFill/>
          <a:ln cap="flat" cmpd="sng" w="28575">
            <a:solidFill>
              <a:schemeClr val="lt2"/>
            </a:solidFill>
            <a:prstDash val="solid"/>
            <a:round/>
            <a:headEnd len="med" w="med" type="none"/>
            <a:tailEnd len="med" w="med" type="stealth"/>
          </a:ln>
        </p:spPr>
      </p:cxnSp>
      <p:sp>
        <p:nvSpPr>
          <p:cNvPr id="287" name="Google Shape;287;p31"/>
          <p:cNvSpPr/>
          <p:nvPr/>
        </p:nvSpPr>
        <p:spPr>
          <a:xfrm>
            <a:off x="5815650" y="4037775"/>
            <a:ext cx="549600" cy="348000"/>
          </a:xfrm>
          <a:prstGeom prst="rect">
            <a:avLst/>
          </a:prstGeom>
          <a:solidFill>
            <a:srgbClr val="EA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100</a:t>
            </a:r>
            <a:endParaRPr b="1"/>
          </a:p>
        </p:txBody>
      </p:sp>
      <p:sp>
        <p:nvSpPr>
          <p:cNvPr id="288" name="Google Shape;288;p31"/>
          <p:cNvSpPr/>
          <p:nvPr/>
        </p:nvSpPr>
        <p:spPr>
          <a:xfrm>
            <a:off x="6557550" y="4748200"/>
            <a:ext cx="549600" cy="348000"/>
          </a:xfrm>
          <a:prstGeom prst="rect">
            <a:avLst/>
          </a:prstGeom>
          <a:solidFill>
            <a:srgbClr val="EA999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a:t>110</a:t>
            </a:r>
            <a:endParaRPr b="1"/>
          </a:p>
        </p:txBody>
      </p:sp>
      <p:sp>
        <p:nvSpPr>
          <p:cNvPr id="289" name="Google Shape;289;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6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81"/>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0"/>
                                          </p:stCondLst>
                                        </p:cTn>
                                        <p:tgtEl>
                                          <p:spTgt spid="283"/>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0"/>
                                          </p:stCondLst>
                                        </p:cTn>
                                        <p:tgtEl>
                                          <p:spTgt spid="284"/>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7"/>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0"/>
                                          </p:stCondLst>
                                        </p:cTn>
                                        <p:tgtEl>
                                          <p:spTgt spid="280"/>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85"/>
                                        </p:tgtEl>
                                        <p:attrNameLst>
                                          <p:attrName>style.visibility</p:attrName>
                                        </p:attrNameLst>
                                      </p:cBhvr>
                                      <p:to>
                                        <p:strVal val="hidden"/>
                                      </p:to>
                                    </p:set>
                                  </p:childTnLst>
                                </p:cTn>
                              </p:par>
                              <p:par>
                                <p:cTn fill="hold" nodeType="withEffect" presetClass="exit" presetID="1" presetSubtype="0">
                                  <p:stCondLst>
                                    <p:cond delay="0"/>
                                  </p:stCondLst>
                                  <p:childTnLst>
                                    <p:set>
                                      <p:cBhvr>
                                        <p:cTn dur="1" fill="hold">
                                          <p:stCondLst>
                                            <p:cond delay="0"/>
                                          </p:stCondLst>
                                        </p:cTn>
                                        <p:tgtEl>
                                          <p:spTgt spid="287"/>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 presetSubtype="0">
                                  <p:stCondLst>
                                    <p:cond delay="0"/>
                                  </p:stCondLst>
                                  <p:childTnLst>
                                    <p:set>
                                      <p:cBhvr>
                                        <p:cTn dur="1" fill="hold">
                                          <p:stCondLst>
                                            <p:cond delay="0"/>
                                          </p:stCondLst>
                                        </p:cTn>
                                        <p:tgtEl>
                                          <p:spTgt spid="286"/>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Go Resources</a:t>
            </a:r>
            <a:endParaRPr>
              <a:solidFill>
                <a:srgbClr val="FFFFFF"/>
              </a:solidFill>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4000" u="sng">
                <a:solidFill>
                  <a:schemeClr val="accent5"/>
                </a:solidFill>
                <a:hlinkClick r:id="rId3">
                  <a:extLst>
                    <a:ext uri="{A12FA001-AC4F-418D-AE19-62706E023703}">
                      <ahyp:hlinkClr val="tx"/>
                    </a:ext>
                  </a:extLst>
                </a:hlinkClick>
              </a:rPr>
              <a:t>https://tour.golang.org/list</a:t>
            </a:r>
            <a:endParaRPr/>
          </a:p>
          <a:p>
            <a:pPr indent="0" lvl="0" marL="0" rtl="0" algn="ctr">
              <a:spcBef>
                <a:spcPts val="1600"/>
              </a:spcBef>
              <a:spcAft>
                <a:spcPts val="0"/>
              </a:spcAft>
              <a:buNone/>
            </a:pPr>
            <a:r>
              <a:rPr lang="en" sz="4000" u="sng">
                <a:solidFill>
                  <a:schemeClr val="accent5"/>
                </a:solidFill>
                <a:hlinkClick r:id="rId4">
                  <a:extLst>
                    <a:ext uri="{A12FA001-AC4F-418D-AE19-62706E023703}">
                      <ahyp:hlinkClr val="tx"/>
                    </a:ext>
                  </a:extLst>
                </a:hlinkClick>
              </a:rPr>
              <a:t>https://play.golang.org</a:t>
            </a:r>
            <a:endParaRPr sz="4000">
              <a:solidFill>
                <a:schemeClr val="dk1"/>
              </a:solidFill>
            </a:endParaRPr>
          </a:p>
          <a:p>
            <a:pPr indent="0" lvl="0" marL="0" rtl="0" algn="ctr">
              <a:spcBef>
                <a:spcPts val="1600"/>
              </a:spcBef>
              <a:spcAft>
                <a:spcPts val="0"/>
              </a:spcAft>
              <a:buClr>
                <a:schemeClr val="dk1"/>
              </a:buClr>
              <a:buSzPts val="1100"/>
              <a:buFont typeface="Arial"/>
              <a:buNone/>
            </a:pPr>
            <a:r>
              <a:rPr lang="en" sz="4000" u="sng">
                <a:solidFill>
                  <a:schemeClr val="hlink"/>
                </a:solidFill>
                <a:hlinkClick r:id="rId5"/>
              </a:rPr>
              <a:t>https://gobyexample.com</a:t>
            </a:r>
            <a:endParaRPr sz="4000">
              <a:solidFill>
                <a:schemeClr val="dk1"/>
              </a:solidFill>
            </a:endParaRPr>
          </a:p>
          <a:p>
            <a:pPr indent="0" lvl="0" marL="0" rtl="0" algn="l">
              <a:spcBef>
                <a:spcPts val="1600"/>
              </a:spcBef>
              <a:spcAft>
                <a:spcPts val="1600"/>
              </a:spcAft>
              <a:buNone/>
            </a:pPr>
            <a:r>
              <a:t/>
            </a:r>
            <a:endParaRPr/>
          </a:p>
        </p:txBody>
      </p:sp>
      <p:sp>
        <p:nvSpPr>
          <p:cNvPr id="62" name="Google Shape;62;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93" name="Shape 293"/>
        <p:cNvGrpSpPr/>
        <p:nvPr/>
      </p:nvGrpSpPr>
      <p:grpSpPr>
        <a:xfrm>
          <a:off x="0" y="0"/>
          <a:ext cx="0" cy="0"/>
          <a:chOff x="0" y="0"/>
          <a:chExt cx="0" cy="0"/>
        </a:xfrm>
      </p:grpSpPr>
      <p:sp>
        <p:nvSpPr>
          <p:cNvPr id="294" name="Google Shape;294;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lt1"/>
                </a:solidFill>
              </a:rPr>
              <a:t>Bank Account Code (using channels)</a:t>
            </a:r>
            <a:endParaRPr>
              <a:solidFill>
                <a:schemeClr val="lt1"/>
              </a:solidFill>
            </a:endParaRPr>
          </a:p>
          <a:p>
            <a:pPr indent="0" lvl="0" marL="0" rtl="0" algn="l">
              <a:spcBef>
                <a:spcPts val="0"/>
              </a:spcBef>
              <a:spcAft>
                <a:spcPts val="0"/>
              </a:spcAft>
              <a:buNone/>
            </a:pPr>
            <a:r>
              <a:t/>
            </a:r>
            <a:endParaRPr>
              <a:solidFill>
                <a:srgbClr val="FFFFFF"/>
              </a:solidFill>
            </a:endParaRPr>
          </a:p>
        </p:txBody>
      </p:sp>
      <p:sp>
        <p:nvSpPr>
          <p:cNvPr id="295" name="Google Shape;295;p32"/>
          <p:cNvSpPr txBox="1"/>
          <p:nvPr/>
        </p:nvSpPr>
        <p:spPr>
          <a:xfrm>
            <a:off x="508000" y="14081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 Fill in Here</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Fill in Here</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
        <p:nvSpPr>
          <p:cNvPr id="296" name="Google Shape;296;p32"/>
          <p:cNvSpPr txBox="1"/>
          <p:nvPr/>
        </p:nvSpPr>
        <p:spPr>
          <a:xfrm>
            <a:off x="4465925" y="1408150"/>
            <a:ext cx="3933600" cy="291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What goes Here?</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p:txBody>
      </p:sp>
      <p:sp>
        <p:nvSpPr>
          <p:cNvPr id="297" name="Google Shape;297;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01" name="Shape 301"/>
        <p:cNvGrpSpPr/>
        <p:nvPr/>
      </p:nvGrpSpPr>
      <p:grpSpPr>
        <a:xfrm>
          <a:off x="0" y="0"/>
          <a:ext cx="0" cy="0"/>
          <a:chOff x="0" y="0"/>
          <a:chExt cx="0" cy="0"/>
        </a:xfrm>
      </p:grpSpPr>
      <p:sp>
        <p:nvSpPr>
          <p:cNvPr id="302" name="Google Shape;302;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Bank Account Code (using channels)</a:t>
            </a:r>
            <a:endParaRPr>
              <a:solidFill>
                <a:schemeClr val="lt1"/>
              </a:solidFill>
            </a:endParaRPr>
          </a:p>
          <a:p>
            <a:pPr indent="0" lvl="0" marL="0" rtl="0" algn="l">
              <a:spcBef>
                <a:spcPts val="0"/>
              </a:spcBef>
              <a:spcAft>
                <a:spcPts val="0"/>
              </a:spcAft>
              <a:buNone/>
            </a:pPr>
            <a:r>
              <a:t/>
            </a:r>
            <a:endParaRPr>
              <a:solidFill>
                <a:schemeClr val="lt1"/>
              </a:solidFill>
            </a:endParaRPr>
          </a:p>
        </p:txBody>
      </p:sp>
      <p:sp>
        <p:nvSpPr>
          <p:cNvPr id="303" name="Google Shape;303;p33"/>
          <p:cNvSpPr txBox="1"/>
          <p:nvPr/>
        </p:nvSpPr>
        <p:spPr>
          <a:xfrm>
            <a:off x="508000" y="14081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balance </a:t>
            </a:r>
            <a:r>
              <a:rPr b="1" lang="en">
                <a:solidFill>
                  <a:srgbClr val="AF79FF"/>
                </a:solidFill>
                <a:latin typeface="Consolas"/>
                <a:ea typeface="Consolas"/>
                <a:cs typeface="Consolas"/>
                <a:sym typeface="Consolas"/>
              </a:rPr>
              <a:t>chan int</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 :=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457200" rtl="0" algn="l">
              <a:spcBef>
                <a:spcPts val="0"/>
              </a:spcBef>
              <a:spcAft>
                <a:spcPts val="0"/>
              </a:spcAft>
              <a:buNone/>
            </a:pPr>
            <a:r>
              <a:rPr b="1" lang="en">
                <a:solidFill>
                  <a:schemeClr val="lt1"/>
                </a:solidFill>
                <a:latin typeface="Consolas"/>
                <a:ea typeface="Consolas"/>
                <a:cs typeface="Consolas"/>
                <a:sym typeface="Consolas"/>
              </a:rPr>
              <a:t>b</a:t>
            </a:r>
            <a:r>
              <a:rPr b="1" lang="en">
                <a:solidFill>
                  <a:schemeClr val="lt1"/>
                </a:solidFill>
                <a:latin typeface="Consolas"/>
                <a:ea typeface="Consolas"/>
                <a:cs typeface="Consolas"/>
                <a:sym typeface="Consolas"/>
              </a:rPr>
              <a:t>alance: make(</a:t>
            </a:r>
            <a:r>
              <a:rPr b="1" lang="en">
                <a:solidFill>
                  <a:srgbClr val="AF79FF"/>
                </a:solidFill>
                <a:latin typeface="Consolas"/>
                <a:ea typeface="Consolas"/>
                <a:cs typeface="Consolas"/>
                <a:sym typeface="Consolas"/>
              </a:rPr>
              <a:t>chan int</a:t>
            </a:r>
            <a:r>
              <a:rPr b="1" lang="en">
                <a:solidFill>
                  <a:srgbClr val="FFFFFF"/>
                </a:solidFill>
                <a:latin typeface="Consolas"/>
                <a:ea typeface="Consolas"/>
                <a:cs typeface="Consolas"/>
                <a:sym typeface="Consolas"/>
              </a:rPr>
              <a:t>, 1</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0" lvl="0" marL="457200" rtl="0" algn="l">
              <a:spcBef>
                <a:spcPts val="0"/>
              </a:spcBef>
              <a:spcAft>
                <a:spcPts val="0"/>
              </a:spcAft>
              <a:buNone/>
            </a:pP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a.balance &lt;- init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a</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p:txBody>
      </p:sp>
      <p:sp>
        <p:nvSpPr>
          <p:cNvPr id="304" name="Google Shape;304;p33"/>
          <p:cNvSpPr txBox="1"/>
          <p:nvPr/>
        </p:nvSpPr>
        <p:spPr>
          <a:xfrm>
            <a:off x="4465925" y="1408150"/>
            <a:ext cx="3933600" cy="291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What goes Here?</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p:txBody>
      </p:sp>
      <p:sp>
        <p:nvSpPr>
          <p:cNvPr id="305" name="Google Shape;305;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09" name="Shape 309"/>
        <p:cNvGrpSpPr/>
        <p:nvPr/>
      </p:nvGrpSpPr>
      <p:grpSpPr>
        <a:xfrm>
          <a:off x="0" y="0"/>
          <a:ext cx="0" cy="0"/>
          <a:chOff x="0" y="0"/>
          <a:chExt cx="0" cy="0"/>
        </a:xfrm>
      </p:grpSpPr>
      <p:sp>
        <p:nvSpPr>
          <p:cNvPr id="310" name="Google Shape;310;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Bank Account Code (using channels)</a:t>
            </a:r>
            <a:endParaRPr>
              <a:solidFill>
                <a:schemeClr val="lt1"/>
              </a:solidFill>
            </a:endParaRPr>
          </a:p>
          <a:p>
            <a:pPr indent="0" lvl="0" marL="0" rtl="0" algn="l">
              <a:spcBef>
                <a:spcPts val="0"/>
              </a:spcBef>
              <a:spcAft>
                <a:spcPts val="0"/>
              </a:spcAft>
              <a:buNone/>
            </a:pPr>
            <a:r>
              <a:t/>
            </a:r>
            <a:endParaRPr>
              <a:solidFill>
                <a:schemeClr val="lt1"/>
              </a:solidFill>
            </a:endParaRPr>
          </a:p>
        </p:txBody>
      </p:sp>
      <p:sp>
        <p:nvSpPr>
          <p:cNvPr id="311" name="Google Shape;311;p34"/>
          <p:cNvSpPr txBox="1"/>
          <p:nvPr/>
        </p:nvSpPr>
        <p:spPr>
          <a:xfrm>
            <a:off x="4465925" y="1408150"/>
            <a:ext cx="40866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a.balance &lt;- bal</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bal</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EFEFEF"/>
              </a:solidFill>
              <a:latin typeface="Courier New"/>
              <a:ea typeface="Courier New"/>
              <a:cs typeface="Courier New"/>
              <a:sym typeface="Courier New"/>
            </a:endParaRPr>
          </a:p>
        </p:txBody>
      </p:sp>
      <p:sp>
        <p:nvSpPr>
          <p:cNvPr id="312" name="Google Shape;312;p34"/>
          <p:cNvSpPr txBox="1"/>
          <p:nvPr/>
        </p:nvSpPr>
        <p:spPr>
          <a:xfrm>
            <a:off x="508000" y="14081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balance </a:t>
            </a:r>
            <a:r>
              <a:rPr b="1" lang="en">
                <a:solidFill>
                  <a:srgbClr val="AF79FF"/>
                </a:solidFill>
                <a:latin typeface="Consolas"/>
                <a:ea typeface="Consolas"/>
                <a:cs typeface="Consolas"/>
                <a:sym typeface="Consolas"/>
              </a:rPr>
              <a:t>chan int</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 :=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457200" rtl="0" algn="l">
              <a:spcBef>
                <a:spcPts val="0"/>
              </a:spcBef>
              <a:spcAft>
                <a:spcPts val="0"/>
              </a:spcAft>
              <a:buNone/>
            </a:pPr>
            <a:r>
              <a:rPr b="1" lang="en">
                <a:solidFill>
                  <a:schemeClr val="lt1"/>
                </a:solidFill>
                <a:latin typeface="Consolas"/>
                <a:ea typeface="Consolas"/>
                <a:cs typeface="Consolas"/>
                <a:sym typeface="Consolas"/>
              </a:rPr>
              <a:t>b</a:t>
            </a:r>
            <a:r>
              <a:rPr b="1" lang="en">
                <a:solidFill>
                  <a:schemeClr val="lt1"/>
                </a:solidFill>
                <a:latin typeface="Consolas"/>
                <a:ea typeface="Consolas"/>
                <a:cs typeface="Consolas"/>
                <a:sym typeface="Consolas"/>
              </a:rPr>
              <a:t>alance: make(</a:t>
            </a:r>
            <a:r>
              <a:rPr b="1" lang="en">
                <a:solidFill>
                  <a:srgbClr val="AF79FF"/>
                </a:solidFill>
                <a:latin typeface="Consolas"/>
                <a:ea typeface="Consolas"/>
                <a:cs typeface="Consolas"/>
                <a:sym typeface="Consolas"/>
              </a:rPr>
              <a:t>chan int</a:t>
            </a:r>
            <a:r>
              <a:rPr b="1" lang="en">
                <a:solidFill>
                  <a:srgbClr val="FFFFFF"/>
                </a:solidFill>
                <a:latin typeface="Consolas"/>
                <a:ea typeface="Consolas"/>
                <a:cs typeface="Consolas"/>
                <a:sym typeface="Consolas"/>
              </a:rPr>
              <a:t>, 1</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0" lvl="0" marL="457200" rtl="0" algn="l">
              <a:spcBef>
                <a:spcPts val="0"/>
              </a:spcBef>
              <a:spcAft>
                <a:spcPts val="0"/>
              </a:spcAft>
              <a:buNone/>
            </a:pP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a.balance &lt;- init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a</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p:txBody>
      </p:sp>
      <p:sp>
        <p:nvSpPr>
          <p:cNvPr id="313" name="Google Shape;313;p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17" name="Shape 317"/>
        <p:cNvGrpSpPr/>
        <p:nvPr/>
      </p:nvGrpSpPr>
      <p:grpSpPr>
        <a:xfrm>
          <a:off x="0" y="0"/>
          <a:ext cx="0" cy="0"/>
          <a:chOff x="0" y="0"/>
          <a:chExt cx="0" cy="0"/>
        </a:xfrm>
      </p:grpSpPr>
      <p:sp>
        <p:nvSpPr>
          <p:cNvPr id="318" name="Google Shape;318;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Bank Account Code (using channels)</a:t>
            </a:r>
            <a:endParaRPr>
              <a:solidFill>
                <a:schemeClr val="lt1"/>
              </a:solidFill>
            </a:endParaRPr>
          </a:p>
          <a:p>
            <a:pPr indent="0" lvl="0" marL="0" rtl="0" algn="l">
              <a:spcBef>
                <a:spcPts val="0"/>
              </a:spcBef>
              <a:spcAft>
                <a:spcPts val="0"/>
              </a:spcAft>
              <a:buNone/>
            </a:pPr>
            <a:r>
              <a:t/>
            </a:r>
            <a:endParaRPr>
              <a:solidFill>
                <a:schemeClr val="lt1"/>
              </a:solidFill>
            </a:endParaRPr>
          </a:p>
        </p:txBody>
      </p:sp>
      <p:sp>
        <p:nvSpPr>
          <p:cNvPr id="319" name="Google Shape;319;p35"/>
          <p:cNvSpPr txBox="1"/>
          <p:nvPr/>
        </p:nvSpPr>
        <p:spPr>
          <a:xfrm>
            <a:off x="4465925" y="1408150"/>
            <a:ext cx="40866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a.balance &lt;- bal</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bal</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a.balance &lt;- (bal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666666"/>
                </a:solidFill>
                <a:latin typeface="Consolas"/>
                <a:ea typeface="Consolas"/>
                <a:cs typeface="Consolas"/>
                <a:sym typeface="Consolas"/>
              </a:rPr>
              <a:t>//???</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EFEFEF"/>
              </a:solidFill>
              <a:latin typeface="Courier New"/>
              <a:ea typeface="Courier New"/>
              <a:cs typeface="Courier New"/>
              <a:sym typeface="Courier New"/>
            </a:endParaRPr>
          </a:p>
        </p:txBody>
      </p:sp>
      <p:sp>
        <p:nvSpPr>
          <p:cNvPr id="320" name="Google Shape;320;p35"/>
          <p:cNvSpPr txBox="1"/>
          <p:nvPr/>
        </p:nvSpPr>
        <p:spPr>
          <a:xfrm>
            <a:off x="508000" y="14081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balance </a:t>
            </a:r>
            <a:r>
              <a:rPr b="1" lang="en">
                <a:solidFill>
                  <a:srgbClr val="AF79FF"/>
                </a:solidFill>
                <a:latin typeface="Consolas"/>
                <a:ea typeface="Consolas"/>
                <a:cs typeface="Consolas"/>
                <a:sym typeface="Consolas"/>
              </a:rPr>
              <a:t>chan int</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 :=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457200" rtl="0" algn="l">
              <a:spcBef>
                <a:spcPts val="0"/>
              </a:spcBef>
              <a:spcAft>
                <a:spcPts val="0"/>
              </a:spcAft>
              <a:buNone/>
            </a:pPr>
            <a:r>
              <a:rPr b="1" lang="en">
                <a:solidFill>
                  <a:schemeClr val="lt1"/>
                </a:solidFill>
                <a:latin typeface="Consolas"/>
                <a:ea typeface="Consolas"/>
                <a:cs typeface="Consolas"/>
                <a:sym typeface="Consolas"/>
              </a:rPr>
              <a:t>balance: make(</a:t>
            </a:r>
            <a:r>
              <a:rPr b="1" lang="en">
                <a:solidFill>
                  <a:srgbClr val="AF79FF"/>
                </a:solidFill>
                <a:latin typeface="Consolas"/>
                <a:ea typeface="Consolas"/>
                <a:cs typeface="Consolas"/>
                <a:sym typeface="Consolas"/>
              </a:rPr>
              <a:t>chan int</a:t>
            </a:r>
            <a:r>
              <a:rPr b="1" lang="en">
                <a:solidFill>
                  <a:srgbClr val="FFFFFF"/>
                </a:solidFill>
                <a:latin typeface="Consolas"/>
                <a:ea typeface="Consolas"/>
                <a:cs typeface="Consolas"/>
                <a:sym typeface="Consolas"/>
              </a:rPr>
              <a:t>, 1</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0" lvl="0" marL="457200" rtl="0" algn="l">
              <a:spcBef>
                <a:spcPts val="0"/>
              </a:spcBef>
              <a:spcAft>
                <a:spcPts val="0"/>
              </a:spcAft>
              <a:buNone/>
            </a:pP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a.balance &lt;- init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a</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p:txBody>
      </p:sp>
      <p:sp>
        <p:nvSpPr>
          <p:cNvPr id="321" name="Google Shape;321;p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25" name="Shape 325"/>
        <p:cNvGrpSpPr/>
        <p:nvPr/>
      </p:nvGrpSpPr>
      <p:grpSpPr>
        <a:xfrm>
          <a:off x="0" y="0"/>
          <a:ext cx="0" cy="0"/>
          <a:chOff x="0" y="0"/>
          <a:chExt cx="0" cy="0"/>
        </a:xfrm>
      </p:grpSpPr>
      <p:sp>
        <p:nvSpPr>
          <p:cNvPr id="326" name="Google Shape;326;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Bank Account Code (using channels)</a:t>
            </a:r>
            <a:endParaRPr>
              <a:solidFill>
                <a:schemeClr val="lt1"/>
              </a:solidFill>
            </a:endParaRPr>
          </a:p>
          <a:p>
            <a:pPr indent="0" lvl="0" marL="0" rtl="0" algn="l">
              <a:spcBef>
                <a:spcPts val="0"/>
              </a:spcBef>
              <a:spcAft>
                <a:spcPts val="0"/>
              </a:spcAft>
              <a:buNone/>
            </a:pPr>
            <a:r>
              <a:t/>
            </a:r>
            <a:endParaRPr>
              <a:solidFill>
                <a:schemeClr val="lt1"/>
              </a:solidFill>
            </a:endParaRPr>
          </a:p>
        </p:txBody>
      </p:sp>
      <p:sp>
        <p:nvSpPr>
          <p:cNvPr id="327" name="Google Shape;327;p36"/>
          <p:cNvSpPr txBox="1"/>
          <p:nvPr/>
        </p:nvSpPr>
        <p:spPr>
          <a:xfrm>
            <a:off x="4465925" y="1408150"/>
            <a:ext cx="40866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CheckBalance()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a.balance &lt;- bal</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rgbClr val="EFEFEF"/>
                </a:solidFill>
                <a:latin typeface="Consolas"/>
                <a:ea typeface="Consolas"/>
                <a:cs typeface="Consolas"/>
                <a:sym typeface="Consolas"/>
              </a:rPr>
              <a:t> bal</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Withdraw(v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rgbClr val="EFEFEF"/>
                </a:solidFill>
                <a:latin typeface="Consolas"/>
                <a:ea typeface="Consolas"/>
                <a:cs typeface="Consolas"/>
                <a:sym typeface="Consolas"/>
              </a:rPr>
              <a:t>a.balance &lt;- (bal - v)</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Deposit(v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bal := &lt;-a.balance</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a.balance &lt;- (bal + v)</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EFEFEF"/>
              </a:solidFill>
              <a:latin typeface="Courier New"/>
              <a:ea typeface="Courier New"/>
              <a:cs typeface="Courier New"/>
              <a:sym typeface="Courier New"/>
            </a:endParaRPr>
          </a:p>
        </p:txBody>
      </p:sp>
      <p:sp>
        <p:nvSpPr>
          <p:cNvPr id="328" name="Google Shape;328;p36"/>
          <p:cNvSpPr txBox="1"/>
          <p:nvPr/>
        </p:nvSpPr>
        <p:spPr>
          <a:xfrm>
            <a:off x="508000" y="14081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package</a:t>
            </a:r>
            <a:r>
              <a:rPr b="1" lang="en">
                <a:solidFill>
                  <a:srgbClr val="EFEFEF"/>
                </a:solidFill>
                <a:latin typeface="Consolas"/>
                <a:ea typeface="Consolas"/>
                <a:cs typeface="Consolas"/>
                <a:sym typeface="Consolas"/>
              </a:rPr>
              <a:t> account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balance </a:t>
            </a:r>
            <a:r>
              <a:rPr b="1" lang="en">
                <a:solidFill>
                  <a:srgbClr val="AF79FF"/>
                </a:solidFill>
                <a:latin typeface="Consolas"/>
                <a:ea typeface="Consolas"/>
                <a:cs typeface="Consolas"/>
                <a:sym typeface="Consolas"/>
              </a:rPr>
              <a:t>chan int</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NewAccount(init </a:t>
            </a:r>
            <a:r>
              <a:rPr b="1" lang="en">
                <a:solidFill>
                  <a:srgbClr val="AF79FF"/>
                </a:solidFill>
                <a:latin typeface="Consolas"/>
                <a:ea typeface="Consolas"/>
                <a:cs typeface="Consolas"/>
                <a:sym typeface="Consolas"/>
              </a:rPr>
              <a:t>int</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 := </a:t>
            </a:r>
            <a:r>
              <a:rPr b="1" lang="en">
                <a:solidFill>
                  <a:srgbClr val="6AA84F"/>
                </a:solidFill>
                <a:latin typeface="Consolas"/>
                <a:ea typeface="Consolas"/>
                <a:cs typeface="Consolas"/>
                <a:sym typeface="Consolas"/>
              </a:rPr>
              <a:t>Account</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457200" rtl="0" algn="l">
              <a:spcBef>
                <a:spcPts val="0"/>
              </a:spcBef>
              <a:spcAft>
                <a:spcPts val="0"/>
              </a:spcAft>
              <a:buNone/>
            </a:pPr>
            <a:r>
              <a:rPr b="1" lang="en">
                <a:solidFill>
                  <a:schemeClr val="lt1"/>
                </a:solidFill>
                <a:latin typeface="Consolas"/>
                <a:ea typeface="Consolas"/>
                <a:cs typeface="Consolas"/>
                <a:sym typeface="Consolas"/>
              </a:rPr>
              <a:t>b</a:t>
            </a:r>
            <a:r>
              <a:rPr b="1" lang="en">
                <a:solidFill>
                  <a:schemeClr val="lt1"/>
                </a:solidFill>
                <a:latin typeface="Consolas"/>
                <a:ea typeface="Consolas"/>
                <a:cs typeface="Consolas"/>
                <a:sym typeface="Consolas"/>
              </a:rPr>
              <a:t>alance: make(</a:t>
            </a:r>
            <a:r>
              <a:rPr b="1" lang="en">
                <a:solidFill>
                  <a:srgbClr val="AF79FF"/>
                </a:solidFill>
                <a:latin typeface="Consolas"/>
                <a:ea typeface="Consolas"/>
                <a:cs typeface="Consolas"/>
                <a:sym typeface="Consolas"/>
              </a:rPr>
              <a:t>chan int</a:t>
            </a:r>
            <a:r>
              <a:rPr b="1" lang="en">
                <a:solidFill>
                  <a:srgbClr val="FFFFFF"/>
                </a:solidFill>
                <a:latin typeface="Consolas"/>
                <a:ea typeface="Consolas"/>
                <a:cs typeface="Consolas"/>
                <a:sym typeface="Consolas"/>
              </a:rPr>
              <a:t>, 1</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0" lvl="0" marL="457200" rtl="0" algn="l">
              <a:spcBef>
                <a:spcPts val="0"/>
              </a:spcBef>
              <a:spcAft>
                <a:spcPts val="0"/>
              </a:spcAft>
              <a:buNone/>
            </a:pP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a.balance &lt;- init</a:t>
            </a:r>
            <a:endParaRPr b="1">
              <a:solidFill>
                <a:schemeClr val="lt1"/>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a</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p:txBody>
      </p:sp>
      <p:sp>
        <p:nvSpPr>
          <p:cNvPr id="329" name="Google Shape;329;p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solidFill>
          <a:srgbClr val="000000"/>
        </a:solidFill>
      </p:bgPr>
    </p:bg>
    <p:spTree>
      <p:nvGrpSpPr>
        <p:cNvPr id="333" name="Shape 333"/>
        <p:cNvGrpSpPr/>
        <p:nvPr/>
      </p:nvGrpSpPr>
      <p:grpSpPr>
        <a:xfrm>
          <a:off x="0" y="0"/>
          <a:ext cx="0" cy="0"/>
          <a:chOff x="0" y="0"/>
          <a:chExt cx="0" cy="0"/>
        </a:xfrm>
      </p:grpSpPr>
      <p:sp>
        <p:nvSpPr>
          <p:cNvPr id="334" name="Google Shape;334;p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Go channels</a:t>
            </a:r>
            <a:endParaRPr>
              <a:solidFill>
                <a:srgbClr val="FFFFFF"/>
              </a:solidFill>
            </a:endParaRPr>
          </a:p>
        </p:txBody>
      </p:sp>
      <p:sp>
        <p:nvSpPr>
          <p:cNvPr id="335" name="Google Shape;335;p37"/>
          <p:cNvSpPr txBox="1"/>
          <p:nvPr>
            <p:ph idx="1" type="body"/>
          </p:nvPr>
        </p:nvSpPr>
        <p:spPr>
          <a:xfrm>
            <a:off x="311700" y="1395800"/>
            <a:ext cx="2607900" cy="3174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b="1" i="1" lang="en">
                <a:solidFill>
                  <a:srgbClr val="FFFFFF"/>
                </a:solidFill>
              </a:rPr>
              <a:t>Channels</a:t>
            </a:r>
            <a:r>
              <a:rPr lang="en">
                <a:solidFill>
                  <a:srgbClr val="FFFFFF"/>
                </a:solidFill>
              </a:rPr>
              <a:t> also allow us to safely communicate between </a:t>
            </a:r>
            <a:r>
              <a:rPr b="1" i="1" lang="en">
                <a:solidFill>
                  <a:srgbClr val="FFFFFF"/>
                </a:solidFill>
              </a:rPr>
              <a:t>goroutines</a:t>
            </a:r>
            <a:endParaRPr>
              <a:solidFill>
                <a:srgbClr val="FFFFFF"/>
              </a:solidFill>
            </a:endParaRPr>
          </a:p>
        </p:txBody>
      </p:sp>
      <p:sp>
        <p:nvSpPr>
          <p:cNvPr id="336" name="Google Shape;336;p37"/>
          <p:cNvSpPr txBox="1"/>
          <p:nvPr>
            <p:ph idx="1" type="body"/>
          </p:nvPr>
        </p:nvSpPr>
        <p:spPr>
          <a:xfrm>
            <a:off x="3239225" y="1111925"/>
            <a:ext cx="5393100" cy="2030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600">
                <a:solidFill>
                  <a:srgbClr val="666666"/>
                </a:solidFill>
                <a:latin typeface="Consolas"/>
                <a:ea typeface="Consolas"/>
                <a:cs typeface="Consolas"/>
                <a:sym typeface="Consolas"/>
              </a:rPr>
              <a:t>// Launch workers</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00CBFF"/>
                </a:solidFill>
                <a:latin typeface="Consolas"/>
                <a:ea typeface="Consolas"/>
                <a:cs typeface="Consolas"/>
                <a:sym typeface="Consolas"/>
              </a:rPr>
              <a:t>for</a:t>
            </a:r>
            <a:r>
              <a:rPr lang="en" sz="1600">
                <a:solidFill>
                  <a:srgbClr val="FFFFFF"/>
                </a:solidFill>
                <a:latin typeface="Consolas"/>
                <a:ea typeface="Consolas"/>
                <a:cs typeface="Consolas"/>
                <a:sym typeface="Consolas"/>
              </a:rPr>
              <a:t> i := </a:t>
            </a:r>
            <a:r>
              <a:rPr lang="en" sz="1600">
                <a:solidFill>
                  <a:srgbClr val="FF9900"/>
                </a:solidFill>
                <a:latin typeface="Consolas"/>
                <a:ea typeface="Consolas"/>
                <a:cs typeface="Consolas"/>
                <a:sym typeface="Consolas"/>
              </a:rPr>
              <a:t>0</a:t>
            </a:r>
            <a:r>
              <a:rPr lang="en" sz="1600">
                <a:solidFill>
                  <a:srgbClr val="FFFFFF"/>
                </a:solidFill>
                <a:latin typeface="Consolas"/>
                <a:ea typeface="Consolas"/>
                <a:cs typeface="Consolas"/>
                <a:sym typeface="Consolas"/>
              </a:rPr>
              <a:t>; i &lt; numWorkers; i++ {</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	</a:t>
            </a:r>
            <a:r>
              <a:rPr lang="en" sz="1600">
                <a:solidFill>
                  <a:srgbClr val="00CBFF"/>
                </a:solidFill>
                <a:latin typeface="Consolas"/>
                <a:ea typeface="Consolas"/>
                <a:cs typeface="Consolas"/>
                <a:sym typeface="Consolas"/>
              </a:rPr>
              <a:t>go func</a:t>
            </a:r>
            <a:r>
              <a:rPr lang="en" sz="1600">
                <a:solidFill>
                  <a:srgbClr val="FFFFFF"/>
                </a:solidFill>
                <a:latin typeface="Consolas"/>
                <a:ea typeface="Consolas"/>
                <a:cs typeface="Consolas"/>
                <a:sym typeface="Consolas"/>
              </a:rPr>
              <a:t>() {</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666666"/>
                </a:solidFill>
                <a:latin typeface="Consolas"/>
                <a:ea typeface="Consolas"/>
                <a:cs typeface="Consolas"/>
                <a:sym typeface="Consolas"/>
              </a:rPr>
              <a:t>		</a:t>
            </a:r>
            <a:r>
              <a:rPr lang="en" sz="1600">
                <a:solidFill>
                  <a:schemeClr val="lt1"/>
                </a:solidFill>
                <a:latin typeface="Consolas"/>
                <a:ea typeface="Consolas"/>
                <a:cs typeface="Consolas"/>
                <a:sym typeface="Consolas"/>
              </a:rPr>
              <a:t>doWork()</a:t>
            </a:r>
            <a:endParaRPr sz="1600">
              <a:solidFill>
                <a:schemeClr val="lt1"/>
              </a:solidFill>
              <a:latin typeface="Consolas"/>
              <a:ea typeface="Consolas"/>
              <a:cs typeface="Consolas"/>
              <a:sym typeface="Consolas"/>
            </a:endParaRPr>
          </a:p>
          <a:p>
            <a:pPr indent="0" lvl="0" marL="0" rtl="0" algn="l">
              <a:spcBef>
                <a:spcPts val="0"/>
              </a:spcBef>
              <a:spcAft>
                <a:spcPts val="0"/>
              </a:spcAft>
              <a:buNone/>
            </a:pPr>
            <a:r>
              <a:t/>
            </a:r>
            <a:endParaRPr sz="1600">
              <a:solidFill>
                <a:srgbClr val="FF9900"/>
              </a:solidFill>
              <a:latin typeface="Consolas"/>
              <a:ea typeface="Consolas"/>
              <a:cs typeface="Consolas"/>
              <a:sym typeface="Consolas"/>
            </a:endParaRPr>
          </a:p>
          <a:p>
            <a:pPr indent="457200" lvl="0" marL="0" rtl="0" algn="l">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p:txBody>
      </p:sp>
      <p:sp>
        <p:nvSpPr>
          <p:cNvPr id="337" name="Google Shape;337;p37"/>
          <p:cNvSpPr txBox="1"/>
          <p:nvPr>
            <p:ph idx="1" type="body"/>
          </p:nvPr>
        </p:nvSpPr>
        <p:spPr>
          <a:xfrm>
            <a:off x="3239225" y="709825"/>
            <a:ext cx="5393100" cy="478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lang="en" sz="1600">
                <a:solidFill>
                  <a:srgbClr val="FFFFFF"/>
                </a:solidFill>
                <a:latin typeface="Consolas"/>
                <a:ea typeface="Consolas"/>
                <a:cs typeface="Consolas"/>
                <a:sym typeface="Consolas"/>
              </a:rPr>
              <a:t>result</a:t>
            </a:r>
            <a:r>
              <a:rPr lang="en" sz="1600">
                <a:solidFill>
                  <a:srgbClr val="FFFFFF"/>
                </a:solidFill>
                <a:latin typeface="Consolas"/>
                <a:ea typeface="Consolas"/>
                <a:cs typeface="Consolas"/>
                <a:sym typeface="Consolas"/>
              </a:rPr>
              <a:t> := </a:t>
            </a:r>
            <a:r>
              <a:rPr lang="en" sz="1600">
                <a:solidFill>
                  <a:srgbClr val="00CBFF"/>
                </a:solidFill>
                <a:latin typeface="Consolas"/>
                <a:ea typeface="Consolas"/>
                <a:cs typeface="Consolas"/>
                <a:sym typeface="Consolas"/>
              </a:rPr>
              <a:t>make</a:t>
            </a:r>
            <a:r>
              <a:rPr lang="en" sz="1600">
                <a:solidFill>
                  <a:srgbClr val="FFFFFF"/>
                </a:solidFill>
                <a:latin typeface="Consolas"/>
                <a:ea typeface="Consolas"/>
                <a:cs typeface="Consolas"/>
                <a:sym typeface="Consolas"/>
              </a:rPr>
              <a:t>(</a:t>
            </a:r>
            <a:r>
              <a:rPr lang="en" sz="1600">
                <a:solidFill>
                  <a:srgbClr val="AF79FF"/>
                </a:solidFill>
                <a:latin typeface="Consolas"/>
                <a:ea typeface="Consolas"/>
                <a:cs typeface="Consolas"/>
                <a:sym typeface="Consolas"/>
              </a:rPr>
              <a:t>chan int</a:t>
            </a:r>
            <a:r>
              <a:rPr lang="en" sz="1600">
                <a:solidFill>
                  <a:srgbClr val="FFFFFF"/>
                </a:solidFill>
                <a:latin typeface="Consolas"/>
                <a:ea typeface="Consolas"/>
                <a:cs typeface="Consolas"/>
                <a:sym typeface="Consolas"/>
              </a:rPr>
              <a:t>, numWorkers)</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t/>
            </a:r>
            <a:endParaRPr sz="1600">
              <a:solidFill>
                <a:srgbClr val="FFFFFF"/>
              </a:solidFill>
              <a:latin typeface="Consolas"/>
              <a:ea typeface="Consolas"/>
              <a:cs typeface="Consolas"/>
              <a:sym typeface="Consolas"/>
            </a:endParaRPr>
          </a:p>
        </p:txBody>
      </p:sp>
      <p:sp>
        <p:nvSpPr>
          <p:cNvPr id="338" name="Google Shape;338;p37"/>
          <p:cNvSpPr txBox="1"/>
          <p:nvPr>
            <p:ph idx="1" type="body"/>
          </p:nvPr>
        </p:nvSpPr>
        <p:spPr>
          <a:xfrm>
            <a:off x="3239225" y="3168075"/>
            <a:ext cx="5393100" cy="1888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666666"/>
                </a:solidFill>
                <a:latin typeface="Consolas"/>
                <a:ea typeface="Consolas"/>
                <a:cs typeface="Consolas"/>
                <a:sym typeface="Consolas"/>
              </a:rPr>
              <a:t>// Wait until all worker threads have finished</a:t>
            </a:r>
            <a:endParaRPr sz="1600">
              <a:solidFill>
                <a:srgbClr val="666666"/>
              </a:solidFill>
              <a:latin typeface="Consolas"/>
              <a:ea typeface="Consolas"/>
              <a:cs typeface="Consolas"/>
              <a:sym typeface="Consolas"/>
            </a:endParaRPr>
          </a:p>
          <a:p>
            <a:pPr indent="0" lvl="0" marL="0" rtl="0" algn="l">
              <a:spcBef>
                <a:spcPts val="0"/>
              </a:spcBef>
              <a:spcAft>
                <a:spcPts val="0"/>
              </a:spcAft>
              <a:buNone/>
            </a:pPr>
            <a:r>
              <a:rPr lang="en" sz="1600">
                <a:solidFill>
                  <a:srgbClr val="00CBFF"/>
                </a:solidFill>
                <a:latin typeface="Consolas"/>
                <a:ea typeface="Consolas"/>
                <a:cs typeface="Consolas"/>
                <a:sym typeface="Consolas"/>
              </a:rPr>
              <a:t>for</a:t>
            </a:r>
            <a:r>
              <a:rPr lang="en" sz="1600">
                <a:solidFill>
                  <a:srgbClr val="FFFFFF"/>
                </a:solidFill>
                <a:latin typeface="Consolas"/>
                <a:ea typeface="Consolas"/>
                <a:cs typeface="Consolas"/>
                <a:sym typeface="Consolas"/>
              </a:rPr>
              <a:t> i := </a:t>
            </a:r>
            <a:r>
              <a:rPr lang="en" sz="1600">
                <a:solidFill>
                  <a:srgbClr val="FF9900"/>
                </a:solidFill>
                <a:latin typeface="Consolas"/>
                <a:ea typeface="Consolas"/>
                <a:cs typeface="Consolas"/>
                <a:sym typeface="Consolas"/>
              </a:rPr>
              <a:t>0</a:t>
            </a:r>
            <a:r>
              <a:rPr lang="en" sz="1600">
                <a:solidFill>
                  <a:srgbClr val="FFFFFF"/>
                </a:solidFill>
                <a:latin typeface="Consolas"/>
                <a:ea typeface="Consolas"/>
                <a:cs typeface="Consolas"/>
                <a:sym typeface="Consolas"/>
              </a:rPr>
              <a:t>; i &lt; numWorkers; i++ {</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	</a:t>
            </a:r>
            <a:r>
              <a:rPr lang="en" sz="1600">
                <a:solidFill>
                  <a:schemeClr val="lt1"/>
                </a:solidFill>
                <a:latin typeface="Consolas"/>
                <a:ea typeface="Consolas"/>
                <a:cs typeface="Consolas"/>
                <a:sym typeface="Consolas"/>
              </a:rPr>
              <a:t>handleResult(</a:t>
            </a:r>
            <a:r>
              <a:rPr lang="en" sz="1600">
                <a:solidFill>
                  <a:srgbClr val="FFFFFF"/>
                </a:solidFill>
                <a:latin typeface="Consolas"/>
                <a:ea typeface="Consolas"/>
                <a:cs typeface="Consolas"/>
                <a:sym typeface="Consolas"/>
              </a:rPr>
              <a:t>&lt;-result</a:t>
            </a: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fmt.Println(</a:t>
            </a:r>
            <a:r>
              <a:rPr b="1" lang="en" sz="1600">
                <a:solidFill>
                  <a:srgbClr val="E69138"/>
                </a:solidFill>
                <a:latin typeface="Consolas"/>
                <a:ea typeface="Consolas"/>
                <a:cs typeface="Consolas"/>
                <a:sym typeface="Consolas"/>
              </a:rPr>
              <a:t>"</a:t>
            </a:r>
            <a:r>
              <a:rPr lang="en" sz="1600">
                <a:solidFill>
                  <a:srgbClr val="FF9900"/>
                </a:solidFill>
                <a:latin typeface="Consolas"/>
                <a:ea typeface="Consolas"/>
                <a:cs typeface="Consolas"/>
                <a:sym typeface="Consolas"/>
              </a:rPr>
              <a:t>Done!</a:t>
            </a:r>
            <a:r>
              <a:rPr b="1" lang="en" sz="1600">
                <a:solidFill>
                  <a:srgbClr val="E69138"/>
                </a:solidFill>
                <a:latin typeface="Consolas"/>
                <a:ea typeface="Consolas"/>
                <a:cs typeface="Consolas"/>
                <a:sym typeface="Consolas"/>
              </a:rPr>
              <a:t>"</a:t>
            </a: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p:txBody>
      </p:sp>
      <p:sp>
        <p:nvSpPr>
          <p:cNvPr id="339" name="Google Shape;339;p37"/>
          <p:cNvSpPr txBox="1"/>
          <p:nvPr>
            <p:ph idx="1" type="body"/>
          </p:nvPr>
        </p:nvSpPr>
        <p:spPr>
          <a:xfrm>
            <a:off x="3239225" y="2233825"/>
            <a:ext cx="5393100" cy="478200"/>
          </a:xfrm>
          <a:prstGeom prst="rect">
            <a:avLst/>
          </a:prstGeom>
        </p:spPr>
        <p:txBody>
          <a:bodyPr anchorCtr="0" anchor="t" bIns="91425" lIns="91425" spcFirstLastPara="1" rIns="91425" wrap="square" tIns="91425">
            <a:noAutofit/>
          </a:bodyPr>
          <a:lstStyle/>
          <a:p>
            <a:pPr indent="457200" lvl="0" marL="457200" rtl="0" algn="l">
              <a:spcBef>
                <a:spcPts val="0"/>
              </a:spcBef>
              <a:spcAft>
                <a:spcPts val="0"/>
              </a:spcAft>
              <a:buClr>
                <a:schemeClr val="dk1"/>
              </a:buClr>
              <a:buSzPts val="1100"/>
              <a:buFont typeface="Arial"/>
              <a:buNone/>
            </a:pPr>
            <a:r>
              <a:rPr lang="en" sz="1600">
                <a:solidFill>
                  <a:schemeClr val="lt1"/>
                </a:solidFill>
                <a:latin typeface="Consolas"/>
                <a:ea typeface="Consolas"/>
                <a:cs typeface="Consolas"/>
                <a:sym typeface="Consolas"/>
              </a:rPr>
              <a:t>result &lt;- </a:t>
            </a:r>
            <a:r>
              <a:rPr lang="en" sz="1600">
                <a:solidFill>
                  <a:srgbClr val="FFFFFF"/>
                </a:solidFill>
                <a:latin typeface="Consolas"/>
                <a:ea typeface="Consolas"/>
                <a:cs typeface="Consolas"/>
                <a:sym typeface="Consolas"/>
              </a:rPr>
              <a:t>i</a:t>
            </a:r>
            <a:endParaRPr sz="1600">
              <a:solidFill>
                <a:srgbClr val="FFFFFF"/>
              </a:solidFill>
              <a:latin typeface="Consolas"/>
              <a:ea typeface="Consolas"/>
              <a:cs typeface="Consolas"/>
              <a:sym typeface="Consolas"/>
            </a:endParaRPr>
          </a:p>
        </p:txBody>
      </p:sp>
      <p:sp>
        <p:nvSpPr>
          <p:cNvPr id="340" name="Google Shape;340;p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3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solidFill>
          <a:srgbClr val="000000"/>
        </a:solidFill>
      </p:bgPr>
    </p:bg>
    <p:spTree>
      <p:nvGrpSpPr>
        <p:cNvPr id="344" name="Shape 344"/>
        <p:cNvGrpSpPr/>
        <p:nvPr/>
      </p:nvGrpSpPr>
      <p:grpSpPr>
        <a:xfrm>
          <a:off x="0" y="0"/>
          <a:ext cx="0" cy="0"/>
          <a:chOff x="0" y="0"/>
          <a:chExt cx="0" cy="0"/>
        </a:xfrm>
      </p:grpSpPr>
      <p:sp>
        <p:nvSpPr>
          <p:cNvPr id="345" name="Google Shape;345;p3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Go channels</a:t>
            </a:r>
            <a:endParaRPr>
              <a:solidFill>
                <a:srgbClr val="FFFFFF"/>
              </a:solidFill>
            </a:endParaRPr>
          </a:p>
        </p:txBody>
      </p:sp>
      <p:sp>
        <p:nvSpPr>
          <p:cNvPr id="346" name="Google Shape;346;p38"/>
          <p:cNvSpPr txBox="1"/>
          <p:nvPr>
            <p:ph idx="1" type="body"/>
          </p:nvPr>
        </p:nvSpPr>
        <p:spPr>
          <a:xfrm>
            <a:off x="311700" y="1395800"/>
            <a:ext cx="2607900" cy="3174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Easy to express asynchronous RPC</a:t>
            </a:r>
            <a:endParaRPr>
              <a:solidFill>
                <a:srgbClr val="FFFFFF"/>
              </a:solidFill>
            </a:endParaRPr>
          </a:p>
          <a:p>
            <a:pPr indent="0" lvl="0" marL="0" rtl="0" algn="l">
              <a:spcBef>
                <a:spcPts val="1600"/>
              </a:spcBef>
              <a:spcAft>
                <a:spcPts val="1600"/>
              </a:spcAft>
              <a:buNone/>
            </a:pPr>
            <a:r>
              <a:rPr lang="en">
                <a:solidFill>
                  <a:srgbClr val="FFFFFF"/>
                </a:solidFill>
              </a:rPr>
              <a:t>Awkward to express this using locks</a:t>
            </a:r>
            <a:endParaRPr>
              <a:solidFill>
                <a:srgbClr val="FFFFFF"/>
              </a:solidFill>
            </a:endParaRPr>
          </a:p>
        </p:txBody>
      </p:sp>
      <p:sp>
        <p:nvSpPr>
          <p:cNvPr id="347" name="Google Shape;347;p38"/>
          <p:cNvSpPr txBox="1"/>
          <p:nvPr>
            <p:ph idx="1" type="body"/>
          </p:nvPr>
        </p:nvSpPr>
        <p:spPr>
          <a:xfrm>
            <a:off x="3239225" y="1111925"/>
            <a:ext cx="5393100" cy="2030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666666"/>
                </a:solidFill>
                <a:latin typeface="Consolas"/>
                <a:ea typeface="Consolas"/>
                <a:cs typeface="Consolas"/>
                <a:sym typeface="Consolas"/>
              </a:rPr>
              <a:t>// Send query to all servers</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00CBFF"/>
                </a:solidFill>
                <a:latin typeface="Consolas"/>
                <a:ea typeface="Consolas"/>
                <a:cs typeface="Consolas"/>
                <a:sym typeface="Consolas"/>
              </a:rPr>
              <a:t>for</a:t>
            </a:r>
            <a:r>
              <a:rPr lang="en" sz="1600">
                <a:solidFill>
                  <a:srgbClr val="FFFFFF"/>
                </a:solidFill>
                <a:latin typeface="Consolas"/>
                <a:ea typeface="Consolas"/>
                <a:cs typeface="Consolas"/>
                <a:sym typeface="Consolas"/>
              </a:rPr>
              <a:t> i := </a:t>
            </a:r>
            <a:r>
              <a:rPr lang="en" sz="1600">
                <a:solidFill>
                  <a:srgbClr val="FF9900"/>
                </a:solidFill>
                <a:latin typeface="Consolas"/>
                <a:ea typeface="Consolas"/>
                <a:cs typeface="Consolas"/>
                <a:sym typeface="Consolas"/>
              </a:rPr>
              <a:t>0</a:t>
            </a:r>
            <a:r>
              <a:rPr lang="en" sz="1600">
                <a:solidFill>
                  <a:srgbClr val="FFFFFF"/>
                </a:solidFill>
                <a:latin typeface="Consolas"/>
                <a:ea typeface="Consolas"/>
                <a:cs typeface="Consolas"/>
                <a:sym typeface="Consolas"/>
              </a:rPr>
              <a:t>; i &lt; numServers; i++ {</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	</a:t>
            </a:r>
            <a:r>
              <a:rPr lang="en" sz="1600">
                <a:solidFill>
                  <a:srgbClr val="00CBFF"/>
                </a:solidFill>
                <a:latin typeface="Consolas"/>
                <a:ea typeface="Consolas"/>
                <a:cs typeface="Consolas"/>
                <a:sym typeface="Consolas"/>
              </a:rPr>
              <a:t>go func</a:t>
            </a:r>
            <a:r>
              <a:rPr lang="en" sz="1600">
                <a:solidFill>
                  <a:srgbClr val="FFFFFF"/>
                </a:solidFill>
                <a:latin typeface="Consolas"/>
                <a:ea typeface="Consolas"/>
                <a:cs typeface="Consolas"/>
                <a:sym typeface="Consolas"/>
              </a:rPr>
              <a:t>() {</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666666"/>
                </a:solidFill>
                <a:latin typeface="Consolas"/>
                <a:ea typeface="Consolas"/>
                <a:cs typeface="Consolas"/>
                <a:sym typeface="Consolas"/>
              </a:rPr>
              <a:t>		</a:t>
            </a:r>
            <a:r>
              <a:rPr lang="en" sz="1600">
                <a:solidFill>
                  <a:schemeClr val="lt1"/>
                </a:solidFill>
                <a:latin typeface="Consolas"/>
                <a:ea typeface="Consolas"/>
                <a:cs typeface="Consolas"/>
                <a:sym typeface="Consolas"/>
              </a:rPr>
              <a:t>resp := </a:t>
            </a:r>
            <a:r>
              <a:rPr lang="en" sz="1600">
                <a:solidFill>
                  <a:srgbClr val="666666"/>
                </a:solidFill>
                <a:latin typeface="Consolas"/>
                <a:ea typeface="Consolas"/>
                <a:cs typeface="Consolas"/>
                <a:sym typeface="Consolas"/>
              </a:rPr>
              <a:t>// </a:t>
            </a:r>
            <a:r>
              <a:rPr lang="en" sz="1600">
                <a:solidFill>
                  <a:srgbClr val="666666"/>
                </a:solidFill>
                <a:latin typeface="Consolas"/>
                <a:ea typeface="Consolas"/>
                <a:cs typeface="Consolas"/>
                <a:sym typeface="Consolas"/>
              </a:rPr>
              <a:t>...</a:t>
            </a:r>
            <a:r>
              <a:rPr lang="en" sz="1600">
                <a:solidFill>
                  <a:srgbClr val="666666"/>
                </a:solidFill>
                <a:latin typeface="Consolas"/>
                <a:ea typeface="Consolas"/>
                <a:cs typeface="Consolas"/>
                <a:sym typeface="Consolas"/>
              </a:rPr>
              <a:t> send RPC to server</a:t>
            </a:r>
            <a:endParaRPr sz="1600">
              <a:solidFill>
                <a:srgbClr val="666666"/>
              </a:solidFill>
              <a:latin typeface="Consolas"/>
              <a:ea typeface="Consolas"/>
              <a:cs typeface="Consolas"/>
              <a:sym typeface="Consolas"/>
            </a:endParaRPr>
          </a:p>
          <a:p>
            <a:pPr indent="0" lvl="0" marL="0" rtl="0" algn="l">
              <a:spcBef>
                <a:spcPts val="0"/>
              </a:spcBef>
              <a:spcAft>
                <a:spcPts val="0"/>
              </a:spcAft>
              <a:buNone/>
            </a:pPr>
            <a:r>
              <a:t/>
            </a:r>
            <a:endParaRPr sz="1600">
              <a:solidFill>
                <a:srgbClr val="FF9900"/>
              </a:solidFill>
              <a:latin typeface="Consolas"/>
              <a:ea typeface="Consolas"/>
              <a:cs typeface="Consolas"/>
              <a:sym typeface="Consolas"/>
            </a:endParaRPr>
          </a:p>
          <a:p>
            <a:pPr indent="457200" lvl="0" marL="0" rtl="0" algn="l">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p:txBody>
      </p:sp>
      <p:sp>
        <p:nvSpPr>
          <p:cNvPr id="348" name="Google Shape;348;p38"/>
          <p:cNvSpPr txBox="1"/>
          <p:nvPr>
            <p:ph idx="1" type="body"/>
          </p:nvPr>
        </p:nvSpPr>
        <p:spPr>
          <a:xfrm>
            <a:off x="3239225" y="709825"/>
            <a:ext cx="5393100" cy="478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FFFFFF"/>
                </a:solidFill>
                <a:latin typeface="Consolas"/>
                <a:ea typeface="Consolas"/>
                <a:cs typeface="Consolas"/>
                <a:sym typeface="Consolas"/>
              </a:rPr>
              <a:t>result := </a:t>
            </a:r>
            <a:r>
              <a:rPr lang="en" sz="1600">
                <a:solidFill>
                  <a:srgbClr val="00CBFF"/>
                </a:solidFill>
                <a:latin typeface="Consolas"/>
                <a:ea typeface="Consolas"/>
                <a:cs typeface="Consolas"/>
                <a:sym typeface="Consolas"/>
              </a:rPr>
              <a:t>make</a:t>
            </a:r>
            <a:r>
              <a:rPr lang="en" sz="1600">
                <a:solidFill>
                  <a:srgbClr val="FFFFFF"/>
                </a:solidFill>
                <a:latin typeface="Consolas"/>
                <a:ea typeface="Consolas"/>
                <a:cs typeface="Consolas"/>
                <a:sym typeface="Consolas"/>
              </a:rPr>
              <a:t>(</a:t>
            </a:r>
            <a:r>
              <a:rPr lang="en" sz="1600">
                <a:solidFill>
                  <a:srgbClr val="AF79FF"/>
                </a:solidFill>
                <a:latin typeface="Consolas"/>
                <a:ea typeface="Consolas"/>
                <a:cs typeface="Consolas"/>
                <a:sym typeface="Consolas"/>
              </a:rPr>
              <a:t>chan int</a:t>
            </a:r>
            <a:r>
              <a:rPr lang="en" sz="1600">
                <a:solidFill>
                  <a:srgbClr val="FFFFFF"/>
                </a:solidFill>
                <a:latin typeface="Consolas"/>
                <a:ea typeface="Consolas"/>
                <a:cs typeface="Consolas"/>
                <a:sym typeface="Consolas"/>
              </a:rPr>
              <a:t>, numServers)</a:t>
            </a:r>
            <a:endParaRPr sz="1600">
              <a:solidFill>
                <a:srgbClr val="FFFFFF"/>
              </a:solidFill>
              <a:latin typeface="Consolas"/>
              <a:ea typeface="Consolas"/>
              <a:cs typeface="Consolas"/>
              <a:sym typeface="Consolas"/>
            </a:endParaRPr>
          </a:p>
          <a:p>
            <a:pPr indent="0" lvl="0" marL="0" rtl="0" algn="l">
              <a:spcBef>
                <a:spcPts val="0"/>
              </a:spcBef>
              <a:spcAft>
                <a:spcPts val="0"/>
              </a:spcAft>
              <a:buNone/>
            </a:pPr>
            <a:r>
              <a:t/>
            </a:r>
            <a:endParaRPr sz="1600">
              <a:solidFill>
                <a:srgbClr val="FFFFFF"/>
              </a:solidFill>
              <a:latin typeface="Consolas"/>
              <a:ea typeface="Consolas"/>
              <a:cs typeface="Consolas"/>
              <a:sym typeface="Consolas"/>
            </a:endParaRPr>
          </a:p>
        </p:txBody>
      </p:sp>
      <p:sp>
        <p:nvSpPr>
          <p:cNvPr id="349" name="Google Shape;349;p38"/>
          <p:cNvSpPr txBox="1"/>
          <p:nvPr>
            <p:ph idx="1" type="body"/>
          </p:nvPr>
        </p:nvSpPr>
        <p:spPr>
          <a:xfrm>
            <a:off x="3239225" y="3168075"/>
            <a:ext cx="5393100" cy="74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666666"/>
                </a:solidFill>
                <a:latin typeface="Consolas"/>
                <a:ea typeface="Consolas"/>
                <a:cs typeface="Consolas"/>
                <a:sym typeface="Consolas"/>
              </a:rPr>
              <a:t>// Return as soon as the first server responds</a:t>
            </a:r>
            <a:endParaRPr sz="1600">
              <a:solidFill>
                <a:srgbClr val="666666"/>
              </a:solidFill>
              <a:latin typeface="Consolas"/>
              <a:ea typeface="Consolas"/>
              <a:cs typeface="Consolas"/>
              <a:sym typeface="Consolas"/>
            </a:endParaRPr>
          </a:p>
          <a:p>
            <a:pPr indent="0" lvl="0" marL="0" rtl="0" algn="l">
              <a:spcBef>
                <a:spcPts val="0"/>
              </a:spcBef>
              <a:spcAft>
                <a:spcPts val="0"/>
              </a:spcAft>
              <a:buNone/>
            </a:pPr>
            <a:r>
              <a:rPr lang="en" sz="1600">
                <a:solidFill>
                  <a:srgbClr val="FFFFFF"/>
                </a:solidFill>
                <a:latin typeface="Consolas"/>
                <a:ea typeface="Consolas"/>
                <a:cs typeface="Consolas"/>
                <a:sym typeface="Consolas"/>
              </a:rPr>
              <a:t>handleResponse(</a:t>
            </a:r>
            <a:r>
              <a:rPr lang="en" sz="1600">
                <a:solidFill>
                  <a:schemeClr val="lt1"/>
                </a:solidFill>
                <a:latin typeface="Consolas"/>
                <a:ea typeface="Consolas"/>
                <a:cs typeface="Consolas"/>
                <a:sym typeface="Consolas"/>
              </a:rPr>
              <a:t>&lt;-result</a:t>
            </a:r>
            <a:r>
              <a:rPr lang="en" sz="1600">
                <a:solidFill>
                  <a:srgbClr val="FFFFFF"/>
                </a:solidFill>
                <a:latin typeface="Consolas"/>
                <a:ea typeface="Consolas"/>
                <a:cs typeface="Consolas"/>
                <a:sym typeface="Consolas"/>
              </a:rPr>
              <a:t>)</a:t>
            </a:r>
            <a:endParaRPr sz="1600">
              <a:solidFill>
                <a:srgbClr val="FFFFFF"/>
              </a:solidFill>
              <a:latin typeface="Consolas"/>
              <a:ea typeface="Consolas"/>
              <a:cs typeface="Consolas"/>
              <a:sym typeface="Consolas"/>
            </a:endParaRPr>
          </a:p>
        </p:txBody>
      </p:sp>
      <p:sp>
        <p:nvSpPr>
          <p:cNvPr id="350" name="Google Shape;350;p38"/>
          <p:cNvSpPr txBox="1"/>
          <p:nvPr>
            <p:ph idx="1" type="body"/>
          </p:nvPr>
        </p:nvSpPr>
        <p:spPr>
          <a:xfrm>
            <a:off x="3239225" y="2233825"/>
            <a:ext cx="5393100" cy="478200"/>
          </a:xfrm>
          <a:prstGeom prst="rect">
            <a:avLst/>
          </a:prstGeom>
        </p:spPr>
        <p:txBody>
          <a:bodyPr anchorCtr="0" anchor="t" bIns="91425" lIns="91425" spcFirstLastPara="1" rIns="91425" wrap="square" tIns="91425">
            <a:noAutofit/>
          </a:bodyPr>
          <a:lstStyle/>
          <a:p>
            <a:pPr indent="457200" lvl="0" marL="457200" rtl="0" algn="l">
              <a:spcBef>
                <a:spcPts val="0"/>
              </a:spcBef>
              <a:spcAft>
                <a:spcPts val="0"/>
              </a:spcAft>
              <a:buNone/>
            </a:pPr>
            <a:r>
              <a:rPr lang="en" sz="1600">
                <a:solidFill>
                  <a:schemeClr val="lt1"/>
                </a:solidFill>
                <a:latin typeface="Consolas"/>
                <a:ea typeface="Consolas"/>
                <a:cs typeface="Consolas"/>
                <a:sym typeface="Consolas"/>
              </a:rPr>
              <a:t>result </a:t>
            </a:r>
            <a:r>
              <a:rPr lang="en" sz="1600">
                <a:solidFill>
                  <a:schemeClr val="lt1"/>
                </a:solidFill>
                <a:latin typeface="Consolas"/>
                <a:ea typeface="Consolas"/>
                <a:cs typeface="Consolas"/>
                <a:sym typeface="Consolas"/>
              </a:rPr>
              <a:t>&lt;- </a:t>
            </a:r>
            <a:r>
              <a:rPr lang="en" sz="1600">
                <a:solidFill>
                  <a:srgbClr val="FFFFFF"/>
                </a:solidFill>
                <a:latin typeface="Consolas"/>
                <a:ea typeface="Consolas"/>
                <a:cs typeface="Consolas"/>
                <a:sym typeface="Consolas"/>
              </a:rPr>
              <a:t>resp</a:t>
            </a:r>
            <a:endParaRPr sz="1600">
              <a:solidFill>
                <a:srgbClr val="FFFFFF"/>
              </a:solidFill>
              <a:latin typeface="Consolas"/>
              <a:ea typeface="Consolas"/>
              <a:cs typeface="Consolas"/>
              <a:sym typeface="Consolas"/>
            </a:endParaRPr>
          </a:p>
        </p:txBody>
      </p:sp>
      <p:sp>
        <p:nvSpPr>
          <p:cNvPr id="351" name="Google Shape;351;p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4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5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4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6">
                                            <p:txEl>
                                              <p:pRg end="0" st="0"/>
                                            </p:txEl>
                                          </p:spTgt>
                                        </p:tgtEl>
                                        <p:attrNameLst>
                                          <p:attrName>style.visibility</p:attrName>
                                        </p:attrNameLst>
                                      </p:cBhvr>
                                      <p:to>
                                        <p:strVal val="visible"/>
                                      </p:to>
                                    </p:set>
                                    <p:animEffect filter="fade" transition="in">
                                      <p:cBhvr>
                                        <p:cTn dur="1"/>
                                        <p:tgtEl>
                                          <p:spTgt spid="34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6">
                                            <p:txEl>
                                              <p:pRg end="1" st="1"/>
                                            </p:txEl>
                                          </p:spTgt>
                                        </p:tgtEl>
                                        <p:attrNameLst>
                                          <p:attrName>style.visibility</p:attrName>
                                        </p:attrNameLst>
                                      </p:cBhvr>
                                      <p:to>
                                        <p:strVal val="visible"/>
                                      </p:to>
                                    </p:set>
                                    <p:animEffect filter="fade" transition="in">
                                      <p:cBhvr>
                                        <p:cTn dur="1"/>
                                        <p:tgtEl>
                                          <p:spTgt spid="346">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55" name="Shape 355"/>
        <p:cNvGrpSpPr/>
        <p:nvPr/>
      </p:nvGrpSpPr>
      <p:grpSpPr>
        <a:xfrm>
          <a:off x="0" y="0"/>
          <a:ext cx="0" cy="0"/>
          <a:chOff x="0" y="0"/>
          <a:chExt cx="0" cy="0"/>
        </a:xfrm>
      </p:grpSpPr>
      <p:sp>
        <p:nvSpPr>
          <p:cNvPr id="356" name="Google Shape;356;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Select statement</a:t>
            </a:r>
            <a:endParaRPr>
              <a:solidFill>
                <a:srgbClr val="FFFFFF"/>
              </a:solidFill>
            </a:endParaRPr>
          </a:p>
        </p:txBody>
      </p:sp>
      <p:sp>
        <p:nvSpPr>
          <p:cNvPr id="357" name="Google Shape;357;p39"/>
          <p:cNvSpPr txBox="1"/>
          <p:nvPr/>
        </p:nvSpPr>
        <p:spPr>
          <a:xfrm>
            <a:off x="508000" y="1179550"/>
            <a:ext cx="7612500" cy="317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800">
                <a:solidFill>
                  <a:srgbClr val="EFEFEF"/>
                </a:solidFill>
                <a:latin typeface="Consolas"/>
                <a:ea typeface="Consolas"/>
                <a:cs typeface="Consolas"/>
                <a:sym typeface="Consolas"/>
              </a:rPr>
              <a:t>select </a:t>
            </a:r>
            <a:r>
              <a:rPr lang="en" sz="1800">
                <a:solidFill>
                  <a:srgbClr val="EFEFEF"/>
                </a:solidFill>
              </a:rPr>
              <a:t>allows a goroutine to wait on multiple channels at once</a:t>
            </a:r>
            <a:endParaRPr sz="1800">
              <a:solidFill>
                <a:srgbClr val="EFEFEF"/>
              </a:solidFill>
            </a:endParaRPr>
          </a:p>
          <a:p>
            <a:pPr indent="0" lvl="0" marL="0" rtl="0" algn="l">
              <a:spcBef>
                <a:spcPts val="0"/>
              </a:spcBef>
              <a:spcAft>
                <a:spcPts val="0"/>
              </a:spcAft>
              <a:buClr>
                <a:schemeClr val="dk1"/>
              </a:buClr>
              <a:buSzPts val="1100"/>
              <a:buFont typeface="Arial"/>
              <a:buNone/>
            </a:pPr>
            <a:r>
              <a:t/>
            </a:r>
            <a:endParaRPr sz="1800">
              <a:solidFill>
                <a:srgbClr val="EFEFEF"/>
              </a:solidFill>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for </a:t>
            </a:r>
            <a:r>
              <a:rPr b="1" lang="en">
                <a:solidFill>
                  <a:srgbClr val="EFEFEF"/>
                </a:solidFill>
                <a:latin typeface="Consolas"/>
                <a:ea typeface="Consolas"/>
                <a:cs typeface="Consolas"/>
                <a:sym typeface="Consolas"/>
              </a:rPr>
              <a:t>{</a:t>
            </a:r>
            <a:endParaRPr sz="1800">
              <a:solidFill>
                <a:srgbClr val="EFEFEF"/>
              </a:solidFill>
            </a:endParaRPr>
          </a:p>
          <a:p>
            <a:pPr indent="0" lvl="0" marL="45720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select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money := &lt;-dad:</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buySnacks(money)</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money := &lt;-mom:</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buySnacks(money)</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800">
              <a:solidFill>
                <a:srgbClr val="EFEFEF"/>
              </a:solidFill>
            </a:endParaRPr>
          </a:p>
          <a:p>
            <a:pPr indent="0" lvl="0" marL="0" rtl="0" algn="l">
              <a:spcBef>
                <a:spcPts val="0"/>
              </a:spcBef>
              <a:spcAft>
                <a:spcPts val="0"/>
              </a:spcAft>
              <a:buClr>
                <a:schemeClr val="dk1"/>
              </a:buClr>
              <a:buSzPts val="1100"/>
              <a:buFont typeface="Arial"/>
              <a:buNone/>
            </a:pPr>
            <a:r>
              <a:rPr lang="en" sz="1800">
                <a:solidFill>
                  <a:srgbClr val="EFEFEF"/>
                </a:solidFill>
              </a:rPr>
              <a:t>}</a:t>
            </a:r>
            <a:endParaRPr sz="1800">
              <a:solidFill>
                <a:srgbClr val="EFEFEF"/>
              </a:solidFill>
            </a:endParaRPr>
          </a:p>
          <a:p>
            <a:pPr indent="0" lvl="0" marL="0" rtl="0" algn="l">
              <a:spcBef>
                <a:spcPts val="0"/>
              </a:spcBef>
              <a:spcAft>
                <a:spcPts val="0"/>
              </a:spcAft>
              <a:buClr>
                <a:schemeClr val="dk1"/>
              </a:buClr>
              <a:buSzPts val="1100"/>
              <a:buFont typeface="Arial"/>
              <a:buNone/>
            </a:pPr>
            <a:r>
              <a:t/>
            </a:r>
            <a:endParaRPr sz="1800">
              <a:solidFill>
                <a:srgbClr val="EFEFEF"/>
              </a:solidFill>
            </a:endParaRPr>
          </a:p>
        </p:txBody>
      </p:sp>
      <p:sp>
        <p:nvSpPr>
          <p:cNvPr id="358" name="Google Shape;358;p3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62" name="Shape 362"/>
        <p:cNvGrpSpPr/>
        <p:nvPr/>
      </p:nvGrpSpPr>
      <p:grpSpPr>
        <a:xfrm>
          <a:off x="0" y="0"/>
          <a:ext cx="0" cy="0"/>
          <a:chOff x="0" y="0"/>
          <a:chExt cx="0" cy="0"/>
        </a:xfrm>
      </p:grpSpPr>
      <p:sp>
        <p:nvSpPr>
          <p:cNvPr id="363" name="Google Shape;363;p4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Select statement</a:t>
            </a:r>
            <a:endParaRPr>
              <a:solidFill>
                <a:srgbClr val="FFFFFF"/>
              </a:solidFill>
            </a:endParaRPr>
          </a:p>
        </p:txBody>
      </p:sp>
      <p:sp>
        <p:nvSpPr>
          <p:cNvPr id="364" name="Google Shape;364;p40"/>
          <p:cNvSpPr txBox="1"/>
          <p:nvPr/>
        </p:nvSpPr>
        <p:spPr>
          <a:xfrm>
            <a:off x="508000" y="1179550"/>
            <a:ext cx="7612500" cy="317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800">
                <a:solidFill>
                  <a:srgbClr val="EFEFEF"/>
                </a:solidFill>
                <a:latin typeface="Consolas"/>
                <a:ea typeface="Consolas"/>
                <a:cs typeface="Consolas"/>
                <a:sym typeface="Consolas"/>
              </a:rPr>
              <a:t>select </a:t>
            </a:r>
            <a:r>
              <a:rPr lang="en" sz="1800">
                <a:solidFill>
                  <a:srgbClr val="EFEFEF"/>
                </a:solidFill>
              </a:rPr>
              <a:t>allows a goroutine to wait on multiple channels at once</a:t>
            </a:r>
            <a:endParaRPr sz="1800">
              <a:solidFill>
                <a:srgbClr val="EFEFEF"/>
              </a:solidFill>
            </a:endParaRPr>
          </a:p>
          <a:p>
            <a:pPr indent="0" lvl="0" marL="0" rtl="0" algn="l">
              <a:spcBef>
                <a:spcPts val="0"/>
              </a:spcBef>
              <a:spcAft>
                <a:spcPts val="0"/>
              </a:spcAft>
              <a:buClr>
                <a:schemeClr val="dk1"/>
              </a:buClr>
              <a:buSzPts val="1100"/>
              <a:buFont typeface="Arial"/>
              <a:buNone/>
            </a:pPr>
            <a:r>
              <a:t/>
            </a:r>
            <a:endParaRPr sz="1800">
              <a:solidFill>
                <a:srgbClr val="EFEFEF"/>
              </a:solidFill>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for </a:t>
            </a:r>
            <a:r>
              <a:rPr b="1" lang="en">
                <a:solidFill>
                  <a:srgbClr val="EFEFEF"/>
                </a:solidFill>
                <a:latin typeface="Consolas"/>
                <a:ea typeface="Consolas"/>
                <a:cs typeface="Consolas"/>
                <a:sym typeface="Consolas"/>
              </a:rPr>
              <a:t>{</a:t>
            </a:r>
            <a:endParaRPr sz="1800">
              <a:solidFill>
                <a:srgbClr val="EFEFEF"/>
              </a:solidFill>
            </a:endParaRPr>
          </a:p>
          <a:p>
            <a:pPr indent="0" lvl="0" marL="45720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select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money := &lt;-dad:</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buySnacks(money)</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money := &lt;-mom:</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buySnacks(money)</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default</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starve()</a:t>
            </a:r>
            <a:endParaRPr b="1">
              <a:solidFill>
                <a:srgbClr val="EFEFEF"/>
              </a:solidFill>
              <a:latin typeface="Consolas"/>
              <a:ea typeface="Consolas"/>
              <a:cs typeface="Consolas"/>
              <a:sym typeface="Consolas"/>
            </a:endParaRPr>
          </a:p>
          <a:p>
            <a:pPr indent="457200" lvl="0" marL="9144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time.Sleep(</a:t>
            </a:r>
            <a:r>
              <a:rPr b="1" lang="en">
                <a:solidFill>
                  <a:srgbClr val="FF9900"/>
                </a:solidFill>
                <a:latin typeface="Consolas"/>
                <a:ea typeface="Consolas"/>
                <a:cs typeface="Consolas"/>
                <a:sym typeface="Consolas"/>
              </a:rPr>
              <a:t>5</a:t>
            </a:r>
            <a:r>
              <a:rPr b="1" lang="en">
                <a:solidFill>
                  <a:srgbClr val="EFEFEF"/>
                </a:solidFill>
                <a:latin typeface="Consolas"/>
                <a:ea typeface="Consolas"/>
                <a:cs typeface="Consolas"/>
                <a:sym typeface="Consolas"/>
              </a:rPr>
              <a:t> * time.Second)		</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800">
              <a:solidFill>
                <a:srgbClr val="EFEFEF"/>
              </a:solidFill>
            </a:endParaRPr>
          </a:p>
          <a:p>
            <a:pPr indent="0" lvl="0" marL="0" rtl="0" algn="l">
              <a:spcBef>
                <a:spcPts val="0"/>
              </a:spcBef>
              <a:spcAft>
                <a:spcPts val="0"/>
              </a:spcAft>
              <a:buClr>
                <a:schemeClr val="dk1"/>
              </a:buClr>
              <a:buSzPts val="1100"/>
              <a:buFont typeface="Arial"/>
              <a:buNone/>
            </a:pPr>
            <a:r>
              <a:rPr lang="en" sz="1800">
                <a:solidFill>
                  <a:srgbClr val="EFEFEF"/>
                </a:solidFill>
              </a:rPr>
              <a:t>}</a:t>
            </a:r>
            <a:endParaRPr sz="1800">
              <a:solidFill>
                <a:srgbClr val="EFEFEF"/>
              </a:solidFill>
            </a:endParaRPr>
          </a:p>
          <a:p>
            <a:pPr indent="0" lvl="0" marL="0" rtl="0" algn="l">
              <a:spcBef>
                <a:spcPts val="0"/>
              </a:spcBef>
              <a:spcAft>
                <a:spcPts val="0"/>
              </a:spcAft>
              <a:buClr>
                <a:schemeClr val="dk1"/>
              </a:buClr>
              <a:buSzPts val="1100"/>
              <a:buFont typeface="Arial"/>
              <a:buNone/>
            </a:pPr>
            <a:r>
              <a:t/>
            </a:r>
            <a:endParaRPr sz="1800">
              <a:solidFill>
                <a:srgbClr val="EFEFEF"/>
              </a:solidFill>
            </a:endParaRPr>
          </a:p>
        </p:txBody>
      </p:sp>
      <p:sp>
        <p:nvSpPr>
          <p:cNvPr id="365" name="Google Shape;365;p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69" name="Shape 369"/>
        <p:cNvGrpSpPr/>
        <p:nvPr/>
      </p:nvGrpSpPr>
      <p:grpSpPr>
        <a:xfrm>
          <a:off x="0" y="0"/>
          <a:ext cx="0" cy="0"/>
          <a:chOff x="0" y="0"/>
          <a:chExt cx="0" cy="0"/>
        </a:xfrm>
      </p:grpSpPr>
      <p:sp>
        <p:nvSpPr>
          <p:cNvPr id="370" name="Google Shape;370;p4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Handle timeouts using </a:t>
            </a:r>
            <a:r>
              <a:rPr lang="en">
                <a:solidFill>
                  <a:srgbClr val="FFFFFF"/>
                </a:solidFill>
                <a:latin typeface="Consolas"/>
                <a:ea typeface="Consolas"/>
                <a:cs typeface="Consolas"/>
                <a:sym typeface="Consolas"/>
              </a:rPr>
              <a:t>select</a:t>
            </a:r>
            <a:endParaRPr>
              <a:solidFill>
                <a:srgbClr val="FFFFFF"/>
              </a:solidFill>
              <a:latin typeface="Consolas"/>
              <a:ea typeface="Consolas"/>
              <a:cs typeface="Consolas"/>
              <a:sym typeface="Consolas"/>
            </a:endParaRPr>
          </a:p>
        </p:txBody>
      </p:sp>
      <p:sp>
        <p:nvSpPr>
          <p:cNvPr id="371" name="Google Shape;371;p41"/>
          <p:cNvSpPr txBox="1"/>
          <p:nvPr/>
        </p:nvSpPr>
        <p:spPr>
          <a:xfrm>
            <a:off x="508000" y="1179550"/>
            <a:ext cx="3861900" cy="326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Asynchronously request an answer </a:t>
            </a:r>
            <a:br>
              <a:rPr b="1" lang="en">
                <a:solidFill>
                  <a:srgbClr val="666666"/>
                </a:solidFill>
                <a:latin typeface="Consolas"/>
                <a:ea typeface="Consolas"/>
                <a:cs typeface="Consolas"/>
                <a:sym typeface="Consolas"/>
              </a:rPr>
            </a:br>
            <a:r>
              <a:rPr b="1" lang="en">
                <a:solidFill>
                  <a:srgbClr val="666666"/>
                </a:solidFill>
                <a:latin typeface="Consolas"/>
                <a:ea typeface="Consolas"/>
                <a:cs typeface="Consolas"/>
                <a:sym typeface="Consolas"/>
              </a:rPr>
              <a:t>// from server, timing out after X </a:t>
            </a:r>
            <a:br>
              <a:rPr b="1" lang="en">
                <a:solidFill>
                  <a:srgbClr val="666666"/>
                </a:solidFill>
                <a:latin typeface="Consolas"/>
                <a:ea typeface="Consolas"/>
                <a:cs typeface="Consolas"/>
                <a:sym typeface="Consolas"/>
              </a:rPr>
            </a:br>
            <a:r>
              <a:rPr b="1" lang="en">
                <a:solidFill>
                  <a:srgbClr val="666666"/>
                </a:solidFill>
                <a:latin typeface="Consolas"/>
                <a:ea typeface="Consolas"/>
                <a:cs typeface="Consolas"/>
                <a:sym typeface="Consolas"/>
              </a:rPr>
              <a:t>// seconds</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result := </a:t>
            </a:r>
            <a:r>
              <a:rPr b="1" lang="en">
                <a:solidFill>
                  <a:srgbClr val="00CBFF"/>
                </a:solidFill>
                <a:latin typeface="Consolas"/>
                <a:ea typeface="Consolas"/>
                <a:cs typeface="Consolas"/>
                <a:sym typeface="Consolas"/>
              </a:rPr>
              <a:t>make</a:t>
            </a:r>
            <a:r>
              <a:rPr b="1" lang="en">
                <a:solidFill>
                  <a:srgbClr val="EFEFEF"/>
                </a:solidFill>
                <a:latin typeface="Consolas"/>
                <a:ea typeface="Consolas"/>
                <a:cs typeface="Consolas"/>
                <a:sym typeface="Consolas"/>
              </a:rPr>
              <a:t>(</a:t>
            </a:r>
            <a:r>
              <a:rPr b="1" lang="en">
                <a:solidFill>
                  <a:srgbClr val="AF79FF"/>
                </a:solidFill>
                <a:latin typeface="Consolas"/>
                <a:ea typeface="Consolas"/>
                <a:cs typeface="Consolas"/>
                <a:sym typeface="Consolas"/>
              </a:rPr>
              <a:t>chan int</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timeout := </a:t>
            </a:r>
            <a:r>
              <a:rPr b="1" lang="en">
                <a:solidFill>
                  <a:srgbClr val="00CBFF"/>
                </a:solidFill>
                <a:latin typeface="Consolas"/>
                <a:ea typeface="Consolas"/>
                <a:cs typeface="Consolas"/>
                <a:sym typeface="Consolas"/>
              </a:rPr>
              <a:t>make</a:t>
            </a:r>
            <a:r>
              <a:rPr b="1" lang="en">
                <a:solidFill>
                  <a:srgbClr val="EFEFEF"/>
                </a:solidFill>
                <a:latin typeface="Consolas"/>
                <a:ea typeface="Consolas"/>
                <a:cs typeface="Consolas"/>
                <a:sym typeface="Consolas"/>
              </a:rPr>
              <a:t>(</a:t>
            </a:r>
            <a:r>
              <a:rPr b="1" lang="en">
                <a:solidFill>
                  <a:srgbClr val="AF79FF"/>
                </a:solidFill>
                <a:latin typeface="Consolas"/>
                <a:ea typeface="Consolas"/>
                <a:cs typeface="Consolas"/>
                <a:sym typeface="Consolas"/>
              </a:rPr>
              <a:t>chan bool</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Ask server</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go</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response := </a:t>
            </a:r>
            <a:r>
              <a:rPr b="1" lang="en">
                <a:solidFill>
                  <a:srgbClr val="666666"/>
                </a:solidFill>
                <a:latin typeface="Consolas"/>
                <a:ea typeface="Consolas"/>
                <a:cs typeface="Consolas"/>
                <a:sym typeface="Consolas"/>
              </a:rPr>
              <a:t>// ... send RPC</a:t>
            </a:r>
            <a:endParaRPr b="1">
              <a:solidFill>
                <a:srgbClr val="666666"/>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result &lt;- </a:t>
            </a:r>
            <a:r>
              <a:rPr b="1" lang="en">
                <a:solidFill>
                  <a:schemeClr val="lt1"/>
                </a:solidFill>
                <a:latin typeface="Consolas"/>
                <a:ea typeface="Consolas"/>
                <a:cs typeface="Consolas"/>
                <a:sym typeface="Consolas"/>
              </a:rPr>
              <a:t>response</a:t>
            </a:r>
            <a:endParaRPr b="1">
              <a:solidFill>
                <a:schemeClr val="lt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Start timer</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go</a:t>
            </a: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time.Sleep(5 * time.Second)</a:t>
            </a:r>
            <a:endParaRPr b="1">
              <a:solidFill>
                <a:srgbClr val="EFEFEF"/>
              </a:solidFill>
              <a:latin typeface="Consolas"/>
              <a:ea typeface="Consolas"/>
              <a:cs typeface="Consolas"/>
              <a:sym typeface="Consolas"/>
            </a:endParaRPr>
          </a:p>
          <a:p>
            <a:pPr indent="0" lvl="0" marL="45720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timeout &lt;- </a:t>
            </a:r>
            <a:r>
              <a:rPr b="1" lang="en">
                <a:solidFill>
                  <a:srgbClr val="FF9900"/>
                </a:solidFill>
                <a:latin typeface="Consolas"/>
                <a:ea typeface="Consolas"/>
                <a:cs typeface="Consolas"/>
                <a:sym typeface="Consolas"/>
              </a:rPr>
              <a:t>true</a:t>
            </a:r>
            <a:endParaRPr b="1">
              <a:solidFill>
                <a:srgbClr val="FF9900"/>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p:txBody>
      </p:sp>
      <p:sp>
        <p:nvSpPr>
          <p:cNvPr id="372" name="Google Shape;372;p41"/>
          <p:cNvSpPr txBox="1"/>
          <p:nvPr/>
        </p:nvSpPr>
        <p:spPr>
          <a:xfrm>
            <a:off x="4318000" y="1179550"/>
            <a:ext cx="3861900" cy="326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Wait on both channels</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select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res := &lt;-result: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handleResult(res)</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a:t>
            </a:r>
            <a:r>
              <a:rPr b="1" lang="en">
                <a:solidFill>
                  <a:srgbClr val="00CBFF"/>
                </a:solidFill>
                <a:latin typeface="Consolas"/>
                <a:ea typeface="Consolas"/>
                <a:cs typeface="Consolas"/>
                <a:sym typeface="Consolas"/>
              </a:rPr>
              <a:t>case</a:t>
            </a:r>
            <a:r>
              <a:rPr b="1" lang="en">
                <a:solidFill>
                  <a:srgbClr val="EFEFEF"/>
                </a:solidFill>
                <a:latin typeface="Consolas"/>
                <a:ea typeface="Consolas"/>
                <a:cs typeface="Consolas"/>
                <a:sym typeface="Consolas"/>
              </a:rPr>
              <a:t> &lt;-timeout: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		fmt.Println(</a:t>
            </a:r>
            <a:r>
              <a:rPr b="1" lang="en">
                <a:solidFill>
                  <a:srgbClr val="E69138"/>
                </a:solidFill>
                <a:latin typeface="Consolas"/>
                <a:ea typeface="Consolas"/>
                <a:cs typeface="Consolas"/>
                <a:sym typeface="Consolas"/>
              </a:rPr>
              <a:t>"Timeout!"</a:t>
            </a: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00CBFF"/>
              </a:solidFill>
              <a:latin typeface="Consolas"/>
              <a:ea typeface="Consolas"/>
              <a:cs typeface="Consolas"/>
              <a:sym typeface="Consolas"/>
            </a:endParaRPr>
          </a:p>
        </p:txBody>
      </p:sp>
      <p:sp>
        <p:nvSpPr>
          <p:cNvPr id="373" name="Google Shape;373;p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Today’s Precept…</a:t>
            </a:r>
            <a:endParaRPr>
              <a:solidFill>
                <a:srgbClr val="FFFFFF"/>
              </a:solidFill>
            </a:endParaRPr>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chemeClr val="lt1"/>
              </a:buClr>
              <a:buSzPts val="2400"/>
              <a:buAutoNum type="arabicPeriod"/>
            </a:pPr>
            <a:r>
              <a:rPr lang="en" sz="2400">
                <a:solidFill>
                  <a:schemeClr val="lt1"/>
                </a:solidFill>
              </a:rPr>
              <a:t>Two synchronization mechanisms</a:t>
            </a:r>
            <a:endParaRPr sz="2400">
              <a:solidFill>
                <a:schemeClr val="lt1"/>
              </a:solidFill>
            </a:endParaRPr>
          </a:p>
          <a:p>
            <a:pPr indent="-381000" lvl="1" marL="914400" rtl="0" algn="l">
              <a:spcBef>
                <a:spcPts val="0"/>
              </a:spcBef>
              <a:spcAft>
                <a:spcPts val="0"/>
              </a:spcAft>
              <a:buClr>
                <a:schemeClr val="lt1"/>
              </a:buClr>
              <a:buSzPts val="2400"/>
              <a:buAutoNum type="alphaLcPeriod"/>
            </a:pPr>
            <a:r>
              <a:rPr lang="en" sz="2400">
                <a:solidFill>
                  <a:schemeClr val="lt1"/>
                </a:solidFill>
              </a:rPr>
              <a:t>Locks</a:t>
            </a:r>
            <a:endParaRPr sz="2400">
              <a:solidFill>
                <a:schemeClr val="lt1"/>
              </a:solidFill>
            </a:endParaRPr>
          </a:p>
          <a:p>
            <a:pPr indent="-381000" lvl="1" marL="914400" rtl="0" algn="l">
              <a:spcBef>
                <a:spcPts val="0"/>
              </a:spcBef>
              <a:spcAft>
                <a:spcPts val="0"/>
              </a:spcAft>
              <a:buClr>
                <a:schemeClr val="lt1"/>
              </a:buClr>
              <a:buSzPts val="2400"/>
              <a:buAutoNum type="alphaLcPeriod"/>
            </a:pPr>
            <a:r>
              <a:rPr lang="en" sz="2400">
                <a:solidFill>
                  <a:schemeClr val="lt1"/>
                </a:solidFill>
              </a:rPr>
              <a:t>Channels</a:t>
            </a:r>
            <a:endParaRPr sz="2400">
              <a:solidFill>
                <a:srgbClr val="FFFFFF"/>
              </a:solidFill>
            </a:endParaRPr>
          </a:p>
          <a:p>
            <a:pPr indent="-381000" lvl="0" marL="457200" rtl="0" algn="l">
              <a:spcBef>
                <a:spcPts val="0"/>
              </a:spcBef>
              <a:spcAft>
                <a:spcPts val="0"/>
              </a:spcAft>
              <a:buClr>
                <a:srgbClr val="FFFFFF"/>
              </a:buClr>
              <a:buSzPts val="2400"/>
              <a:buAutoNum type="arabicPeriod"/>
            </a:pPr>
            <a:r>
              <a:rPr lang="en" sz="2400">
                <a:solidFill>
                  <a:srgbClr val="FFFFFF"/>
                </a:solidFill>
              </a:rPr>
              <a:t>Mapreduce</a:t>
            </a:r>
            <a:endParaRPr sz="2400">
              <a:solidFill>
                <a:srgbClr val="FFFFFF"/>
              </a:solidFill>
            </a:endParaRPr>
          </a:p>
        </p:txBody>
      </p:sp>
      <p:sp>
        <p:nvSpPr>
          <p:cNvPr id="69" name="Google Shape;69;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77" name="Shape 377"/>
        <p:cNvGrpSpPr/>
        <p:nvPr/>
      </p:nvGrpSpPr>
      <p:grpSpPr>
        <a:xfrm>
          <a:off x="0" y="0"/>
          <a:ext cx="0" cy="0"/>
          <a:chOff x="0" y="0"/>
          <a:chExt cx="0" cy="0"/>
        </a:xfrm>
      </p:grpSpPr>
      <p:sp>
        <p:nvSpPr>
          <p:cNvPr id="378" name="Google Shape;378;p4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Exercise: Implementing a mutex using channels</a:t>
            </a:r>
            <a:endParaRPr>
              <a:solidFill>
                <a:srgbClr val="FFFFFF"/>
              </a:solidFill>
            </a:endParaRPr>
          </a:p>
        </p:txBody>
      </p:sp>
      <p:sp>
        <p:nvSpPr>
          <p:cNvPr id="379" name="Google Shape;379;p42"/>
          <p:cNvSpPr txBox="1"/>
          <p:nvPr/>
        </p:nvSpPr>
        <p:spPr>
          <a:xfrm>
            <a:off x="749550" y="11033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Lock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NewLock()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a:t>
            </a:r>
            <a:r>
              <a:rPr b="1" lang="en">
                <a:solidFill>
                  <a:srgbClr val="666666"/>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
        <p:nvSpPr>
          <p:cNvPr id="380" name="Google Shape;380;p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84" name="Shape 384"/>
        <p:cNvGrpSpPr/>
        <p:nvPr/>
      </p:nvGrpSpPr>
      <p:grpSpPr>
        <a:xfrm>
          <a:off x="0" y="0"/>
          <a:ext cx="0" cy="0"/>
          <a:chOff x="0" y="0"/>
          <a:chExt cx="0" cy="0"/>
        </a:xfrm>
      </p:grpSpPr>
      <p:sp>
        <p:nvSpPr>
          <p:cNvPr id="385" name="Google Shape;385;p4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Exercise: Implementing a mutex using channels</a:t>
            </a:r>
            <a:endParaRPr>
              <a:solidFill>
                <a:srgbClr val="FFFFFF"/>
              </a:solidFill>
            </a:endParaRPr>
          </a:p>
        </p:txBody>
      </p:sp>
      <p:sp>
        <p:nvSpPr>
          <p:cNvPr id="386" name="Google Shape;386;p43"/>
          <p:cNvSpPr txBox="1"/>
          <p:nvPr/>
        </p:nvSpPr>
        <p:spPr>
          <a:xfrm>
            <a:off x="749550" y="11033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Lock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ch </a:t>
            </a:r>
            <a:r>
              <a:rPr b="1" lang="en">
                <a:solidFill>
                  <a:srgbClr val="AF79FF"/>
                </a:solidFill>
                <a:latin typeface="Consolas"/>
                <a:ea typeface="Consolas"/>
                <a:cs typeface="Consolas"/>
                <a:sym typeface="Consolas"/>
              </a:rPr>
              <a:t>chan bool</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NewLock()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a:t>
            </a:r>
            <a:r>
              <a:rPr b="1" lang="en">
                <a:solidFill>
                  <a:srgbClr val="666666"/>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
        <p:nvSpPr>
          <p:cNvPr id="387" name="Google Shape;387;p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91" name="Shape 391"/>
        <p:cNvGrpSpPr/>
        <p:nvPr/>
      </p:nvGrpSpPr>
      <p:grpSpPr>
        <a:xfrm>
          <a:off x="0" y="0"/>
          <a:ext cx="0" cy="0"/>
          <a:chOff x="0" y="0"/>
          <a:chExt cx="0" cy="0"/>
        </a:xfrm>
      </p:grpSpPr>
      <p:sp>
        <p:nvSpPr>
          <p:cNvPr id="392" name="Google Shape;392;p4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Exercise: Implementing a mutex using channels</a:t>
            </a:r>
            <a:endParaRPr>
              <a:solidFill>
                <a:srgbClr val="FFFFFF"/>
              </a:solidFill>
            </a:endParaRPr>
          </a:p>
        </p:txBody>
      </p:sp>
      <p:sp>
        <p:nvSpPr>
          <p:cNvPr id="393" name="Google Shape;393;p44"/>
          <p:cNvSpPr txBox="1"/>
          <p:nvPr/>
        </p:nvSpPr>
        <p:spPr>
          <a:xfrm>
            <a:off x="749550" y="11033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Lock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ch </a:t>
            </a:r>
            <a:r>
              <a:rPr b="1" lang="en">
                <a:solidFill>
                  <a:srgbClr val="AF79FF"/>
                </a:solidFill>
                <a:latin typeface="Consolas"/>
                <a:ea typeface="Consolas"/>
                <a:cs typeface="Consolas"/>
                <a:sym typeface="Consolas"/>
              </a:rPr>
              <a:t>chan bool</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NewLock()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a:t>
            </a:r>
            <a:r>
              <a:rPr b="1" lang="en">
                <a:solidFill>
                  <a:schemeClr val="lt1"/>
                </a:solidFill>
                <a:latin typeface="Consolas"/>
                <a:ea typeface="Consolas"/>
                <a:cs typeface="Consolas"/>
                <a:sym typeface="Consolas"/>
              </a:rPr>
              <a:t>lock :=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{make(</a:t>
            </a:r>
            <a:r>
              <a:rPr b="1" lang="en">
                <a:solidFill>
                  <a:srgbClr val="AF79FF"/>
                </a:solidFill>
                <a:latin typeface="Consolas"/>
                <a:ea typeface="Consolas"/>
                <a:cs typeface="Consolas"/>
                <a:sym typeface="Consolas"/>
              </a:rPr>
              <a:t>chan bool</a:t>
            </a:r>
            <a:r>
              <a:rPr b="1" lang="en">
                <a:solidFill>
                  <a:schemeClr val="lt1"/>
                </a:solidFill>
                <a:latin typeface="Consolas"/>
                <a:ea typeface="Consolas"/>
                <a:cs typeface="Consolas"/>
                <a:sym typeface="Consolas"/>
              </a:rPr>
              <a:t>, 1)}</a:t>
            </a:r>
            <a:endParaRPr b="1">
              <a:solidFill>
                <a:schemeClr val="lt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	lock.ch &lt;- </a:t>
            </a:r>
            <a:r>
              <a:rPr b="1" lang="en">
                <a:solidFill>
                  <a:srgbClr val="FF9900"/>
                </a:solidFill>
                <a:latin typeface="Consolas"/>
                <a:ea typeface="Consolas"/>
                <a:cs typeface="Consolas"/>
                <a:sym typeface="Consolas"/>
              </a:rPr>
              <a:t>true</a:t>
            </a:r>
            <a:endParaRPr b="1">
              <a:solidFill>
                <a:srgbClr val="FF9900"/>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lock</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
        <p:nvSpPr>
          <p:cNvPr id="394" name="Google Shape;394;p4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398" name="Shape 398"/>
        <p:cNvGrpSpPr/>
        <p:nvPr/>
      </p:nvGrpSpPr>
      <p:grpSpPr>
        <a:xfrm>
          <a:off x="0" y="0"/>
          <a:ext cx="0" cy="0"/>
          <a:chOff x="0" y="0"/>
          <a:chExt cx="0" cy="0"/>
        </a:xfrm>
      </p:grpSpPr>
      <p:sp>
        <p:nvSpPr>
          <p:cNvPr id="399" name="Google Shape;399;p4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Exercise: Implementing a mutex using channels</a:t>
            </a:r>
            <a:endParaRPr>
              <a:solidFill>
                <a:srgbClr val="FFFFFF"/>
              </a:solidFill>
            </a:endParaRPr>
          </a:p>
        </p:txBody>
      </p:sp>
      <p:sp>
        <p:nvSpPr>
          <p:cNvPr id="400" name="Google Shape;400;p45"/>
          <p:cNvSpPr txBox="1"/>
          <p:nvPr/>
        </p:nvSpPr>
        <p:spPr>
          <a:xfrm>
            <a:off x="749550" y="1103350"/>
            <a:ext cx="3787800" cy="33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Lock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ch </a:t>
            </a:r>
            <a:r>
              <a:rPr b="1" lang="en">
                <a:solidFill>
                  <a:srgbClr val="AF79FF"/>
                </a:solidFill>
                <a:latin typeface="Consolas"/>
                <a:ea typeface="Consolas"/>
                <a:cs typeface="Consolas"/>
                <a:sym typeface="Consolas"/>
              </a:rPr>
              <a:t>chan bool</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NewLock()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lock :=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{make(</a:t>
            </a:r>
            <a:r>
              <a:rPr b="1" lang="en">
                <a:solidFill>
                  <a:srgbClr val="AF79FF"/>
                </a:solidFill>
                <a:latin typeface="Consolas"/>
                <a:ea typeface="Consolas"/>
                <a:cs typeface="Consolas"/>
                <a:sym typeface="Consolas"/>
              </a:rPr>
              <a:t>chan bool</a:t>
            </a:r>
            <a:r>
              <a:rPr b="1" lang="en">
                <a:solidFill>
                  <a:schemeClr val="lt1"/>
                </a:solidFill>
                <a:latin typeface="Consolas"/>
                <a:ea typeface="Consolas"/>
                <a:cs typeface="Consolas"/>
                <a:sym typeface="Consolas"/>
              </a:rPr>
              <a:t>, 1)}</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lock.ch &lt;- </a:t>
            </a:r>
            <a:r>
              <a:rPr b="1" lang="en">
                <a:solidFill>
                  <a:srgbClr val="FF9900"/>
                </a:solidFill>
                <a:latin typeface="Consolas"/>
                <a:ea typeface="Consolas"/>
                <a:cs typeface="Consolas"/>
                <a:sym typeface="Consolas"/>
              </a:rPr>
              <a:t>true</a:t>
            </a:r>
            <a:endParaRPr b="1">
              <a:solidFill>
                <a:srgbClr val="FF9900"/>
              </a:solidFill>
              <a:latin typeface="Consolas"/>
              <a:ea typeface="Consolas"/>
              <a:cs typeface="Consolas"/>
              <a:sym typeface="Consolas"/>
            </a:endParaRPr>
          </a:p>
          <a:p>
            <a:pPr indent="457200" lvl="0" marL="0" rtl="0" algn="l">
              <a:spcBef>
                <a:spcPts val="0"/>
              </a:spcBef>
              <a:spcAft>
                <a:spcPts val="0"/>
              </a:spcAft>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lock</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&lt;-lock.ch</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666666"/>
                </a:solidFill>
                <a:latin typeface="Consolas"/>
                <a:ea typeface="Consolas"/>
                <a:cs typeface="Consolas"/>
                <a:sym typeface="Consolas"/>
              </a:rPr>
              <a:t>// ???</a:t>
            </a:r>
            <a:endParaRPr b="1">
              <a:solidFill>
                <a:srgbClr val="666666"/>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
        <p:nvSpPr>
          <p:cNvPr id="401" name="Google Shape;401;p4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405" name="Shape 405"/>
        <p:cNvGrpSpPr/>
        <p:nvPr/>
      </p:nvGrpSpPr>
      <p:grpSpPr>
        <a:xfrm>
          <a:off x="0" y="0"/>
          <a:ext cx="0" cy="0"/>
          <a:chOff x="0" y="0"/>
          <a:chExt cx="0" cy="0"/>
        </a:xfrm>
      </p:grpSpPr>
      <p:sp>
        <p:nvSpPr>
          <p:cNvPr id="406" name="Google Shape;406;p4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lt1"/>
                </a:solidFill>
              </a:rPr>
              <a:t>Exercise: Implementing a mutex using channels</a:t>
            </a:r>
            <a:endParaRPr>
              <a:solidFill>
                <a:srgbClr val="FFFFFF"/>
              </a:solidFill>
            </a:endParaRPr>
          </a:p>
        </p:txBody>
      </p:sp>
      <p:sp>
        <p:nvSpPr>
          <p:cNvPr id="407" name="Google Shape;407;p46"/>
          <p:cNvSpPr txBox="1"/>
          <p:nvPr/>
        </p:nvSpPr>
        <p:spPr>
          <a:xfrm>
            <a:off x="749550" y="1103350"/>
            <a:ext cx="3787800" cy="3840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CBFF"/>
                </a:solidFill>
                <a:latin typeface="Consolas"/>
                <a:ea typeface="Consolas"/>
                <a:cs typeface="Consolas"/>
                <a:sym typeface="Consolas"/>
              </a:rPr>
              <a:t>type</a:t>
            </a:r>
            <a:r>
              <a:rPr b="1" lang="en">
                <a:solidFill>
                  <a:srgbClr val="EFEFEF"/>
                </a:solidFill>
                <a:latin typeface="Consolas"/>
                <a:ea typeface="Consolas"/>
                <a:cs typeface="Consolas"/>
                <a:sym typeface="Consolas"/>
              </a:rPr>
              <a:t> </a:t>
            </a:r>
            <a:r>
              <a:rPr b="1" lang="en">
                <a:solidFill>
                  <a:srgbClr val="6AA84F"/>
                </a:solidFill>
                <a:latin typeface="Consolas"/>
                <a:ea typeface="Consolas"/>
                <a:cs typeface="Consolas"/>
                <a:sym typeface="Consolas"/>
              </a:rPr>
              <a:t>Lock </a:t>
            </a:r>
            <a:r>
              <a:rPr b="1" lang="en">
                <a:solidFill>
                  <a:srgbClr val="00CBFF"/>
                </a:solidFill>
                <a:latin typeface="Consolas"/>
                <a:ea typeface="Consolas"/>
                <a:cs typeface="Consolas"/>
                <a:sym typeface="Consolas"/>
              </a:rPr>
              <a:t>struct</a:t>
            </a:r>
            <a:r>
              <a:rPr b="1" lang="en">
                <a:solidFill>
                  <a:srgbClr val="EFEFEF"/>
                </a:solidFill>
                <a:latin typeface="Consolas"/>
                <a:ea typeface="Consolas"/>
                <a:cs typeface="Consolas"/>
                <a:sym typeface="Consolas"/>
              </a:rPr>
              <a:t> {</a:t>
            </a:r>
            <a:endParaRPr b="1">
              <a:solidFill>
                <a:srgbClr val="EFEFEF"/>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ch </a:t>
            </a:r>
            <a:r>
              <a:rPr b="1" lang="en">
                <a:solidFill>
                  <a:srgbClr val="AF79FF"/>
                </a:solidFill>
                <a:latin typeface="Consolas"/>
                <a:ea typeface="Consolas"/>
                <a:cs typeface="Consolas"/>
                <a:sym typeface="Consolas"/>
              </a:rPr>
              <a:t>chan bool</a:t>
            </a:r>
            <a:endParaRPr b="1">
              <a:solidFill>
                <a:srgbClr val="6AA84F"/>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NewLock()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 {</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	lock</a:t>
            </a:r>
            <a:r>
              <a:rPr b="1" lang="en">
                <a:solidFill>
                  <a:schemeClr val="lt1"/>
                </a:solidFill>
                <a:latin typeface="Consolas"/>
                <a:ea typeface="Consolas"/>
                <a:cs typeface="Consolas"/>
                <a:sym typeface="Consolas"/>
              </a:rPr>
              <a:t> := </a:t>
            </a:r>
            <a:r>
              <a:rPr b="1" lang="en">
                <a:solidFill>
                  <a:srgbClr val="6AA84F"/>
                </a:solidFill>
                <a:latin typeface="Consolas"/>
                <a:ea typeface="Consolas"/>
                <a:cs typeface="Consolas"/>
                <a:sym typeface="Consolas"/>
              </a:rPr>
              <a:t>Lock</a:t>
            </a:r>
            <a:r>
              <a:rPr b="1" lang="en">
                <a:solidFill>
                  <a:schemeClr val="lt1"/>
                </a:solidFill>
                <a:latin typeface="Consolas"/>
                <a:ea typeface="Consolas"/>
                <a:cs typeface="Consolas"/>
                <a:sym typeface="Consolas"/>
              </a:rPr>
              <a:t>{make(</a:t>
            </a:r>
            <a:r>
              <a:rPr b="1" lang="en">
                <a:solidFill>
                  <a:srgbClr val="AF79FF"/>
                </a:solidFill>
                <a:latin typeface="Consolas"/>
                <a:ea typeface="Consolas"/>
                <a:cs typeface="Consolas"/>
                <a:sym typeface="Consolas"/>
              </a:rPr>
              <a:t>chan bool</a:t>
            </a:r>
            <a:r>
              <a:rPr b="1" lang="en">
                <a:solidFill>
                  <a:srgbClr val="FFFFFF"/>
                </a:solidFill>
                <a:latin typeface="Consolas"/>
                <a:ea typeface="Consolas"/>
                <a:cs typeface="Consolas"/>
                <a:sym typeface="Consolas"/>
              </a:rPr>
              <a:t>, 1</a:t>
            </a:r>
            <a:r>
              <a:rPr b="1" lang="en">
                <a:solidFill>
                  <a:schemeClr val="lt1"/>
                </a:solidFill>
                <a:latin typeface="Consolas"/>
                <a:ea typeface="Consolas"/>
                <a:cs typeface="Consolas"/>
                <a:sym typeface="Consolas"/>
              </a:rPr>
              <a:t>)}</a:t>
            </a:r>
            <a:endParaRPr b="1">
              <a:solidFill>
                <a:schemeClr val="lt1"/>
              </a:solidFill>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b="1" lang="en">
                <a:solidFill>
                  <a:schemeClr val="lt1"/>
                </a:solidFill>
                <a:latin typeface="Consolas"/>
                <a:ea typeface="Consolas"/>
                <a:cs typeface="Consolas"/>
                <a:sym typeface="Consolas"/>
              </a:rPr>
              <a:t>	lock.ch &lt;- </a:t>
            </a:r>
            <a:r>
              <a:rPr b="1" lang="en">
                <a:solidFill>
                  <a:srgbClr val="FF9900"/>
                </a:solidFill>
                <a:latin typeface="Consolas"/>
                <a:ea typeface="Consolas"/>
                <a:cs typeface="Consolas"/>
                <a:sym typeface="Consolas"/>
              </a:rPr>
              <a:t>true</a:t>
            </a:r>
            <a:endParaRPr b="1">
              <a:solidFill>
                <a:srgbClr val="FF9900"/>
              </a:solidFill>
              <a:latin typeface="Consolas"/>
              <a:ea typeface="Consolas"/>
              <a:cs typeface="Consolas"/>
              <a:sym typeface="Consolas"/>
            </a:endParaRPr>
          </a:p>
          <a:p>
            <a:pPr indent="457200" lvl="0" marL="0" rtl="0" algn="l">
              <a:spcBef>
                <a:spcPts val="0"/>
              </a:spcBef>
              <a:spcAft>
                <a:spcPts val="0"/>
              </a:spcAft>
              <a:buClr>
                <a:schemeClr val="dk1"/>
              </a:buClr>
              <a:buSzPts val="1100"/>
              <a:buFont typeface="Arial"/>
              <a:buNone/>
            </a:pPr>
            <a:r>
              <a:rPr b="1" lang="en">
                <a:solidFill>
                  <a:srgbClr val="00CBFF"/>
                </a:solidFill>
                <a:latin typeface="Consolas"/>
                <a:ea typeface="Consolas"/>
                <a:cs typeface="Consolas"/>
                <a:sym typeface="Consolas"/>
              </a:rPr>
              <a:t>return</a:t>
            </a:r>
            <a:r>
              <a:rPr b="1" lang="en">
                <a:solidFill>
                  <a:schemeClr val="lt1"/>
                </a:solidFill>
                <a:latin typeface="Consolas"/>
                <a:ea typeface="Consolas"/>
                <a:cs typeface="Consolas"/>
                <a:sym typeface="Consolas"/>
              </a:rPr>
              <a:t> lock</a:t>
            </a:r>
            <a:endParaRPr b="1">
              <a:solidFill>
                <a:schemeClr val="lt1"/>
              </a:solidFill>
              <a:latin typeface="Consolas"/>
              <a:ea typeface="Consolas"/>
              <a:cs typeface="Consolas"/>
              <a:sym typeface="Consolas"/>
            </a:endParaRPr>
          </a:p>
          <a:p>
            <a:pPr indent="0" lvl="0" marL="0" rtl="0" algn="l">
              <a:spcBef>
                <a:spcPts val="0"/>
              </a:spcBef>
              <a:spcAft>
                <a:spcPts val="0"/>
              </a:spcAft>
              <a:buNone/>
            </a:pPr>
            <a:r>
              <a:rPr b="1" lang="en">
                <a:solidFill>
                  <a:schemeClr val="lt1"/>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t/>
            </a:r>
            <a:endParaRPr sz="1200">
              <a:solidFill>
                <a:srgbClr val="0000FF"/>
              </a:solidFill>
              <a:latin typeface="Courier New"/>
              <a:ea typeface="Courier New"/>
              <a:cs typeface="Courier New"/>
              <a:sym typeface="Courier New"/>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Lock()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&lt;-lock.ch</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b="1">
              <a:solidFill>
                <a:srgbClr val="EFEFEF"/>
              </a:solidFill>
              <a:latin typeface="Consolas"/>
              <a:ea typeface="Consolas"/>
              <a:cs typeface="Consolas"/>
              <a:sym typeface="Consolas"/>
            </a:endParaRPr>
          </a:p>
          <a:p>
            <a:pPr indent="0" lvl="0" marL="0" rtl="0" algn="l">
              <a:spcBef>
                <a:spcPts val="0"/>
              </a:spcBef>
              <a:spcAft>
                <a:spcPts val="0"/>
              </a:spcAft>
              <a:buNone/>
            </a:pPr>
            <a:r>
              <a:t/>
            </a:r>
            <a:endParaRPr b="1">
              <a:solidFill>
                <a:srgbClr val="EFEFEF"/>
              </a:solidFill>
              <a:latin typeface="Consolas"/>
              <a:ea typeface="Consolas"/>
              <a:cs typeface="Consolas"/>
              <a:sym typeface="Consolas"/>
            </a:endParaRPr>
          </a:p>
          <a:p>
            <a:pPr indent="0" lvl="0" marL="0" rtl="0" algn="l">
              <a:spcBef>
                <a:spcPts val="0"/>
              </a:spcBef>
              <a:spcAft>
                <a:spcPts val="0"/>
              </a:spcAft>
              <a:buNone/>
            </a:pPr>
            <a:r>
              <a:rPr b="1" lang="en">
                <a:solidFill>
                  <a:srgbClr val="00CBFF"/>
                </a:solidFill>
                <a:latin typeface="Consolas"/>
                <a:ea typeface="Consolas"/>
                <a:cs typeface="Consolas"/>
                <a:sym typeface="Consolas"/>
              </a:rPr>
              <a:t>func</a:t>
            </a:r>
            <a:r>
              <a:rPr b="1" lang="en">
                <a:solidFill>
                  <a:srgbClr val="EFEFEF"/>
                </a:solidFill>
                <a:latin typeface="Consolas"/>
                <a:ea typeface="Consolas"/>
                <a:cs typeface="Consolas"/>
                <a:sym typeface="Consolas"/>
              </a:rPr>
              <a:t> (l *</a:t>
            </a:r>
            <a:r>
              <a:rPr b="1" lang="en">
                <a:solidFill>
                  <a:srgbClr val="6AA84F"/>
                </a:solidFill>
                <a:latin typeface="Consolas"/>
                <a:ea typeface="Consolas"/>
                <a:cs typeface="Consolas"/>
                <a:sym typeface="Consolas"/>
              </a:rPr>
              <a:t>Lock</a:t>
            </a:r>
            <a:r>
              <a:rPr b="1" lang="en">
                <a:solidFill>
                  <a:srgbClr val="EFEFEF"/>
                </a:solidFill>
                <a:latin typeface="Consolas"/>
                <a:ea typeface="Consolas"/>
                <a:cs typeface="Consolas"/>
                <a:sym typeface="Consolas"/>
              </a:rPr>
              <a:t>) Unlock() {</a:t>
            </a:r>
            <a:endParaRPr b="1">
              <a:solidFill>
                <a:srgbClr val="EFEFEF"/>
              </a:solidFill>
              <a:latin typeface="Consolas"/>
              <a:ea typeface="Consolas"/>
              <a:cs typeface="Consolas"/>
              <a:sym typeface="Consolas"/>
            </a:endParaRPr>
          </a:p>
          <a:p>
            <a:pPr indent="457200" lvl="0" marL="0" rtl="0" algn="l">
              <a:spcBef>
                <a:spcPts val="0"/>
              </a:spcBef>
              <a:spcAft>
                <a:spcPts val="0"/>
              </a:spcAft>
              <a:buNone/>
            </a:pPr>
            <a:r>
              <a:rPr b="1" lang="en">
                <a:solidFill>
                  <a:schemeClr val="lt1"/>
                </a:solidFill>
                <a:latin typeface="Consolas"/>
                <a:ea typeface="Consolas"/>
                <a:cs typeface="Consolas"/>
                <a:sym typeface="Consolas"/>
              </a:rPr>
              <a:t>lock.ch &lt;- </a:t>
            </a:r>
            <a:r>
              <a:rPr b="1" lang="en">
                <a:solidFill>
                  <a:srgbClr val="FF9900"/>
                </a:solidFill>
                <a:latin typeface="Consolas"/>
                <a:ea typeface="Consolas"/>
                <a:cs typeface="Consolas"/>
                <a:sym typeface="Consolas"/>
              </a:rPr>
              <a:t>true</a:t>
            </a:r>
            <a:endParaRPr b="1">
              <a:solidFill>
                <a:srgbClr val="666666"/>
              </a:solidFill>
              <a:latin typeface="Consolas"/>
              <a:ea typeface="Consolas"/>
              <a:cs typeface="Consolas"/>
              <a:sym typeface="Consolas"/>
            </a:endParaRPr>
          </a:p>
          <a:p>
            <a:pPr indent="0" lvl="0" marL="0" rtl="0" algn="l">
              <a:spcBef>
                <a:spcPts val="0"/>
              </a:spcBef>
              <a:spcAft>
                <a:spcPts val="0"/>
              </a:spcAft>
              <a:buNone/>
            </a:pPr>
            <a:r>
              <a:rPr b="1" lang="en">
                <a:solidFill>
                  <a:srgbClr val="EFEFEF"/>
                </a:solidFill>
                <a:latin typeface="Consolas"/>
                <a:ea typeface="Consolas"/>
                <a:cs typeface="Consolas"/>
                <a:sym typeface="Consolas"/>
              </a:rPr>
              <a:t>}</a:t>
            </a:r>
            <a:endParaRPr sz="1200">
              <a:solidFill>
                <a:srgbClr val="0000FF"/>
              </a:solidFill>
              <a:latin typeface="Courier New"/>
              <a:ea typeface="Courier New"/>
              <a:cs typeface="Courier New"/>
              <a:sym typeface="Courier New"/>
            </a:endParaRPr>
          </a:p>
        </p:txBody>
      </p:sp>
      <p:sp>
        <p:nvSpPr>
          <p:cNvPr id="408" name="Google Shape;408;p4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solidFill>
          <a:srgbClr val="000000"/>
        </a:solidFill>
      </p:bgPr>
    </p:bg>
    <p:spTree>
      <p:nvGrpSpPr>
        <p:cNvPr id="412" name="Shape 412"/>
        <p:cNvGrpSpPr/>
        <p:nvPr/>
      </p:nvGrpSpPr>
      <p:grpSpPr>
        <a:xfrm>
          <a:off x="0" y="0"/>
          <a:ext cx="0" cy="0"/>
          <a:chOff x="0" y="0"/>
          <a:chExt cx="0" cy="0"/>
        </a:xfrm>
      </p:grpSpPr>
      <p:sp>
        <p:nvSpPr>
          <p:cNvPr id="413" name="Google Shape;413;p4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Mutexes vs. Semaphores</a:t>
            </a:r>
            <a:endParaRPr>
              <a:solidFill>
                <a:srgbClr val="FFFFFF"/>
              </a:solidFill>
            </a:endParaRPr>
          </a:p>
        </p:txBody>
      </p:sp>
      <p:sp>
        <p:nvSpPr>
          <p:cNvPr id="414" name="Google Shape;414;p47"/>
          <p:cNvSpPr txBox="1"/>
          <p:nvPr>
            <p:ph idx="1" type="body"/>
          </p:nvPr>
        </p:nvSpPr>
        <p:spPr>
          <a:xfrm>
            <a:off x="311700" y="1152475"/>
            <a:ext cx="4037400" cy="2847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Mutexes</a:t>
            </a:r>
            <a:r>
              <a:rPr lang="en">
                <a:solidFill>
                  <a:srgbClr val="FFFFFF"/>
                </a:solidFill>
              </a:rPr>
              <a:t> allow 1 process to enter critical section at a time. Allows at most </a:t>
            </a:r>
            <a:r>
              <a:rPr i="1" lang="en">
                <a:solidFill>
                  <a:srgbClr val="FFFFFF"/>
                </a:solidFill>
              </a:rPr>
              <a:t>n</a:t>
            </a:r>
            <a:r>
              <a:rPr lang="en">
                <a:solidFill>
                  <a:srgbClr val="FFFFFF"/>
                </a:solidFill>
              </a:rPr>
              <a:t> concurrent accesses</a:t>
            </a:r>
            <a:endParaRPr>
              <a:solidFill>
                <a:srgbClr val="FFFFFF"/>
              </a:solidFill>
            </a:endParaRPr>
          </a:p>
          <a:p>
            <a:pPr indent="0" lvl="0" marL="0" rtl="0" algn="l">
              <a:spcBef>
                <a:spcPts val="1600"/>
              </a:spcBef>
              <a:spcAft>
                <a:spcPts val="0"/>
              </a:spcAft>
              <a:buNone/>
            </a:pPr>
            <a:r>
              <a:t/>
            </a:r>
            <a:endParaRPr>
              <a:solidFill>
                <a:srgbClr val="FFFFFF"/>
              </a:solidFill>
            </a:endParaRPr>
          </a:p>
          <a:p>
            <a:pPr indent="0" lvl="0" marL="0" rtl="0" algn="l">
              <a:spcBef>
                <a:spcPts val="1600"/>
              </a:spcBef>
              <a:spcAft>
                <a:spcPts val="1600"/>
              </a:spcAft>
              <a:buNone/>
            </a:pPr>
            <a:r>
              <a:rPr b="1" lang="en">
                <a:solidFill>
                  <a:srgbClr val="FFFFFF"/>
                </a:solidFill>
              </a:rPr>
              <a:t>Semaphores</a:t>
            </a:r>
            <a:r>
              <a:rPr lang="en">
                <a:solidFill>
                  <a:srgbClr val="FFFFFF"/>
                </a:solidFill>
              </a:rPr>
              <a:t> allow up to </a:t>
            </a:r>
            <a:r>
              <a:rPr b="1" lang="en">
                <a:solidFill>
                  <a:srgbClr val="FFFFFF"/>
                </a:solidFill>
              </a:rPr>
              <a:t>N</a:t>
            </a:r>
            <a:r>
              <a:rPr lang="en">
                <a:solidFill>
                  <a:srgbClr val="FFFFFF"/>
                </a:solidFill>
              </a:rPr>
              <a:t> processes to enter critical section simultaneously</a:t>
            </a:r>
            <a:endParaRPr>
              <a:solidFill>
                <a:srgbClr val="FFFFFF"/>
              </a:solidFill>
            </a:endParaRPr>
          </a:p>
        </p:txBody>
      </p:sp>
      <p:sp>
        <p:nvSpPr>
          <p:cNvPr id="415" name="Google Shape;415;p47"/>
          <p:cNvSpPr/>
          <p:nvPr/>
        </p:nvSpPr>
        <p:spPr>
          <a:xfrm>
            <a:off x="4899850" y="1148425"/>
            <a:ext cx="3504300" cy="34164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Study Rooms</a:t>
            </a:r>
            <a:endParaRPr/>
          </a:p>
        </p:txBody>
      </p:sp>
      <p:sp>
        <p:nvSpPr>
          <p:cNvPr id="416" name="Google Shape;416;p47"/>
          <p:cNvSpPr/>
          <p:nvPr/>
        </p:nvSpPr>
        <p:spPr>
          <a:xfrm>
            <a:off x="4830425" y="114842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1</a:t>
            </a:r>
            <a:endParaRPr/>
          </a:p>
        </p:txBody>
      </p:sp>
      <p:sp>
        <p:nvSpPr>
          <p:cNvPr id="417" name="Google Shape;417;p47"/>
          <p:cNvSpPr/>
          <p:nvPr/>
        </p:nvSpPr>
        <p:spPr>
          <a:xfrm>
            <a:off x="4830425" y="228182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2</a:t>
            </a:r>
            <a:endParaRPr/>
          </a:p>
        </p:txBody>
      </p:sp>
      <p:sp>
        <p:nvSpPr>
          <p:cNvPr id="418" name="Google Shape;418;p47"/>
          <p:cNvSpPr/>
          <p:nvPr/>
        </p:nvSpPr>
        <p:spPr>
          <a:xfrm>
            <a:off x="4830425" y="343142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3</a:t>
            </a:r>
            <a:endParaRPr/>
          </a:p>
        </p:txBody>
      </p:sp>
      <p:sp>
        <p:nvSpPr>
          <p:cNvPr id="419" name="Google Shape;419;p47"/>
          <p:cNvSpPr/>
          <p:nvPr/>
        </p:nvSpPr>
        <p:spPr>
          <a:xfrm>
            <a:off x="7512925" y="115247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7</a:t>
            </a:r>
            <a:endParaRPr/>
          </a:p>
        </p:txBody>
      </p:sp>
      <p:sp>
        <p:nvSpPr>
          <p:cNvPr id="420" name="Google Shape;420;p47"/>
          <p:cNvSpPr/>
          <p:nvPr/>
        </p:nvSpPr>
        <p:spPr>
          <a:xfrm>
            <a:off x="7512925" y="228587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6</a:t>
            </a:r>
            <a:endParaRPr/>
          </a:p>
        </p:txBody>
      </p:sp>
      <p:sp>
        <p:nvSpPr>
          <p:cNvPr id="421" name="Google Shape;421;p47"/>
          <p:cNvSpPr/>
          <p:nvPr/>
        </p:nvSpPr>
        <p:spPr>
          <a:xfrm>
            <a:off x="7512925" y="3435475"/>
            <a:ext cx="891300" cy="11496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5</a:t>
            </a:r>
            <a:endParaRPr/>
          </a:p>
        </p:txBody>
      </p:sp>
      <p:sp>
        <p:nvSpPr>
          <p:cNvPr id="422" name="Google Shape;422;p47"/>
          <p:cNvSpPr/>
          <p:nvPr/>
        </p:nvSpPr>
        <p:spPr>
          <a:xfrm>
            <a:off x="5721725" y="3831025"/>
            <a:ext cx="1791300" cy="7500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4</a:t>
            </a:r>
            <a:endParaRPr/>
          </a:p>
        </p:txBody>
      </p:sp>
      <p:sp>
        <p:nvSpPr>
          <p:cNvPr id="423" name="Google Shape;423;p47"/>
          <p:cNvSpPr/>
          <p:nvPr/>
        </p:nvSpPr>
        <p:spPr>
          <a:xfrm>
            <a:off x="6305313" y="1441075"/>
            <a:ext cx="624000" cy="259800"/>
          </a:xfrm>
          <a:prstGeom prst="rect">
            <a:avLst/>
          </a:prstGeom>
          <a:solidFill>
            <a:srgbClr val="783F04"/>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4" name="Google Shape;424;p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1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428" name="Shape 428"/>
        <p:cNvGrpSpPr/>
        <p:nvPr/>
      </p:nvGrpSpPr>
      <p:grpSpPr>
        <a:xfrm>
          <a:off x="0" y="0"/>
          <a:ext cx="0" cy="0"/>
          <a:chOff x="0" y="0"/>
          <a:chExt cx="0" cy="0"/>
        </a:xfrm>
      </p:grpSpPr>
      <p:sp>
        <p:nvSpPr>
          <p:cNvPr id="429" name="Google Shape;429;p4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Outline</a:t>
            </a:r>
            <a:endParaRPr>
              <a:solidFill>
                <a:srgbClr val="FFFFFF"/>
              </a:solidFill>
            </a:endParaRPr>
          </a:p>
        </p:txBody>
      </p:sp>
      <p:sp>
        <p:nvSpPr>
          <p:cNvPr id="430" name="Google Shape;430;p4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rgbClr val="CCCCCC"/>
                </a:solidFill>
              </a:rPr>
              <a:t>Two synchronization mechanisms</a:t>
            </a:r>
            <a:endParaRPr>
              <a:solidFill>
                <a:srgbClr val="CCCCCC"/>
              </a:solidFill>
            </a:endParaRPr>
          </a:p>
          <a:p>
            <a:pPr indent="457200" lvl="0" marL="0" rtl="0" algn="l">
              <a:spcBef>
                <a:spcPts val="1600"/>
              </a:spcBef>
              <a:spcAft>
                <a:spcPts val="0"/>
              </a:spcAft>
              <a:buClr>
                <a:schemeClr val="dk1"/>
              </a:buClr>
              <a:buSzPts val="1100"/>
              <a:buFont typeface="Arial"/>
              <a:buNone/>
            </a:pPr>
            <a:r>
              <a:rPr lang="en">
                <a:solidFill>
                  <a:srgbClr val="CCCCCC"/>
                </a:solidFill>
              </a:rPr>
              <a:t>Locks</a:t>
            </a:r>
            <a:endParaRPr>
              <a:solidFill>
                <a:srgbClr val="CCCCCC"/>
              </a:solidFill>
            </a:endParaRPr>
          </a:p>
          <a:p>
            <a:pPr indent="457200" lvl="0" marL="0" rtl="0" algn="l">
              <a:spcBef>
                <a:spcPts val="1600"/>
              </a:spcBef>
              <a:spcAft>
                <a:spcPts val="0"/>
              </a:spcAft>
              <a:buClr>
                <a:schemeClr val="dk1"/>
              </a:buClr>
              <a:buSzPts val="1100"/>
              <a:buFont typeface="Arial"/>
              <a:buNone/>
            </a:pPr>
            <a:r>
              <a:rPr lang="en">
                <a:solidFill>
                  <a:srgbClr val="CCCCCC"/>
                </a:solidFill>
              </a:rPr>
              <a:t>Channels</a:t>
            </a:r>
            <a:endParaRPr>
              <a:solidFill>
                <a:srgbClr val="CCCCCC"/>
              </a:solidFill>
            </a:endParaRPr>
          </a:p>
          <a:p>
            <a:pPr indent="0" lvl="0" marL="0" rtl="0" algn="l">
              <a:spcBef>
                <a:spcPts val="1600"/>
              </a:spcBef>
              <a:spcAft>
                <a:spcPts val="1600"/>
              </a:spcAft>
              <a:buNone/>
            </a:pPr>
            <a:r>
              <a:rPr b="1" lang="en">
                <a:solidFill>
                  <a:srgbClr val="FFFFFF"/>
                </a:solidFill>
              </a:rPr>
              <a:t>Mapreduce</a:t>
            </a:r>
            <a:endParaRPr>
              <a:solidFill>
                <a:srgbClr val="FFFFFF"/>
              </a:solidFill>
            </a:endParaRPr>
          </a:p>
        </p:txBody>
      </p:sp>
      <p:sp>
        <p:nvSpPr>
          <p:cNvPr id="431" name="Google Shape;431;p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5" name="Shape 435"/>
        <p:cNvGrpSpPr/>
        <p:nvPr/>
      </p:nvGrpSpPr>
      <p:grpSpPr>
        <a:xfrm>
          <a:off x="0" y="0"/>
          <a:ext cx="0" cy="0"/>
          <a:chOff x="0" y="0"/>
          <a:chExt cx="0" cy="0"/>
        </a:xfrm>
      </p:grpSpPr>
      <p:sp>
        <p:nvSpPr>
          <p:cNvPr id="436" name="Google Shape;436;p4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Application: Word count</a:t>
            </a:r>
            <a:endParaRPr/>
          </a:p>
        </p:txBody>
      </p:sp>
      <p:sp>
        <p:nvSpPr>
          <p:cNvPr id="437" name="Google Shape;437;p49"/>
          <p:cNvSpPr txBox="1"/>
          <p:nvPr>
            <p:ph idx="1" type="body"/>
          </p:nvPr>
        </p:nvSpPr>
        <p:spPr>
          <a:xfrm>
            <a:off x="1236750" y="1430013"/>
            <a:ext cx="6670500" cy="572700"/>
          </a:xfrm>
          <a:prstGeom prst="rect">
            <a:avLst/>
          </a:prstGeom>
        </p:spPr>
        <p:txBody>
          <a:bodyPr anchorCtr="0" anchor="t" bIns="91425" lIns="91425" spcFirstLastPara="1" rIns="91425" wrap="square" tIns="91425">
            <a:noAutofit/>
          </a:bodyPr>
          <a:lstStyle/>
          <a:p>
            <a:pPr indent="0" lvl="0" marL="0" rtl="0" algn="ctr">
              <a:lnSpc>
                <a:spcPct val="110000"/>
              </a:lnSpc>
              <a:spcBef>
                <a:spcPts val="0"/>
              </a:spcBef>
              <a:spcAft>
                <a:spcPts val="0"/>
              </a:spcAft>
              <a:buClr>
                <a:schemeClr val="dk1"/>
              </a:buClr>
              <a:buFont typeface="Arial"/>
              <a:buNone/>
            </a:pPr>
            <a:r>
              <a:rPr i="1" lang="en" sz="2800">
                <a:solidFill>
                  <a:schemeClr val="dk1"/>
                </a:solidFill>
                <a:latin typeface="Times New Roman"/>
                <a:ea typeface="Times New Roman"/>
                <a:cs typeface="Times New Roman"/>
                <a:sym typeface="Times New Roman"/>
              </a:rPr>
              <a:t>How much wood would a woodchuck chuck if a woodchuck could chuck wood?</a:t>
            </a:r>
            <a:endParaRPr i="1" sz="2800">
              <a:solidFill>
                <a:schemeClr val="dk1"/>
              </a:solidFill>
              <a:latin typeface="Times New Roman"/>
              <a:ea typeface="Times New Roman"/>
              <a:cs typeface="Times New Roman"/>
              <a:sym typeface="Times New Roman"/>
            </a:endParaRPr>
          </a:p>
        </p:txBody>
      </p:sp>
      <p:cxnSp>
        <p:nvCxnSpPr>
          <p:cNvPr id="438" name="Google Shape;438;p49"/>
          <p:cNvCxnSpPr/>
          <p:nvPr/>
        </p:nvCxnSpPr>
        <p:spPr>
          <a:xfrm flipH="1">
            <a:off x="4572050" y="2470600"/>
            <a:ext cx="4500" cy="685200"/>
          </a:xfrm>
          <a:prstGeom prst="straightConnector1">
            <a:avLst/>
          </a:prstGeom>
          <a:noFill/>
          <a:ln cap="flat" cmpd="sng" w="28575">
            <a:solidFill>
              <a:srgbClr val="000000"/>
            </a:solidFill>
            <a:prstDash val="solid"/>
            <a:round/>
            <a:headEnd len="med" w="med" type="none"/>
            <a:tailEnd len="med" w="med" type="triangle"/>
          </a:ln>
        </p:spPr>
      </p:cxnSp>
      <p:sp>
        <p:nvSpPr>
          <p:cNvPr id="439" name="Google Shape;439;p49"/>
          <p:cNvSpPr txBox="1"/>
          <p:nvPr>
            <p:ph idx="1" type="body"/>
          </p:nvPr>
        </p:nvSpPr>
        <p:spPr>
          <a:xfrm>
            <a:off x="913200" y="3155700"/>
            <a:ext cx="7317600" cy="529800"/>
          </a:xfrm>
          <a:prstGeom prst="rect">
            <a:avLst/>
          </a:prstGeom>
        </p:spPr>
        <p:txBody>
          <a:bodyPr anchorCtr="0" anchor="t" bIns="91425" lIns="91425" spcFirstLastPara="1" rIns="91425" wrap="square" tIns="91425">
            <a:noAutofit/>
          </a:bodyPr>
          <a:lstStyle/>
          <a:p>
            <a:pPr indent="0" lvl="0" marL="0" rtl="0" algn="ctr">
              <a:lnSpc>
                <a:spcPct val="110000"/>
              </a:lnSpc>
              <a:spcBef>
                <a:spcPts val="0"/>
              </a:spcBef>
              <a:spcAft>
                <a:spcPts val="0"/>
              </a:spcAft>
              <a:buNone/>
            </a:pPr>
            <a:r>
              <a:rPr i="1" lang="en">
                <a:solidFill>
                  <a:schemeClr val="dk1"/>
                </a:solidFill>
                <a:latin typeface="Consolas"/>
                <a:ea typeface="Consolas"/>
                <a:cs typeface="Consolas"/>
                <a:sym typeface="Consolas"/>
              </a:rPr>
              <a:t>how: 1, much: 1, wood: 2, would: 1, a: 2, woodchuck: 2</a:t>
            </a:r>
            <a:r>
              <a:rPr i="1" lang="en">
                <a:solidFill>
                  <a:schemeClr val="dk1"/>
                </a:solidFill>
                <a:latin typeface="Consolas"/>
                <a:ea typeface="Consolas"/>
                <a:cs typeface="Consolas"/>
                <a:sym typeface="Consolas"/>
              </a:rPr>
              <a:t>, chuck: 2</a:t>
            </a:r>
            <a:r>
              <a:rPr i="1" lang="en">
                <a:solidFill>
                  <a:schemeClr val="dk1"/>
                </a:solidFill>
                <a:latin typeface="Consolas"/>
                <a:ea typeface="Consolas"/>
                <a:cs typeface="Consolas"/>
                <a:sym typeface="Consolas"/>
              </a:rPr>
              <a:t>, if: 1, could: 1</a:t>
            </a:r>
            <a:endParaRPr i="1">
              <a:solidFill>
                <a:schemeClr val="dk1"/>
              </a:solidFill>
              <a:latin typeface="Consolas"/>
              <a:ea typeface="Consolas"/>
              <a:cs typeface="Consolas"/>
              <a:sym typeface="Consolas"/>
            </a:endParaRPr>
          </a:p>
        </p:txBody>
      </p:sp>
      <p:sp>
        <p:nvSpPr>
          <p:cNvPr id="440" name="Google Shape;440;p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4" name="Shape 444"/>
        <p:cNvGrpSpPr/>
        <p:nvPr/>
      </p:nvGrpSpPr>
      <p:grpSpPr>
        <a:xfrm>
          <a:off x="0" y="0"/>
          <a:ext cx="0" cy="0"/>
          <a:chOff x="0" y="0"/>
          <a:chExt cx="0" cy="0"/>
        </a:xfrm>
      </p:grpSpPr>
      <p:sp>
        <p:nvSpPr>
          <p:cNvPr id="445" name="Google Shape;445;p5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Application: Word count</a:t>
            </a:r>
            <a:endParaRPr/>
          </a:p>
        </p:txBody>
      </p:sp>
      <p:sp>
        <p:nvSpPr>
          <p:cNvPr id="446" name="Google Shape;446;p50"/>
          <p:cNvSpPr txBox="1"/>
          <p:nvPr>
            <p:ph idx="1" type="body"/>
          </p:nvPr>
        </p:nvSpPr>
        <p:spPr>
          <a:xfrm>
            <a:off x="311700" y="115247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b="1" lang="en">
                <a:solidFill>
                  <a:srgbClr val="000000"/>
                </a:solidFill>
              </a:rPr>
              <a:t>Locally</a:t>
            </a:r>
            <a:r>
              <a:rPr lang="en">
                <a:solidFill>
                  <a:srgbClr val="000000"/>
                </a:solidFill>
              </a:rPr>
              <a:t>: tokenize and put words in a hash map</a:t>
            </a:r>
            <a:endParaRPr>
              <a:solidFill>
                <a:srgbClr val="000000"/>
              </a:solidFill>
            </a:endParaRPr>
          </a:p>
        </p:txBody>
      </p:sp>
      <p:sp>
        <p:nvSpPr>
          <p:cNvPr id="447" name="Google Shape;447;p50"/>
          <p:cNvSpPr txBox="1"/>
          <p:nvPr>
            <p:ph idx="1" type="body"/>
          </p:nvPr>
        </p:nvSpPr>
        <p:spPr>
          <a:xfrm>
            <a:off x="311700" y="2018650"/>
            <a:ext cx="8520600" cy="219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00"/>
                </a:solidFill>
              </a:rPr>
              <a:t>How do you parallelize this?</a:t>
            </a:r>
            <a:endParaRPr b="1">
              <a:solidFill>
                <a:srgbClr val="000000"/>
              </a:solidFill>
            </a:endParaRPr>
          </a:p>
          <a:p>
            <a:pPr indent="457200" lvl="0" marL="0" rtl="0" algn="l">
              <a:spcBef>
                <a:spcPts val="1600"/>
              </a:spcBef>
              <a:spcAft>
                <a:spcPts val="0"/>
              </a:spcAft>
              <a:buNone/>
            </a:pPr>
            <a:r>
              <a:rPr b="1" lang="en">
                <a:solidFill>
                  <a:srgbClr val="000000"/>
                </a:solidFill>
              </a:rPr>
              <a:t>Partition </a:t>
            </a:r>
            <a:r>
              <a:rPr lang="en">
                <a:solidFill>
                  <a:srgbClr val="000000"/>
                </a:solidFill>
              </a:rPr>
              <a:t>the document into </a:t>
            </a:r>
            <a:r>
              <a:rPr i="1" lang="en">
                <a:solidFill>
                  <a:srgbClr val="000000"/>
                </a:solidFill>
              </a:rPr>
              <a:t>n</a:t>
            </a:r>
            <a:r>
              <a:rPr lang="en">
                <a:solidFill>
                  <a:srgbClr val="000000"/>
                </a:solidFill>
              </a:rPr>
              <a:t> partitions.</a:t>
            </a:r>
            <a:endParaRPr>
              <a:solidFill>
                <a:srgbClr val="000000"/>
              </a:solidFill>
            </a:endParaRPr>
          </a:p>
          <a:p>
            <a:pPr indent="457200" lvl="0" marL="0" rtl="0" algn="l">
              <a:spcBef>
                <a:spcPts val="1600"/>
              </a:spcBef>
              <a:spcAft>
                <a:spcPts val="0"/>
              </a:spcAft>
              <a:buNone/>
            </a:pPr>
            <a:r>
              <a:rPr lang="en">
                <a:solidFill>
                  <a:srgbClr val="000000"/>
                </a:solidFill>
              </a:rPr>
              <a:t>Build </a:t>
            </a:r>
            <a:r>
              <a:rPr i="1" lang="en">
                <a:solidFill>
                  <a:srgbClr val="000000"/>
                </a:solidFill>
              </a:rPr>
              <a:t>n</a:t>
            </a:r>
            <a:r>
              <a:rPr lang="en">
                <a:solidFill>
                  <a:srgbClr val="000000"/>
                </a:solidFill>
              </a:rPr>
              <a:t> hash maps, one for each partition</a:t>
            </a:r>
            <a:endParaRPr>
              <a:solidFill>
                <a:srgbClr val="000000"/>
              </a:solidFill>
            </a:endParaRPr>
          </a:p>
          <a:p>
            <a:pPr indent="457200" lvl="0" marL="0" rtl="0" algn="l">
              <a:spcBef>
                <a:spcPts val="1600"/>
              </a:spcBef>
              <a:spcAft>
                <a:spcPts val="1600"/>
              </a:spcAft>
              <a:buNone/>
            </a:pPr>
            <a:r>
              <a:rPr lang="en">
                <a:solidFill>
                  <a:srgbClr val="000000"/>
                </a:solidFill>
              </a:rPr>
              <a:t>Merge the </a:t>
            </a:r>
            <a:r>
              <a:rPr i="1" lang="en">
                <a:solidFill>
                  <a:srgbClr val="000000"/>
                </a:solidFill>
              </a:rPr>
              <a:t>n</a:t>
            </a:r>
            <a:r>
              <a:rPr lang="en">
                <a:solidFill>
                  <a:srgbClr val="000000"/>
                </a:solidFill>
              </a:rPr>
              <a:t> hash maps (by key)</a:t>
            </a:r>
            <a:endParaRPr>
              <a:solidFill>
                <a:srgbClr val="000000"/>
              </a:solidFill>
            </a:endParaRPr>
          </a:p>
        </p:txBody>
      </p:sp>
      <p:sp>
        <p:nvSpPr>
          <p:cNvPr id="448" name="Google Shape;448;p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7">
                                            <p:txEl>
                                              <p:pRg end="0" st="0"/>
                                            </p:txEl>
                                          </p:spTgt>
                                        </p:tgtEl>
                                        <p:attrNameLst>
                                          <p:attrName>style.visibility</p:attrName>
                                        </p:attrNameLst>
                                      </p:cBhvr>
                                      <p:to>
                                        <p:strVal val="visible"/>
                                      </p:to>
                                    </p:set>
                                    <p:animEffect filter="fade" transition="in">
                                      <p:cBhvr>
                                        <p:cTn dur="1"/>
                                        <p:tgtEl>
                                          <p:spTgt spid="44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7">
                                            <p:txEl>
                                              <p:pRg end="1" st="1"/>
                                            </p:txEl>
                                          </p:spTgt>
                                        </p:tgtEl>
                                        <p:attrNameLst>
                                          <p:attrName>style.visibility</p:attrName>
                                        </p:attrNameLst>
                                      </p:cBhvr>
                                      <p:to>
                                        <p:strVal val="visible"/>
                                      </p:to>
                                    </p:set>
                                    <p:animEffect filter="fade" transition="in">
                                      <p:cBhvr>
                                        <p:cTn dur="1"/>
                                        <p:tgtEl>
                                          <p:spTgt spid="44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7">
                                            <p:txEl>
                                              <p:pRg end="2" st="2"/>
                                            </p:txEl>
                                          </p:spTgt>
                                        </p:tgtEl>
                                        <p:attrNameLst>
                                          <p:attrName>style.visibility</p:attrName>
                                        </p:attrNameLst>
                                      </p:cBhvr>
                                      <p:to>
                                        <p:strVal val="visible"/>
                                      </p:to>
                                    </p:set>
                                    <p:animEffect filter="fade" transition="in">
                                      <p:cBhvr>
                                        <p:cTn dur="1"/>
                                        <p:tgtEl>
                                          <p:spTgt spid="44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7">
                                            <p:txEl>
                                              <p:pRg end="3" st="3"/>
                                            </p:txEl>
                                          </p:spTgt>
                                        </p:tgtEl>
                                        <p:attrNameLst>
                                          <p:attrName>style.visibility</p:attrName>
                                        </p:attrNameLst>
                                      </p:cBhvr>
                                      <p:to>
                                        <p:strVal val="visible"/>
                                      </p:to>
                                    </p:set>
                                    <p:animEffect filter="fade" transition="in">
                                      <p:cBhvr>
                                        <p:cTn dur="1"/>
                                        <p:tgtEl>
                                          <p:spTgt spid="447">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2" name="Shape 452"/>
        <p:cNvGrpSpPr/>
        <p:nvPr/>
      </p:nvGrpSpPr>
      <p:grpSpPr>
        <a:xfrm>
          <a:off x="0" y="0"/>
          <a:ext cx="0" cy="0"/>
          <a:chOff x="0" y="0"/>
          <a:chExt cx="0" cy="0"/>
        </a:xfrm>
      </p:grpSpPr>
      <p:sp>
        <p:nvSpPr>
          <p:cNvPr id="453" name="Google Shape;453;p51"/>
          <p:cNvSpPr/>
          <p:nvPr/>
        </p:nvSpPr>
        <p:spPr>
          <a:xfrm>
            <a:off x="2451425" y="1576750"/>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454" name="Google Shape;454;p51"/>
          <p:cNvPicPr preferRelativeResize="0"/>
          <p:nvPr/>
        </p:nvPicPr>
        <p:blipFill>
          <a:blip r:embed="rId3">
            <a:alphaModFix/>
          </a:blip>
          <a:stretch>
            <a:fillRect/>
          </a:stretch>
        </p:blipFill>
        <p:spPr>
          <a:xfrm>
            <a:off x="3157750" y="2229325"/>
            <a:ext cx="760025" cy="760025"/>
          </a:xfrm>
          <a:prstGeom prst="rect">
            <a:avLst/>
          </a:prstGeom>
          <a:noFill/>
          <a:ln>
            <a:noFill/>
          </a:ln>
        </p:spPr>
      </p:pic>
      <p:pic>
        <p:nvPicPr>
          <p:cNvPr id="455" name="Google Shape;455;p51"/>
          <p:cNvPicPr preferRelativeResize="0"/>
          <p:nvPr/>
        </p:nvPicPr>
        <p:blipFill>
          <a:blip r:embed="rId3">
            <a:alphaModFix/>
          </a:blip>
          <a:stretch>
            <a:fillRect/>
          </a:stretch>
        </p:blipFill>
        <p:spPr>
          <a:xfrm>
            <a:off x="4246325" y="1895950"/>
            <a:ext cx="760025" cy="760025"/>
          </a:xfrm>
          <a:prstGeom prst="rect">
            <a:avLst/>
          </a:prstGeom>
          <a:noFill/>
          <a:ln>
            <a:noFill/>
          </a:ln>
        </p:spPr>
      </p:pic>
      <p:pic>
        <p:nvPicPr>
          <p:cNvPr id="456" name="Google Shape;456;p51"/>
          <p:cNvPicPr preferRelativeResize="0"/>
          <p:nvPr/>
        </p:nvPicPr>
        <p:blipFill>
          <a:blip r:embed="rId3">
            <a:alphaModFix/>
          </a:blip>
          <a:stretch>
            <a:fillRect/>
          </a:stretch>
        </p:blipFill>
        <p:spPr>
          <a:xfrm>
            <a:off x="5233425" y="2065150"/>
            <a:ext cx="760025" cy="760025"/>
          </a:xfrm>
          <a:prstGeom prst="rect">
            <a:avLst/>
          </a:prstGeom>
          <a:noFill/>
          <a:ln>
            <a:noFill/>
          </a:ln>
        </p:spPr>
      </p:pic>
      <p:pic>
        <p:nvPicPr>
          <p:cNvPr id="457" name="Google Shape;457;p51"/>
          <p:cNvPicPr preferRelativeResize="0"/>
          <p:nvPr/>
        </p:nvPicPr>
        <p:blipFill>
          <a:blip r:embed="rId3">
            <a:alphaModFix/>
          </a:blip>
          <a:stretch>
            <a:fillRect/>
          </a:stretch>
        </p:blipFill>
        <p:spPr>
          <a:xfrm>
            <a:off x="3771125" y="2989350"/>
            <a:ext cx="760025" cy="760025"/>
          </a:xfrm>
          <a:prstGeom prst="rect">
            <a:avLst/>
          </a:prstGeom>
          <a:noFill/>
          <a:ln>
            <a:noFill/>
          </a:ln>
        </p:spPr>
      </p:pic>
      <p:pic>
        <p:nvPicPr>
          <p:cNvPr id="458" name="Google Shape;458;p51"/>
          <p:cNvPicPr preferRelativeResize="0"/>
          <p:nvPr/>
        </p:nvPicPr>
        <p:blipFill>
          <a:blip r:embed="rId3">
            <a:alphaModFix/>
          </a:blip>
          <a:stretch>
            <a:fillRect/>
          </a:stretch>
        </p:blipFill>
        <p:spPr>
          <a:xfrm>
            <a:off x="4760913" y="2989350"/>
            <a:ext cx="760025" cy="760025"/>
          </a:xfrm>
          <a:prstGeom prst="rect">
            <a:avLst/>
          </a:prstGeom>
          <a:noFill/>
          <a:ln>
            <a:noFill/>
          </a:ln>
        </p:spPr>
      </p:pic>
      <p:sp>
        <p:nvSpPr>
          <p:cNvPr id="459" name="Google Shape;459;p51"/>
          <p:cNvSpPr txBox="1"/>
          <p:nvPr>
            <p:ph idx="1" type="body"/>
          </p:nvPr>
        </p:nvSpPr>
        <p:spPr>
          <a:xfrm>
            <a:off x="311700" y="5658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i="1" lang="en" sz="2400">
                <a:solidFill>
                  <a:srgbClr val="000000"/>
                </a:solidFill>
              </a:rPr>
              <a:t>How do you do this in a distributed environment?</a:t>
            </a:r>
            <a:endParaRPr b="1" i="1" sz="2400">
              <a:solidFill>
                <a:srgbClr val="000000"/>
              </a:solidFill>
            </a:endParaRPr>
          </a:p>
        </p:txBody>
      </p:sp>
      <p:sp>
        <p:nvSpPr>
          <p:cNvPr id="460" name="Google Shape;460;p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Two synchronization mechanisms</a:t>
            </a:r>
            <a:endParaRPr>
              <a:solidFill>
                <a:srgbClr val="FFFFFF"/>
              </a:solidFill>
            </a:endParaRPr>
          </a:p>
        </p:txBody>
      </p:sp>
      <p:sp>
        <p:nvSpPr>
          <p:cNvPr id="75" name="Google Shape;75;p16"/>
          <p:cNvSpPr txBox="1"/>
          <p:nvPr>
            <p:ph idx="1" type="body"/>
          </p:nvPr>
        </p:nvSpPr>
        <p:spPr>
          <a:xfrm>
            <a:off x="311700" y="1395800"/>
            <a:ext cx="8520600" cy="3173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FFFFFF"/>
                </a:solidFill>
              </a:rPr>
              <a:t>Locks </a:t>
            </a:r>
            <a:r>
              <a:rPr lang="en">
                <a:solidFill>
                  <a:srgbClr val="FFFFFF"/>
                </a:solidFill>
              </a:rPr>
              <a:t>- limit access to a critical section</a:t>
            </a:r>
            <a:endParaRPr>
              <a:solidFill>
                <a:srgbClr val="FFFFFF"/>
              </a:solidFill>
            </a:endParaRPr>
          </a:p>
          <a:p>
            <a:pPr indent="0" lvl="0" marL="0" rtl="0" algn="l">
              <a:spcBef>
                <a:spcPts val="1600"/>
              </a:spcBef>
              <a:spcAft>
                <a:spcPts val="1600"/>
              </a:spcAft>
              <a:buNone/>
            </a:pPr>
            <a:r>
              <a:rPr b="1" lang="en">
                <a:solidFill>
                  <a:srgbClr val="FFFFFF"/>
                </a:solidFill>
              </a:rPr>
              <a:t>Channels</a:t>
            </a:r>
            <a:r>
              <a:rPr lang="en">
                <a:solidFill>
                  <a:srgbClr val="FFFFFF"/>
                </a:solidFill>
              </a:rPr>
              <a:t> - pass information across processes using a queue</a:t>
            </a:r>
            <a:endParaRPr>
              <a:solidFill>
                <a:srgbClr val="FFFFFF"/>
              </a:solidFill>
            </a:endParaRPr>
          </a:p>
        </p:txBody>
      </p:sp>
      <p:sp>
        <p:nvSpPr>
          <p:cNvPr id="76" name="Google Shape;76;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4" name="Shape 464"/>
        <p:cNvGrpSpPr/>
        <p:nvPr/>
      </p:nvGrpSpPr>
      <p:grpSpPr>
        <a:xfrm>
          <a:off x="0" y="0"/>
          <a:ext cx="0" cy="0"/>
          <a:chOff x="0" y="0"/>
          <a:chExt cx="0" cy="0"/>
        </a:xfrm>
      </p:grpSpPr>
      <p:sp>
        <p:nvSpPr>
          <p:cNvPr id="465" name="Google Shape;465;p52"/>
          <p:cNvSpPr txBox="1"/>
          <p:nvPr>
            <p:ph idx="1" type="body"/>
          </p:nvPr>
        </p:nvSpPr>
        <p:spPr>
          <a:xfrm>
            <a:off x="594375" y="1312688"/>
            <a:ext cx="3389700" cy="2410500"/>
          </a:xfrm>
          <a:prstGeom prst="rect">
            <a:avLst/>
          </a:prstGeom>
        </p:spPr>
        <p:txBody>
          <a:bodyPr anchorCtr="0" anchor="t" bIns="91425" lIns="91425" spcFirstLastPara="1" rIns="91425" wrap="square" tIns="91425">
            <a:noAutofit/>
          </a:bodyPr>
          <a:lstStyle/>
          <a:p>
            <a:pPr indent="0" lvl="0" marL="88900" marR="88900" rtl="0" algn="l">
              <a:lnSpc>
                <a:spcPct val="142857"/>
              </a:lnSpc>
              <a:spcBef>
                <a:spcPts val="0"/>
              </a:spcBef>
              <a:spcAft>
                <a:spcPts val="800"/>
              </a:spcAft>
              <a:buNone/>
            </a:pPr>
            <a:r>
              <a:rPr lang="en" sz="1000">
                <a:solidFill>
                  <a:srgbClr val="666666"/>
                </a:solidFill>
                <a:latin typeface="Consolas"/>
                <a:ea typeface="Consolas"/>
                <a:cs typeface="Consolas"/>
                <a:sym typeface="Consolas"/>
              </a:rPr>
              <a:t>When in the Course of human events, it becomes necessary for one people to dissolve the political bands which have connected them with another, and to assume, among the Powers of the earth, the separate and equal station to which the Laws of Nature and of Nature's God entitle them, a decent respect to the opinions of mankind requires that they should declare the causes which impel them to the separation.</a:t>
            </a:r>
            <a:endParaRPr sz="1000">
              <a:solidFill>
                <a:srgbClr val="666666"/>
              </a:solidFill>
              <a:latin typeface="Consolas"/>
              <a:ea typeface="Consolas"/>
              <a:cs typeface="Consolas"/>
              <a:sym typeface="Consolas"/>
            </a:endParaRPr>
          </a:p>
        </p:txBody>
      </p:sp>
      <p:sp>
        <p:nvSpPr>
          <p:cNvPr id="466" name="Google Shape;466;p52"/>
          <p:cNvSpPr/>
          <p:nvPr/>
        </p:nvSpPr>
        <p:spPr>
          <a:xfrm>
            <a:off x="4273300" y="123648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467" name="Google Shape;467;p52"/>
          <p:cNvPicPr preferRelativeResize="0"/>
          <p:nvPr/>
        </p:nvPicPr>
        <p:blipFill>
          <a:blip r:embed="rId3">
            <a:alphaModFix/>
          </a:blip>
          <a:stretch>
            <a:fillRect/>
          </a:stretch>
        </p:blipFill>
        <p:spPr>
          <a:xfrm>
            <a:off x="4979625" y="1889063"/>
            <a:ext cx="760025" cy="760025"/>
          </a:xfrm>
          <a:prstGeom prst="rect">
            <a:avLst/>
          </a:prstGeom>
          <a:noFill/>
          <a:ln>
            <a:noFill/>
          </a:ln>
        </p:spPr>
      </p:pic>
      <p:pic>
        <p:nvPicPr>
          <p:cNvPr id="468" name="Google Shape;468;p52"/>
          <p:cNvPicPr preferRelativeResize="0"/>
          <p:nvPr/>
        </p:nvPicPr>
        <p:blipFill>
          <a:blip r:embed="rId3">
            <a:alphaModFix/>
          </a:blip>
          <a:stretch>
            <a:fillRect/>
          </a:stretch>
        </p:blipFill>
        <p:spPr>
          <a:xfrm>
            <a:off x="6068200" y="1555688"/>
            <a:ext cx="760025" cy="760025"/>
          </a:xfrm>
          <a:prstGeom prst="rect">
            <a:avLst/>
          </a:prstGeom>
          <a:noFill/>
          <a:ln>
            <a:noFill/>
          </a:ln>
        </p:spPr>
      </p:pic>
      <p:pic>
        <p:nvPicPr>
          <p:cNvPr id="469" name="Google Shape;469;p52"/>
          <p:cNvPicPr preferRelativeResize="0"/>
          <p:nvPr/>
        </p:nvPicPr>
        <p:blipFill>
          <a:blip r:embed="rId3">
            <a:alphaModFix/>
          </a:blip>
          <a:stretch>
            <a:fillRect/>
          </a:stretch>
        </p:blipFill>
        <p:spPr>
          <a:xfrm>
            <a:off x="7131500" y="1724888"/>
            <a:ext cx="760025" cy="760025"/>
          </a:xfrm>
          <a:prstGeom prst="rect">
            <a:avLst/>
          </a:prstGeom>
          <a:noFill/>
          <a:ln>
            <a:noFill/>
          </a:ln>
        </p:spPr>
      </p:pic>
      <p:pic>
        <p:nvPicPr>
          <p:cNvPr id="470" name="Google Shape;470;p52"/>
          <p:cNvPicPr preferRelativeResize="0"/>
          <p:nvPr/>
        </p:nvPicPr>
        <p:blipFill>
          <a:blip r:embed="rId3">
            <a:alphaModFix/>
          </a:blip>
          <a:stretch>
            <a:fillRect/>
          </a:stretch>
        </p:blipFill>
        <p:spPr>
          <a:xfrm>
            <a:off x="5593000" y="2649088"/>
            <a:ext cx="760025" cy="760025"/>
          </a:xfrm>
          <a:prstGeom prst="rect">
            <a:avLst/>
          </a:prstGeom>
          <a:noFill/>
          <a:ln>
            <a:noFill/>
          </a:ln>
        </p:spPr>
      </p:pic>
      <p:pic>
        <p:nvPicPr>
          <p:cNvPr id="471" name="Google Shape;471;p52"/>
          <p:cNvPicPr preferRelativeResize="0"/>
          <p:nvPr/>
        </p:nvPicPr>
        <p:blipFill>
          <a:blip r:embed="rId3">
            <a:alphaModFix/>
          </a:blip>
          <a:stretch>
            <a:fillRect/>
          </a:stretch>
        </p:blipFill>
        <p:spPr>
          <a:xfrm>
            <a:off x="6582788" y="2649088"/>
            <a:ext cx="760025" cy="760025"/>
          </a:xfrm>
          <a:prstGeom prst="rect">
            <a:avLst/>
          </a:prstGeom>
          <a:noFill/>
          <a:ln>
            <a:noFill/>
          </a:ln>
        </p:spPr>
      </p:pic>
      <p:sp>
        <p:nvSpPr>
          <p:cNvPr id="472" name="Google Shape;472;p52"/>
          <p:cNvSpPr txBox="1"/>
          <p:nvPr>
            <p:ph idx="1" type="body"/>
          </p:nvPr>
        </p:nvSpPr>
        <p:spPr>
          <a:xfrm>
            <a:off x="1225450" y="3723200"/>
            <a:ext cx="1979100" cy="437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b="1" lang="en">
                <a:solidFill>
                  <a:srgbClr val="000000"/>
                </a:solidFill>
              </a:rPr>
              <a:t>Input document</a:t>
            </a:r>
            <a:endParaRPr b="1">
              <a:solidFill>
                <a:srgbClr val="000000"/>
              </a:solidFill>
            </a:endParaRPr>
          </a:p>
        </p:txBody>
      </p:sp>
      <p:sp>
        <p:nvSpPr>
          <p:cNvPr id="473" name="Google Shape;473;p5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7" name="Shape 477"/>
        <p:cNvGrpSpPr/>
        <p:nvPr/>
      </p:nvGrpSpPr>
      <p:grpSpPr>
        <a:xfrm>
          <a:off x="0" y="0"/>
          <a:ext cx="0" cy="0"/>
          <a:chOff x="0" y="0"/>
          <a:chExt cx="0" cy="0"/>
        </a:xfrm>
      </p:grpSpPr>
      <p:sp>
        <p:nvSpPr>
          <p:cNvPr id="478" name="Google Shape;478;p53"/>
          <p:cNvSpPr txBox="1"/>
          <p:nvPr>
            <p:ph idx="1" type="body"/>
          </p:nvPr>
        </p:nvSpPr>
        <p:spPr>
          <a:xfrm>
            <a:off x="670575" y="1198350"/>
            <a:ext cx="3428700" cy="2746800"/>
          </a:xfrm>
          <a:prstGeom prst="rect">
            <a:avLst/>
          </a:prstGeom>
        </p:spPr>
        <p:txBody>
          <a:bodyPr anchorCtr="0" anchor="t" bIns="91425" lIns="91425" spcFirstLastPara="1" rIns="91425" wrap="square" tIns="91425">
            <a:noAutofit/>
          </a:bodyPr>
          <a:lstStyle/>
          <a:p>
            <a:pPr indent="0" lvl="0" marL="88900" marR="88900" rtl="0" algn="l">
              <a:lnSpc>
                <a:spcPct val="142857"/>
              </a:lnSpc>
              <a:spcBef>
                <a:spcPts val="0"/>
              </a:spcBef>
              <a:spcAft>
                <a:spcPts val="0"/>
              </a:spcAft>
              <a:buNone/>
            </a:pPr>
            <a:r>
              <a:rPr lang="en" sz="1000">
                <a:solidFill>
                  <a:srgbClr val="666666"/>
                </a:solidFill>
                <a:latin typeface="Consolas"/>
                <a:ea typeface="Consolas"/>
                <a:cs typeface="Consolas"/>
                <a:sym typeface="Consolas"/>
              </a:rPr>
              <a:t>When in the Course of human events, it becomes necessary for one people to </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0"/>
              </a:spcAft>
              <a:buNone/>
            </a:pPr>
            <a:r>
              <a:rPr lang="en" sz="1000">
                <a:solidFill>
                  <a:srgbClr val="666666"/>
                </a:solidFill>
                <a:latin typeface="Consolas"/>
                <a:ea typeface="Consolas"/>
                <a:cs typeface="Consolas"/>
                <a:sym typeface="Consolas"/>
              </a:rPr>
              <a:t>dissolve the political bands which have connected them with another, and to assume,</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0"/>
              </a:spcAft>
              <a:buNone/>
            </a:pPr>
            <a:r>
              <a:rPr lang="en" sz="1000">
                <a:solidFill>
                  <a:srgbClr val="666666"/>
                </a:solidFill>
                <a:latin typeface="Consolas"/>
                <a:ea typeface="Consolas"/>
                <a:cs typeface="Consolas"/>
                <a:sym typeface="Consolas"/>
              </a:rPr>
              <a:t>among the Powers of the earth, the separate and equal station to which the Laws of</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0"/>
              </a:spcAft>
              <a:buNone/>
            </a:pPr>
            <a:r>
              <a:rPr lang="en" sz="1000">
                <a:solidFill>
                  <a:srgbClr val="666666"/>
                </a:solidFill>
                <a:latin typeface="Consolas"/>
                <a:ea typeface="Consolas"/>
                <a:cs typeface="Consolas"/>
                <a:sym typeface="Consolas"/>
              </a:rPr>
              <a:t>Nature and of Nature's God entitle them, a decent respect to the opinions of mankind</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800"/>
              </a:spcAft>
              <a:buNone/>
            </a:pPr>
            <a:r>
              <a:rPr lang="en" sz="1000">
                <a:solidFill>
                  <a:srgbClr val="666666"/>
                </a:solidFill>
                <a:latin typeface="Consolas"/>
                <a:ea typeface="Consolas"/>
                <a:cs typeface="Consolas"/>
                <a:sym typeface="Consolas"/>
              </a:rPr>
              <a:t>requires that they should declare the causes which impel them to the separation.</a:t>
            </a:r>
            <a:endParaRPr sz="1000">
              <a:solidFill>
                <a:srgbClr val="666666"/>
              </a:solidFill>
              <a:latin typeface="Consolas"/>
              <a:ea typeface="Consolas"/>
              <a:cs typeface="Consolas"/>
              <a:sym typeface="Consolas"/>
            </a:endParaRPr>
          </a:p>
        </p:txBody>
      </p:sp>
      <p:cxnSp>
        <p:nvCxnSpPr>
          <p:cNvPr id="479" name="Google Shape;479;p53"/>
          <p:cNvCxnSpPr/>
          <p:nvPr/>
        </p:nvCxnSpPr>
        <p:spPr>
          <a:xfrm>
            <a:off x="670575" y="1761000"/>
            <a:ext cx="3285300" cy="0"/>
          </a:xfrm>
          <a:prstGeom prst="straightConnector1">
            <a:avLst/>
          </a:prstGeom>
          <a:noFill/>
          <a:ln cap="flat" cmpd="sng" w="28575">
            <a:solidFill>
              <a:srgbClr val="FF0000"/>
            </a:solidFill>
            <a:prstDash val="solid"/>
            <a:round/>
            <a:headEnd len="med" w="med" type="none"/>
            <a:tailEnd len="med" w="med" type="none"/>
          </a:ln>
        </p:spPr>
      </p:cxnSp>
      <p:cxnSp>
        <p:nvCxnSpPr>
          <p:cNvPr id="480" name="Google Shape;480;p53"/>
          <p:cNvCxnSpPr/>
          <p:nvPr/>
        </p:nvCxnSpPr>
        <p:spPr>
          <a:xfrm>
            <a:off x="670575" y="2294400"/>
            <a:ext cx="3285300" cy="0"/>
          </a:xfrm>
          <a:prstGeom prst="straightConnector1">
            <a:avLst/>
          </a:prstGeom>
          <a:noFill/>
          <a:ln cap="flat" cmpd="sng" w="28575">
            <a:solidFill>
              <a:srgbClr val="FF0000"/>
            </a:solidFill>
            <a:prstDash val="solid"/>
            <a:round/>
            <a:headEnd len="med" w="med" type="none"/>
            <a:tailEnd len="med" w="med" type="none"/>
          </a:ln>
        </p:spPr>
      </p:cxnSp>
      <p:cxnSp>
        <p:nvCxnSpPr>
          <p:cNvPr id="481" name="Google Shape;481;p53"/>
          <p:cNvCxnSpPr/>
          <p:nvPr/>
        </p:nvCxnSpPr>
        <p:spPr>
          <a:xfrm>
            <a:off x="670575" y="2827800"/>
            <a:ext cx="3285300" cy="0"/>
          </a:xfrm>
          <a:prstGeom prst="straightConnector1">
            <a:avLst/>
          </a:prstGeom>
          <a:noFill/>
          <a:ln cap="flat" cmpd="sng" w="28575">
            <a:solidFill>
              <a:srgbClr val="FF0000"/>
            </a:solidFill>
            <a:prstDash val="solid"/>
            <a:round/>
            <a:headEnd len="med" w="med" type="none"/>
            <a:tailEnd len="med" w="med" type="none"/>
          </a:ln>
        </p:spPr>
      </p:cxnSp>
      <p:cxnSp>
        <p:nvCxnSpPr>
          <p:cNvPr id="482" name="Google Shape;482;p53"/>
          <p:cNvCxnSpPr/>
          <p:nvPr/>
        </p:nvCxnSpPr>
        <p:spPr>
          <a:xfrm>
            <a:off x="670575" y="3361200"/>
            <a:ext cx="3285300" cy="0"/>
          </a:xfrm>
          <a:prstGeom prst="straightConnector1">
            <a:avLst/>
          </a:prstGeom>
          <a:noFill/>
          <a:ln cap="flat" cmpd="sng" w="28575">
            <a:solidFill>
              <a:srgbClr val="FF0000"/>
            </a:solidFill>
            <a:prstDash val="solid"/>
            <a:round/>
            <a:headEnd len="med" w="med" type="none"/>
            <a:tailEnd len="med" w="med" type="none"/>
          </a:ln>
        </p:spPr>
      </p:cxnSp>
      <p:sp>
        <p:nvSpPr>
          <p:cNvPr id="483" name="Google Shape;483;p53"/>
          <p:cNvSpPr/>
          <p:nvPr/>
        </p:nvSpPr>
        <p:spPr>
          <a:xfrm>
            <a:off x="4273300" y="123648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484" name="Google Shape;484;p53"/>
          <p:cNvPicPr preferRelativeResize="0"/>
          <p:nvPr/>
        </p:nvPicPr>
        <p:blipFill>
          <a:blip r:embed="rId3">
            <a:alphaModFix/>
          </a:blip>
          <a:stretch>
            <a:fillRect/>
          </a:stretch>
        </p:blipFill>
        <p:spPr>
          <a:xfrm>
            <a:off x="4979625" y="1889063"/>
            <a:ext cx="760025" cy="760025"/>
          </a:xfrm>
          <a:prstGeom prst="rect">
            <a:avLst/>
          </a:prstGeom>
          <a:noFill/>
          <a:ln>
            <a:noFill/>
          </a:ln>
        </p:spPr>
      </p:pic>
      <p:pic>
        <p:nvPicPr>
          <p:cNvPr id="485" name="Google Shape;485;p53"/>
          <p:cNvPicPr preferRelativeResize="0"/>
          <p:nvPr/>
        </p:nvPicPr>
        <p:blipFill>
          <a:blip r:embed="rId3">
            <a:alphaModFix/>
          </a:blip>
          <a:stretch>
            <a:fillRect/>
          </a:stretch>
        </p:blipFill>
        <p:spPr>
          <a:xfrm>
            <a:off x="6068200" y="1555688"/>
            <a:ext cx="760025" cy="760025"/>
          </a:xfrm>
          <a:prstGeom prst="rect">
            <a:avLst/>
          </a:prstGeom>
          <a:noFill/>
          <a:ln>
            <a:noFill/>
          </a:ln>
        </p:spPr>
      </p:pic>
      <p:pic>
        <p:nvPicPr>
          <p:cNvPr id="486" name="Google Shape;486;p53"/>
          <p:cNvPicPr preferRelativeResize="0"/>
          <p:nvPr/>
        </p:nvPicPr>
        <p:blipFill>
          <a:blip r:embed="rId3">
            <a:alphaModFix/>
          </a:blip>
          <a:stretch>
            <a:fillRect/>
          </a:stretch>
        </p:blipFill>
        <p:spPr>
          <a:xfrm>
            <a:off x="7131500" y="1724888"/>
            <a:ext cx="760025" cy="760025"/>
          </a:xfrm>
          <a:prstGeom prst="rect">
            <a:avLst/>
          </a:prstGeom>
          <a:noFill/>
          <a:ln>
            <a:noFill/>
          </a:ln>
        </p:spPr>
      </p:pic>
      <p:pic>
        <p:nvPicPr>
          <p:cNvPr id="487" name="Google Shape;487;p53"/>
          <p:cNvPicPr preferRelativeResize="0"/>
          <p:nvPr/>
        </p:nvPicPr>
        <p:blipFill>
          <a:blip r:embed="rId3">
            <a:alphaModFix/>
          </a:blip>
          <a:stretch>
            <a:fillRect/>
          </a:stretch>
        </p:blipFill>
        <p:spPr>
          <a:xfrm>
            <a:off x="5593000" y="2649088"/>
            <a:ext cx="760025" cy="760025"/>
          </a:xfrm>
          <a:prstGeom prst="rect">
            <a:avLst/>
          </a:prstGeom>
          <a:noFill/>
          <a:ln>
            <a:noFill/>
          </a:ln>
        </p:spPr>
      </p:pic>
      <p:pic>
        <p:nvPicPr>
          <p:cNvPr id="488" name="Google Shape;488;p53"/>
          <p:cNvPicPr preferRelativeResize="0"/>
          <p:nvPr/>
        </p:nvPicPr>
        <p:blipFill>
          <a:blip r:embed="rId3">
            <a:alphaModFix/>
          </a:blip>
          <a:stretch>
            <a:fillRect/>
          </a:stretch>
        </p:blipFill>
        <p:spPr>
          <a:xfrm>
            <a:off x="6582788" y="2649088"/>
            <a:ext cx="760025" cy="760025"/>
          </a:xfrm>
          <a:prstGeom prst="rect">
            <a:avLst/>
          </a:prstGeom>
          <a:noFill/>
          <a:ln>
            <a:noFill/>
          </a:ln>
        </p:spPr>
      </p:pic>
      <p:sp>
        <p:nvSpPr>
          <p:cNvPr id="489" name="Google Shape;489;p53"/>
          <p:cNvSpPr txBox="1"/>
          <p:nvPr>
            <p:ph idx="1" type="body"/>
          </p:nvPr>
        </p:nvSpPr>
        <p:spPr>
          <a:xfrm>
            <a:off x="1225450" y="4028000"/>
            <a:ext cx="1979100" cy="43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FF0000"/>
                </a:solidFill>
              </a:rPr>
              <a:t>Partition</a:t>
            </a:r>
            <a:endParaRPr b="1">
              <a:solidFill>
                <a:srgbClr val="FF0000"/>
              </a:solidFill>
            </a:endParaRPr>
          </a:p>
        </p:txBody>
      </p:sp>
      <p:sp>
        <p:nvSpPr>
          <p:cNvPr id="490" name="Google Shape;490;p5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4" name="Shape 494"/>
        <p:cNvGrpSpPr/>
        <p:nvPr/>
      </p:nvGrpSpPr>
      <p:grpSpPr>
        <a:xfrm>
          <a:off x="0" y="0"/>
          <a:ext cx="0" cy="0"/>
          <a:chOff x="0" y="0"/>
          <a:chExt cx="0" cy="0"/>
        </a:xfrm>
      </p:grpSpPr>
      <p:sp>
        <p:nvSpPr>
          <p:cNvPr id="495" name="Google Shape;495;p54"/>
          <p:cNvSpPr txBox="1"/>
          <p:nvPr>
            <p:ph idx="1" type="body"/>
          </p:nvPr>
        </p:nvSpPr>
        <p:spPr>
          <a:xfrm>
            <a:off x="670575" y="1198350"/>
            <a:ext cx="3428700" cy="2746800"/>
          </a:xfrm>
          <a:prstGeom prst="rect">
            <a:avLst/>
          </a:prstGeom>
        </p:spPr>
        <p:txBody>
          <a:bodyPr anchorCtr="0" anchor="t" bIns="91425" lIns="91425" spcFirstLastPara="1" rIns="91425" wrap="square" tIns="91425">
            <a:noAutofit/>
          </a:bodyPr>
          <a:lstStyle/>
          <a:p>
            <a:pPr indent="0" lvl="0" marL="88900" marR="88900" rtl="0" algn="l">
              <a:lnSpc>
                <a:spcPct val="142857"/>
              </a:lnSpc>
              <a:spcBef>
                <a:spcPts val="0"/>
              </a:spcBef>
              <a:spcAft>
                <a:spcPts val="0"/>
              </a:spcAft>
              <a:buNone/>
            </a:pPr>
            <a:r>
              <a:rPr lang="en" sz="1000">
                <a:solidFill>
                  <a:srgbClr val="666666"/>
                </a:solidFill>
                <a:latin typeface="Consolas"/>
                <a:ea typeface="Consolas"/>
                <a:cs typeface="Consolas"/>
                <a:sym typeface="Consolas"/>
              </a:rPr>
              <a:t>When in the Course of human events, it becomes necessary for one people to </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0"/>
              </a:spcAft>
              <a:buNone/>
            </a:pPr>
            <a:r>
              <a:rPr lang="en" sz="1000">
                <a:solidFill>
                  <a:srgbClr val="666666"/>
                </a:solidFill>
                <a:latin typeface="Consolas"/>
                <a:ea typeface="Consolas"/>
                <a:cs typeface="Consolas"/>
                <a:sym typeface="Consolas"/>
              </a:rPr>
              <a:t>dissolve the political bands which have connected them with another, and to assume,</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0"/>
              </a:spcAft>
              <a:buNone/>
            </a:pPr>
            <a:r>
              <a:rPr lang="en" sz="1000">
                <a:solidFill>
                  <a:srgbClr val="666666"/>
                </a:solidFill>
                <a:latin typeface="Consolas"/>
                <a:ea typeface="Consolas"/>
                <a:cs typeface="Consolas"/>
                <a:sym typeface="Consolas"/>
              </a:rPr>
              <a:t>among the Powers of the earth, the separate and equal station to which the Laws of</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0"/>
              </a:spcAft>
              <a:buNone/>
            </a:pPr>
            <a:r>
              <a:rPr lang="en" sz="1000">
                <a:solidFill>
                  <a:srgbClr val="666666"/>
                </a:solidFill>
                <a:latin typeface="Consolas"/>
                <a:ea typeface="Consolas"/>
                <a:cs typeface="Consolas"/>
                <a:sym typeface="Consolas"/>
              </a:rPr>
              <a:t>Nature and of Nature's God entitle them, a decent respect to the opinions of mankind</a:t>
            </a:r>
            <a:endParaRPr sz="1000">
              <a:solidFill>
                <a:srgbClr val="666666"/>
              </a:solidFill>
              <a:latin typeface="Consolas"/>
              <a:ea typeface="Consolas"/>
              <a:cs typeface="Consolas"/>
              <a:sym typeface="Consolas"/>
            </a:endParaRPr>
          </a:p>
          <a:p>
            <a:pPr indent="0" lvl="0" marL="88900" marR="88900" rtl="0" algn="l">
              <a:lnSpc>
                <a:spcPct val="142857"/>
              </a:lnSpc>
              <a:spcBef>
                <a:spcPts val="800"/>
              </a:spcBef>
              <a:spcAft>
                <a:spcPts val="800"/>
              </a:spcAft>
              <a:buNone/>
            </a:pPr>
            <a:r>
              <a:rPr lang="en" sz="1000">
                <a:solidFill>
                  <a:srgbClr val="666666"/>
                </a:solidFill>
                <a:latin typeface="Consolas"/>
                <a:ea typeface="Consolas"/>
                <a:cs typeface="Consolas"/>
                <a:sym typeface="Consolas"/>
              </a:rPr>
              <a:t>requires that they should declare the causes which impel them to the separation.</a:t>
            </a:r>
            <a:endParaRPr sz="1000">
              <a:solidFill>
                <a:srgbClr val="666666"/>
              </a:solidFill>
              <a:latin typeface="Consolas"/>
              <a:ea typeface="Consolas"/>
              <a:cs typeface="Consolas"/>
              <a:sym typeface="Consolas"/>
            </a:endParaRPr>
          </a:p>
        </p:txBody>
      </p:sp>
      <p:cxnSp>
        <p:nvCxnSpPr>
          <p:cNvPr id="496" name="Google Shape;496;p54"/>
          <p:cNvCxnSpPr/>
          <p:nvPr/>
        </p:nvCxnSpPr>
        <p:spPr>
          <a:xfrm>
            <a:off x="670575" y="1761000"/>
            <a:ext cx="3285300" cy="0"/>
          </a:xfrm>
          <a:prstGeom prst="straightConnector1">
            <a:avLst/>
          </a:prstGeom>
          <a:noFill/>
          <a:ln cap="flat" cmpd="sng" w="28575">
            <a:solidFill>
              <a:srgbClr val="FF0000"/>
            </a:solidFill>
            <a:prstDash val="solid"/>
            <a:round/>
            <a:headEnd len="med" w="med" type="none"/>
            <a:tailEnd len="med" w="med" type="none"/>
          </a:ln>
        </p:spPr>
      </p:cxnSp>
      <p:cxnSp>
        <p:nvCxnSpPr>
          <p:cNvPr id="497" name="Google Shape;497;p54"/>
          <p:cNvCxnSpPr/>
          <p:nvPr/>
        </p:nvCxnSpPr>
        <p:spPr>
          <a:xfrm>
            <a:off x="670575" y="2294400"/>
            <a:ext cx="3285300" cy="0"/>
          </a:xfrm>
          <a:prstGeom prst="straightConnector1">
            <a:avLst/>
          </a:prstGeom>
          <a:noFill/>
          <a:ln cap="flat" cmpd="sng" w="28575">
            <a:solidFill>
              <a:srgbClr val="FF0000"/>
            </a:solidFill>
            <a:prstDash val="solid"/>
            <a:round/>
            <a:headEnd len="med" w="med" type="none"/>
            <a:tailEnd len="med" w="med" type="none"/>
          </a:ln>
        </p:spPr>
      </p:cxnSp>
      <p:cxnSp>
        <p:nvCxnSpPr>
          <p:cNvPr id="498" name="Google Shape;498;p54"/>
          <p:cNvCxnSpPr/>
          <p:nvPr/>
        </p:nvCxnSpPr>
        <p:spPr>
          <a:xfrm>
            <a:off x="670575" y="2827800"/>
            <a:ext cx="3285300" cy="0"/>
          </a:xfrm>
          <a:prstGeom prst="straightConnector1">
            <a:avLst/>
          </a:prstGeom>
          <a:noFill/>
          <a:ln cap="flat" cmpd="sng" w="28575">
            <a:solidFill>
              <a:srgbClr val="FF0000"/>
            </a:solidFill>
            <a:prstDash val="solid"/>
            <a:round/>
            <a:headEnd len="med" w="med" type="none"/>
            <a:tailEnd len="med" w="med" type="none"/>
          </a:ln>
        </p:spPr>
      </p:cxnSp>
      <p:cxnSp>
        <p:nvCxnSpPr>
          <p:cNvPr id="499" name="Google Shape;499;p54"/>
          <p:cNvCxnSpPr/>
          <p:nvPr/>
        </p:nvCxnSpPr>
        <p:spPr>
          <a:xfrm>
            <a:off x="670575" y="3361200"/>
            <a:ext cx="3285300" cy="0"/>
          </a:xfrm>
          <a:prstGeom prst="straightConnector1">
            <a:avLst/>
          </a:prstGeom>
          <a:noFill/>
          <a:ln cap="flat" cmpd="sng" w="28575">
            <a:solidFill>
              <a:srgbClr val="FF0000"/>
            </a:solidFill>
            <a:prstDash val="solid"/>
            <a:round/>
            <a:headEnd len="med" w="med" type="none"/>
            <a:tailEnd len="med" w="med" type="none"/>
          </a:ln>
        </p:spPr>
      </p:cxnSp>
      <p:sp>
        <p:nvSpPr>
          <p:cNvPr id="500" name="Google Shape;500;p54"/>
          <p:cNvSpPr/>
          <p:nvPr/>
        </p:nvSpPr>
        <p:spPr>
          <a:xfrm>
            <a:off x="4273300" y="123648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01" name="Google Shape;501;p54"/>
          <p:cNvPicPr preferRelativeResize="0"/>
          <p:nvPr/>
        </p:nvPicPr>
        <p:blipFill>
          <a:blip r:embed="rId3">
            <a:alphaModFix/>
          </a:blip>
          <a:stretch>
            <a:fillRect/>
          </a:stretch>
        </p:blipFill>
        <p:spPr>
          <a:xfrm>
            <a:off x="4979625" y="1889063"/>
            <a:ext cx="760025" cy="760025"/>
          </a:xfrm>
          <a:prstGeom prst="rect">
            <a:avLst/>
          </a:prstGeom>
          <a:noFill/>
          <a:ln>
            <a:noFill/>
          </a:ln>
        </p:spPr>
      </p:pic>
      <p:pic>
        <p:nvPicPr>
          <p:cNvPr id="502" name="Google Shape;502;p54"/>
          <p:cNvPicPr preferRelativeResize="0"/>
          <p:nvPr/>
        </p:nvPicPr>
        <p:blipFill>
          <a:blip r:embed="rId3">
            <a:alphaModFix/>
          </a:blip>
          <a:stretch>
            <a:fillRect/>
          </a:stretch>
        </p:blipFill>
        <p:spPr>
          <a:xfrm>
            <a:off x="6068200" y="1555688"/>
            <a:ext cx="760025" cy="760025"/>
          </a:xfrm>
          <a:prstGeom prst="rect">
            <a:avLst/>
          </a:prstGeom>
          <a:noFill/>
          <a:ln>
            <a:noFill/>
          </a:ln>
        </p:spPr>
      </p:pic>
      <p:pic>
        <p:nvPicPr>
          <p:cNvPr id="503" name="Google Shape;503;p54"/>
          <p:cNvPicPr preferRelativeResize="0"/>
          <p:nvPr/>
        </p:nvPicPr>
        <p:blipFill>
          <a:blip r:embed="rId3">
            <a:alphaModFix/>
          </a:blip>
          <a:stretch>
            <a:fillRect/>
          </a:stretch>
        </p:blipFill>
        <p:spPr>
          <a:xfrm>
            <a:off x="7131500" y="1724888"/>
            <a:ext cx="760025" cy="760025"/>
          </a:xfrm>
          <a:prstGeom prst="rect">
            <a:avLst/>
          </a:prstGeom>
          <a:noFill/>
          <a:ln>
            <a:noFill/>
          </a:ln>
        </p:spPr>
      </p:pic>
      <p:pic>
        <p:nvPicPr>
          <p:cNvPr id="504" name="Google Shape;504;p54"/>
          <p:cNvPicPr preferRelativeResize="0"/>
          <p:nvPr/>
        </p:nvPicPr>
        <p:blipFill>
          <a:blip r:embed="rId3">
            <a:alphaModFix/>
          </a:blip>
          <a:stretch>
            <a:fillRect/>
          </a:stretch>
        </p:blipFill>
        <p:spPr>
          <a:xfrm>
            <a:off x="5593000" y="2649088"/>
            <a:ext cx="760025" cy="760025"/>
          </a:xfrm>
          <a:prstGeom prst="rect">
            <a:avLst/>
          </a:prstGeom>
          <a:noFill/>
          <a:ln>
            <a:noFill/>
          </a:ln>
        </p:spPr>
      </p:pic>
      <p:pic>
        <p:nvPicPr>
          <p:cNvPr id="505" name="Google Shape;505;p54"/>
          <p:cNvPicPr preferRelativeResize="0"/>
          <p:nvPr/>
        </p:nvPicPr>
        <p:blipFill>
          <a:blip r:embed="rId3">
            <a:alphaModFix/>
          </a:blip>
          <a:stretch>
            <a:fillRect/>
          </a:stretch>
        </p:blipFill>
        <p:spPr>
          <a:xfrm>
            <a:off x="6582788" y="2649088"/>
            <a:ext cx="760025" cy="760025"/>
          </a:xfrm>
          <a:prstGeom prst="rect">
            <a:avLst/>
          </a:prstGeom>
          <a:noFill/>
          <a:ln>
            <a:noFill/>
          </a:ln>
        </p:spPr>
      </p:pic>
      <p:sp>
        <p:nvSpPr>
          <p:cNvPr id="506" name="Google Shape;506;p54"/>
          <p:cNvSpPr txBox="1"/>
          <p:nvPr>
            <p:ph idx="1" type="body"/>
          </p:nvPr>
        </p:nvSpPr>
        <p:spPr>
          <a:xfrm>
            <a:off x="1225450" y="4028000"/>
            <a:ext cx="1979100" cy="43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FF0000"/>
                </a:solidFill>
              </a:rPr>
              <a:t>Partition</a:t>
            </a:r>
            <a:endParaRPr b="1">
              <a:solidFill>
                <a:srgbClr val="FF0000"/>
              </a:solidFill>
            </a:endParaRPr>
          </a:p>
        </p:txBody>
      </p:sp>
      <p:sp>
        <p:nvSpPr>
          <p:cNvPr id="507" name="Google Shape;507;p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cxnSp>
        <p:nvCxnSpPr>
          <p:cNvPr id="508" name="Google Shape;508;p54"/>
          <p:cNvCxnSpPr>
            <a:endCxn id="501" idx="1"/>
          </p:cNvCxnSpPr>
          <p:nvPr/>
        </p:nvCxnSpPr>
        <p:spPr>
          <a:xfrm>
            <a:off x="3605925" y="1517275"/>
            <a:ext cx="1373700" cy="751800"/>
          </a:xfrm>
          <a:prstGeom prst="straightConnector1">
            <a:avLst/>
          </a:prstGeom>
          <a:noFill/>
          <a:ln cap="flat" cmpd="sng" w="9525">
            <a:solidFill>
              <a:srgbClr val="0000FF"/>
            </a:solidFill>
            <a:prstDash val="solid"/>
            <a:round/>
            <a:headEnd len="med" w="med" type="none"/>
            <a:tailEnd len="med" w="med" type="triangle"/>
          </a:ln>
        </p:spPr>
      </p:cxnSp>
      <p:cxnSp>
        <p:nvCxnSpPr>
          <p:cNvPr id="509" name="Google Shape;509;p54"/>
          <p:cNvCxnSpPr>
            <a:endCxn id="502" idx="1"/>
          </p:cNvCxnSpPr>
          <p:nvPr/>
        </p:nvCxnSpPr>
        <p:spPr>
          <a:xfrm flipH="1" rot="10800000">
            <a:off x="3753700" y="1935700"/>
            <a:ext cx="2314500" cy="148800"/>
          </a:xfrm>
          <a:prstGeom prst="straightConnector1">
            <a:avLst/>
          </a:prstGeom>
          <a:noFill/>
          <a:ln cap="flat" cmpd="sng" w="9525">
            <a:solidFill>
              <a:srgbClr val="0000FF"/>
            </a:solidFill>
            <a:prstDash val="solid"/>
            <a:round/>
            <a:headEnd len="med" w="med" type="none"/>
            <a:tailEnd len="med" w="med" type="triangle"/>
          </a:ln>
        </p:spPr>
      </p:cxnSp>
      <p:cxnSp>
        <p:nvCxnSpPr>
          <p:cNvPr id="510" name="Google Shape;510;p54"/>
          <p:cNvCxnSpPr>
            <a:endCxn id="503" idx="1"/>
          </p:cNvCxnSpPr>
          <p:nvPr/>
        </p:nvCxnSpPr>
        <p:spPr>
          <a:xfrm flipH="1" rot="10800000">
            <a:off x="3753800" y="2104900"/>
            <a:ext cx="3377700" cy="567000"/>
          </a:xfrm>
          <a:prstGeom prst="straightConnector1">
            <a:avLst/>
          </a:prstGeom>
          <a:noFill/>
          <a:ln cap="flat" cmpd="sng" w="9525">
            <a:solidFill>
              <a:srgbClr val="0000FF"/>
            </a:solidFill>
            <a:prstDash val="solid"/>
            <a:round/>
            <a:headEnd len="med" w="med" type="none"/>
            <a:tailEnd len="med" w="med" type="triangle"/>
          </a:ln>
        </p:spPr>
      </p:cxnSp>
      <p:cxnSp>
        <p:nvCxnSpPr>
          <p:cNvPr id="511" name="Google Shape;511;p54"/>
          <p:cNvCxnSpPr>
            <a:endCxn id="505" idx="1"/>
          </p:cNvCxnSpPr>
          <p:nvPr/>
        </p:nvCxnSpPr>
        <p:spPr>
          <a:xfrm flipH="1" rot="10800000">
            <a:off x="3806888" y="3029100"/>
            <a:ext cx="2775900" cy="192000"/>
          </a:xfrm>
          <a:prstGeom prst="straightConnector1">
            <a:avLst/>
          </a:prstGeom>
          <a:noFill/>
          <a:ln cap="flat" cmpd="sng" w="9525">
            <a:solidFill>
              <a:srgbClr val="0000FF"/>
            </a:solidFill>
            <a:prstDash val="solid"/>
            <a:round/>
            <a:headEnd len="med" w="med" type="none"/>
            <a:tailEnd len="med" w="med" type="triangle"/>
          </a:ln>
        </p:spPr>
      </p:cxnSp>
      <p:cxnSp>
        <p:nvCxnSpPr>
          <p:cNvPr id="512" name="Google Shape;512;p54"/>
          <p:cNvCxnSpPr>
            <a:endCxn id="504" idx="2"/>
          </p:cNvCxnSpPr>
          <p:nvPr/>
        </p:nvCxnSpPr>
        <p:spPr>
          <a:xfrm flipH="1" rot="10800000">
            <a:off x="3753612" y="3409112"/>
            <a:ext cx="2219400" cy="383700"/>
          </a:xfrm>
          <a:prstGeom prst="straightConnector1">
            <a:avLst/>
          </a:prstGeom>
          <a:noFill/>
          <a:ln cap="flat" cmpd="sng" w="9525">
            <a:solidFill>
              <a:srgbClr val="0000FF"/>
            </a:solidFill>
            <a:prstDash val="solid"/>
            <a:round/>
            <a:headEnd len="med" w="med" type="none"/>
            <a:tailEnd len="med" w="med" type="triangle"/>
          </a:ln>
        </p:spPr>
      </p:cxnSp>
      <p:sp>
        <p:nvSpPr>
          <p:cNvPr id="513" name="Google Shape;513;p54"/>
          <p:cNvSpPr txBox="1"/>
          <p:nvPr/>
        </p:nvSpPr>
        <p:spPr>
          <a:xfrm rot="-2242631">
            <a:off x="-33411" y="1365850"/>
            <a:ext cx="826772" cy="40021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0000FF"/>
                </a:solidFill>
              </a:rPr>
              <a:t>Shard 1</a:t>
            </a:r>
            <a:endParaRPr>
              <a:solidFill>
                <a:srgbClr val="0000FF"/>
              </a:solidFill>
            </a:endParaRPr>
          </a:p>
        </p:txBody>
      </p:sp>
      <p:sp>
        <p:nvSpPr>
          <p:cNvPr id="514" name="Google Shape;514;p54"/>
          <p:cNvSpPr txBox="1"/>
          <p:nvPr/>
        </p:nvSpPr>
        <p:spPr>
          <a:xfrm rot="1745093">
            <a:off x="3711609" y="1494419"/>
            <a:ext cx="826982" cy="369302"/>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0000FF"/>
                </a:solidFill>
              </a:rPr>
              <a:t>Shard 1</a:t>
            </a:r>
            <a:endParaRPr sz="1200">
              <a:solidFill>
                <a:srgbClr val="0000FF"/>
              </a:solidFill>
            </a:endParaRPr>
          </a:p>
        </p:txBody>
      </p:sp>
      <p:sp>
        <p:nvSpPr>
          <p:cNvPr id="515" name="Google Shape;515;p54"/>
          <p:cNvSpPr txBox="1"/>
          <p:nvPr/>
        </p:nvSpPr>
        <p:spPr>
          <a:xfrm rot="-2242631">
            <a:off x="42789" y="1975450"/>
            <a:ext cx="826772" cy="40021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0000FF"/>
                </a:solidFill>
              </a:rPr>
              <a:t>Shard 2</a:t>
            </a:r>
            <a:endParaRPr>
              <a:solidFill>
                <a:srgbClr val="0000FF"/>
              </a:solidFill>
            </a:endParaRPr>
          </a:p>
        </p:txBody>
      </p:sp>
      <p:sp>
        <p:nvSpPr>
          <p:cNvPr id="516" name="Google Shape;516;p54"/>
          <p:cNvSpPr txBox="1"/>
          <p:nvPr/>
        </p:nvSpPr>
        <p:spPr>
          <a:xfrm rot="-194664">
            <a:off x="5387969" y="1646876"/>
            <a:ext cx="826925" cy="369298"/>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0000FF"/>
                </a:solidFill>
              </a:rPr>
              <a:t>Shard 2</a:t>
            </a:r>
            <a:endParaRPr sz="1200">
              <a:solidFill>
                <a:srgbClr val="0000FF"/>
              </a:solidFill>
            </a:endParaRPr>
          </a:p>
        </p:txBody>
      </p:sp>
      <p:sp>
        <p:nvSpPr>
          <p:cNvPr id="517" name="Google Shape;517;p54"/>
          <p:cNvSpPr txBox="1"/>
          <p:nvPr/>
        </p:nvSpPr>
        <p:spPr>
          <a:xfrm rot="-2242631">
            <a:off x="42789" y="2432650"/>
            <a:ext cx="826772" cy="40021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0000FF"/>
                </a:solidFill>
              </a:rPr>
              <a:t>Shard 3</a:t>
            </a:r>
            <a:endParaRPr>
              <a:solidFill>
                <a:srgbClr val="0000FF"/>
              </a:solidFill>
            </a:endParaRPr>
          </a:p>
        </p:txBody>
      </p:sp>
      <p:sp>
        <p:nvSpPr>
          <p:cNvPr id="518" name="Google Shape;518;p54"/>
          <p:cNvSpPr txBox="1"/>
          <p:nvPr/>
        </p:nvSpPr>
        <p:spPr>
          <a:xfrm rot="-436474">
            <a:off x="6454721" y="2104144"/>
            <a:ext cx="826856" cy="369278"/>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0000FF"/>
                </a:solidFill>
              </a:rPr>
              <a:t>Shard 3</a:t>
            </a:r>
            <a:endParaRPr sz="1200">
              <a:solidFill>
                <a:srgbClr val="0000FF"/>
              </a:solidFill>
            </a:endParaRPr>
          </a:p>
        </p:txBody>
      </p:sp>
      <p:sp>
        <p:nvSpPr>
          <p:cNvPr id="519" name="Google Shape;519;p54"/>
          <p:cNvSpPr txBox="1"/>
          <p:nvPr/>
        </p:nvSpPr>
        <p:spPr>
          <a:xfrm rot="-2242631">
            <a:off x="42789" y="2966050"/>
            <a:ext cx="826772" cy="40021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0000FF"/>
                </a:solidFill>
              </a:rPr>
              <a:t>Shard 4</a:t>
            </a:r>
            <a:endParaRPr>
              <a:solidFill>
                <a:srgbClr val="0000FF"/>
              </a:solidFill>
            </a:endParaRPr>
          </a:p>
        </p:txBody>
      </p:sp>
      <p:sp>
        <p:nvSpPr>
          <p:cNvPr id="520" name="Google Shape;520;p54"/>
          <p:cNvSpPr txBox="1"/>
          <p:nvPr/>
        </p:nvSpPr>
        <p:spPr>
          <a:xfrm rot="-272148">
            <a:off x="4321069" y="2866090"/>
            <a:ext cx="826990" cy="369248"/>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0000FF"/>
                </a:solidFill>
              </a:rPr>
              <a:t>Shard 4</a:t>
            </a:r>
            <a:endParaRPr sz="1200">
              <a:solidFill>
                <a:srgbClr val="0000FF"/>
              </a:solidFill>
            </a:endParaRPr>
          </a:p>
        </p:txBody>
      </p:sp>
      <p:sp>
        <p:nvSpPr>
          <p:cNvPr id="521" name="Google Shape;521;p54"/>
          <p:cNvSpPr txBox="1"/>
          <p:nvPr/>
        </p:nvSpPr>
        <p:spPr>
          <a:xfrm rot="-2242631">
            <a:off x="118989" y="3499450"/>
            <a:ext cx="826772" cy="40021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0000FF"/>
                </a:solidFill>
              </a:rPr>
              <a:t>Shard 5</a:t>
            </a:r>
            <a:endParaRPr>
              <a:solidFill>
                <a:srgbClr val="0000FF"/>
              </a:solidFill>
            </a:endParaRPr>
          </a:p>
        </p:txBody>
      </p:sp>
      <p:sp>
        <p:nvSpPr>
          <p:cNvPr id="522" name="Google Shape;522;p54"/>
          <p:cNvSpPr txBox="1"/>
          <p:nvPr/>
        </p:nvSpPr>
        <p:spPr>
          <a:xfrm rot="-649975">
            <a:off x="4473463" y="3551936"/>
            <a:ext cx="826835" cy="36926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0000FF"/>
                </a:solidFill>
              </a:rPr>
              <a:t>Shard 5</a:t>
            </a:r>
            <a:endParaRPr sz="1200">
              <a:solidFill>
                <a:srgbClr val="0000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1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0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1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0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1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1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1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1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1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2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2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52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6" name="Shape 526"/>
        <p:cNvGrpSpPr/>
        <p:nvPr/>
      </p:nvGrpSpPr>
      <p:grpSpPr>
        <a:xfrm>
          <a:off x="0" y="0"/>
          <a:ext cx="0" cy="0"/>
          <a:chOff x="0" y="0"/>
          <a:chExt cx="0" cy="0"/>
        </a:xfrm>
      </p:grpSpPr>
      <p:sp>
        <p:nvSpPr>
          <p:cNvPr id="527" name="Google Shape;527;p55"/>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28" name="Google Shape;528;p55"/>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529" name="Google Shape;529;p55"/>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530" name="Google Shape;530;p55"/>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531" name="Google Shape;531;p55"/>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532" name="Google Shape;532;p55"/>
          <p:cNvSpPr txBox="1"/>
          <p:nvPr/>
        </p:nvSpPr>
        <p:spPr>
          <a:xfrm>
            <a:off x="1342363" y="1203263"/>
            <a:ext cx="1745700" cy="922500"/>
          </a:xfrm>
          <a:prstGeom prst="rect">
            <a:avLst/>
          </a:prstGeom>
          <a:noFill/>
          <a:ln>
            <a:noFill/>
          </a:ln>
        </p:spPr>
        <p:txBody>
          <a:bodyPr anchorCtr="0" anchor="ctr" bIns="91425" lIns="91425" spcFirstLastPara="1" rIns="91425" wrap="square" tIns="91425">
            <a:noAutofit/>
          </a:bodyPr>
          <a:lstStyle/>
          <a:p>
            <a:pPr indent="0" lvl="0" marL="88900" marR="88900" rtl="0" algn="r">
              <a:lnSpc>
                <a:spcPct val="142857"/>
              </a:lnSpc>
              <a:spcBef>
                <a:spcPts val="0"/>
              </a:spcBef>
              <a:spcAft>
                <a:spcPts val="0"/>
              </a:spcAft>
              <a:buNone/>
            </a:pPr>
            <a:r>
              <a:rPr lang="en" sz="1000">
                <a:solidFill>
                  <a:srgbClr val="666666"/>
                </a:solidFill>
                <a:latin typeface="Consolas"/>
                <a:ea typeface="Consolas"/>
                <a:cs typeface="Consolas"/>
                <a:sym typeface="Consolas"/>
              </a:rPr>
              <a:t>When in the Course of human events, it becomes necessary for one people to</a:t>
            </a:r>
            <a:endParaRPr/>
          </a:p>
        </p:txBody>
      </p:sp>
      <p:sp>
        <p:nvSpPr>
          <p:cNvPr id="533" name="Google Shape;533;p55"/>
          <p:cNvSpPr txBox="1"/>
          <p:nvPr/>
        </p:nvSpPr>
        <p:spPr>
          <a:xfrm>
            <a:off x="1745400" y="2993788"/>
            <a:ext cx="1972500" cy="999000"/>
          </a:xfrm>
          <a:prstGeom prst="rect">
            <a:avLst/>
          </a:prstGeom>
          <a:noFill/>
          <a:ln>
            <a:noFill/>
          </a:ln>
        </p:spPr>
        <p:txBody>
          <a:bodyPr anchorCtr="0" anchor="ctr" bIns="91425" lIns="91425" spcFirstLastPara="1" rIns="91425" wrap="square" tIns="91425">
            <a:noAutofit/>
          </a:bodyPr>
          <a:lstStyle/>
          <a:p>
            <a:pPr indent="0" lvl="0" marL="88900" marR="88900" rtl="0" algn="r">
              <a:lnSpc>
                <a:spcPct val="142857"/>
              </a:lnSpc>
              <a:spcBef>
                <a:spcPts val="0"/>
              </a:spcBef>
              <a:spcAft>
                <a:spcPts val="800"/>
              </a:spcAft>
              <a:buNone/>
            </a:pPr>
            <a:r>
              <a:rPr lang="en" sz="1000">
                <a:solidFill>
                  <a:srgbClr val="666666"/>
                </a:solidFill>
                <a:latin typeface="Consolas"/>
                <a:ea typeface="Consolas"/>
                <a:cs typeface="Consolas"/>
                <a:sym typeface="Consolas"/>
              </a:rPr>
              <a:t>dissolve the political bands which have connected them with another, and to assume,</a:t>
            </a:r>
            <a:endParaRPr/>
          </a:p>
        </p:txBody>
      </p:sp>
      <p:pic>
        <p:nvPicPr>
          <p:cNvPr id="534" name="Google Shape;534;p55"/>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535" name="Google Shape;535;p55"/>
          <p:cNvSpPr txBox="1"/>
          <p:nvPr/>
        </p:nvSpPr>
        <p:spPr>
          <a:xfrm>
            <a:off x="5195713" y="2942388"/>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lang="en" sz="1000">
                <a:solidFill>
                  <a:srgbClr val="666666"/>
                </a:solidFill>
                <a:latin typeface="Consolas"/>
                <a:ea typeface="Consolas"/>
                <a:cs typeface="Consolas"/>
                <a:sym typeface="Consolas"/>
              </a:rPr>
              <a:t>among the Powers of the earth, the separate and equal station to which the Laws of</a:t>
            </a:r>
            <a:endParaRPr sz="1000">
              <a:solidFill>
                <a:srgbClr val="666666"/>
              </a:solidFill>
              <a:latin typeface="Consolas"/>
              <a:ea typeface="Consolas"/>
              <a:cs typeface="Consolas"/>
              <a:sym typeface="Consolas"/>
            </a:endParaRPr>
          </a:p>
        </p:txBody>
      </p:sp>
      <p:sp>
        <p:nvSpPr>
          <p:cNvPr id="536" name="Google Shape;536;p55"/>
          <p:cNvSpPr txBox="1"/>
          <p:nvPr/>
        </p:nvSpPr>
        <p:spPr>
          <a:xfrm>
            <a:off x="5667788" y="1637138"/>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lang="en" sz="1000">
                <a:solidFill>
                  <a:srgbClr val="666666"/>
                </a:solidFill>
                <a:latin typeface="Consolas"/>
                <a:ea typeface="Consolas"/>
                <a:cs typeface="Consolas"/>
                <a:sym typeface="Consolas"/>
              </a:rPr>
              <a:t>Nature and of Nature's God entitle them, a decent respect to the opinions of mankind</a:t>
            </a:r>
            <a:endParaRPr sz="1000">
              <a:solidFill>
                <a:srgbClr val="666666"/>
              </a:solidFill>
              <a:latin typeface="Consolas"/>
              <a:ea typeface="Consolas"/>
              <a:cs typeface="Consolas"/>
              <a:sym typeface="Consolas"/>
            </a:endParaRPr>
          </a:p>
        </p:txBody>
      </p:sp>
      <p:sp>
        <p:nvSpPr>
          <p:cNvPr id="537" name="Google Shape;537;p55"/>
          <p:cNvSpPr txBox="1"/>
          <p:nvPr/>
        </p:nvSpPr>
        <p:spPr>
          <a:xfrm>
            <a:off x="3472350" y="461713"/>
            <a:ext cx="1972500" cy="9990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lang="en" sz="1000">
                <a:solidFill>
                  <a:srgbClr val="666666"/>
                </a:solidFill>
                <a:latin typeface="Consolas"/>
                <a:ea typeface="Consolas"/>
                <a:cs typeface="Consolas"/>
                <a:sym typeface="Consolas"/>
              </a:rPr>
              <a:t>requires that they should declare the causes which impel them to the separation.</a:t>
            </a:r>
            <a:endParaRPr/>
          </a:p>
        </p:txBody>
      </p:sp>
      <p:sp>
        <p:nvSpPr>
          <p:cNvPr id="538" name="Google Shape;538;p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2" name="Shape 542"/>
        <p:cNvGrpSpPr/>
        <p:nvPr/>
      </p:nvGrpSpPr>
      <p:grpSpPr>
        <a:xfrm>
          <a:off x="0" y="0"/>
          <a:ext cx="0" cy="0"/>
          <a:chOff x="0" y="0"/>
          <a:chExt cx="0" cy="0"/>
        </a:xfrm>
      </p:grpSpPr>
      <p:sp>
        <p:nvSpPr>
          <p:cNvPr id="543" name="Google Shape;543;p56"/>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44" name="Google Shape;544;p56"/>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545" name="Google Shape;545;p56"/>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546" name="Google Shape;546;p56"/>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547" name="Google Shape;547;p56"/>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548" name="Google Shape;548;p56"/>
          <p:cNvSpPr txBox="1"/>
          <p:nvPr/>
        </p:nvSpPr>
        <p:spPr>
          <a:xfrm>
            <a:off x="1514800" y="1153750"/>
            <a:ext cx="15822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when: 1, in: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the: 1, course: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of: 1, human: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events: 1, it: 1</a:t>
            </a:r>
            <a:endParaRPr b="1" sz="1000">
              <a:solidFill>
                <a:srgbClr val="FF0000"/>
              </a:solidFill>
              <a:latin typeface="Consolas"/>
              <a:ea typeface="Consolas"/>
              <a:cs typeface="Consolas"/>
              <a:sym typeface="Consolas"/>
            </a:endParaRPr>
          </a:p>
        </p:txBody>
      </p:sp>
      <p:sp>
        <p:nvSpPr>
          <p:cNvPr id="549" name="Google Shape;549;p56"/>
          <p:cNvSpPr txBox="1"/>
          <p:nvPr/>
        </p:nvSpPr>
        <p:spPr>
          <a:xfrm>
            <a:off x="2038050" y="3015675"/>
            <a:ext cx="21360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dissolve: 1, the: 2, political: 1, bands: 1, which: 1, have: 1, connected: 1, them: 1 ...</a:t>
            </a:r>
            <a:endParaRPr b="1">
              <a:solidFill>
                <a:srgbClr val="FF0000"/>
              </a:solidFill>
            </a:endParaRPr>
          </a:p>
        </p:txBody>
      </p:sp>
      <p:pic>
        <p:nvPicPr>
          <p:cNvPr id="550" name="Google Shape;550;p56"/>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551" name="Google Shape;551;p56"/>
          <p:cNvSpPr txBox="1"/>
          <p:nvPr/>
        </p:nvSpPr>
        <p:spPr>
          <a:xfrm>
            <a:off x="5182338" y="3015663"/>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among: 1, the: 2, powers: 1, of: 2, earth: 1, separate: 1, equal: 1, and: 1 ...</a:t>
            </a:r>
            <a:endParaRPr b="1" sz="1000">
              <a:solidFill>
                <a:srgbClr val="FF0000"/>
              </a:solidFill>
              <a:latin typeface="Consolas"/>
              <a:ea typeface="Consolas"/>
              <a:cs typeface="Consolas"/>
              <a:sym typeface="Consolas"/>
            </a:endParaRPr>
          </a:p>
        </p:txBody>
      </p:sp>
      <p:sp>
        <p:nvSpPr>
          <p:cNvPr id="552" name="Google Shape;552;p56"/>
          <p:cNvSpPr txBox="1"/>
          <p:nvPr/>
        </p:nvSpPr>
        <p:spPr>
          <a:xfrm>
            <a:off x="5667800" y="1637150"/>
            <a:ext cx="23499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nature: 2, and: 1, of: 2, god: 1, entitle: 1, them: 1, decent: 1, respect: 1, mankind: 1, opinion: 1 ...</a:t>
            </a:r>
            <a:endParaRPr b="1" sz="1000">
              <a:solidFill>
                <a:srgbClr val="FF0000"/>
              </a:solidFill>
              <a:latin typeface="Consolas"/>
              <a:ea typeface="Consolas"/>
              <a:cs typeface="Consolas"/>
              <a:sym typeface="Consolas"/>
            </a:endParaRPr>
          </a:p>
        </p:txBody>
      </p:sp>
      <p:sp>
        <p:nvSpPr>
          <p:cNvPr id="553" name="Google Shape;553;p56"/>
          <p:cNvSpPr txBox="1"/>
          <p:nvPr/>
        </p:nvSpPr>
        <p:spPr>
          <a:xfrm>
            <a:off x="3472350" y="461713"/>
            <a:ext cx="1972500" cy="9990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requires: 1, that: 1, they: 1, should: 1, declare: 1, the: 1, causes: 1, which: 1 ...</a:t>
            </a:r>
            <a:endParaRPr b="1">
              <a:solidFill>
                <a:srgbClr val="FF0000"/>
              </a:solidFill>
            </a:endParaRPr>
          </a:p>
        </p:txBody>
      </p:sp>
      <p:sp>
        <p:nvSpPr>
          <p:cNvPr id="554" name="Google Shape;554;p56"/>
          <p:cNvSpPr txBox="1"/>
          <p:nvPr>
            <p:ph idx="1" type="body"/>
          </p:nvPr>
        </p:nvSpPr>
        <p:spPr>
          <a:xfrm>
            <a:off x="2668350" y="4195700"/>
            <a:ext cx="3807300" cy="43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FF0000"/>
                </a:solidFill>
              </a:rPr>
              <a:t>Compute word counts locally</a:t>
            </a:r>
            <a:endParaRPr b="1">
              <a:solidFill>
                <a:srgbClr val="FF0000"/>
              </a:solidFill>
            </a:endParaRPr>
          </a:p>
        </p:txBody>
      </p:sp>
      <p:sp>
        <p:nvSpPr>
          <p:cNvPr id="555" name="Google Shape;555;p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9" name="Shape 559"/>
        <p:cNvGrpSpPr/>
        <p:nvPr/>
      </p:nvGrpSpPr>
      <p:grpSpPr>
        <a:xfrm>
          <a:off x="0" y="0"/>
          <a:ext cx="0" cy="0"/>
          <a:chOff x="0" y="0"/>
          <a:chExt cx="0" cy="0"/>
        </a:xfrm>
      </p:grpSpPr>
      <p:sp>
        <p:nvSpPr>
          <p:cNvPr id="560" name="Google Shape;560;p57"/>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61" name="Google Shape;561;p57"/>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562" name="Google Shape;562;p57"/>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563" name="Google Shape;563;p57"/>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564" name="Google Shape;564;p57"/>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565" name="Google Shape;565;p57"/>
          <p:cNvSpPr txBox="1"/>
          <p:nvPr/>
        </p:nvSpPr>
        <p:spPr>
          <a:xfrm>
            <a:off x="1514800" y="1153750"/>
            <a:ext cx="15822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when: 1, in: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the: 1, course: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of: 1, human: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events: 1, it: 1</a:t>
            </a:r>
            <a:endParaRPr b="1" sz="1000">
              <a:solidFill>
                <a:srgbClr val="FF0000"/>
              </a:solidFill>
              <a:latin typeface="Consolas"/>
              <a:ea typeface="Consolas"/>
              <a:cs typeface="Consolas"/>
              <a:sym typeface="Consolas"/>
            </a:endParaRPr>
          </a:p>
        </p:txBody>
      </p:sp>
      <p:sp>
        <p:nvSpPr>
          <p:cNvPr id="566" name="Google Shape;566;p57"/>
          <p:cNvSpPr txBox="1"/>
          <p:nvPr/>
        </p:nvSpPr>
        <p:spPr>
          <a:xfrm>
            <a:off x="2038050" y="3015675"/>
            <a:ext cx="21360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dissolve: 1, the: 2, political: 1, bands: 1, which: 1, have: 1, connected: 1, them: 1 ...</a:t>
            </a:r>
            <a:endParaRPr b="1">
              <a:solidFill>
                <a:srgbClr val="FF0000"/>
              </a:solidFill>
            </a:endParaRPr>
          </a:p>
        </p:txBody>
      </p:sp>
      <p:pic>
        <p:nvPicPr>
          <p:cNvPr id="567" name="Google Shape;567;p57"/>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568" name="Google Shape;568;p57"/>
          <p:cNvSpPr txBox="1"/>
          <p:nvPr/>
        </p:nvSpPr>
        <p:spPr>
          <a:xfrm>
            <a:off x="5182338" y="3015663"/>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among: 1, the: 2, powers: 1, of: 2, earth: 1, separate: 1, equal: 1, and: 1 ...</a:t>
            </a:r>
            <a:endParaRPr b="1" sz="1000">
              <a:solidFill>
                <a:srgbClr val="FF0000"/>
              </a:solidFill>
              <a:latin typeface="Consolas"/>
              <a:ea typeface="Consolas"/>
              <a:cs typeface="Consolas"/>
              <a:sym typeface="Consolas"/>
            </a:endParaRPr>
          </a:p>
        </p:txBody>
      </p:sp>
      <p:sp>
        <p:nvSpPr>
          <p:cNvPr id="569" name="Google Shape;569;p57"/>
          <p:cNvSpPr txBox="1"/>
          <p:nvPr/>
        </p:nvSpPr>
        <p:spPr>
          <a:xfrm>
            <a:off x="5667800" y="1637150"/>
            <a:ext cx="23499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nature: 2, and: 1, of: 2, god: 1, entitle: 1, them: 1, decent: 1, respect: 1, mankind: 1, opinion: 1 ...</a:t>
            </a:r>
            <a:endParaRPr b="1" sz="1000">
              <a:solidFill>
                <a:srgbClr val="FF0000"/>
              </a:solidFill>
              <a:latin typeface="Consolas"/>
              <a:ea typeface="Consolas"/>
              <a:cs typeface="Consolas"/>
              <a:sym typeface="Consolas"/>
            </a:endParaRPr>
          </a:p>
        </p:txBody>
      </p:sp>
      <p:sp>
        <p:nvSpPr>
          <p:cNvPr id="570" name="Google Shape;570;p57"/>
          <p:cNvSpPr txBox="1"/>
          <p:nvPr/>
        </p:nvSpPr>
        <p:spPr>
          <a:xfrm>
            <a:off x="3472350" y="461713"/>
            <a:ext cx="1972500" cy="9990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F0000"/>
                </a:solidFill>
                <a:latin typeface="Consolas"/>
                <a:ea typeface="Consolas"/>
                <a:cs typeface="Consolas"/>
                <a:sym typeface="Consolas"/>
              </a:rPr>
              <a:t>requires: 1, that: 1, they: 1, should: 1, declare: 1, the: 1, causes: 1, which: 1 ...</a:t>
            </a:r>
            <a:endParaRPr b="1">
              <a:solidFill>
                <a:srgbClr val="FF0000"/>
              </a:solidFill>
            </a:endParaRPr>
          </a:p>
        </p:txBody>
      </p:sp>
      <p:sp>
        <p:nvSpPr>
          <p:cNvPr id="571" name="Google Shape;571;p57"/>
          <p:cNvSpPr txBox="1"/>
          <p:nvPr>
            <p:ph idx="1" type="body"/>
          </p:nvPr>
        </p:nvSpPr>
        <p:spPr>
          <a:xfrm>
            <a:off x="2668350" y="4195700"/>
            <a:ext cx="3807300" cy="43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FF0000"/>
                </a:solidFill>
              </a:rPr>
              <a:t>Compute word counts locally</a:t>
            </a:r>
            <a:endParaRPr b="1">
              <a:solidFill>
                <a:srgbClr val="FF0000"/>
              </a:solidFill>
            </a:endParaRPr>
          </a:p>
        </p:txBody>
      </p:sp>
      <p:sp>
        <p:nvSpPr>
          <p:cNvPr id="572" name="Google Shape;572;p57"/>
          <p:cNvSpPr txBox="1"/>
          <p:nvPr>
            <p:ph idx="1" type="body"/>
          </p:nvPr>
        </p:nvSpPr>
        <p:spPr>
          <a:xfrm>
            <a:off x="919050" y="1508950"/>
            <a:ext cx="7305900" cy="1745700"/>
          </a:xfrm>
          <a:prstGeom prst="rect">
            <a:avLst/>
          </a:prstGeom>
          <a:solidFill>
            <a:srgbClr val="000000">
              <a:alpha val="72770"/>
            </a:srgbClr>
          </a:solidFill>
        </p:spPr>
        <p:txBody>
          <a:bodyPr anchorCtr="0" anchor="ctr" bIns="91425" lIns="91425" spcFirstLastPara="1" rIns="91425" wrap="square" tIns="91425">
            <a:noAutofit/>
          </a:bodyPr>
          <a:lstStyle/>
          <a:p>
            <a:pPr indent="0" lvl="0" marL="0" rtl="0" algn="ctr">
              <a:spcBef>
                <a:spcPts val="0"/>
              </a:spcBef>
              <a:spcAft>
                <a:spcPts val="0"/>
              </a:spcAft>
              <a:buNone/>
            </a:pPr>
            <a:r>
              <a:rPr b="1" lang="en" sz="3600">
                <a:solidFill>
                  <a:srgbClr val="FFFFFF"/>
                </a:solidFill>
              </a:rPr>
              <a:t>Now what…</a:t>
            </a:r>
            <a:endParaRPr b="1" sz="3600">
              <a:solidFill>
                <a:srgbClr val="FFFFFF"/>
              </a:solidFill>
            </a:endParaRPr>
          </a:p>
          <a:p>
            <a:pPr indent="0" lvl="0" marL="0" rtl="0" algn="ctr">
              <a:spcBef>
                <a:spcPts val="0"/>
              </a:spcBef>
              <a:spcAft>
                <a:spcPts val="0"/>
              </a:spcAft>
              <a:buNone/>
            </a:pPr>
            <a:r>
              <a:rPr b="1" lang="en" sz="3600">
                <a:solidFill>
                  <a:srgbClr val="FFFFFF"/>
                </a:solidFill>
              </a:rPr>
              <a:t>How to merge results?</a:t>
            </a:r>
            <a:endParaRPr b="1" sz="3600">
              <a:solidFill>
                <a:srgbClr val="FFFFFF"/>
              </a:solidFill>
            </a:endParaRPr>
          </a:p>
        </p:txBody>
      </p:sp>
      <p:sp>
        <p:nvSpPr>
          <p:cNvPr id="573" name="Google Shape;573;p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7" name="Shape 577"/>
        <p:cNvGrpSpPr/>
        <p:nvPr/>
      </p:nvGrpSpPr>
      <p:grpSpPr>
        <a:xfrm>
          <a:off x="0" y="0"/>
          <a:ext cx="0" cy="0"/>
          <a:chOff x="0" y="0"/>
          <a:chExt cx="0" cy="0"/>
        </a:xfrm>
      </p:grpSpPr>
      <p:sp>
        <p:nvSpPr>
          <p:cNvPr id="578" name="Google Shape;578;p58"/>
          <p:cNvSpPr txBox="1"/>
          <p:nvPr>
            <p:ph idx="1" type="body"/>
          </p:nvPr>
        </p:nvSpPr>
        <p:spPr>
          <a:xfrm>
            <a:off x="311700" y="1657875"/>
            <a:ext cx="8520600" cy="504900"/>
          </a:xfrm>
          <a:prstGeom prst="rect">
            <a:avLst/>
          </a:prstGeom>
        </p:spPr>
        <p:txBody>
          <a:bodyPr anchorCtr="0" anchor="t" bIns="91425" lIns="91425" spcFirstLastPara="1" rIns="91425" wrap="square" tIns="91425">
            <a:noAutofit/>
          </a:bodyPr>
          <a:lstStyle/>
          <a:p>
            <a:pPr indent="457200" lvl="0" marL="0" rtl="0" algn="l">
              <a:spcBef>
                <a:spcPts val="0"/>
              </a:spcBef>
              <a:spcAft>
                <a:spcPts val="1600"/>
              </a:spcAft>
              <a:buNone/>
            </a:pPr>
            <a:r>
              <a:rPr lang="en">
                <a:solidFill>
                  <a:srgbClr val="000000"/>
                </a:solidFill>
              </a:rPr>
              <a:t>Don’t merge</a:t>
            </a:r>
            <a:endParaRPr>
              <a:solidFill>
                <a:srgbClr val="000000"/>
              </a:solidFill>
            </a:endParaRPr>
          </a:p>
        </p:txBody>
      </p:sp>
      <p:sp>
        <p:nvSpPr>
          <p:cNvPr id="579" name="Google Shape;579;p5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Merging results computed locally</a:t>
            </a:r>
            <a:endParaRPr/>
          </a:p>
        </p:txBody>
      </p:sp>
      <p:sp>
        <p:nvSpPr>
          <p:cNvPr id="580" name="Google Shape;580;p58"/>
          <p:cNvSpPr txBox="1"/>
          <p:nvPr/>
        </p:nvSpPr>
        <p:spPr>
          <a:xfrm>
            <a:off x="2082525" y="1658025"/>
            <a:ext cx="5627400" cy="504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1"/>
                </a:solidFill>
              </a:rPr>
              <a:t>— </a:t>
            </a:r>
            <a:r>
              <a:rPr lang="en" sz="1800">
                <a:solidFill>
                  <a:srgbClr val="FF0000"/>
                </a:solidFill>
              </a:rPr>
              <a:t>requires additional computation for correct results</a:t>
            </a:r>
            <a:endParaRPr/>
          </a:p>
        </p:txBody>
      </p:sp>
      <p:sp>
        <p:nvSpPr>
          <p:cNvPr id="581" name="Google Shape;581;p58"/>
          <p:cNvSpPr txBox="1"/>
          <p:nvPr/>
        </p:nvSpPr>
        <p:spPr>
          <a:xfrm>
            <a:off x="3761775" y="2162925"/>
            <a:ext cx="4059600" cy="504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 sz="1800">
                <a:solidFill>
                  <a:schemeClr val="dk1"/>
                </a:solidFill>
              </a:rPr>
              <a:t>— </a:t>
            </a:r>
            <a:r>
              <a:rPr lang="en" sz="1800">
                <a:solidFill>
                  <a:srgbClr val="FF0000"/>
                </a:solidFill>
              </a:rPr>
              <a:t>what if data is too big? Too slow…</a:t>
            </a:r>
            <a:endParaRPr/>
          </a:p>
        </p:txBody>
      </p:sp>
      <p:sp>
        <p:nvSpPr>
          <p:cNvPr id="582" name="Google Shape;582;p58"/>
          <p:cNvSpPr txBox="1"/>
          <p:nvPr>
            <p:ph idx="1" type="body"/>
          </p:nvPr>
        </p:nvSpPr>
        <p:spPr>
          <a:xfrm>
            <a:off x="311700" y="2729875"/>
            <a:ext cx="8520600" cy="2024400"/>
          </a:xfrm>
          <a:prstGeom prst="rect">
            <a:avLst/>
          </a:prstGeom>
          <a:ln>
            <a:noFill/>
          </a:ln>
        </p:spPr>
        <p:txBody>
          <a:bodyPr anchorCtr="0" anchor="t" bIns="91425" lIns="91425" spcFirstLastPara="1" rIns="91425" wrap="square" tIns="91425">
            <a:noAutofit/>
          </a:bodyPr>
          <a:lstStyle/>
          <a:p>
            <a:pPr indent="457200" lvl="0" marL="0" rtl="0" algn="l">
              <a:spcBef>
                <a:spcPts val="0"/>
              </a:spcBef>
              <a:spcAft>
                <a:spcPts val="0"/>
              </a:spcAft>
              <a:buNone/>
            </a:pPr>
            <a:r>
              <a:rPr lang="en">
                <a:solidFill>
                  <a:srgbClr val="000000"/>
                </a:solidFill>
              </a:rPr>
              <a:t>Partition key space among nodes in cluster </a:t>
            </a:r>
            <a:r>
              <a:rPr lang="en">
                <a:solidFill>
                  <a:schemeClr val="dk1"/>
                </a:solidFill>
              </a:rPr>
              <a:t>(e.g. </a:t>
            </a:r>
            <a:r>
              <a:rPr lang="en">
                <a:solidFill>
                  <a:schemeClr val="dk1"/>
                </a:solidFill>
                <a:latin typeface="Consolas"/>
                <a:ea typeface="Consolas"/>
                <a:cs typeface="Consolas"/>
                <a:sym typeface="Consolas"/>
              </a:rPr>
              <a:t>[a-e]</a:t>
            </a:r>
            <a:r>
              <a:rPr lang="en">
                <a:solidFill>
                  <a:schemeClr val="dk1"/>
                </a:solidFill>
              </a:rPr>
              <a:t>, </a:t>
            </a:r>
            <a:r>
              <a:rPr lang="en">
                <a:solidFill>
                  <a:schemeClr val="dk1"/>
                </a:solidFill>
                <a:latin typeface="Consolas"/>
                <a:ea typeface="Consolas"/>
                <a:cs typeface="Consolas"/>
                <a:sym typeface="Consolas"/>
              </a:rPr>
              <a:t>[f-j]</a:t>
            </a:r>
            <a:r>
              <a:rPr lang="en">
                <a:solidFill>
                  <a:schemeClr val="dk1"/>
                </a:solidFill>
              </a:rPr>
              <a:t>, </a:t>
            </a:r>
            <a:r>
              <a:rPr lang="en">
                <a:solidFill>
                  <a:schemeClr val="dk1"/>
                </a:solidFill>
                <a:latin typeface="Consolas"/>
                <a:ea typeface="Consolas"/>
                <a:cs typeface="Consolas"/>
                <a:sym typeface="Consolas"/>
              </a:rPr>
              <a:t>[k-p]</a:t>
            </a:r>
            <a:r>
              <a:rPr lang="en">
                <a:solidFill>
                  <a:schemeClr val="dk1"/>
                </a:solidFill>
              </a:rPr>
              <a:t> ...)</a:t>
            </a:r>
            <a:endParaRPr>
              <a:solidFill>
                <a:schemeClr val="dk1"/>
              </a:solidFill>
            </a:endParaRPr>
          </a:p>
          <a:p>
            <a:pPr indent="-342900" lvl="0" marL="1371600" rtl="0" algn="l">
              <a:spcBef>
                <a:spcPts val="1600"/>
              </a:spcBef>
              <a:spcAft>
                <a:spcPts val="0"/>
              </a:spcAft>
              <a:buClr>
                <a:srgbClr val="000000"/>
              </a:buClr>
              <a:buSzPts val="1800"/>
              <a:buAutoNum type="arabicPeriod"/>
            </a:pPr>
            <a:r>
              <a:rPr lang="en">
                <a:solidFill>
                  <a:srgbClr val="000000"/>
                </a:solidFill>
              </a:rPr>
              <a:t>Assign a key space to each node</a:t>
            </a:r>
            <a:endParaRPr>
              <a:solidFill>
                <a:srgbClr val="000000"/>
              </a:solidFill>
            </a:endParaRPr>
          </a:p>
          <a:p>
            <a:pPr indent="-342900" lvl="0" marL="1371600" rtl="0" algn="l">
              <a:spcBef>
                <a:spcPts val="0"/>
              </a:spcBef>
              <a:spcAft>
                <a:spcPts val="0"/>
              </a:spcAft>
              <a:buClr>
                <a:srgbClr val="000000"/>
              </a:buClr>
              <a:buSzPts val="1800"/>
              <a:buAutoNum type="arabicPeriod"/>
            </a:pPr>
            <a:r>
              <a:rPr lang="en">
                <a:solidFill>
                  <a:srgbClr val="000000"/>
                </a:solidFill>
              </a:rPr>
              <a:t>Split local results by the key spaces</a:t>
            </a:r>
            <a:endParaRPr>
              <a:solidFill>
                <a:srgbClr val="000000"/>
              </a:solidFill>
            </a:endParaRPr>
          </a:p>
          <a:p>
            <a:pPr indent="-342900" lvl="0" marL="1371600" rtl="0" algn="l">
              <a:spcBef>
                <a:spcPts val="0"/>
              </a:spcBef>
              <a:spcAft>
                <a:spcPts val="0"/>
              </a:spcAft>
              <a:buClr>
                <a:srgbClr val="000000"/>
              </a:buClr>
              <a:buSzPts val="1800"/>
              <a:buAutoNum type="arabicPeriod"/>
            </a:pPr>
            <a:r>
              <a:rPr lang="en">
                <a:solidFill>
                  <a:srgbClr val="000000"/>
                </a:solidFill>
              </a:rPr>
              <a:t>Fetch and merge results that correspond to the node’s key space</a:t>
            </a:r>
            <a:endParaRPr>
              <a:solidFill>
                <a:srgbClr val="000000"/>
              </a:solidFill>
            </a:endParaRPr>
          </a:p>
        </p:txBody>
      </p:sp>
      <p:sp>
        <p:nvSpPr>
          <p:cNvPr id="583" name="Google Shape;583;p58"/>
          <p:cNvSpPr txBox="1"/>
          <p:nvPr>
            <p:ph idx="1" type="body"/>
          </p:nvPr>
        </p:nvSpPr>
        <p:spPr>
          <a:xfrm>
            <a:off x="311700" y="2162925"/>
            <a:ext cx="8520600" cy="504900"/>
          </a:xfrm>
          <a:prstGeom prst="rect">
            <a:avLst/>
          </a:prstGeom>
        </p:spPr>
        <p:txBody>
          <a:bodyPr anchorCtr="0" anchor="t" bIns="91425" lIns="91425" spcFirstLastPara="1" rIns="91425" wrap="square" tIns="91425">
            <a:noAutofit/>
          </a:bodyPr>
          <a:lstStyle/>
          <a:p>
            <a:pPr indent="457200" lvl="0" marL="0" rtl="0" algn="l">
              <a:spcBef>
                <a:spcPts val="0"/>
              </a:spcBef>
              <a:spcAft>
                <a:spcPts val="1600"/>
              </a:spcAft>
              <a:buNone/>
            </a:pPr>
            <a:r>
              <a:rPr lang="en">
                <a:solidFill>
                  <a:srgbClr val="000000"/>
                </a:solidFill>
              </a:rPr>
              <a:t>Send everything to one node</a:t>
            </a:r>
            <a:endParaRPr>
              <a:solidFill>
                <a:srgbClr val="000000"/>
              </a:solidFill>
            </a:endParaRPr>
          </a:p>
        </p:txBody>
      </p:sp>
      <p:sp>
        <p:nvSpPr>
          <p:cNvPr id="584" name="Google Shape;584;p58"/>
          <p:cNvSpPr txBox="1"/>
          <p:nvPr>
            <p:ph idx="1" type="body"/>
          </p:nvPr>
        </p:nvSpPr>
        <p:spPr>
          <a:xfrm>
            <a:off x="311700" y="1152475"/>
            <a:ext cx="8520600" cy="504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000000"/>
                </a:solidFill>
              </a:rPr>
              <a:t>Several options</a:t>
            </a:r>
            <a:endParaRPr>
              <a:solidFill>
                <a:srgbClr val="000000"/>
              </a:solidFill>
            </a:endParaRPr>
          </a:p>
        </p:txBody>
      </p:sp>
      <p:sp>
        <p:nvSpPr>
          <p:cNvPr id="585" name="Google Shape;585;p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78">
                                            <p:txEl>
                                              <p:pRg end="0" st="0"/>
                                            </p:txEl>
                                          </p:spTgt>
                                        </p:tgtEl>
                                        <p:attrNameLst>
                                          <p:attrName>style.visibility</p:attrName>
                                        </p:attrNameLst>
                                      </p:cBhvr>
                                      <p:to>
                                        <p:strVal val="visible"/>
                                      </p:to>
                                    </p:set>
                                    <p:animEffect filter="fade" transition="in">
                                      <p:cBhvr>
                                        <p:cTn dur="1"/>
                                        <p:tgtEl>
                                          <p:spTgt spid="57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0"/>
                                        </p:tgtEl>
                                        <p:attrNameLst>
                                          <p:attrName>style.visibility</p:attrName>
                                        </p:attrNameLst>
                                      </p:cBhvr>
                                      <p:to>
                                        <p:strVal val="visible"/>
                                      </p:to>
                                    </p:set>
                                    <p:animEffect filter="fade" transition="in">
                                      <p:cBhvr>
                                        <p:cTn dur="1"/>
                                        <p:tgtEl>
                                          <p:spTgt spid="58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3"/>
                                        </p:tgtEl>
                                        <p:attrNameLst>
                                          <p:attrName>style.visibility</p:attrName>
                                        </p:attrNameLst>
                                      </p:cBhvr>
                                      <p:to>
                                        <p:strVal val="visible"/>
                                      </p:to>
                                    </p:set>
                                    <p:animEffect filter="fade" transition="in">
                                      <p:cBhvr>
                                        <p:cTn dur="1"/>
                                        <p:tgtEl>
                                          <p:spTgt spid="58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1"/>
                                        </p:tgtEl>
                                        <p:attrNameLst>
                                          <p:attrName>style.visibility</p:attrName>
                                        </p:attrNameLst>
                                      </p:cBhvr>
                                      <p:to>
                                        <p:strVal val="visible"/>
                                      </p:to>
                                    </p:set>
                                    <p:animEffect filter="fade" transition="in">
                                      <p:cBhvr>
                                        <p:cTn dur="1"/>
                                        <p:tgtEl>
                                          <p:spTgt spid="58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2">
                                            <p:txEl>
                                              <p:pRg end="0" st="0"/>
                                            </p:txEl>
                                          </p:spTgt>
                                        </p:tgtEl>
                                        <p:attrNameLst>
                                          <p:attrName>style.visibility</p:attrName>
                                        </p:attrNameLst>
                                      </p:cBhvr>
                                      <p:to>
                                        <p:strVal val="visible"/>
                                      </p:to>
                                    </p:set>
                                    <p:animEffect filter="fade" transition="in">
                                      <p:cBhvr>
                                        <p:cTn dur="1"/>
                                        <p:tgtEl>
                                          <p:spTgt spid="58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2">
                                            <p:txEl>
                                              <p:pRg end="1" st="1"/>
                                            </p:txEl>
                                          </p:spTgt>
                                        </p:tgtEl>
                                        <p:attrNameLst>
                                          <p:attrName>style.visibility</p:attrName>
                                        </p:attrNameLst>
                                      </p:cBhvr>
                                      <p:to>
                                        <p:strVal val="visible"/>
                                      </p:to>
                                    </p:set>
                                    <p:animEffect filter="fade" transition="in">
                                      <p:cBhvr>
                                        <p:cTn dur="1"/>
                                        <p:tgtEl>
                                          <p:spTgt spid="58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2">
                                            <p:txEl>
                                              <p:pRg end="2" st="2"/>
                                            </p:txEl>
                                          </p:spTgt>
                                        </p:tgtEl>
                                        <p:attrNameLst>
                                          <p:attrName>style.visibility</p:attrName>
                                        </p:attrNameLst>
                                      </p:cBhvr>
                                      <p:to>
                                        <p:strVal val="visible"/>
                                      </p:to>
                                    </p:set>
                                    <p:animEffect filter="fade" transition="in">
                                      <p:cBhvr>
                                        <p:cTn dur="1"/>
                                        <p:tgtEl>
                                          <p:spTgt spid="58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2">
                                            <p:txEl>
                                              <p:pRg end="3" st="3"/>
                                            </p:txEl>
                                          </p:spTgt>
                                        </p:tgtEl>
                                        <p:attrNameLst>
                                          <p:attrName>style.visibility</p:attrName>
                                        </p:attrNameLst>
                                      </p:cBhvr>
                                      <p:to>
                                        <p:strVal val="visible"/>
                                      </p:to>
                                    </p:set>
                                    <p:animEffect filter="fade" transition="in">
                                      <p:cBhvr>
                                        <p:cTn dur="1"/>
                                        <p:tgtEl>
                                          <p:spTgt spid="582">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9" name="Shape 589"/>
        <p:cNvGrpSpPr/>
        <p:nvPr/>
      </p:nvGrpSpPr>
      <p:grpSpPr>
        <a:xfrm>
          <a:off x="0" y="0"/>
          <a:ext cx="0" cy="0"/>
          <a:chOff x="0" y="0"/>
          <a:chExt cx="0" cy="0"/>
        </a:xfrm>
      </p:grpSpPr>
      <p:sp>
        <p:nvSpPr>
          <p:cNvPr id="590" name="Google Shape;590;p59"/>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91" name="Google Shape;591;p59"/>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592" name="Google Shape;592;p59"/>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593" name="Google Shape;593;p59"/>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594" name="Google Shape;594;p59"/>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595" name="Google Shape;595;p59"/>
          <p:cNvSpPr txBox="1"/>
          <p:nvPr/>
        </p:nvSpPr>
        <p:spPr>
          <a:xfrm>
            <a:off x="1514800" y="1153750"/>
            <a:ext cx="15822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latin typeface="Consolas"/>
                <a:ea typeface="Consolas"/>
                <a:cs typeface="Consolas"/>
                <a:sym typeface="Consolas"/>
              </a:rPr>
              <a:t>when: 1, in: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latin typeface="Consolas"/>
                <a:ea typeface="Consolas"/>
                <a:cs typeface="Consolas"/>
                <a:sym typeface="Consolas"/>
              </a:rPr>
              <a:t>the: 1, course: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latin typeface="Consolas"/>
                <a:ea typeface="Consolas"/>
                <a:cs typeface="Consolas"/>
                <a:sym typeface="Consolas"/>
              </a:rPr>
              <a:t>of: 1, human: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latin typeface="Consolas"/>
                <a:ea typeface="Consolas"/>
                <a:cs typeface="Consolas"/>
                <a:sym typeface="Consolas"/>
              </a:rPr>
              <a:t>events: 1, it: 1</a:t>
            </a:r>
            <a:endParaRPr b="1" sz="1000">
              <a:latin typeface="Consolas"/>
              <a:ea typeface="Consolas"/>
              <a:cs typeface="Consolas"/>
              <a:sym typeface="Consolas"/>
            </a:endParaRPr>
          </a:p>
        </p:txBody>
      </p:sp>
      <p:sp>
        <p:nvSpPr>
          <p:cNvPr id="596" name="Google Shape;596;p59"/>
          <p:cNvSpPr txBox="1"/>
          <p:nvPr/>
        </p:nvSpPr>
        <p:spPr>
          <a:xfrm>
            <a:off x="2038050" y="3015675"/>
            <a:ext cx="21360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800"/>
              </a:spcAft>
              <a:buNone/>
            </a:pPr>
            <a:r>
              <a:rPr b="1" lang="en" sz="1000">
                <a:latin typeface="Consolas"/>
                <a:ea typeface="Consolas"/>
                <a:cs typeface="Consolas"/>
                <a:sym typeface="Consolas"/>
              </a:rPr>
              <a:t>dissolve: 1, the: 2, political: 1, bands: 1, which: 1, have: 1, connected: 1, them: 1 ...</a:t>
            </a:r>
            <a:endParaRPr b="1"/>
          </a:p>
        </p:txBody>
      </p:sp>
      <p:pic>
        <p:nvPicPr>
          <p:cNvPr id="597" name="Google Shape;597;p59"/>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598" name="Google Shape;598;p59"/>
          <p:cNvSpPr txBox="1"/>
          <p:nvPr/>
        </p:nvSpPr>
        <p:spPr>
          <a:xfrm>
            <a:off x="5182338" y="3015663"/>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latin typeface="Consolas"/>
                <a:ea typeface="Consolas"/>
                <a:cs typeface="Consolas"/>
                <a:sym typeface="Consolas"/>
              </a:rPr>
              <a:t>among: 1, the: 2, powers: 1, of: 2, earth: 1, separate: 1, equal: 1, and: 1 ...</a:t>
            </a:r>
            <a:endParaRPr b="1" sz="1000">
              <a:latin typeface="Consolas"/>
              <a:ea typeface="Consolas"/>
              <a:cs typeface="Consolas"/>
              <a:sym typeface="Consolas"/>
            </a:endParaRPr>
          </a:p>
        </p:txBody>
      </p:sp>
      <p:sp>
        <p:nvSpPr>
          <p:cNvPr id="599" name="Google Shape;599;p59"/>
          <p:cNvSpPr txBox="1"/>
          <p:nvPr/>
        </p:nvSpPr>
        <p:spPr>
          <a:xfrm>
            <a:off x="5667800" y="1637150"/>
            <a:ext cx="23499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latin typeface="Consolas"/>
                <a:ea typeface="Consolas"/>
                <a:cs typeface="Consolas"/>
                <a:sym typeface="Consolas"/>
              </a:rPr>
              <a:t>nature: 2, and: 1, of: 2, god: 1, entitle: 1, them: 1, decent: 1, respect: 1, mankind: 1, opinion: 1 ...</a:t>
            </a:r>
            <a:endParaRPr b="1" sz="1000">
              <a:latin typeface="Consolas"/>
              <a:ea typeface="Consolas"/>
              <a:cs typeface="Consolas"/>
              <a:sym typeface="Consolas"/>
            </a:endParaRPr>
          </a:p>
        </p:txBody>
      </p:sp>
      <p:sp>
        <p:nvSpPr>
          <p:cNvPr id="600" name="Google Shape;600;p59"/>
          <p:cNvSpPr txBox="1"/>
          <p:nvPr/>
        </p:nvSpPr>
        <p:spPr>
          <a:xfrm>
            <a:off x="3472350" y="461713"/>
            <a:ext cx="1972500" cy="9990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latin typeface="Consolas"/>
                <a:ea typeface="Consolas"/>
                <a:cs typeface="Consolas"/>
                <a:sym typeface="Consolas"/>
              </a:rPr>
              <a:t>requires: 1, that: 1, they: 1, should: 1, declare: 1, the: 1, causes: 1, which: 1 ...</a:t>
            </a:r>
            <a:endParaRPr b="1"/>
          </a:p>
        </p:txBody>
      </p:sp>
      <p:sp>
        <p:nvSpPr>
          <p:cNvPr id="601" name="Google Shape;601;p5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5" name="Shape 605"/>
        <p:cNvGrpSpPr/>
        <p:nvPr/>
      </p:nvGrpSpPr>
      <p:grpSpPr>
        <a:xfrm>
          <a:off x="0" y="0"/>
          <a:ext cx="0" cy="0"/>
          <a:chOff x="0" y="0"/>
          <a:chExt cx="0" cy="0"/>
        </a:xfrm>
      </p:grpSpPr>
      <p:sp>
        <p:nvSpPr>
          <p:cNvPr id="606" name="Google Shape;606;p60"/>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607" name="Google Shape;607;p60"/>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608" name="Google Shape;608;p60"/>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609" name="Google Shape;609;p60"/>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610" name="Google Shape;610;p60"/>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611" name="Google Shape;611;p60"/>
          <p:cNvSpPr txBox="1"/>
          <p:nvPr/>
        </p:nvSpPr>
        <p:spPr>
          <a:xfrm>
            <a:off x="1428425" y="1233075"/>
            <a:ext cx="1916700" cy="8928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when: 1, the: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1C232"/>
                </a:solidFill>
                <a:latin typeface="Consolas"/>
                <a:ea typeface="Consolas"/>
                <a:cs typeface="Consolas"/>
                <a:sym typeface="Consolas"/>
              </a:rPr>
              <a:t>in: 1, it: 1, </a:t>
            </a:r>
            <a:r>
              <a:rPr b="1" lang="en" sz="1000">
                <a:solidFill>
                  <a:srgbClr val="F1C232"/>
                </a:solidFill>
                <a:latin typeface="Consolas"/>
                <a:ea typeface="Consolas"/>
                <a:cs typeface="Consolas"/>
                <a:sym typeface="Consolas"/>
              </a:rPr>
              <a:t>human: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course: 1,</a:t>
            </a:r>
            <a:r>
              <a:rPr b="1" lang="en" sz="1000">
                <a:latin typeface="Consolas"/>
                <a:ea typeface="Consolas"/>
                <a:cs typeface="Consolas"/>
                <a:sym typeface="Consolas"/>
              </a:rPr>
              <a:t> </a:t>
            </a:r>
            <a:r>
              <a:rPr b="1" lang="en" sz="1000">
                <a:solidFill>
                  <a:srgbClr val="6AA84F"/>
                </a:solidFill>
                <a:latin typeface="Consolas"/>
                <a:ea typeface="Consolas"/>
                <a:cs typeface="Consolas"/>
                <a:sym typeface="Consolas"/>
              </a:rPr>
              <a:t>events: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of: 1</a:t>
            </a:r>
            <a:endParaRPr b="1" sz="1000">
              <a:latin typeface="Consolas"/>
              <a:ea typeface="Consolas"/>
              <a:cs typeface="Consolas"/>
              <a:sym typeface="Consolas"/>
            </a:endParaRPr>
          </a:p>
        </p:txBody>
      </p:sp>
      <p:sp>
        <p:nvSpPr>
          <p:cNvPr id="612" name="Google Shape;612;p60"/>
          <p:cNvSpPr txBox="1"/>
          <p:nvPr/>
        </p:nvSpPr>
        <p:spPr>
          <a:xfrm>
            <a:off x="2038050" y="3015675"/>
            <a:ext cx="21360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bands: 1, </a:t>
            </a:r>
            <a:r>
              <a:rPr b="1" lang="en" sz="1000">
                <a:solidFill>
                  <a:srgbClr val="6AA84F"/>
                </a:solidFill>
                <a:latin typeface="Consolas"/>
                <a:ea typeface="Consolas"/>
                <a:cs typeface="Consolas"/>
                <a:sym typeface="Consolas"/>
              </a:rPr>
              <a:t>dissolve: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connected: 1,</a:t>
            </a:r>
            <a:r>
              <a:rPr b="1" lang="en" sz="1000">
                <a:latin typeface="Consolas"/>
                <a:ea typeface="Consolas"/>
                <a:cs typeface="Consolas"/>
                <a:sym typeface="Consolas"/>
              </a:rPr>
              <a:t> </a:t>
            </a:r>
            <a:r>
              <a:rPr b="1" lang="en" sz="1000">
                <a:solidFill>
                  <a:srgbClr val="F1C232"/>
                </a:solidFill>
                <a:latin typeface="Consolas"/>
                <a:ea typeface="Consolas"/>
                <a:cs typeface="Consolas"/>
                <a:sym typeface="Consolas"/>
              </a:rPr>
              <a:t>have: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political: 1,</a:t>
            </a:r>
            <a:r>
              <a:rPr b="1" lang="en" sz="1000">
                <a:latin typeface="Consolas"/>
                <a:ea typeface="Consolas"/>
                <a:cs typeface="Consolas"/>
                <a:sym typeface="Consolas"/>
              </a:rPr>
              <a:t> </a:t>
            </a:r>
            <a:r>
              <a:rPr b="1" lang="en" sz="1000">
                <a:solidFill>
                  <a:srgbClr val="FF0000"/>
                </a:solidFill>
                <a:latin typeface="Consolas"/>
                <a:ea typeface="Consolas"/>
                <a:cs typeface="Consolas"/>
                <a:sym typeface="Consolas"/>
              </a:rPr>
              <a:t>the: 1,</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them: 1, which: 1</a:t>
            </a:r>
            <a:endParaRPr b="1">
              <a:solidFill>
                <a:srgbClr val="FF0000"/>
              </a:solidFill>
            </a:endParaRPr>
          </a:p>
        </p:txBody>
      </p:sp>
      <p:pic>
        <p:nvPicPr>
          <p:cNvPr id="613" name="Google Shape;613;p60"/>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614" name="Google Shape;614;p60"/>
          <p:cNvSpPr txBox="1"/>
          <p:nvPr/>
        </p:nvSpPr>
        <p:spPr>
          <a:xfrm>
            <a:off x="5182338" y="3015663"/>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among: 1, and: 1,</a:t>
            </a:r>
            <a:endParaRPr b="1" sz="1000">
              <a:solidFill>
                <a:srgbClr val="6AA84F"/>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equal: 1, earth: 1,</a:t>
            </a:r>
            <a:endParaRPr b="1" sz="1000">
              <a:solidFill>
                <a:srgbClr val="6AA84F"/>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9900FF"/>
                </a:solidFill>
                <a:latin typeface="Consolas"/>
                <a:ea typeface="Consolas"/>
                <a:cs typeface="Consolas"/>
                <a:sym typeface="Consolas"/>
              </a:rPr>
              <a:t>separate: 1,</a:t>
            </a:r>
            <a:r>
              <a:rPr b="1" lang="en" sz="1000">
                <a:latin typeface="Consolas"/>
                <a:ea typeface="Consolas"/>
                <a:cs typeface="Consolas"/>
                <a:sym typeface="Consolas"/>
              </a:rPr>
              <a:t> </a:t>
            </a:r>
            <a:r>
              <a:rPr b="1" lang="en" sz="1000">
                <a:solidFill>
                  <a:srgbClr val="FF0000"/>
                </a:solidFill>
                <a:latin typeface="Consolas"/>
                <a:ea typeface="Consolas"/>
                <a:cs typeface="Consolas"/>
                <a:sym typeface="Consolas"/>
              </a:rPr>
              <a:t>the: 2,</a:t>
            </a:r>
            <a:endParaRPr b="1" sz="1000">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powers: 1, of: 2</a:t>
            </a:r>
            <a:endParaRPr b="1" sz="1000">
              <a:solidFill>
                <a:srgbClr val="FF9900"/>
              </a:solidFill>
              <a:latin typeface="Consolas"/>
              <a:ea typeface="Consolas"/>
              <a:cs typeface="Consolas"/>
              <a:sym typeface="Consolas"/>
            </a:endParaRPr>
          </a:p>
        </p:txBody>
      </p:sp>
      <p:sp>
        <p:nvSpPr>
          <p:cNvPr id="615" name="Google Shape;615;p60"/>
          <p:cNvSpPr txBox="1"/>
          <p:nvPr/>
        </p:nvSpPr>
        <p:spPr>
          <a:xfrm>
            <a:off x="5667800" y="1637150"/>
            <a:ext cx="1972500" cy="10536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nature: 2,</a:t>
            </a:r>
            <a:r>
              <a:rPr b="1" lang="en" sz="1000">
                <a:latin typeface="Consolas"/>
                <a:ea typeface="Consolas"/>
                <a:cs typeface="Consolas"/>
                <a:sym typeface="Consolas"/>
              </a:rPr>
              <a:t> </a:t>
            </a:r>
            <a:r>
              <a:rPr b="1" lang="en" sz="1000">
                <a:solidFill>
                  <a:srgbClr val="FF9900"/>
                </a:solidFill>
                <a:latin typeface="Consolas"/>
                <a:ea typeface="Consolas"/>
                <a:cs typeface="Consolas"/>
                <a:sym typeface="Consolas"/>
              </a:rPr>
              <a:t>of: 2,</a:t>
            </a:r>
            <a:endParaRPr b="1" sz="1000">
              <a:solidFill>
                <a:srgbClr val="FF9900"/>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mankind: 1, opinion: 1,</a:t>
            </a:r>
            <a:endParaRPr b="1" sz="1000">
              <a:solidFill>
                <a:schemeClr val="dk1"/>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entitle: 1, </a:t>
            </a:r>
            <a:r>
              <a:rPr b="1" lang="en" sz="1000">
                <a:solidFill>
                  <a:srgbClr val="6AA84F"/>
                </a:solidFill>
                <a:latin typeface="Consolas"/>
                <a:ea typeface="Consolas"/>
                <a:cs typeface="Consolas"/>
                <a:sym typeface="Consolas"/>
              </a:rPr>
              <a:t>and: 1,</a:t>
            </a:r>
            <a:endParaRPr b="1" sz="1000">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decent: 1, </a:t>
            </a:r>
            <a:r>
              <a:rPr b="1" lang="en" sz="1000">
                <a:solidFill>
                  <a:srgbClr val="F1C232"/>
                </a:solidFill>
                <a:latin typeface="Consolas"/>
                <a:ea typeface="Consolas"/>
                <a:cs typeface="Consolas"/>
                <a:sym typeface="Consolas"/>
              </a:rPr>
              <a:t>god: 1,</a:t>
            </a:r>
            <a:endParaRPr b="1" sz="1000">
              <a:solidFill>
                <a:srgbClr val="6AA84F"/>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them: 1, </a:t>
            </a:r>
            <a:r>
              <a:rPr b="1" lang="en" sz="1000">
                <a:solidFill>
                  <a:srgbClr val="9900FF"/>
                </a:solidFill>
                <a:latin typeface="Consolas"/>
                <a:ea typeface="Consolas"/>
                <a:cs typeface="Consolas"/>
                <a:sym typeface="Consolas"/>
              </a:rPr>
              <a:t>respect: 1, </a:t>
            </a:r>
            <a:endParaRPr b="1" sz="1000">
              <a:solidFill>
                <a:srgbClr val="9900FF"/>
              </a:solidFill>
              <a:latin typeface="Consolas"/>
              <a:ea typeface="Consolas"/>
              <a:cs typeface="Consolas"/>
              <a:sym typeface="Consolas"/>
            </a:endParaRPr>
          </a:p>
        </p:txBody>
      </p:sp>
      <p:sp>
        <p:nvSpPr>
          <p:cNvPr id="616" name="Google Shape;616;p60"/>
          <p:cNvSpPr txBox="1"/>
          <p:nvPr/>
        </p:nvSpPr>
        <p:spPr>
          <a:xfrm>
            <a:off x="3472350" y="461725"/>
            <a:ext cx="2136000" cy="9990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causes: 1, declare: 1,</a:t>
            </a:r>
            <a:endParaRPr b="1" sz="1000">
              <a:solidFill>
                <a:srgbClr val="6AA84F"/>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9900FF"/>
                </a:solidFill>
                <a:latin typeface="Consolas"/>
                <a:ea typeface="Consolas"/>
                <a:cs typeface="Consolas"/>
                <a:sym typeface="Consolas"/>
              </a:rPr>
              <a:t>requires: 1, should: 1,</a:t>
            </a:r>
            <a:endParaRPr b="1" sz="1000">
              <a:solidFill>
                <a:srgbClr val="FF0000"/>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that: 1, they: 1, the: 1,</a:t>
            </a:r>
            <a:endParaRPr b="1" sz="1000">
              <a:solidFill>
                <a:srgbClr val="FF0000"/>
              </a:solidFill>
              <a:latin typeface="Consolas"/>
              <a:ea typeface="Consolas"/>
              <a:cs typeface="Consolas"/>
              <a:sym typeface="Consolas"/>
            </a:endParaRPr>
          </a:p>
          <a:p>
            <a:pPr indent="0" lvl="0" marL="8890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which: 1</a:t>
            </a:r>
            <a:endParaRPr b="1">
              <a:solidFill>
                <a:srgbClr val="FF0000"/>
              </a:solidFill>
            </a:endParaRPr>
          </a:p>
        </p:txBody>
      </p:sp>
      <p:sp>
        <p:nvSpPr>
          <p:cNvPr id="617" name="Google Shape;617;p60"/>
          <p:cNvSpPr txBox="1"/>
          <p:nvPr>
            <p:ph idx="1" type="body"/>
          </p:nvPr>
        </p:nvSpPr>
        <p:spPr>
          <a:xfrm>
            <a:off x="2668350" y="4195700"/>
            <a:ext cx="3807300" cy="43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000000"/>
                </a:solidFill>
              </a:rPr>
              <a:t>Split local results by key space</a:t>
            </a:r>
            <a:endParaRPr b="1">
              <a:solidFill>
                <a:srgbClr val="000000"/>
              </a:solidFill>
            </a:endParaRPr>
          </a:p>
        </p:txBody>
      </p:sp>
      <p:sp>
        <p:nvSpPr>
          <p:cNvPr id="618" name="Google Shape;618;p60"/>
          <p:cNvSpPr txBox="1"/>
          <p:nvPr/>
        </p:nvSpPr>
        <p:spPr>
          <a:xfrm>
            <a:off x="189100" y="242725"/>
            <a:ext cx="759900" cy="12180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[a-e]</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1C232"/>
                </a:solidFill>
                <a:latin typeface="Consolas"/>
                <a:ea typeface="Consolas"/>
                <a:cs typeface="Consolas"/>
                <a:sym typeface="Consolas"/>
              </a:rPr>
              <a:t>[f-j]</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[k-p]</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9900FF"/>
                </a:solidFill>
                <a:latin typeface="Consolas"/>
                <a:ea typeface="Consolas"/>
                <a:cs typeface="Consolas"/>
                <a:sym typeface="Consolas"/>
              </a:rPr>
              <a:t>[q-s]</a:t>
            </a:r>
            <a:endParaRPr b="1" sz="1000">
              <a:solidFill>
                <a:srgbClr val="9900F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[t-z]</a:t>
            </a:r>
            <a:endParaRPr b="1" sz="1000">
              <a:solidFill>
                <a:srgbClr val="9900FF"/>
              </a:solidFill>
              <a:latin typeface="Consolas"/>
              <a:ea typeface="Consolas"/>
              <a:cs typeface="Consolas"/>
              <a:sym typeface="Consolas"/>
            </a:endParaRPr>
          </a:p>
          <a:p>
            <a:pPr indent="0" lvl="0" marL="0" marR="88900" rtl="0" algn="l">
              <a:lnSpc>
                <a:spcPct val="142857"/>
              </a:lnSpc>
              <a:spcBef>
                <a:spcPts val="0"/>
              </a:spcBef>
              <a:spcAft>
                <a:spcPts val="800"/>
              </a:spcAft>
              <a:buNone/>
            </a:pPr>
            <a:r>
              <a:t/>
            </a:r>
            <a:endParaRPr b="1" sz="1000">
              <a:solidFill>
                <a:srgbClr val="9900FF"/>
              </a:solidFill>
              <a:latin typeface="Consolas"/>
              <a:ea typeface="Consolas"/>
              <a:cs typeface="Consolas"/>
              <a:sym typeface="Consolas"/>
            </a:endParaRPr>
          </a:p>
        </p:txBody>
      </p:sp>
      <p:sp>
        <p:nvSpPr>
          <p:cNvPr id="619" name="Google Shape;619;p6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3" name="Shape 623"/>
        <p:cNvGrpSpPr/>
        <p:nvPr/>
      </p:nvGrpSpPr>
      <p:grpSpPr>
        <a:xfrm>
          <a:off x="0" y="0"/>
          <a:ext cx="0" cy="0"/>
          <a:chOff x="0" y="0"/>
          <a:chExt cx="0" cy="0"/>
        </a:xfrm>
      </p:grpSpPr>
      <p:sp>
        <p:nvSpPr>
          <p:cNvPr id="624" name="Google Shape;624;p61"/>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625" name="Google Shape;625;p61"/>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626" name="Google Shape;626;p61"/>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627" name="Google Shape;627;p61"/>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628" name="Google Shape;628;p61"/>
          <p:cNvPicPr preferRelativeResize="0"/>
          <p:nvPr/>
        </p:nvPicPr>
        <p:blipFill>
          <a:blip r:embed="rId3">
            <a:alphaModFix/>
          </a:blip>
          <a:stretch>
            <a:fillRect/>
          </a:stretch>
        </p:blipFill>
        <p:spPr>
          <a:xfrm>
            <a:off x="4593175" y="2459138"/>
            <a:ext cx="760025" cy="760025"/>
          </a:xfrm>
          <a:prstGeom prst="rect">
            <a:avLst/>
          </a:prstGeom>
          <a:noFill/>
          <a:ln>
            <a:noFill/>
          </a:ln>
        </p:spPr>
      </p:pic>
      <p:pic>
        <p:nvPicPr>
          <p:cNvPr id="629" name="Google Shape;629;p61"/>
          <p:cNvPicPr preferRelativeResize="0"/>
          <p:nvPr/>
        </p:nvPicPr>
        <p:blipFill>
          <a:blip r:embed="rId3">
            <a:alphaModFix/>
          </a:blip>
          <a:stretch>
            <a:fillRect/>
          </a:stretch>
        </p:blipFill>
        <p:spPr>
          <a:xfrm>
            <a:off x="2990012" y="1699113"/>
            <a:ext cx="760025" cy="760025"/>
          </a:xfrm>
          <a:prstGeom prst="rect">
            <a:avLst/>
          </a:prstGeom>
          <a:noFill/>
          <a:ln>
            <a:noFill/>
          </a:ln>
        </p:spPr>
      </p:pic>
      <p:cxnSp>
        <p:nvCxnSpPr>
          <p:cNvPr id="630" name="Google Shape;630;p61"/>
          <p:cNvCxnSpPr>
            <a:stCxn id="629" idx="3"/>
          </p:cNvCxnSpPr>
          <p:nvPr/>
        </p:nvCxnSpPr>
        <p:spPr>
          <a:xfrm>
            <a:off x="3750037" y="2079125"/>
            <a:ext cx="1011900" cy="353100"/>
          </a:xfrm>
          <a:prstGeom prst="straightConnector1">
            <a:avLst/>
          </a:prstGeom>
          <a:noFill/>
          <a:ln cap="flat" cmpd="sng" w="19050">
            <a:solidFill>
              <a:srgbClr val="000000"/>
            </a:solidFill>
            <a:prstDash val="solid"/>
            <a:round/>
            <a:headEnd len="med" w="med" type="none"/>
            <a:tailEnd len="med" w="med" type="triangle"/>
          </a:ln>
        </p:spPr>
      </p:cxnSp>
      <p:cxnSp>
        <p:nvCxnSpPr>
          <p:cNvPr id="631" name="Google Shape;631;p61"/>
          <p:cNvCxnSpPr/>
          <p:nvPr/>
        </p:nvCxnSpPr>
        <p:spPr>
          <a:xfrm flipH="1">
            <a:off x="4231500" y="2078738"/>
            <a:ext cx="834300" cy="385200"/>
          </a:xfrm>
          <a:prstGeom prst="straightConnector1">
            <a:avLst/>
          </a:prstGeom>
          <a:noFill/>
          <a:ln cap="flat" cmpd="sng" w="19050">
            <a:solidFill>
              <a:srgbClr val="000000"/>
            </a:solidFill>
            <a:prstDash val="solid"/>
            <a:round/>
            <a:headEnd len="med" w="med" type="none"/>
            <a:tailEnd len="med" w="med" type="triangle"/>
          </a:ln>
        </p:spPr>
      </p:cxnSp>
      <p:cxnSp>
        <p:nvCxnSpPr>
          <p:cNvPr id="632" name="Google Shape;632;p61"/>
          <p:cNvCxnSpPr>
            <a:stCxn id="628" idx="0"/>
          </p:cNvCxnSpPr>
          <p:nvPr/>
        </p:nvCxnSpPr>
        <p:spPr>
          <a:xfrm rot="10800000">
            <a:off x="4708887" y="2071538"/>
            <a:ext cx="264300" cy="387600"/>
          </a:xfrm>
          <a:prstGeom prst="straightConnector1">
            <a:avLst/>
          </a:prstGeom>
          <a:noFill/>
          <a:ln cap="flat" cmpd="sng" w="19050">
            <a:solidFill>
              <a:srgbClr val="000000"/>
            </a:solidFill>
            <a:prstDash val="solid"/>
            <a:round/>
            <a:headEnd len="med" w="med" type="none"/>
            <a:tailEnd len="med" w="med" type="triangle"/>
          </a:ln>
        </p:spPr>
      </p:cxnSp>
      <p:cxnSp>
        <p:nvCxnSpPr>
          <p:cNvPr id="633" name="Google Shape;633;p61"/>
          <p:cNvCxnSpPr>
            <a:endCxn id="627" idx="0"/>
          </p:cNvCxnSpPr>
          <p:nvPr/>
        </p:nvCxnSpPr>
        <p:spPr>
          <a:xfrm flipH="1">
            <a:off x="3983400" y="2103638"/>
            <a:ext cx="226800" cy="355500"/>
          </a:xfrm>
          <a:prstGeom prst="straightConnector1">
            <a:avLst/>
          </a:prstGeom>
          <a:noFill/>
          <a:ln cap="flat" cmpd="sng" w="19050">
            <a:solidFill>
              <a:srgbClr val="000000"/>
            </a:solidFill>
            <a:prstDash val="solid"/>
            <a:round/>
            <a:headEnd len="med" w="med" type="none"/>
            <a:tailEnd len="med" w="med" type="triangle"/>
          </a:ln>
        </p:spPr>
      </p:cxnSp>
      <p:sp>
        <p:nvSpPr>
          <p:cNvPr id="634" name="Google Shape;634;p61"/>
          <p:cNvSpPr/>
          <p:nvPr/>
        </p:nvSpPr>
        <p:spPr>
          <a:xfrm rot="-241535">
            <a:off x="3377615" y="1268177"/>
            <a:ext cx="1946944" cy="352570"/>
          </a:xfrm>
          <a:custGeom>
            <a:rect b="b" l="l" r="r" t="t"/>
            <a:pathLst>
              <a:path extrusionOk="0" h="28108" w="76357">
                <a:moveTo>
                  <a:pt x="0" y="28108"/>
                </a:moveTo>
                <a:cubicBezTo>
                  <a:pt x="3111" y="24219"/>
                  <a:pt x="9474" y="9160"/>
                  <a:pt x="18665" y="4776"/>
                </a:cubicBezTo>
                <a:cubicBezTo>
                  <a:pt x="27856" y="393"/>
                  <a:pt x="45532" y="-1587"/>
                  <a:pt x="55147" y="1807"/>
                </a:cubicBezTo>
                <a:cubicBezTo>
                  <a:pt x="64762" y="5201"/>
                  <a:pt x="72822" y="21250"/>
                  <a:pt x="76357" y="25138"/>
                </a:cubicBezTo>
              </a:path>
            </a:pathLst>
          </a:custGeom>
          <a:noFill/>
          <a:ln cap="flat" cmpd="sng" w="19050">
            <a:solidFill>
              <a:srgbClr val="000000"/>
            </a:solidFill>
            <a:prstDash val="solid"/>
            <a:round/>
            <a:headEnd len="med" w="med" type="none"/>
            <a:tailEnd len="med" w="med" type="triangle"/>
          </a:ln>
        </p:spPr>
      </p:sp>
      <p:cxnSp>
        <p:nvCxnSpPr>
          <p:cNvPr id="635" name="Google Shape;635;p61"/>
          <p:cNvCxnSpPr>
            <a:endCxn id="627" idx="1"/>
          </p:cNvCxnSpPr>
          <p:nvPr/>
        </p:nvCxnSpPr>
        <p:spPr>
          <a:xfrm>
            <a:off x="3367588" y="2517850"/>
            <a:ext cx="235800" cy="321300"/>
          </a:xfrm>
          <a:prstGeom prst="straightConnector1">
            <a:avLst/>
          </a:prstGeom>
          <a:noFill/>
          <a:ln cap="flat" cmpd="sng" w="19050">
            <a:solidFill>
              <a:srgbClr val="000000"/>
            </a:solidFill>
            <a:prstDash val="solid"/>
            <a:round/>
            <a:headEnd len="med" w="med" type="none"/>
            <a:tailEnd len="med" w="med" type="triangle"/>
          </a:ln>
        </p:spPr>
      </p:cxnSp>
      <p:sp>
        <p:nvSpPr>
          <p:cNvPr id="636" name="Google Shape;636;p61"/>
          <p:cNvSpPr/>
          <p:nvPr/>
        </p:nvSpPr>
        <p:spPr>
          <a:xfrm rot="8856202">
            <a:off x="4286096" y="2636310"/>
            <a:ext cx="1609009" cy="800654"/>
          </a:xfrm>
          <a:custGeom>
            <a:rect b="b" l="l" r="r" t="t"/>
            <a:pathLst>
              <a:path extrusionOk="0" h="28108" w="76357">
                <a:moveTo>
                  <a:pt x="0" y="28108"/>
                </a:moveTo>
                <a:cubicBezTo>
                  <a:pt x="3111" y="24219"/>
                  <a:pt x="9474" y="9160"/>
                  <a:pt x="18665" y="4776"/>
                </a:cubicBezTo>
                <a:cubicBezTo>
                  <a:pt x="27856" y="393"/>
                  <a:pt x="45532" y="-1587"/>
                  <a:pt x="55147" y="1807"/>
                </a:cubicBezTo>
                <a:cubicBezTo>
                  <a:pt x="64762" y="5201"/>
                  <a:pt x="72822" y="21250"/>
                  <a:pt x="76357" y="25138"/>
                </a:cubicBezTo>
              </a:path>
            </a:pathLst>
          </a:custGeom>
          <a:noFill/>
          <a:ln cap="flat" cmpd="sng" w="19050">
            <a:solidFill>
              <a:srgbClr val="000000"/>
            </a:solidFill>
            <a:prstDash val="solid"/>
            <a:round/>
            <a:headEnd len="med" w="med" type="none"/>
            <a:tailEnd len="med" w="med" type="triangle"/>
          </a:ln>
        </p:spPr>
      </p:sp>
      <p:sp>
        <p:nvSpPr>
          <p:cNvPr id="637" name="Google Shape;637;p61"/>
          <p:cNvSpPr txBox="1"/>
          <p:nvPr>
            <p:ph idx="1" type="body"/>
          </p:nvPr>
        </p:nvSpPr>
        <p:spPr>
          <a:xfrm>
            <a:off x="2668350" y="4195700"/>
            <a:ext cx="3807300" cy="43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000000"/>
                </a:solidFill>
              </a:rPr>
              <a:t>All-to-all shuffle</a:t>
            </a:r>
            <a:endParaRPr b="1">
              <a:solidFill>
                <a:srgbClr val="000000"/>
              </a:solidFill>
            </a:endParaRPr>
          </a:p>
        </p:txBody>
      </p:sp>
      <p:sp>
        <p:nvSpPr>
          <p:cNvPr id="638" name="Google Shape;638;p61"/>
          <p:cNvSpPr txBox="1"/>
          <p:nvPr/>
        </p:nvSpPr>
        <p:spPr>
          <a:xfrm>
            <a:off x="3367650" y="3095113"/>
            <a:ext cx="664200" cy="4377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[a-e]</a:t>
            </a:r>
            <a:endParaRPr/>
          </a:p>
        </p:txBody>
      </p:sp>
      <p:sp>
        <p:nvSpPr>
          <p:cNvPr id="639" name="Google Shape;639;p61"/>
          <p:cNvSpPr txBox="1"/>
          <p:nvPr/>
        </p:nvSpPr>
        <p:spPr>
          <a:xfrm>
            <a:off x="5673300" y="1696100"/>
            <a:ext cx="664200" cy="4377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1C232"/>
                </a:solidFill>
                <a:latin typeface="Consolas"/>
                <a:ea typeface="Consolas"/>
                <a:cs typeface="Consolas"/>
                <a:sym typeface="Consolas"/>
              </a:rPr>
              <a:t>[f-j]</a:t>
            </a:r>
            <a:endParaRPr b="1" sz="1000">
              <a:solidFill>
                <a:srgbClr val="6AA84F"/>
              </a:solidFill>
              <a:latin typeface="Consolas"/>
              <a:ea typeface="Consolas"/>
              <a:cs typeface="Consolas"/>
              <a:sym typeface="Consolas"/>
            </a:endParaRPr>
          </a:p>
        </p:txBody>
      </p:sp>
      <p:sp>
        <p:nvSpPr>
          <p:cNvPr id="640" name="Google Shape;640;p61"/>
          <p:cNvSpPr txBox="1"/>
          <p:nvPr/>
        </p:nvSpPr>
        <p:spPr>
          <a:xfrm>
            <a:off x="4758500" y="3120150"/>
            <a:ext cx="664200" cy="387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[k-p]</a:t>
            </a:r>
            <a:endParaRPr b="1" sz="1000">
              <a:solidFill>
                <a:srgbClr val="FF9900"/>
              </a:solidFill>
              <a:latin typeface="Consolas"/>
              <a:ea typeface="Consolas"/>
              <a:cs typeface="Consolas"/>
              <a:sym typeface="Consolas"/>
            </a:endParaRPr>
          </a:p>
        </p:txBody>
      </p:sp>
      <p:sp>
        <p:nvSpPr>
          <p:cNvPr id="641" name="Google Shape;641;p61"/>
          <p:cNvSpPr txBox="1"/>
          <p:nvPr/>
        </p:nvSpPr>
        <p:spPr>
          <a:xfrm>
            <a:off x="4126500" y="1096250"/>
            <a:ext cx="664200" cy="537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9900FF"/>
                </a:solidFill>
                <a:latin typeface="Consolas"/>
                <a:ea typeface="Consolas"/>
                <a:cs typeface="Consolas"/>
                <a:sym typeface="Consolas"/>
              </a:rPr>
              <a:t>[q-s]</a:t>
            </a:r>
            <a:endParaRPr/>
          </a:p>
        </p:txBody>
      </p:sp>
      <p:sp>
        <p:nvSpPr>
          <p:cNvPr id="642" name="Google Shape;642;p61"/>
          <p:cNvSpPr txBox="1"/>
          <p:nvPr/>
        </p:nvSpPr>
        <p:spPr>
          <a:xfrm>
            <a:off x="2579700" y="1633850"/>
            <a:ext cx="664200" cy="4884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[t-z]</a:t>
            </a:r>
            <a:endParaRPr/>
          </a:p>
        </p:txBody>
      </p:sp>
      <p:sp>
        <p:nvSpPr>
          <p:cNvPr id="643" name="Google Shape;643;p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80" name="Shape 80"/>
        <p:cNvGrpSpPr/>
        <p:nvPr/>
      </p:nvGrpSpPr>
      <p:grpSpPr>
        <a:xfrm>
          <a:off x="0" y="0"/>
          <a:ext cx="0" cy="0"/>
          <a:chOff x="0" y="0"/>
          <a:chExt cx="0" cy="0"/>
        </a:xfrm>
      </p:grpSpPr>
      <p:sp>
        <p:nvSpPr>
          <p:cNvPr id="81" name="Google Shape;81;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Example: Bank account</a:t>
            </a:r>
            <a:endParaRPr>
              <a:solidFill>
                <a:srgbClr val="FFFFFF"/>
              </a:solidFill>
            </a:endParaRPr>
          </a:p>
        </p:txBody>
      </p:sp>
      <p:cxnSp>
        <p:nvCxnSpPr>
          <p:cNvPr id="82" name="Google Shape;82;p17"/>
          <p:cNvCxnSpPr/>
          <p:nvPr/>
        </p:nvCxnSpPr>
        <p:spPr>
          <a:xfrm>
            <a:off x="4015425" y="1656275"/>
            <a:ext cx="0" cy="3018000"/>
          </a:xfrm>
          <a:prstGeom prst="straightConnector1">
            <a:avLst/>
          </a:prstGeom>
          <a:noFill/>
          <a:ln cap="flat" cmpd="sng" w="38100">
            <a:solidFill>
              <a:schemeClr val="lt1"/>
            </a:solidFill>
            <a:prstDash val="solid"/>
            <a:round/>
            <a:headEnd len="med" w="med" type="none"/>
            <a:tailEnd len="med" w="med" type="none"/>
          </a:ln>
        </p:spPr>
      </p:cxnSp>
      <p:cxnSp>
        <p:nvCxnSpPr>
          <p:cNvPr id="83" name="Google Shape;83;p17"/>
          <p:cNvCxnSpPr/>
          <p:nvPr/>
        </p:nvCxnSpPr>
        <p:spPr>
          <a:xfrm>
            <a:off x="4986875" y="1656275"/>
            <a:ext cx="0" cy="3018000"/>
          </a:xfrm>
          <a:prstGeom prst="straightConnector1">
            <a:avLst/>
          </a:prstGeom>
          <a:noFill/>
          <a:ln cap="flat" cmpd="sng" w="38100">
            <a:solidFill>
              <a:schemeClr val="lt1"/>
            </a:solidFill>
            <a:prstDash val="solid"/>
            <a:round/>
            <a:headEnd len="med" w="med" type="none"/>
            <a:tailEnd len="med" w="med" type="none"/>
          </a:ln>
        </p:spPr>
      </p:cxnSp>
      <p:sp>
        <p:nvSpPr>
          <p:cNvPr id="84" name="Google Shape;84;p17"/>
          <p:cNvSpPr txBox="1"/>
          <p:nvPr/>
        </p:nvSpPr>
        <p:spPr>
          <a:xfrm>
            <a:off x="2485125" y="1315675"/>
            <a:ext cx="10443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17AAE8"/>
                </a:solidFill>
              </a:rPr>
              <a:t>Thread 1</a:t>
            </a:r>
            <a:endParaRPr b="1" sz="1600">
              <a:solidFill>
                <a:srgbClr val="17AAE8"/>
              </a:solidFill>
            </a:endParaRPr>
          </a:p>
        </p:txBody>
      </p:sp>
      <p:sp>
        <p:nvSpPr>
          <p:cNvPr id="85" name="Google Shape;85;p17"/>
          <p:cNvSpPr txBox="1"/>
          <p:nvPr/>
        </p:nvSpPr>
        <p:spPr>
          <a:xfrm>
            <a:off x="4157950" y="173246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10</a:t>
            </a:r>
            <a:r>
              <a:rPr b="1" lang="en" sz="1600">
                <a:solidFill>
                  <a:srgbClr val="EFEFEF"/>
                </a:solidFill>
              </a:rPr>
              <a:t>0</a:t>
            </a:r>
            <a:endParaRPr b="1" sz="1600">
              <a:solidFill>
                <a:srgbClr val="EFEFEF"/>
              </a:solidFill>
            </a:endParaRPr>
          </a:p>
        </p:txBody>
      </p:sp>
      <p:sp>
        <p:nvSpPr>
          <p:cNvPr id="86" name="Google Shape;86;p17"/>
          <p:cNvSpPr txBox="1"/>
          <p:nvPr/>
        </p:nvSpPr>
        <p:spPr>
          <a:xfrm>
            <a:off x="2214525" y="2023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Read b = 100</a:t>
            </a:r>
            <a:endParaRPr b="1" sz="1600">
              <a:solidFill>
                <a:srgbClr val="17AAE8"/>
              </a:solidFill>
            </a:endParaRPr>
          </a:p>
        </p:txBody>
      </p:sp>
      <p:sp>
        <p:nvSpPr>
          <p:cNvPr id="87" name="Google Shape;87;p17"/>
          <p:cNvSpPr/>
          <p:nvPr/>
        </p:nvSpPr>
        <p:spPr>
          <a:xfrm>
            <a:off x="3708400" y="1367075"/>
            <a:ext cx="1585500" cy="356475"/>
          </a:xfrm>
          <a:prstGeom prst="flowChart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600"/>
              <a:t>Bank Account</a:t>
            </a:r>
            <a:endParaRPr b="1" sz="1600"/>
          </a:p>
        </p:txBody>
      </p:sp>
      <p:sp>
        <p:nvSpPr>
          <p:cNvPr id="88" name="Google Shape;88;p17"/>
          <p:cNvSpPr txBox="1"/>
          <p:nvPr/>
        </p:nvSpPr>
        <p:spPr>
          <a:xfrm>
            <a:off x="2214525" y="2404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b = b + 10</a:t>
            </a:r>
            <a:endParaRPr b="1" sz="1600">
              <a:solidFill>
                <a:srgbClr val="17AAE8"/>
              </a:solidFill>
            </a:endParaRPr>
          </a:p>
        </p:txBody>
      </p:sp>
      <p:sp>
        <p:nvSpPr>
          <p:cNvPr id="89" name="Google Shape;89;p17"/>
          <p:cNvSpPr txBox="1"/>
          <p:nvPr/>
        </p:nvSpPr>
        <p:spPr>
          <a:xfrm>
            <a:off x="2214525" y="2785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Write b = 110</a:t>
            </a:r>
            <a:endParaRPr b="1" sz="1600">
              <a:solidFill>
                <a:srgbClr val="17AAE8"/>
              </a:solidFill>
            </a:endParaRPr>
          </a:p>
        </p:txBody>
      </p:sp>
      <p:sp>
        <p:nvSpPr>
          <p:cNvPr id="90" name="Google Shape;90;p17"/>
          <p:cNvSpPr txBox="1"/>
          <p:nvPr/>
        </p:nvSpPr>
        <p:spPr>
          <a:xfrm>
            <a:off x="4157950" y="281211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110</a:t>
            </a:r>
            <a:endParaRPr b="1" sz="1600">
              <a:solidFill>
                <a:srgbClr val="EFEFEF"/>
              </a:solidFill>
            </a:endParaRPr>
          </a:p>
        </p:txBody>
      </p:sp>
      <p:sp>
        <p:nvSpPr>
          <p:cNvPr id="91" name="Google Shape;91;p17"/>
          <p:cNvSpPr txBox="1"/>
          <p:nvPr/>
        </p:nvSpPr>
        <p:spPr>
          <a:xfrm>
            <a:off x="5186325" y="33188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Read b = 110</a:t>
            </a:r>
            <a:endParaRPr b="1" sz="1600">
              <a:solidFill>
                <a:srgbClr val="FF0000"/>
              </a:solidFill>
            </a:endParaRPr>
          </a:p>
        </p:txBody>
      </p:sp>
      <p:sp>
        <p:nvSpPr>
          <p:cNvPr id="92" name="Google Shape;92;p17"/>
          <p:cNvSpPr txBox="1"/>
          <p:nvPr/>
        </p:nvSpPr>
        <p:spPr>
          <a:xfrm>
            <a:off x="5186325" y="36998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b = b + 10</a:t>
            </a:r>
            <a:endParaRPr b="1" sz="1600">
              <a:solidFill>
                <a:srgbClr val="FF0000"/>
              </a:solidFill>
            </a:endParaRPr>
          </a:p>
        </p:txBody>
      </p:sp>
      <p:sp>
        <p:nvSpPr>
          <p:cNvPr id="93" name="Google Shape;93;p17"/>
          <p:cNvSpPr txBox="1"/>
          <p:nvPr/>
        </p:nvSpPr>
        <p:spPr>
          <a:xfrm>
            <a:off x="5186325" y="40808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Write b = 120</a:t>
            </a:r>
            <a:endParaRPr b="1" sz="1600">
              <a:solidFill>
                <a:srgbClr val="FF0000"/>
              </a:solidFill>
            </a:endParaRPr>
          </a:p>
        </p:txBody>
      </p:sp>
      <p:sp>
        <p:nvSpPr>
          <p:cNvPr id="94" name="Google Shape;94;p17"/>
          <p:cNvSpPr txBox="1"/>
          <p:nvPr/>
        </p:nvSpPr>
        <p:spPr>
          <a:xfrm>
            <a:off x="4157950" y="410751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120</a:t>
            </a:r>
            <a:endParaRPr b="1" sz="1600">
              <a:solidFill>
                <a:srgbClr val="EFEFEF"/>
              </a:solidFill>
            </a:endParaRPr>
          </a:p>
        </p:txBody>
      </p:sp>
      <p:pic>
        <p:nvPicPr>
          <p:cNvPr id="95" name="Google Shape;95;p17"/>
          <p:cNvPicPr preferRelativeResize="0"/>
          <p:nvPr/>
        </p:nvPicPr>
        <p:blipFill>
          <a:blip r:embed="rId3">
            <a:alphaModFix/>
          </a:blip>
          <a:stretch>
            <a:fillRect/>
          </a:stretch>
        </p:blipFill>
        <p:spPr>
          <a:xfrm>
            <a:off x="4499925" y="4257107"/>
            <a:ext cx="686401" cy="551842"/>
          </a:xfrm>
          <a:prstGeom prst="rect">
            <a:avLst/>
          </a:prstGeom>
          <a:noFill/>
          <a:ln>
            <a:noFill/>
          </a:ln>
        </p:spPr>
      </p:pic>
      <p:sp>
        <p:nvSpPr>
          <p:cNvPr id="96" name="Google Shape;96;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97" name="Google Shape;97;p17"/>
          <p:cNvSpPr txBox="1"/>
          <p:nvPr/>
        </p:nvSpPr>
        <p:spPr>
          <a:xfrm>
            <a:off x="5607650" y="1315675"/>
            <a:ext cx="1231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FF0000"/>
                </a:solidFill>
              </a:rPr>
              <a:t>Thread 2</a:t>
            </a:r>
            <a:endParaRPr b="1" sz="1800">
              <a:solidFill>
                <a:srgbClr val="FF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gtEl>
                                        <p:attrNameLst>
                                          <p:attrName>style.visibility</p:attrName>
                                        </p:attrNameLst>
                                      </p:cBhvr>
                                      <p:to>
                                        <p:strVal val="visible"/>
                                      </p:to>
                                    </p:set>
                                    <p:animEffect filter="fade" transition="in">
                                      <p:cBhvr>
                                        <p:cTn dur="1"/>
                                        <p:tgtEl>
                                          <p:spTgt spid="9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7" name="Shape 647"/>
        <p:cNvGrpSpPr/>
        <p:nvPr/>
      </p:nvGrpSpPr>
      <p:grpSpPr>
        <a:xfrm>
          <a:off x="0" y="0"/>
          <a:ext cx="0" cy="0"/>
          <a:chOff x="0" y="0"/>
          <a:chExt cx="0" cy="0"/>
        </a:xfrm>
      </p:grpSpPr>
      <p:sp>
        <p:nvSpPr>
          <p:cNvPr id="648" name="Google Shape;648;p62"/>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649" name="Google Shape;649;p62"/>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650" name="Google Shape;650;p62"/>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651" name="Google Shape;651;p62"/>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652" name="Google Shape;652;p62"/>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653" name="Google Shape;653;p62"/>
          <p:cNvSpPr txBox="1"/>
          <p:nvPr/>
        </p:nvSpPr>
        <p:spPr>
          <a:xfrm>
            <a:off x="1242825" y="1232950"/>
            <a:ext cx="2098500" cy="8928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when: 1, the: 1, </a:t>
            </a:r>
            <a:r>
              <a:rPr b="1" lang="en" sz="1000">
                <a:solidFill>
                  <a:srgbClr val="FF0000"/>
                </a:solidFill>
                <a:latin typeface="Consolas"/>
                <a:ea typeface="Consolas"/>
                <a:cs typeface="Consolas"/>
                <a:sym typeface="Consolas"/>
              </a:rPr>
              <a:t>that: 1, they: 1, the: 1, which: 1, them: 1, the: 2, the: 1, them: 1, which: 1</a:t>
            </a:r>
            <a:endParaRPr b="1" sz="1000">
              <a:latin typeface="Consolas"/>
              <a:ea typeface="Consolas"/>
              <a:cs typeface="Consolas"/>
              <a:sym typeface="Consolas"/>
            </a:endParaRPr>
          </a:p>
        </p:txBody>
      </p:sp>
      <p:sp>
        <p:nvSpPr>
          <p:cNvPr id="654" name="Google Shape;654;p62"/>
          <p:cNvSpPr txBox="1"/>
          <p:nvPr/>
        </p:nvSpPr>
        <p:spPr>
          <a:xfrm>
            <a:off x="1495925" y="2651513"/>
            <a:ext cx="2455200" cy="14280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bands: 1, dissolve: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connected: 1,</a:t>
            </a:r>
            <a:r>
              <a:rPr b="1" lang="en" sz="1000">
                <a:latin typeface="Consolas"/>
                <a:ea typeface="Consolas"/>
                <a:cs typeface="Consolas"/>
                <a:sym typeface="Consolas"/>
              </a:rPr>
              <a:t> </a:t>
            </a:r>
            <a:r>
              <a:rPr b="1" lang="en" sz="1000">
                <a:solidFill>
                  <a:srgbClr val="6AA84F"/>
                </a:solidFill>
                <a:latin typeface="Consolas"/>
                <a:ea typeface="Consolas"/>
                <a:cs typeface="Consolas"/>
                <a:sym typeface="Consolas"/>
              </a:rPr>
              <a:t>course: 1,</a:t>
            </a:r>
            <a:endParaRPr b="1" sz="1000">
              <a:solidFill>
                <a:schemeClr val="dk1"/>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events: 1, among: 1, and: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equal: 1, earth: 1, entitle: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and: 1,</a:t>
            </a:r>
            <a:r>
              <a:rPr b="1" lang="en" sz="1000">
                <a:solidFill>
                  <a:schemeClr val="dk1"/>
                </a:solidFill>
                <a:latin typeface="Consolas"/>
                <a:ea typeface="Consolas"/>
                <a:cs typeface="Consolas"/>
                <a:sym typeface="Consolas"/>
              </a:rPr>
              <a:t> </a:t>
            </a:r>
            <a:r>
              <a:rPr b="1" lang="en" sz="1000">
                <a:solidFill>
                  <a:srgbClr val="6AA84F"/>
                </a:solidFill>
                <a:latin typeface="Consolas"/>
                <a:ea typeface="Consolas"/>
                <a:cs typeface="Consolas"/>
                <a:sym typeface="Consolas"/>
              </a:rPr>
              <a:t>decent: 1, causes: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declare: 1</a:t>
            </a:r>
            <a:endParaRPr b="1">
              <a:solidFill>
                <a:srgbClr val="FF0000"/>
              </a:solidFill>
            </a:endParaRPr>
          </a:p>
        </p:txBody>
      </p:sp>
      <p:pic>
        <p:nvPicPr>
          <p:cNvPr id="655" name="Google Shape;655;p62"/>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656" name="Google Shape;656;p62"/>
          <p:cNvSpPr txBox="1"/>
          <p:nvPr/>
        </p:nvSpPr>
        <p:spPr>
          <a:xfrm>
            <a:off x="5272500" y="2792950"/>
            <a:ext cx="19506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powers: 1, of: 2,</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nature: 2,</a:t>
            </a:r>
            <a:r>
              <a:rPr b="1" lang="en" sz="1000">
                <a:solidFill>
                  <a:schemeClr val="dk1"/>
                </a:solidFill>
                <a:latin typeface="Consolas"/>
                <a:ea typeface="Consolas"/>
                <a:cs typeface="Consolas"/>
                <a:sym typeface="Consolas"/>
              </a:rPr>
              <a:t> </a:t>
            </a:r>
            <a:r>
              <a:rPr b="1" lang="en" sz="1000">
                <a:solidFill>
                  <a:srgbClr val="FF9900"/>
                </a:solidFill>
                <a:latin typeface="Consolas"/>
                <a:ea typeface="Consolas"/>
                <a:cs typeface="Consolas"/>
                <a:sym typeface="Consolas"/>
              </a:rPr>
              <a:t>of: 2,</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mankind: 1, of: 1,</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opinion: 1, political: 1</a:t>
            </a:r>
            <a:endParaRPr b="1" sz="1000">
              <a:solidFill>
                <a:srgbClr val="FF9900"/>
              </a:solidFill>
              <a:latin typeface="Consolas"/>
              <a:ea typeface="Consolas"/>
              <a:cs typeface="Consolas"/>
              <a:sym typeface="Consolas"/>
            </a:endParaRPr>
          </a:p>
        </p:txBody>
      </p:sp>
      <p:sp>
        <p:nvSpPr>
          <p:cNvPr id="657" name="Google Shape;657;p62"/>
          <p:cNvSpPr txBox="1"/>
          <p:nvPr/>
        </p:nvSpPr>
        <p:spPr>
          <a:xfrm>
            <a:off x="5667800" y="1637150"/>
            <a:ext cx="1505400" cy="7305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1C232"/>
                </a:solidFill>
                <a:latin typeface="Consolas"/>
                <a:ea typeface="Consolas"/>
                <a:cs typeface="Consolas"/>
                <a:sym typeface="Consolas"/>
              </a:rPr>
              <a:t>god: 1, have: 1, </a:t>
            </a:r>
            <a:r>
              <a:rPr b="1" lang="en" sz="1000">
                <a:solidFill>
                  <a:srgbClr val="F1C232"/>
                </a:solidFill>
                <a:latin typeface="Consolas"/>
                <a:ea typeface="Consolas"/>
                <a:cs typeface="Consolas"/>
                <a:sym typeface="Consolas"/>
              </a:rPr>
              <a:t>in: 1, it: 1, human: 1,</a:t>
            </a:r>
            <a:endParaRPr b="1" sz="1000">
              <a:solidFill>
                <a:srgbClr val="9900FF"/>
              </a:solidFill>
              <a:latin typeface="Consolas"/>
              <a:ea typeface="Consolas"/>
              <a:cs typeface="Consolas"/>
              <a:sym typeface="Consolas"/>
            </a:endParaRPr>
          </a:p>
        </p:txBody>
      </p:sp>
      <p:sp>
        <p:nvSpPr>
          <p:cNvPr id="658" name="Google Shape;658;p62"/>
          <p:cNvSpPr txBox="1"/>
          <p:nvPr/>
        </p:nvSpPr>
        <p:spPr>
          <a:xfrm>
            <a:off x="3504000" y="846925"/>
            <a:ext cx="2136000" cy="6264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800"/>
              </a:spcAft>
              <a:buNone/>
            </a:pPr>
            <a:r>
              <a:rPr b="1" lang="en" sz="1000">
                <a:solidFill>
                  <a:srgbClr val="9900FF"/>
                </a:solidFill>
                <a:latin typeface="Consolas"/>
                <a:ea typeface="Consolas"/>
                <a:cs typeface="Consolas"/>
                <a:sym typeface="Consolas"/>
              </a:rPr>
              <a:t>requires: 1, should: 1, </a:t>
            </a:r>
            <a:r>
              <a:rPr b="1" lang="en" sz="1000">
                <a:solidFill>
                  <a:srgbClr val="9900FF"/>
                </a:solidFill>
                <a:latin typeface="Consolas"/>
                <a:ea typeface="Consolas"/>
                <a:cs typeface="Consolas"/>
                <a:sym typeface="Consolas"/>
              </a:rPr>
              <a:t>respect: 1, separate: 1</a:t>
            </a:r>
            <a:endParaRPr b="1">
              <a:solidFill>
                <a:srgbClr val="FF0000"/>
              </a:solidFill>
            </a:endParaRPr>
          </a:p>
        </p:txBody>
      </p:sp>
      <p:sp>
        <p:nvSpPr>
          <p:cNvPr id="659" name="Google Shape;659;p62"/>
          <p:cNvSpPr txBox="1"/>
          <p:nvPr>
            <p:ph idx="1" type="body"/>
          </p:nvPr>
        </p:nvSpPr>
        <p:spPr>
          <a:xfrm>
            <a:off x="5739475" y="3958425"/>
            <a:ext cx="2950500" cy="4623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000000"/>
                </a:solidFill>
              </a:rPr>
              <a:t>Note the duplicates...</a:t>
            </a:r>
            <a:endParaRPr b="1">
              <a:solidFill>
                <a:srgbClr val="000000"/>
              </a:solidFill>
            </a:endParaRPr>
          </a:p>
        </p:txBody>
      </p:sp>
      <p:cxnSp>
        <p:nvCxnSpPr>
          <p:cNvPr id="660" name="Google Shape;660;p62"/>
          <p:cNvCxnSpPr>
            <a:stCxn id="659" idx="0"/>
          </p:cNvCxnSpPr>
          <p:nvPr/>
        </p:nvCxnSpPr>
        <p:spPr>
          <a:xfrm rot="10800000">
            <a:off x="6625225" y="3236025"/>
            <a:ext cx="589500" cy="722400"/>
          </a:xfrm>
          <a:prstGeom prst="straightConnector1">
            <a:avLst/>
          </a:prstGeom>
          <a:noFill/>
          <a:ln cap="flat" cmpd="sng" w="28575">
            <a:solidFill>
              <a:srgbClr val="000000"/>
            </a:solidFill>
            <a:prstDash val="solid"/>
            <a:round/>
            <a:headEnd len="med" w="med" type="none"/>
            <a:tailEnd len="med" w="med" type="triangle"/>
          </a:ln>
        </p:spPr>
      </p:cxnSp>
      <p:sp>
        <p:nvSpPr>
          <p:cNvPr id="661" name="Google Shape;661;p62"/>
          <p:cNvSpPr txBox="1"/>
          <p:nvPr/>
        </p:nvSpPr>
        <p:spPr>
          <a:xfrm>
            <a:off x="189100" y="242725"/>
            <a:ext cx="759900" cy="12180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t/>
            </a:r>
            <a:endParaRPr b="1" sz="1000">
              <a:solidFill>
                <a:srgbClr val="FF00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[a-e]</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1C232"/>
                </a:solidFill>
                <a:latin typeface="Consolas"/>
                <a:ea typeface="Consolas"/>
                <a:cs typeface="Consolas"/>
                <a:sym typeface="Consolas"/>
              </a:rPr>
              <a:t>[f-j]</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[k-p]</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9900FF"/>
                </a:solidFill>
                <a:latin typeface="Consolas"/>
                <a:ea typeface="Consolas"/>
                <a:cs typeface="Consolas"/>
                <a:sym typeface="Consolas"/>
              </a:rPr>
              <a:t>[q-s]</a:t>
            </a:r>
            <a:endParaRPr b="1" sz="1000">
              <a:solidFill>
                <a:srgbClr val="9900F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[t-z]</a:t>
            </a:r>
            <a:endParaRPr b="1" sz="1000">
              <a:solidFill>
                <a:srgbClr val="9900FF"/>
              </a:solidFill>
              <a:latin typeface="Consolas"/>
              <a:ea typeface="Consolas"/>
              <a:cs typeface="Consolas"/>
              <a:sym typeface="Consolas"/>
            </a:endParaRPr>
          </a:p>
          <a:p>
            <a:pPr indent="0" lvl="0" marL="0" marR="88900" rtl="0" algn="l">
              <a:lnSpc>
                <a:spcPct val="142857"/>
              </a:lnSpc>
              <a:spcBef>
                <a:spcPts val="0"/>
              </a:spcBef>
              <a:spcAft>
                <a:spcPts val="800"/>
              </a:spcAft>
              <a:buNone/>
            </a:pPr>
            <a:r>
              <a:t/>
            </a:r>
            <a:endParaRPr b="1" sz="1000">
              <a:solidFill>
                <a:srgbClr val="9900FF"/>
              </a:solidFill>
              <a:latin typeface="Consolas"/>
              <a:ea typeface="Consolas"/>
              <a:cs typeface="Consolas"/>
              <a:sym typeface="Consolas"/>
            </a:endParaRPr>
          </a:p>
        </p:txBody>
      </p:sp>
      <p:sp>
        <p:nvSpPr>
          <p:cNvPr id="662" name="Google Shape;662;p6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5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66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6" name="Shape 666"/>
        <p:cNvGrpSpPr/>
        <p:nvPr/>
      </p:nvGrpSpPr>
      <p:grpSpPr>
        <a:xfrm>
          <a:off x="0" y="0"/>
          <a:ext cx="0" cy="0"/>
          <a:chOff x="0" y="0"/>
          <a:chExt cx="0" cy="0"/>
        </a:xfrm>
      </p:grpSpPr>
      <p:sp>
        <p:nvSpPr>
          <p:cNvPr id="667" name="Google Shape;667;p63"/>
          <p:cNvSpPr/>
          <p:nvPr/>
        </p:nvSpPr>
        <p:spPr>
          <a:xfrm>
            <a:off x="2283688" y="1046538"/>
            <a:ext cx="4241160" cy="2670516"/>
          </a:xfrm>
          <a:prstGeom prst="cloud">
            <a:avLst/>
          </a:prstGeom>
          <a:solidFill>
            <a:srgbClr val="C9DAF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668" name="Google Shape;668;p63"/>
          <p:cNvPicPr preferRelativeResize="0"/>
          <p:nvPr/>
        </p:nvPicPr>
        <p:blipFill>
          <a:blip r:embed="rId3">
            <a:alphaModFix/>
          </a:blip>
          <a:stretch>
            <a:fillRect/>
          </a:stretch>
        </p:blipFill>
        <p:spPr>
          <a:xfrm>
            <a:off x="4078588" y="1365738"/>
            <a:ext cx="760025" cy="760025"/>
          </a:xfrm>
          <a:prstGeom prst="rect">
            <a:avLst/>
          </a:prstGeom>
          <a:noFill/>
          <a:ln>
            <a:noFill/>
          </a:ln>
        </p:spPr>
      </p:pic>
      <p:pic>
        <p:nvPicPr>
          <p:cNvPr id="669" name="Google Shape;669;p63"/>
          <p:cNvPicPr preferRelativeResize="0"/>
          <p:nvPr/>
        </p:nvPicPr>
        <p:blipFill>
          <a:blip r:embed="rId3">
            <a:alphaModFix/>
          </a:blip>
          <a:stretch>
            <a:fillRect/>
          </a:stretch>
        </p:blipFill>
        <p:spPr>
          <a:xfrm>
            <a:off x="5065688" y="1534938"/>
            <a:ext cx="760025" cy="760025"/>
          </a:xfrm>
          <a:prstGeom prst="rect">
            <a:avLst/>
          </a:prstGeom>
          <a:noFill/>
          <a:ln>
            <a:noFill/>
          </a:ln>
        </p:spPr>
      </p:pic>
      <p:pic>
        <p:nvPicPr>
          <p:cNvPr id="670" name="Google Shape;670;p63"/>
          <p:cNvPicPr preferRelativeResize="0"/>
          <p:nvPr/>
        </p:nvPicPr>
        <p:blipFill>
          <a:blip r:embed="rId3">
            <a:alphaModFix/>
          </a:blip>
          <a:stretch>
            <a:fillRect/>
          </a:stretch>
        </p:blipFill>
        <p:spPr>
          <a:xfrm>
            <a:off x="3603388" y="2459138"/>
            <a:ext cx="760025" cy="760025"/>
          </a:xfrm>
          <a:prstGeom prst="rect">
            <a:avLst/>
          </a:prstGeom>
          <a:noFill/>
          <a:ln>
            <a:noFill/>
          </a:ln>
        </p:spPr>
      </p:pic>
      <p:pic>
        <p:nvPicPr>
          <p:cNvPr id="671" name="Google Shape;671;p63"/>
          <p:cNvPicPr preferRelativeResize="0"/>
          <p:nvPr/>
        </p:nvPicPr>
        <p:blipFill>
          <a:blip r:embed="rId3">
            <a:alphaModFix/>
          </a:blip>
          <a:stretch>
            <a:fillRect/>
          </a:stretch>
        </p:blipFill>
        <p:spPr>
          <a:xfrm>
            <a:off x="4593175" y="2459138"/>
            <a:ext cx="760025" cy="760025"/>
          </a:xfrm>
          <a:prstGeom prst="rect">
            <a:avLst/>
          </a:prstGeom>
          <a:noFill/>
          <a:ln>
            <a:noFill/>
          </a:ln>
        </p:spPr>
      </p:pic>
      <p:sp>
        <p:nvSpPr>
          <p:cNvPr id="672" name="Google Shape;672;p63"/>
          <p:cNvSpPr txBox="1"/>
          <p:nvPr/>
        </p:nvSpPr>
        <p:spPr>
          <a:xfrm>
            <a:off x="1495925" y="1232950"/>
            <a:ext cx="1563600" cy="8928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0000"/>
                </a:solidFill>
                <a:latin typeface="Consolas"/>
                <a:ea typeface="Consolas"/>
                <a:cs typeface="Consolas"/>
                <a:sym typeface="Consolas"/>
              </a:rPr>
              <a:t>when: 1, the: 4, that: 1, they: 1, which: 2, them: 2</a:t>
            </a:r>
            <a:endParaRPr b="1" sz="1000">
              <a:latin typeface="Consolas"/>
              <a:ea typeface="Consolas"/>
              <a:cs typeface="Consolas"/>
              <a:sym typeface="Consolas"/>
            </a:endParaRPr>
          </a:p>
        </p:txBody>
      </p:sp>
      <p:sp>
        <p:nvSpPr>
          <p:cNvPr id="673" name="Google Shape;673;p63"/>
          <p:cNvSpPr txBox="1"/>
          <p:nvPr/>
        </p:nvSpPr>
        <p:spPr>
          <a:xfrm>
            <a:off x="1495925" y="2651513"/>
            <a:ext cx="2455200" cy="14280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bands: 1, dissolve: 1,</a:t>
            </a:r>
            <a:endParaRPr b="1" sz="1000">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connected: 1,</a:t>
            </a:r>
            <a:r>
              <a:rPr b="1" lang="en" sz="1000">
                <a:latin typeface="Consolas"/>
                <a:ea typeface="Consolas"/>
                <a:cs typeface="Consolas"/>
                <a:sym typeface="Consolas"/>
              </a:rPr>
              <a:t> </a:t>
            </a:r>
            <a:r>
              <a:rPr b="1" lang="en" sz="1000">
                <a:solidFill>
                  <a:srgbClr val="6AA84F"/>
                </a:solidFill>
                <a:latin typeface="Consolas"/>
                <a:ea typeface="Consolas"/>
                <a:cs typeface="Consolas"/>
                <a:sym typeface="Consolas"/>
              </a:rPr>
              <a:t>course: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events: 1, among: 1, and: 2,</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equal: 1, earth: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entitle: 1, decent: 1,</a:t>
            </a:r>
            <a:endParaRPr b="1" sz="1000">
              <a:solidFill>
                <a:srgbClr val="6AA84F"/>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6AA84F"/>
                </a:solidFill>
                <a:latin typeface="Consolas"/>
                <a:ea typeface="Consolas"/>
                <a:cs typeface="Consolas"/>
                <a:sym typeface="Consolas"/>
              </a:rPr>
              <a:t>causes: 1, declare: 1</a:t>
            </a:r>
            <a:endParaRPr b="1">
              <a:solidFill>
                <a:srgbClr val="FF0000"/>
              </a:solidFill>
            </a:endParaRPr>
          </a:p>
        </p:txBody>
      </p:sp>
      <p:pic>
        <p:nvPicPr>
          <p:cNvPr id="674" name="Google Shape;674;p63"/>
          <p:cNvPicPr preferRelativeResize="0"/>
          <p:nvPr/>
        </p:nvPicPr>
        <p:blipFill>
          <a:blip r:embed="rId3">
            <a:alphaModFix/>
          </a:blip>
          <a:stretch>
            <a:fillRect/>
          </a:stretch>
        </p:blipFill>
        <p:spPr>
          <a:xfrm>
            <a:off x="2990012" y="1699113"/>
            <a:ext cx="760025" cy="760025"/>
          </a:xfrm>
          <a:prstGeom prst="rect">
            <a:avLst/>
          </a:prstGeom>
          <a:noFill/>
          <a:ln>
            <a:noFill/>
          </a:ln>
        </p:spPr>
      </p:pic>
      <p:sp>
        <p:nvSpPr>
          <p:cNvPr id="675" name="Google Shape;675;p63"/>
          <p:cNvSpPr txBox="1"/>
          <p:nvPr/>
        </p:nvSpPr>
        <p:spPr>
          <a:xfrm>
            <a:off x="5272500" y="2792950"/>
            <a:ext cx="1950600" cy="10536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powers: 1, of: 5,</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nature: 2, mankind: 1,</a:t>
            </a:r>
            <a:endParaRPr b="1" sz="1000">
              <a:solidFill>
                <a:srgbClr val="FF9900"/>
              </a:solidFill>
              <a:latin typeface="Consolas"/>
              <a:ea typeface="Consolas"/>
              <a:cs typeface="Consolas"/>
              <a:sym typeface="Consolas"/>
            </a:endParaRPr>
          </a:p>
          <a:p>
            <a:pPr indent="0" lvl="0" marL="0" marR="88900" rtl="0" algn="l">
              <a:lnSpc>
                <a:spcPct val="142857"/>
              </a:lnSpc>
              <a:spcBef>
                <a:spcPts val="0"/>
              </a:spcBef>
              <a:spcAft>
                <a:spcPts val="0"/>
              </a:spcAft>
              <a:buNone/>
            </a:pPr>
            <a:r>
              <a:rPr b="1" lang="en" sz="1000">
                <a:solidFill>
                  <a:srgbClr val="FF9900"/>
                </a:solidFill>
                <a:latin typeface="Consolas"/>
                <a:ea typeface="Consolas"/>
                <a:cs typeface="Consolas"/>
                <a:sym typeface="Consolas"/>
              </a:rPr>
              <a:t>opinion: 1, political: 1</a:t>
            </a:r>
            <a:endParaRPr b="1" sz="1000">
              <a:solidFill>
                <a:srgbClr val="FF9900"/>
              </a:solidFill>
              <a:latin typeface="Consolas"/>
              <a:ea typeface="Consolas"/>
              <a:cs typeface="Consolas"/>
              <a:sym typeface="Consolas"/>
            </a:endParaRPr>
          </a:p>
        </p:txBody>
      </p:sp>
      <p:sp>
        <p:nvSpPr>
          <p:cNvPr id="676" name="Google Shape;676;p63"/>
          <p:cNvSpPr txBox="1"/>
          <p:nvPr/>
        </p:nvSpPr>
        <p:spPr>
          <a:xfrm>
            <a:off x="5667800" y="1637150"/>
            <a:ext cx="1505400" cy="730500"/>
          </a:xfrm>
          <a:prstGeom prst="rect">
            <a:avLst/>
          </a:prstGeom>
          <a:noFill/>
          <a:ln>
            <a:noFill/>
          </a:ln>
        </p:spPr>
        <p:txBody>
          <a:bodyPr anchorCtr="0" anchor="ctr" bIns="91425" lIns="91425" spcFirstLastPara="1" rIns="91425" wrap="square" tIns="91425">
            <a:noAutofit/>
          </a:bodyPr>
          <a:lstStyle/>
          <a:p>
            <a:pPr indent="0" lvl="0" marL="88900" marR="88900" rtl="0" algn="l">
              <a:lnSpc>
                <a:spcPct val="142857"/>
              </a:lnSpc>
              <a:spcBef>
                <a:spcPts val="0"/>
              </a:spcBef>
              <a:spcAft>
                <a:spcPts val="800"/>
              </a:spcAft>
              <a:buNone/>
            </a:pPr>
            <a:r>
              <a:rPr b="1" lang="en" sz="1000">
                <a:solidFill>
                  <a:srgbClr val="F1C232"/>
                </a:solidFill>
                <a:latin typeface="Consolas"/>
                <a:ea typeface="Consolas"/>
                <a:cs typeface="Consolas"/>
                <a:sym typeface="Consolas"/>
              </a:rPr>
              <a:t>god: 1, have: 1, in: 1, it: 1, human: 1,</a:t>
            </a:r>
            <a:endParaRPr b="1" sz="1000">
              <a:solidFill>
                <a:srgbClr val="9900FF"/>
              </a:solidFill>
              <a:latin typeface="Consolas"/>
              <a:ea typeface="Consolas"/>
              <a:cs typeface="Consolas"/>
              <a:sym typeface="Consolas"/>
            </a:endParaRPr>
          </a:p>
        </p:txBody>
      </p:sp>
      <p:sp>
        <p:nvSpPr>
          <p:cNvPr id="677" name="Google Shape;677;p63"/>
          <p:cNvSpPr txBox="1"/>
          <p:nvPr/>
        </p:nvSpPr>
        <p:spPr>
          <a:xfrm>
            <a:off x="3504000" y="846925"/>
            <a:ext cx="2136000" cy="626400"/>
          </a:xfrm>
          <a:prstGeom prst="rect">
            <a:avLst/>
          </a:prstGeom>
          <a:noFill/>
          <a:ln>
            <a:noFill/>
          </a:ln>
        </p:spPr>
        <p:txBody>
          <a:bodyPr anchorCtr="0" anchor="ctr" bIns="91425" lIns="91425" spcFirstLastPara="1" rIns="91425" wrap="square" tIns="91425">
            <a:noAutofit/>
          </a:bodyPr>
          <a:lstStyle/>
          <a:p>
            <a:pPr indent="0" lvl="0" marL="0" marR="88900" rtl="0" algn="l">
              <a:lnSpc>
                <a:spcPct val="142857"/>
              </a:lnSpc>
              <a:spcBef>
                <a:spcPts val="0"/>
              </a:spcBef>
              <a:spcAft>
                <a:spcPts val="800"/>
              </a:spcAft>
              <a:buNone/>
            </a:pPr>
            <a:r>
              <a:rPr b="1" lang="en" sz="1000">
                <a:solidFill>
                  <a:srgbClr val="9900FF"/>
                </a:solidFill>
                <a:latin typeface="Consolas"/>
                <a:ea typeface="Consolas"/>
                <a:cs typeface="Consolas"/>
                <a:sym typeface="Consolas"/>
              </a:rPr>
              <a:t>requires: 1, should: 1, respect: 1, separate: 1</a:t>
            </a:r>
            <a:endParaRPr b="1">
              <a:solidFill>
                <a:srgbClr val="FF0000"/>
              </a:solidFill>
            </a:endParaRPr>
          </a:p>
        </p:txBody>
      </p:sp>
      <p:sp>
        <p:nvSpPr>
          <p:cNvPr id="678" name="Google Shape;678;p63"/>
          <p:cNvSpPr txBox="1"/>
          <p:nvPr>
            <p:ph idx="1" type="body"/>
          </p:nvPr>
        </p:nvSpPr>
        <p:spPr>
          <a:xfrm>
            <a:off x="2047350" y="4195700"/>
            <a:ext cx="5049300" cy="4377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b="1" lang="en">
                <a:solidFill>
                  <a:srgbClr val="000000"/>
                </a:solidFill>
              </a:rPr>
              <a:t>Merge results received from other nodes</a:t>
            </a:r>
            <a:endParaRPr b="1">
              <a:solidFill>
                <a:srgbClr val="000000"/>
              </a:solidFill>
            </a:endParaRPr>
          </a:p>
        </p:txBody>
      </p:sp>
      <p:sp>
        <p:nvSpPr>
          <p:cNvPr id="679" name="Google Shape;679;p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3" name="Shape 683"/>
        <p:cNvGrpSpPr/>
        <p:nvPr/>
      </p:nvGrpSpPr>
      <p:grpSpPr>
        <a:xfrm>
          <a:off x="0" y="0"/>
          <a:ext cx="0" cy="0"/>
          <a:chOff x="0" y="0"/>
          <a:chExt cx="0" cy="0"/>
        </a:xfrm>
      </p:grpSpPr>
      <p:sp>
        <p:nvSpPr>
          <p:cNvPr id="684" name="Google Shape;684;p6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Mapreduce</a:t>
            </a:r>
            <a:endParaRPr/>
          </a:p>
        </p:txBody>
      </p:sp>
      <p:sp>
        <p:nvSpPr>
          <p:cNvPr id="685" name="Google Shape;685;p6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000000"/>
                </a:solidFill>
              </a:rPr>
              <a:t>Partition dataset into many chunks</a:t>
            </a:r>
            <a:endParaRPr>
              <a:solidFill>
                <a:srgbClr val="000000"/>
              </a:solidFill>
            </a:endParaRPr>
          </a:p>
          <a:p>
            <a:pPr indent="0" lvl="0" marL="0" rtl="0" algn="l">
              <a:spcBef>
                <a:spcPts val="1600"/>
              </a:spcBef>
              <a:spcAft>
                <a:spcPts val="0"/>
              </a:spcAft>
              <a:buNone/>
            </a:pPr>
            <a:r>
              <a:rPr b="1" lang="en">
                <a:solidFill>
                  <a:srgbClr val="000000"/>
                </a:solidFill>
              </a:rPr>
              <a:t>Map stage: </a:t>
            </a:r>
            <a:r>
              <a:rPr lang="en">
                <a:solidFill>
                  <a:srgbClr val="000000"/>
                </a:solidFill>
              </a:rPr>
              <a:t>Each node processes one or more chunks locally</a:t>
            </a:r>
            <a:endParaRPr>
              <a:solidFill>
                <a:srgbClr val="000000"/>
              </a:solidFill>
            </a:endParaRPr>
          </a:p>
          <a:p>
            <a:pPr indent="0" lvl="0" marL="0" rtl="0" algn="l">
              <a:spcBef>
                <a:spcPts val="1600"/>
              </a:spcBef>
              <a:spcAft>
                <a:spcPts val="1600"/>
              </a:spcAft>
              <a:buNone/>
            </a:pPr>
            <a:r>
              <a:rPr b="1" lang="en">
                <a:solidFill>
                  <a:srgbClr val="000000"/>
                </a:solidFill>
              </a:rPr>
              <a:t>Reduce stage: </a:t>
            </a:r>
            <a:r>
              <a:rPr lang="en">
                <a:solidFill>
                  <a:srgbClr val="000000"/>
                </a:solidFill>
              </a:rPr>
              <a:t>Each node fetches and merges partial results from all other nodes</a:t>
            </a:r>
            <a:endParaRPr>
              <a:solidFill>
                <a:srgbClr val="000000"/>
              </a:solidFill>
            </a:endParaRPr>
          </a:p>
        </p:txBody>
      </p:sp>
      <p:sp>
        <p:nvSpPr>
          <p:cNvPr id="686" name="Google Shape;686;p6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8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8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85">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0" name="Shape 690"/>
        <p:cNvGrpSpPr/>
        <p:nvPr/>
      </p:nvGrpSpPr>
      <p:grpSpPr>
        <a:xfrm>
          <a:off x="0" y="0"/>
          <a:ext cx="0" cy="0"/>
          <a:chOff x="0" y="0"/>
          <a:chExt cx="0" cy="0"/>
        </a:xfrm>
      </p:grpSpPr>
      <p:sp>
        <p:nvSpPr>
          <p:cNvPr id="691" name="Google Shape;691;p6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Mapreduce Interface</a:t>
            </a:r>
            <a:endParaRPr/>
          </a:p>
        </p:txBody>
      </p:sp>
      <p:sp>
        <p:nvSpPr>
          <p:cNvPr id="692" name="Google Shape;692;p6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20000"/>
              </a:lnSpc>
              <a:spcBef>
                <a:spcPts val="0"/>
              </a:spcBef>
              <a:spcAft>
                <a:spcPts val="0"/>
              </a:spcAft>
              <a:buClr>
                <a:schemeClr val="dk1"/>
              </a:buClr>
              <a:buFont typeface="Arial"/>
              <a:buNone/>
            </a:pPr>
            <a:r>
              <a:rPr b="1" lang="en" sz="2400">
                <a:solidFill>
                  <a:schemeClr val="dk1"/>
                </a:solidFill>
                <a:latin typeface="Courier New"/>
                <a:ea typeface="Courier New"/>
                <a:cs typeface="Courier New"/>
                <a:sym typeface="Courier New"/>
              </a:rPr>
              <a:t>map(key, value) -&gt; list(&lt;k’, v’&gt;)</a:t>
            </a:r>
            <a:endParaRPr b="1" sz="2400">
              <a:solidFill>
                <a:schemeClr val="dk1"/>
              </a:solidFill>
            </a:endParaRPr>
          </a:p>
          <a:p>
            <a:pPr indent="457200" lvl="0" marL="0" rtl="0" algn="l">
              <a:lnSpc>
                <a:spcPct val="120000"/>
              </a:lnSpc>
              <a:spcBef>
                <a:spcPts val="800"/>
              </a:spcBef>
              <a:spcAft>
                <a:spcPts val="0"/>
              </a:spcAft>
              <a:buNone/>
            </a:pPr>
            <a:r>
              <a:rPr lang="en">
                <a:solidFill>
                  <a:schemeClr val="dk1"/>
                </a:solidFill>
              </a:rPr>
              <a:t>Apply function to (key, value) pair</a:t>
            </a:r>
            <a:endParaRPr>
              <a:solidFill>
                <a:schemeClr val="dk1"/>
              </a:solidFill>
            </a:endParaRPr>
          </a:p>
          <a:p>
            <a:pPr indent="457200" lvl="0" marL="0" rtl="0" algn="l">
              <a:lnSpc>
                <a:spcPct val="120000"/>
              </a:lnSpc>
              <a:spcBef>
                <a:spcPts val="800"/>
              </a:spcBef>
              <a:spcAft>
                <a:spcPts val="0"/>
              </a:spcAft>
              <a:buNone/>
            </a:pPr>
            <a:r>
              <a:rPr lang="en">
                <a:solidFill>
                  <a:schemeClr val="dk1"/>
                </a:solidFill>
              </a:rPr>
              <a:t>Outputs list of intermediate pairs </a:t>
            </a:r>
            <a:endParaRPr>
              <a:solidFill>
                <a:schemeClr val="dk1"/>
              </a:solidFill>
            </a:endParaRPr>
          </a:p>
          <a:p>
            <a:pPr indent="457200" lvl="0" marL="0" rtl="0" algn="l">
              <a:lnSpc>
                <a:spcPct val="120000"/>
              </a:lnSpc>
              <a:spcBef>
                <a:spcPts val="800"/>
              </a:spcBef>
              <a:spcAft>
                <a:spcPts val="0"/>
              </a:spcAft>
              <a:buNone/>
            </a:pPr>
            <a:r>
              <a:t/>
            </a:r>
            <a:endParaRPr>
              <a:solidFill>
                <a:srgbClr val="000000"/>
              </a:solidFill>
            </a:endParaRPr>
          </a:p>
        </p:txBody>
      </p:sp>
      <p:sp>
        <p:nvSpPr>
          <p:cNvPr id="693" name="Google Shape;693;p6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2">
                                            <p:txEl>
                                              <p:pRg end="0" st="0"/>
                                            </p:txEl>
                                          </p:spTgt>
                                        </p:tgtEl>
                                        <p:attrNameLst>
                                          <p:attrName>style.visibility</p:attrName>
                                        </p:attrNameLst>
                                      </p:cBhvr>
                                      <p:to>
                                        <p:strVal val="visible"/>
                                      </p:to>
                                    </p:set>
                                    <p:animEffect filter="fade" transition="in">
                                      <p:cBhvr>
                                        <p:cTn dur="1"/>
                                        <p:tgtEl>
                                          <p:spTgt spid="69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2">
                                            <p:txEl>
                                              <p:pRg end="1" st="1"/>
                                            </p:txEl>
                                          </p:spTgt>
                                        </p:tgtEl>
                                        <p:attrNameLst>
                                          <p:attrName>style.visibility</p:attrName>
                                        </p:attrNameLst>
                                      </p:cBhvr>
                                      <p:to>
                                        <p:strVal val="visible"/>
                                      </p:to>
                                    </p:set>
                                    <p:animEffect filter="fade" transition="in">
                                      <p:cBhvr>
                                        <p:cTn dur="1"/>
                                        <p:tgtEl>
                                          <p:spTgt spid="69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2">
                                            <p:txEl>
                                              <p:pRg end="2" st="2"/>
                                            </p:txEl>
                                          </p:spTgt>
                                        </p:tgtEl>
                                        <p:attrNameLst>
                                          <p:attrName>style.visibility</p:attrName>
                                        </p:attrNameLst>
                                      </p:cBhvr>
                                      <p:to>
                                        <p:strVal val="visible"/>
                                      </p:to>
                                    </p:set>
                                    <p:animEffect filter="fade" transition="in">
                                      <p:cBhvr>
                                        <p:cTn dur="1"/>
                                        <p:tgtEl>
                                          <p:spTgt spid="69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2">
                                            <p:txEl>
                                              <p:pRg end="3" st="3"/>
                                            </p:txEl>
                                          </p:spTgt>
                                        </p:tgtEl>
                                        <p:attrNameLst>
                                          <p:attrName>style.visibility</p:attrName>
                                        </p:attrNameLst>
                                      </p:cBhvr>
                                      <p:to>
                                        <p:strVal val="visible"/>
                                      </p:to>
                                    </p:set>
                                    <p:animEffect filter="fade" transition="in">
                                      <p:cBhvr>
                                        <p:cTn dur="1"/>
                                        <p:tgtEl>
                                          <p:spTgt spid="692">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7" name="Shape 697"/>
        <p:cNvGrpSpPr/>
        <p:nvPr/>
      </p:nvGrpSpPr>
      <p:grpSpPr>
        <a:xfrm>
          <a:off x="0" y="0"/>
          <a:ext cx="0" cy="0"/>
          <a:chOff x="0" y="0"/>
          <a:chExt cx="0" cy="0"/>
        </a:xfrm>
      </p:grpSpPr>
      <p:sp>
        <p:nvSpPr>
          <p:cNvPr id="698" name="Google Shape;698;p6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Mapreduce: Word count</a:t>
            </a:r>
            <a:endParaRPr/>
          </a:p>
        </p:txBody>
      </p:sp>
      <p:sp>
        <p:nvSpPr>
          <p:cNvPr id="699" name="Google Shape;699;p66"/>
          <p:cNvSpPr txBox="1"/>
          <p:nvPr>
            <p:ph idx="1" type="body"/>
          </p:nvPr>
        </p:nvSpPr>
        <p:spPr>
          <a:xfrm>
            <a:off x="311700" y="1180850"/>
            <a:ext cx="8520600" cy="38739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a:solidFill>
                  <a:schemeClr val="dk1"/>
                </a:solidFill>
                <a:latin typeface="Courier New"/>
                <a:ea typeface="Courier New"/>
                <a:cs typeface="Courier New"/>
                <a:sym typeface="Courier New"/>
              </a:rPr>
              <a:t>map(key, value):</a:t>
            </a:r>
            <a:endParaRPr b="1">
              <a:solidFill>
                <a:schemeClr val="dk1"/>
              </a:solidFill>
              <a:latin typeface="Courier New"/>
              <a:ea typeface="Courier New"/>
              <a:cs typeface="Courier New"/>
              <a:sym typeface="Courier New"/>
            </a:endParaRPr>
          </a:p>
          <a:p>
            <a:pPr indent="0" lvl="0" marL="0" rtl="0" algn="l">
              <a:lnSpc>
                <a:spcPct val="115000"/>
              </a:lnSpc>
              <a:spcBef>
                <a:spcPts val="0"/>
              </a:spcBef>
              <a:spcAft>
                <a:spcPts val="0"/>
              </a:spcAft>
              <a:buNone/>
            </a:pPr>
            <a:r>
              <a:rPr lang="en">
                <a:solidFill>
                  <a:schemeClr val="dk1"/>
                </a:solidFill>
                <a:latin typeface="Courier New"/>
                <a:ea typeface="Courier New"/>
                <a:cs typeface="Courier New"/>
                <a:sym typeface="Courier New"/>
              </a:rPr>
              <a:t>	// key = document name</a:t>
            </a:r>
            <a:endParaRPr>
              <a:solidFill>
                <a:schemeClr val="dk1"/>
              </a:solidFill>
              <a:latin typeface="Courier New"/>
              <a:ea typeface="Courier New"/>
              <a:cs typeface="Courier New"/>
              <a:sym typeface="Courier New"/>
            </a:endParaRPr>
          </a:p>
          <a:p>
            <a:pPr indent="457200" lvl="0" marL="0" rtl="0" algn="l">
              <a:lnSpc>
                <a:spcPct val="115000"/>
              </a:lnSpc>
              <a:spcBef>
                <a:spcPts val="0"/>
              </a:spcBef>
              <a:spcAft>
                <a:spcPts val="0"/>
              </a:spcAft>
              <a:buNone/>
            </a:pPr>
            <a:r>
              <a:rPr lang="en">
                <a:solidFill>
                  <a:schemeClr val="dk1"/>
                </a:solidFill>
                <a:latin typeface="Courier New"/>
                <a:ea typeface="Courier New"/>
                <a:cs typeface="Courier New"/>
                <a:sym typeface="Courier New"/>
              </a:rPr>
              <a:t>// value = document contents</a:t>
            </a:r>
            <a:endParaRPr>
              <a:solidFill>
                <a:schemeClr val="dk1"/>
              </a:solidFill>
              <a:latin typeface="Courier New"/>
              <a:ea typeface="Courier New"/>
              <a:cs typeface="Courier New"/>
              <a:sym typeface="Courier New"/>
            </a:endParaRPr>
          </a:p>
          <a:p>
            <a:pPr indent="0" lvl="1" marL="457200" rtl="0" algn="l">
              <a:lnSpc>
                <a:spcPct val="115000"/>
              </a:lnSpc>
              <a:spcBef>
                <a:spcPts val="0"/>
              </a:spcBef>
              <a:spcAft>
                <a:spcPts val="0"/>
              </a:spcAft>
              <a:buNone/>
            </a:pPr>
            <a:r>
              <a:rPr lang="en" sz="1800">
                <a:solidFill>
                  <a:schemeClr val="dk1"/>
                </a:solidFill>
                <a:latin typeface="Courier New"/>
                <a:ea typeface="Courier New"/>
                <a:cs typeface="Courier New"/>
                <a:sym typeface="Courier New"/>
              </a:rPr>
              <a:t>for each word w in value: 	</a:t>
            </a:r>
            <a:endParaRPr sz="1800">
              <a:solidFill>
                <a:schemeClr val="dk1"/>
              </a:solidFill>
            </a:endParaRPr>
          </a:p>
          <a:p>
            <a:pPr indent="0" lvl="1" marL="457200" rtl="0" algn="l">
              <a:lnSpc>
                <a:spcPct val="115000"/>
              </a:lnSpc>
              <a:spcBef>
                <a:spcPts val="0"/>
              </a:spcBef>
              <a:spcAft>
                <a:spcPts val="0"/>
              </a:spcAft>
              <a:buNone/>
            </a:pPr>
            <a:r>
              <a:rPr lang="en" sz="1800">
                <a:solidFill>
                  <a:schemeClr val="dk1"/>
                </a:solidFill>
                <a:latin typeface="Courier New"/>
                <a:ea typeface="Courier New"/>
                <a:cs typeface="Courier New"/>
                <a:sym typeface="Courier New"/>
              </a:rPr>
              <a:t>	emit (w, 1)</a:t>
            </a:r>
            <a:endParaRPr sz="1800">
              <a:solidFill>
                <a:schemeClr val="dk1"/>
              </a:solidFill>
              <a:latin typeface="Courier New"/>
              <a:ea typeface="Courier New"/>
              <a:cs typeface="Courier New"/>
              <a:sym typeface="Courier New"/>
            </a:endParaRPr>
          </a:p>
          <a:p>
            <a:pPr indent="457200" lvl="0" marL="0" rtl="0" algn="l">
              <a:spcBef>
                <a:spcPts val="0"/>
              </a:spcBef>
              <a:spcAft>
                <a:spcPts val="0"/>
              </a:spcAft>
              <a:buNone/>
            </a:pPr>
            <a:r>
              <a:t/>
            </a:r>
            <a:endParaRPr>
              <a:solidFill>
                <a:schemeClr val="dk1"/>
              </a:solidFill>
              <a:latin typeface="Courier New"/>
              <a:ea typeface="Courier New"/>
              <a:cs typeface="Courier New"/>
              <a:sym typeface="Courier New"/>
            </a:endParaRPr>
          </a:p>
        </p:txBody>
      </p:sp>
      <p:sp>
        <p:nvSpPr>
          <p:cNvPr id="700" name="Google Shape;700;p6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4" name="Shape 704"/>
        <p:cNvGrpSpPr/>
        <p:nvPr/>
      </p:nvGrpSpPr>
      <p:grpSpPr>
        <a:xfrm>
          <a:off x="0" y="0"/>
          <a:ext cx="0" cy="0"/>
          <a:chOff x="0" y="0"/>
          <a:chExt cx="0" cy="0"/>
        </a:xfrm>
      </p:grpSpPr>
      <p:sp>
        <p:nvSpPr>
          <p:cNvPr id="705" name="Google Shape;705;p6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Mapreduce Interface</a:t>
            </a:r>
            <a:endParaRPr/>
          </a:p>
        </p:txBody>
      </p:sp>
      <p:sp>
        <p:nvSpPr>
          <p:cNvPr id="706" name="Google Shape;706;p6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20000"/>
              </a:lnSpc>
              <a:spcBef>
                <a:spcPts val="0"/>
              </a:spcBef>
              <a:spcAft>
                <a:spcPts val="0"/>
              </a:spcAft>
              <a:buClr>
                <a:schemeClr val="dk1"/>
              </a:buClr>
              <a:buFont typeface="Arial"/>
              <a:buNone/>
            </a:pPr>
            <a:r>
              <a:rPr b="1" lang="en" sz="2400">
                <a:solidFill>
                  <a:schemeClr val="dk1"/>
                </a:solidFill>
                <a:latin typeface="Courier New"/>
                <a:ea typeface="Courier New"/>
                <a:cs typeface="Courier New"/>
                <a:sym typeface="Courier New"/>
              </a:rPr>
              <a:t>map(key, value) -&gt; list(&lt;k’, v’&gt;)</a:t>
            </a:r>
            <a:endParaRPr b="1" sz="2400">
              <a:solidFill>
                <a:schemeClr val="dk1"/>
              </a:solidFill>
            </a:endParaRPr>
          </a:p>
          <a:p>
            <a:pPr indent="457200" lvl="0" marL="0" rtl="0" algn="l">
              <a:lnSpc>
                <a:spcPct val="120000"/>
              </a:lnSpc>
              <a:spcBef>
                <a:spcPts val="800"/>
              </a:spcBef>
              <a:spcAft>
                <a:spcPts val="0"/>
              </a:spcAft>
              <a:buNone/>
            </a:pPr>
            <a:r>
              <a:rPr lang="en">
                <a:solidFill>
                  <a:schemeClr val="dk1"/>
                </a:solidFill>
              </a:rPr>
              <a:t>Apply function to (key, value) pair</a:t>
            </a:r>
            <a:endParaRPr>
              <a:solidFill>
                <a:schemeClr val="dk1"/>
              </a:solidFill>
            </a:endParaRPr>
          </a:p>
          <a:p>
            <a:pPr indent="457200" lvl="0" marL="0" rtl="0" algn="l">
              <a:lnSpc>
                <a:spcPct val="120000"/>
              </a:lnSpc>
              <a:spcBef>
                <a:spcPts val="800"/>
              </a:spcBef>
              <a:spcAft>
                <a:spcPts val="0"/>
              </a:spcAft>
              <a:buNone/>
            </a:pPr>
            <a:r>
              <a:rPr lang="en">
                <a:solidFill>
                  <a:schemeClr val="dk1"/>
                </a:solidFill>
              </a:rPr>
              <a:t>Outputs list of intermediate pairs </a:t>
            </a:r>
            <a:endParaRPr>
              <a:solidFill>
                <a:schemeClr val="dk1"/>
              </a:solidFill>
            </a:endParaRPr>
          </a:p>
          <a:p>
            <a:pPr indent="0" lvl="0" marL="0" rtl="0" algn="l">
              <a:lnSpc>
                <a:spcPct val="120000"/>
              </a:lnSpc>
              <a:spcBef>
                <a:spcPts val="2400"/>
              </a:spcBef>
              <a:spcAft>
                <a:spcPts val="0"/>
              </a:spcAft>
              <a:buClr>
                <a:schemeClr val="dk1"/>
              </a:buClr>
              <a:buFont typeface="Arial"/>
              <a:buNone/>
            </a:pPr>
            <a:r>
              <a:rPr b="1" lang="en" sz="2400">
                <a:solidFill>
                  <a:schemeClr val="dk1"/>
                </a:solidFill>
                <a:latin typeface="Courier New"/>
                <a:ea typeface="Courier New"/>
                <a:cs typeface="Courier New"/>
                <a:sym typeface="Courier New"/>
              </a:rPr>
              <a:t>reduce(key, list&lt;value&gt;) -&gt; &lt;k’, v’&gt;</a:t>
            </a:r>
            <a:endParaRPr b="1" sz="2400">
              <a:solidFill>
                <a:schemeClr val="dk1"/>
              </a:solidFill>
            </a:endParaRPr>
          </a:p>
          <a:p>
            <a:pPr indent="457200" lvl="0" marL="0" rtl="0" algn="l">
              <a:lnSpc>
                <a:spcPct val="120000"/>
              </a:lnSpc>
              <a:spcBef>
                <a:spcPts val="800"/>
              </a:spcBef>
              <a:spcAft>
                <a:spcPts val="0"/>
              </a:spcAft>
              <a:buNone/>
            </a:pPr>
            <a:r>
              <a:rPr lang="en">
                <a:solidFill>
                  <a:schemeClr val="dk1"/>
                </a:solidFill>
              </a:rPr>
              <a:t>Applies aggregation function to values</a:t>
            </a:r>
            <a:endParaRPr>
              <a:solidFill>
                <a:schemeClr val="dk1"/>
              </a:solidFill>
            </a:endParaRPr>
          </a:p>
          <a:p>
            <a:pPr indent="457200" lvl="0" marL="0" rtl="0" algn="l">
              <a:lnSpc>
                <a:spcPct val="120000"/>
              </a:lnSpc>
              <a:spcBef>
                <a:spcPts val="800"/>
              </a:spcBef>
              <a:spcAft>
                <a:spcPts val="0"/>
              </a:spcAft>
              <a:buNone/>
            </a:pPr>
            <a:r>
              <a:rPr lang="en">
                <a:solidFill>
                  <a:schemeClr val="dk1"/>
                </a:solidFill>
              </a:rPr>
              <a:t>Outputs result</a:t>
            </a:r>
            <a:endParaRPr>
              <a:solidFill>
                <a:srgbClr val="000000"/>
              </a:solidFill>
            </a:endParaRPr>
          </a:p>
        </p:txBody>
      </p:sp>
      <p:sp>
        <p:nvSpPr>
          <p:cNvPr id="707" name="Google Shape;707;p6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6">
                                            <p:txEl>
                                              <p:pRg end="0" st="0"/>
                                            </p:txEl>
                                          </p:spTgt>
                                        </p:tgtEl>
                                        <p:attrNameLst>
                                          <p:attrName>style.visibility</p:attrName>
                                        </p:attrNameLst>
                                      </p:cBhvr>
                                      <p:to>
                                        <p:strVal val="visible"/>
                                      </p:to>
                                    </p:set>
                                    <p:animEffect filter="fade" transition="in">
                                      <p:cBhvr>
                                        <p:cTn dur="1"/>
                                        <p:tgtEl>
                                          <p:spTgt spid="70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6">
                                            <p:txEl>
                                              <p:pRg end="1" st="1"/>
                                            </p:txEl>
                                          </p:spTgt>
                                        </p:tgtEl>
                                        <p:attrNameLst>
                                          <p:attrName>style.visibility</p:attrName>
                                        </p:attrNameLst>
                                      </p:cBhvr>
                                      <p:to>
                                        <p:strVal val="visible"/>
                                      </p:to>
                                    </p:set>
                                    <p:animEffect filter="fade" transition="in">
                                      <p:cBhvr>
                                        <p:cTn dur="1"/>
                                        <p:tgtEl>
                                          <p:spTgt spid="70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6">
                                            <p:txEl>
                                              <p:pRg end="2" st="2"/>
                                            </p:txEl>
                                          </p:spTgt>
                                        </p:tgtEl>
                                        <p:attrNameLst>
                                          <p:attrName>style.visibility</p:attrName>
                                        </p:attrNameLst>
                                      </p:cBhvr>
                                      <p:to>
                                        <p:strVal val="visible"/>
                                      </p:to>
                                    </p:set>
                                    <p:animEffect filter="fade" transition="in">
                                      <p:cBhvr>
                                        <p:cTn dur="1"/>
                                        <p:tgtEl>
                                          <p:spTgt spid="70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6">
                                            <p:txEl>
                                              <p:pRg end="3" st="3"/>
                                            </p:txEl>
                                          </p:spTgt>
                                        </p:tgtEl>
                                        <p:attrNameLst>
                                          <p:attrName>style.visibility</p:attrName>
                                        </p:attrNameLst>
                                      </p:cBhvr>
                                      <p:to>
                                        <p:strVal val="visible"/>
                                      </p:to>
                                    </p:set>
                                    <p:animEffect filter="fade" transition="in">
                                      <p:cBhvr>
                                        <p:cTn dur="1"/>
                                        <p:tgtEl>
                                          <p:spTgt spid="706">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6">
                                            <p:txEl>
                                              <p:pRg end="4" st="4"/>
                                            </p:txEl>
                                          </p:spTgt>
                                        </p:tgtEl>
                                        <p:attrNameLst>
                                          <p:attrName>style.visibility</p:attrName>
                                        </p:attrNameLst>
                                      </p:cBhvr>
                                      <p:to>
                                        <p:strVal val="visible"/>
                                      </p:to>
                                    </p:set>
                                    <p:animEffect filter="fade" transition="in">
                                      <p:cBhvr>
                                        <p:cTn dur="1"/>
                                        <p:tgtEl>
                                          <p:spTgt spid="706">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06">
                                            <p:txEl>
                                              <p:pRg end="5" st="5"/>
                                            </p:txEl>
                                          </p:spTgt>
                                        </p:tgtEl>
                                        <p:attrNameLst>
                                          <p:attrName>style.visibility</p:attrName>
                                        </p:attrNameLst>
                                      </p:cBhvr>
                                      <p:to>
                                        <p:strVal val="visible"/>
                                      </p:to>
                                    </p:set>
                                    <p:animEffect filter="fade" transition="in">
                                      <p:cBhvr>
                                        <p:cTn dur="1"/>
                                        <p:tgtEl>
                                          <p:spTgt spid="706">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1" name="Shape 711"/>
        <p:cNvGrpSpPr/>
        <p:nvPr/>
      </p:nvGrpSpPr>
      <p:grpSpPr>
        <a:xfrm>
          <a:off x="0" y="0"/>
          <a:ext cx="0" cy="0"/>
          <a:chOff x="0" y="0"/>
          <a:chExt cx="0" cy="0"/>
        </a:xfrm>
      </p:grpSpPr>
      <p:sp>
        <p:nvSpPr>
          <p:cNvPr id="712" name="Google Shape;712;p6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Mapreduce: Word count</a:t>
            </a:r>
            <a:endParaRPr/>
          </a:p>
        </p:txBody>
      </p:sp>
      <p:sp>
        <p:nvSpPr>
          <p:cNvPr id="713" name="Google Shape;713;p68"/>
          <p:cNvSpPr txBox="1"/>
          <p:nvPr>
            <p:ph idx="1" type="body"/>
          </p:nvPr>
        </p:nvSpPr>
        <p:spPr>
          <a:xfrm>
            <a:off x="311700" y="1180850"/>
            <a:ext cx="8520600" cy="38739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a:solidFill>
                  <a:schemeClr val="dk1"/>
                </a:solidFill>
                <a:latin typeface="Courier New"/>
                <a:ea typeface="Courier New"/>
                <a:cs typeface="Courier New"/>
                <a:sym typeface="Courier New"/>
              </a:rPr>
              <a:t>map(key, value):</a:t>
            </a:r>
            <a:endParaRPr b="1">
              <a:solidFill>
                <a:schemeClr val="dk1"/>
              </a:solidFill>
              <a:latin typeface="Courier New"/>
              <a:ea typeface="Courier New"/>
              <a:cs typeface="Courier New"/>
              <a:sym typeface="Courier New"/>
            </a:endParaRPr>
          </a:p>
          <a:p>
            <a:pPr indent="0" lvl="0" marL="0" rtl="0" algn="l">
              <a:lnSpc>
                <a:spcPct val="115000"/>
              </a:lnSpc>
              <a:spcBef>
                <a:spcPts val="0"/>
              </a:spcBef>
              <a:spcAft>
                <a:spcPts val="0"/>
              </a:spcAft>
              <a:buNone/>
            </a:pPr>
            <a:r>
              <a:rPr lang="en">
                <a:solidFill>
                  <a:schemeClr val="dk1"/>
                </a:solidFill>
                <a:latin typeface="Courier New"/>
                <a:ea typeface="Courier New"/>
                <a:cs typeface="Courier New"/>
                <a:sym typeface="Courier New"/>
              </a:rPr>
              <a:t>	// key = document name</a:t>
            </a:r>
            <a:endParaRPr>
              <a:solidFill>
                <a:schemeClr val="dk1"/>
              </a:solidFill>
              <a:latin typeface="Courier New"/>
              <a:ea typeface="Courier New"/>
              <a:cs typeface="Courier New"/>
              <a:sym typeface="Courier New"/>
            </a:endParaRPr>
          </a:p>
          <a:p>
            <a:pPr indent="457200" lvl="0" marL="0" rtl="0" algn="l">
              <a:lnSpc>
                <a:spcPct val="115000"/>
              </a:lnSpc>
              <a:spcBef>
                <a:spcPts val="0"/>
              </a:spcBef>
              <a:spcAft>
                <a:spcPts val="0"/>
              </a:spcAft>
              <a:buNone/>
            </a:pPr>
            <a:r>
              <a:rPr lang="en">
                <a:solidFill>
                  <a:schemeClr val="dk1"/>
                </a:solidFill>
                <a:latin typeface="Courier New"/>
                <a:ea typeface="Courier New"/>
                <a:cs typeface="Courier New"/>
                <a:sym typeface="Courier New"/>
              </a:rPr>
              <a:t>// value = document contents</a:t>
            </a:r>
            <a:endParaRPr>
              <a:solidFill>
                <a:schemeClr val="dk1"/>
              </a:solidFill>
              <a:latin typeface="Courier New"/>
              <a:ea typeface="Courier New"/>
              <a:cs typeface="Courier New"/>
              <a:sym typeface="Courier New"/>
            </a:endParaRPr>
          </a:p>
          <a:p>
            <a:pPr indent="0" lvl="1" marL="457200" rtl="0" algn="l">
              <a:lnSpc>
                <a:spcPct val="115000"/>
              </a:lnSpc>
              <a:spcBef>
                <a:spcPts val="0"/>
              </a:spcBef>
              <a:spcAft>
                <a:spcPts val="0"/>
              </a:spcAft>
              <a:buNone/>
            </a:pPr>
            <a:r>
              <a:rPr lang="en" sz="1800">
                <a:solidFill>
                  <a:schemeClr val="dk1"/>
                </a:solidFill>
                <a:latin typeface="Courier New"/>
                <a:ea typeface="Courier New"/>
                <a:cs typeface="Courier New"/>
                <a:sym typeface="Courier New"/>
              </a:rPr>
              <a:t>for each word w in value: 	</a:t>
            </a:r>
            <a:endParaRPr sz="1800">
              <a:solidFill>
                <a:schemeClr val="dk1"/>
              </a:solidFill>
            </a:endParaRPr>
          </a:p>
          <a:p>
            <a:pPr indent="0" lvl="1" marL="457200" rtl="0" algn="l">
              <a:lnSpc>
                <a:spcPct val="115000"/>
              </a:lnSpc>
              <a:spcBef>
                <a:spcPts val="0"/>
              </a:spcBef>
              <a:spcAft>
                <a:spcPts val="0"/>
              </a:spcAft>
              <a:buNone/>
            </a:pPr>
            <a:r>
              <a:rPr lang="en" sz="1800">
                <a:solidFill>
                  <a:schemeClr val="dk1"/>
                </a:solidFill>
                <a:latin typeface="Courier New"/>
                <a:ea typeface="Courier New"/>
                <a:cs typeface="Courier New"/>
                <a:sym typeface="Courier New"/>
              </a:rPr>
              <a:t>	emit (w, 1)</a:t>
            </a:r>
            <a:endParaRPr sz="1800">
              <a:solidFill>
                <a:schemeClr val="dk1"/>
              </a:solidFill>
              <a:latin typeface="Courier New"/>
              <a:ea typeface="Courier New"/>
              <a:cs typeface="Courier New"/>
              <a:sym typeface="Courier New"/>
            </a:endParaRPr>
          </a:p>
          <a:p>
            <a:pPr indent="0" lvl="0" marL="0" rtl="0" algn="l">
              <a:lnSpc>
                <a:spcPct val="115000"/>
              </a:lnSpc>
              <a:spcBef>
                <a:spcPts val="1400"/>
              </a:spcBef>
              <a:spcAft>
                <a:spcPts val="0"/>
              </a:spcAft>
              <a:buNone/>
            </a:pPr>
            <a:r>
              <a:rPr b="1" lang="en">
                <a:solidFill>
                  <a:schemeClr val="dk1"/>
                </a:solidFill>
                <a:latin typeface="Courier New"/>
                <a:ea typeface="Courier New"/>
                <a:cs typeface="Courier New"/>
                <a:sym typeface="Courier New"/>
              </a:rPr>
              <a:t>reduce(key, values): </a:t>
            </a:r>
            <a:endParaRPr b="1">
              <a:solidFill>
                <a:schemeClr val="dk1"/>
              </a:solidFill>
            </a:endParaRPr>
          </a:p>
          <a:p>
            <a:pPr indent="0" lvl="0" marL="0" rtl="0" algn="l">
              <a:spcBef>
                <a:spcPts val="0"/>
              </a:spcBef>
              <a:spcAft>
                <a:spcPts val="0"/>
              </a:spcAft>
              <a:buNone/>
            </a:pPr>
            <a:r>
              <a:rPr lang="en">
                <a:solidFill>
                  <a:schemeClr val="dk1"/>
                </a:solidFill>
                <a:latin typeface="Courier New"/>
                <a:ea typeface="Courier New"/>
                <a:cs typeface="Courier New"/>
                <a:sym typeface="Courier New"/>
              </a:rPr>
              <a:t>	// key = the word</a:t>
            </a:r>
            <a:endParaRPr>
              <a:solidFill>
                <a:schemeClr val="dk1"/>
              </a:solidFill>
              <a:latin typeface="Courier New"/>
              <a:ea typeface="Courier New"/>
              <a:cs typeface="Courier New"/>
              <a:sym typeface="Courier New"/>
            </a:endParaRPr>
          </a:p>
          <a:p>
            <a:pPr indent="0" lvl="0" marL="0" rtl="0" algn="l">
              <a:spcBef>
                <a:spcPts val="0"/>
              </a:spcBef>
              <a:spcAft>
                <a:spcPts val="0"/>
              </a:spcAft>
              <a:buNone/>
            </a:pPr>
            <a:r>
              <a:rPr lang="en">
                <a:solidFill>
                  <a:schemeClr val="dk1"/>
                </a:solidFill>
                <a:latin typeface="Courier New"/>
                <a:ea typeface="Courier New"/>
                <a:cs typeface="Courier New"/>
                <a:sym typeface="Courier New"/>
              </a:rPr>
              <a:t>	// values = number of occurrences of that word</a:t>
            </a:r>
            <a:endParaRPr>
              <a:solidFill>
                <a:schemeClr val="dk1"/>
              </a:solidFill>
              <a:latin typeface="Courier New"/>
              <a:ea typeface="Courier New"/>
              <a:cs typeface="Courier New"/>
              <a:sym typeface="Courier New"/>
            </a:endParaRPr>
          </a:p>
          <a:p>
            <a:pPr indent="0" lvl="0" marL="0" rtl="0" algn="l">
              <a:spcBef>
                <a:spcPts val="0"/>
              </a:spcBef>
              <a:spcAft>
                <a:spcPts val="0"/>
              </a:spcAft>
              <a:buNone/>
            </a:pPr>
            <a:r>
              <a:rPr lang="en">
                <a:solidFill>
                  <a:schemeClr val="dk1"/>
                </a:solidFill>
                <a:latin typeface="Courier New"/>
                <a:ea typeface="Courier New"/>
                <a:cs typeface="Courier New"/>
                <a:sym typeface="Courier New"/>
              </a:rPr>
              <a:t>	count = sum(values)</a:t>
            </a:r>
            <a:endParaRPr>
              <a:solidFill>
                <a:schemeClr val="dk1"/>
              </a:solidFill>
              <a:latin typeface="Courier New"/>
              <a:ea typeface="Courier New"/>
              <a:cs typeface="Courier New"/>
              <a:sym typeface="Courier New"/>
            </a:endParaRPr>
          </a:p>
          <a:p>
            <a:pPr indent="457200" lvl="0" marL="0" rtl="0" algn="l">
              <a:spcBef>
                <a:spcPts val="0"/>
              </a:spcBef>
              <a:spcAft>
                <a:spcPts val="0"/>
              </a:spcAft>
              <a:buNone/>
            </a:pPr>
            <a:r>
              <a:rPr lang="en">
                <a:solidFill>
                  <a:schemeClr val="dk1"/>
                </a:solidFill>
                <a:latin typeface="Courier New"/>
                <a:ea typeface="Courier New"/>
                <a:cs typeface="Courier New"/>
                <a:sym typeface="Courier New"/>
              </a:rPr>
              <a:t>emit (key, count)</a:t>
            </a:r>
            <a:endParaRPr>
              <a:solidFill>
                <a:schemeClr val="dk1"/>
              </a:solidFill>
              <a:latin typeface="Courier New"/>
              <a:ea typeface="Courier New"/>
              <a:cs typeface="Courier New"/>
              <a:sym typeface="Courier New"/>
            </a:endParaRPr>
          </a:p>
        </p:txBody>
      </p:sp>
      <p:sp>
        <p:nvSpPr>
          <p:cNvPr id="714" name="Google Shape;714;p6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8" name="Shape 718"/>
        <p:cNvGrpSpPr/>
        <p:nvPr/>
      </p:nvGrpSpPr>
      <p:grpSpPr>
        <a:xfrm>
          <a:off x="0" y="0"/>
          <a:ext cx="0" cy="0"/>
          <a:chOff x="0" y="0"/>
          <a:chExt cx="0" cy="0"/>
        </a:xfrm>
      </p:grpSpPr>
      <p:sp>
        <p:nvSpPr>
          <p:cNvPr id="719" name="Google Shape;719;p69"/>
          <p:cNvSpPr txBox="1"/>
          <p:nvPr>
            <p:ph idx="12" type="sldNum"/>
          </p:nvPr>
        </p:nvSpPr>
        <p:spPr>
          <a:xfrm>
            <a:off x="6781800" y="4914900"/>
            <a:ext cx="2133600" cy="159600"/>
          </a:xfrm>
          <a:prstGeom prst="rect">
            <a:avLst/>
          </a:prstGeom>
          <a:noFill/>
          <a:ln>
            <a:noFill/>
          </a:ln>
        </p:spPr>
        <p:txBody>
          <a:bodyPr anchorCtr="0" anchor="ctr" bIns="36000" lIns="36000" spcFirstLastPara="1" rIns="36000" wrap="square" tIns="36000">
            <a:noAutofit/>
          </a:bodyPr>
          <a:lstStyle/>
          <a:p>
            <a:pPr indent="0" lvl="0" marL="0" rtl="0" algn="r">
              <a:spcBef>
                <a:spcPts val="0"/>
              </a:spcBef>
              <a:spcAft>
                <a:spcPts val="0"/>
              </a:spcAft>
              <a:buNone/>
            </a:pPr>
            <a:fld id="{00000000-1234-1234-1234-123412341234}" type="slidenum">
              <a:rPr lang="en"/>
              <a:t>‹#›</a:t>
            </a:fld>
            <a:endParaRPr/>
          </a:p>
        </p:txBody>
      </p:sp>
      <p:sp>
        <p:nvSpPr>
          <p:cNvPr id="720" name="Google Shape;720;p69"/>
          <p:cNvSpPr/>
          <p:nvPr/>
        </p:nvSpPr>
        <p:spPr>
          <a:xfrm>
            <a:off x="842962" y="2719983"/>
            <a:ext cx="4914900" cy="3321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sz="2000">
              <a:solidFill>
                <a:schemeClr val="dk1"/>
              </a:solidFill>
              <a:latin typeface="Arial"/>
              <a:ea typeface="Arial"/>
              <a:cs typeface="Arial"/>
              <a:sym typeface="Arial"/>
            </a:endParaRPr>
          </a:p>
        </p:txBody>
      </p:sp>
      <p:sp>
        <p:nvSpPr>
          <p:cNvPr id="721" name="Google Shape;721;p69"/>
          <p:cNvSpPr/>
          <p:nvPr/>
        </p:nvSpPr>
        <p:spPr>
          <a:xfrm>
            <a:off x="6781800" y="2718197"/>
            <a:ext cx="1912200" cy="3321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sz="2000">
              <a:solidFill>
                <a:schemeClr val="dk1"/>
              </a:solidFill>
              <a:latin typeface="Arial"/>
              <a:ea typeface="Arial"/>
              <a:cs typeface="Arial"/>
              <a:sym typeface="Arial"/>
            </a:endParaRPr>
          </a:p>
        </p:txBody>
      </p:sp>
      <p:sp>
        <p:nvSpPr>
          <p:cNvPr id="722" name="Google Shape;722;p69"/>
          <p:cNvSpPr/>
          <p:nvPr/>
        </p:nvSpPr>
        <p:spPr>
          <a:xfrm>
            <a:off x="960895" y="2694950"/>
            <a:ext cx="4974900" cy="4323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sz="2000">
              <a:solidFill>
                <a:schemeClr val="dk1"/>
              </a:solidFill>
              <a:latin typeface="Arial"/>
              <a:ea typeface="Arial"/>
              <a:cs typeface="Arial"/>
              <a:sym typeface="Arial"/>
            </a:endParaRPr>
          </a:p>
        </p:txBody>
      </p:sp>
      <p:sp>
        <p:nvSpPr>
          <p:cNvPr id="723" name="Google Shape;723;p69"/>
          <p:cNvSpPr/>
          <p:nvPr/>
        </p:nvSpPr>
        <p:spPr>
          <a:xfrm>
            <a:off x="6896746" y="2732454"/>
            <a:ext cx="2018700" cy="4323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sz="2000">
              <a:solidFill>
                <a:schemeClr val="dk1"/>
              </a:solidFill>
              <a:latin typeface="Arial"/>
              <a:ea typeface="Arial"/>
              <a:cs typeface="Arial"/>
              <a:sym typeface="Arial"/>
            </a:endParaRPr>
          </a:p>
        </p:txBody>
      </p:sp>
      <p:pic>
        <p:nvPicPr>
          <p:cNvPr id="724" name="Google Shape;724;p69"/>
          <p:cNvPicPr preferRelativeResize="0"/>
          <p:nvPr/>
        </p:nvPicPr>
        <p:blipFill rotWithShape="1">
          <a:blip r:embed="rId3">
            <a:alphaModFix/>
          </a:blip>
          <a:srcRect b="0" l="0" r="0" t="0"/>
          <a:stretch/>
        </p:blipFill>
        <p:spPr>
          <a:xfrm>
            <a:off x="76200" y="1214672"/>
            <a:ext cx="8802600" cy="3671400"/>
          </a:xfrm>
          <a:prstGeom prst="rect">
            <a:avLst/>
          </a:prstGeom>
          <a:noFill/>
          <a:ln>
            <a:noFill/>
          </a:ln>
        </p:spPr>
      </p:pic>
      <p:sp>
        <p:nvSpPr>
          <p:cNvPr id="725" name="Google Shape;725;p69"/>
          <p:cNvSpPr txBox="1"/>
          <p:nvPr/>
        </p:nvSpPr>
        <p:spPr>
          <a:xfrm>
            <a:off x="2752778" y="2816320"/>
            <a:ext cx="7122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000">
                <a:solidFill>
                  <a:schemeClr val="dk1"/>
                </a:solidFill>
                <a:latin typeface="Arial"/>
                <a:ea typeface="Arial"/>
                <a:cs typeface="Arial"/>
                <a:sym typeface="Arial"/>
              </a:rPr>
              <a:t>map</a:t>
            </a:r>
            <a:endParaRPr/>
          </a:p>
        </p:txBody>
      </p:sp>
      <p:sp>
        <p:nvSpPr>
          <p:cNvPr id="726" name="Google Shape;726;p69"/>
          <p:cNvSpPr txBox="1"/>
          <p:nvPr/>
        </p:nvSpPr>
        <p:spPr>
          <a:xfrm>
            <a:off x="4471802" y="2816320"/>
            <a:ext cx="12393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000">
                <a:solidFill>
                  <a:schemeClr val="dk1"/>
                </a:solidFill>
                <a:latin typeface="Arial"/>
                <a:ea typeface="Arial"/>
                <a:cs typeface="Arial"/>
                <a:sym typeface="Arial"/>
              </a:rPr>
              <a:t>combine</a:t>
            </a:r>
            <a:endParaRPr/>
          </a:p>
        </p:txBody>
      </p:sp>
      <p:sp>
        <p:nvSpPr>
          <p:cNvPr id="727" name="Google Shape;727;p69"/>
          <p:cNvSpPr txBox="1"/>
          <p:nvPr/>
        </p:nvSpPr>
        <p:spPr>
          <a:xfrm>
            <a:off x="5850296" y="2816320"/>
            <a:ext cx="12090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000">
                <a:solidFill>
                  <a:schemeClr val="dk1"/>
                </a:solidFill>
              </a:rPr>
              <a:t>shuffle</a:t>
            </a:r>
            <a:endParaRPr/>
          </a:p>
        </p:txBody>
      </p:sp>
      <p:sp>
        <p:nvSpPr>
          <p:cNvPr id="728" name="Google Shape;728;p69"/>
          <p:cNvSpPr txBox="1"/>
          <p:nvPr/>
        </p:nvSpPr>
        <p:spPr>
          <a:xfrm>
            <a:off x="7335479" y="2816320"/>
            <a:ext cx="1026300" cy="30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 sz="2000">
                <a:solidFill>
                  <a:schemeClr val="dk1"/>
                </a:solidFill>
                <a:latin typeface="Arial"/>
                <a:ea typeface="Arial"/>
                <a:cs typeface="Arial"/>
                <a:sym typeface="Arial"/>
              </a:rPr>
              <a:t>reduce</a:t>
            </a:r>
            <a:endParaRPr/>
          </a:p>
        </p:txBody>
      </p:sp>
      <p:sp>
        <p:nvSpPr>
          <p:cNvPr id="729" name="Google Shape;729;p6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Mapreduce: Word count</a:t>
            </a:r>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3" name="Shape 733"/>
        <p:cNvGrpSpPr/>
        <p:nvPr/>
      </p:nvGrpSpPr>
      <p:grpSpPr>
        <a:xfrm>
          <a:off x="0" y="0"/>
          <a:ext cx="0" cy="0"/>
          <a:chOff x="0" y="0"/>
          <a:chExt cx="0" cy="0"/>
        </a:xfrm>
      </p:grpSpPr>
      <p:sp>
        <p:nvSpPr>
          <p:cNvPr id="734" name="Google Shape;734;p7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Why is implementing MapReduce hard?</a:t>
            </a:r>
            <a:endParaRPr/>
          </a:p>
        </p:txBody>
      </p:sp>
      <p:sp>
        <p:nvSpPr>
          <p:cNvPr id="735" name="Google Shape;735;p70"/>
          <p:cNvSpPr txBox="1"/>
          <p:nvPr>
            <p:ph idx="1" type="body"/>
          </p:nvPr>
        </p:nvSpPr>
        <p:spPr>
          <a:xfrm>
            <a:off x="311700" y="1152475"/>
            <a:ext cx="8520600" cy="3372000"/>
          </a:xfrm>
          <a:prstGeom prst="rect">
            <a:avLst/>
          </a:prstGeom>
        </p:spPr>
        <p:txBody>
          <a:bodyPr anchorCtr="0" anchor="t" bIns="91425" lIns="91425" spcFirstLastPara="1" rIns="91425" wrap="square" tIns="91425">
            <a:noAutofit/>
          </a:bodyPr>
          <a:lstStyle/>
          <a:p>
            <a:pPr indent="-368300" lvl="0" marL="457200" rtl="0" algn="l">
              <a:spcBef>
                <a:spcPts val="0"/>
              </a:spcBef>
              <a:spcAft>
                <a:spcPts val="0"/>
              </a:spcAft>
              <a:buClr>
                <a:srgbClr val="000000"/>
              </a:buClr>
              <a:buSzPts val="2200"/>
              <a:buChar char="●"/>
            </a:pPr>
            <a:r>
              <a:rPr lang="en" sz="2200">
                <a:solidFill>
                  <a:srgbClr val="000000"/>
                </a:solidFill>
              </a:rPr>
              <a:t>Failure is common</a:t>
            </a:r>
            <a:endParaRPr sz="2200">
              <a:solidFill>
                <a:srgbClr val="000000"/>
              </a:solidFill>
            </a:endParaRPr>
          </a:p>
          <a:p>
            <a:pPr indent="-330200" lvl="1" marL="914400" rtl="0" algn="l">
              <a:spcBef>
                <a:spcPts val="0"/>
              </a:spcBef>
              <a:spcAft>
                <a:spcPts val="0"/>
              </a:spcAft>
              <a:buClr>
                <a:srgbClr val="000000"/>
              </a:buClr>
              <a:buSzPts val="1600"/>
              <a:buChar char="○"/>
            </a:pPr>
            <a:r>
              <a:rPr lang="en" sz="1600">
                <a:solidFill>
                  <a:srgbClr val="000000"/>
                </a:solidFill>
              </a:rPr>
              <a:t>Even if each machine is available </a:t>
            </a:r>
            <a:r>
              <a:rPr i="1" lang="en" sz="1600">
                <a:solidFill>
                  <a:srgbClr val="000000"/>
                </a:solidFill>
              </a:rPr>
              <a:t>p</a:t>
            </a:r>
            <a:r>
              <a:rPr lang="en" sz="1600">
                <a:solidFill>
                  <a:srgbClr val="000000"/>
                </a:solidFill>
              </a:rPr>
              <a:t> = 99.999% of the time, a datacenter with </a:t>
            </a:r>
            <a:br>
              <a:rPr lang="en" sz="1600">
                <a:solidFill>
                  <a:srgbClr val="000000"/>
                </a:solidFill>
              </a:rPr>
            </a:br>
            <a:r>
              <a:rPr i="1" lang="en" sz="1600">
                <a:solidFill>
                  <a:srgbClr val="000000"/>
                </a:solidFill>
              </a:rPr>
              <a:t>n</a:t>
            </a:r>
            <a:r>
              <a:rPr lang="en" sz="1600">
                <a:solidFill>
                  <a:srgbClr val="000000"/>
                </a:solidFill>
              </a:rPr>
              <a:t> = 100,000 machines still encounters failures </a:t>
            </a:r>
            <a:r>
              <a:rPr lang="en" sz="1600">
                <a:solidFill>
                  <a:srgbClr val="000000"/>
                </a:solidFill>
                <a:latin typeface="Consolas"/>
                <a:ea typeface="Consolas"/>
                <a:cs typeface="Consolas"/>
                <a:sym typeface="Consolas"/>
              </a:rPr>
              <a:t>(1-</a:t>
            </a:r>
            <a:r>
              <a:rPr i="1" lang="en" sz="1600">
                <a:solidFill>
                  <a:srgbClr val="000000"/>
                </a:solidFill>
                <a:latin typeface="Consolas"/>
                <a:ea typeface="Consolas"/>
                <a:cs typeface="Consolas"/>
                <a:sym typeface="Consolas"/>
              </a:rPr>
              <a:t>p</a:t>
            </a:r>
            <a:r>
              <a:rPr baseline="30000" i="1" lang="en" sz="1600">
                <a:solidFill>
                  <a:srgbClr val="000000"/>
                </a:solidFill>
                <a:latin typeface="Consolas"/>
                <a:ea typeface="Consolas"/>
                <a:cs typeface="Consolas"/>
                <a:sym typeface="Consolas"/>
              </a:rPr>
              <a:t>n</a:t>
            </a:r>
            <a:r>
              <a:rPr lang="en" sz="1600">
                <a:solidFill>
                  <a:srgbClr val="000000"/>
                </a:solidFill>
                <a:latin typeface="Consolas"/>
                <a:ea typeface="Consolas"/>
                <a:cs typeface="Consolas"/>
                <a:sym typeface="Consolas"/>
              </a:rPr>
              <a:t>) = 63%</a:t>
            </a:r>
            <a:r>
              <a:rPr lang="en" sz="1600">
                <a:solidFill>
                  <a:srgbClr val="000000"/>
                </a:solidFill>
              </a:rPr>
              <a:t> of the time</a:t>
            </a:r>
            <a:endParaRPr sz="1600">
              <a:solidFill>
                <a:srgbClr val="000000"/>
              </a:solidFill>
            </a:endParaRPr>
          </a:p>
          <a:p>
            <a:pPr indent="-368300" lvl="0" marL="457200" rtl="0" algn="l">
              <a:spcBef>
                <a:spcPts val="0"/>
              </a:spcBef>
              <a:spcAft>
                <a:spcPts val="0"/>
              </a:spcAft>
              <a:buClr>
                <a:schemeClr val="dk1"/>
              </a:buClr>
              <a:buSzPts val="2200"/>
              <a:buChar char="●"/>
            </a:pPr>
            <a:r>
              <a:rPr lang="en" sz="2200">
                <a:solidFill>
                  <a:schemeClr val="dk1"/>
                </a:solidFill>
              </a:rPr>
              <a:t>Data skew causes unbalanced performance across cluster</a:t>
            </a:r>
            <a:br>
              <a:rPr lang="en" sz="2200">
                <a:solidFill>
                  <a:schemeClr val="dk1"/>
                </a:solidFill>
              </a:rPr>
            </a:b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Problems occur at scale. </a:t>
            </a:r>
            <a:endParaRPr sz="2200">
              <a:solidFill>
                <a:schemeClr val="dk1"/>
              </a:solidFill>
            </a:endParaRPr>
          </a:p>
          <a:p>
            <a:pPr indent="-368300" lvl="0" marL="457200" rtl="0" algn="l">
              <a:spcBef>
                <a:spcPts val="0"/>
              </a:spcBef>
              <a:spcAft>
                <a:spcPts val="0"/>
              </a:spcAft>
              <a:buClr>
                <a:schemeClr val="dk1"/>
              </a:buClr>
              <a:buSzPts val="2200"/>
              <a:buChar char="➔"/>
            </a:pPr>
            <a:r>
              <a:rPr lang="en" sz="2200">
                <a:solidFill>
                  <a:schemeClr val="dk1"/>
                </a:solidFill>
              </a:rPr>
              <a:t>Hard to debug!</a:t>
            </a:r>
            <a:endParaRPr sz="2200">
              <a:solidFill>
                <a:schemeClr val="dk1"/>
              </a:solidFill>
            </a:endParaRPr>
          </a:p>
        </p:txBody>
      </p:sp>
      <p:sp>
        <p:nvSpPr>
          <p:cNvPr id="736" name="Google Shape;736;p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35">
                                            <p:txEl>
                                              <p:pRg end="0" st="0"/>
                                            </p:txEl>
                                          </p:spTgt>
                                        </p:tgtEl>
                                        <p:attrNameLst>
                                          <p:attrName>style.visibility</p:attrName>
                                        </p:attrNameLst>
                                      </p:cBhvr>
                                      <p:to>
                                        <p:strVal val="visible"/>
                                      </p:to>
                                    </p:set>
                                    <p:animEffect filter="fade" transition="in">
                                      <p:cBhvr>
                                        <p:cTn dur="1"/>
                                        <p:tgtEl>
                                          <p:spTgt spid="73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35">
                                            <p:txEl>
                                              <p:pRg end="1" st="1"/>
                                            </p:txEl>
                                          </p:spTgt>
                                        </p:tgtEl>
                                        <p:attrNameLst>
                                          <p:attrName>style.visibility</p:attrName>
                                        </p:attrNameLst>
                                      </p:cBhvr>
                                      <p:to>
                                        <p:strVal val="visible"/>
                                      </p:to>
                                    </p:set>
                                    <p:animEffect filter="fade" transition="in">
                                      <p:cBhvr>
                                        <p:cTn dur="1"/>
                                        <p:tgtEl>
                                          <p:spTgt spid="73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35">
                                            <p:txEl>
                                              <p:pRg end="2" st="2"/>
                                            </p:txEl>
                                          </p:spTgt>
                                        </p:tgtEl>
                                        <p:attrNameLst>
                                          <p:attrName>style.visibility</p:attrName>
                                        </p:attrNameLst>
                                      </p:cBhvr>
                                      <p:to>
                                        <p:strVal val="visible"/>
                                      </p:to>
                                    </p:set>
                                    <p:animEffect filter="fade" transition="in">
                                      <p:cBhvr>
                                        <p:cTn dur="1"/>
                                        <p:tgtEl>
                                          <p:spTgt spid="73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35">
                                            <p:txEl>
                                              <p:pRg end="3" st="3"/>
                                            </p:txEl>
                                          </p:spTgt>
                                        </p:tgtEl>
                                        <p:attrNameLst>
                                          <p:attrName>style.visibility</p:attrName>
                                        </p:attrNameLst>
                                      </p:cBhvr>
                                      <p:to>
                                        <p:strVal val="visible"/>
                                      </p:to>
                                    </p:set>
                                    <p:animEffect filter="fade" transition="in">
                                      <p:cBhvr>
                                        <p:cTn dur="1"/>
                                        <p:tgtEl>
                                          <p:spTgt spid="73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35">
                                            <p:txEl>
                                              <p:pRg end="4" st="4"/>
                                            </p:txEl>
                                          </p:spTgt>
                                        </p:tgtEl>
                                        <p:attrNameLst>
                                          <p:attrName>style.visibility</p:attrName>
                                        </p:attrNameLst>
                                      </p:cBhvr>
                                      <p:to>
                                        <p:strVal val="visible"/>
                                      </p:to>
                                    </p:set>
                                    <p:animEffect filter="fade" transition="in">
                                      <p:cBhvr>
                                        <p:cTn dur="1"/>
                                        <p:tgtEl>
                                          <p:spTgt spid="735">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0" name="Shape 740"/>
        <p:cNvGrpSpPr/>
        <p:nvPr/>
      </p:nvGrpSpPr>
      <p:grpSpPr>
        <a:xfrm>
          <a:off x="0" y="0"/>
          <a:ext cx="0" cy="0"/>
          <a:chOff x="0" y="0"/>
          <a:chExt cx="0" cy="0"/>
        </a:xfrm>
      </p:grpSpPr>
      <p:cxnSp>
        <p:nvCxnSpPr>
          <p:cNvPr id="741" name="Google Shape;741;p71"/>
          <p:cNvCxnSpPr/>
          <p:nvPr/>
        </p:nvCxnSpPr>
        <p:spPr>
          <a:xfrm>
            <a:off x="726888" y="2571750"/>
            <a:ext cx="7877400" cy="0"/>
          </a:xfrm>
          <a:prstGeom prst="straightConnector1">
            <a:avLst/>
          </a:prstGeom>
          <a:noFill/>
          <a:ln cap="flat" cmpd="sng" w="38100">
            <a:solidFill>
              <a:srgbClr val="000000"/>
            </a:solidFill>
            <a:prstDash val="solid"/>
            <a:round/>
            <a:headEnd len="med" w="med" type="none"/>
            <a:tailEnd len="med" w="med" type="triangle"/>
          </a:ln>
        </p:spPr>
      </p:cxnSp>
      <p:grpSp>
        <p:nvGrpSpPr>
          <p:cNvPr id="742" name="Google Shape;742;p71"/>
          <p:cNvGrpSpPr/>
          <p:nvPr/>
        </p:nvGrpSpPr>
        <p:grpSpPr>
          <a:xfrm>
            <a:off x="898663" y="2476950"/>
            <a:ext cx="593400" cy="486300"/>
            <a:chOff x="966000" y="2195025"/>
            <a:chExt cx="593400" cy="486300"/>
          </a:xfrm>
        </p:grpSpPr>
        <p:cxnSp>
          <p:nvCxnSpPr>
            <p:cNvPr id="743" name="Google Shape;743;p71"/>
            <p:cNvCxnSpPr/>
            <p:nvPr/>
          </p:nvCxnSpPr>
          <p:spPr>
            <a:xfrm>
              <a:off x="1262700" y="2195025"/>
              <a:ext cx="0" cy="189600"/>
            </a:xfrm>
            <a:prstGeom prst="straightConnector1">
              <a:avLst/>
            </a:prstGeom>
            <a:noFill/>
            <a:ln cap="flat" cmpd="sng" w="19050">
              <a:solidFill>
                <a:srgbClr val="000000"/>
              </a:solidFill>
              <a:prstDash val="solid"/>
              <a:round/>
              <a:headEnd len="med" w="med" type="none"/>
              <a:tailEnd len="med" w="med" type="none"/>
            </a:ln>
          </p:spPr>
        </p:cxnSp>
        <p:sp>
          <p:nvSpPr>
            <p:cNvPr id="744" name="Google Shape;744;p71"/>
            <p:cNvSpPr txBox="1"/>
            <p:nvPr/>
          </p:nvSpPr>
          <p:spPr>
            <a:xfrm>
              <a:off x="966000" y="2384625"/>
              <a:ext cx="593400" cy="296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2004</a:t>
              </a:r>
              <a:endParaRPr/>
            </a:p>
          </p:txBody>
        </p:sp>
      </p:grpSp>
      <p:sp>
        <p:nvSpPr>
          <p:cNvPr id="745" name="Google Shape;745;p71"/>
          <p:cNvSpPr txBox="1"/>
          <p:nvPr/>
        </p:nvSpPr>
        <p:spPr>
          <a:xfrm>
            <a:off x="131575" y="1252397"/>
            <a:ext cx="2127600" cy="534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t>MapReduce</a:t>
            </a:r>
            <a:endParaRPr sz="2400"/>
          </a:p>
        </p:txBody>
      </p:sp>
      <p:grpSp>
        <p:nvGrpSpPr>
          <p:cNvPr id="746" name="Google Shape;746;p71"/>
          <p:cNvGrpSpPr/>
          <p:nvPr/>
        </p:nvGrpSpPr>
        <p:grpSpPr>
          <a:xfrm>
            <a:off x="2727463" y="2476950"/>
            <a:ext cx="593400" cy="486300"/>
            <a:chOff x="966000" y="2195025"/>
            <a:chExt cx="593400" cy="486300"/>
          </a:xfrm>
        </p:grpSpPr>
        <p:cxnSp>
          <p:nvCxnSpPr>
            <p:cNvPr id="747" name="Google Shape;747;p71"/>
            <p:cNvCxnSpPr/>
            <p:nvPr/>
          </p:nvCxnSpPr>
          <p:spPr>
            <a:xfrm>
              <a:off x="1262700" y="2195025"/>
              <a:ext cx="0" cy="189600"/>
            </a:xfrm>
            <a:prstGeom prst="straightConnector1">
              <a:avLst/>
            </a:prstGeom>
            <a:noFill/>
            <a:ln cap="flat" cmpd="sng" w="19050">
              <a:solidFill>
                <a:srgbClr val="000000"/>
              </a:solidFill>
              <a:prstDash val="solid"/>
              <a:round/>
              <a:headEnd len="med" w="med" type="none"/>
              <a:tailEnd len="med" w="med" type="none"/>
            </a:ln>
          </p:spPr>
        </p:cxnSp>
        <p:sp>
          <p:nvSpPr>
            <p:cNvPr id="748" name="Google Shape;748;p71"/>
            <p:cNvSpPr txBox="1"/>
            <p:nvPr/>
          </p:nvSpPr>
          <p:spPr>
            <a:xfrm>
              <a:off x="966000" y="2384625"/>
              <a:ext cx="593400" cy="296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2007</a:t>
              </a:r>
              <a:endParaRPr/>
            </a:p>
          </p:txBody>
        </p:sp>
      </p:grpSp>
      <p:grpSp>
        <p:nvGrpSpPr>
          <p:cNvPr id="749" name="Google Shape;749;p71"/>
          <p:cNvGrpSpPr/>
          <p:nvPr/>
        </p:nvGrpSpPr>
        <p:grpSpPr>
          <a:xfrm>
            <a:off x="5165863" y="2476950"/>
            <a:ext cx="593400" cy="486300"/>
            <a:chOff x="966000" y="2195025"/>
            <a:chExt cx="593400" cy="486300"/>
          </a:xfrm>
        </p:grpSpPr>
        <p:cxnSp>
          <p:nvCxnSpPr>
            <p:cNvPr id="750" name="Google Shape;750;p71"/>
            <p:cNvCxnSpPr/>
            <p:nvPr/>
          </p:nvCxnSpPr>
          <p:spPr>
            <a:xfrm>
              <a:off x="1262700" y="2195025"/>
              <a:ext cx="0" cy="189600"/>
            </a:xfrm>
            <a:prstGeom prst="straightConnector1">
              <a:avLst/>
            </a:prstGeom>
            <a:noFill/>
            <a:ln cap="flat" cmpd="sng" w="19050">
              <a:solidFill>
                <a:srgbClr val="000000"/>
              </a:solidFill>
              <a:prstDash val="solid"/>
              <a:round/>
              <a:headEnd len="med" w="med" type="none"/>
              <a:tailEnd len="med" w="med" type="none"/>
            </a:ln>
          </p:spPr>
        </p:cxnSp>
        <p:sp>
          <p:nvSpPr>
            <p:cNvPr id="751" name="Google Shape;751;p71"/>
            <p:cNvSpPr txBox="1"/>
            <p:nvPr/>
          </p:nvSpPr>
          <p:spPr>
            <a:xfrm>
              <a:off x="966000" y="2384625"/>
              <a:ext cx="593400" cy="296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2011</a:t>
              </a:r>
              <a:endParaRPr/>
            </a:p>
          </p:txBody>
        </p:sp>
      </p:grpSp>
      <p:grpSp>
        <p:nvGrpSpPr>
          <p:cNvPr id="752" name="Google Shape;752;p71"/>
          <p:cNvGrpSpPr/>
          <p:nvPr/>
        </p:nvGrpSpPr>
        <p:grpSpPr>
          <a:xfrm>
            <a:off x="5775463" y="2476950"/>
            <a:ext cx="593400" cy="486300"/>
            <a:chOff x="1042200" y="2195025"/>
            <a:chExt cx="593400" cy="486300"/>
          </a:xfrm>
        </p:grpSpPr>
        <p:cxnSp>
          <p:nvCxnSpPr>
            <p:cNvPr id="753" name="Google Shape;753;p71"/>
            <p:cNvCxnSpPr/>
            <p:nvPr/>
          </p:nvCxnSpPr>
          <p:spPr>
            <a:xfrm>
              <a:off x="1338900" y="2195025"/>
              <a:ext cx="0" cy="189600"/>
            </a:xfrm>
            <a:prstGeom prst="straightConnector1">
              <a:avLst/>
            </a:prstGeom>
            <a:noFill/>
            <a:ln cap="flat" cmpd="sng" w="19050">
              <a:solidFill>
                <a:srgbClr val="000000"/>
              </a:solidFill>
              <a:prstDash val="solid"/>
              <a:round/>
              <a:headEnd len="med" w="med" type="none"/>
              <a:tailEnd len="med" w="med" type="none"/>
            </a:ln>
          </p:spPr>
        </p:cxnSp>
        <p:sp>
          <p:nvSpPr>
            <p:cNvPr id="754" name="Google Shape;754;p71"/>
            <p:cNvSpPr txBox="1"/>
            <p:nvPr/>
          </p:nvSpPr>
          <p:spPr>
            <a:xfrm>
              <a:off x="1042200" y="2384625"/>
              <a:ext cx="593400" cy="296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2012</a:t>
              </a:r>
              <a:endParaRPr/>
            </a:p>
          </p:txBody>
        </p:sp>
      </p:grpSp>
      <p:grpSp>
        <p:nvGrpSpPr>
          <p:cNvPr id="755" name="Google Shape;755;p71"/>
          <p:cNvGrpSpPr/>
          <p:nvPr/>
        </p:nvGrpSpPr>
        <p:grpSpPr>
          <a:xfrm>
            <a:off x="7604263" y="2476950"/>
            <a:ext cx="593400" cy="486300"/>
            <a:chOff x="1042200" y="2195025"/>
            <a:chExt cx="593400" cy="486300"/>
          </a:xfrm>
        </p:grpSpPr>
        <p:cxnSp>
          <p:nvCxnSpPr>
            <p:cNvPr id="756" name="Google Shape;756;p71"/>
            <p:cNvCxnSpPr/>
            <p:nvPr/>
          </p:nvCxnSpPr>
          <p:spPr>
            <a:xfrm>
              <a:off x="1338900" y="2195025"/>
              <a:ext cx="0" cy="189600"/>
            </a:xfrm>
            <a:prstGeom prst="straightConnector1">
              <a:avLst/>
            </a:prstGeom>
            <a:noFill/>
            <a:ln cap="flat" cmpd="sng" w="19050">
              <a:solidFill>
                <a:srgbClr val="000000"/>
              </a:solidFill>
              <a:prstDash val="solid"/>
              <a:round/>
              <a:headEnd len="med" w="med" type="none"/>
              <a:tailEnd len="med" w="med" type="none"/>
            </a:ln>
          </p:spPr>
        </p:cxnSp>
        <p:sp>
          <p:nvSpPr>
            <p:cNvPr id="757" name="Google Shape;757;p71"/>
            <p:cNvSpPr txBox="1"/>
            <p:nvPr/>
          </p:nvSpPr>
          <p:spPr>
            <a:xfrm>
              <a:off x="1042200" y="2384625"/>
              <a:ext cx="593400" cy="296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t>2015</a:t>
              </a:r>
              <a:endParaRPr/>
            </a:p>
          </p:txBody>
        </p:sp>
      </p:grpSp>
      <p:cxnSp>
        <p:nvCxnSpPr>
          <p:cNvPr id="758" name="Google Shape;758;p71"/>
          <p:cNvCxnSpPr/>
          <p:nvPr/>
        </p:nvCxnSpPr>
        <p:spPr>
          <a:xfrm>
            <a:off x="1195363" y="1759175"/>
            <a:ext cx="0" cy="626400"/>
          </a:xfrm>
          <a:prstGeom prst="straightConnector1">
            <a:avLst/>
          </a:prstGeom>
          <a:noFill/>
          <a:ln cap="flat" cmpd="sng" w="19050">
            <a:solidFill>
              <a:srgbClr val="FF0000"/>
            </a:solidFill>
            <a:prstDash val="solid"/>
            <a:round/>
            <a:headEnd len="med" w="med" type="none"/>
            <a:tailEnd len="med" w="med" type="triangle"/>
          </a:ln>
        </p:spPr>
      </p:cxnSp>
      <p:grpSp>
        <p:nvGrpSpPr>
          <p:cNvPr id="759" name="Google Shape;759;p71"/>
          <p:cNvGrpSpPr/>
          <p:nvPr/>
        </p:nvGrpSpPr>
        <p:grpSpPr>
          <a:xfrm>
            <a:off x="4589475" y="1242999"/>
            <a:ext cx="1746174" cy="1149113"/>
            <a:chOff x="4589475" y="1242999"/>
            <a:chExt cx="1746174" cy="1149113"/>
          </a:xfrm>
        </p:grpSpPr>
        <p:pic>
          <p:nvPicPr>
            <p:cNvPr id="760" name="Google Shape;760;p71"/>
            <p:cNvPicPr preferRelativeResize="0"/>
            <p:nvPr/>
          </p:nvPicPr>
          <p:blipFill>
            <a:blip r:embed="rId3">
              <a:alphaModFix/>
            </a:blip>
            <a:stretch>
              <a:fillRect/>
            </a:stretch>
          </p:blipFill>
          <p:spPr>
            <a:xfrm>
              <a:off x="4589475" y="1242999"/>
              <a:ext cx="1746174" cy="553075"/>
            </a:xfrm>
            <a:prstGeom prst="rect">
              <a:avLst/>
            </a:prstGeom>
            <a:noFill/>
            <a:ln>
              <a:noFill/>
            </a:ln>
          </p:spPr>
        </p:pic>
        <p:cxnSp>
          <p:nvCxnSpPr>
            <p:cNvPr id="761" name="Google Shape;761;p71"/>
            <p:cNvCxnSpPr/>
            <p:nvPr/>
          </p:nvCxnSpPr>
          <p:spPr>
            <a:xfrm>
              <a:off x="5462563" y="1880913"/>
              <a:ext cx="0" cy="511200"/>
            </a:xfrm>
            <a:prstGeom prst="straightConnector1">
              <a:avLst/>
            </a:prstGeom>
            <a:noFill/>
            <a:ln cap="flat" cmpd="sng" w="19050">
              <a:solidFill>
                <a:srgbClr val="FF0000"/>
              </a:solidFill>
              <a:prstDash val="solid"/>
              <a:round/>
              <a:headEnd len="med" w="med" type="none"/>
              <a:tailEnd len="med" w="med" type="triangle"/>
            </a:ln>
          </p:spPr>
        </p:cxnSp>
      </p:grpSp>
      <p:grpSp>
        <p:nvGrpSpPr>
          <p:cNvPr id="762" name="Google Shape;762;p71"/>
          <p:cNvGrpSpPr/>
          <p:nvPr/>
        </p:nvGrpSpPr>
        <p:grpSpPr>
          <a:xfrm>
            <a:off x="5406788" y="2963250"/>
            <a:ext cx="1330740" cy="1645100"/>
            <a:chOff x="5406788" y="2963250"/>
            <a:chExt cx="1330740" cy="1645100"/>
          </a:xfrm>
        </p:grpSpPr>
        <p:pic>
          <p:nvPicPr>
            <p:cNvPr id="763" name="Google Shape;763;p71"/>
            <p:cNvPicPr preferRelativeResize="0"/>
            <p:nvPr/>
          </p:nvPicPr>
          <p:blipFill>
            <a:blip r:embed="rId4">
              <a:alphaModFix/>
            </a:blip>
            <a:stretch>
              <a:fillRect/>
            </a:stretch>
          </p:blipFill>
          <p:spPr>
            <a:xfrm>
              <a:off x="5406788" y="3900500"/>
              <a:ext cx="1330740" cy="707850"/>
            </a:xfrm>
            <a:prstGeom prst="rect">
              <a:avLst/>
            </a:prstGeom>
            <a:noFill/>
            <a:ln>
              <a:noFill/>
            </a:ln>
          </p:spPr>
        </p:pic>
        <p:cxnSp>
          <p:nvCxnSpPr>
            <p:cNvPr id="764" name="Google Shape;764;p71"/>
            <p:cNvCxnSpPr>
              <a:endCxn id="754" idx="2"/>
            </p:cNvCxnSpPr>
            <p:nvPr/>
          </p:nvCxnSpPr>
          <p:spPr>
            <a:xfrm rot="10800000">
              <a:off x="6072163" y="2963250"/>
              <a:ext cx="0" cy="1059000"/>
            </a:xfrm>
            <a:prstGeom prst="straightConnector1">
              <a:avLst/>
            </a:prstGeom>
            <a:noFill/>
            <a:ln cap="flat" cmpd="sng" w="19050">
              <a:solidFill>
                <a:srgbClr val="FF0000"/>
              </a:solidFill>
              <a:prstDash val="solid"/>
              <a:round/>
              <a:headEnd len="med" w="med" type="none"/>
              <a:tailEnd len="med" w="med" type="triangle"/>
            </a:ln>
          </p:spPr>
        </p:cxnSp>
      </p:grpSp>
      <p:grpSp>
        <p:nvGrpSpPr>
          <p:cNvPr id="765" name="Google Shape;765;p71"/>
          <p:cNvGrpSpPr/>
          <p:nvPr/>
        </p:nvGrpSpPr>
        <p:grpSpPr>
          <a:xfrm>
            <a:off x="1960380" y="2963250"/>
            <a:ext cx="2127600" cy="1207850"/>
            <a:chOff x="2569980" y="2963250"/>
            <a:chExt cx="2127600" cy="1207850"/>
          </a:xfrm>
        </p:grpSpPr>
        <p:sp>
          <p:nvSpPr>
            <p:cNvPr id="766" name="Google Shape;766;p71"/>
            <p:cNvSpPr txBox="1"/>
            <p:nvPr/>
          </p:nvSpPr>
          <p:spPr>
            <a:xfrm>
              <a:off x="2569980" y="3544700"/>
              <a:ext cx="2127600" cy="626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t>Dryad</a:t>
              </a:r>
              <a:endParaRPr sz="2400"/>
            </a:p>
          </p:txBody>
        </p:sp>
        <p:cxnSp>
          <p:nvCxnSpPr>
            <p:cNvPr id="767" name="Google Shape;767;p71"/>
            <p:cNvCxnSpPr/>
            <p:nvPr/>
          </p:nvCxnSpPr>
          <p:spPr>
            <a:xfrm rot="10800000">
              <a:off x="3633763" y="2963250"/>
              <a:ext cx="0" cy="630300"/>
            </a:xfrm>
            <a:prstGeom prst="straightConnector1">
              <a:avLst/>
            </a:prstGeom>
            <a:noFill/>
            <a:ln cap="flat" cmpd="sng" w="19050">
              <a:solidFill>
                <a:srgbClr val="FF0000"/>
              </a:solidFill>
              <a:prstDash val="solid"/>
              <a:round/>
              <a:headEnd len="med" w="med" type="none"/>
              <a:tailEnd len="med" w="med" type="triangle"/>
            </a:ln>
          </p:spPr>
        </p:cxnSp>
      </p:grpSp>
      <p:grpSp>
        <p:nvGrpSpPr>
          <p:cNvPr id="768" name="Google Shape;768;p71"/>
          <p:cNvGrpSpPr/>
          <p:nvPr/>
        </p:nvGrpSpPr>
        <p:grpSpPr>
          <a:xfrm>
            <a:off x="7055713" y="2963250"/>
            <a:ext cx="1690501" cy="1414975"/>
            <a:chOff x="7055713" y="2963250"/>
            <a:chExt cx="1690501" cy="1414975"/>
          </a:xfrm>
        </p:grpSpPr>
        <p:grpSp>
          <p:nvGrpSpPr>
            <p:cNvPr id="769" name="Google Shape;769;p71"/>
            <p:cNvGrpSpPr/>
            <p:nvPr/>
          </p:nvGrpSpPr>
          <p:grpSpPr>
            <a:xfrm>
              <a:off x="7055713" y="3411225"/>
              <a:ext cx="1690501" cy="967000"/>
              <a:chOff x="6894450" y="3204775"/>
              <a:chExt cx="1690501" cy="967000"/>
            </a:xfrm>
          </p:grpSpPr>
          <p:pic>
            <p:nvPicPr>
              <p:cNvPr id="770" name="Google Shape;770;p71"/>
              <p:cNvPicPr preferRelativeResize="0"/>
              <p:nvPr/>
            </p:nvPicPr>
            <p:blipFill>
              <a:blip r:embed="rId5">
                <a:alphaModFix/>
              </a:blip>
              <a:stretch>
                <a:fillRect/>
              </a:stretch>
            </p:blipFill>
            <p:spPr>
              <a:xfrm>
                <a:off x="7421925" y="3204775"/>
                <a:ext cx="635550" cy="635550"/>
              </a:xfrm>
              <a:prstGeom prst="rect">
                <a:avLst/>
              </a:prstGeom>
              <a:noFill/>
              <a:ln>
                <a:noFill/>
              </a:ln>
            </p:spPr>
          </p:pic>
          <p:pic>
            <p:nvPicPr>
              <p:cNvPr id="771" name="Google Shape;771;p71"/>
              <p:cNvPicPr preferRelativeResize="0"/>
              <p:nvPr/>
            </p:nvPicPr>
            <p:blipFill>
              <a:blip r:embed="rId6">
                <a:alphaModFix/>
              </a:blip>
              <a:stretch>
                <a:fillRect/>
              </a:stretch>
            </p:blipFill>
            <p:spPr>
              <a:xfrm>
                <a:off x="6894450" y="3860161"/>
                <a:ext cx="1690501" cy="311613"/>
              </a:xfrm>
              <a:prstGeom prst="rect">
                <a:avLst/>
              </a:prstGeom>
              <a:noFill/>
              <a:ln>
                <a:noFill/>
              </a:ln>
            </p:spPr>
          </p:pic>
        </p:grpSp>
        <p:cxnSp>
          <p:nvCxnSpPr>
            <p:cNvPr id="772" name="Google Shape;772;p71"/>
            <p:cNvCxnSpPr>
              <a:endCxn id="757" idx="2"/>
            </p:cNvCxnSpPr>
            <p:nvPr/>
          </p:nvCxnSpPr>
          <p:spPr>
            <a:xfrm rot="10800000">
              <a:off x="7900963" y="2963250"/>
              <a:ext cx="0" cy="381600"/>
            </a:xfrm>
            <a:prstGeom prst="straightConnector1">
              <a:avLst/>
            </a:prstGeom>
            <a:noFill/>
            <a:ln cap="flat" cmpd="sng" w="19050">
              <a:solidFill>
                <a:srgbClr val="FF0000"/>
              </a:solidFill>
              <a:prstDash val="solid"/>
              <a:round/>
              <a:headEnd len="med" w="med" type="none"/>
              <a:tailEnd len="med" w="med" type="triangle"/>
            </a:ln>
          </p:spPr>
        </p:cxnSp>
      </p:grpSp>
      <p:sp>
        <p:nvSpPr>
          <p:cNvPr id="773" name="Google Shape;773;p7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01" name="Shape 101"/>
        <p:cNvGrpSpPr/>
        <p:nvPr/>
      </p:nvGrpSpPr>
      <p:grpSpPr>
        <a:xfrm>
          <a:off x="0" y="0"/>
          <a:ext cx="0" cy="0"/>
          <a:chOff x="0" y="0"/>
          <a:chExt cx="0" cy="0"/>
        </a:xfrm>
      </p:grpSpPr>
      <p:sp>
        <p:nvSpPr>
          <p:cNvPr id="102" name="Google Shape;102;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Example: Bank account</a:t>
            </a:r>
            <a:endParaRPr>
              <a:solidFill>
                <a:srgbClr val="FFFFFF"/>
              </a:solidFill>
            </a:endParaRPr>
          </a:p>
        </p:txBody>
      </p:sp>
      <p:cxnSp>
        <p:nvCxnSpPr>
          <p:cNvPr id="103" name="Google Shape;103;p18"/>
          <p:cNvCxnSpPr/>
          <p:nvPr/>
        </p:nvCxnSpPr>
        <p:spPr>
          <a:xfrm>
            <a:off x="4015425" y="1656275"/>
            <a:ext cx="0" cy="2614200"/>
          </a:xfrm>
          <a:prstGeom prst="straightConnector1">
            <a:avLst/>
          </a:prstGeom>
          <a:noFill/>
          <a:ln cap="flat" cmpd="sng" w="38100">
            <a:solidFill>
              <a:schemeClr val="lt1"/>
            </a:solidFill>
            <a:prstDash val="solid"/>
            <a:round/>
            <a:headEnd len="med" w="med" type="none"/>
            <a:tailEnd len="med" w="med" type="none"/>
          </a:ln>
        </p:spPr>
      </p:cxnSp>
      <p:cxnSp>
        <p:nvCxnSpPr>
          <p:cNvPr id="104" name="Google Shape;104;p18"/>
          <p:cNvCxnSpPr/>
          <p:nvPr/>
        </p:nvCxnSpPr>
        <p:spPr>
          <a:xfrm>
            <a:off x="4986875" y="1656275"/>
            <a:ext cx="0" cy="2614200"/>
          </a:xfrm>
          <a:prstGeom prst="straightConnector1">
            <a:avLst/>
          </a:prstGeom>
          <a:noFill/>
          <a:ln cap="flat" cmpd="sng" w="38100">
            <a:solidFill>
              <a:schemeClr val="lt1"/>
            </a:solidFill>
            <a:prstDash val="solid"/>
            <a:round/>
            <a:headEnd len="med" w="med" type="none"/>
            <a:tailEnd len="med" w="med" type="none"/>
          </a:ln>
        </p:spPr>
      </p:cxnSp>
      <p:sp>
        <p:nvSpPr>
          <p:cNvPr id="105" name="Google Shape;105;p18"/>
          <p:cNvSpPr txBox="1"/>
          <p:nvPr/>
        </p:nvSpPr>
        <p:spPr>
          <a:xfrm>
            <a:off x="4157950" y="173246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100</a:t>
            </a:r>
            <a:endParaRPr b="1" sz="1600">
              <a:solidFill>
                <a:srgbClr val="EFEFEF"/>
              </a:solidFill>
            </a:endParaRPr>
          </a:p>
        </p:txBody>
      </p:sp>
      <p:sp>
        <p:nvSpPr>
          <p:cNvPr id="106" name="Google Shape;106;p18"/>
          <p:cNvSpPr txBox="1"/>
          <p:nvPr/>
        </p:nvSpPr>
        <p:spPr>
          <a:xfrm>
            <a:off x="2214525" y="2023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Read b = 100</a:t>
            </a:r>
            <a:endParaRPr b="1" sz="1600">
              <a:solidFill>
                <a:srgbClr val="17AAE8"/>
              </a:solidFill>
            </a:endParaRPr>
          </a:p>
        </p:txBody>
      </p:sp>
      <p:sp>
        <p:nvSpPr>
          <p:cNvPr id="107" name="Google Shape;107;p18"/>
          <p:cNvSpPr/>
          <p:nvPr/>
        </p:nvSpPr>
        <p:spPr>
          <a:xfrm>
            <a:off x="3708400" y="1367075"/>
            <a:ext cx="1585500" cy="356475"/>
          </a:xfrm>
          <a:prstGeom prst="flowChartProcess">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 sz="1600"/>
              <a:t>Bank Account</a:t>
            </a:r>
            <a:endParaRPr b="1" sz="1600"/>
          </a:p>
        </p:txBody>
      </p:sp>
      <p:sp>
        <p:nvSpPr>
          <p:cNvPr id="108" name="Google Shape;108;p18"/>
          <p:cNvSpPr txBox="1"/>
          <p:nvPr/>
        </p:nvSpPr>
        <p:spPr>
          <a:xfrm>
            <a:off x="2214525" y="2404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b = b + 10</a:t>
            </a:r>
            <a:endParaRPr b="1" sz="1600">
              <a:solidFill>
                <a:srgbClr val="17AAE8"/>
              </a:solidFill>
            </a:endParaRPr>
          </a:p>
        </p:txBody>
      </p:sp>
      <p:sp>
        <p:nvSpPr>
          <p:cNvPr id="109" name="Google Shape;109;p18"/>
          <p:cNvSpPr txBox="1"/>
          <p:nvPr/>
        </p:nvSpPr>
        <p:spPr>
          <a:xfrm>
            <a:off x="2214525" y="2785425"/>
            <a:ext cx="1585500" cy="4098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1600">
                <a:solidFill>
                  <a:srgbClr val="17AAE8"/>
                </a:solidFill>
              </a:rPr>
              <a:t>Write b = 110</a:t>
            </a:r>
            <a:endParaRPr b="1" sz="1600">
              <a:solidFill>
                <a:srgbClr val="17AAE8"/>
              </a:solidFill>
            </a:endParaRPr>
          </a:p>
        </p:txBody>
      </p:sp>
      <p:sp>
        <p:nvSpPr>
          <p:cNvPr id="110" name="Google Shape;110;p18"/>
          <p:cNvSpPr txBox="1"/>
          <p:nvPr/>
        </p:nvSpPr>
        <p:spPr>
          <a:xfrm>
            <a:off x="4157950" y="281211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110</a:t>
            </a:r>
            <a:endParaRPr b="1" sz="1600">
              <a:solidFill>
                <a:srgbClr val="EFEFEF"/>
              </a:solidFill>
            </a:endParaRPr>
          </a:p>
        </p:txBody>
      </p:sp>
      <p:sp>
        <p:nvSpPr>
          <p:cNvPr id="111" name="Google Shape;111;p18"/>
          <p:cNvSpPr txBox="1"/>
          <p:nvPr/>
        </p:nvSpPr>
        <p:spPr>
          <a:xfrm>
            <a:off x="5186325" y="24044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Read b = 100</a:t>
            </a:r>
            <a:endParaRPr b="1" sz="1600">
              <a:solidFill>
                <a:srgbClr val="FF0000"/>
              </a:solidFill>
            </a:endParaRPr>
          </a:p>
        </p:txBody>
      </p:sp>
      <p:sp>
        <p:nvSpPr>
          <p:cNvPr id="112" name="Google Shape;112;p18"/>
          <p:cNvSpPr txBox="1"/>
          <p:nvPr/>
        </p:nvSpPr>
        <p:spPr>
          <a:xfrm>
            <a:off x="5186325" y="32426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b = b + 10</a:t>
            </a:r>
            <a:endParaRPr b="1" sz="1600">
              <a:solidFill>
                <a:srgbClr val="FF0000"/>
              </a:solidFill>
            </a:endParaRPr>
          </a:p>
        </p:txBody>
      </p:sp>
      <p:sp>
        <p:nvSpPr>
          <p:cNvPr id="113" name="Google Shape;113;p18"/>
          <p:cNvSpPr txBox="1"/>
          <p:nvPr/>
        </p:nvSpPr>
        <p:spPr>
          <a:xfrm>
            <a:off x="5186325" y="3697725"/>
            <a:ext cx="1585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Write b = 110</a:t>
            </a:r>
            <a:endParaRPr b="1" sz="1600">
              <a:solidFill>
                <a:srgbClr val="FF0000"/>
              </a:solidFill>
            </a:endParaRPr>
          </a:p>
        </p:txBody>
      </p:sp>
      <p:sp>
        <p:nvSpPr>
          <p:cNvPr id="114" name="Google Shape;114;p18"/>
          <p:cNvSpPr txBox="1"/>
          <p:nvPr/>
        </p:nvSpPr>
        <p:spPr>
          <a:xfrm>
            <a:off x="4157950" y="3724413"/>
            <a:ext cx="686400" cy="356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solidFill>
                  <a:srgbClr val="EFEFEF"/>
                </a:solidFill>
              </a:rPr>
              <a:t>110</a:t>
            </a:r>
            <a:endParaRPr b="1" sz="1600">
              <a:solidFill>
                <a:srgbClr val="EFEFEF"/>
              </a:solidFill>
            </a:endParaRPr>
          </a:p>
        </p:txBody>
      </p:sp>
      <p:pic>
        <p:nvPicPr>
          <p:cNvPr id="115" name="Google Shape;115;p18"/>
          <p:cNvPicPr preferRelativeResize="0"/>
          <p:nvPr/>
        </p:nvPicPr>
        <p:blipFill>
          <a:blip r:embed="rId3">
            <a:alphaModFix/>
          </a:blip>
          <a:stretch>
            <a:fillRect/>
          </a:stretch>
        </p:blipFill>
        <p:spPr>
          <a:xfrm>
            <a:off x="4482750" y="3953575"/>
            <a:ext cx="572700" cy="572700"/>
          </a:xfrm>
          <a:prstGeom prst="rect">
            <a:avLst/>
          </a:prstGeom>
          <a:noFill/>
          <a:ln>
            <a:noFill/>
          </a:ln>
        </p:spPr>
      </p:pic>
      <p:sp>
        <p:nvSpPr>
          <p:cNvPr id="116" name="Google Shape;116;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17" name="Google Shape;117;p18"/>
          <p:cNvSpPr txBox="1"/>
          <p:nvPr/>
        </p:nvSpPr>
        <p:spPr>
          <a:xfrm>
            <a:off x="2485125" y="1315675"/>
            <a:ext cx="10443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17AAE8"/>
                </a:solidFill>
              </a:rPr>
              <a:t>Thread 1</a:t>
            </a:r>
            <a:endParaRPr b="1" sz="1600">
              <a:solidFill>
                <a:srgbClr val="17AAE8"/>
              </a:solidFill>
            </a:endParaRPr>
          </a:p>
        </p:txBody>
      </p:sp>
      <p:sp>
        <p:nvSpPr>
          <p:cNvPr id="118" name="Google Shape;118;p18"/>
          <p:cNvSpPr txBox="1"/>
          <p:nvPr/>
        </p:nvSpPr>
        <p:spPr>
          <a:xfrm>
            <a:off x="5607650" y="1315675"/>
            <a:ext cx="12315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FF0000"/>
                </a:solidFill>
              </a:rPr>
              <a:t>Thread 2</a:t>
            </a:r>
            <a:endParaRPr b="1" sz="1800">
              <a:solidFill>
                <a:srgbClr val="FF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9"/>
                                        </p:tgtEl>
                                        <p:attrNameLst>
                                          <p:attrName>style.visibility</p:attrName>
                                        </p:attrNameLst>
                                      </p:cBhvr>
                                      <p:to>
                                        <p:strVal val="visible"/>
                                      </p:to>
                                    </p:set>
                                    <p:animEffect filter="fade" transition="in">
                                      <p:cBhvr>
                                        <p:cTn dur="1"/>
                                        <p:tgtEl>
                                          <p:spTgt spid="10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1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gtEl>
                                        <p:attrNameLst>
                                          <p:attrName>style.visibility</p:attrName>
                                        </p:attrNameLst>
                                      </p:cBhvr>
                                      <p:to>
                                        <p:strVal val="visible"/>
                                      </p:to>
                                    </p:set>
                                    <p:animEffect filter="fade" transition="in">
                                      <p:cBhvr>
                                        <p:cTn dur="1"/>
                                        <p:tgtEl>
                                          <p:spTgt spid="1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22" name="Shape 122"/>
        <p:cNvGrpSpPr/>
        <p:nvPr/>
      </p:nvGrpSpPr>
      <p:grpSpPr>
        <a:xfrm>
          <a:off x="0" y="0"/>
          <a:ext cx="0" cy="0"/>
          <a:chOff x="0" y="0"/>
          <a:chExt cx="0" cy="0"/>
        </a:xfrm>
      </p:grpSpPr>
      <p:sp>
        <p:nvSpPr>
          <p:cNvPr id="123" name="Google Shape;123;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What went wrong?</a:t>
            </a:r>
            <a:endParaRPr>
              <a:solidFill>
                <a:srgbClr val="FFFFFF"/>
              </a:solidFill>
            </a:endParaRPr>
          </a:p>
        </p:txBody>
      </p:sp>
      <p:sp>
        <p:nvSpPr>
          <p:cNvPr id="124" name="Google Shape;124;p19"/>
          <p:cNvSpPr txBox="1"/>
          <p:nvPr>
            <p:ph idx="1" type="body"/>
          </p:nvPr>
        </p:nvSpPr>
        <p:spPr>
          <a:xfrm>
            <a:off x="311700" y="10177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rgbClr val="FFFFFF"/>
                </a:solidFill>
              </a:rPr>
              <a:t>Changes to balance are not </a:t>
            </a:r>
            <a:r>
              <a:rPr b="1" i="1" lang="en" sz="1700">
                <a:solidFill>
                  <a:srgbClr val="FFFFFF"/>
                </a:solidFill>
              </a:rPr>
              <a:t>atomic</a:t>
            </a:r>
            <a:endParaRPr sz="1700">
              <a:solidFill>
                <a:srgbClr val="FFFFFF"/>
              </a:solidFill>
            </a:endParaRPr>
          </a:p>
        </p:txBody>
      </p:sp>
      <p:sp>
        <p:nvSpPr>
          <p:cNvPr id="125" name="Google Shape;125;p19"/>
          <p:cNvSpPr txBox="1"/>
          <p:nvPr>
            <p:ph idx="1" type="body"/>
          </p:nvPr>
        </p:nvSpPr>
        <p:spPr>
          <a:xfrm>
            <a:off x="311700" y="2038325"/>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26" name="Google Shape;126;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1"/>
                                        <p:tgtEl>
                                          <p:spTgt spid="12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30" name="Shape 130"/>
        <p:cNvGrpSpPr/>
        <p:nvPr/>
      </p:nvGrpSpPr>
      <p:grpSpPr>
        <a:xfrm>
          <a:off x="0" y="0"/>
          <a:ext cx="0" cy="0"/>
          <a:chOff x="0" y="0"/>
          <a:chExt cx="0" cy="0"/>
        </a:xfrm>
      </p:grpSpPr>
      <p:sp>
        <p:nvSpPr>
          <p:cNvPr id="131" name="Google Shape;131;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What went wrong?</a:t>
            </a:r>
            <a:endParaRPr>
              <a:solidFill>
                <a:srgbClr val="FFFFFF"/>
              </a:solidFill>
            </a:endParaRPr>
          </a:p>
        </p:txBody>
      </p:sp>
      <p:sp>
        <p:nvSpPr>
          <p:cNvPr id="132" name="Google Shape;132;p20"/>
          <p:cNvSpPr txBox="1"/>
          <p:nvPr>
            <p:ph idx="1" type="body"/>
          </p:nvPr>
        </p:nvSpPr>
        <p:spPr>
          <a:xfrm>
            <a:off x="311700" y="10177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rgbClr val="FFFFFF"/>
                </a:solidFill>
              </a:rPr>
              <a:t>Suppose the function is called in two threads, with the </a:t>
            </a:r>
            <a:r>
              <a:rPr lang="en" sz="1700">
                <a:solidFill>
                  <a:srgbClr val="17AAE8"/>
                </a:solidFill>
              </a:rPr>
              <a:t>Thread 1</a:t>
            </a:r>
            <a:r>
              <a:rPr lang="en" sz="1700">
                <a:solidFill>
                  <a:srgbClr val="FFFFFF"/>
                </a:solidFill>
              </a:rPr>
              <a:t> chosen to run first.</a:t>
            </a:r>
            <a:endParaRPr sz="1700">
              <a:solidFill>
                <a:srgbClr val="FFFFFF"/>
              </a:solidFill>
            </a:endParaRPr>
          </a:p>
        </p:txBody>
      </p:sp>
      <p:sp>
        <p:nvSpPr>
          <p:cNvPr id="133" name="Google Shape;133;p20"/>
          <p:cNvSpPr txBox="1"/>
          <p:nvPr>
            <p:ph idx="1" type="body"/>
          </p:nvPr>
        </p:nvSpPr>
        <p:spPr>
          <a:xfrm>
            <a:off x="311700" y="2038325"/>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34" name="Google Shape;134;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35" name="Google Shape;135;p20"/>
          <p:cNvSpPr txBox="1"/>
          <p:nvPr>
            <p:ph idx="1" type="body"/>
          </p:nvPr>
        </p:nvSpPr>
        <p:spPr>
          <a:xfrm>
            <a:off x="4842900" y="2038313"/>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36" name="Google Shape;136;p20"/>
          <p:cNvSpPr txBox="1"/>
          <p:nvPr/>
        </p:nvSpPr>
        <p:spPr>
          <a:xfrm>
            <a:off x="349100" y="1609475"/>
            <a:ext cx="24549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17AAE8"/>
                </a:solidFill>
              </a:rPr>
              <a:t>Thread 1</a:t>
            </a:r>
            <a:endParaRPr b="1" sz="1600">
              <a:solidFill>
                <a:srgbClr val="17AAE8"/>
              </a:solidFill>
            </a:endParaRPr>
          </a:p>
        </p:txBody>
      </p:sp>
      <p:sp>
        <p:nvSpPr>
          <p:cNvPr id="137" name="Google Shape;137;p20"/>
          <p:cNvSpPr txBox="1"/>
          <p:nvPr/>
        </p:nvSpPr>
        <p:spPr>
          <a:xfrm>
            <a:off x="4842900" y="1609475"/>
            <a:ext cx="24549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Thread 2</a:t>
            </a:r>
            <a:endParaRPr b="1" sz="160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41" name="Shape 141"/>
        <p:cNvGrpSpPr/>
        <p:nvPr/>
      </p:nvGrpSpPr>
      <p:grpSpPr>
        <a:xfrm>
          <a:off x="0" y="0"/>
          <a:ext cx="0" cy="0"/>
          <a:chOff x="0" y="0"/>
          <a:chExt cx="0" cy="0"/>
        </a:xfrm>
      </p:grpSpPr>
      <p:sp>
        <p:nvSpPr>
          <p:cNvPr id="142" name="Google Shape;142;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What went wrong?</a:t>
            </a:r>
            <a:endParaRPr>
              <a:solidFill>
                <a:srgbClr val="FFFFFF"/>
              </a:solidFill>
            </a:endParaRPr>
          </a:p>
        </p:txBody>
      </p:sp>
      <p:sp>
        <p:nvSpPr>
          <p:cNvPr id="143" name="Google Shape;143;p21"/>
          <p:cNvSpPr txBox="1"/>
          <p:nvPr>
            <p:ph idx="1" type="body"/>
          </p:nvPr>
        </p:nvSpPr>
        <p:spPr>
          <a:xfrm>
            <a:off x="311700" y="10177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rgbClr val="FFFFFF"/>
                </a:solidFill>
              </a:rPr>
              <a:t>Suppose the function is called in two threads, with the </a:t>
            </a:r>
            <a:r>
              <a:rPr lang="en" sz="1700">
                <a:solidFill>
                  <a:srgbClr val="17AAE8"/>
                </a:solidFill>
              </a:rPr>
              <a:t>Thread 1</a:t>
            </a:r>
            <a:r>
              <a:rPr lang="en" sz="1700">
                <a:solidFill>
                  <a:srgbClr val="FFFFFF"/>
                </a:solidFill>
              </a:rPr>
              <a:t> chosen to run first.</a:t>
            </a:r>
            <a:endParaRPr sz="1700">
              <a:solidFill>
                <a:srgbClr val="FFFFFF"/>
              </a:solidFill>
            </a:endParaRPr>
          </a:p>
        </p:txBody>
      </p:sp>
      <p:sp>
        <p:nvSpPr>
          <p:cNvPr id="144" name="Google Shape;144;p21"/>
          <p:cNvSpPr txBox="1"/>
          <p:nvPr>
            <p:ph idx="1" type="body"/>
          </p:nvPr>
        </p:nvSpPr>
        <p:spPr>
          <a:xfrm>
            <a:off x="311700" y="2038325"/>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45" name="Google Shape;145;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46" name="Google Shape;146;p21"/>
          <p:cNvSpPr txBox="1"/>
          <p:nvPr>
            <p:ph idx="1" type="body"/>
          </p:nvPr>
        </p:nvSpPr>
        <p:spPr>
          <a:xfrm>
            <a:off x="4842900" y="2038313"/>
            <a:ext cx="3989400" cy="240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latin typeface="Consolas"/>
                <a:ea typeface="Consolas"/>
                <a:cs typeface="Consolas"/>
                <a:sym typeface="Consolas"/>
              </a:rPr>
              <a:t>func Deposit(amount) {</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t/>
            </a:r>
            <a:endParaRPr b="1">
              <a:solidFill>
                <a:srgbClr val="FF0000"/>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read balance</a:t>
            </a:r>
            <a:endParaRPr>
              <a:solidFill>
                <a:srgbClr val="FFFFFF"/>
              </a:solidFill>
              <a:latin typeface="Consolas"/>
              <a:ea typeface="Consolas"/>
              <a:cs typeface="Consolas"/>
              <a:sym typeface="Consolas"/>
            </a:endParaRPr>
          </a:p>
          <a:p>
            <a:pPr indent="457200" lvl="0" marL="0" rtl="0" algn="l">
              <a:spcBef>
                <a:spcPts val="0"/>
              </a:spcBef>
              <a:spcAft>
                <a:spcPts val="0"/>
              </a:spcAft>
              <a:buNone/>
            </a:pPr>
            <a:r>
              <a:rPr lang="en">
                <a:solidFill>
                  <a:srgbClr val="FFFFFF"/>
                </a:solidFill>
                <a:latin typeface="Consolas"/>
                <a:ea typeface="Consolas"/>
                <a:cs typeface="Consolas"/>
                <a:sym typeface="Consolas"/>
              </a:rPr>
              <a:t>balance = balance + amount</a:t>
            </a:r>
            <a:endParaRPr>
              <a:solidFill>
                <a:srgbClr val="FFFFFF"/>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	write balance</a:t>
            </a:r>
            <a:endParaRPr>
              <a:solidFill>
                <a:srgbClr val="FFFFFF"/>
              </a:solidFill>
              <a:latin typeface="Consolas"/>
              <a:ea typeface="Consolas"/>
              <a:cs typeface="Consolas"/>
              <a:sym typeface="Consolas"/>
            </a:endParaRPr>
          </a:p>
          <a:p>
            <a:pPr indent="0" lvl="0" marL="0" rtl="0" algn="l">
              <a:spcBef>
                <a:spcPts val="0"/>
              </a:spcBef>
              <a:spcAft>
                <a:spcPts val="0"/>
              </a:spcAft>
              <a:buNone/>
            </a:pPr>
            <a:r>
              <a:t/>
            </a:r>
            <a:endParaRPr b="1">
              <a:solidFill>
                <a:srgbClr val="FF0000"/>
              </a:solidFill>
              <a:latin typeface="Consolas"/>
              <a:ea typeface="Consolas"/>
              <a:cs typeface="Consolas"/>
              <a:sym typeface="Consolas"/>
            </a:endParaRPr>
          </a:p>
          <a:p>
            <a:pPr indent="0" lvl="0" marL="0" rtl="0" algn="l">
              <a:spcBef>
                <a:spcPts val="0"/>
              </a:spcBef>
              <a:spcAft>
                <a:spcPts val="0"/>
              </a:spcAft>
              <a:buNone/>
            </a:pPr>
            <a:r>
              <a:rPr lang="en">
                <a:solidFill>
                  <a:srgbClr val="FFFFFF"/>
                </a:solidFill>
                <a:latin typeface="Consolas"/>
                <a:ea typeface="Consolas"/>
                <a:cs typeface="Consolas"/>
                <a:sym typeface="Consolas"/>
              </a:rPr>
              <a:t>}</a:t>
            </a:r>
            <a:endParaRPr>
              <a:solidFill>
                <a:srgbClr val="FFFFFF"/>
              </a:solidFill>
              <a:latin typeface="Consolas"/>
              <a:ea typeface="Consolas"/>
              <a:cs typeface="Consolas"/>
              <a:sym typeface="Consolas"/>
            </a:endParaRPr>
          </a:p>
        </p:txBody>
      </p:sp>
      <p:sp>
        <p:nvSpPr>
          <p:cNvPr id="147" name="Google Shape;147;p21"/>
          <p:cNvSpPr txBox="1"/>
          <p:nvPr/>
        </p:nvSpPr>
        <p:spPr>
          <a:xfrm>
            <a:off x="349100" y="1609475"/>
            <a:ext cx="24549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17AAE8"/>
                </a:solidFill>
              </a:rPr>
              <a:t>Thread 1</a:t>
            </a:r>
            <a:endParaRPr b="1" sz="1600">
              <a:solidFill>
                <a:srgbClr val="17AAE8"/>
              </a:solidFill>
            </a:endParaRPr>
          </a:p>
        </p:txBody>
      </p:sp>
      <p:sp>
        <p:nvSpPr>
          <p:cNvPr id="148" name="Google Shape;148;p21"/>
          <p:cNvSpPr txBox="1"/>
          <p:nvPr/>
        </p:nvSpPr>
        <p:spPr>
          <a:xfrm>
            <a:off x="4842900" y="1609475"/>
            <a:ext cx="2454900" cy="409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rgbClr val="FF0000"/>
                </a:solidFill>
              </a:rPr>
              <a:t>Thread 2</a:t>
            </a:r>
            <a:endParaRPr b="1" sz="1600">
              <a:solidFill>
                <a:srgbClr val="FF0000"/>
              </a:solidFill>
            </a:endParaRPr>
          </a:p>
        </p:txBody>
      </p:sp>
      <p:cxnSp>
        <p:nvCxnSpPr>
          <p:cNvPr id="149" name="Google Shape;149;p21"/>
          <p:cNvCxnSpPr/>
          <p:nvPr/>
        </p:nvCxnSpPr>
        <p:spPr>
          <a:xfrm>
            <a:off x="735575" y="2859325"/>
            <a:ext cx="0" cy="464700"/>
          </a:xfrm>
          <a:prstGeom prst="straightConnector1">
            <a:avLst/>
          </a:prstGeom>
          <a:noFill/>
          <a:ln cap="flat" cmpd="sng" w="28575">
            <a:solidFill>
              <a:srgbClr val="9900FF"/>
            </a:solidFill>
            <a:prstDash val="solid"/>
            <a:round/>
            <a:headEnd len="med" w="med" type="none"/>
            <a:tailEnd len="med" w="med" type="triangle"/>
          </a:ln>
        </p:spPr>
      </p:cxn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