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327" r:id="rId3"/>
    <p:sldId id="287" r:id="rId4"/>
    <p:sldId id="288" r:id="rId5"/>
    <p:sldId id="289" r:id="rId6"/>
    <p:sldId id="290" r:id="rId7"/>
    <p:sldId id="291" r:id="rId8"/>
    <p:sldId id="292" r:id="rId9"/>
    <p:sldId id="293" r:id="rId10"/>
    <p:sldId id="294" r:id="rId11"/>
    <p:sldId id="295" r:id="rId12"/>
    <p:sldId id="296" r:id="rId13"/>
    <p:sldId id="297" r:id="rId14"/>
    <p:sldId id="298" r:id="rId15"/>
    <p:sldId id="299" r:id="rId16"/>
    <p:sldId id="300" r:id="rId17"/>
    <p:sldId id="303" r:id="rId18"/>
    <p:sldId id="304" r:id="rId19"/>
    <p:sldId id="323" r:id="rId20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86"/>
    <p:restoredTop sz="69577"/>
  </p:normalViewPr>
  <p:slideViewPr>
    <p:cSldViewPr snapToGrid="0" snapToObjects="1">
      <p:cViewPr varScale="1">
        <p:scale>
          <a:sx n="84" d="100"/>
          <a:sy n="84" d="100"/>
        </p:scale>
        <p:origin x="140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7FFC8E-EAB6-2748-9785-18377EC1828E}" type="datetimeFigureOut">
              <a:rPr lang="en-US" smtClean="0"/>
              <a:t>2/4/25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ADA431-0E64-A147-AFC2-7FCC5ABC2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197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46E38D-ED0F-3C48-B88E-14013A0303FC}" type="datetimeFigureOut">
              <a:rPr lang="en-US" smtClean="0"/>
              <a:t>2/4/25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9EEF88-150F-B344-9283-A702DC48D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284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2346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4812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Q:</a:t>
            </a:r>
            <a:r>
              <a:rPr lang="en-US" baseline="0" dirty="0"/>
              <a:t> Reuse the same client id?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[Each individually is fine for this specific part of the design, ... uniqueness. But we'll revisit them once we've full considered the design.]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3661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dirty="0"/>
              <a:t>Q: What is bad about the arrays growing</a:t>
            </a:r>
            <a:r>
              <a:rPr lang="en-US" baseline="0" dirty="0"/>
              <a:t> without bound?</a:t>
            </a:r>
          </a:p>
          <a:p>
            <a:pPr algn="l"/>
            <a:endParaRPr lang="en-US" baseline="0" dirty="0"/>
          </a:p>
          <a:p>
            <a:pPr algn="l"/>
            <a:r>
              <a:rPr lang="en-US" baseline="0" dirty="0"/>
              <a:t>Q: How does the client KNOW the server got the "done with </a:t>
            </a:r>
            <a:r>
              <a:rPr lang="en-US" baseline="0" dirty="0" err="1"/>
              <a:t>xid</a:t>
            </a:r>
            <a:r>
              <a:rPr lang="en-US" baseline="0" dirty="0"/>
              <a:t> x" message?</a:t>
            </a:r>
          </a:p>
          <a:p>
            <a:pPr algn="l"/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4489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4937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6210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2736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0009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(Would need external actor to also allow at-least-once and</a:t>
            </a:r>
            <a:r>
              <a:rPr lang="en-US" baseline="0" dirty="0"/>
              <a:t> at-most-once.)</a:t>
            </a:r>
            <a:br>
              <a:rPr lang="en-US" baseline="0" dirty="0"/>
            </a:br>
            <a:br>
              <a:rPr lang="en-US" baseline="0" dirty="0"/>
            </a:br>
            <a:r>
              <a:rPr lang="en-US" baseline="0" dirty="0"/>
              <a:t>(Or need to have visibility into the state of the external actor–an ATM that dispensed money into a closed box, recorded it closed the box, and then opened the box would be fine if we have a way to query how much money is in the closed box.)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221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536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7022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Q:</a:t>
            </a:r>
            <a:r>
              <a:rPr lang="en-US" baseline="0" dirty="0"/>
              <a:t> What should the client do??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7556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9695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103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Q: What bad thing can happen here? Where is at least once going</a:t>
            </a:r>
            <a:r>
              <a:rPr lang="en-US" b="1" baseline="0" dirty="0"/>
              <a:t> to hurt us here?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7062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5872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6163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294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2/4/25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772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2/4/25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630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2/4/25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78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2/4/25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445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2/4/25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448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2/4/25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621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2/4/25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101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2/4/25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498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2/4/25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50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2/4/25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238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2/4/25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567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charset="0"/>
              </a:defRPr>
            </a:lvl1pPr>
          </a:lstStyle>
          <a:p>
            <a:fld id="{16883F3E-8D2D-8D4F-BA7F-C0A897C14CA0}" type="datetimeFigureOut">
              <a:rPr lang="en-US" smtClean="0"/>
              <a:pPr/>
              <a:t>2/4/25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charset="0"/>
              </a:defRPr>
            </a:lvl1pPr>
          </a:lstStyle>
          <a:p>
            <a:fld id="{BA294D44-32C8-FE4A-A262-B6F8943234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807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Helvetica Neue Medium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3227" y="0"/>
            <a:ext cx="10370128" cy="2387600"/>
          </a:xfrm>
        </p:spPr>
        <p:txBody>
          <a:bodyPr>
            <a:normAutofit/>
          </a:bodyPr>
          <a:lstStyle/>
          <a:p>
            <a:r>
              <a:rPr lang="en-US" dirty="0"/>
              <a:t>RPCs and Failure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73346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COS 418: Distributed Systems</a:t>
            </a:r>
          </a:p>
          <a:p>
            <a:r>
              <a:rPr lang="en-US" dirty="0"/>
              <a:t>Lecture 4</a:t>
            </a:r>
          </a:p>
          <a:p>
            <a:endParaRPr lang="en-US" dirty="0"/>
          </a:p>
          <a:p>
            <a:r>
              <a:rPr lang="en-US" u="sng" dirty="0"/>
              <a:t>Wyatt Lloyd</a:t>
            </a:r>
            <a:r>
              <a:rPr lang="en-US" dirty="0"/>
              <a:t>, Mike Freedman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7624" y="2648345"/>
            <a:ext cx="1156753" cy="146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8042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551036"/>
            <a:ext cx="10515600" cy="473177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Idea: server RPC stub detects duplicate requests 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Returns previous reply instead of re-running handler </a:t>
            </a:r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How to detect a duplicate request?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Test: Server stub sees same function, same arguments twice</a:t>
            </a:r>
            <a:endParaRPr lang="en-US" dirty="0">
              <a:solidFill>
                <a:srgbClr val="FF0000"/>
              </a:solidFill>
            </a:endParaRPr>
          </a:p>
          <a:p>
            <a:pPr lvl="2">
              <a:lnSpc>
                <a:spcPct val="100000"/>
              </a:lnSpc>
            </a:pPr>
            <a:r>
              <a:rPr lang="en-US" sz="2400" dirty="0">
                <a:solidFill>
                  <a:srgbClr val="FF0000"/>
                </a:solidFill>
              </a:rPr>
              <a:t>No!</a:t>
            </a:r>
            <a:r>
              <a:rPr lang="en-US" sz="2400" dirty="0"/>
              <a:t>  Sometimes applications legitimately submit the same function with same augments, twice in a row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At-Most-Once scheme</a:t>
            </a:r>
          </a:p>
        </p:txBody>
      </p:sp>
    </p:spTree>
    <p:extLst>
      <p:ext uri="{BB962C8B-B14F-4D97-AF65-F5344CB8AC3E}">
        <p14:creationId xmlns:p14="http://schemas.microsoft.com/office/powerpoint/2010/main" val="197897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447801"/>
            <a:ext cx="11353800" cy="215365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How to detect a duplicate request?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Client stub includes unique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transaction ID</a:t>
            </a:r>
            <a:r>
              <a:rPr lang="en-US" dirty="0"/>
              <a:t> (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xid</a:t>
            </a:r>
            <a:r>
              <a:rPr lang="en-US" dirty="0"/>
              <a:t>) with each RPC request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Client stub uses same xid for retransmitted requests</a:t>
            </a:r>
          </a:p>
          <a:p>
            <a:pPr lvl="1">
              <a:lnSpc>
                <a:spcPct val="150000"/>
              </a:lnSpc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At-Most-Once scheme</a:t>
            </a:r>
          </a:p>
        </p:txBody>
      </p:sp>
      <p:sp>
        <p:nvSpPr>
          <p:cNvPr id="5" name="Folded Corner 4"/>
          <p:cNvSpPr/>
          <p:nvPr/>
        </p:nvSpPr>
        <p:spPr>
          <a:xfrm>
            <a:off x="4360985" y="3830054"/>
            <a:ext cx="3840479" cy="2572703"/>
          </a:xfrm>
          <a:prstGeom prst="foldedCorner">
            <a:avLst>
              <a:gd name="adj" fmla="val 12781"/>
            </a:avLst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pPr algn="l"/>
            <a:r>
              <a:rPr lang="en-US" u="sng" dirty="0">
                <a:latin typeface="Consolas" charset="0"/>
                <a:ea typeface="Consolas" charset="0"/>
                <a:cs typeface="Consolas" charset="0"/>
              </a:rPr>
              <a:t>At-Most-Once Server Stub</a:t>
            </a:r>
            <a:endParaRPr lang="en-US" dirty="0">
              <a:latin typeface="Consolas" charset="0"/>
              <a:ea typeface="Consolas" charset="0"/>
              <a:cs typeface="Consolas" charset="0"/>
            </a:endParaRPr>
          </a:p>
          <a:p>
            <a:pPr algn="l"/>
            <a:r>
              <a:rPr lang="en-US" dirty="0">
                <a:latin typeface="Consolas" charset="0"/>
                <a:ea typeface="Consolas" charset="0"/>
                <a:cs typeface="Consolas" charset="0"/>
              </a:rPr>
              <a:t>if seen[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xid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]: </a:t>
            </a:r>
          </a:p>
          <a:p>
            <a:pPr algn="l"/>
            <a:r>
              <a:rPr lang="en-US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retval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= old[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xid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] </a:t>
            </a:r>
          </a:p>
          <a:p>
            <a:pPr algn="l"/>
            <a:r>
              <a:rPr lang="en-US" dirty="0">
                <a:latin typeface="Consolas" charset="0"/>
                <a:ea typeface="Consolas" charset="0"/>
                <a:cs typeface="Consolas" charset="0"/>
              </a:rPr>
              <a:t>else: </a:t>
            </a:r>
          </a:p>
          <a:p>
            <a:pPr algn="l"/>
            <a:r>
              <a:rPr lang="en-US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retval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= handler() </a:t>
            </a:r>
          </a:p>
          <a:p>
            <a:pPr algn="l"/>
            <a:r>
              <a:rPr lang="en-US" dirty="0">
                <a:latin typeface="Consolas" charset="0"/>
                <a:ea typeface="Consolas" charset="0"/>
                <a:cs typeface="Consolas" charset="0"/>
              </a:rPr>
              <a:t>	old[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xid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] =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retval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</a:t>
            </a:r>
          </a:p>
          <a:p>
            <a:pPr algn="l"/>
            <a:r>
              <a:rPr lang="en-US" dirty="0">
                <a:latin typeface="Consolas" charset="0"/>
                <a:ea typeface="Consolas" charset="0"/>
                <a:cs typeface="Consolas" charset="0"/>
              </a:rPr>
              <a:t>	seen[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xid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] = true</a:t>
            </a:r>
          </a:p>
          <a:p>
            <a:pPr algn="l"/>
            <a:r>
              <a:rPr lang="en-US" dirty="0">
                <a:latin typeface="Consolas" charset="0"/>
                <a:ea typeface="Consolas" charset="0"/>
                <a:cs typeface="Consolas" charset="0"/>
              </a:rPr>
              <a:t>return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retval</a:t>
            </a:r>
            <a:endParaRPr lang="en-US" dirty="0">
              <a:latin typeface="Consolas" charset="0"/>
              <a:ea typeface="Consolas" charset="0"/>
              <a:cs typeface="Consola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49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825625"/>
            <a:ext cx="10655105" cy="4351338"/>
          </a:xfrm>
        </p:spPr>
        <p:txBody>
          <a:bodyPr/>
          <a:lstStyle/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dirty="0"/>
              <a:t>Combine a unique client ID (e.g., IP address) with the current time of day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endParaRPr lang="en-US" dirty="0"/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dirty="0"/>
              <a:t>Combine unique client ID with a sequence number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Suppose client crashes and restarts.  Can it reuse the same client ID?</a:t>
            </a:r>
          </a:p>
          <a:p>
            <a:pPr>
              <a:lnSpc>
                <a:spcPct val="100000"/>
              </a:lnSpc>
            </a:pPr>
            <a:endParaRPr lang="en-US" dirty="0"/>
          </a:p>
          <a:p>
            <a:pPr marL="514350" indent="-514350">
              <a:lnSpc>
                <a:spcPct val="100000"/>
              </a:lnSpc>
              <a:buFont typeface="+mj-lt"/>
              <a:buAutoNum type="arabicPeriod" startAt="3"/>
            </a:pPr>
            <a:r>
              <a:rPr lang="en-US" dirty="0"/>
              <a:t>Big random number (probabilistic, not certain guarantee)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At-Most-Once: Providing unique XIDs</a:t>
            </a:r>
          </a:p>
        </p:txBody>
      </p:sp>
    </p:spTree>
    <p:extLst>
      <p:ext uri="{BB962C8B-B14F-4D97-AF65-F5344CB8AC3E}">
        <p14:creationId xmlns:p14="http://schemas.microsoft.com/office/powerpoint/2010/main" val="2071710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601188"/>
            <a:ext cx="10515600" cy="423322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400" dirty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Problem:</a:t>
            </a:r>
            <a:r>
              <a:rPr lang="en-US" sz="2400" dirty="0">
                <a:ea typeface="Helvetica Neue Medium" charset="0"/>
                <a:cs typeface="Helvetica Neue Medium" charset="0"/>
              </a:rPr>
              <a:t> seen and old arrays will </a:t>
            </a:r>
            <a:r>
              <a:rPr lang="en-US" sz="2400" dirty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grow without bound</a:t>
            </a:r>
          </a:p>
          <a:p>
            <a:pPr>
              <a:lnSpc>
                <a:spcPct val="110000"/>
              </a:lnSpc>
            </a:pPr>
            <a:endParaRPr lang="en-US" sz="2400" dirty="0">
              <a:ea typeface="Helvetica Neue Medium" charset="0"/>
              <a:cs typeface="Helvetica Neue Medium" charset="0"/>
            </a:endParaRPr>
          </a:p>
          <a:p>
            <a:pPr>
              <a:lnSpc>
                <a:spcPct val="110000"/>
              </a:lnSpc>
            </a:pPr>
            <a:r>
              <a:rPr lang="en-US" sz="2400" dirty="0">
                <a:ea typeface="Helvetica Neue Medium" charset="0"/>
                <a:cs typeface="Helvetica Neue Medium" charset="0"/>
              </a:rPr>
              <a:t>Observation: By construction, when the client gets a response to a particular xid, it will never re-send it</a:t>
            </a:r>
          </a:p>
          <a:p>
            <a:pPr>
              <a:lnSpc>
                <a:spcPct val="110000"/>
              </a:lnSpc>
            </a:pPr>
            <a:endParaRPr lang="en-US" sz="2400" dirty="0">
              <a:ea typeface="Helvetica Neue Medium" charset="0"/>
              <a:cs typeface="Helvetica Neue Medium" charset="0"/>
            </a:endParaRPr>
          </a:p>
          <a:p>
            <a:pPr>
              <a:lnSpc>
                <a:spcPct val="110000"/>
              </a:lnSpc>
            </a:pPr>
            <a:r>
              <a:rPr lang="en-US" sz="2400" dirty="0">
                <a:ea typeface="Helvetica Neue Medium" charset="0"/>
                <a:cs typeface="Helvetica Neue Medium" charset="0"/>
              </a:rPr>
              <a:t>Client could tell server “I’m done with xid x – delete it”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ea typeface="Helvetica Neue Medium" charset="0"/>
                <a:cs typeface="Helvetica Neue Medium" charset="0"/>
              </a:rPr>
              <a:t>Have to tell the server about </a:t>
            </a:r>
            <a:r>
              <a:rPr lang="en-US" dirty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each and every </a:t>
            </a:r>
            <a:r>
              <a:rPr lang="en-US" dirty="0">
                <a:ea typeface="Helvetica Neue Medium" charset="0"/>
                <a:cs typeface="Helvetica Neue Medium" charset="0"/>
              </a:rPr>
              <a:t>retired xid</a:t>
            </a:r>
          </a:p>
          <a:p>
            <a:pPr lvl="2">
              <a:lnSpc>
                <a:spcPct val="110000"/>
              </a:lnSpc>
            </a:pPr>
            <a:r>
              <a:rPr lang="en-US" sz="2200" dirty="0">
                <a:ea typeface="Helvetica Neue Medium" charset="0"/>
                <a:cs typeface="Helvetica Neue Medium" charset="0"/>
              </a:rPr>
              <a:t>Could piggyback on subsequent requests</a:t>
            </a:r>
          </a:p>
          <a:p>
            <a:pPr>
              <a:lnSpc>
                <a:spcPct val="110000"/>
              </a:lnSpc>
            </a:pPr>
            <a:endParaRPr lang="en-US" dirty="0">
              <a:ea typeface="Helvetica Neue Medium" charset="0"/>
              <a:cs typeface="Helvetica Neue Medium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At-Most-Once: Discarding server state</a:t>
            </a:r>
          </a:p>
        </p:txBody>
      </p:sp>
      <p:sp>
        <p:nvSpPr>
          <p:cNvPr id="5" name="Rectangle 4"/>
          <p:cNvSpPr/>
          <p:nvPr/>
        </p:nvSpPr>
        <p:spPr>
          <a:xfrm>
            <a:off x="838200" y="6051136"/>
            <a:ext cx="9374945" cy="4924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Significant overhead </a:t>
            </a:r>
            <a:r>
              <a:rPr lang="en-US" sz="2600" dirty="0">
                <a:latin typeface="Helvetica Neue Medium" charset="0"/>
                <a:ea typeface="Helvetica Neue Medium" charset="0"/>
                <a:cs typeface="Helvetica Neue Medium" charset="0"/>
              </a:rPr>
              <a:t>if many RPCs are in flight, in parallel</a:t>
            </a:r>
          </a:p>
        </p:txBody>
      </p:sp>
    </p:spTree>
    <p:extLst>
      <p:ext uri="{BB962C8B-B14F-4D97-AF65-F5344CB8AC3E}">
        <p14:creationId xmlns:p14="http://schemas.microsoft.com/office/powerpoint/2010/main" val="1725562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604399"/>
            <a:ext cx="10695039" cy="489585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en-US" dirty="0">
                <a:solidFill>
                  <a:srgbClr val="FF0000"/>
                </a:solidFill>
              </a:rPr>
              <a:t>Problem:</a:t>
            </a:r>
            <a:r>
              <a:rPr lang="en-US" dirty="0"/>
              <a:t> </a:t>
            </a:r>
            <a:r>
              <a:rPr lang="en-US" dirty="0">
                <a:ea typeface="Helvetica Neue Medium" charset="0"/>
                <a:cs typeface="Helvetica Neue Medium" charset="0"/>
              </a:rPr>
              <a:t>seen and old arrays </a:t>
            </a:r>
            <a:r>
              <a:rPr lang="en-US" dirty="0"/>
              <a:t>will </a:t>
            </a:r>
            <a:r>
              <a:rPr lang="en-US" dirty="0">
                <a:solidFill>
                  <a:srgbClr val="FF0000"/>
                </a:solidFill>
              </a:rPr>
              <a:t>grow without bound</a:t>
            </a:r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n-US" dirty="0"/>
              <a:t>Suppose xid = ⟨unique client id, sequence no.⟩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e.g., ⟨42, 1000⟩, ⟨42, 1001⟩, ⟨42, 1002⟩</a:t>
            </a:r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n-US" dirty="0"/>
              <a:t>Client includes “seen all replies ≤ X” with every RPC 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Much like TCP sequence numbers, acks </a:t>
            </a:r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n-US" dirty="0"/>
              <a:t>How does client know the server received the info about retired </a:t>
            </a:r>
            <a:r>
              <a:rPr lang="en-US" dirty="0" err="1"/>
              <a:t>xids</a:t>
            </a:r>
            <a:r>
              <a:rPr lang="en-US" dirty="0"/>
              <a:t>?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Each one of these is cumulative: later seen messages subsume earlier ones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At-Most-Once: Discarding server state</a:t>
            </a:r>
          </a:p>
        </p:txBody>
      </p:sp>
    </p:spTree>
    <p:extLst>
      <p:ext uri="{BB962C8B-B14F-4D97-AF65-F5344CB8AC3E}">
        <p14:creationId xmlns:p14="http://schemas.microsoft.com/office/powerpoint/2010/main" val="948301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545407"/>
            <a:ext cx="9928123" cy="435133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rgbClr val="FF0000"/>
                </a:solidFill>
              </a:rPr>
              <a:t>Problem: </a:t>
            </a:r>
            <a:r>
              <a:rPr lang="en-US" dirty="0"/>
              <a:t>How to handle a duplicate request while the original is still executing?</a:t>
            </a:r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  <a:p>
            <a:pPr lvl="1">
              <a:lnSpc>
                <a:spcPct val="100000"/>
              </a:lnSpc>
            </a:pPr>
            <a:r>
              <a:rPr lang="en-US" dirty="0"/>
              <a:t>Server doesn’t know reply yet. And we don’t want to run procedure twice </a:t>
            </a:r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Idea: Add a 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pending</a:t>
            </a:r>
            <a:r>
              <a:rPr lang="en-US" dirty="0"/>
              <a:t> flag per executing RPC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Server waits for the procedure to finish, or ignores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At-Most-Once: Concurrent requests</a:t>
            </a:r>
          </a:p>
        </p:txBody>
      </p:sp>
    </p:spTree>
    <p:extLst>
      <p:ext uri="{BB962C8B-B14F-4D97-AF65-F5344CB8AC3E}">
        <p14:creationId xmlns:p14="http://schemas.microsoft.com/office/powerpoint/2010/main" val="505392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rgbClr val="FF0000"/>
                </a:solidFill>
              </a:rPr>
              <a:t>Problem:</a:t>
            </a:r>
            <a:r>
              <a:rPr lang="en-US" dirty="0"/>
              <a:t> Server may crash and restart</a:t>
            </a:r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Does server need to write its arrays to disk?</a:t>
            </a:r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Yes!  On server crash and restart: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If 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old[]</a:t>
            </a:r>
            <a:r>
              <a:rPr lang="en-US" dirty="0"/>
              <a:t>, 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seen[]</a:t>
            </a:r>
            <a:r>
              <a:rPr lang="en-US" dirty="0"/>
              <a:t> arrays are only in memory:</a:t>
            </a:r>
          </a:p>
          <a:p>
            <a:pPr lvl="2">
              <a:lnSpc>
                <a:spcPct val="100000"/>
              </a:lnSpc>
            </a:pPr>
            <a:r>
              <a:rPr lang="en-US" dirty="0"/>
              <a:t>Server will forget, </a:t>
            </a:r>
            <a:r>
              <a:rPr lang="en-US" dirty="0">
                <a:solidFill>
                  <a:srgbClr val="FF0000"/>
                </a:solidFill>
              </a:rPr>
              <a:t>accept duplicate requests</a:t>
            </a:r>
          </a:p>
          <a:p>
            <a:pPr>
              <a:lnSpc>
                <a:spcPct val="100000"/>
              </a:lnSpc>
            </a:pPr>
            <a:endParaRPr lang="en-US"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At-Most-Once: Server crash and restart</a:t>
            </a:r>
          </a:p>
        </p:txBody>
      </p:sp>
    </p:spTree>
    <p:extLst>
      <p:ext uri="{BB962C8B-B14F-4D97-AF65-F5344CB8AC3E}">
        <p14:creationId xmlns:p14="http://schemas.microsoft.com/office/powerpoint/2010/main" val="1231513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589653"/>
            <a:ext cx="10739284" cy="4895850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</a:pPr>
            <a:r>
              <a:rPr lang="en-US" dirty="0"/>
              <a:t>Need retransmission of at least once scheme</a:t>
            </a:r>
          </a:p>
          <a:p>
            <a:pPr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</a:pPr>
            <a:r>
              <a:rPr lang="en-US" dirty="0"/>
              <a:t>Plus the duplicate filtering of at most once scheme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To survive client crashes, client needs to record pending RPCs on disk</a:t>
            </a:r>
          </a:p>
          <a:p>
            <a:pPr lvl="2">
              <a:lnSpc>
                <a:spcPct val="110000"/>
              </a:lnSpc>
            </a:pPr>
            <a:r>
              <a:rPr lang="en-US" dirty="0"/>
              <a:t>So it can replay them with the same unique identifier</a:t>
            </a:r>
          </a:p>
          <a:p>
            <a:pPr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</a:pPr>
            <a:r>
              <a:rPr lang="en-US" dirty="0"/>
              <a:t>Plus story for making server reliable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Even if server fails, it needs to continue with full state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To survive server crashes, server should log to disk results of completed RPCs (to suppress duplicates)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Exactly-once?</a:t>
            </a:r>
          </a:p>
        </p:txBody>
      </p:sp>
    </p:spTree>
    <p:extLst>
      <p:ext uri="{BB962C8B-B14F-4D97-AF65-F5344CB8AC3E}">
        <p14:creationId xmlns:p14="http://schemas.microsoft.com/office/powerpoint/2010/main" val="892076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38199" y="1825625"/>
            <a:ext cx="11240729" cy="4351338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</a:pPr>
            <a:r>
              <a:rPr lang="en-US" altLang="en-US" dirty="0"/>
              <a:t>Imagine that remote operation triggers an external physical thing</a:t>
            </a:r>
          </a:p>
          <a:p>
            <a:pPr lvl="1">
              <a:lnSpc>
                <a:spcPct val="110000"/>
              </a:lnSpc>
            </a:pPr>
            <a:r>
              <a:rPr lang="en-US" altLang="en-US" dirty="0"/>
              <a:t>e.g., dispense $100 from an ATM</a:t>
            </a:r>
          </a:p>
          <a:p>
            <a:pPr>
              <a:lnSpc>
                <a:spcPct val="110000"/>
              </a:lnSpc>
            </a:pPr>
            <a:endParaRPr lang="en-US" altLang="en-US" dirty="0"/>
          </a:p>
          <a:p>
            <a:pPr>
              <a:lnSpc>
                <a:spcPct val="110000"/>
              </a:lnSpc>
            </a:pPr>
            <a:r>
              <a:rPr lang="en-US" altLang="en-US" dirty="0"/>
              <a:t>ATM could crash immediately before or after dispensing</a:t>
            </a:r>
          </a:p>
          <a:p>
            <a:pPr lvl="1">
              <a:lnSpc>
                <a:spcPct val="110000"/>
              </a:lnSpc>
            </a:pPr>
            <a:r>
              <a:rPr lang="en-US" altLang="en-US" dirty="0"/>
              <a:t>ATM would lose its state, and</a:t>
            </a:r>
          </a:p>
          <a:p>
            <a:pPr lvl="1">
              <a:lnSpc>
                <a:spcPct val="110000"/>
              </a:lnSpc>
            </a:pPr>
            <a:r>
              <a:rPr lang="en-US" altLang="en-US" dirty="0"/>
              <a:t>Don’</a:t>
            </a:r>
            <a:r>
              <a:rPr lang="en-US" altLang="ja-JP" dirty="0"/>
              <a:t>t know which one happened (although can make window very small)</a:t>
            </a:r>
          </a:p>
          <a:p>
            <a:pPr marL="0" indent="0">
              <a:lnSpc>
                <a:spcPct val="110000"/>
              </a:lnSpc>
              <a:buNone/>
            </a:pPr>
            <a:endParaRPr lang="en-US" altLang="en-US" dirty="0"/>
          </a:p>
          <a:p>
            <a:pPr>
              <a:lnSpc>
                <a:spcPct val="110000"/>
              </a:lnSpc>
            </a:pPr>
            <a:r>
              <a:rPr lang="en-US" altLang="en-US" dirty="0">
                <a:solidFill>
                  <a:srgbClr val="FF0000"/>
                </a:solidFill>
              </a:rPr>
              <a:t>Can’t achieve exactly-once in general, </a:t>
            </a:r>
            <a:r>
              <a:rPr lang="en-US" altLang="en-US" dirty="0"/>
              <a:t>in presence of external actions</a:t>
            </a:r>
          </a:p>
        </p:txBody>
      </p:sp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Exactly-once for external actions?</a:t>
            </a:r>
          </a:p>
        </p:txBody>
      </p:sp>
    </p:spTree>
    <p:extLst>
      <p:ext uri="{BB962C8B-B14F-4D97-AF65-F5344CB8AC3E}">
        <p14:creationId xmlns:p14="http://schemas.microsoft.com/office/powerpoint/2010/main" val="770620170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Summary: RPCs and Network Comm.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568418" y="1690688"/>
            <a:ext cx="3981327" cy="2768770"/>
            <a:chOff x="2240110" y="1535944"/>
            <a:chExt cx="6594571" cy="3570850"/>
          </a:xfrm>
        </p:grpSpPr>
        <p:cxnSp>
          <p:nvCxnSpPr>
            <p:cNvPr id="8" name="Straight Arrow Connector 7"/>
            <p:cNvCxnSpPr/>
            <p:nvPr/>
          </p:nvCxnSpPr>
          <p:spPr>
            <a:xfrm flipV="1">
              <a:off x="4305814" y="4419500"/>
              <a:ext cx="2463040" cy="1"/>
            </a:xfrm>
            <a:prstGeom prst="straightConnector1">
              <a:avLst/>
            </a:prstGeom>
            <a:ln w="381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V="1">
              <a:off x="4305814" y="3813850"/>
              <a:ext cx="2463040" cy="1"/>
            </a:xfrm>
            <a:prstGeom prst="straightConnector1">
              <a:avLst/>
            </a:prstGeom>
            <a:ln w="381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V="1">
              <a:off x="4305814" y="4118078"/>
              <a:ext cx="2463040" cy="1"/>
            </a:xfrm>
            <a:prstGeom prst="straightConnector1">
              <a:avLst/>
            </a:prstGeom>
            <a:ln w="381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endCxn id="11" idx="3"/>
            </p:cNvCxnSpPr>
            <p:nvPr/>
          </p:nvCxnSpPr>
          <p:spPr>
            <a:xfrm flipH="1">
              <a:off x="4305814" y="3509336"/>
              <a:ext cx="2463040" cy="1"/>
            </a:xfrm>
            <a:prstGeom prst="straightConnector1">
              <a:avLst/>
            </a:prstGeom>
            <a:ln w="381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4"/>
            <p:cNvSpPr>
              <a:spLocks noChangeArrowheads="1"/>
            </p:cNvSpPr>
            <p:nvPr/>
          </p:nvSpPr>
          <p:spPr bwMode="auto">
            <a:xfrm>
              <a:off x="2447143" y="1689346"/>
              <a:ext cx="1858671" cy="935052"/>
            </a:xfrm>
            <a:prstGeom prst="rect">
              <a:avLst/>
            </a:prstGeom>
            <a:solidFill>
              <a:srgbClr val="948A54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t">
              <a:prstTxWarp prst="textNoShape">
                <a:avLst/>
              </a:prstTxWarp>
            </a:bodyPr>
            <a:lstStyle/>
            <a:p>
              <a:pPr algn="ctr"/>
              <a:r>
                <a:rPr lang="en-US" sz="1000" dirty="0">
                  <a:latin typeface="Helvetica Neue Medium" charset="0"/>
                  <a:ea typeface="Helvetica Neue Medium" charset="0"/>
                  <a:cs typeface="Helvetica Neue Medium" charset="0"/>
                </a:rPr>
                <a:t>Application layer</a:t>
              </a:r>
            </a:p>
          </p:txBody>
        </p:sp>
        <p:sp>
          <p:nvSpPr>
            <p:cNvPr id="24" name="Rectangle 24"/>
            <p:cNvSpPr>
              <a:spLocks noChangeArrowheads="1"/>
            </p:cNvSpPr>
            <p:nvPr/>
          </p:nvSpPr>
          <p:spPr bwMode="auto">
            <a:xfrm>
              <a:off x="2447143" y="3357223"/>
              <a:ext cx="1858671" cy="304228"/>
            </a:xfrm>
            <a:prstGeom prst="rect">
              <a:avLst/>
            </a:prstGeom>
            <a:solidFill>
              <a:schemeClr val="accent3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000" dirty="0">
                  <a:latin typeface="Helvetica Neue Medium" charset="0"/>
                  <a:ea typeface="Helvetica Neue Medium" charset="0"/>
                  <a:cs typeface="Helvetica Neue Medium" charset="0"/>
                </a:rPr>
                <a:t>Transport layer</a:t>
              </a:r>
            </a:p>
          </p:txBody>
        </p:sp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2447143" y="3661737"/>
              <a:ext cx="1858671" cy="304228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000" dirty="0">
                  <a:latin typeface="Helvetica Neue Medium" charset="0"/>
                  <a:ea typeface="Helvetica Neue Medium" charset="0"/>
                  <a:cs typeface="Helvetica Neue Medium" charset="0"/>
                </a:rPr>
                <a:t>Network layer</a:t>
              </a:r>
            </a:p>
          </p:txBody>
        </p:sp>
        <p:sp>
          <p:nvSpPr>
            <p:cNvPr id="26" name="Rectangle 24"/>
            <p:cNvSpPr>
              <a:spLocks noChangeArrowheads="1"/>
            </p:cNvSpPr>
            <p:nvPr/>
          </p:nvSpPr>
          <p:spPr bwMode="auto">
            <a:xfrm>
              <a:off x="2447143" y="3965965"/>
              <a:ext cx="1858671" cy="304228"/>
            </a:xfrm>
            <a:prstGeom prst="rect">
              <a:avLst/>
            </a:prstGeom>
            <a:solidFill>
              <a:srgbClr val="7F7F7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000" dirty="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Link layer</a:t>
              </a:r>
            </a:p>
          </p:txBody>
        </p:sp>
        <p:sp>
          <p:nvSpPr>
            <p:cNvPr id="27" name="Rectangle 24"/>
            <p:cNvSpPr>
              <a:spLocks noChangeArrowheads="1"/>
            </p:cNvSpPr>
            <p:nvPr/>
          </p:nvSpPr>
          <p:spPr bwMode="auto">
            <a:xfrm>
              <a:off x="2447143" y="4270193"/>
              <a:ext cx="1858671" cy="304228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000">
                  <a:latin typeface="Helvetica Neue Medium" charset="0"/>
                  <a:ea typeface="Helvetica Neue Medium" charset="0"/>
                  <a:cs typeface="Helvetica Neue Medium" charset="0"/>
                </a:rPr>
                <a:t>Physical layer</a:t>
              </a:r>
              <a:endParaRPr lang="en-US" sz="1000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2240110" y="1535945"/>
              <a:ext cx="2272860" cy="3570849"/>
            </a:xfrm>
            <a:prstGeom prst="roundRect">
              <a:avLst>
                <a:gd name="adj" fmla="val 8317"/>
              </a:avLst>
            </a:prstGeom>
            <a:noFill/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sz="105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Host A</a:t>
              </a:r>
              <a:endParaRPr lang="en-US" sz="1050" dirty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9" name="Alternate Process 28"/>
            <p:cNvSpPr/>
            <p:nvPr/>
          </p:nvSpPr>
          <p:spPr>
            <a:xfrm>
              <a:off x="2783573" y="2090545"/>
              <a:ext cx="1181819" cy="426938"/>
            </a:xfrm>
            <a:prstGeom prst="flowChartAlternateProcess">
              <a:avLst/>
            </a:prstGeom>
            <a:solidFill>
              <a:schemeClr val="bg2">
                <a:lumMod val="75000"/>
              </a:schemeClr>
            </a:solidFill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00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Process</a:t>
              </a:r>
              <a:endParaRPr lang="en-US" sz="10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5" name="Rectangle 24"/>
            <p:cNvSpPr>
              <a:spLocks noChangeArrowheads="1"/>
            </p:cNvSpPr>
            <p:nvPr/>
          </p:nvSpPr>
          <p:spPr bwMode="auto">
            <a:xfrm>
              <a:off x="6768854" y="1689345"/>
              <a:ext cx="1858671" cy="935052"/>
            </a:xfrm>
            <a:prstGeom prst="rect">
              <a:avLst/>
            </a:prstGeom>
            <a:solidFill>
              <a:srgbClr val="948A54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t">
              <a:prstTxWarp prst="textNoShape">
                <a:avLst/>
              </a:prstTxWarp>
            </a:bodyPr>
            <a:lstStyle/>
            <a:p>
              <a:pPr algn="ctr"/>
              <a:r>
                <a:rPr lang="en-US" sz="1000" dirty="0">
                  <a:latin typeface="Helvetica Neue Medium" charset="0"/>
                  <a:ea typeface="Helvetica Neue Medium" charset="0"/>
                  <a:cs typeface="Helvetica Neue Medium" charset="0"/>
                </a:rPr>
                <a:t>Application layer</a:t>
              </a:r>
            </a:p>
          </p:txBody>
        </p:sp>
        <p:sp>
          <p:nvSpPr>
            <p:cNvPr id="16" name="Rectangle 24"/>
            <p:cNvSpPr>
              <a:spLocks noChangeArrowheads="1"/>
            </p:cNvSpPr>
            <p:nvPr/>
          </p:nvSpPr>
          <p:spPr bwMode="auto">
            <a:xfrm>
              <a:off x="6768854" y="3357222"/>
              <a:ext cx="1858671" cy="304228"/>
            </a:xfrm>
            <a:prstGeom prst="rect">
              <a:avLst/>
            </a:prstGeom>
            <a:solidFill>
              <a:schemeClr val="accent3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000" dirty="0">
                  <a:latin typeface="Helvetica Neue Medium" charset="0"/>
                  <a:ea typeface="Helvetica Neue Medium" charset="0"/>
                  <a:cs typeface="Helvetica Neue Medium" charset="0"/>
                </a:rPr>
                <a:t>Transport layer</a:t>
              </a:r>
            </a:p>
          </p:txBody>
        </p:sp>
        <p:sp>
          <p:nvSpPr>
            <p:cNvPr id="17" name="Rectangle 24"/>
            <p:cNvSpPr>
              <a:spLocks noChangeArrowheads="1"/>
            </p:cNvSpPr>
            <p:nvPr/>
          </p:nvSpPr>
          <p:spPr bwMode="auto">
            <a:xfrm>
              <a:off x="6768854" y="3661736"/>
              <a:ext cx="1858671" cy="304228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000" dirty="0">
                  <a:latin typeface="Helvetica Neue Medium" charset="0"/>
                  <a:ea typeface="Helvetica Neue Medium" charset="0"/>
                  <a:cs typeface="Helvetica Neue Medium" charset="0"/>
                </a:rPr>
                <a:t>Network layer</a:t>
              </a:r>
            </a:p>
          </p:txBody>
        </p:sp>
        <p:sp>
          <p:nvSpPr>
            <p:cNvPr id="18" name="Rectangle 24"/>
            <p:cNvSpPr>
              <a:spLocks noChangeArrowheads="1"/>
            </p:cNvSpPr>
            <p:nvPr/>
          </p:nvSpPr>
          <p:spPr bwMode="auto">
            <a:xfrm>
              <a:off x="6768854" y="3965964"/>
              <a:ext cx="1858671" cy="304228"/>
            </a:xfrm>
            <a:prstGeom prst="rect">
              <a:avLst/>
            </a:prstGeom>
            <a:solidFill>
              <a:srgbClr val="7F7F7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000" dirty="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Link layer</a:t>
              </a:r>
            </a:p>
          </p:txBody>
        </p:sp>
        <p:sp>
          <p:nvSpPr>
            <p:cNvPr id="19" name="Rectangle 24"/>
            <p:cNvSpPr>
              <a:spLocks noChangeArrowheads="1"/>
            </p:cNvSpPr>
            <p:nvPr/>
          </p:nvSpPr>
          <p:spPr bwMode="auto">
            <a:xfrm>
              <a:off x="6768854" y="4270192"/>
              <a:ext cx="1858671" cy="304228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000">
                  <a:latin typeface="Helvetica Neue Medium" charset="0"/>
                  <a:ea typeface="Helvetica Neue Medium" charset="0"/>
                  <a:cs typeface="Helvetica Neue Medium" charset="0"/>
                </a:rPr>
                <a:t>Physical layer</a:t>
              </a:r>
              <a:endParaRPr lang="en-US" sz="1000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6561821" y="1535944"/>
              <a:ext cx="2272860" cy="3570849"/>
            </a:xfrm>
            <a:prstGeom prst="roundRect">
              <a:avLst>
                <a:gd name="adj" fmla="val 8317"/>
              </a:avLst>
            </a:prstGeom>
            <a:noFill/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sz="105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Host B</a:t>
              </a:r>
              <a:endParaRPr lang="en-US" sz="1050" dirty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1" name="Trapezoid 20"/>
            <p:cNvSpPr/>
            <p:nvPr/>
          </p:nvSpPr>
          <p:spPr>
            <a:xfrm>
              <a:off x="7105284" y="3008219"/>
              <a:ext cx="1181819" cy="346197"/>
            </a:xfrm>
            <a:prstGeom prst="trapezoid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00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Socket</a:t>
              </a:r>
              <a:endParaRPr lang="en-US" sz="10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2" name="Alternate Process 21"/>
            <p:cNvSpPr/>
            <p:nvPr/>
          </p:nvSpPr>
          <p:spPr>
            <a:xfrm>
              <a:off x="7105284" y="2090544"/>
              <a:ext cx="1181819" cy="426938"/>
            </a:xfrm>
            <a:prstGeom prst="flowChartAlternateProcess">
              <a:avLst/>
            </a:prstGeom>
            <a:solidFill>
              <a:schemeClr val="bg2">
                <a:lumMod val="75000"/>
              </a:schemeClr>
            </a:solidFill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00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Process</a:t>
              </a:r>
              <a:endParaRPr lang="en-US" sz="10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H="1">
              <a:off x="3965392" y="2304013"/>
              <a:ext cx="3139892" cy="1"/>
            </a:xfrm>
            <a:prstGeom prst="straightConnector1">
              <a:avLst/>
            </a:prstGeom>
            <a:ln w="381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rapezoid 29"/>
            <p:cNvSpPr/>
            <p:nvPr/>
          </p:nvSpPr>
          <p:spPr>
            <a:xfrm>
              <a:off x="2798813" y="3008218"/>
              <a:ext cx="1181819" cy="346197"/>
            </a:xfrm>
            <a:prstGeom prst="trapezoid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Socket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447143" y="2641922"/>
              <a:ext cx="1858671" cy="373947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RPC Layer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766857" y="2641921"/>
              <a:ext cx="1858671" cy="373947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000">
                  <a:solidFill>
                    <a:schemeClr val="bg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RPC Layer</a:t>
              </a:r>
              <a:endParaRPr lang="en-US" sz="1000" dirty="0">
                <a:solidFill>
                  <a:schemeClr val="bg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33" name="Content Placeholder 1"/>
          <p:cNvSpPr>
            <a:spLocks noGrp="1"/>
          </p:cNvSpPr>
          <p:nvPr>
            <p:ph idx="1"/>
          </p:nvPr>
        </p:nvSpPr>
        <p:spPr>
          <a:xfrm>
            <a:off x="838200" y="1589648"/>
            <a:ext cx="9471515" cy="526835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Layers are our friends!</a:t>
            </a:r>
          </a:p>
          <a:p>
            <a:pPr>
              <a:lnSpc>
                <a:spcPct val="100000"/>
              </a:lnSpc>
            </a:pPr>
            <a:r>
              <a:rPr lang="en-US" dirty="0"/>
              <a:t>RPCs are everywhere</a:t>
            </a:r>
          </a:p>
          <a:p>
            <a:pPr>
              <a:lnSpc>
                <a:spcPct val="100000"/>
              </a:lnSpc>
            </a:pPr>
            <a:r>
              <a:rPr lang="en-US" dirty="0"/>
              <a:t>Help support machine heterogeneity</a:t>
            </a:r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Subtle issues around failures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At-least-once w/ retransmission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At-most-once w/ duplicate filtering</a:t>
            </a:r>
          </a:p>
          <a:p>
            <a:pPr lvl="2">
              <a:lnSpc>
                <a:spcPct val="100000"/>
              </a:lnSpc>
            </a:pPr>
            <a:r>
              <a:rPr lang="en-US" dirty="0"/>
              <a:t>Discard server state w/ cumulative </a:t>
            </a:r>
            <a:r>
              <a:rPr lang="en-US" dirty="0" err="1"/>
              <a:t>acks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en-US" dirty="0"/>
              <a:t>Exactly-once with:</a:t>
            </a:r>
          </a:p>
          <a:p>
            <a:pPr lvl="2">
              <a:lnSpc>
                <a:spcPct val="100000"/>
              </a:lnSpc>
            </a:pPr>
            <a:r>
              <a:rPr lang="en-US" dirty="0"/>
              <a:t>at-least-once + at-most-once + fault tolerance + no external actions</a:t>
            </a:r>
          </a:p>
        </p:txBody>
      </p:sp>
    </p:spTree>
    <p:extLst>
      <p:ext uri="{BB962C8B-B14F-4D97-AF65-F5344CB8AC3E}">
        <p14:creationId xmlns:p14="http://schemas.microsoft.com/office/powerpoint/2010/main" val="215296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Last Time: RPCs and Network Comm.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568418" y="1690688"/>
            <a:ext cx="3981327" cy="2768770"/>
            <a:chOff x="2240110" y="1535944"/>
            <a:chExt cx="6594571" cy="3570850"/>
          </a:xfrm>
        </p:grpSpPr>
        <p:cxnSp>
          <p:nvCxnSpPr>
            <p:cNvPr id="8" name="Straight Arrow Connector 7"/>
            <p:cNvCxnSpPr/>
            <p:nvPr/>
          </p:nvCxnSpPr>
          <p:spPr>
            <a:xfrm flipV="1">
              <a:off x="4305814" y="4419500"/>
              <a:ext cx="2463040" cy="1"/>
            </a:xfrm>
            <a:prstGeom prst="straightConnector1">
              <a:avLst/>
            </a:prstGeom>
            <a:ln w="381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V="1">
              <a:off x="4305814" y="3813850"/>
              <a:ext cx="2463040" cy="1"/>
            </a:xfrm>
            <a:prstGeom prst="straightConnector1">
              <a:avLst/>
            </a:prstGeom>
            <a:ln w="381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V="1">
              <a:off x="4305814" y="4118078"/>
              <a:ext cx="2463040" cy="1"/>
            </a:xfrm>
            <a:prstGeom prst="straightConnector1">
              <a:avLst/>
            </a:prstGeom>
            <a:ln w="381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endCxn id="11" idx="3"/>
            </p:cNvCxnSpPr>
            <p:nvPr/>
          </p:nvCxnSpPr>
          <p:spPr>
            <a:xfrm flipH="1">
              <a:off x="4305814" y="3509336"/>
              <a:ext cx="2463040" cy="1"/>
            </a:xfrm>
            <a:prstGeom prst="straightConnector1">
              <a:avLst/>
            </a:prstGeom>
            <a:ln w="381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4"/>
            <p:cNvSpPr>
              <a:spLocks noChangeArrowheads="1"/>
            </p:cNvSpPr>
            <p:nvPr/>
          </p:nvSpPr>
          <p:spPr bwMode="auto">
            <a:xfrm>
              <a:off x="2447143" y="1689346"/>
              <a:ext cx="1858671" cy="935052"/>
            </a:xfrm>
            <a:prstGeom prst="rect">
              <a:avLst/>
            </a:prstGeom>
            <a:solidFill>
              <a:srgbClr val="948A54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t">
              <a:prstTxWarp prst="textNoShape">
                <a:avLst/>
              </a:prstTxWarp>
            </a:bodyPr>
            <a:lstStyle/>
            <a:p>
              <a:pPr algn="ctr"/>
              <a:r>
                <a:rPr lang="en-US" sz="1000" dirty="0">
                  <a:latin typeface="Helvetica Neue Medium" charset="0"/>
                  <a:ea typeface="Helvetica Neue Medium" charset="0"/>
                  <a:cs typeface="Helvetica Neue Medium" charset="0"/>
                </a:rPr>
                <a:t>Application layer</a:t>
              </a:r>
            </a:p>
          </p:txBody>
        </p:sp>
        <p:sp>
          <p:nvSpPr>
            <p:cNvPr id="24" name="Rectangle 24"/>
            <p:cNvSpPr>
              <a:spLocks noChangeArrowheads="1"/>
            </p:cNvSpPr>
            <p:nvPr/>
          </p:nvSpPr>
          <p:spPr bwMode="auto">
            <a:xfrm>
              <a:off x="2447143" y="3357223"/>
              <a:ext cx="1858671" cy="304228"/>
            </a:xfrm>
            <a:prstGeom prst="rect">
              <a:avLst/>
            </a:prstGeom>
            <a:solidFill>
              <a:schemeClr val="accent3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000" dirty="0">
                  <a:latin typeface="Helvetica Neue Medium" charset="0"/>
                  <a:ea typeface="Helvetica Neue Medium" charset="0"/>
                  <a:cs typeface="Helvetica Neue Medium" charset="0"/>
                </a:rPr>
                <a:t>Transport layer</a:t>
              </a:r>
            </a:p>
          </p:txBody>
        </p:sp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2447143" y="3661737"/>
              <a:ext cx="1858671" cy="304228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000" dirty="0">
                  <a:latin typeface="Helvetica Neue Medium" charset="0"/>
                  <a:ea typeface="Helvetica Neue Medium" charset="0"/>
                  <a:cs typeface="Helvetica Neue Medium" charset="0"/>
                </a:rPr>
                <a:t>Network layer</a:t>
              </a:r>
            </a:p>
          </p:txBody>
        </p:sp>
        <p:sp>
          <p:nvSpPr>
            <p:cNvPr id="26" name="Rectangle 24"/>
            <p:cNvSpPr>
              <a:spLocks noChangeArrowheads="1"/>
            </p:cNvSpPr>
            <p:nvPr/>
          </p:nvSpPr>
          <p:spPr bwMode="auto">
            <a:xfrm>
              <a:off x="2447143" y="3965965"/>
              <a:ext cx="1858671" cy="304228"/>
            </a:xfrm>
            <a:prstGeom prst="rect">
              <a:avLst/>
            </a:prstGeom>
            <a:solidFill>
              <a:srgbClr val="7F7F7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000" dirty="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Link layer</a:t>
              </a:r>
            </a:p>
          </p:txBody>
        </p:sp>
        <p:sp>
          <p:nvSpPr>
            <p:cNvPr id="27" name="Rectangle 24"/>
            <p:cNvSpPr>
              <a:spLocks noChangeArrowheads="1"/>
            </p:cNvSpPr>
            <p:nvPr/>
          </p:nvSpPr>
          <p:spPr bwMode="auto">
            <a:xfrm>
              <a:off x="2447143" y="4270193"/>
              <a:ext cx="1858671" cy="304228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000">
                  <a:latin typeface="Helvetica Neue Medium" charset="0"/>
                  <a:ea typeface="Helvetica Neue Medium" charset="0"/>
                  <a:cs typeface="Helvetica Neue Medium" charset="0"/>
                </a:rPr>
                <a:t>Physical layer</a:t>
              </a:r>
              <a:endParaRPr lang="en-US" sz="1000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2240110" y="1535945"/>
              <a:ext cx="2272860" cy="3570849"/>
            </a:xfrm>
            <a:prstGeom prst="roundRect">
              <a:avLst>
                <a:gd name="adj" fmla="val 8317"/>
              </a:avLst>
            </a:prstGeom>
            <a:noFill/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sz="105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Host A</a:t>
              </a:r>
              <a:endParaRPr lang="en-US" sz="1050" dirty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9" name="Alternate Process 28"/>
            <p:cNvSpPr/>
            <p:nvPr/>
          </p:nvSpPr>
          <p:spPr>
            <a:xfrm>
              <a:off x="2783573" y="2090545"/>
              <a:ext cx="1181819" cy="426938"/>
            </a:xfrm>
            <a:prstGeom prst="flowChartAlternateProcess">
              <a:avLst/>
            </a:prstGeom>
            <a:solidFill>
              <a:schemeClr val="bg2">
                <a:lumMod val="75000"/>
              </a:schemeClr>
            </a:solidFill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00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Process</a:t>
              </a:r>
              <a:endParaRPr lang="en-US" sz="10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5" name="Rectangle 24"/>
            <p:cNvSpPr>
              <a:spLocks noChangeArrowheads="1"/>
            </p:cNvSpPr>
            <p:nvPr/>
          </p:nvSpPr>
          <p:spPr bwMode="auto">
            <a:xfrm>
              <a:off x="6768854" y="1689345"/>
              <a:ext cx="1858671" cy="935052"/>
            </a:xfrm>
            <a:prstGeom prst="rect">
              <a:avLst/>
            </a:prstGeom>
            <a:solidFill>
              <a:srgbClr val="948A54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t">
              <a:prstTxWarp prst="textNoShape">
                <a:avLst/>
              </a:prstTxWarp>
            </a:bodyPr>
            <a:lstStyle/>
            <a:p>
              <a:pPr algn="ctr"/>
              <a:r>
                <a:rPr lang="en-US" sz="1000" dirty="0">
                  <a:latin typeface="Helvetica Neue Medium" charset="0"/>
                  <a:ea typeface="Helvetica Neue Medium" charset="0"/>
                  <a:cs typeface="Helvetica Neue Medium" charset="0"/>
                </a:rPr>
                <a:t>Application layer</a:t>
              </a:r>
            </a:p>
          </p:txBody>
        </p:sp>
        <p:sp>
          <p:nvSpPr>
            <p:cNvPr id="16" name="Rectangle 24"/>
            <p:cNvSpPr>
              <a:spLocks noChangeArrowheads="1"/>
            </p:cNvSpPr>
            <p:nvPr/>
          </p:nvSpPr>
          <p:spPr bwMode="auto">
            <a:xfrm>
              <a:off x="6768854" y="3357222"/>
              <a:ext cx="1858671" cy="304228"/>
            </a:xfrm>
            <a:prstGeom prst="rect">
              <a:avLst/>
            </a:prstGeom>
            <a:solidFill>
              <a:schemeClr val="accent3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000" dirty="0">
                  <a:latin typeface="Helvetica Neue Medium" charset="0"/>
                  <a:ea typeface="Helvetica Neue Medium" charset="0"/>
                  <a:cs typeface="Helvetica Neue Medium" charset="0"/>
                </a:rPr>
                <a:t>Transport layer</a:t>
              </a:r>
            </a:p>
          </p:txBody>
        </p:sp>
        <p:sp>
          <p:nvSpPr>
            <p:cNvPr id="17" name="Rectangle 24"/>
            <p:cNvSpPr>
              <a:spLocks noChangeArrowheads="1"/>
            </p:cNvSpPr>
            <p:nvPr/>
          </p:nvSpPr>
          <p:spPr bwMode="auto">
            <a:xfrm>
              <a:off x="6768854" y="3661736"/>
              <a:ext cx="1858671" cy="304228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000" dirty="0">
                  <a:latin typeface="Helvetica Neue Medium" charset="0"/>
                  <a:ea typeface="Helvetica Neue Medium" charset="0"/>
                  <a:cs typeface="Helvetica Neue Medium" charset="0"/>
                </a:rPr>
                <a:t>Network layer</a:t>
              </a:r>
            </a:p>
          </p:txBody>
        </p:sp>
        <p:sp>
          <p:nvSpPr>
            <p:cNvPr id="18" name="Rectangle 24"/>
            <p:cNvSpPr>
              <a:spLocks noChangeArrowheads="1"/>
            </p:cNvSpPr>
            <p:nvPr/>
          </p:nvSpPr>
          <p:spPr bwMode="auto">
            <a:xfrm>
              <a:off x="6768854" y="3965964"/>
              <a:ext cx="1858671" cy="304228"/>
            </a:xfrm>
            <a:prstGeom prst="rect">
              <a:avLst/>
            </a:prstGeom>
            <a:solidFill>
              <a:srgbClr val="7F7F7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000" dirty="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Link layer</a:t>
              </a:r>
            </a:p>
          </p:txBody>
        </p:sp>
        <p:sp>
          <p:nvSpPr>
            <p:cNvPr id="19" name="Rectangle 24"/>
            <p:cNvSpPr>
              <a:spLocks noChangeArrowheads="1"/>
            </p:cNvSpPr>
            <p:nvPr/>
          </p:nvSpPr>
          <p:spPr bwMode="auto">
            <a:xfrm>
              <a:off x="6768854" y="4270192"/>
              <a:ext cx="1858671" cy="304228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000">
                  <a:latin typeface="Helvetica Neue Medium" charset="0"/>
                  <a:ea typeface="Helvetica Neue Medium" charset="0"/>
                  <a:cs typeface="Helvetica Neue Medium" charset="0"/>
                </a:rPr>
                <a:t>Physical layer</a:t>
              </a:r>
              <a:endParaRPr lang="en-US" sz="1000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6561821" y="1535944"/>
              <a:ext cx="2272860" cy="3570849"/>
            </a:xfrm>
            <a:prstGeom prst="roundRect">
              <a:avLst>
                <a:gd name="adj" fmla="val 8317"/>
              </a:avLst>
            </a:prstGeom>
            <a:noFill/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sz="105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Host B</a:t>
              </a:r>
              <a:endParaRPr lang="en-US" sz="1050" dirty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1" name="Trapezoid 20"/>
            <p:cNvSpPr/>
            <p:nvPr/>
          </p:nvSpPr>
          <p:spPr>
            <a:xfrm>
              <a:off x="7105284" y="3008219"/>
              <a:ext cx="1181819" cy="346197"/>
            </a:xfrm>
            <a:prstGeom prst="trapezoid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00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Socket</a:t>
              </a:r>
              <a:endParaRPr lang="en-US" sz="10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2" name="Alternate Process 21"/>
            <p:cNvSpPr/>
            <p:nvPr/>
          </p:nvSpPr>
          <p:spPr>
            <a:xfrm>
              <a:off x="7105284" y="2090544"/>
              <a:ext cx="1181819" cy="426938"/>
            </a:xfrm>
            <a:prstGeom prst="flowChartAlternateProcess">
              <a:avLst/>
            </a:prstGeom>
            <a:solidFill>
              <a:schemeClr val="bg2">
                <a:lumMod val="75000"/>
              </a:schemeClr>
            </a:solidFill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00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Process</a:t>
              </a:r>
              <a:endParaRPr lang="en-US" sz="10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H="1">
              <a:off x="3965392" y="2304013"/>
              <a:ext cx="3139892" cy="1"/>
            </a:xfrm>
            <a:prstGeom prst="straightConnector1">
              <a:avLst/>
            </a:prstGeom>
            <a:ln w="381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rapezoid 29"/>
            <p:cNvSpPr/>
            <p:nvPr/>
          </p:nvSpPr>
          <p:spPr>
            <a:xfrm>
              <a:off x="2798813" y="3008218"/>
              <a:ext cx="1181819" cy="346197"/>
            </a:xfrm>
            <a:prstGeom prst="trapezoid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Socket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447143" y="2641922"/>
              <a:ext cx="1858671" cy="373947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RPC Layer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766857" y="2641921"/>
              <a:ext cx="1858671" cy="373947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000">
                  <a:solidFill>
                    <a:schemeClr val="bg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RPC Layer</a:t>
              </a:r>
              <a:endParaRPr lang="en-US" sz="1000" dirty="0">
                <a:solidFill>
                  <a:schemeClr val="bg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33" name="Content Placeholder 1"/>
          <p:cNvSpPr>
            <a:spLocks noGrp="1"/>
          </p:cNvSpPr>
          <p:nvPr>
            <p:ph idx="1"/>
          </p:nvPr>
        </p:nvSpPr>
        <p:spPr>
          <a:xfrm>
            <a:off x="838200" y="1589649"/>
            <a:ext cx="6603947" cy="488735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Layers are our friends!</a:t>
            </a:r>
          </a:p>
          <a:p>
            <a:pPr>
              <a:lnSpc>
                <a:spcPct val="100000"/>
              </a:lnSpc>
            </a:pPr>
            <a:r>
              <a:rPr lang="en-US" dirty="0"/>
              <a:t>RPCs are everywhere</a:t>
            </a:r>
          </a:p>
          <a:p>
            <a:pPr>
              <a:lnSpc>
                <a:spcPct val="100000"/>
              </a:lnSpc>
            </a:pPr>
            <a:r>
              <a:rPr lang="en-US" dirty="0"/>
              <a:t>Necessary issues surrounding machine heterogeneity</a:t>
            </a:r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Subtle issues around failures</a:t>
            </a:r>
          </a:p>
          <a:p>
            <a:pPr lvl="1">
              <a:lnSpc>
                <a:spcPct val="100000"/>
              </a:lnSpc>
            </a:pPr>
            <a:r>
              <a:rPr lang="mr-IN" dirty="0"/>
              <a:t>…</a:t>
            </a:r>
            <a:r>
              <a:rPr lang="en-US" dirty="0"/>
              <a:t> this time!!!</a:t>
            </a:r>
          </a:p>
        </p:txBody>
      </p:sp>
    </p:spTree>
    <p:extLst>
      <p:ext uri="{BB962C8B-B14F-4D97-AF65-F5344CB8AC3E}">
        <p14:creationId xmlns:p14="http://schemas.microsoft.com/office/powerpoint/2010/main" val="190603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Client may </a:t>
            </a:r>
            <a:r>
              <a:rPr lang="en-US" dirty="0">
                <a:solidFill>
                  <a:srgbClr val="FF0000"/>
                </a:solidFill>
              </a:rPr>
              <a:t>crash and reboot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Packets may be </a:t>
            </a:r>
            <a:r>
              <a:rPr lang="en-US" dirty="0">
                <a:solidFill>
                  <a:srgbClr val="FF0000"/>
                </a:solidFill>
              </a:rPr>
              <a:t>dropped</a:t>
            </a:r>
          </a:p>
          <a:p>
            <a:pPr lvl="1"/>
            <a:r>
              <a:rPr lang="en-US" dirty="0"/>
              <a:t>Some individual </a:t>
            </a:r>
            <a:r>
              <a:rPr lang="en-US" dirty="0">
                <a:solidFill>
                  <a:srgbClr val="FF0000"/>
                </a:solidFill>
              </a:rPr>
              <a:t>packet loss </a:t>
            </a:r>
            <a:r>
              <a:rPr lang="en-US" dirty="0"/>
              <a:t>in the Internet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Broken routing </a:t>
            </a:r>
            <a:r>
              <a:rPr lang="en-US" dirty="0"/>
              <a:t>results in many lost packets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Server may </a:t>
            </a:r>
            <a:r>
              <a:rPr lang="en-US" dirty="0">
                <a:solidFill>
                  <a:srgbClr val="FF0000"/>
                </a:solidFill>
              </a:rPr>
              <a:t>crash and reboot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Network or server might just be </a:t>
            </a:r>
            <a:r>
              <a:rPr lang="en-US" dirty="0">
                <a:solidFill>
                  <a:srgbClr val="FF0000"/>
                </a:solidFill>
              </a:rPr>
              <a:t>very slow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could possibly go wrong?</a:t>
            </a:r>
          </a:p>
        </p:txBody>
      </p:sp>
      <p:sp>
        <p:nvSpPr>
          <p:cNvPr id="5" name="Rectangle 4"/>
          <p:cNvSpPr/>
          <p:nvPr/>
        </p:nvSpPr>
        <p:spPr>
          <a:xfrm>
            <a:off x="8377123" y="2091339"/>
            <a:ext cx="3244608" cy="13849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Helvetica Neue Medium" charset="0"/>
                <a:ea typeface="Helvetica Neue Medium" charset="0"/>
                <a:cs typeface="Helvetica Neue Medium" charset="0"/>
              </a:rPr>
              <a:t>All of these may look the same to the client</a:t>
            </a:r>
            <a:r>
              <a:rPr lang="is-IS" sz="2800" dirty="0">
                <a:latin typeface="Helvetica Neue Medium" charset="0"/>
                <a:ea typeface="Helvetica Neue Medium" charset="0"/>
                <a:cs typeface="Helvetica Neue Medium" charset="0"/>
              </a:rPr>
              <a:t>…</a:t>
            </a:r>
            <a:endParaRPr lang="en-US" sz="28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446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Failures, from client’s </a:t>
            </a:r>
            <a:r>
              <a:rPr lang="en-US" dirty="0"/>
              <a:t>perspective</a:t>
            </a:r>
          </a:p>
        </p:txBody>
      </p:sp>
      <p:sp>
        <p:nvSpPr>
          <p:cNvPr id="5" name="Rectangle 4"/>
          <p:cNvSpPr>
            <a:spLocks/>
          </p:cNvSpPr>
          <p:nvPr/>
        </p:nvSpPr>
        <p:spPr bwMode="auto">
          <a:xfrm>
            <a:off x="3421990" y="2217011"/>
            <a:ext cx="589905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/>
                <a:ea typeface="Gill Sans" pitchFamily="-84" charset="0"/>
                <a:cs typeface="Arial"/>
              </a:rPr>
              <a:t>Client</a:t>
            </a:r>
            <a:endParaRPr lang="en-US" dirty="0">
              <a:latin typeface="Arial"/>
              <a:ea typeface="Gill Sans" pitchFamily="-84" charset="0"/>
              <a:cs typeface="Arial"/>
            </a:endParaRPr>
          </a:p>
        </p:txBody>
      </p:sp>
      <p:sp>
        <p:nvSpPr>
          <p:cNvPr id="6" name="Rectangle 5"/>
          <p:cNvSpPr>
            <a:spLocks/>
          </p:cNvSpPr>
          <p:nvPr/>
        </p:nvSpPr>
        <p:spPr bwMode="auto">
          <a:xfrm>
            <a:off x="7241767" y="2201622"/>
            <a:ext cx="891357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/>
                <a:ea typeface="Gill Sans" pitchFamily="-84" charset="0"/>
                <a:cs typeface="Arial"/>
              </a:rPr>
              <a:t>Server</a:t>
            </a:r>
            <a:endParaRPr lang="en-US" dirty="0">
              <a:latin typeface="Arial"/>
              <a:ea typeface="Gill Sans" pitchFamily="-84" charset="0"/>
              <a:cs typeface="Arial"/>
            </a:endParaRPr>
          </a:p>
        </p:txBody>
      </p:sp>
      <p:pic>
        <p:nvPicPr>
          <p:cNvPr id="7" name="Picture 6" descr="Mac-Book-Black-On-48x4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751" y="2048001"/>
            <a:ext cx="609600" cy="609600"/>
          </a:xfrm>
          <a:prstGeom prst="rect">
            <a:avLst/>
          </a:prstGeom>
        </p:spPr>
      </p:pic>
      <p:pic>
        <p:nvPicPr>
          <p:cNvPr id="8" name="Picture 7" descr="server-48x4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166" y="2048001"/>
            <a:ext cx="609600" cy="6096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 rot="426504">
            <a:off x="5087020" y="2548938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request</a:t>
            </a:r>
          </a:p>
        </p:txBody>
      </p:sp>
      <p:cxnSp>
        <p:nvCxnSpPr>
          <p:cNvPr id="24" name="Straight Connector 23"/>
          <p:cNvCxnSpPr>
            <a:stCxn id="7" idx="2"/>
          </p:cNvCxnSpPr>
          <p:nvPr/>
        </p:nvCxnSpPr>
        <p:spPr>
          <a:xfrm>
            <a:off x="4686551" y="2657602"/>
            <a:ext cx="778" cy="1510711"/>
          </a:xfrm>
          <a:prstGeom prst="line">
            <a:avLst/>
          </a:prstGeom>
          <a:ln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8" idx="2"/>
          </p:cNvCxnSpPr>
          <p:nvPr/>
        </p:nvCxnSpPr>
        <p:spPr>
          <a:xfrm>
            <a:off x="6936966" y="2657601"/>
            <a:ext cx="0" cy="1481512"/>
          </a:xfrm>
          <a:prstGeom prst="line">
            <a:avLst/>
          </a:prstGeom>
          <a:ln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191494" y="3768202"/>
            <a:ext cx="868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Time ↓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4686552" y="2840968"/>
            <a:ext cx="1970239" cy="392646"/>
            <a:chOff x="3463439" y="4842720"/>
            <a:chExt cx="1970239" cy="392646"/>
          </a:xfrm>
        </p:grpSpPr>
        <p:sp>
          <p:nvSpPr>
            <p:cNvPr id="18" name="TextBox 17"/>
            <p:cNvSpPr txBox="1"/>
            <p:nvPr/>
          </p:nvSpPr>
          <p:spPr>
            <a:xfrm>
              <a:off x="5018180" y="4866034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Arial" charset="0"/>
                </a:rPr>
                <a:t>✘</a:t>
              </a:r>
            </a:p>
          </p:txBody>
        </p:sp>
        <p:cxnSp>
          <p:nvCxnSpPr>
            <p:cNvPr id="29" name="Curved Connector 8"/>
            <p:cNvCxnSpPr/>
            <p:nvPr/>
          </p:nvCxnSpPr>
          <p:spPr>
            <a:xfrm flipH="1" flipV="1">
              <a:off x="3463439" y="4842720"/>
              <a:ext cx="1709937" cy="194824"/>
            </a:xfrm>
            <a:prstGeom prst="straightConnector1">
              <a:avLst/>
            </a:prstGeom>
            <a:ln>
              <a:prstDash val="solid"/>
              <a:headEnd type="arrow"/>
              <a:tailEnd type="non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>
            <a:off x="4686552" y="2839689"/>
            <a:ext cx="2250414" cy="939814"/>
            <a:chOff x="3463440" y="4841441"/>
            <a:chExt cx="2250414" cy="939814"/>
          </a:xfrm>
        </p:grpSpPr>
        <p:cxnSp>
          <p:nvCxnSpPr>
            <p:cNvPr id="33" name="Curved Connector 8"/>
            <p:cNvCxnSpPr/>
            <p:nvPr/>
          </p:nvCxnSpPr>
          <p:spPr>
            <a:xfrm flipH="1" flipV="1">
              <a:off x="3463440" y="4841441"/>
              <a:ext cx="2250414" cy="252159"/>
            </a:xfrm>
            <a:prstGeom prst="straightConnector1">
              <a:avLst/>
            </a:prstGeom>
            <a:ln>
              <a:prstDash val="solid"/>
              <a:headEnd type="arrow"/>
              <a:tailEnd type="non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Curved Connector 8"/>
            <p:cNvCxnSpPr/>
            <p:nvPr/>
          </p:nvCxnSpPr>
          <p:spPr>
            <a:xfrm flipV="1">
              <a:off x="4067798" y="5351628"/>
              <a:ext cx="1646056" cy="231805"/>
            </a:xfrm>
            <a:prstGeom prst="straightConnector1">
              <a:avLst/>
            </a:prstGeom>
            <a:ln>
              <a:prstDash val="solid"/>
              <a:headEnd type="arrow"/>
              <a:tailEnd type="non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3754005" y="5411923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Arial" charset="0"/>
                </a:rPr>
                <a:t>✘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 rot="21147479">
              <a:off x="4329457" y="5107098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>
                  <a:latin typeface="Arial"/>
                  <a:cs typeface="Arial"/>
                </a:rPr>
                <a:t>reply</a:t>
              </a:r>
              <a:endParaRPr lang="en-US" i="1" dirty="0">
                <a:latin typeface="Arial"/>
                <a:cs typeface="Arial"/>
              </a:endParaRPr>
            </a:p>
          </p:txBody>
        </p:sp>
      </p:grpSp>
      <p:sp>
        <p:nvSpPr>
          <p:cNvPr id="21" name="Rectangle 20"/>
          <p:cNvSpPr/>
          <p:nvPr/>
        </p:nvSpPr>
        <p:spPr>
          <a:xfrm>
            <a:off x="1988619" y="5011619"/>
            <a:ext cx="8214765" cy="4924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en-US" sz="2600" dirty="0">
                <a:latin typeface="Helvetica Neue Medium" charset="0"/>
                <a:ea typeface="Helvetica Neue Medium" charset="0"/>
                <a:cs typeface="Helvetica Neue Medium" charset="0"/>
              </a:rPr>
              <a:t>The cause of the failure is</a:t>
            </a:r>
            <a:r>
              <a:rPr lang="en-US" sz="2600" dirty="0">
                <a:solidFill>
                  <a:srgbClr val="FF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 hidden </a:t>
            </a:r>
            <a:r>
              <a:rPr lang="en-US" sz="2600" dirty="0">
                <a:latin typeface="Helvetica Neue Medium" charset="0"/>
                <a:ea typeface="Helvetica Neue Medium" charset="0"/>
                <a:cs typeface="Helvetica Neue Medium" charset="0"/>
              </a:rPr>
              <a:t>from the </a:t>
            </a:r>
            <a:r>
              <a:rPr lang="en-US" sz="2600" dirty="0">
                <a:solidFill>
                  <a:srgbClr val="FF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client!</a:t>
            </a:r>
          </a:p>
        </p:txBody>
      </p:sp>
    </p:spTree>
    <p:extLst>
      <p:ext uri="{BB962C8B-B14F-4D97-AF65-F5344CB8AC3E}">
        <p14:creationId xmlns:p14="http://schemas.microsoft.com/office/powerpoint/2010/main" val="146586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US" dirty="0"/>
              <a:t>Simplest scheme for handling failures</a:t>
            </a:r>
          </a:p>
          <a:p>
            <a:pPr lvl="1">
              <a:lnSpc>
                <a:spcPct val="110000"/>
              </a:lnSpc>
            </a:pPr>
            <a:endParaRPr lang="en-US" dirty="0"/>
          </a:p>
          <a:p>
            <a:pPr marL="571500" indent="-514350">
              <a:lnSpc>
                <a:spcPct val="110000"/>
              </a:lnSpc>
              <a:buFont typeface="+mj-lt"/>
              <a:buAutoNum type="arabicPeriod"/>
            </a:pPr>
            <a:r>
              <a:rPr lang="en-US" dirty="0"/>
              <a:t>Client stub waits for a response, for a while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Response is an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acknowledgement </a:t>
            </a:r>
            <a:r>
              <a:rPr lang="en-US" dirty="0"/>
              <a:t>message from the server stub</a:t>
            </a:r>
          </a:p>
          <a:p>
            <a:pPr lvl="2">
              <a:lnSpc>
                <a:spcPct val="110000"/>
              </a:lnSpc>
            </a:pP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 marL="571500" indent="-514350">
              <a:lnSpc>
                <a:spcPct val="110000"/>
              </a:lnSpc>
              <a:buFont typeface="+mj-lt"/>
              <a:buAutoNum type="arabicPeriod"/>
            </a:pPr>
            <a:r>
              <a:rPr lang="en-US" dirty="0"/>
              <a:t>If no response arrives after a fixed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timeout</a:t>
            </a:r>
            <a:r>
              <a:rPr lang="en-US" dirty="0"/>
              <a:t> time period, then client stub re-sends the request</a:t>
            </a:r>
          </a:p>
          <a:p>
            <a:pPr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</a:pPr>
            <a:r>
              <a:rPr lang="en-US" dirty="0"/>
              <a:t>Repeat the above a few times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Still no response?  Return an error to the application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At-Least-Once scheme</a:t>
            </a:r>
          </a:p>
        </p:txBody>
      </p:sp>
    </p:spTree>
    <p:extLst>
      <p:ext uri="{BB962C8B-B14F-4D97-AF65-F5344CB8AC3E}">
        <p14:creationId xmlns:p14="http://schemas.microsoft.com/office/powerpoint/2010/main" val="1434163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447801"/>
            <a:ext cx="10515600" cy="1000818"/>
          </a:xfrm>
        </p:spPr>
        <p:txBody>
          <a:bodyPr>
            <a:normAutofit/>
          </a:bodyPr>
          <a:lstStyle/>
          <a:p>
            <a:r>
              <a:rPr lang="en-US" dirty="0"/>
              <a:t>Client sends a “debit $10 from bank account” RPC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At-Least-Once and side effects</a:t>
            </a:r>
          </a:p>
        </p:txBody>
      </p:sp>
      <p:sp>
        <p:nvSpPr>
          <p:cNvPr id="5" name="Rectangle 4"/>
          <p:cNvSpPr>
            <a:spLocks/>
          </p:cNvSpPr>
          <p:nvPr/>
        </p:nvSpPr>
        <p:spPr bwMode="auto">
          <a:xfrm>
            <a:off x="3222093" y="3050975"/>
            <a:ext cx="589905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/>
                <a:ea typeface="Gill Sans" pitchFamily="-84" charset="0"/>
                <a:cs typeface="Arial"/>
              </a:rPr>
              <a:t>Client</a:t>
            </a:r>
            <a:endParaRPr lang="en-US" dirty="0">
              <a:latin typeface="Arial"/>
              <a:ea typeface="Gill Sans" pitchFamily="-84" charset="0"/>
              <a:cs typeface="Arial"/>
            </a:endParaRPr>
          </a:p>
        </p:txBody>
      </p:sp>
      <p:sp>
        <p:nvSpPr>
          <p:cNvPr id="6" name="Rectangle 5"/>
          <p:cNvSpPr>
            <a:spLocks/>
          </p:cNvSpPr>
          <p:nvPr/>
        </p:nvSpPr>
        <p:spPr bwMode="auto">
          <a:xfrm>
            <a:off x="7542655" y="3035586"/>
            <a:ext cx="891357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/>
                <a:ea typeface="Gill Sans" pitchFamily="-84" charset="0"/>
                <a:cs typeface="Arial"/>
              </a:rPr>
              <a:t>Server</a:t>
            </a:r>
            <a:endParaRPr lang="en-US" dirty="0">
              <a:latin typeface="Arial"/>
              <a:ea typeface="Gill Sans" pitchFamily="-84" charset="0"/>
              <a:cs typeface="Arial"/>
            </a:endParaRPr>
          </a:p>
        </p:txBody>
      </p:sp>
      <p:pic>
        <p:nvPicPr>
          <p:cNvPr id="7" name="Picture 6" descr="Mac-Book-Black-On-48x4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854" y="2881965"/>
            <a:ext cx="609600" cy="609600"/>
          </a:xfrm>
          <a:prstGeom prst="rect">
            <a:avLst/>
          </a:prstGeom>
        </p:spPr>
      </p:pic>
      <p:pic>
        <p:nvPicPr>
          <p:cNvPr id="8" name="Picture 7" descr="server-48x4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054" y="2881965"/>
            <a:ext cx="609600" cy="609600"/>
          </a:xfrm>
          <a:prstGeom prst="rect">
            <a:avLst/>
          </a:prstGeom>
        </p:spPr>
      </p:pic>
      <p:cxnSp>
        <p:nvCxnSpPr>
          <p:cNvPr id="10" name="Straight Connector 9"/>
          <p:cNvCxnSpPr>
            <a:stCxn id="10" idx="2"/>
          </p:cNvCxnSpPr>
          <p:nvPr/>
        </p:nvCxnSpPr>
        <p:spPr>
          <a:xfrm flipH="1">
            <a:off x="4482722" y="3491565"/>
            <a:ext cx="3932" cy="3023926"/>
          </a:xfrm>
          <a:prstGeom prst="line">
            <a:avLst/>
          </a:prstGeom>
          <a:ln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11" idx="2"/>
          </p:cNvCxnSpPr>
          <p:nvPr/>
        </p:nvCxnSpPr>
        <p:spPr>
          <a:xfrm>
            <a:off x="7237855" y="3491565"/>
            <a:ext cx="4419" cy="3023926"/>
          </a:xfrm>
          <a:prstGeom prst="line">
            <a:avLst/>
          </a:prstGeom>
          <a:ln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35" name="Group 34"/>
          <p:cNvGrpSpPr/>
          <p:nvPr/>
        </p:nvGrpSpPr>
        <p:grpSpPr>
          <a:xfrm>
            <a:off x="4491724" y="3564904"/>
            <a:ext cx="4140844" cy="1444204"/>
            <a:chOff x="2967724" y="3564904"/>
            <a:chExt cx="4140844" cy="1444204"/>
          </a:xfrm>
        </p:grpSpPr>
        <p:sp>
          <p:nvSpPr>
            <p:cNvPr id="15" name="TextBox 14"/>
            <p:cNvSpPr txBox="1"/>
            <p:nvPr/>
          </p:nvSpPr>
          <p:spPr>
            <a:xfrm rot="436411">
              <a:off x="3431596" y="3564904"/>
              <a:ext cx="18133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latin typeface="Arial"/>
                  <a:cs typeface="Arial"/>
                </a:rPr>
                <a:t>Debit(acct, $10)</a:t>
              </a:r>
            </a:p>
          </p:txBody>
        </p:sp>
        <p:cxnSp>
          <p:nvCxnSpPr>
            <p:cNvPr id="16" name="Curved Connector 8"/>
            <p:cNvCxnSpPr/>
            <p:nvPr/>
          </p:nvCxnSpPr>
          <p:spPr>
            <a:xfrm flipH="1" flipV="1">
              <a:off x="2967724" y="3811556"/>
              <a:ext cx="2749224" cy="328943"/>
            </a:xfrm>
            <a:prstGeom prst="straightConnector1">
              <a:avLst/>
            </a:prstGeom>
            <a:ln>
              <a:prstDash val="solid"/>
              <a:headEnd type="arrow"/>
              <a:tailEnd type="non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2985499" y="4485888"/>
              <a:ext cx="5437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  <a:latin typeface="Arial" charset="0"/>
                </a:rPr>
                <a:t>✘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821036" y="4020692"/>
              <a:ext cx="12875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charset="0"/>
                  <a:ea typeface="Arial" charset="0"/>
                  <a:cs typeface="Arial" charset="0"/>
                </a:rPr>
                <a:t>(debit $10)</a:t>
              </a:r>
            </a:p>
          </p:txBody>
        </p:sp>
        <p:cxnSp>
          <p:nvCxnSpPr>
            <p:cNvPr id="23" name="Curved Connector 8"/>
            <p:cNvCxnSpPr/>
            <p:nvPr/>
          </p:nvCxnSpPr>
          <p:spPr>
            <a:xfrm flipV="1">
              <a:off x="3393392" y="4398624"/>
              <a:ext cx="2302688" cy="328531"/>
            </a:xfrm>
            <a:prstGeom prst="straightConnector1">
              <a:avLst/>
            </a:prstGeom>
            <a:ln>
              <a:prstDash val="solid"/>
              <a:headEnd type="arrow"/>
              <a:tailEnd type="non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 rot="21081770">
              <a:off x="3931016" y="4205933"/>
              <a:ext cx="7232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>
                  <a:latin typeface="Arial"/>
                  <a:cs typeface="Arial"/>
                </a:rPr>
                <a:t>ACK!</a:t>
              </a:r>
              <a:endParaRPr lang="en-US" i="1" dirty="0">
                <a:latin typeface="Arial"/>
                <a:cs typeface="Arial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4488630" y="4911418"/>
            <a:ext cx="4148946" cy="1232287"/>
            <a:chOff x="2964630" y="5047774"/>
            <a:chExt cx="4148946" cy="1232287"/>
          </a:xfrm>
        </p:grpSpPr>
        <p:sp>
          <p:nvSpPr>
            <p:cNvPr id="25" name="TextBox 24"/>
            <p:cNvSpPr txBox="1"/>
            <p:nvPr/>
          </p:nvSpPr>
          <p:spPr>
            <a:xfrm rot="21081770">
              <a:off x="3765407" y="5710884"/>
              <a:ext cx="7232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>
                  <a:latin typeface="Arial"/>
                  <a:cs typeface="Arial"/>
                </a:rPr>
                <a:t>ACK!</a:t>
              </a:r>
              <a:endParaRPr lang="en-US" i="1" dirty="0">
                <a:latin typeface="Arial"/>
                <a:cs typeface="Arial"/>
              </a:endParaRPr>
            </a:p>
          </p:txBody>
        </p:sp>
        <p:cxnSp>
          <p:nvCxnSpPr>
            <p:cNvPr id="26" name="Curved Connector 8"/>
            <p:cNvCxnSpPr/>
            <p:nvPr/>
          </p:nvCxnSpPr>
          <p:spPr>
            <a:xfrm flipV="1">
              <a:off x="2976939" y="5852229"/>
              <a:ext cx="2739124" cy="427832"/>
            </a:xfrm>
            <a:prstGeom prst="straightConnector1">
              <a:avLst/>
            </a:prstGeom>
            <a:ln>
              <a:prstDash val="solid"/>
              <a:headEnd type="arrow"/>
              <a:tailEnd type="non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 rot="436411">
              <a:off x="3414932" y="5047774"/>
              <a:ext cx="18133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latin typeface="Arial"/>
                  <a:cs typeface="Arial"/>
                </a:rPr>
                <a:t>Debit(acct, $10)</a:t>
              </a:r>
            </a:p>
          </p:txBody>
        </p:sp>
        <p:cxnSp>
          <p:nvCxnSpPr>
            <p:cNvPr id="32" name="Curved Connector 8"/>
            <p:cNvCxnSpPr/>
            <p:nvPr/>
          </p:nvCxnSpPr>
          <p:spPr>
            <a:xfrm flipH="1" flipV="1">
              <a:off x="2964630" y="5287857"/>
              <a:ext cx="2749224" cy="328943"/>
            </a:xfrm>
            <a:prstGeom prst="straightConnector1">
              <a:avLst/>
            </a:prstGeom>
            <a:ln>
              <a:prstDash val="solid"/>
              <a:headEnd type="arrow"/>
              <a:tailEnd type="non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5826044" y="5525933"/>
              <a:ext cx="12875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charset="0"/>
                  <a:ea typeface="Arial" charset="0"/>
                  <a:cs typeface="Arial" charset="0"/>
                </a:rPr>
                <a:t>(debit $10)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3267597" y="3825446"/>
            <a:ext cx="1137582" cy="1326054"/>
            <a:chOff x="1743597" y="3825446"/>
            <a:chExt cx="1137582" cy="1326054"/>
          </a:xfrm>
        </p:grpSpPr>
        <p:sp>
          <p:nvSpPr>
            <p:cNvPr id="17" name="Left Brace 16"/>
            <p:cNvSpPr/>
            <p:nvPr/>
          </p:nvSpPr>
          <p:spPr>
            <a:xfrm>
              <a:off x="2703037" y="3825446"/>
              <a:ext cx="178142" cy="1326054"/>
            </a:xfrm>
            <a:prstGeom prst="leftBrace">
              <a:avLst>
                <a:gd name="adj1" fmla="val 27688"/>
                <a:gd name="adj2" fmla="val 50000"/>
              </a:avLst>
            </a:prstGeom>
            <a:ln>
              <a:prstDash val="soli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 rot="18900000">
              <a:off x="1743597" y="4639802"/>
              <a:ext cx="10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latin typeface="Arial" charset="0"/>
                  <a:ea typeface="Arial" charset="0"/>
                  <a:cs typeface="Arial" charset="0"/>
                </a:rPr>
                <a:t>Timeout</a:t>
              </a:r>
              <a:endParaRPr lang="en-US" dirty="0"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38" name="Right Arrow 37"/>
          <p:cNvSpPr/>
          <p:nvPr/>
        </p:nvSpPr>
        <p:spPr>
          <a:xfrm>
            <a:off x="3275781" y="4594808"/>
            <a:ext cx="360947" cy="264695"/>
          </a:xfrm>
          <a:prstGeom prst="rightArrow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499961" y="6324487"/>
            <a:ext cx="868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Time ↓</a:t>
            </a:r>
          </a:p>
        </p:txBody>
      </p:sp>
    </p:spTree>
    <p:extLst>
      <p:ext uri="{BB962C8B-B14F-4D97-AF65-F5344CB8AC3E}">
        <p14:creationId xmlns:p14="http://schemas.microsoft.com/office/powerpoint/2010/main" val="1176800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447801"/>
            <a:ext cx="10515600" cy="97512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dirty="0"/>
              <a:t>Consider a client storing key-value pairs in a database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put(x, value), then get(x): expect answer to be </a:t>
            </a:r>
            <a:r>
              <a:rPr lang="en-US" dirty="0">
                <a:sym typeface="Wingdings"/>
              </a:rPr>
              <a:t>value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At-Least-Once and writes</a:t>
            </a:r>
          </a:p>
        </p:txBody>
      </p:sp>
      <p:sp>
        <p:nvSpPr>
          <p:cNvPr id="5" name="Rectangle 4"/>
          <p:cNvSpPr>
            <a:spLocks/>
          </p:cNvSpPr>
          <p:nvPr/>
        </p:nvSpPr>
        <p:spPr bwMode="auto">
          <a:xfrm>
            <a:off x="3222093" y="3050975"/>
            <a:ext cx="589905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/>
                <a:ea typeface="Gill Sans" pitchFamily="-84" charset="0"/>
                <a:cs typeface="Arial"/>
              </a:rPr>
              <a:t>Client</a:t>
            </a:r>
            <a:endParaRPr lang="en-US" dirty="0">
              <a:latin typeface="Arial"/>
              <a:ea typeface="Gill Sans" pitchFamily="-84" charset="0"/>
              <a:cs typeface="Arial"/>
            </a:endParaRPr>
          </a:p>
        </p:txBody>
      </p:sp>
      <p:pic>
        <p:nvPicPr>
          <p:cNvPr id="7" name="Picture 6" descr="Mac-Book-Black-On-48x4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854" y="2881965"/>
            <a:ext cx="609600" cy="609600"/>
          </a:xfrm>
          <a:prstGeom prst="rect">
            <a:avLst/>
          </a:prstGeom>
        </p:spPr>
      </p:pic>
      <p:cxnSp>
        <p:nvCxnSpPr>
          <p:cNvPr id="10" name="Straight Connector 9"/>
          <p:cNvCxnSpPr>
            <a:stCxn id="7" idx="2"/>
          </p:cNvCxnSpPr>
          <p:nvPr/>
        </p:nvCxnSpPr>
        <p:spPr>
          <a:xfrm flipH="1">
            <a:off x="4482722" y="3491565"/>
            <a:ext cx="3932" cy="3023926"/>
          </a:xfrm>
          <a:prstGeom prst="line">
            <a:avLst/>
          </a:prstGeom>
          <a:ln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4486655" y="3358126"/>
            <a:ext cx="2210723" cy="511631"/>
            <a:chOff x="2962654" y="3358125"/>
            <a:chExt cx="2210723" cy="511631"/>
          </a:xfrm>
        </p:grpSpPr>
        <p:sp>
          <p:nvSpPr>
            <p:cNvPr id="9" name="TextBox 8"/>
            <p:cNvSpPr txBox="1"/>
            <p:nvPr/>
          </p:nvSpPr>
          <p:spPr>
            <a:xfrm rot="426504">
              <a:off x="3519520" y="3358125"/>
              <a:ext cx="11592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latin typeface="Arial"/>
                  <a:cs typeface="Arial"/>
                </a:rPr>
                <a:t>put(x, 10)</a:t>
              </a:r>
            </a:p>
          </p:txBody>
        </p:sp>
        <p:cxnSp>
          <p:nvCxnSpPr>
            <p:cNvPr id="15" name="Curved Connector 8"/>
            <p:cNvCxnSpPr/>
            <p:nvPr/>
          </p:nvCxnSpPr>
          <p:spPr>
            <a:xfrm flipH="1" flipV="1">
              <a:off x="2962654" y="3622046"/>
              <a:ext cx="2210723" cy="247710"/>
            </a:xfrm>
            <a:prstGeom prst="straightConnector1">
              <a:avLst/>
            </a:prstGeom>
            <a:ln>
              <a:prstDash val="solid"/>
              <a:headEnd type="arrow"/>
              <a:tailEnd type="non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Cloud Callout 18"/>
          <p:cNvSpPr/>
          <p:nvPr/>
        </p:nvSpPr>
        <p:spPr>
          <a:xfrm>
            <a:off x="3205704" y="5332831"/>
            <a:ext cx="1181872" cy="784420"/>
          </a:xfrm>
          <a:prstGeom prst="cloudCallout">
            <a:avLst>
              <a:gd name="adj1" fmla="val 50436"/>
              <a:gd name="adj2" fmla="val 87503"/>
            </a:avLst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x=20</a:t>
            </a:r>
          </a:p>
        </p:txBody>
      </p:sp>
      <p:sp>
        <p:nvSpPr>
          <p:cNvPr id="30" name="Rectangle 29"/>
          <p:cNvSpPr>
            <a:spLocks/>
          </p:cNvSpPr>
          <p:nvPr/>
        </p:nvSpPr>
        <p:spPr bwMode="auto">
          <a:xfrm>
            <a:off x="7542655" y="3035586"/>
            <a:ext cx="891357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/>
                <a:ea typeface="Gill Sans" pitchFamily="-84" charset="0"/>
                <a:cs typeface="Arial"/>
              </a:rPr>
              <a:t>Server</a:t>
            </a:r>
            <a:endParaRPr lang="en-US" dirty="0">
              <a:latin typeface="Arial"/>
              <a:ea typeface="Gill Sans" pitchFamily="-84" charset="0"/>
              <a:cs typeface="Arial"/>
            </a:endParaRPr>
          </a:p>
        </p:txBody>
      </p:sp>
      <p:pic>
        <p:nvPicPr>
          <p:cNvPr id="31" name="Picture 30" descr="server-48x4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054" y="2881965"/>
            <a:ext cx="609600" cy="609600"/>
          </a:xfrm>
          <a:prstGeom prst="rect">
            <a:avLst/>
          </a:prstGeom>
        </p:spPr>
      </p:pic>
      <p:cxnSp>
        <p:nvCxnSpPr>
          <p:cNvPr id="32" name="Straight Connector 31"/>
          <p:cNvCxnSpPr/>
          <p:nvPr/>
        </p:nvCxnSpPr>
        <p:spPr>
          <a:xfrm>
            <a:off x="7237855" y="3491565"/>
            <a:ext cx="4419" cy="3023926"/>
          </a:xfrm>
          <a:prstGeom prst="line">
            <a:avLst/>
          </a:prstGeom>
          <a:ln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Folded Corner 19"/>
          <p:cNvSpPr/>
          <p:nvPr/>
        </p:nvSpPr>
        <p:spPr>
          <a:xfrm>
            <a:off x="4387923" y="2366464"/>
            <a:ext cx="1653775" cy="801430"/>
          </a:xfrm>
          <a:prstGeom prst="foldedCorner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p</a:t>
            </a:r>
            <a:r>
              <a:rPr lang="en-US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ut(x,10</a:t>
            </a:r>
            <a:r>
              <a:rPr lang="en-US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put(x,20)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3317391" y="3622046"/>
            <a:ext cx="4800727" cy="1390694"/>
            <a:chOff x="1793390" y="3622046"/>
            <a:chExt cx="4800727" cy="1390694"/>
          </a:xfrm>
        </p:grpSpPr>
        <p:sp>
          <p:nvSpPr>
            <p:cNvPr id="23" name="TextBox 22"/>
            <p:cNvSpPr txBox="1"/>
            <p:nvPr/>
          </p:nvSpPr>
          <p:spPr>
            <a:xfrm rot="426504">
              <a:off x="3750844" y="3864302"/>
              <a:ext cx="11592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latin typeface="Arial"/>
                  <a:cs typeface="Arial"/>
                </a:rPr>
                <a:t>put(x, 10)</a:t>
              </a:r>
            </a:p>
          </p:txBody>
        </p:sp>
        <p:sp>
          <p:nvSpPr>
            <p:cNvPr id="13" name="Left Brace 12"/>
            <p:cNvSpPr/>
            <p:nvPr/>
          </p:nvSpPr>
          <p:spPr>
            <a:xfrm>
              <a:off x="2754217" y="3622046"/>
              <a:ext cx="128683" cy="490037"/>
            </a:xfrm>
            <a:prstGeom prst="leftBrace">
              <a:avLst>
                <a:gd name="adj1" fmla="val 27688"/>
                <a:gd name="adj2" fmla="val 50000"/>
              </a:avLst>
            </a:prstGeom>
            <a:ln>
              <a:prstDash val="soli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 rot="18900000">
              <a:off x="1793390" y="4006112"/>
              <a:ext cx="10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latin typeface="Arial" charset="0"/>
                  <a:ea typeface="Arial" charset="0"/>
                  <a:cs typeface="Arial" charset="0"/>
                </a:rPr>
                <a:t>Timeout</a:t>
              </a:r>
            </a:p>
          </p:txBody>
        </p:sp>
        <p:cxnSp>
          <p:nvCxnSpPr>
            <p:cNvPr id="25" name="Curved Connector 8"/>
            <p:cNvCxnSpPr/>
            <p:nvPr/>
          </p:nvCxnSpPr>
          <p:spPr>
            <a:xfrm flipV="1">
              <a:off x="2963916" y="4569373"/>
              <a:ext cx="2742281" cy="443367"/>
            </a:xfrm>
            <a:prstGeom prst="straightConnector1">
              <a:avLst/>
            </a:prstGeom>
            <a:ln>
              <a:prstDash val="solid"/>
              <a:headEnd type="arrow"/>
              <a:tailEnd type="non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 rot="21081770">
              <a:off x="3796050" y="4433334"/>
              <a:ext cx="7232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>
                  <a:latin typeface="Arial"/>
                  <a:cs typeface="Arial"/>
                </a:rPr>
                <a:t>ACK!</a:t>
              </a:r>
              <a:endParaRPr lang="en-US" i="1" dirty="0">
                <a:latin typeface="Arial"/>
                <a:cs typeface="Arial"/>
              </a:endParaRPr>
            </a:p>
          </p:txBody>
        </p:sp>
        <p:cxnSp>
          <p:nvCxnSpPr>
            <p:cNvPr id="33" name="Curved Connector 8"/>
            <p:cNvCxnSpPr/>
            <p:nvPr/>
          </p:nvCxnSpPr>
          <p:spPr>
            <a:xfrm flipH="1" flipV="1">
              <a:off x="2970311" y="4113219"/>
              <a:ext cx="2749224" cy="328943"/>
            </a:xfrm>
            <a:prstGeom prst="straightConnector1">
              <a:avLst/>
            </a:prstGeom>
            <a:ln>
              <a:prstDash val="solid"/>
              <a:headEnd type="arrow"/>
              <a:tailEnd type="non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5811530" y="4275378"/>
              <a:ext cx="7825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charset="0"/>
                  <a:ea typeface="Arial" charset="0"/>
                  <a:cs typeface="Arial" charset="0"/>
                </a:rPr>
                <a:t>x</a:t>
              </a:r>
              <a:r>
                <a:rPr lang="en-US" dirty="0">
                  <a:latin typeface="Arial" charset="0"/>
                  <a:ea typeface="Arial" charset="0"/>
                  <a:cs typeface="Arial" charset="0"/>
                  <a:sym typeface="Wingdings"/>
                </a:rPr>
                <a:t></a:t>
              </a:r>
              <a:r>
                <a:rPr lang="en-US" dirty="0">
                  <a:latin typeface="Arial" charset="0"/>
                  <a:ea typeface="Arial" charset="0"/>
                  <a:cs typeface="Arial" charset="0"/>
                </a:rPr>
                <a:t>10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4494441" y="4997843"/>
            <a:ext cx="3626080" cy="1165416"/>
            <a:chOff x="2970441" y="4997843"/>
            <a:chExt cx="3626080" cy="1165416"/>
          </a:xfrm>
        </p:grpSpPr>
        <p:sp>
          <p:nvSpPr>
            <p:cNvPr id="34" name="TextBox 33"/>
            <p:cNvSpPr txBox="1"/>
            <p:nvPr/>
          </p:nvSpPr>
          <p:spPr>
            <a:xfrm rot="426504">
              <a:off x="3755767" y="4997843"/>
              <a:ext cx="11592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latin typeface="Arial"/>
                  <a:cs typeface="Arial"/>
                </a:rPr>
                <a:t>put(x, 20)</a:t>
              </a:r>
            </a:p>
          </p:txBody>
        </p:sp>
        <p:cxnSp>
          <p:nvCxnSpPr>
            <p:cNvPr id="35" name="Curved Connector 8"/>
            <p:cNvCxnSpPr/>
            <p:nvPr/>
          </p:nvCxnSpPr>
          <p:spPr>
            <a:xfrm flipH="1" flipV="1">
              <a:off x="2975234" y="5246760"/>
              <a:ext cx="2749224" cy="328943"/>
            </a:xfrm>
            <a:prstGeom prst="straightConnector1">
              <a:avLst/>
            </a:prstGeom>
            <a:ln>
              <a:prstDash val="solid"/>
              <a:headEnd type="arrow"/>
              <a:tailEnd type="non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Curved Connector 8"/>
            <p:cNvCxnSpPr/>
            <p:nvPr/>
          </p:nvCxnSpPr>
          <p:spPr>
            <a:xfrm flipV="1">
              <a:off x="2970441" y="5719892"/>
              <a:ext cx="2742281" cy="443367"/>
            </a:xfrm>
            <a:prstGeom prst="straightConnector1">
              <a:avLst/>
            </a:prstGeom>
            <a:ln>
              <a:prstDash val="solid"/>
              <a:headEnd type="arrow"/>
              <a:tailEnd type="non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 rot="21081770">
              <a:off x="3802575" y="5583853"/>
              <a:ext cx="7232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>
                  <a:latin typeface="Arial"/>
                  <a:cs typeface="Arial"/>
                </a:rPr>
                <a:t>ACK!</a:t>
              </a:r>
              <a:endParaRPr lang="en-US" i="1" dirty="0">
                <a:latin typeface="Arial"/>
                <a:cs typeface="Arial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813934" y="5438227"/>
              <a:ext cx="7825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charset="0"/>
                  <a:ea typeface="Arial" charset="0"/>
                  <a:cs typeface="Arial" charset="0"/>
                  <a:sym typeface="Wingdings"/>
                </a:rPr>
                <a:t>x</a:t>
              </a:r>
              <a:r>
                <a:rPr lang="en-US" dirty="0">
                  <a:latin typeface="Arial" charset="0"/>
                  <a:ea typeface="Arial" charset="0"/>
                  <a:cs typeface="Arial" charset="0"/>
                </a:rPr>
                <a:t>20</a:t>
              </a: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7499961" y="6324487"/>
            <a:ext cx="868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Time ↓</a:t>
            </a:r>
          </a:p>
        </p:txBody>
      </p:sp>
    </p:spTree>
    <p:extLst>
      <p:ext uri="{BB962C8B-B14F-4D97-AF65-F5344CB8AC3E}">
        <p14:creationId xmlns:p14="http://schemas.microsoft.com/office/powerpoint/2010/main" val="551133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447800"/>
            <a:ext cx="10515600" cy="130368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dirty="0"/>
              <a:t>Consider a client storing key-value pairs in a database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put(x, value), then get(x): expect answer to be </a:t>
            </a:r>
            <a:r>
              <a:rPr lang="en-US" dirty="0">
                <a:sym typeface="Wingdings"/>
              </a:rPr>
              <a:t>value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At-Least-Once and writes</a:t>
            </a:r>
          </a:p>
        </p:txBody>
      </p:sp>
      <p:sp>
        <p:nvSpPr>
          <p:cNvPr id="5" name="Rectangle 4"/>
          <p:cNvSpPr>
            <a:spLocks/>
          </p:cNvSpPr>
          <p:nvPr/>
        </p:nvSpPr>
        <p:spPr bwMode="auto">
          <a:xfrm>
            <a:off x="3222093" y="3050975"/>
            <a:ext cx="589905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/>
                <a:ea typeface="Gill Sans" pitchFamily="-84" charset="0"/>
                <a:cs typeface="Arial"/>
              </a:rPr>
              <a:t>Client</a:t>
            </a:r>
            <a:endParaRPr lang="en-US" dirty="0">
              <a:latin typeface="Arial"/>
              <a:ea typeface="Gill Sans" pitchFamily="-84" charset="0"/>
              <a:cs typeface="Arial"/>
            </a:endParaRPr>
          </a:p>
        </p:txBody>
      </p:sp>
      <p:pic>
        <p:nvPicPr>
          <p:cNvPr id="7" name="Picture 6" descr="Mac-Book-Black-On-48x4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854" y="2881965"/>
            <a:ext cx="609600" cy="609600"/>
          </a:xfrm>
          <a:prstGeom prst="rect">
            <a:avLst/>
          </a:prstGeom>
        </p:spPr>
      </p:pic>
      <p:cxnSp>
        <p:nvCxnSpPr>
          <p:cNvPr id="10" name="Straight Connector 9"/>
          <p:cNvCxnSpPr>
            <a:stCxn id="7" idx="2"/>
          </p:cNvCxnSpPr>
          <p:nvPr/>
        </p:nvCxnSpPr>
        <p:spPr>
          <a:xfrm flipH="1">
            <a:off x="4482722" y="3491565"/>
            <a:ext cx="3932" cy="3023926"/>
          </a:xfrm>
          <a:prstGeom prst="line">
            <a:avLst/>
          </a:prstGeom>
          <a:ln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499961" y="6324487"/>
            <a:ext cx="868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Time ↓</a:t>
            </a:r>
          </a:p>
        </p:txBody>
      </p:sp>
      <p:sp>
        <p:nvSpPr>
          <p:cNvPr id="9" name="TextBox 8"/>
          <p:cNvSpPr txBox="1"/>
          <p:nvPr/>
        </p:nvSpPr>
        <p:spPr>
          <a:xfrm rot="426504">
            <a:off x="5043520" y="3358125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put(x, 10)</a:t>
            </a:r>
          </a:p>
        </p:txBody>
      </p:sp>
      <p:sp>
        <p:nvSpPr>
          <p:cNvPr id="19" name="Cloud Callout 18"/>
          <p:cNvSpPr/>
          <p:nvPr/>
        </p:nvSpPr>
        <p:spPr>
          <a:xfrm>
            <a:off x="3205704" y="5332831"/>
            <a:ext cx="1181872" cy="784420"/>
          </a:xfrm>
          <a:prstGeom prst="cloudCallout">
            <a:avLst>
              <a:gd name="adj1" fmla="val 50436"/>
              <a:gd name="adj2" fmla="val 87503"/>
            </a:avLst>
          </a:prstGeom>
          <a:solidFill>
            <a:srgbClr val="FF00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x=20</a:t>
            </a:r>
          </a:p>
        </p:txBody>
      </p:sp>
      <p:sp>
        <p:nvSpPr>
          <p:cNvPr id="30" name="Rectangle 29"/>
          <p:cNvSpPr>
            <a:spLocks/>
          </p:cNvSpPr>
          <p:nvPr/>
        </p:nvSpPr>
        <p:spPr bwMode="auto">
          <a:xfrm>
            <a:off x="7542655" y="3035586"/>
            <a:ext cx="891357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/>
                <a:ea typeface="Gill Sans" pitchFamily="-84" charset="0"/>
                <a:cs typeface="Arial"/>
              </a:rPr>
              <a:t>Server</a:t>
            </a:r>
            <a:endParaRPr lang="en-US" dirty="0">
              <a:latin typeface="Arial"/>
              <a:ea typeface="Gill Sans" pitchFamily="-84" charset="0"/>
              <a:cs typeface="Arial"/>
            </a:endParaRPr>
          </a:p>
        </p:txBody>
      </p:sp>
      <p:pic>
        <p:nvPicPr>
          <p:cNvPr id="31" name="Picture 30" descr="server-48x4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054" y="2881965"/>
            <a:ext cx="609600" cy="609600"/>
          </a:xfrm>
          <a:prstGeom prst="rect">
            <a:avLst/>
          </a:prstGeom>
        </p:spPr>
      </p:pic>
      <p:cxnSp>
        <p:nvCxnSpPr>
          <p:cNvPr id="32" name="Straight Connector 31"/>
          <p:cNvCxnSpPr/>
          <p:nvPr/>
        </p:nvCxnSpPr>
        <p:spPr>
          <a:xfrm>
            <a:off x="7237855" y="3491565"/>
            <a:ext cx="4419" cy="3023926"/>
          </a:xfrm>
          <a:prstGeom prst="line">
            <a:avLst/>
          </a:prstGeom>
          <a:ln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Folded Corner 19"/>
          <p:cNvSpPr/>
          <p:nvPr/>
        </p:nvSpPr>
        <p:spPr>
          <a:xfrm>
            <a:off x="4387923" y="2366464"/>
            <a:ext cx="1653775" cy="801430"/>
          </a:xfrm>
          <a:prstGeom prst="foldedCorner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p</a:t>
            </a:r>
            <a:r>
              <a:rPr lang="en-US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ut(x,10</a:t>
            </a:r>
            <a:r>
              <a:rPr lang="en-US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put(x,20)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3317391" y="3622047"/>
            <a:ext cx="4800727" cy="2628643"/>
            <a:chOff x="1793390" y="3622046"/>
            <a:chExt cx="4800727" cy="2628643"/>
          </a:xfrm>
        </p:grpSpPr>
        <p:sp>
          <p:nvSpPr>
            <p:cNvPr id="23" name="TextBox 22"/>
            <p:cNvSpPr txBox="1"/>
            <p:nvPr/>
          </p:nvSpPr>
          <p:spPr>
            <a:xfrm rot="426504">
              <a:off x="3750844" y="3864302"/>
              <a:ext cx="11592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latin typeface="Arial"/>
                  <a:cs typeface="Arial"/>
                </a:rPr>
                <a:t>put(x, 10)</a:t>
              </a:r>
            </a:p>
          </p:txBody>
        </p:sp>
        <p:sp>
          <p:nvSpPr>
            <p:cNvPr id="13" name="Left Brace 12"/>
            <p:cNvSpPr/>
            <p:nvPr/>
          </p:nvSpPr>
          <p:spPr>
            <a:xfrm>
              <a:off x="2754217" y="3622046"/>
              <a:ext cx="128683" cy="490037"/>
            </a:xfrm>
            <a:prstGeom prst="leftBrace">
              <a:avLst>
                <a:gd name="adj1" fmla="val 27688"/>
                <a:gd name="adj2" fmla="val 50000"/>
              </a:avLst>
            </a:prstGeom>
            <a:ln>
              <a:prstDash val="soli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 rot="18900000">
              <a:off x="1793390" y="4006112"/>
              <a:ext cx="10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latin typeface="Arial" charset="0"/>
                  <a:ea typeface="Arial" charset="0"/>
                  <a:cs typeface="Arial" charset="0"/>
                </a:rPr>
                <a:t>Timeout</a:t>
              </a:r>
            </a:p>
          </p:txBody>
        </p:sp>
        <p:cxnSp>
          <p:nvCxnSpPr>
            <p:cNvPr id="25" name="Curved Connector 8"/>
            <p:cNvCxnSpPr/>
            <p:nvPr/>
          </p:nvCxnSpPr>
          <p:spPr>
            <a:xfrm flipV="1">
              <a:off x="2963916" y="4569373"/>
              <a:ext cx="2742281" cy="443367"/>
            </a:xfrm>
            <a:prstGeom prst="straightConnector1">
              <a:avLst/>
            </a:prstGeom>
            <a:ln>
              <a:prstDash val="solid"/>
              <a:headEnd type="arrow"/>
              <a:tailEnd type="non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 rot="21081770">
              <a:off x="3796050" y="4433334"/>
              <a:ext cx="7232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>
                  <a:latin typeface="Arial"/>
                  <a:cs typeface="Arial"/>
                </a:rPr>
                <a:t>ACK!</a:t>
              </a:r>
              <a:endParaRPr lang="en-US" i="1" dirty="0">
                <a:latin typeface="Arial"/>
                <a:cs typeface="Arial"/>
              </a:endParaRPr>
            </a:p>
          </p:txBody>
        </p:sp>
        <p:cxnSp>
          <p:nvCxnSpPr>
            <p:cNvPr id="33" name="Curved Connector 8"/>
            <p:cNvCxnSpPr/>
            <p:nvPr/>
          </p:nvCxnSpPr>
          <p:spPr>
            <a:xfrm flipH="1" flipV="1">
              <a:off x="2970311" y="4113219"/>
              <a:ext cx="2749224" cy="328943"/>
            </a:xfrm>
            <a:prstGeom prst="straightConnector1">
              <a:avLst/>
            </a:prstGeom>
            <a:ln>
              <a:prstDash val="solid"/>
              <a:headEnd type="arrow"/>
              <a:tailEnd type="non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5811530" y="4275378"/>
              <a:ext cx="7825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charset="0"/>
                  <a:ea typeface="Arial" charset="0"/>
                  <a:cs typeface="Arial" charset="0"/>
                </a:rPr>
                <a:t>x</a:t>
              </a:r>
              <a:r>
                <a:rPr lang="en-US" dirty="0">
                  <a:latin typeface="Arial" charset="0"/>
                  <a:ea typeface="Arial" charset="0"/>
                  <a:cs typeface="Arial" charset="0"/>
                  <a:sym typeface="Wingdings"/>
                </a:rPr>
                <a:t></a:t>
              </a:r>
              <a:r>
                <a:rPr lang="en-US" dirty="0">
                  <a:latin typeface="Arial" charset="0"/>
                  <a:ea typeface="Arial" charset="0"/>
                  <a:cs typeface="Arial" charset="0"/>
                </a:rPr>
                <a:t>10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805820" y="5881357"/>
              <a:ext cx="7825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Arial" charset="0"/>
                  <a:ea typeface="Arial" charset="0"/>
                  <a:cs typeface="Arial" charset="0"/>
                </a:rPr>
                <a:t>x</a:t>
              </a:r>
              <a:r>
                <a:rPr lang="en-US" dirty="0">
                  <a:solidFill>
                    <a:srgbClr val="FF0000"/>
                  </a:solidFill>
                  <a:latin typeface="Arial" charset="0"/>
                  <a:ea typeface="Arial" charset="0"/>
                  <a:cs typeface="Arial" charset="0"/>
                  <a:sym typeface="Wingdings"/>
                </a:rPr>
                <a:t></a:t>
              </a:r>
              <a:r>
                <a:rPr lang="en-US" dirty="0">
                  <a:solidFill>
                    <a:srgbClr val="FF0000"/>
                  </a:solidFill>
                  <a:latin typeface="Arial" charset="0"/>
                  <a:ea typeface="Arial" charset="0"/>
                  <a:cs typeface="Arial" charset="0"/>
                </a:rPr>
                <a:t>10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4494441" y="4997843"/>
            <a:ext cx="3626080" cy="1165416"/>
            <a:chOff x="2970441" y="4997843"/>
            <a:chExt cx="3626080" cy="1165416"/>
          </a:xfrm>
        </p:grpSpPr>
        <p:sp>
          <p:nvSpPr>
            <p:cNvPr id="34" name="TextBox 33"/>
            <p:cNvSpPr txBox="1"/>
            <p:nvPr/>
          </p:nvSpPr>
          <p:spPr>
            <a:xfrm rot="426504">
              <a:off x="3755767" y="4997843"/>
              <a:ext cx="11592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latin typeface="Arial"/>
                  <a:cs typeface="Arial"/>
                </a:rPr>
                <a:t>put(x, 20)</a:t>
              </a:r>
            </a:p>
          </p:txBody>
        </p:sp>
        <p:cxnSp>
          <p:nvCxnSpPr>
            <p:cNvPr id="35" name="Curved Connector 8"/>
            <p:cNvCxnSpPr/>
            <p:nvPr/>
          </p:nvCxnSpPr>
          <p:spPr>
            <a:xfrm flipH="1" flipV="1">
              <a:off x="2975234" y="5246760"/>
              <a:ext cx="2749224" cy="328943"/>
            </a:xfrm>
            <a:prstGeom prst="straightConnector1">
              <a:avLst/>
            </a:prstGeom>
            <a:ln>
              <a:prstDash val="solid"/>
              <a:headEnd type="arrow"/>
              <a:tailEnd type="non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Curved Connector 8"/>
            <p:cNvCxnSpPr/>
            <p:nvPr/>
          </p:nvCxnSpPr>
          <p:spPr>
            <a:xfrm flipV="1">
              <a:off x="2970441" y="5719892"/>
              <a:ext cx="2742281" cy="443367"/>
            </a:xfrm>
            <a:prstGeom prst="straightConnector1">
              <a:avLst/>
            </a:prstGeom>
            <a:ln>
              <a:prstDash val="solid"/>
              <a:headEnd type="arrow"/>
              <a:tailEnd type="non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 rot="21081770">
              <a:off x="3802575" y="5583853"/>
              <a:ext cx="7232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>
                  <a:latin typeface="Arial"/>
                  <a:cs typeface="Arial"/>
                </a:rPr>
                <a:t>ACK!</a:t>
              </a:r>
              <a:endParaRPr lang="en-US" i="1" dirty="0">
                <a:latin typeface="Arial"/>
                <a:cs typeface="Arial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813934" y="5438227"/>
              <a:ext cx="7825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charset="0"/>
                  <a:ea typeface="Arial" charset="0"/>
                  <a:cs typeface="Arial" charset="0"/>
                  <a:sym typeface="Wingdings"/>
                </a:rPr>
                <a:t>x</a:t>
              </a:r>
              <a:r>
                <a:rPr lang="en-US" dirty="0">
                  <a:latin typeface="Arial" charset="0"/>
                  <a:ea typeface="Arial" charset="0"/>
                  <a:cs typeface="Arial" charset="0"/>
                </a:rPr>
                <a:t>20</a:t>
              </a:r>
            </a:p>
          </p:txBody>
        </p:sp>
      </p:grpSp>
      <p:sp>
        <p:nvSpPr>
          <p:cNvPr id="17" name="Freeform 16"/>
          <p:cNvSpPr/>
          <p:nvPr/>
        </p:nvSpPr>
        <p:spPr>
          <a:xfrm>
            <a:off x="4483769" y="3617495"/>
            <a:ext cx="2757571" cy="2466641"/>
          </a:xfrm>
          <a:custGeom>
            <a:avLst/>
            <a:gdLst>
              <a:gd name="connsiteX0" fmla="*/ 0 w 2955015"/>
              <a:gd name="connsiteY0" fmla="*/ 0 h 2731214"/>
              <a:gd name="connsiteX1" fmla="*/ 2751221 w 2955015"/>
              <a:gd name="connsiteY1" fmla="*/ 2590800 h 2731214"/>
              <a:gd name="connsiteX2" fmla="*/ 2751221 w 2955015"/>
              <a:gd name="connsiteY2" fmla="*/ 2406316 h 2731214"/>
              <a:gd name="connsiteX3" fmla="*/ 2751221 w 2955015"/>
              <a:gd name="connsiteY3" fmla="*/ 2406316 h 2731214"/>
              <a:gd name="connsiteX0" fmla="*/ 0 w 2751221"/>
              <a:gd name="connsiteY0" fmla="*/ 0 h 2406316"/>
              <a:gd name="connsiteX1" fmla="*/ 2318084 w 2751221"/>
              <a:gd name="connsiteY1" fmla="*/ 240632 h 2406316"/>
              <a:gd name="connsiteX2" fmla="*/ 2751221 w 2751221"/>
              <a:gd name="connsiteY2" fmla="*/ 2406316 h 2406316"/>
              <a:gd name="connsiteX3" fmla="*/ 2751221 w 2751221"/>
              <a:gd name="connsiteY3" fmla="*/ 2406316 h 2406316"/>
              <a:gd name="connsiteX0" fmla="*/ 0 w 2751221"/>
              <a:gd name="connsiteY0" fmla="*/ 0 h 2406316"/>
              <a:gd name="connsiteX1" fmla="*/ 2318084 w 2751221"/>
              <a:gd name="connsiteY1" fmla="*/ 240632 h 2406316"/>
              <a:gd name="connsiteX2" fmla="*/ 2751221 w 2751221"/>
              <a:gd name="connsiteY2" fmla="*/ 2406316 h 2406316"/>
              <a:gd name="connsiteX3" fmla="*/ 2751221 w 2751221"/>
              <a:gd name="connsiteY3" fmla="*/ 2406316 h 2406316"/>
              <a:gd name="connsiteX0" fmla="*/ 0 w 2751221"/>
              <a:gd name="connsiteY0" fmla="*/ 8119 h 2414435"/>
              <a:gd name="connsiteX1" fmla="*/ 2326105 w 2751221"/>
              <a:gd name="connsiteY1" fmla="*/ 176562 h 2414435"/>
              <a:gd name="connsiteX2" fmla="*/ 2751221 w 2751221"/>
              <a:gd name="connsiteY2" fmla="*/ 2414435 h 2414435"/>
              <a:gd name="connsiteX3" fmla="*/ 2751221 w 2751221"/>
              <a:gd name="connsiteY3" fmla="*/ 2414435 h 2414435"/>
              <a:gd name="connsiteX0" fmla="*/ 0 w 2751221"/>
              <a:gd name="connsiteY0" fmla="*/ 0 h 2406316"/>
              <a:gd name="connsiteX1" fmla="*/ 2326105 w 2751221"/>
              <a:gd name="connsiteY1" fmla="*/ 280738 h 2406316"/>
              <a:gd name="connsiteX2" fmla="*/ 2751221 w 2751221"/>
              <a:gd name="connsiteY2" fmla="*/ 2406316 h 2406316"/>
              <a:gd name="connsiteX3" fmla="*/ 2751221 w 2751221"/>
              <a:gd name="connsiteY3" fmla="*/ 2406316 h 2406316"/>
              <a:gd name="connsiteX0" fmla="*/ 0 w 2759174"/>
              <a:gd name="connsiteY0" fmla="*/ 0 h 2406316"/>
              <a:gd name="connsiteX1" fmla="*/ 2326105 w 2759174"/>
              <a:gd name="connsiteY1" fmla="*/ 280738 h 2406316"/>
              <a:gd name="connsiteX2" fmla="*/ 2751221 w 2759174"/>
              <a:gd name="connsiteY2" fmla="*/ 2406316 h 2406316"/>
              <a:gd name="connsiteX3" fmla="*/ 2751221 w 2759174"/>
              <a:gd name="connsiteY3" fmla="*/ 2406316 h 2406316"/>
              <a:gd name="connsiteX0" fmla="*/ 0 w 2782710"/>
              <a:gd name="connsiteY0" fmla="*/ 0 h 2406316"/>
              <a:gd name="connsiteX1" fmla="*/ 2326105 w 2782710"/>
              <a:gd name="connsiteY1" fmla="*/ 280738 h 2406316"/>
              <a:gd name="connsiteX2" fmla="*/ 2751220 w 2782710"/>
              <a:gd name="connsiteY2" fmla="*/ 1740568 h 2406316"/>
              <a:gd name="connsiteX3" fmla="*/ 2751221 w 2782710"/>
              <a:gd name="connsiteY3" fmla="*/ 2406316 h 2406316"/>
              <a:gd name="connsiteX4" fmla="*/ 2751221 w 2782710"/>
              <a:gd name="connsiteY4" fmla="*/ 2406316 h 2406316"/>
              <a:gd name="connsiteX0" fmla="*/ 0 w 2751221"/>
              <a:gd name="connsiteY0" fmla="*/ 0 h 2475851"/>
              <a:gd name="connsiteX1" fmla="*/ 2326105 w 2751221"/>
              <a:gd name="connsiteY1" fmla="*/ 280738 h 2475851"/>
              <a:gd name="connsiteX2" fmla="*/ 2671010 w 2751221"/>
              <a:gd name="connsiteY2" fmla="*/ 2286000 h 2475851"/>
              <a:gd name="connsiteX3" fmla="*/ 2751221 w 2751221"/>
              <a:gd name="connsiteY3" fmla="*/ 2406316 h 2475851"/>
              <a:gd name="connsiteX4" fmla="*/ 2751221 w 2751221"/>
              <a:gd name="connsiteY4" fmla="*/ 2406316 h 2475851"/>
              <a:gd name="connsiteX0" fmla="*/ 0 w 2751221"/>
              <a:gd name="connsiteY0" fmla="*/ 0 h 2475851"/>
              <a:gd name="connsiteX1" fmla="*/ 2326105 w 2751221"/>
              <a:gd name="connsiteY1" fmla="*/ 280738 h 2475851"/>
              <a:gd name="connsiteX2" fmla="*/ 2671010 w 2751221"/>
              <a:gd name="connsiteY2" fmla="*/ 2286000 h 2475851"/>
              <a:gd name="connsiteX3" fmla="*/ 2751221 w 2751221"/>
              <a:gd name="connsiteY3" fmla="*/ 2406316 h 2475851"/>
              <a:gd name="connsiteX4" fmla="*/ 2751221 w 2751221"/>
              <a:gd name="connsiteY4" fmla="*/ 2406316 h 2475851"/>
              <a:gd name="connsiteX0" fmla="*/ 0 w 2751221"/>
              <a:gd name="connsiteY0" fmla="*/ 0 h 2475851"/>
              <a:gd name="connsiteX1" fmla="*/ 2326105 w 2751221"/>
              <a:gd name="connsiteY1" fmla="*/ 280738 h 2475851"/>
              <a:gd name="connsiteX2" fmla="*/ 2671010 w 2751221"/>
              <a:gd name="connsiteY2" fmla="*/ 2286000 h 2475851"/>
              <a:gd name="connsiteX3" fmla="*/ 2751221 w 2751221"/>
              <a:gd name="connsiteY3" fmla="*/ 2406316 h 2475851"/>
              <a:gd name="connsiteX4" fmla="*/ 2751221 w 2751221"/>
              <a:gd name="connsiteY4" fmla="*/ 2406316 h 2475851"/>
              <a:gd name="connsiteX0" fmla="*/ 0 w 2751221"/>
              <a:gd name="connsiteY0" fmla="*/ 0 h 2475851"/>
              <a:gd name="connsiteX1" fmla="*/ 2326105 w 2751221"/>
              <a:gd name="connsiteY1" fmla="*/ 280738 h 2475851"/>
              <a:gd name="connsiteX2" fmla="*/ 2671010 w 2751221"/>
              <a:gd name="connsiteY2" fmla="*/ 2286000 h 2475851"/>
              <a:gd name="connsiteX3" fmla="*/ 2751221 w 2751221"/>
              <a:gd name="connsiteY3" fmla="*/ 2406316 h 2475851"/>
              <a:gd name="connsiteX4" fmla="*/ 2751221 w 2751221"/>
              <a:gd name="connsiteY4" fmla="*/ 2406316 h 2475851"/>
              <a:gd name="connsiteX0" fmla="*/ 0 w 2751221"/>
              <a:gd name="connsiteY0" fmla="*/ 0 h 2475851"/>
              <a:gd name="connsiteX1" fmla="*/ 2326105 w 2751221"/>
              <a:gd name="connsiteY1" fmla="*/ 280738 h 2475851"/>
              <a:gd name="connsiteX2" fmla="*/ 2671010 w 2751221"/>
              <a:gd name="connsiteY2" fmla="*/ 2286000 h 2475851"/>
              <a:gd name="connsiteX3" fmla="*/ 2751221 w 2751221"/>
              <a:gd name="connsiteY3" fmla="*/ 2406316 h 2475851"/>
              <a:gd name="connsiteX4" fmla="*/ 2751221 w 2751221"/>
              <a:gd name="connsiteY4" fmla="*/ 2406316 h 2475851"/>
              <a:gd name="connsiteX0" fmla="*/ 0 w 2751221"/>
              <a:gd name="connsiteY0" fmla="*/ 0 h 2475851"/>
              <a:gd name="connsiteX1" fmla="*/ 2326105 w 2751221"/>
              <a:gd name="connsiteY1" fmla="*/ 280738 h 2475851"/>
              <a:gd name="connsiteX2" fmla="*/ 2671010 w 2751221"/>
              <a:gd name="connsiteY2" fmla="*/ 2286000 h 2475851"/>
              <a:gd name="connsiteX3" fmla="*/ 2751221 w 2751221"/>
              <a:gd name="connsiteY3" fmla="*/ 2406316 h 2475851"/>
              <a:gd name="connsiteX4" fmla="*/ 2751221 w 2751221"/>
              <a:gd name="connsiteY4" fmla="*/ 2406316 h 2475851"/>
              <a:gd name="connsiteX0" fmla="*/ 0 w 2751221"/>
              <a:gd name="connsiteY0" fmla="*/ 0 h 2475851"/>
              <a:gd name="connsiteX1" fmla="*/ 2318084 w 2751221"/>
              <a:gd name="connsiteY1" fmla="*/ 312822 h 2475851"/>
              <a:gd name="connsiteX2" fmla="*/ 2671010 w 2751221"/>
              <a:gd name="connsiteY2" fmla="*/ 2286000 h 2475851"/>
              <a:gd name="connsiteX3" fmla="*/ 2751221 w 2751221"/>
              <a:gd name="connsiteY3" fmla="*/ 2406316 h 2475851"/>
              <a:gd name="connsiteX4" fmla="*/ 2751221 w 2751221"/>
              <a:gd name="connsiteY4" fmla="*/ 2406316 h 2475851"/>
              <a:gd name="connsiteX0" fmla="*/ 0 w 2751221"/>
              <a:gd name="connsiteY0" fmla="*/ 0 h 2475851"/>
              <a:gd name="connsiteX1" fmla="*/ 2318084 w 2751221"/>
              <a:gd name="connsiteY1" fmla="*/ 312822 h 2475851"/>
              <a:gd name="connsiteX2" fmla="*/ 2671010 w 2751221"/>
              <a:gd name="connsiteY2" fmla="*/ 2286000 h 2475851"/>
              <a:gd name="connsiteX3" fmla="*/ 2751221 w 2751221"/>
              <a:gd name="connsiteY3" fmla="*/ 2406316 h 2475851"/>
              <a:gd name="connsiteX4" fmla="*/ 2751221 w 2751221"/>
              <a:gd name="connsiteY4" fmla="*/ 2406316 h 2475851"/>
              <a:gd name="connsiteX0" fmla="*/ 0 w 2751221"/>
              <a:gd name="connsiteY0" fmla="*/ 0 h 2475851"/>
              <a:gd name="connsiteX1" fmla="*/ 2318084 w 2751221"/>
              <a:gd name="connsiteY1" fmla="*/ 296947 h 2475851"/>
              <a:gd name="connsiteX2" fmla="*/ 2671010 w 2751221"/>
              <a:gd name="connsiteY2" fmla="*/ 2286000 h 2475851"/>
              <a:gd name="connsiteX3" fmla="*/ 2751221 w 2751221"/>
              <a:gd name="connsiteY3" fmla="*/ 2406316 h 2475851"/>
              <a:gd name="connsiteX4" fmla="*/ 2751221 w 2751221"/>
              <a:gd name="connsiteY4" fmla="*/ 2406316 h 2475851"/>
              <a:gd name="connsiteX0" fmla="*/ 0 w 2751221"/>
              <a:gd name="connsiteY0" fmla="*/ 0 h 2475851"/>
              <a:gd name="connsiteX1" fmla="*/ 2318084 w 2751221"/>
              <a:gd name="connsiteY1" fmla="*/ 296947 h 2475851"/>
              <a:gd name="connsiteX2" fmla="*/ 2671010 w 2751221"/>
              <a:gd name="connsiteY2" fmla="*/ 2286000 h 2475851"/>
              <a:gd name="connsiteX3" fmla="*/ 2751221 w 2751221"/>
              <a:gd name="connsiteY3" fmla="*/ 2406316 h 2475851"/>
              <a:gd name="connsiteX4" fmla="*/ 2751221 w 2751221"/>
              <a:gd name="connsiteY4" fmla="*/ 2406316 h 2475851"/>
              <a:gd name="connsiteX0" fmla="*/ 0 w 2751221"/>
              <a:gd name="connsiteY0" fmla="*/ 0 h 2475851"/>
              <a:gd name="connsiteX1" fmla="*/ 2321259 w 2751221"/>
              <a:gd name="connsiteY1" fmla="*/ 271547 h 2475851"/>
              <a:gd name="connsiteX2" fmla="*/ 2671010 w 2751221"/>
              <a:gd name="connsiteY2" fmla="*/ 2286000 h 2475851"/>
              <a:gd name="connsiteX3" fmla="*/ 2751221 w 2751221"/>
              <a:gd name="connsiteY3" fmla="*/ 2406316 h 2475851"/>
              <a:gd name="connsiteX4" fmla="*/ 2751221 w 2751221"/>
              <a:gd name="connsiteY4" fmla="*/ 2406316 h 2475851"/>
              <a:gd name="connsiteX0" fmla="*/ 0 w 2751221"/>
              <a:gd name="connsiteY0" fmla="*/ 0 h 2475851"/>
              <a:gd name="connsiteX1" fmla="*/ 2321259 w 2751221"/>
              <a:gd name="connsiteY1" fmla="*/ 271547 h 2475851"/>
              <a:gd name="connsiteX2" fmla="*/ 2671010 w 2751221"/>
              <a:gd name="connsiteY2" fmla="*/ 2286000 h 2475851"/>
              <a:gd name="connsiteX3" fmla="*/ 2751221 w 2751221"/>
              <a:gd name="connsiteY3" fmla="*/ 2406316 h 2475851"/>
              <a:gd name="connsiteX4" fmla="*/ 2751221 w 2751221"/>
              <a:gd name="connsiteY4" fmla="*/ 2406316 h 2475851"/>
              <a:gd name="connsiteX0" fmla="*/ 0 w 2751221"/>
              <a:gd name="connsiteY0" fmla="*/ 0 h 2475851"/>
              <a:gd name="connsiteX1" fmla="*/ 2318084 w 2751221"/>
              <a:gd name="connsiteY1" fmla="*/ 290597 h 2475851"/>
              <a:gd name="connsiteX2" fmla="*/ 2671010 w 2751221"/>
              <a:gd name="connsiteY2" fmla="*/ 2286000 h 2475851"/>
              <a:gd name="connsiteX3" fmla="*/ 2751221 w 2751221"/>
              <a:gd name="connsiteY3" fmla="*/ 2406316 h 2475851"/>
              <a:gd name="connsiteX4" fmla="*/ 2751221 w 2751221"/>
              <a:gd name="connsiteY4" fmla="*/ 2406316 h 2475851"/>
              <a:gd name="connsiteX0" fmla="*/ 0 w 2751221"/>
              <a:gd name="connsiteY0" fmla="*/ 0 h 2475851"/>
              <a:gd name="connsiteX1" fmla="*/ 2318084 w 2751221"/>
              <a:gd name="connsiteY1" fmla="*/ 290597 h 2475851"/>
              <a:gd name="connsiteX2" fmla="*/ 2671010 w 2751221"/>
              <a:gd name="connsiteY2" fmla="*/ 2286000 h 2475851"/>
              <a:gd name="connsiteX3" fmla="*/ 2751221 w 2751221"/>
              <a:gd name="connsiteY3" fmla="*/ 2406316 h 2475851"/>
              <a:gd name="connsiteX4" fmla="*/ 2751221 w 2751221"/>
              <a:gd name="connsiteY4" fmla="*/ 2406316 h 2475851"/>
              <a:gd name="connsiteX0" fmla="*/ 0 w 2751221"/>
              <a:gd name="connsiteY0" fmla="*/ 0 h 2475851"/>
              <a:gd name="connsiteX1" fmla="*/ 2318084 w 2751221"/>
              <a:gd name="connsiteY1" fmla="*/ 290597 h 2475851"/>
              <a:gd name="connsiteX2" fmla="*/ 2671010 w 2751221"/>
              <a:gd name="connsiteY2" fmla="*/ 2286000 h 2475851"/>
              <a:gd name="connsiteX3" fmla="*/ 2751221 w 2751221"/>
              <a:gd name="connsiteY3" fmla="*/ 2406316 h 2475851"/>
              <a:gd name="connsiteX4" fmla="*/ 2751221 w 2751221"/>
              <a:gd name="connsiteY4" fmla="*/ 2406316 h 2475851"/>
              <a:gd name="connsiteX0" fmla="*/ 0 w 2751221"/>
              <a:gd name="connsiteY0" fmla="*/ 0 h 2475851"/>
              <a:gd name="connsiteX1" fmla="*/ 2318084 w 2751221"/>
              <a:gd name="connsiteY1" fmla="*/ 290597 h 2475851"/>
              <a:gd name="connsiteX2" fmla="*/ 2671010 w 2751221"/>
              <a:gd name="connsiteY2" fmla="*/ 2286000 h 2475851"/>
              <a:gd name="connsiteX3" fmla="*/ 2751221 w 2751221"/>
              <a:gd name="connsiteY3" fmla="*/ 2406316 h 2475851"/>
              <a:gd name="connsiteX4" fmla="*/ 2751221 w 2751221"/>
              <a:gd name="connsiteY4" fmla="*/ 2406316 h 2475851"/>
              <a:gd name="connsiteX0" fmla="*/ 0 w 2751221"/>
              <a:gd name="connsiteY0" fmla="*/ 0 h 2589034"/>
              <a:gd name="connsiteX1" fmla="*/ 2318084 w 2751221"/>
              <a:gd name="connsiteY1" fmla="*/ 290597 h 2589034"/>
              <a:gd name="connsiteX2" fmla="*/ 2556710 w 2751221"/>
              <a:gd name="connsiteY2" fmla="*/ 2438400 h 2589034"/>
              <a:gd name="connsiteX3" fmla="*/ 2751221 w 2751221"/>
              <a:gd name="connsiteY3" fmla="*/ 2406316 h 2589034"/>
              <a:gd name="connsiteX4" fmla="*/ 2751221 w 2751221"/>
              <a:gd name="connsiteY4" fmla="*/ 2406316 h 2589034"/>
              <a:gd name="connsiteX0" fmla="*/ 0 w 2751221"/>
              <a:gd name="connsiteY0" fmla="*/ 0 h 2589034"/>
              <a:gd name="connsiteX1" fmla="*/ 2318084 w 2751221"/>
              <a:gd name="connsiteY1" fmla="*/ 290597 h 2589034"/>
              <a:gd name="connsiteX2" fmla="*/ 2556710 w 2751221"/>
              <a:gd name="connsiteY2" fmla="*/ 2438400 h 2589034"/>
              <a:gd name="connsiteX3" fmla="*/ 2751221 w 2751221"/>
              <a:gd name="connsiteY3" fmla="*/ 2406316 h 2589034"/>
              <a:gd name="connsiteX4" fmla="*/ 2751221 w 2751221"/>
              <a:gd name="connsiteY4" fmla="*/ 2406316 h 2589034"/>
              <a:gd name="connsiteX0" fmla="*/ 0 w 2751221"/>
              <a:gd name="connsiteY0" fmla="*/ 0 h 2589034"/>
              <a:gd name="connsiteX1" fmla="*/ 2318084 w 2751221"/>
              <a:gd name="connsiteY1" fmla="*/ 290597 h 2589034"/>
              <a:gd name="connsiteX2" fmla="*/ 2556710 w 2751221"/>
              <a:gd name="connsiteY2" fmla="*/ 2438400 h 2589034"/>
              <a:gd name="connsiteX3" fmla="*/ 2751221 w 2751221"/>
              <a:gd name="connsiteY3" fmla="*/ 2406316 h 2589034"/>
              <a:gd name="connsiteX4" fmla="*/ 2751221 w 2751221"/>
              <a:gd name="connsiteY4" fmla="*/ 2406316 h 2589034"/>
              <a:gd name="connsiteX0" fmla="*/ 0 w 2751221"/>
              <a:gd name="connsiteY0" fmla="*/ 0 h 2440504"/>
              <a:gd name="connsiteX1" fmla="*/ 2318084 w 2751221"/>
              <a:gd name="connsiteY1" fmla="*/ 290597 h 2440504"/>
              <a:gd name="connsiteX2" fmla="*/ 2556710 w 2751221"/>
              <a:gd name="connsiteY2" fmla="*/ 2438400 h 2440504"/>
              <a:gd name="connsiteX3" fmla="*/ 2751221 w 2751221"/>
              <a:gd name="connsiteY3" fmla="*/ 2406316 h 2440504"/>
              <a:gd name="connsiteX4" fmla="*/ 2751221 w 2751221"/>
              <a:gd name="connsiteY4" fmla="*/ 2406316 h 2440504"/>
              <a:gd name="connsiteX0" fmla="*/ 0 w 2751221"/>
              <a:gd name="connsiteY0" fmla="*/ 0 h 2439093"/>
              <a:gd name="connsiteX1" fmla="*/ 2318084 w 2751221"/>
              <a:gd name="connsiteY1" fmla="*/ 290597 h 2439093"/>
              <a:gd name="connsiteX2" fmla="*/ 2556710 w 2751221"/>
              <a:gd name="connsiteY2" fmla="*/ 2438400 h 2439093"/>
              <a:gd name="connsiteX3" fmla="*/ 2751221 w 2751221"/>
              <a:gd name="connsiteY3" fmla="*/ 2406316 h 2439093"/>
              <a:gd name="connsiteX4" fmla="*/ 2751221 w 2751221"/>
              <a:gd name="connsiteY4" fmla="*/ 2406316 h 2439093"/>
              <a:gd name="connsiteX0" fmla="*/ 0 w 2751221"/>
              <a:gd name="connsiteY0" fmla="*/ 0 h 2441225"/>
              <a:gd name="connsiteX1" fmla="*/ 2318084 w 2751221"/>
              <a:gd name="connsiteY1" fmla="*/ 290597 h 2441225"/>
              <a:gd name="connsiteX2" fmla="*/ 2556710 w 2751221"/>
              <a:gd name="connsiteY2" fmla="*/ 2438400 h 2441225"/>
              <a:gd name="connsiteX3" fmla="*/ 2751221 w 2751221"/>
              <a:gd name="connsiteY3" fmla="*/ 2406316 h 2441225"/>
              <a:gd name="connsiteX4" fmla="*/ 2751221 w 2751221"/>
              <a:gd name="connsiteY4" fmla="*/ 2406316 h 2441225"/>
              <a:gd name="connsiteX0" fmla="*/ 0 w 2856093"/>
              <a:gd name="connsiteY0" fmla="*/ 0 h 2439022"/>
              <a:gd name="connsiteX1" fmla="*/ 2318084 w 2856093"/>
              <a:gd name="connsiteY1" fmla="*/ 290597 h 2439022"/>
              <a:gd name="connsiteX2" fmla="*/ 2556710 w 2856093"/>
              <a:gd name="connsiteY2" fmla="*/ 2438400 h 2439022"/>
              <a:gd name="connsiteX3" fmla="*/ 2751221 w 2856093"/>
              <a:gd name="connsiteY3" fmla="*/ 2406316 h 2439022"/>
              <a:gd name="connsiteX4" fmla="*/ 2751221 w 2856093"/>
              <a:gd name="connsiteY4" fmla="*/ 2406316 h 2439022"/>
              <a:gd name="connsiteX0" fmla="*/ 0 w 2751659"/>
              <a:gd name="connsiteY0" fmla="*/ 0 h 2825416"/>
              <a:gd name="connsiteX1" fmla="*/ 2318084 w 2751659"/>
              <a:gd name="connsiteY1" fmla="*/ 290597 h 2825416"/>
              <a:gd name="connsiteX2" fmla="*/ 2556710 w 2751659"/>
              <a:gd name="connsiteY2" fmla="*/ 2438400 h 2825416"/>
              <a:gd name="connsiteX3" fmla="*/ 2751221 w 2751659"/>
              <a:gd name="connsiteY3" fmla="*/ 2406316 h 2825416"/>
              <a:gd name="connsiteX4" fmla="*/ 2605171 w 2751659"/>
              <a:gd name="connsiteY4" fmla="*/ 2825416 h 2825416"/>
              <a:gd name="connsiteX0" fmla="*/ 0 w 2671601"/>
              <a:gd name="connsiteY0" fmla="*/ 0 h 2825416"/>
              <a:gd name="connsiteX1" fmla="*/ 2318084 w 2671601"/>
              <a:gd name="connsiteY1" fmla="*/ 290597 h 2825416"/>
              <a:gd name="connsiteX2" fmla="*/ 2556710 w 2671601"/>
              <a:gd name="connsiteY2" fmla="*/ 2438400 h 2825416"/>
              <a:gd name="connsiteX3" fmla="*/ 2598821 w 2671601"/>
              <a:gd name="connsiteY3" fmla="*/ 2514266 h 2825416"/>
              <a:gd name="connsiteX4" fmla="*/ 2605171 w 2671601"/>
              <a:gd name="connsiteY4" fmla="*/ 2825416 h 2825416"/>
              <a:gd name="connsiteX0" fmla="*/ 0 w 2671601"/>
              <a:gd name="connsiteY0" fmla="*/ 0 h 2825416"/>
              <a:gd name="connsiteX1" fmla="*/ 2318084 w 2671601"/>
              <a:gd name="connsiteY1" fmla="*/ 290597 h 2825416"/>
              <a:gd name="connsiteX2" fmla="*/ 2556710 w 2671601"/>
              <a:gd name="connsiteY2" fmla="*/ 2438400 h 2825416"/>
              <a:gd name="connsiteX3" fmla="*/ 2598821 w 2671601"/>
              <a:gd name="connsiteY3" fmla="*/ 2514266 h 2825416"/>
              <a:gd name="connsiteX4" fmla="*/ 2605171 w 2671601"/>
              <a:gd name="connsiteY4" fmla="*/ 2825416 h 2825416"/>
              <a:gd name="connsiteX0" fmla="*/ 0 w 3011571"/>
              <a:gd name="connsiteY0" fmla="*/ 0 h 2514345"/>
              <a:gd name="connsiteX1" fmla="*/ 2318084 w 3011571"/>
              <a:gd name="connsiteY1" fmla="*/ 290597 h 2514345"/>
              <a:gd name="connsiteX2" fmla="*/ 2556710 w 3011571"/>
              <a:gd name="connsiteY2" fmla="*/ 2438400 h 2514345"/>
              <a:gd name="connsiteX3" fmla="*/ 2598821 w 3011571"/>
              <a:gd name="connsiteY3" fmla="*/ 2514266 h 2514345"/>
              <a:gd name="connsiteX4" fmla="*/ 3011571 w 3011571"/>
              <a:gd name="connsiteY4" fmla="*/ 2422191 h 2514345"/>
              <a:gd name="connsiteX0" fmla="*/ 0 w 3040146"/>
              <a:gd name="connsiteY0" fmla="*/ 0 h 2625391"/>
              <a:gd name="connsiteX1" fmla="*/ 2318084 w 3040146"/>
              <a:gd name="connsiteY1" fmla="*/ 290597 h 2625391"/>
              <a:gd name="connsiteX2" fmla="*/ 2556710 w 3040146"/>
              <a:gd name="connsiteY2" fmla="*/ 2438400 h 2625391"/>
              <a:gd name="connsiteX3" fmla="*/ 2598821 w 3040146"/>
              <a:gd name="connsiteY3" fmla="*/ 2514266 h 2625391"/>
              <a:gd name="connsiteX4" fmla="*/ 3040146 w 3040146"/>
              <a:gd name="connsiteY4" fmla="*/ 2625391 h 2625391"/>
              <a:gd name="connsiteX0" fmla="*/ 0 w 3040146"/>
              <a:gd name="connsiteY0" fmla="*/ 0 h 2663949"/>
              <a:gd name="connsiteX1" fmla="*/ 2318084 w 3040146"/>
              <a:gd name="connsiteY1" fmla="*/ 290597 h 2663949"/>
              <a:gd name="connsiteX2" fmla="*/ 2556710 w 3040146"/>
              <a:gd name="connsiteY2" fmla="*/ 2438400 h 2663949"/>
              <a:gd name="connsiteX3" fmla="*/ 3040146 w 3040146"/>
              <a:gd name="connsiteY3" fmla="*/ 2625391 h 2663949"/>
              <a:gd name="connsiteX0" fmla="*/ 0 w 3040146"/>
              <a:gd name="connsiteY0" fmla="*/ 0 h 2625391"/>
              <a:gd name="connsiteX1" fmla="*/ 2318084 w 3040146"/>
              <a:gd name="connsiteY1" fmla="*/ 290597 h 2625391"/>
              <a:gd name="connsiteX2" fmla="*/ 2556710 w 3040146"/>
              <a:gd name="connsiteY2" fmla="*/ 2438400 h 2625391"/>
              <a:gd name="connsiteX3" fmla="*/ 3040146 w 3040146"/>
              <a:gd name="connsiteY3" fmla="*/ 2625391 h 2625391"/>
              <a:gd name="connsiteX0" fmla="*/ 0 w 3040146"/>
              <a:gd name="connsiteY0" fmla="*/ 0 h 2625391"/>
              <a:gd name="connsiteX1" fmla="*/ 2318084 w 3040146"/>
              <a:gd name="connsiteY1" fmla="*/ 290597 h 2625391"/>
              <a:gd name="connsiteX2" fmla="*/ 2556710 w 3040146"/>
              <a:gd name="connsiteY2" fmla="*/ 2438400 h 2625391"/>
              <a:gd name="connsiteX3" fmla="*/ 3040146 w 3040146"/>
              <a:gd name="connsiteY3" fmla="*/ 2625391 h 2625391"/>
              <a:gd name="connsiteX0" fmla="*/ 0 w 2757571"/>
              <a:gd name="connsiteY0" fmla="*/ 0 h 2466641"/>
              <a:gd name="connsiteX1" fmla="*/ 2318084 w 2757571"/>
              <a:gd name="connsiteY1" fmla="*/ 290597 h 2466641"/>
              <a:gd name="connsiteX2" fmla="*/ 2556710 w 2757571"/>
              <a:gd name="connsiteY2" fmla="*/ 2438400 h 2466641"/>
              <a:gd name="connsiteX3" fmla="*/ 2757571 w 2757571"/>
              <a:gd name="connsiteY3" fmla="*/ 2466641 h 2466641"/>
              <a:gd name="connsiteX0" fmla="*/ 0 w 2757571"/>
              <a:gd name="connsiteY0" fmla="*/ 0 h 2466641"/>
              <a:gd name="connsiteX1" fmla="*/ 2318084 w 2757571"/>
              <a:gd name="connsiteY1" fmla="*/ 290597 h 2466641"/>
              <a:gd name="connsiteX2" fmla="*/ 2556710 w 2757571"/>
              <a:gd name="connsiteY2" fmla="*/ 2438400 h 2466641"/>
              <a:gd name="connsiteX3" fmla="*/ 2757571 w 2757571"/>
              <a:gd name="connsiteY3" fmla="*/ 2466641 h 2466641"/>
              <a:gd name="connsiteX0" fmla="*/ 0 w 2757571"/>
              <a:gd name="connsiteY0" fmla="*/ 0 h 2466641"/>
              <a:gd name="connsiteX1" fmla="*/ 2318084 w 2757571"/>
              <a:gd name="connsiteY1" fmla="*/ 290597 h 2466641"/>
              <a:gd name="connsiteX2" fmla="*/ 2556710 w 2757571"/>
              <a:gd name="connsiteY2" fmla="*/ 2438400 h 2466641"/>
              <a:gd name="connsiteX3" fmla="*/ 2757571 w 2757571"/>
              <a:gd name="connsiteY3" fmla="*/ 2466641 h 2466641"/>
              <a:gd name="connsiteX0" fmla="*/ 0 w 2757571"/>
              <a:gd name="connsiteY0" fmla="*/ 0 h 2466641"/>
              <a:gd name="connsiteX1" fmla="*/ 2318084 w 2757571"/>
              <a:gd name="connsiteY1" fmla="*/ 290597 h 2466641"/>
              <a:gd name="connsiteX2" fmla="*/ 2556710 w 2757571"/>
              <a:gd name="connsiteY2" fmla="*/ 2438400 h 2466641"/>
              <a:gd name="connsiteX3" fmla="*/ 2757571 w 2757571"/>
              <a:gd name="connsiteY3" fmla="*/ 2466641 h 2466641"/>
              <a:gd name="connsiteX0" fmla="*/ 0 w 2757571"/>
              <a:gd name="connsiteY0" fmla="*/ 0 h 2466641"/>
              <a:gd name="connsiteX1" fmla="*/ 2318084 w 2757571"/>
              <a:gd name="connsiteY1" fmla="*/ 290597 h 2466641"/>
              <a:gd name="connsiteX2" fmla="*/ 2556710 w 2757571"/>
              <a:gd name="connsiteY2" fmla="*/ 2438400 h 2466641"/>
              <a:gd name="connsiteX3" fmla="*/ 2757571 w 2757571"/>
              <a:gd name="connsiteY3" fmla="*/ 2466641 h 2466641"/>
              <a:gd name="connsiteX0" fmla="*/ 0 w 2757571"/>
              <a:gd name="connsiteY0" fmla="*/ 0 h 2466641"/>
              <a:gd name="connsiteX1" fmla="*/ 2318084 w 2757571"/>
              <a:gd name="connsiteY1" fmla="*/ 290597 h 2466641"/>
              <a:gd name="connsiteX2" fmla="*/ 2556710 w 2757571"/>
              <a:gd name="connsiteY2" fmla="*/ 2438400 h 2466641"/>
              <a:gd name="connsiteX3" fmla="*/ 2757571 w 2757571"/>
              <a:gd name="connsiteY3" fmla="*/ 2466641 h 2466641"/>
              <a:gd name="connsiteX0" fmla="*/ 0 w 2757571"/>
              <a:gd name="connsiteY0" fmla="*/ 0 h 2466641"/>
              <a:gd name="connsiteX1" fmla="*/ 2318084 w 2757571"/>
              <a:gd name="connsiteY1" fmla="*/ 290597 h 2466641"/>
              <a:gd name="connsiteX2" fmla="*/ 2556710 w 2757571"/>
              <a:gd name="connsiteY2" fmla="*/ 2438400 h 2466641"/>
              <a:gd name="connsiteX3" fmla="*/ 2757571 w 2757571"/>
              <a:gd name="connsiteY3" fmla="*/ 2466641 h 2466641"/>
              <a:gd name="connsiteX0" fmla="*/ 0 w 2757571"/>
              <a:gd name="connsiteY0" fmla="*/ 0 h 2466641"/>
              <a:gd name="connsiteX1" fmla="*/ 2318084 w 2757571"/>
              <a:gd name="connsiteY1" fmla="*/ 290597 h 2466641"/>
              <a:gd name="connsiteX2" fmla="*/ 2556710 w 2757571"/>
              <a:gd name="connsiteY2" fmla="*/ 2446421 h 2466641"/>
              <a:gd name="connsiteX3" fmla="*/ 2757571 w 2757571"/>
              <a:gd name="connsiteY3" fmla="*/ 2466641 h 2466641"/>
              <a:gd name="connsiteX0" fmla="*/ 0 w 2757571"/>
              <a:gd name="connsiteY0" fmla="*/ 0 h 2466641"/>
              <a:gd name="connsiteX1" fmla="*/ 2318084 w 2757571"/>
              <a:gd name="connsiteY1" fmla="*/ 290597 h 2466641"/>
              <a:gd name="connsiteX2" fmla="*/ 2556710 w 2757571"/>
              <a:gd name="connsiteY2" fmla="*/ 2446421 h 2466641"/>
              <a:gd name="connsiteX3" fmla="*/ 2757571 w 2757571"/>
              <a:gd name="connsiteY3" fmla="*/ 2466641 h 2466641"/>
              <a:gd name="connsiteX0" fmla="*/ 0 w 2757571"/>
              <a:gd name="connsiteY0" fmla="*/ 0 h 2466641"/>
              <a:gd name="connsiteX1" fmla="*/ 2318084 w 2757571"/>
              <a:gd name="connsiteY1" fmla="*/ 280765 h 2466641"/>
              <a:gd name="connsiteX2" fmla="*/ 2556710 w 2757571"/>
              <a:gd name="connsiteY2" fmla="*/ 2446421 h 2466641"/>
              <a:gd name="connsiteX3" fmla="*/ 2757571 w 2757571"/>
              <a:gd name="connsiteY3" fmla="*/ 2466641 h 2466641"/>
              <a:gd name="connsiteX0" fmla="*/ 0 w 2757571"/>
              <a:gd name="connsiteY0" fmla="*/ 0 h 2466641"/>
              <a:gd name="connsiteX1" fmla="*/ 2309992 w 2757571"/>
              <a:gd name="connsiteY1" fmla="*/ 260535 h 2466641"/>
              <a:gd name="connsiteX2" fmla="*/ 2556710 w 2757571"/>
              <a:gd name="connsiteY2" fmla="*/ 2446421 h 2466641"/>
              <a:gd name="connsiteX3" fmla="*/ 2757571 w 2757571"/>
              <a:gd name="connsiteY3" fmla="*/ 2466641 h 2466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57571" h="2466641">
                <a:moveTo>
                  <a:pt x="0" y="0"/>
                </a:moveTo>
                <a:lnTo>
                  <a:pt x="2309992" y="260535"/>
                </a:lnTo>
                <a:cubicBezTo>
                  <a:pt x="2430308" y="1282298"/>
                  <a:pt x="2499895" y="1938504"/>
                  <a:pt x="2556710" y="2446421"/>
                </a:cubicBezTo>
                <a:lnTo>
                  <a:pt x="2757571" y="2466641"/>
                </a:lnTo>
              </a:path>
            </a:pathLst>
          </a:custGeom>
          <a:noFill/>
          <a:ln w="38100">
            <a:solidFill>
              <a:schemeClr val="tx1"/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914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Yes: If they are read-only operations with no side effects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e.g., read a key’s value in a database </a:t>
            </a:r>
          </a:p>
          <a:p>
            <a:pPr lvl="1"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Yes: If the application has its own functionality to cope with duplication and reordering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You will need this in Assignments 3 onwards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is At-Least-Once ever okay?</a:t>
            </a:r>
          </a:p>
        </p:txBody>
      </p:sp>
    </p:spTree>
    <p:extLst>
      <p:ext uri="{BB962C8B-B14F-4D97-AF65-F5344CB8AC3E}">
        <p14:creationId xmlns:p14="http://schemas.microsoft.com/office/powerpoint/2010/main" val="6991586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3042</TotalTime>
  <Words>1319</Words>
  <Application>Microsoft Macintosh PowerPoint</Application>
  <PresentationFormat>Widescreen</PresentationFormat>
  <Paragraphs>250</Paragraphs>
  <Slides>19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Consolas</vt:lpstr>
      <vt:lpstr>Courier</vt:lpstr>
      <vt:lpstr>Helvetica Neue Medium</vt:lpstr>
      <vt:lpstr>Office Theme</vt:lpstr>
      <vt:lpstr>RPCs and Failure</vt:lpstr>
      <vt:lpstr>Last Time: RPCs and Network Comm.</vt:lpstr>
      <vt:lpstr>What could possibly go wrong?</vt:lpstr>
      <vt:lpstr>Failures, from client’s perspective</vt:lpstr>
      <vt:lpstr>At-Least-Once scheme</vt:lpstr>
      <vt:lpstr>At-Least-Once and side effects</vt:lpstr>
      <vt:lpstr>At-Least-Once and writes</vt:lpstr>
      <vt:lpstr>At-Least-Once and writes</vt:lpstr>
      <vt:lpstr>So is At-Least-Once ever okay?</vt:lpstr>
      <vt:lpstr>At-Most-Once scheme</vt:lpstr>
      <vt:lpstr>At-Most-Once scheme</vt:lpstr>
      <vt:lpstr>At-Most-Once: Providing unique XIDs</vt:lpstr>
      <vt:lpstr>At-Most-Once: Discarding server state</vt:lpstr>
      <vt:lpstr>At-Most-Once: Discarding server state</vt:lpstr>
      <vt:lpstr>At-Most-Once: Concurrent requests</vt:lpstr>
      <vt:lpstr>At-Most-Once: Server crash and restart</vt:lpstr>
      <vt:lpstr>Exactly-once?</vt:lpstr>
      <vt:lpstr>Exactly-once for external actions?</vt:lpstr>
      <vt:lpstr>Summary: RPCs and Network Comm.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Distributed Systems</dc:title>
  <dc:creator>Wyatt Andrew Lloyd</dc:creator>
  <cp:lastModifiedBy>Wyatt A. Lloyd</cp:lastModifiedBy>
  <cp:revision>43</cp:revision>
  <cp:lastPrinted>2021-02-08T14:50:45Z</cp:lastPrinted>
  <dcterms:created xsi:type="dcterms:W3CDTF">2018-09-09T13:59:16Z</dcterms:created>
  <dcterms:modified xsi:type="dcterms:W3CDTF">2025-02-05T17:03:09Z</dcterms:modified>
</cp:coreProperties>
</file>