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327" r:id="rId3"/>
    <p:sldId id="328" r:id="rId4"/>
    <p:sldId id="330" r:id="rId5"/>
    <p:sldId id="335" r:id="rId6"/>
    <p:sldId id="329" r:id="rId7"/>
    <p:sldId id="336" r:id="rId8"/>
    <p:sldId id="331" r:id="rId9"/>
    <p:sldId id="332" r:id="rId10"/>
    <p:sldId id="345" r:id="rId11"/>
    <p:sldId id="343" r:id="rId12"/>
    <p:sldId id="340" r:id="rId13"/>
    <p:sldId id="341" r:id="rId14"/>
    <p:sldId id="349" r:id="rId15"/>
    <p:sldId id="333" r:id="rId16"/>
    <p:sldId id="338" r:id="rId17"/>
    <p:sldId id="367" r:id="rId18"/>
    <p:sldId id="368" r:id="rId19"/>
    <p:sldId id="350" r:id="rId20"/>
    <p:sldId id="351" r:id="rId21"/>
    <p:sldId id="354" r:id="rId22"/>
    <p:sldId id="355" r:id="rId23"/>
    <p:sldId id="353" r:id="rId24"/>
    <p:sldId id="357" r:id="rId25"/>
    <p:sldId id="358" r:id="rId26"/>
    <p:sldId id="360" r:id="rId27"/>
    <p:sldId id="363" r:id="rId28"/>
    <p:sldId id="362" r:id="rId29"/>
    <p:sldId id="359" r:id="rId30"/>
    <p:sldId id="361" r:id="rId31"/>
  </p:sldIdLst>
  <p:sldSz cx="9144000" cy="6858000" type="overhead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2"/>
    <p:restoredTop sz="74014"/>
  </p:normalViewPr>
  <p:slideViewPr>
    <p:cSldViewPr snapToGrid="0" snapToObjects="1">
      <p:cViewPr varScale="1">
        <p:scale>
          <a:sx n="93" d="100"/>
          <a:sy n="93" d="100"/>
        </p:scale>
        <p:origin x="22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F777E-6D47-724C-BF02-991CF1FD0168}" type="datetimeFigureOut">
              <a:rPr lang="en-US" smtClean="0"/>
              <a:t>4/13/25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97E82-A205-8F4C-A914-D7BF8AEC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76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CF038-F1E9-B440-9576-BDD46320791A}" type="datetimeFigureOut">
              <a:rPr lang="en-US" smtClean="0"/>
              <a:t>4/13/25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991B3-0090-3B43-BDFB-EE5B49EB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0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mostly avoid back-of-the-envelope calculations and use of specific numbers</a:t>
            </a:r>
            <a:r>
              <a:rPr lang="en-US" baseline="0" dirty="0"/>
              <a:t> for this class. That’s a related, important skill!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74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Aside:</a:t>
            </a:r>
          </a:p>
          <a:p>
            <a:r>
              <a:rPr lang="en-US" dirty="0"/>
              <a:t>1)</a:t>
            </a:r>
            <a:r>
              <a:rPr lang="en-US" baseline="0" dirty="0"/>
              <a:t> </a:t>
            </a:r>
            <a:r>
              <a:rPr lang="en-US" dirty="0" err="1"/>
              <a:t>Underloaded</a:t>
            </a:r>
            <a:r>
              <a:rPr lang="en-US" dirty="0"/>
              <a:t> system is a waste of resources</a:t>
            </a:r>
            <a:r>
              <a:rPr lang="en-US" baseline="0" dirty="0"/>
              <a:t> (e.g., money, energy);</a:t>
            </a:r>
          </a:p>
          <a:p>
            <a:r>
              <a:rPr lang="en-US" baseline="0" dirty="0"/>
              <a:t>2) Common operating point is 70% max load: good latency/throughput tradeoff still &amp; can handle load spikes (organic or from failure)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0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us-west-1(NorCal)</a:t>
            </a:r>
            <a:r>
              <a:rPr lang="en-US" baseline="0" dirty="0"/>
              <a:t> &lt;-&gt; us-west-2 (Oregon) is 25ms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25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Leader local vs remote</a:t>
            </a:r>
          </a:p>
          <a:p>
            <a:endParaRPr lang="en-US" dirty="0"/>
          </a:p>
          <a:p>
            <a:r>
              <a:rPr lang="en-US" dirty="0"/>
              <a:t>Round up latencies for simplicity</a:t>
            </a:r>
          </a:p>
          <a:p>
            <a:r>
              <a:rPr lang="en-US" dirty="0"/>
              <a:t>NY &lt;-&gt;</a:t>
            </a:r>
            <a:r>
              <a:rPr lang="en-US" baseline="0" dirty="0"/>
              <a:t> London 100ms</a:t>
            </a:r>
          </a:p>
          <a:p>
            <a:r>
              <a:rPr lang="en-US" baseline="0" dirty="0"/>
              <a:t>NY &lt;-&gt; Singapore 250ms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39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1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83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30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68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21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64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59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1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2745-A1C7-834C-88BB-693BE2ECAE20}" type="datetime1">
              <a:rPr lang="en-US" smtClean="0"/>
              <a:t>4/13/25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7593-7488-CB42-A500-37C5578F3BE8}" type="datetime1">
              <a:rPr lang="en-US" smtClean="0"/>
              <a:t>4/13/25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68E-9D36-4245-A8C8-AAEE71F27407}" type="datetime1">
              <a:rPr lang="en-US" smtClean="0"/>
              <a:t>4/13/25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5BDA5-AE15-784B-A4EE-78F0FA8D64F7}" type="datetime1">
              <a:rPr lang="en-US" smtClean="0"/>
              <a:t>4/13/25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8817-C7CD-7D45-B4C1-267A5497638A}" type="datetime1">
              <a:rPr lang="en-US" smtClean="0"/>
              <a:t>4/13/25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474B-C6CC-6040-B480-5F4194AE84F5}" type="datetime1">
              <a:rPr lang="en-US" smtClean="0"/>
              <a:t>4/13/25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3B9-79C4-7645-AED4-2ACCABCB7EC4}" type="datetime1">
              <a:rPr lang="en-US" smtClean="0"/>
              <a:t>4/13/25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77AF-E37D-C743-B319-E0B0D369AA10}" type="datetime1">
              <a:rPr lang="en-US" smtClean="0"/>
              <a:t>4/13/25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863E-0DDE-AF47-AD77-A9A1A571F911}" type="datetime1">
              <a:rPr lang="en-US" smtClean="0"/>
              <a:t>4/13/25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FD60-169D-F443-94F4-C8539114F377}" type="datetime1">
              <a:rPr lang="en-US" smtClean="0"/>
              <a:t>4/13/25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A645-6352-8A4A-862D-2F65B25C10AF}" type="datetime1">
              <a:rPr lang="en-US" smtClean="0"/>
              <a:t>4/13/25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967" y="0"/>
            <a:ext cx="8592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EFAB4F0F-3D64-2D46-8CA0-C03DF15BCF79}" type="datetime1">
              <a:rPr lang="en-US" smtClean="0"/>
              <a:t>4/13/25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7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683" y="576614"/>
            <a:ext cx="8296422" cy="2143417"/>
          </a:xfrm>
        </p:spPr>
        <p:txBody>
          <a:bodyPr>
            <a:noAutofit/>
          </a:bodyPr>
          <a:lstStyle/>
          <a:p>
            <a:r>
              <a:rPr lang="en-US" sz="4800" dirty="0"/>
              <a:t>Reasoning about Performance of Distributed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515729"/>
            <a:ext cx="6858000" cy="1906336"/>
          </a:xfrm>
        </p:spPr>
        <p:txBody>
          <a:bodyPr>
            <a:normAutofit/>
          </a:bodyPr>
          <a:lstStyle/>
          <a:p>
            <a:r>
              <a:rPr lang="en-US" dirty="0"/>
              <a:t>COS 418: Distributed Systems</a:t>
            </a:r>
          </a:p>
          <a:p>
            <a:r>
              <a:rPr lang="en-US" dirty="0"/>
              <a:t>Lecture 20</a:t>
            </a:r>
          </a:p>
          <a:p>
            <a:endParaRPr lang="en-US" dirty="0"/>
          </a:p>
          <a:p>
            <a:r>
              <a:rPr lang="en-US" u="sng" dirty="0"/>
              <a:t>Wyatt Lloyd</a:t>
            </a:r>
            <a:r>
              <a:rPr lang="en-US" dirty="0"/>
              <a:t>, Mike Freedman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966" y="2958885"/>
            <a:ext cx="930068" cy="117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Queuing Delay &amp; Overload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045526" y="3182681"/>
            <a:ext cx="2576946" cy="1117386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Server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90369" y="2303179"/>
            <a:ext cx="1119741" cy="2464020"/>
            <a:chOff x="1590369" y="2303179"/>
            <a:chExt cx="1119741" cy="2464020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1590369" y="230317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590369" y="2527181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590369" y="2751183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590369" y="2975185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590369" y="3199187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590369" y="342318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590369" y="3647191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590369" y="3871193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590369" y="4095195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590369" y="4319197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590369" y="454319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590369" y="476719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ounded Rectangle 40"/>
          <p:cNvSpPr/>
          <p:nvPr/>
        </p:nvSpPr>
        <p:spPr>
          <a:xfrm>
            <a:off x="4158541" y="3271164"/>
            <a:ext cx="2350916" cy="275600"/>
          </a:xfrm>
          <a:prstGeom prst="roundRect">
            <a:avLst>
              <a:gd name="adj" fmla="val 11074"/>
            </a:avLst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08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3732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5256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6780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8304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9828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1352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2876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4400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5924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7448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8972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0496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2020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354448" y="3306569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5967" y="4066903"/>
            <a:ext cx="7145809" cy="258019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spcBef>
                <a:spcPts val="400"/>
              </a:spcBef>
              <a:buFont typeface="Arial" charset="0"/>
              <a:buChar char="•"/>
            </a:pPr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Queuing delay: </a:t>
            </a: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extra latency spent in queue(s)</a:t>
            </a:r>
          </a:p>
          <a:p>
            <a:pPr marL="285750" indent="-285750">
              <a:spcBef>
                <a:spcPts val="400"/>
              </a:spcBef>
              <a:buFont typeface="Arial" charset="0"/>
              <a:buChar char="•"/>
            </a:pP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Higher load </a:t>
            </a: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 increase in latency</a:t>
            </a:r>
          </a:p>
          <a:p>
            <a:pPr marL="285750" indent="-285750">
              <a:spcBef>
                <a:spcPts val="400"/>
              </a:spcBef>
              <a:buFont typeface="Arial" charset="0"/>
              <a:buChar char="•"/>
            </a:pPr>
            <a:endParaRPr lang="en-US" sz="2000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marL="285750" indent="-285750">
              <a:spcBef>
                <a:spcPts val="400"/>
              </a:spcBef>
              <a:buFont typeface="Arial" charset="0"/>
              <a:buChar char="•"/>
            </a:pPr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Overload: </a:t>
            </a: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offered load &gt; max system throughput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Queues get really long</a:t>
            </a:r>
          </a:p>
          <a:p>
            <a:pPr marL="742950" lvl="1" indent="-285750">
              <a:spcBef>
                <a:spcPts val="400"/>
              </a:spcBef>
              <a:buFont typeface="Arial" charset="0"/>
              <a:buChar char="•"/>
            </a:pP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Other weird/bad things happen</a:t>
            </a:r>
          </a:p>
          <a:p>
            <a:pPr marL="742950" lvl="1" indent="-285750">
              <a:spcBef>
                <a:spcPts val="400"/>
              </a:spcBef>
              <a:buFont typeface="Arial" charset="0"/>
              <a:buChar char="•"/>
            </a:pP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 Observed throughput &lt; max system throughput</a:t>
            </a:r>
          </a:p>
        </p:txBody>
      </p:sp>
    </p:spTree>
    <p:extLst>
      <p:ext uri="{BB962C8B-B14F-4D97-AF65-F5344CB8AC3E}">
        <p14:creationId xmlns:p14="http://schemas.microsoft.com/office/powerpoint/2010/main" val="11458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Throughput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Starting with low load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Increase load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Repeat until measured throughput stops increasing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48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Throughput, Reason Internally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Server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10110" y="3366655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10110" y="3643746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911783" y="3216244"/>
            <a:ext cx="235704" cy="609600"/>
          </a:xfrm>
          <a:custGeom>
            <a:avLst/>
            <a:gdLst>
              <a:gd name="connsiteX0" fmla="*/ 0 w 235704"/>
              <a:gd name="connsiteY0" fmla="*/ 0 h 609600"/>
              <a:gd name="connsiteX1" fmla="*/ 235527 w 235704"/>
              <a:gd name="connsiteY1" fmla="*/ 69273 h 609600"/>
              <a:gd name="connsiteX2" fmla="*/ 41563 w 235704"/>
              <a:gd name="connsiteY2" fmla="*/ 124691 h 609600"/>
              <a:gd name="connsiteX3" fmla="*/ 221673 w 235704"/>
              <a:gd name="connsiteY3" fmla="*/ 207818 h 609600"/>
              <a:gd name="connsiteX4" fmla="*/ 69273 w 235704"/>
              <a:gd name="connsiteY4" fmla="*/ 277091 h 609600"/>
              <a:gd name="connsiteX5" fmla="*/ 193963 w 235704"/>
              <a:gd name="connsiteY5" fmla="*/ 346363 h 609600"/>
              <a:gd name="connsiteX6" fmla="*/ 83127 w 235704"/>
              <a:gd name="connsiteY6" fmla="*/ 401782 h 609600"/>
              <a:gd name="connsiteX7" fmla="*/ 221673 w 235704"/>
              <a:gd name="connsiteY7" fmla="*/ 484909 h 609600"/>
              <a:gd name="connsiteX8" fmla="*/ 69273 w 235704"/>
              <a:gd name="connsiteY8" fmla="*/ 568036 h 609600"/>
              <a:gd name="connsiteX9" fmla="*/ 221673 w 235704"/>
              <a:gd name="connsiteY9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04" h="609600">
                <a:moveTo>
                  <a:pt x="0" y="0"/>
                </a:moveTo>
                <a:cubicBezTo>
                  <a:pt x="114300" y="24245"/>
                  <a:pt x="228600" y="48491"/>
                  <a:pt x="235527" y="69273"/>
                </a:cubicBezTo>
                <a:cubicBezTo>
                  <a:pt x="242454" y="90055"/>
                  <a:pt x="43872" y="101600"/>
                  <a:pt x="41563" y="124691"/>
                </a:cubicBezTo>
                <a:cubicBezTo>
                  <a:pt x="39254" y="147782"/>
                  <a:pt x="217055" y="182418"/>
                  <a:pt x="221673" y="207818"/>
                </a:cubicBezTo>
                <a:cubicBezTo>
                  <a:pt x="226291" y="233218"/>
                  <a:pt x="73891" y="254000"/>
                  <a:pt x="69273" y="277091"/>
                </a:cubicBezTo>
                <a:cubicBezTo>
                  <a:pt x="64655" y="300182"/>
                  <a:pt x="191654" y="325581"/>
                  <a:pt x="193963" y="346363"/>
                </a:cubicBezTo>
                <a:cubicBezTo>
                  <a:pt x="196272" y="367145"/>
                  <a:pt x="78509" y="378691"/>
                  <a:pt x="83127" y="401782"/>
                </a:cubicBezTo>
                <a:cubicBezTo>
                  <a:pt x="87745" y="424873"/>
                  <a:pt x="223982" y="457200"/>
                  <a:pt x="221673" y="484909"/>
                </a:cubicBezTo>
                <a:cubicBezTo>
                  <a:pt x="219364" y="512618"/>
                  <a:pt x="69273" y="547254"/>
                  <a:pt x="69273" y="568036"/>
                </a:cubicBezTo>
                <a:cubicBezTo>
                  <a:pt x="69273" y="588818"/>
                  <a:pt x="221673" y="609600"/>
                  <a:pt x="221673" y="6096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Throughput, Reason Internally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Server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10110" y="3366655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10110" y="3643746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911783" y="3216244"/>
            <a:ext cx="235704" cy="609600"/>
          </a:xfrm>
          <a:custGeom>
            <a:avLst/>
            <a:gdLst>
              <a:gd name="connsiteX0" fmla="*/ 0 w 235704"/>
              <a:gd name="connsiteY0" fmla="*/ 0 h 609600"/>
              <a:gd name="connsiteX1" fmla="*/ 235527 w 235704"/>
              <a:gd name="connsiteY1" fmla="*/ 69273 h 609600"/>
              <a:gd name="connsiteX2" fmla="*/ 41563 w 235704"/>
              <a:gd name="connsiteY2" fmla="*/ 124691 h 609600"/>
              <a:gd name="connsiteX3" fmla="*/ 221673 w 235704"/>
              <a:gd name="connsiteY3" fmla="*/ 207818 h 609600"/>
              <a:gd name="connsiteX4" fmla="*/ 69273 w 235704"/>
              <a:gd name="connsiteY4" fmla="*/ 277091 h 609600"/>
              <a:gd name="connsiteX5" fmla="*/ 193963 w 235704"/>
              <a:gd name="connsiteY5" fmla="*/ 346363 h 609600"/>
              <a:gd name="connsiteX6" fmla="*/ 83127 w 235704"/>
              <a:gd name="connsiteY6" fmla="*/ 401782 h 609600"/>
              <a:gd name="connsiteX7" fmla="*/ 221673 w 235704"/>
              <a:gd name="connsiteY7" fmla="*/ 484909 h 609600"/>
              <a:gd name="connsiteX8" fmla="*/ 69273 w 235704"/>
              <a:gd name="connsiteY8" fmla="*/ 568036 h 609600"/>
              <a:gd name="connsiteX9" fmla="*/ 221673 w 235704"/>
              <a:gd name="connsiteY9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04" h="609600">
                <a:moveTo>
                  <a:pt x="0" y="0"/>
                </a:moveTo>
                <a:cubicBezTo>
                  <a:pt x="114300" y="24245"/>
                  <a:pt x="228600" y="48491"/>
                  <a:pt x="235527" y="69273"/>
                </a:cubicBezTo>
                <a:cubicBezTo>
                  <a:pt x="242454" y="90055"/>
                  <a:pt x="43872" y="101600"/>
                  <a:pt x="41563" y="124691"/>
                </a:cubicBezTo>
                <a:cubicBezTo>
                  <a:pt x="39254" y="147782"/>
                  <a:pt x="217055" y="182418"/>
                  <a:pt x="221673" y="207818"/>
                </a:cubicBezTo>
                <a:cubicBezTo>
                  <a:pt x="226291" y="233218"/>
                  <a:pt x="73891" y="254000"/>
                  <a:pt x="69273" y="277091"/>
                </a:cubicBezTo>
                <a:cubicBezTo>
                  <a:pt x="64655" y="300182"/>
                  <a:pt x="191654" y="325581"/>
                  <a:pt x="193963" y="346363"/>
                </a:cubicBezTo>
                <a:cubicBezTo>
                  <a:pt x="196272" y="367145"/>
                  <a:pt x="78509" y="378691"/>
                  <a:pt x="83127" y="401782"/>
                </a:cubicBezTo>
                <a:cubicBezTo>
                  <a:pt x="87745" y="424873"/>
                  <a:pt x="223982" y="457200"/>
                  <a:pt x="221673" y="484909"/>
                </a:cubicBezTo>
                <a:cubicBezTo>
                  <a:pt x="219364" y="512618"/>
                  <a:pt x="69273" y="547254"/>
                  <a:pt x="69273" y="568036"/>
                </a:cubicBezTo>
                <a:cubicBezTo>
                  <a:pt x="69273" y="588818"/>
                  <a:pt x="221673" y="609600"/>
                  <a:pt x="221673" y="6096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05106" y="2846054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2200" dirty="0"/>
          </a:p>
        </p:txBody>
      </p:sp>
      <p:sp>
        <p:nvSpPr>
          <p:cNvPr id="22" name="Rectangle 21"/>
          <p:cNvSpPr/>
          <p:nvPr/>
        </p:nvSpPr>
        <p:spPr>
          <a:xfrm>
            <a:off x="6218356" y="3336378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2200" dirty="0"/>
          </a:p>
        </p:txBody>
      </p:sp>
      <p:sp>
        <p:nvSpPr>
          <p:cNvPr id="24" name="Rectangle 23"/>
          <p:cNvSpPr/>
          <p:nvPr/>
        </p:nvSpPr>
        <p:spPr>
          <a:xfrm>
            <a:off x="3217439" y="3804239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453550" y="5445386"/>
            <a:ext cx="406944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Throughput = min (1, 2, 3)</a:t>
            </a:r>
          </a:p>
        </p:txBody>
      </p:sp>
    </p:spTree>
    <p:extLst>
      <p:ext uri="{BB962C8B-B14F-4D97-AF65-F5344CB8AC3E}">
        <p14:creationId xmlns:p14="http://schemas.microsoft.com/office/powerpoint/2010/main" val="513998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Throughput Bottlenecks </a:t>
            </a:r>
            <a:r>
              <a:rPr lang="en-US" sz="2800" dirty="0"/>
              <a:t>(simplified)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Server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10110" y="3366655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10110" y="3643746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911783" y="3216244"/>
            <a:ext cx="235704" cy="609600"/>
          </a:xfrm>
          <a:custGeom>
            <a:avLst/>
            <a:gdLst>
              <a:gd name="connsiteX0" fmla="*/ 0 w 235704"/>
              <a:gd name="connsiteY0" fmla="*/ 0 h 609600"/>
              <a:gd name="connsiteX1" fmla="*/ 235527 w 235704"/>
              <a:gd name="connsiteY1" fmla="*/ 69273 h 609600"/>
              <a:gd name="connsiteX2" fmla="*/ 41563 w 235704"/>
              <a:gd name="connsiteY2" fmla="*/ 124691 h 609600"/>
              <a:gd name="connsiteX3" fmla="*/ 221673 w 235704"/>
              <a:gd name="connsiteY3" fmla="*/ 207818 h 609600"/>
              <a:gd name="connsiteX4" fmla="*/ 69273 w 235704"/>
              <a:gd name="connsiteY4" fmla="*/ 277091 h 609600"/>
              <a:gd name="connsiteX5" fmla="*/ 193963 w 235704"/>
              <a:gd name="connsiteY5" fmla="*/ 346363 h 609600"/>
              <a:gd name="connsiteX6" fmla="*/ 83127 w 235704"/>
              <a:gd name="connsiteY6" fmla="*/ 401782 h 609600"/>
              <a:gd name="connsiteX7" fmla="*/ 221673 w 235704"/>
              <a:gd name="connsiteY7" fmla="*/ 484909 h 609600"/>
              <a:gd name="connsiteX8" fmla="*/ 69273 w 235704"/>
              <a:gd name="connsiteY8" fmla="*/ 568036 h 609600"/>
              <a:gd name="connsiteX9" fmla="*/ 221673 w 235704"/>
              <a:gd name="connsiteY9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04" h="609600">
                <a:moveTo>
                  <a:pt x="0" y="0"/>
                </a:moveTo>
                <a:cubicBezTo>
                  <a:pt x="114300" y="24245"/>
                  <a:pt x="228600" y="48491"/>
                  <a:pt x="235527" y="69273"/>
                </a:cubicBezTo>
                <a:cubicBezTo>
                  <a:pt x="242454" y="90055"/>
                  <a:pt x="43872" y="101600"/>
                  <a:pt x="41563" y="124691"/>
                </a:cubicBezTo>
                <a:cubicBezTo>
                  <a:pt x="39254" y="147782"/>
                  <a:pt x="217055" y="182418"/>
                  <a:pt x="221673" y="207818"/>
                </a:cubicBezTo>
                <a:cubicBezTo>
                  <a:pt x="226291" y="233218"/>
                  <a:pt x="73891" y="254000"/>
                  <a:pt x="69273" y="277091"/>
                </a:cubicBezTo>
                <a:cubicBezTo>
                  <a:pt x="64655" y="300182"/>
                  <a:pt x="191654" y="325581"/>
                  <a:pt x="193963" y="346363"/>
                </a:cubicBezTo>
                <a:cubicBezTo>
                  <a:pt x="196272" y="367145"/>
                  <a:pt x="78509" y="378691"/>
                  <a:pt x="83127" y="401782"/>
                </a:cubicBezTo>
                <a:cubicBezTo>
                  <a:pt x="87745" y="424873"/>
                  <a:pt x="223982" y="457200"/>
                  <a:pt x="221673" y="484909"/>
                </a:cubicBezTo>
                <a:cubicBezTo>
                  <a:pt x="219364" y="512618"/>
                  <a:pt x="69273" y="547254"/>
                  <a:pt x="69273" y="568036"/>
                </a:cubicBezTo>
                <a:cubicBezTo>
                  <a:pt x="69273" y="588818"/>
                  <a:pt x="221673" y="609600"/>
                  <a:pt x="221673" y="6096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11225" y="4967348"/>
            <a:ext cx="6581943" cy="155427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Max throughput limited by some bottleneck resource: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AutoNum type="arabicParenR"/>
            </a:pP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Incoming bandwidth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AutoNum type="arabicParenR"/>
            </a:pP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Server CPU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AutoNum type="arabicParenR"/>
            </a:pP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Outgoing bandwidth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BCBBC-F694-6D49-BF86-E6368BC8D854}"/>
              </a:ext>
            </a:extLst>
          </p:cNvPr>
          <p:cNvSpPr/>
          <p:nvPr/>
        </p:nvSpPr>
        <p:spPr>
          <a:xfrm>
            <a:off x="3205106" y="2846054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22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38FCB8F-75E4-0149-A804-FF6A891267B4}"/>
              </a:ext>
            </a:extLst>
          </p:cNvPr>
          <p:cNvSpPr/>
          <p:nvPr/>
        </p:nvSpPr>
        <p:spPr>
          <a:xfrm>
            <a:off x="6218356" y="3336378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22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110D9F1-F627-BE47-A539-654F300DF042}"/>
              </a:ext>
            </a:extLst>
          </p:cNvPr>
          <p:cNvSpPr/>
          <p:nvPr/>
        </p:nvSpPr>
        <p:spPr>
          <a:xfrm>
            <a:off x="3217439" y="3804239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71858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Closed-loop</a:t>
            </a:r>
          </a:p>
          <a:p>
            <a:pPr lvl="1"/>
            <a:r>
              <a:rPr lang="en-US" dirty="0"/>
              <a:t>Each “client” sends one request, waits for the response to come back, and then sends another request</a:t>
            </a:r>
          </a:p>
          <a:p>
            <a:pPr lvl="1"/>
            <a:r>
              <a:rPr lang="en-US" dirty="0"/>
              <a:t>More “clients” =&gt; more load</a:t>
            </a:r>
          </a:p>
          <a:p>
            <a:pPr lvl="1"/>
            <a:endParaRPr lang="en-US" dirty="0"/>
          </a:p>
          <a:p>
            <a:r>
              <a:rPr lang="en-US" dirty="0"/>
              <a:t>Open-loop</a:t>
            </a:r>
          </a:p>
          <a:p>
            <a:pPr lvl="1"/>
            <a:r>
              <a:rPr lang="en-US" dirty="0"/>
              <a:t>Load is generated independently of the response rate of the system, typically from a probability distribution</a:t>
            </a:r>
          </a:p>
          <a:p>
            <a:pPr lvl="1"/>
            <a:r>
              <a:rPr lang="en-US" dirty="0"/>
              <a:t>More directly control the load on the system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Which one is more realistic?</a:t>
            </a:r>
          </a:p>
          <a:p>
            <a:r>
              <a:rPr lang="en-US" dirty="0"/>
              <a:t>We’ll reason using closed-loop clients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50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Experimental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1 closed-loop client</a:t>
            </a:r>
          </a:p>
          <a:p>
            <a:pPr lvl="1"/>
            <a:r>
              <a:rPr lang="en-US" dirty="0"/>
              <a:t>Expected latency?</a:t>
            </a:r>
          </a:p>
          <a:p>
            <a:pPr lvl="1"/>
            <a:r>
              <a:rPr lang="en-US" dirty="0"/>
              <a:t>Expected throughput?</a:t>
            </a:r>
          </a:p>
          <a:p>
            <a:pPr lvl="1"/>
            <a:endParaRPr lang="en-US" dirty="0"/>
          </a:p>
          <a:p>
            <a:r>
              <a:rPr lang="en-US" dirty="0"/>
              <a:t>Double number of closed-loop clients</a:t>
            </a:r>
          </a:p>
          <a:p>
            <a:pPr lvl="1"/>
            <a:r>
              <a:rPr lang="en-US" dirty="0"/>
              <a:t>Expected increase in latency?</a:t>
            </a:r>
          </a:p>
          <a:p>
            <a:pPr lvl="1"/>
            <a:r>
              <a:rPr lang="en-US" dirty="0"/>
              <a:t>Expected increase in throughput?</a:t>
            </a:r>
          </a:p>
          <a:p>
            <a:pPr lvl="1"/>
            <a:endParaRPr lang="en-US" dirty="0"/>
          </a:p>
          <a:p>
            <a:r>
              <a:rPr lang="en-US" dirty="0"/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1062800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17119" y="1789591"/>
            <a:ext cx="855089" cy="4008782"/>
            <a:chOff x="390615" y="1577009"/>
            <a:chExt cx="855089" cy="4008782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6200000">
              <a:off x="-220771" y="3154780"/>
              <a:ext cx="1592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Latency </a:t>
              </a:r>
              <a:r>
                <a:rPr lang="en-US" dirty="0">
                  <a:latin typeface="Helvetica Neue" charset="0"/>
                  <a:ea typeface="Helvetica Neue" charset="0"/>
                  <a:cs typeface="Helvetica Neue" charset="0"/>
                </a:rPr>
                <a:t>(</a:t>
              </a:r>
              <a:r>
                <a:rPr lang="en-US" dirty="0" err="1">
                  <a:latin typeface="Helvetica Neue" charset="0"/>
                  <a:ea typeface="Helvetica Neue" charset="0"/>
                  <a:cs typeface="Helvetica Neue" charset="0"/>
                </a:rPr>
                <a:t>ms</a:t>
              </a:r>
              <a:r>
                <a:rPr lang="en-US" dirty="0">
                  <a:latin typeface="Helvetica Neue" charset="0"/>
                  <a:ea typeface="Helvetica Neue" charset="0"/>
                  <a:cs typeface="Helvetica Neue" charset="0"/>
                </a:rPr>
                <a:t>)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95298" y="4765852"/>
            <a:ext cx="1161079" cy="338554"/>
            <a:chOff x="695298" y="4765852"/>
            <a:chExt cx="1001407" cy="338554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245704" y="4925524"/>
              <a:ext cx="451001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95298" y="4765852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Helvetica Neue" charset="0"/>
                  <a:ea typeface="Helvetica Neue" charset="0"/>
                  <a:cs typeface="Helvetica Neue" charset="0"/>
                </a:rPr>
                <a:t>100</a:t>
              </a:r>
              <a:endParaRPr lang="en-US" sz="16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26531" y="5018290"/>
            <a:ext cx="412292" cy="1143654"/>
            <a:chOff x="1559625" y="5018290"/>
            <a:chExt cx="412292" cy="1143654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1789470" y="5018290"/>
              <a:ext cx="1" cy="760205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559625" y="5823390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Helvetica Neue" charset="0"/>
                  <a:ea typeface="Helvetica Neue" charset="0"/>
                  <a:cs typeface="Helvetica Neue" charset="0"/>
                </a:rPr>
                <a:t>10</a:t>
              </a:r>
            </a:p>
          </p:txBody>
        </p:sp>
      </p:grpSp>
      <p:sp>
        <p:nvSpPr>
          <p:cNvPr id="17" name="Oval 16"/>
          <p:cNvSpPr/>
          <p:nvPr/>
        </p:nvSpPr>
        <p:spPr>
          <a:xfrm>
            <a:off x="2413839" y="4832759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272046" y="5018290"/>
            <a:ext cx="412292" cy="1143654"/>
            <a:chOff x="1559625" y="5018290"/>
            <a:chExt cx="412292" cy="1143654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1789470" y="5018290"/>
              <a:ext cx="1" cy="760205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559625" y="5823390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Helvetica Neue" charset="0"/>
                  <a:ea typeface="Helvetica Neue" charset="0"/>
                  <a:cs typeface="Helvetica Neue" charset="0"/>
                </a:rPr>
                <a:t>20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403063" y="4879141"/>
            <a:ext cx="412292" cy="1267064"/>
            <a:chOff x="1559625" y="5018290"/>
            <a:chExt cx="412292" cy="1143654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1789470" y="5018290"/>
              <a:ext cx="1" cy="760205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559625" y="5823390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Helvetica Neue" charset="0"/>
                  <a:ea typeface="Helvetica Neue" charset="0"/>
                  <a:cs typeface="Helvetica Neue" charset="0"/>
                </a:rPr>
                <a:t>40</a:t>
              </a:r>
            </a:p>
          </p:txBody>
        </p:sp>
      </p:grpSp>
      <p:sp>
        <p:nvSpPr>
          <p:cNvPr id="30" name="Oval 29"/>
          <p:cNvSpPr/>
          <p:nvPr/>
        </p:nvSpPr>
        <p:spPr>
          <a:xfrm>
            <a:off x="4942866" y="4647228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155848" y="4348080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7370477" y="1344516"/>
            <a:ext cx="526106" cy="4971144"/>
            <a:chOff x="1559625" y="5018290"/>
            <a:chExt cx="526106" cy="863937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1789470" y="5018290"/>
              <a:ext cx="1" cy="760205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559625" y="5823390"/>
              <a:ext cx="526106" cy="588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Helvetica Neue" charset="0"/>
                  <a:ea typeface="Helvetica Neue" charset="0"/>
                  <a:cs typeface="Helvetica Neue" charset="0"/>
                </a:rPr>
                <a:t>100</a:t>
              </a:r>
            </a:p>
          </p:txBody>
        </p:sp>
      </p:grpSp>
      <p:sp>
        <p:nvSpPr>
          <p:cNvPr id="38" name="Oval 37"/>
          <p:cNvSpPr/>
          <p:nvPr/>
        </p:nvSpPr>
        <p:spPr>
          <a:xfrm>
            <a:off x="6988472" y="3898314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377512" y="3037156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443189" y="2310782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056328" y="1899843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623887" y="1686610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63611" y="4832759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540142" y="4770637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6" name="TextBox 5"/>
            <p:cNvSpPr txBox="1"/>
            <p:nvPr/>
          </p:nvSpPr>
          <p:spPr>
            <a:xfrm>
              <a:off x="3540142" y="6028264"/>
              <a:ext cx="3176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Throughput </a:t>
              </a:r>
              <a:r>
                <a:rPr lang="en-US" dirty="0">
                  <a:latin typeface="Helvetica Neue" charset="0"/>
                  <a:ea typeface="Helvetica Neue" charset="0"/>
                  <a:cs typeface="Helvetica Neue" charset="0"/>
                </a:rPr>
                <a:t>(operations/sec)</a:t>
              </a:r>
              <a:endParaRPr lang="en-US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19AE7AF-E4D9-3C47-82FF-0FDD31244CC5}"/>
              </a:ext>
            </a:extLst>
          </p:cNvPr>
          <p:cNvSpPr/>
          <p:nvPr/>
        </p:nvSpPr>
        <p:spPr>
          <a:xfrm>
            <a:off x="1757966" y="1738823"/>
            <a:ext cx="5026447" cy="199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US" sz="2200" dirty="0"/>
              <a:t>Simple Setting: 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Single Server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Client-</a:t>
            </a:r>
            <a:r>
              <a:rPr lang="en-US" sz="2200" dirty="0">
                <a:sym typeface="Wingdings"/>
              </a:rPr>
              <a:t>Server RTT 90ms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ym typeface="Wingdings"/>
              </a:rPr>
              <a:t>Server Processing latency 10ms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ym typeface="Wingdings"/>
              </a:rPr>
              <a:t>Single-Threaded Server (100 ops/s)</a:t>
            </a:r>
            <a:endParaRPr lang="en-US" sz="2200" dirty="0"/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4E1F2571-132B-BA4F-8D6D-68448D38C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dirty="0"/>
              <a:t>Throughput-Latency Graph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4906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0" grpId="0" animBg="1"/>
      <p:bldP spid="34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13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17118" y="1789591"/>
            <a:ext cx="855090" cy="4008782"/>
            <a:chOff x="390614" y="1577009"/>
            <a:chExt cx="855090" cy="4008782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6200000">
              <a:off x="46128" y="315478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>
            <a:off x="1882236" y="1769938"/>
            <a:ext cx="567212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6" name="TextBox 5"/>
            <p:cNvSpPr txBox="1"/>
            <p:nvPr/>
          </p:nvSpPr>
          <p:spPr>
            <a:xfrm>
              <a:off x="3540142" y="6028264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Throughput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970229" y="3894404"/>
            <a:ext cx="1921289" cy="679437"/>
            <a:chOff x="7857866" y="2144068"/>
            <a:chExt cx="1921289" cy="679437"/>
          </a:xfrm>
        </p:grpSpPr>
        <p:sp>
          <p:nvSpPr>
            <p:cNvPr id="43" name="TextBox 42"/>
            <p:cNvSpPr txBox="1"/>
            <p:nvPr/>
          </p:nvSpPr>
          <p:spPr>
            <a:xfrm>
              <a:off x="8247680" y="2144068"/>
              <a:ext cx="13740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latin typeface="Helvetica Neue" charset="0"/>
                  <a:ea typeface="Helvetica Neue" charset="0"/>
                  <a:cs typeface="Helvetica Neue" charset="0"/>
                </a:rPr>
                <a:t>Underloaded</a:t>
              </a:r>
              <a:endParaRPr lang="en-US" sz="16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3" name="Left Brace 2"/>
            <p:cNvSpPr/>
            <p:nvPr/>
          </p:nvSpPr>
          <p:spPr>
            <a:xfrm rot="16200000" flipH="1">
              <a:off x="8674524" y="1718874"/>
              <a:ext cx="287973" cy="1921289"/>
            </a:xfrm>
            <a:prstGeom prst="leftBrace">
              <a:avLst>
                <a:gd name="adj1" fmla="val 79458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936087" y="1826849"/>
            <a:ext cx="1270294" cy="703368"/>
            <a:chOff x="7769873" y="1682023"/>
            <a:chExt cx="1270294" cy="703368"/>
          </a:xfrm>
        </p:grpSpPr>
        <p:sp>
          <p:nvSpPr>
            <p:cNvPr id="45" name="TextBox 44"/>
            <p:cNvSpPr txBox="1"/>
            <p:nvPr/>
          </p:nvSpPr>
          <p:spPr>
            <a:xfrm>
              <a:off x="8023542" y="1843164"/>
              <a:ext cx="10166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Helvetica Neue" charset="0"/>
                  <a:ea typeface="Helvetica Neue" charset="0"/>
                  <a:cs typeface="Helvetica Neue" charset="0"/>
                </a:rPr>
                <a:t>Overload</a:t>
              </a:r>
            </a:p>
          </p:txBody>
        </p:sp>
        <p:sp>
          <p:nvSpPr>
            <p:cNvPr id="46" name="Left Brace 45"/>
            <p:cNvSpPr/>
            <p:nvPr/>
          </p:nvSpPr>
          <p:spPr>
            <a:xfrm flipH="1">
              <a:off x="7769873" y="1682023"/>
              <a:ext cx="287973" cy="703368"/>
            </a:xfrm>
            <a:prstGeom prst="leftBrace">
              <a:avLst>
                <a:gd name="adj1" fmla="val 79458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Oval 46"/>
          <p:cNvSpPr/>
          <p:nvPr/>
        </p:nvSpPr>
        <p:spPr>
          <a:xfrm>
            <a:off x="6155848" y="4348080"/>
            <a:ext cx="185531" cy="185531"/>
          </a:xfrm>
          <a:prstGeom prst="ellipse">
            <a:avLst/>
          </a:prstGeom>
          <a:solidFill>
            <a:srgbClr val="FF8F00"/>
          </a:solidFill>
          <a:ln>
            <a:solidFill>
              <a:srgbClr val="FF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063717" y="4654459"/>
            <a:ext cx="2533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Common operating point:</a:t>
            </a:r>
          </a:p>
          <a:p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70-80% max load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375EA68-67FA-834B-8037-3EF839021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dirty="0"/>
              <a:t>Throughput-Latency Graph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7900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3" y="1482810"/>
            <a:ext cx="8762911" cy="537518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2400" dirty="0"/>
              <a:t>Proportional at low load </a:t>
            </a:r>
            <a:r>
              <a:rPr lang="mr-IN" sz="2400" dirty="0"/>
              <a:t>…</a:t>
            </a:r>
            <a:r>
              <a:rPr lang="en-US" sz="2400" dirty="0"/>
              <a:t> but not high load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2400" dirty="0"/>
              <a:t>Because measured throughput is a function of latency</a:t>
            </a:r>
          </a:p>
          <a:p>
            <a:pPr lvl="1">
              <a:lnSpc>
                <a:spcPct val="110000"/>
              </a:lnSpc>
              <a:spcBef>
                <a:spcPts val="400"/>
              </a:spcBef>
            </a:pPr>
            <a:r>
              <a:rPr lang="en-US" sz="2200" dirty="0"/>
              <a:t>i.e., throughput bottleneck is offered load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2400" dirty="0"/>
              <a:t>Related, but you should reason about </a:t>
            </a:r>
            <a:r>
              <a:rPr lang="en-US" sz="2400" dirty="0">
                <a:solidFill>
                  <a:srgbClr val="FF8F00"/>
                </a:solidFill>
              </a:rPr>
              <a:t>both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2400" dirty="0"/>
              <a:t>For system A vs system B, all are possible:</a:t>
            </a:r>
          </a:p>
          <a:p>
            <a:pPr lvl="1">
              <a:lnSpc>
                <a:spcPct val="110000"/>
              </a:lnSpc>
              <a:spcBef>
                <a:spcPts val="400"/>
              </a:spcBef>
            </a:pPr>
            <a:r>
              <a:rPr lang="en-US" sz="2200" dirty="0"/>
              <a:t>A has lower latency and higher throughput than B</a:t>
            </a:r>
          </a:p>
          <a:p>
            <a:pPr lvl="1">
              <a:lnSpc>
                <a:spcPct val="110000"/>
              </a:lnSpc>
              <a:spcBef>
                <a:spcPts val="400"/>
              </a:spcBef>
            </a:pPr>
            <a:r>
              <a:rPr lang="en-US" sz="2200" dirty="0"/>
              <a:t>A has lower latency and lower throughput than B</a:t>
            </a:r>
          </a:p>
          <a:p>
            <a:pPr lvl="1">
              <a:lnSpc>
                <a:spcPct val="110000"/>
              </a:lnSpc>
              <a:spcBef>
                <a:spcPts val="400"/>
              </a:spcBef>
            </a:pPr>
            <a:r>
              <a:rPr lang="en-US" sz="2200" dirty="0">
                <a:solidFill>
                  <a:schemeClr val="accent3"/>
                </a:solidFill>
              </a:rPr>
              <a:t>A has higher latency and lower throughput than B</a:t>
            </a:r>
          </a:p>
          <a:p>
            <a:pPr lvl="1">
              <a:lnSpc>
                <a:spcPct val="110000"/>
              </a:lnSpc>
              <a:spcBef>
                <a:spcPts val="400"/>
              </a:spcBef>
            </a:pPr>
            <a:r>
              <a:rPr lang="en-US" sz="2200" dirty="0">
                <a:solidFill>
                  <a:schemeClr val="accent3"/>
                </a:solidFill>
              </a:rPr>
              <a:t>A has higher latency and higher throughput than B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8EBF77A-3C93-7747-82D5-9086562BD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67" y="0"/>
            <a:ext cx="8868033" cy="1325563"/>
          </a:xfrm>
        </p:spPr>
        <p:txBody>
          <a:bodyPr>
            <a:normAutofit/>
          </a:bodyPr>
          <a:lstStyle/>
          <a:p>
            <a:r>
              <a:rPr lang="en-US" sz="4200" dirty="0"/>
              <a:t>Throughput / Latency Relationship</a:t>
            </a:r>
          </a:p>
        </p:txBody>
      </p:sp>
    </p:spTree>
    <p:extLst>
      <p:ext uri="{BB962C8B-B14F-4D97-AF65-F5344CB8AC3E}">
        <p14:creationId xmlns:p14="http://schemas.microsoft.com/office/powerpoint/2010/main" val="28159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Distributed Systems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4945" y="1794830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 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4945" y="2537998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 Neue Medium" charset="0"/>
                <a:ea typeface="Helvetica Neue Medium" charset="0"/>
                <a:cs typeface="Helvetica Neue Medium" charset="0"/>
              </a:rPr>
              <a:t>Client 2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4322" y="457053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 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3502257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3813796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1253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Distributed System</a:t>
            </a:r>
          </a:p>
        </p:txBody>
      </p:sp>
    </p:spTree>
    <p:extLst>
      <p:ext uri="{BB962C8B-B14F-4D97-AF65-F5344CB8AC3E}">
        <p14:creationId xmlns:p14="http://schemas.microsoft.com/office/powerpoint/2010/main" val="974909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/>
          <a:lstStyle/>
          <a:p>
            <a:pPr algn="ctr"/>
            <a:r>
              <a:rPr lang="en-US" dirty="0"/>
              <a:t>Evaluation in Minutes not Months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3" y="1482810"/>
            <a:ext cx="8855675" cy="5375189"/>
          </a:xfrm>
        </p:spPr>
        <p:txBody>
          <a:bodyPr>
            <a:normAutofit/>
          </a:bodyPr>
          <a:lstStyle/>
          <a:p>
            <a:r>
              <a:rPr lang="en-US" dirty="0"/>
              <a:t>Reasoning using your mental model is much </a:t>
            </a:r>
            <a:br>
              <a:rPr lang="en-US" dirty="0"/>
            </a:br>
            <a:r>
              <a:rPr lang="en-US" dirty="0"/>
              <a:t>much faster than really doing it</a:t>
            </a:r>
          </a:p>
          <a:p>
            <a:endParaRPr lang="en-US" dirty="0"/>
          </a:p>
          <a:p>
            <a:r>
              <a:rPr lang="en-US" sz="2600" dirty="0"/>
              <a:t>What would happen if?</a:t>
            </a:r>
          </a:p>
          <a:p>
            <a:pPr lvl="1">
              <a:spcBef>
                <a:spcPts val="800"/>
              </a:spcBef>
            </a:pPr>
            <a:r>
              <a:rPr lang="en-US" sz="2200" dirty="0"/>
              <a:t>I moved my servers from the San Jose datacenter to Oregon?</a:t>
            </a:r>
          </a:p>
          <a:p>
            <a:pPr lvl="1">
              <a:spcBef>
                <a:spcPts val="800"/>
              </a:spcBef>
            </a:pPr>
            <a:r>
              <a:rPr lang="en-US" sz="2200" dirty="0"/>
              <a:t>I switch from c5.xlarges to c5.24xlarges for my servers?</a:t>
            </a:r>
          </a:p>
          <a:p>
            <a:pPr lvl="1">
              <a:spcBef>
                <a:spcPts val="800"/>
              </a:spcBef>
            </a:pPr>
            <a:r>
              <a:rPr lang="en-US" sz="2200" dirty="0"/>
              <a:t>I doubled the number of servers?</a:t>
            </a:r>
          </a:p>
          <a:p>
            <a:pPr lvl="1">
              <a:spcBef>
                <a:spcPts val="800"/>
              </a:spcBef>
            </a:pPr>
            <a:r>
              <a:rPr lang="en-US" sz="2200" dirty="0">
                <a:solidFill>
                  <a:srgbClr val="FF8F00"/>
                </a:solidFill>
              </a:rPr>
              <a:t>I switch from system design X to system design Y?</a:t>
            </a:r>
          </a:p>
          <a:p>
            <a:pPr lvl="2">
              <a:spcBef>
                <a:spcPts val="800"/>
              </a:spcBef>
            </a:pPr>
            <a:r>
              <a:rPr lang="en-US" sz="1800" dirty="0"/>
              <a:t>replace single server with </a:t>
            </a:r>
            <a:r>
              <a:rPr lang="en-US" sz="1800" dirty="0" err="1"/>
              <a:t>Paxos</a:t>
            </a:r>
            <a:r>
              <a:rPr lang="en-US" sz="1800" dirty="0"/>
              <a:t>-replicated system?</a:t>
            </a:r>
          </a:p>
          <a:p>
            <a:pPr lvl="2">
              <a:spcBef>
                <a:spcPts val="800"/>
              </a:spcBef>
            </a:pPr>
            <a:r>
              <a:rPr lang="en-US" sz="1800" dirty="0"/>
              <a:t>replace </a:t>
            </a:r>
            <a:r>
              <a:rPr lang="en-US" sz="1800" dirty="0" err="1"/>
              <a:t>Paxos</a:t>
            </a:r>
            <a:r>
              <a:rPr lang="en-US" sz="1800" dirty="0"/>
              <a:t> with eventually consistent design?</a:t>
            </a:r>
          </a:p>
          <a:p>
            <a:pPr lvl="2">
              <a:spcBef>
                <a:spcPts val="800"/>
              </a:spcBef>
            </a:pPr>
            <a:r>
              <a:rPr lang="en-US" sz="1800" dirty="0"/>
              <a:t>add batching?</a:t>
            </a:r>
          </a:p>
          <a:p>
            <a:pPr lvl="2">
              <a:spcBef>
                <a:spcPts val="800"/>
              </a:spcBef>
            </a:pPr>
            <a:r>
              <a:rPr lang="en-US" sz="1800" dirty="0"/>
              <a:t>replace </a:t>
            </a:r>
            <a:r>
              <a:rPr lang="en-US" sz="1800" dirty="0" err="1"/>
              <a:t>Paxos</a:t>
            </a:r>
            <a:r>
              <a:rPr lang="en-US" sz="1800" dirty="0"/>
              <a:t> with new variant?</a:t>
            </a:r>
          </a:p>
          <a:p>
            <a:pPr lvl="2"/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3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use these tools!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12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Experimental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 A versus System B</a:t>
            </a:r>
          </a:p>
          <a:p>
            <a:endParaRPr lang="en-US" dirty="0"/>
          </a:p>
          <a:p>
            <a:r>
              <a:rPr lang="en-US" dirty="0"/>
              <a:t>From 1 to N closed-loop clients loading each</a:t>
            </a:r>
          </a:p>
          <a:p>
            <a:endParaRPr lang="en-US" dirty="0"/>
          </a:p>
          <a:p>
            <a:r>
              <a:rPr lang="en-US" dirty="0"/>
              <a:t>Compare throughput and latency</a:t>
            </a:r>
          </a:p>
        </p:txBody>
      </p:sp>
    </p:spTree>
    <p:extLst>
      <p:ext uri="{BB962C8B-B14F-4D97-AF65-F5344CB8AC3E}">
        <p14:creationId xmlns:p14="http://schemas.microsoft.com/office/powerpoint/2010/main" val="911222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Move Single Server from San Jose to Oregon (Clients in San Jose)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7118" y="1789591"/>
            <a:ext cx="855090" cy="4008782"/>
            <a:chOff x="390614" y="1577009"/>
            <a:chExt cx="855090" cy="4008782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 rot="16200000">
              <a:off x="46128" y="315478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7" name="Freeform 6"/>
          <p:cNvSpPr/>
          <p:nvPr/>
        </p:nvSpPr>
        <p:spPr>
          <a:xfrm>
            <a:off x="1882236" y="2310550"/>
            <a:ext cx="567212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9" name="TextBox 8"/>
            <p:cNvSpPr txBox="1"/>
            <p:nvPr/>
          </p:nvSpPr>
          <p:spPr>
            <a:xfrm>
              <a:off x="3540142" y="6028264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Throughput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877647" y="1855367"/>
            <a:ext cx="2114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Server in San Jose</a:t>
            </a:r>
          </a:p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Server in Oregon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1589637" y="2041451"/>
            <a:ext cx="5964722" cy="288310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1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Replace Single Server with </a:t>
            </a:r>
            <a:r>
              <a:rPr lang="en-US" sz="2800" dirty="0" err="1"/>
              <a:t>Paxos</a:t>
            </a:r>
            <a:br>
              <a:rPr lang="en-US" sz="2800" dirty="0"/>
            </a:br>
            <a:r>
              <a:rPr lang="en-US" sz="2800" dirty="0"/>
              <a:t>(Clients and servers in same datacenter, 3 replicas)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7118" y="1789591"/>
            <a:ext cx="855090" cy="4008782"/>
            <a:chOff x="390614" y="1577009"/>
            <a:chExt cx="855090" cy="4008782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16200000">
              <a:off x="46128" y="315478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1882236" y="2310550"/>
            <a:ext cx="567212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8" name="TextBox 7"/>
            <p:cNvSpPr txBox="1"/>
            <p:nvPr/>
          </p:nvSpPr>
          <p:spPr>
            <a:xfrm>
              <a:off x="3540142" y="6028264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Throughput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877647" y="1855367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Single Server</a:t>
            </a:r>
          </a:p>
          <a:p>
            <a:r>
              <a:rPr lang="en-US" dirty="0" err="1">
                <a:latin typeface="Helvetica Neue" charset="0"/>
                <a:ea typeface="Helvetica Neue" charset="0"/>
                <a:cs typeface="Helvetica Neue" charset="0"/>
              </a:rPr>
              <a:t>Paxos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589637" y="2041451"/>
            <a:ext cx="3389360" cy="288310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Paxos</a:t>
            </a:r>
            <a:r>
              <a:rPr lang="en-US" sz="2800" dirty="0"/>
              <a:t>: 3 replicas to 5 replicas</a:t>
            </a:r>
            <a:br>
              <a:rPr lang="en-US" sz="2800" dirty="0"/>
            </a:br>
            <a:r>
              <a:rPr lang="en-US" sz="2800" dirty="0"/>
              <a:t>(Clients and servers in same datacenter)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7118" y="1789591"/>
            <a:ext cx="855090" cy="4008782"/>
            <a:chOff x="390614" y="1577009"/>
            <a:chExt cx="855090" cy="4008782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16200000">
              <a:off x="46128" y="315478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1882236" y="2041450"/>
            <a:ext cx="511398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8" name="TextBox 7"/>
            <p:cNvSpPr txBox="1"/>
            <p:nvPr/>
          </p:nvSpPr>
          <p:spPr>
            <a:xfrm>
              <a:off x="3540142" y="6028264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Throughput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877647" y="1855367"/>
            <a:ext cx="1174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3 replicas</a:t>
            </a:r>
          </a:p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5 replicas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877647" y="1993437"/>
            <a:ext cx="4818573" cy="3125441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7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Paxos</a:t>
            </a:r>
            <a:r>
              <a:rPr lang="en-US" sz="2800" dirty="0"/>
              <a:t>: 3 replicas to 30 replicas</a:t>
            </a:r>
            <a:br>
              <a:rPr lang="en-US" sz="2800" dirty="0"/>
            </a:br>
            <a:r>
              <a:rPr lang="en-US" sz="2800" dirty="0"/>
              <a:t>(Clients and servers in same datacenter)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7118" y="1789591"/>
            <a:ext cx="855090" cy="4008782"/>
            <a:chOff x="390614" y="1577009"/>
            <a:chExt cx="855090" cy="4008782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 rot="16200000">
              <a:off x="46128" y="315478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7" name="Freeform 6"/>
          <p:cNvSpPr/>
          <p:nvPr/>
        </p:nvSpPr>
        <p:spPr>
          <a:xfrm>
            <a:off x="1882236" y="2041450"/>
            <a:ext cx="511398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9" name="TextBox 8"/>
            <p:cNvSpPr txBox="1"/>
            <p:nvPr/>
          </p:nvSpPr>
          <p:spPr>
            <a:xfrm>
              <a:off x="3540142" y="6028264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Throughput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877647" y="1855367"/>
            <a:ext cx="1302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3 replicas</a:t>
            </a:r>
          </a:p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30 replicas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1877647" y="2044300"/>
            <a:ext cx="3123792" cy="2879389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8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0"/>
            <a:ext cx="8592064" cy="5375189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Group together multiple operations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Improves throughput, e.g.,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Marshall data together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Send to network layer together</a:t>
            </a:r>
          </a:p>
          <a:p>
            <a:pPr lvl="1">
              <a:lnSpc>
                <a:spcPct val="110000"/>
              </a:lnSpc>
            </a:pPr>
            <a:r>
              <a:rPr lang="en-US" dirty="0" err="1"/>
              <a:t>Unmarshall</a:t>
            </a:r>
            <a:r>
              <a:rPr lang="en-US" dirty="0"/>
              <a:t> data together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Handle group of operations together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Delay processing/sending ops to increase batch size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Common way to trade an increase in latency</a:t>
            </a:r>
            <a:br>
              <a:rPr lang="en-US" dirty="0"/>
            </a:br>
            <a:r>
              <a:rPr lang="en-US" dirty="0"/>
              <a:t>for increase in throughput</a:t>
            </a:r>
          </a:p>
        </p:txBody>
      </p:sp>
    </p:spTree>
    <p:extLst>
      <p:ext uri="{BB962C8B-B14F-4D97-AF65-F5344CB8AC3E}">
        <p14:creationId xmlns:p14="http://schemas.microsoft.com/office/powerpoint/2010/main" val="661950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Paxos</a:t>
            </a:r>
            <a:r>
              <a:rPr lang="en-US" sz="2800" dirty="0"/>
              <a:t> with batching</a:t>
            </a:r>
            <a:br>
              <a:rPr lang="en-US" sz="2800" dirty="0"/>
            </a:br>
            <a:r>
              <a:rPr lang="en-US" sz="2800" dirty="0"/>
              <a:t>(Clients and servers in same datacenter,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3 replicas</a:t>
            </a:r>
            <a:r>
              <a:rPr lang="en-US" sz="2800" dirty="0"/>
              <a:t>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7118" y="1789591"/>
            <a:ext cx="855090" cy="4008782"/>
            <a:chOff x="390614" y="1577009"/>
            <a:chExt cx="855090" cy="4008782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16200000">
              <a:off x="46128" y="315478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1882236" y="2041450"/>
            <a:ext cx="3667959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8" name="TextBox 7"/>
            <p:cNvSpPr txBox="1"/>
            <p:nvPr/>
          </p:nvSpPr>
          <p:spPr>
            <a:xfrm>
              <a:off x="3540142" y="6028264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Throughput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877647" y="1855367"/>
            <a:ext cx="163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no batching</a:t>
            </a:r>
          </a:p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with batching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877647" y="1761410"/>
            <a:ext cx="5650204" cy="3055140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1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Paxos</a:t>
            </a:r>
            <a:r>
              <a:rPr lang="en-US" sz="2800" dirty="0"/>
              <a:t>: 3 local replicas to geo-replicated</a:t>
            </a:r>
            <a:br>
              <a:rPr lang="en-US" sz="2800" dirty="0"/>
            </a:br>
            <a:r>
              <a:rPr lang="en-US" sz="2800" dirty="0"/>
              <a:t>(Clients in NY; replicas in NY, Oregon, Singapore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7118" y="1789591"/>
            <a:ext cx="855090" cy="4008782"/>
            <a:chOff x="390614" y="1577009"/>
            <a:chExt cx="855090" cy="4008782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16200000">
              <a:off x="46128" y="315478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1714487" y="2227536"/>
            <a:ext cx="511398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8" name="TextBox 7"/>
            <p:cNvSpPr txBox="1"/>
            <p:nvPr/>
          </p:nvSpPr>
          <p:spPr>
            <a:xfrm>
              <a:off x="3540142" y="6028264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Throughput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877647" y="1855367"/>
            <a:ext cx="21778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all local</a:t>
            </a:r>
          </a:p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leader in NY</a:t>
            </a:r>
          </a:p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leader in Singapore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442608" y="1709994"/>
            <a:ext cx="5404011" cy="3206851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353481" y="1325563"/>
            <a:ext cx="5474993" cy="3206851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07152" y="2601432"/>
            <a:ext cx="41467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71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Distributed Systems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Distributed System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94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967" y="1201456"/>
            <a:ext cx="8592064" cy="537518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Measure distributed systems externally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Latency: how long operations take</a:t>
            </a:r>
          </a:p>
          <a:p>
            <a:pPr>
              <a:lnSpc>
                <a:spcPct val="120000"/>
              </a:lnSpc>
            </a:pPr>
            <a:r>
              <a:rPr lang="en-US" dirty="0"/>
              <a:t>Throughput: how many operations/sec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Reason about latency and throughput using internal knowledge of system design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(and back-of-the-envelope calculations)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Reason about effects on latency and throughput from changes to system choice, deployment, design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Critical tool in system design</a:t>
            </a:r>
          </a:p>
        </p:txBody>
      </p:sp>
    </p:spTree>
    <p:extLst>
      <p:ext uri="{BB962C8B-B14F-4D97-AF65-F5344CB8AC3E}">
        <p14:creationId xmlns:p14="http://schemas.microsoft.com/office/powerpoint/2010/main" val="2100403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long a request takes to complete</a:t>
            </a:r>
          </a:p>
          <a:p>
            <a:endParaRPr lang="en-US" dirty="0"/>
          </a:p>
          <a:p>
            <a:r>
              <a:rPr lang="en-US" dirty="0"/>
              <a:t>Measured </a:t>
            </a:r>
            <a:r>
              <a:rPr lang="en-US" dirty="0">
                <a:solidFill>
                  <a:srgbClr val="FF8F00"/>
                </a:solidFill>
              </a:rPr>
              <a:t>externally </a:t>
            </a:r>
            <a:r>
              <a:rPr lang="en-US" dirty="0"/>
              <a:t>from time request is sent until time response is received.</a:t>
            </a:r>
          </a:p>
        </p:txBody>
      </p:sp>
    </p:spTree>
    <p:extLst>
      <p:ext uri="{BB962C8B-B14F-4D97-AF65-F5344CB8AC3E}">
        <p14:creationId xmlns:p14="http://schemas.microsoft.com/office/powerpoint/2010/main" val="1801192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Latency, Measure Externally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Distributed System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774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Latency, Reason Internally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Server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10110" y="3366655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10110" y="3643746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911783" y="3216244"/>
            <a:ext cx="235704" cy="609600"/>
          </a:xfrm>
          <a:custGeom>
            <a:avLst/>
            <a:gdLst>
              <a:gd name="connsiteX0" fmla="*/ 0 w 235704"/>
              <a:gd name="connsiteY0" fmla="*/ 0 h 609600"/>
              <a:gd name="connsiteX1" fmla="*/ 235527 w 235704"/>
              <a:gd name="connsiteY1" fmla="*/ 69273 h 609600"/>
              <a:gd name="connsiteX2" fmla="*/ 41563 w 235704"/>
              <a:gd name="connsiteY2" fmla="*/ 124691 h 609600"/>
              <a:gd name="connsiteX3" fmla="*/ 221673 w 235704"/>
              <a:gd name="connsiteY3" fmla="*/ 207818 h 609600"/>
              <a:gd name="connsiteX4" fmla="*/ 69273 w 235704"/>
              <a:gd name="connsiteY4" fmla="*/ 277091 h 609600"/>
              <a:gd name="connsiteX5" fmla="*/ 193963 w 235704"/>
              <a:gd name="connsiteY5" fmla="*/ 346363 h 609600"/>
              <a:gd name="connsiteX6" fmla="*/ 83127 w 235704"/>
              <a:gd name="connsiteY6" fmla="*/ 401782 h 609600"/>
              <a:gd name="connsiteX7" fmla="*/ 221673 w 235704"/>
              <a:gd name="connsiteY7" fmla="*/ 484909 h 609600"/>
              <a:gd name="connsiteX8" fmla="*/ 69273 w 235704"/>
              <a:gd name="connsiteY8" fmla="*/ 568036 h 609600"/>
              <a:gd name="connsiteX9" fmla="*/ 221673 w 235704"/>
              <a:gd name="connsiteY9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04" h="609600">
                <a:moveTo>
                  <a:pt x="0" y="0"/>
                </a:moveTo>
                <a:cubicBezTo>
                  <a:pt x="114300" y="24245"/>
                  <a:pt x="228600" y="48491"/>
                  <a:pt x="235527" y="69273"/>
                </a:cubicBezTo>
                <a:cubicBezTo>
                  <a:pt x="242454" y="90055"/>
                  <a:pt x="43872" y="101600"/>
                  <a:pt x="41563" y="124691"/>
                </a:cubicBezTo>
                <a:cubicBezTo>
                  <a:pt x="39254" y="147782"/>
                  <a:pt x="217055" y="182418"/>
                  <a:pt x="221673" y="207818"/>
                </a:cubicBezTo>
                <a:cubicBezTo>
                  <a:pt x="226291" y="233218"/>
                  <a:pt x="73891" y="254000"/>
                  <a:pt x="69273" y="277091"/>
                </a:cubicBezTo>
                <a:cubicBezTo>
                  <a:pt x="64655" y="300182"/>
                  <a:pt x="191654" y="325581"/>
                  <a:pt x="193963" y="346363"/>
                </a:cubicBezTo>
                <a:cubicBezTo>
                  <a:pt x="196272" y="367145"/>
                  <a:pt x="78509" y="378691"/>
                  <a:pt x="83127" y="401782"/>
                </a:cubicBezTo>
                <a:cubicBezTo>
                  <a:pt x="87745" y="424873"/>
                  <a:pt x="223982" y="457200"/>
                  <a:pt x="221673" y="484909"/>
                </a:cubicBezTo>
                <a:cubicBezTo>
                  <a:pt x="219364" y="512618"/>
                  <a:pt x="69273" y="547254"/>
                  <a:pt x="69273" y="568036"/>
                </a:cubicBezTo>
                <a:cubicBezTo>
                  <a:pt x="69273" y="588818"/>
                  <a:pt x="221673" y="609600"/>
                  <a:pt x="221673" y="6096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6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Latency, Reason Internally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Server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10110" y="3366655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10110" y="3643746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911783" y="3216244"/>
            <a:ext cx="235704" cy="609600"/>
          </a:xfrm>
          <a:custGeom>
            <a:avLst/>
            <a:gdLst>
              <a:gd name="connsiteX0" fmla="*/ 0 w 235704"/>
              <a:gd name="connsiteY0" fmla="*/ 0 h 609600"/>
              <a:gd name="connsiteX1" fmla="*/ 235527 w 235704"/>
              <a:gd name="connsiteY1" fmla="*/ 69273 h 609600"/>
              <a:gd name="connsiteX2" fmla="*/ 41563 w 235704"/>
              <a:gd name="connsiteY2" fmla="*/ 124691 h 609600"/>
              <a:gd name="connsiteX3" fmla="*/ 221673 w 235704"/>
              <a:gd name="connsiteY3" fmla="*/ 207818 h 609600"/>
              <a:gd name="connsiteX4" fmla="*/ 69273 w 235704"/>
              <a:gd name="connsiteY4" fmla="*/ 277091 h 609600"/>
              <a:gd name="connsiteX5" fmla="*/ 193963 w 235704"/>
              <a:gd name="connsiteY5" fmla="*/ 346363 h 609600"/>
              <a:gd name="connsiteX6" fmla="*/ 83127 w 235704"/>
              <a:gd name="connsiteY6" fmla="*/ 401782 h 609600"/>
              <a:gd name="connsiteX7" fmla="*/ 221673 w 235704"/>
              <a:gd name="connsiteY7" fmla="*/ 484909 h 609600"/>
              <a:gd name="connsiteX8" fmla="*/ 69273 w 235704"/>
              <a:gd name="connsiteY8" fmla="*/ 568036 h 609600"/>
              <a:gd name="connsiteX9" fmla="*/ 221673 w 235704"/>
              <a:gd name="connsiteY9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04" h="609600">
                <a:moveTo>
                  <a:pt x="0" y="0"/>
                </a:moveTo>
                <a:cubicBezTo>
                  <a:pt x="114300" y="24245"/>
                  <a:pt x="228600" y="48491"/>
                  <a:pt x="235527" y="69273"/>
                </a:cubicBezTo>
                <a:cubicBezTo>
                  <a:pt x="242454" y="90055"/>
                  <a:pt x="43872" y="101600"/>
                  <a:pt x="41563" y="124691"/>
                </a:cubicBezTo>
                <a:cubicBezTo>
                  <a:pt x="39254" y="147782"/>
                  <a:pt x="217055" y="182418"/>
                  <a:pt x="221673" y="207818"/>
                </a:cubicBezTo>
                <a:cubicBezTo>
                  <a:pt x="226291" y="233218"/>
                  <a:pt x="73891" y="254000"/>
                  <a:pt x="69273" y="277091"/>
                </a:cubicBezTo>
                <a:cubicBezTo>
                  <a:pt x="64655" y="300182"/>
                  <a:pt x="191654" y="325581"/>
                  <a:pt x="193963" y="346363"/>
                </a:cubicBezTo>
                <a:cubicBezTo>
                  <a:pt x="196272" y="367145"/>
                  <a:pt x="78509" y="378691"/>
                  <a:pt x="83127" y="401782"/>
                </a:cubicBezTo>
                <a:cubicBezTo>
                  <a:pt x="87745" y="424873"/>
                  <a:pt x="223982" y="457200"/>
                  <a:pt x="221673" y="484909"/>
                </a:cubicBezTo>
                <a:cubicBezTo>
                  <a:pt x="219364" y="512618"/>
                  <a:pt x="69273" y="547254"/>
                  <a:pt x="69273" y="568036"/>
                </a:cubicBezTo>
                <a:cubicBezTo>
                  <a:pt x="69273" y="588818"/>
                  <a:pt x="221673" y="609600"/>
                  <a:pt x="221673" y="6096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08664" y="2848880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2200" dirty="0"/>
          </a:p>
        </p:txBody>
      </p:sp>
      <p:sp>
        <p:nvSpPr>
          <p:cNvPr id="22" name="Rectangle 21"/>
          <p:cNvSpPr/>
          <p:nvPr/>
        </p:nvSpPr>
        <p:spPr>
          <a:xfrm>
            <a:off x="6190220" y="3294174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2200" dirty="0"/>
          </a:p>
        </p:txBody>
      </p:sp>
      <p:sp>
        <p:nvSpPr>
          <p:cNvPr id="24" name="Rectangle 23"/>
          <p:cNvSpPr/>
          <p:nvPr/>
        </p:nvSpPr>
        <p:spPr>
          <a:xfrm>
            <a:off x="3208664" y="3742635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506240" y="5486297"/>
            <a:ext cx="2870006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Latency = 1 + 2 + 3</a:t>
            </a:r>
          </a:p>
        </p:txBody>
      </p:sp>
    </p:spTree>
    <p:extLst>
      <p:ext uri="{BB962C8B-B14F-4D97-AF65-F5344CB8AC3E}">
        <p14:creationId xmlns:p14="http://schemas.microsoft.com/office/powerpoint/2010/main" val="1978765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4000"/>
              </a:lnSpc>
              <a:spcBef>
                <a:spcPts val="1800"/>
              </a:spcBef>
            </a:pPr>
            <a:r>
              <a:rPr lang="en-US" dirty="0"/>
              <a:t>How many operations per unit time that a system can handle (typically ops / second)</a:t>
            </a:r>
          </a:p>
          <a:p>
            <a:pPr marL="0" indent="0">
              <a:lnSpc>
                <a:spcPts val="4000"/>
              </a:lnSpc>
              <a:spcBef>
                <a:spcPts val="1800"/>
              </a:spcBef>
              <a:buNone/>
            </a:pPr>
            <a:endParaRPr lang="en-US" dirty="0"/>
          </a:p>
          <a:p>
            <a:pPr>
              <a:lnSpc>
                <a:spcPts val="4000"/>
              </a:lnSpc>
              <a:spcBef>
                <a:spcPts val="1800"/>
              </a:spcBef>
            </a:pPr>
            <a:r>
              <a:rPr lang="en-US" dirty="0"/>
              <a:t>Measured externally as the rate that responses come out of the system</a:t>
            </a:r>
          </a:p>
        </p:txBody>
      </p:sp>
    </p:spTree>
    <p:extLst>
      <p:ext uri="{BB962C8B-B14F-4D97-AF65-F5344CB8AC3E}">
        <p14:creationId xmlns:p14="http://schemas.microsoft.com/office/powerpoint/2010/main" val="1688428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Throughput Example </a:t>
            </a:r>
            <a:r>
              <a:rPr lang="en-US" sz="2400" dirty="0"/>
              <a:t>(Not Ideal)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Server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90369" y="2303179"/>
            <a:ext cx="1119741" cy="2464020"/>
            <a:chOff x="1590369" y="2303179"/>
            <a:chExt cx="1119741" cy="2464020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1590369" y="230317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590369" y="2527181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590369" y="2751183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590369" y="2975185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590369" y="3199187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590369" y="342318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590369" y="3647191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590369" y="3871193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590369" y="4095195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590369" y="4319197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590369" y="454319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590369" y="476719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1994554" y="2415181"/>
            <a:ext cx="1119741" cy="2464020"/>
            <a:chOff x="1590369" y="2303179"/>
            <a:chExt cx="1119741" cy="2464020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1590369" y="2303179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590369" y="2527181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590369" y="2751183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590369" y="2975185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590369" y="3199187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1590369" y="3423189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1590369" y="3647191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590369" y="3871193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590369" y="4095195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1590369" y="4319197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1590369" y="4543199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1590369" y="4767199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308600" y="5402255"/>
            <a:ext cx="7970836" cy="10332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Throughput</a:t>
            </a: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   =	</a:t>
            </a:r>
            <a:r>
              <a:rPr lang="en-US" sz="2000" u="sng" dirty="0">
                <a:latin typeface="Helvetica Neue Medium" charset="0"/>
                <a:ea typeface="Helvetica Neue Medium" charset="0"/>
                <a:cs typeface="Helvetica Neue Medium" charset="0"/>
              </a:rPr>
              <a:t>Number of (valid) responses received by all clients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		End time </a:t>
            </a:r>
            <a:r>
              <a:rPr lang="mr-IN" sz="2000" dirty="0">
                <a:latin typeface="Helvetica Neue Medium" charset="0"/>
                <a:ea typeface="Helvetica Neue Medium" charset="0"/>
                <a:cs typeface="Helvetica Neue Medium" charset="0"/>
              </a:rPr>
              <a:t>–</a:t>
            </a: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 start time</a:t>
            </a:r>
          </a:p>
        </p:txBody>
      </p:sp>
    </p:spTree>
    <p:extLst>
      <p:ext uri="{BB962C8B-B14F-4D97-AF65-F5344CB8AC3E}">
        <p14:creationId xmlns:p14="http://schemas.microsoft.com/office/powerpoint/2010/main" val="208251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7571</TotalTime>
  <Words>973</Words>
  <Application>Microsoft Macintosh PowerPoint</Application>
  <PresentationFormat>Overhead</PresentationFormat>
  <Paragraphs>277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Helvetica Neue</vt:lpstr>
      <vt:lpstr>Helvetica Neue Medium</vt:lpstr>
      <vt:lpstr>Office Theme</vt:lpstr>
      <vt:lpstr>Reasoning about Performance of Distributed Systems</vt:lpstr>
      <vt:lpstr>Measuring Distributed Systems</vt:lpstr>
      <vt:lpstr>Measuring Distributed Systems</vt:lpstr>
      <vt:lpstr>Latency</vt:lpstr>
      <vt:lpstr>Latency, Measure Externally</vt:lpstr>
      <vt:lpstr>Latency, Reason Internally</vt:lpstr>
      <vt:lpstr>Latency, Reason Internally</vt:lpstr>
      <vt:lpstr>Throughput</vt:lpstr>
      <vt:lpstr>Max Throughput Example (Not Ideal)</vt:lpstr>
      <vt:lpstr>Queuing Delay &amp; Overload</vt:lpstr>
      <vt:lpstr>Measuring Throughput Method</vt:lpstr>
      <vt:lpstr>Throughput, Reason Internally</vt:lpstr>
      <vt:lpstr>Throughput, Reason Internally</vt:lpstr>
      <vt:lpstr>Throughput Bottlenecks (simplified)</vt:lpstr>
      <vt:lpstr>Load Generation</vt:lpstr>
      <vt:lpstr>Mental Experimental Setup</vt:lpstr>
      <vt:lpstr>Throughput-Latency Graph</vt:lpstr>
      <vt:lpstr>Throughput-Latency Graph</vt:lpstr>
      <vt:lpstr>Throughput / Latency Relationship</vt:lpstr>
      <vt:lpstr>Evaluation in Minutes not Months</vt:lpstr>
      <vt:lpstr>Let’s use these tools!</vt:lpstr>
      <vt:lpstr>Mental Experimental Setup</vt:lpstr>
      <vt:lpstr>Move Single Server from San Jose to Oregon (Clients in San Jose)</vt:lpstr>
      <vt:lpstr>Replace Single Server with Paxos (Clients and servers in same datacenter, 3 replicas)</vt:lpstr>
      <vt:lpstr>Paxos: 3 replicas to 5 replicas (Clients and servers in same datacenter)</vt:lpstr>
      <vt:lpstr>Paxos: 3 replicas to 30 replicas (Clients and servers in same datacenter)</vt:lpstr>
      <vt:lpstr>Batching</vt:lpstr>
      <vt:lpstr>Paxos with batching (Clients and servers in same datacenter, 3 replicas)</vt:lpstr>
      <vt:lpstr>Paxos: 3 local replicas to geo-replicated (Clients in NY; replicas in NY, Oregon, Singapore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Wyatt A. Lloyd</cp:lastModifiedBy>
  <cp:revision>106</cp:revision>
  <cp:lastPrinted>2024-04-17T03:44:20Z</cp:lastPrinted>
  <dcterms:created xsi:type="dcterms:W3CDTF">2018-09-09T13:59:16Z</dcterms:created>
  <dcterms:modified xsi:type="dcterms:W3CDTF">2025-04-13T18:58:45Z</dcterms:modified>
</cp:coreProperties>
</file>