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7" r:id="rId34"/>
    <p:sldId id="338" r:id="rId3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68571"/>
  </p:normalViewPr>
  <p:slideViewPr>
    <p:cSldViewPr snapToGrid="0" snapToObjects="1">
      <p:cViewPr varScale="1">
        <p:scale>
          <a:sx n="85" d="100"/>
          <a:sy n="85" d="100"/>
        </p:scale>
        <p:origin x="1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>
                <a:latin typeface="Helvetica Neue Medium" charset="0"/>
              </a:rPr>
              <a:t>3/31/25</a:t>
            </a:fld>
            <a:endParaRPr lang="en-US" dirty="0">
              <a:latin typeface="Helvetica Neue Medium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>
                <a:latin typeface="Helvetica Neue Medium" charset="0"/>
              </a:rPr>
              <a:t>‹#›</a:t>
            </a:fld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74B73D41-9F8A-0142-BD48-70FBBF9A8563}" type="datetimeFigureOut">
              <a:rPr lang="en-US" smtClean="0"/>
              <a:pPr/>
              <a:t>3/31/25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C9651C3E-C8F4-304B-9A0B-6B299DA7B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16</a:t>
            </a:r>
          </a:p>
          <a:p>
            <a:endParaRPr lang="en-US" sz="2800" dirty="0"/>
          </a:p>
          <a:p>
            <a:r>
              <a:rPr lang="en-US" sz="2800" u="sng" dirty="0"/>
              <a:t>Wyatt Lloyd</a:t>
            </a:r>
            <a:r>
              <a:rPr lang="en-US" sz="2800" dirty="0"/>
              <a:t>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8F00"/>
                </a:solidFill>
              </a:rPr>
              <a:t>Any</a:t>
            </a:r>
            <a:r>
              <a:rPr lang="en-US" dirty="0"/>
              <a:t> participant can cause an abort</a:t>
            </a:r>
          </a:p>
          <a:p>
            <a:endParaRPr lang="en-US" dirty="0"/>
          </a:p>
          <a:p>
            <a:r>
              <a:rPr lang="en-US" dirty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/>
              <a:t>Common reasons to abort:</a:t>
            </a:r>
          </a:p>
          <a:p>
            <a:pPr lvl="1"/>
            <a:r>
              <a:rPr lang="en-US" dirty="0"/>
              <a:t>Cannot acquire required lock</a:t>
            </a:r>
          </a:p>
          <a:p>
            <a:pPr lvl="1"/>
            <a:r>
              <a:rPr lang="en-US" dirty="0"/>
              <a:t>No memory or disk space available to do write</a:t>
            </a:r>
          </a:p>
          <a:p>
            <a:pPr lvl="1"/>
            <a:r>
              <a:rPr lang="en-US" dirty="0"/>
              <a:t>Transaction constraint fails</a:t>
            </a:r>
          </a:p>
          <a:p>
            <a:pPr lvl="2"/>
            <a:r>
              <a:rPr lang="en-US" sz="2200" dirty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</a:t>
            </a:r>
          </a:p>
          <a:p>
            <a:pPr lvl="1"/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/>
            <a:r>
              <a:rPr lang="en-US" sz="3000" dirty="0"/>
              <a:t>i.e., it appears that all ops of a transaction happened together</a:t>
            </a:r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4"/>
            <a:ext cx="10915404" cy="4895851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820893" algn="l"/>
                <a:tab pos="5026108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93" algn="l"/>
                <a:tab pos="3713224" algn="l"/>
                <a:tab pos="5140410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93" algn="l"/>
                <a:tab pos="3713224" algn="l"/>
                <a:tab pos="5140410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4644" y="2037190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2255" y="2037190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4644" y="4276023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37629" y="425886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i.e., it appears that all ops of a transaction happened together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2595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r>
              <a:rPr lang="en-US" dirty="0"/>
              <a:t>A schedule is </a:t>
            </a:r>
            <a:r>
              <a:rPr lang="en-US" b="1" dirty="0">
                <a:solidFill>
                  <a:srgbClr val="FF8F00"/>
                </a:solidFill>
              </a:rPr>
              <a:t>serializable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5724355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75324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5128545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4278638"/>
            <a:ext cx="4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4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4180411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7228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735068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8745" y="5742884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740163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47663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695" y="1936326"/>
            <a:ext cx="5589718" cy="18251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Linearizability: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guarantee about </a:t>
            </a:r>
            <a:r>
              <a:rPr lang="en-US" sz="2600" b="1" dirty="0"/>
              <a:t>single</a:t>
            </a:r>
            <a:r>
              <a:rPr lang="en-US" sz="2600" dirty="0"/>
              <a:t> operations on </a:t>
            </a:r>
            <a:r>
              <a:rPr lang="en-US" sz="2600" b="1" dirty="0"/>
              <a:t>single</a:t>
            </a:r>
            <a:r>
              <a:rPr lang="en-US" sz="2600" dirty="0"/>
              <a:t> 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write completes, all reads that begin later should reflect that write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5943" y="1936326"/>
            <a:ext cx="5933498" cy="225562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Serializability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guarantee about </a:t>
            </a:r>
            <a:r>
              <a:rPr lang="en-US" sz="2600" b="1" dirty="0"/>
              <a:t>transactions</a:t>
            </a:r>
            <a:r>
              <a:rPr lang="en-US" sz="2600" dirty="0"/>
              <a:t> over </a:t>
            </a:r>
            <a:r>
              <a:rPr lang="en-US" sz="2600" b="1" dirty="0"/>
              <a:t>one or more </a:t>
            </a:r>
            <a:r>
              <a:rPr lang="en-US" sz="2600" dirty="0"/>
              <a:t>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Doesn’t impose real-time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59527" y="419194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execution can violate </a:t>
            </a:r>
            <a:r>
              <a:rPr lang="en-US" dirty="0" err="1"/>
              <a:t>serializability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need to </a:t>
            </a:r>
            <a:r>
              <a:rPr lang="en-US" b="1" dirty="0">
                <a:solidFill>
                  <a:srgbClr val="FF8F00"/>
                </a:solidFill>
              </a:rPr>
              <a:t>control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that concurrent execution so we do things a single machine executing transactions one at a time would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2681" y="1411064"/>
            <a:ext cx="8916919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242931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312664" y="281007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Growing phase: transaction acquires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Shrinking phase: transaction releases locks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37343" y="337638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452268" y="387185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      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0246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1" y="365126"/>
            <a:ext cx="11350843" cy="1325563"/>
          </a:xfrm>
        </p:spPr>
        <p:txBody>
          <a:bodyPr>
            <a:normAutofit/>
          </a:bodyPr>
          <a:lstStyle/>
          <a:p>
            <a:r>
              <a:rPr lang="en-US" sz="34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24" y="454663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if a lock is unavailable?</a:t>
            </a:r>
          </a:p>
          <a:p>
            <a:pPr lvl="1"/>
            <a:r>
              <a:rPr lang="en-US" dirty="0"/>
              <a:t>Give up immediately?</a:t>
            </a:r>
          </a:p>
          <a:p>
            <a:pPr lvl="1"/>
            <a:r>
              <a:rPr lang="en-US" dirty="0"/>
              <a:t>Wait forever?</a:t>
            </a:r>
          </a:p>
          <a:p>
            <a:pPr lvl="1"/>
            <a:endParaRPr lang="en-US" dirty="0"/>
          </a:p>
          <a:p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/>
              <a:t>Transfer has A locked, waiting on B</a:t>
            </a:r>
          </a:p>
          <a:p>
            <a:pPr lvl="1"/>
            <a:r>
              <a:rPr lang="en-US" dirty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Concurrency Control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  <a:p>
            <a:endParaRPr lang="en-US" dirty="0"/>
          </a:p>
          <a:p>
            <a:r>
              <a:rPr lang="en-US" dirty="0"/>
              <a:t>Multi-Version Concurrency Control (MVCC)</a:t>
            </a:r>
          </a:p>
        </p:txBody>
      </p:sp>
    </p:spTree>
    <p:extLst>
      <p:ext uri="{BB962C8B-B14F-4D97-AF65-F5344CB8AC3E}">
        <p14:creationId xmlns:p14="http://schemas.microsoft.com/office/powerpoint/2010/main" val="132865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Atomic commit accomplished with </a:t>
            </a:r>
            <a:r>
              <a:rPr lang="en-US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47" y="1690689"/>
            <a:ext cx="5702058" cy="4842804"/>
          </a:xfrm>
        </p:spPr>
        <p:txBody>
          <a:bodyPr>
            <a:normAutofit/>
          </a:bodyPr>
          <a:lstStyle/>
          <a:p>
            <a:r>
              <a:rPr lang="en-US" sz="2400" dirty="0"/>
              <a:t>Phase 1</a:t>
            </a:r>
          </a:p>
          <a:p>
            <a:pPr lvl="1"/>
            <a:r>
              <a:rPr lang="en-US" sz="2000" dirty="0"/>
              <a:t>Coordinator sends Prepare requests to all participants</a:t>
            </a:r>
          </a:p>
          <a:p>
            <a:pPr lvl="1"/>
            <a:r>
              <a:rPr lang="en-US" sz="2000" dirty="0"/>
              <a:t>Each participant votes yes or no</a:t>
            </a:r>
          </a:p>
          <a:p>
            <a:pPr lvl="2"/>
            <a:r>
              <a:rPr lang="en-US" sz="1800" dirty="0"/>
              <a:t>Sends yes or no vote back to coordinator</a:t>
            </a:r>
          </a:p>
          <a:p>
            <a:pPr lvl="2"/>
            <a:r>
              <a:rPr lang="en-US" sz="1800" dirty="0"/>
              <a:t>Typically acquires locks if they vote yes</a:t>
            </a:r>
          </a:p>
          <a:p>
            <a:endParaRPr lang="en-US" sz="2400" dirty="0"/>
          </a:p>
          <a:p>
            <a:r>
              <a:rPr lang="en-US" sz="2400" dirty="0"/>
              <a:t>Coordinator inspects all votes</a:t>
            </a:r>
          </a:p>
          <a:p>
            <a:pPr lvl="1"/>
            <a:r>
              <a:rPr lang="en-US" sz="2000" dirty="0"/>
              <a:t>If all yes, then commit</a:t>
            </a:r>
          </a:p>
          <a:p>
            <a:pPr lvl="1"/>
            <a:r>
              <a:rPr lang="en-US" sz="2000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564893" y="1690689"/>
            <a:ext cx="4875159" cy="428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 Medium" charset="0"/>
              </a:rPr>
              <a:t>Phase 2</a:t>
            </a:r>
          </a:p>
          <a:p>
            <a:pPr lvl="1"/>
            <a:r>
              <a:rPr lang="en-US" sz="2000" dirty="0">
                <a:latin typeface="Helvetica Neue Medium" charset="0"/>
              </a:rPr>
              <a:t>Coordinator sends Commit or Abort to all participants</a:t>
            </a:r>
          </a:p>
          <a:p>
            <a:pPr lvl="1"/>
            <a:r>
              <a:rPr lang="en-US" sz="2000" dirty="0">
                <a:latin typeface="Helvetica Neue Medium" charset="0"/>
              </a:rPr>
              <a:t>If commit, each participant does something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releases locks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sends an Ack back to the coordinator</a:t>
            </a:r>
          </a:p>
          <a:p>
            <a:pPr lvl="1"/>
            <a:endParaRPr lang="en-US" sz="2000" dirty="0">
              <a:latin typeface="Helvetica Neue Medium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3681</TotalTime>
  <Words>1674</Words>
  <Application>Microsoft Macintosh PowerPoint</Application>
  <PresentationFormat>Custom</PresentationFormat>
  <Paragraphs>359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Helvetica Neue Medium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More Concurrency Control Algorithms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42</cp:revision>
  <cp:lastPrinted>2019-11-13T03:23:25Z</cp:lastPrinted>
  <dcterms:created xsi:type="dcterms:W3CDTF">2018-09-09T13:59:16Z</dcterms:created>
  <dcterms:modified xsi:type="dcterms:W3CDTF">2025-04-02T15:28:04Z</dcterms:modified>
</cp:coreProperties>
</file>