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8"/>
  </p:notesMasterIdLst>
  <p:handoutMasterIdLst>
    <p:handoutMasterId r:id="rId39"/>
  </p:handoutMasterIdLst>
  <p:sldIdLst>
    <p:sldId id="257" r:id="rId2"/>
    <p:sldId id="446" r:id="rId3"/>
    <p:sldId id="447" r:id="rId4"/>
    <p:sldId id="448" r:id="rId5"/>
    <p:sldId id="449" r:id="rId6"/>
    <p:sldId id="479" r:id="rId7"/>
    <p:sldId id="450" r:id="rId8"/>
    <p:sldId id="451" r:id="rId9"/>
    <p:sldId id="452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461" r:id="rId19"/>
    <p:sldId id="462" r:id="rId20"/>
    <p:sldId id="478" r:id="rId21"/>
    <p:sldId id="463" r:id="rId22"/>
    <p:sldId id="464" r:id="rId23"/>
    <p:sldId id="465" r:id="rId24"/>
    <p:sldId id="466" r:id="rId25"/>
    <p:sldId id="467" r:id="rId26"/>
    <p:sldId id="468" r:id="rId27"/>
    <p:sldId id="469" r:id="rId28"/>
    <p:sldId id="470" r:id="rId29"/>
    <p:sldId id="471" r:id="rId30"/>
    <p:sldId id="472" r:id="rId31"/>
    <p:sldId id="473" r:id="rId32"/>
    <p:sldId id="474" r:id="rId33"/>
    <p:sldId id="475" r:id="rId34"/>
    <p:sldId id="476" r:id="rId35"/>
    <p:sldId id="477" r:id="rId36"/>
    <p:sldId id="444" r:id="rId37"/>
  </p:sldIdLst>
  <p:sldSz cx="12192000" cy="6858000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5" autoAdjust="0"/>
    <p:restoredTop sz="57619" autoAdjust="0"/>
  </p:normalViewPr>
  <p:slideViewPr>
    <p:cSldViewPr snapToGrid="0">
      <p:cViewPr varScale="1">
        <p:scale>
          <a:sx n="70" d="100"/>
          <a:sy n="70" d="100"/>
        </p:scale>
        <p:origin x="2376" y="192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4528" y="20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Helvetica Neue Medium" charset="0"/>
              </a:rPr>
              <a:pPr>
                <a:defRPr/>
              </a:pPr>
              <a:t>‹#›</a:t>
            </a:fld>
            <a:endParaRPr lang="en-US" b="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58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3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47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02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liveness w/ 1 failure -&gt; need multiple acceptors</a:t>
            </a:r>
            <a:br>
              <a:rPr lang="en-US" dirty="0"/>
            </a:br>
            <a:r>
              <a:rPr lang="en-US" dirty="0"/>
              <a:t>No majority guaranteed -&gt; need acceptors to</a:t>
            </a:r>
            <a:r>
              <a:rPr lang="en-US" baseline="0" dirty="0"/>
              <a:t> be capable of accepting multiple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00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77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94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8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terminology around </a:t>
            </a:r>
            <a:r>
              <a:rPr lang="en-US" baseline="0" dirty="0" err="1"/>
              <a:t>Paxos</a:t>
            </a:r>
            <a:r>
              <a:rPr lang="en-US" baseline="0" dirty="0"/>
              <a:t> is a mess:</a:t>
            </a:r>
          </a:p>
          <a:p>
            <a:r>
              <a:rPr lang="en-US" dirty="0"/>
              <a:t>Phase 1, Phase</a:t>
            </a:r>
            <a:r>
              <a:rPr lang="en-US" baseline="0" dirty="0"/>
              <a:t> 2, Phase 3</a:t>
            </a:r>
          </a:p>
          <a:p>
            <a:r>
              <a:rPr lang="en-US" baseline="0" dirty="0"/>
              <a:t>Prepare, Accept, Learn</a:t>
            </a:r>
          </a:p>
          <a:p>
            <a:r>
              <a:rPr lang="en-US" baseline="0" dirty="0"/>
              <a:t>Prepare, Accept, Commit</a:t>
            </a:r>
          </a:p>
          <a:p>
            <a:r>
              <a:rPr lang="en-US" baseline="0" dirty="0"/>
              <a:t>1-phase </a:t>
            </a:r>
            <a:r>
              <a:rPr lang="en-US" baseline="0" dirty="0" err="1"/>
              <a:t>paxos</a:t>
            </a:r>
            <a:r>
              <a:rPr lang="en-US" baseline="0" dirty="0"/>
              <a:t>, 2-phase </a:t>
            </a:r>
            <a:r>
              <a:rPr lang="en-US" baseline="0" dirty="0" err="1"/>
              <a:t>paxos</a:t>
            </a:r>
            <a:r>
              <a:rPr lang="en-US" baseline="0" dirty="0"/>
              <a:t>,</a:t>
            </a:r>
            <a:r>
              <a:rPr lang="mr-IN" baseline="0" dirty="0"/>
              <a:t>…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We’ll stick with this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46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8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64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similar to </a:t>
            </a:r>
            <a:r>
              <a:rPr lang="en-US" dirty="0" err="1"/>
              <a:t>Viewstamped</a:t>
            </a:r>
            <a:r>
              <a:rPr lang="en-US" dirty="0"/>
              <a:t> Replication,</a:t>
            </a:r>
            <a:r>
              <a:rPr lang="en-US" baseline="0" dirty="0"/>
              <a:t> invented concurrently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6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44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42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31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49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9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why</a:t>
            </a:r>
            <a:r>
              <a:rPr lang="en-US" baseline="0" dirty="0"/>
              <a:t> f instead of 2f here provides the fault tolerance!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71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85800"/>
            <a:ext cx="11176000" cy="1905000"/>
          </a:xfrm>
          <a:prstGeom prst="rect">
            <a:avLst/>
          </a:prstGeom>
        </p:spPr>
        <p:txBody>
          <a:bodyPr anchor="b"/>
          <a:lstStyle>
            <a:lvl1pPr algn="ctr"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96830"/>
            <a:ext cx="8534400" cy="155157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7BD-F870-3947-B44E-E0FA9E0F08CD}" type="datetime1">
              <a:rPr lang="en-US" smtClean="0"/>
              <a:t>3/5/25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BD9-92BA-EF41-ACBB-6E3908AD288C}" type="datetime1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C9AF-7B9C-A049-91F7-F50B28F891E0}" type="datetime1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F54E-245A-F84E-9199-FE2DBC902D65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2E8-F47B-A84E-9BD3-5005B09C3C37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76" y="1623848"/>
            <a:ext cx="11098924" cy="485315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8A91-97A8-1E4A-B7DA-F9D845201F58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6840" y="120868"/>
            <a:ext cx="1154035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solidFill>
                  <a:schemeClr val="bg1"/>
                </a:solidFill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3/5/25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169D-6F4E-B845-A46E-D9EF1006DEEC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234" y="1470346"/>
            <a:ext cx="5787167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0346"/>
            <a:ext cx="5684753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FD7-97C5-5045-B173-4D5413FF126D}" type="datetime1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7915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535113"/>
            <a:ext cx="57933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2174875"/>
            <a:ext cx="57933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693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693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B7C-5D96-A249-B040-C324F6CD9C3C}" type="datetime1">
              <a:rPr lang="en-US" smtClean="0"/>
              <a:t>3/5/25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FEA4-4857-C447-BE3C-D6F415301E39}" type="datetime1">
              <a:rPr lang="en-US" smtClean="0"/>
              <a:t>3/5/25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1447800"/>
            <a:ext cx="1168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53201"/>
            <a:ext cx="2844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1FDAE6C9-274E-6947-97B4-79B28D53D9E0}" type="datetime1">
              <a:rPr lang="en-US" smtClean="0"/>
              <a:pPr>
                <a:defRPr/>
              </a:pPr>
              <a:t>3/5/25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1"/>
            <a:ext cx="3860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553201"/>
            <a:ext cx="28448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rgbClr val="FF6600"/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View Change Protocols </a:t>
            </a:r>
            <a:br>
              <a:rPr lang="en-US" sz="5400" dirty="0"/>
            </a:br>
            <a:r>
              <a:rPr lang="en-US" sz="5400" dirty="0"/>
              <a:t>and Consensus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2316" y="43171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5988" y="34027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665413" y="4137260"/>
            <a:ext cx="6858000" cy="2174330"/>
          </a:xfrm>
        </p:spPr>
        <p:txBody>
          <a:bodyPr>
            <a:noAutofit/>
          </a:bodyPr>
          <a:lstStyle/>
          <a:p>
            <a:r>
              <a:rPr lang="en-US" sz="2800" dirty="0"/>
              <a:t>COS 418/518: Distributed Systems</a:t>
            </a:r>
          </a:p>
          <a:p>
            <a:r>
              <a:rPr lang="en-US" sz="2800" dirty="0"/>
              <a:t>Lecture </a:t>
            </a:r>
            <a:r>
              <a:rPr lang="en-US" dirty="0"/>
              <a:t>12</a:t>
            </a:r>
            <a:endParaRPr lang="en-US" sz="2800" dirty="0"/>
          </a:p>
          <a:p>
            <a:endParaRPr lang="en-US" sz="2800" dirty="0"/>
          </a:p>
          <a:p>
            <a:r>
              <a:rPr lang="en-US" sz="2800" u="sng" dirty="0"/>
              <a:t>Wyatt Lloyd</a:t>
            </a:r>
            <a:r>
              <a:rPr lang="en-US" sz="2800" dirty="0"/>
              <a:t>, Mike Freedman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631" y="2843509"/>
            <a:ext cx="867565" cy="1098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Piggybacked Commits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704538" y="4602544"/>
            <a:ext cx="10579003" cy="2070546"/>
          </a:xfrm>
        </p:spPr>
        <p:txBody>
          <a:bodyPr>
            <a:noAutofit/>
          </a:bodyPr>
          <a:lstStyle/>
          <a:p>
            <a:r>
              <a:rPr lang="en-US" sz="2800" dirty="0">
                <a:sym typeface="Wingdings"/>
              </a:rPr>
              <a:t>Previous Request’s commit </a:t>
            </a:r>
            <a:r>
              <a:rPr lang="en-US" sz="2800" dirty="0">
                <a:solidFill>
                  <a:srgbClr val="FF8F00"/>
                </a:solidFill>
                <a:sym typeface="Wingdings"/>
              </a:rPr>
              <a:t>piggybacked </a:t>
            </a:r>
            <a:r>
              <a:rPr lang="en-US" sz="2800" dirty="0">
                <a:sym typeface="Wingdings"/>
              </a:rPr>
              <a:t>on current Prepare</a:t>
            </a:r>
            <a:endParaRPr lang="en-US" sz="1800" dirty="0">
              <a:sym typeface="Wingdings"/>
            </a:endParaRPr>
          </a:p>
          <a:p>
            <a:r>
              <a:rPr lang="en-US" sz="2800" dirty="0">
                <a:sym typeface="Wingdings"/>
              </a:rPr>
              <a:t>No client Request after a timeout period?</a:t>
            </a:r>
          </a:p>
          <a:p>
            <a:pPr lvl="1"/>
            <a:r>
              <a:rPr lang="en-US" sz="2400" dirty="0">
                <a:sym typeface="Wingdings"/>
              </a:rPr>
              <a:t>Primary sends Commit message to all backups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5403" y="181393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5401" y="2408666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5401" y="300339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5401" y="35981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1" name="Straight Connector 10"/>
          <p:cNvCxnSpPr>
            <a:stCxn id="6" idx="3"/>
          </p:cNvCxnSpPr>
          <p:nvPr/>
        </p:nvCxnSpPr>
        <p:spPr>
          <a:xfrm flipV="1">
            <a:off x="2724468" y="2044766"/>
            <a:ext cx="7714932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>
            <a:off x="3426585" y="2639497"/>
            <a:ext cx="701281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/>
        </p:nvCxnSpPr>
        <p:spPr>
          <a:xfrm>
            <a:off x="2092887" y="3234231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</p:cNvCxnSpPr>
          <p:nvPr/>
        </p:nvCxnSpPr>
        <p:spPr>
          <a:xfrm>
            <a:off x="2092887" y="3828961"/>
            <a:ext cx="834651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88735" y="3859738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13437" y="2039559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65585" y="1554809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Request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943981" y="1554811"/>
            <a:ext cx="1111586" cy="2275713"/>
            <a:chOff x="3419981" y="1554809"/>
            <a:chExt cx="1111586" cy="2275713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35326" y="2641059"/>
              <a:ext cx="401444" cy="59473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835326" y="2634290"/>
              <a:ext cx="401444" cy="11962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19981" y="1554809"/>
              <a:ext cx="1111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Prepare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58202" y="1554811"/>
            <a:ext cx="1483484" cy="2265531"/>
            <a:chOff x="4834202" y="1554809"/>
            <a:chExt cx="1483484" cy="2265531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723898" y="2630877"/>
              <a:ext cx="337954" cy="118946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636304" y="2630878"/>
              <a:ext cx="339142" cy="594731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834202" y="1554809"/>
              <a:ext cx="1483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PrepareOK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952474" y="1546535"/>
            <a:ext cx="861134" cy="1084342"/>
            <a:chOff x="6917936" y="1532996"/>
            <a:chExt cx="861134" cy="1084342"/>
          </a:xfrm>
        </p:grpSpPr>
        <p:sp>
          <p:nvSpPr>
            <p:cNvPr id="36" name="TextBox 35"/>
            <p:cNvSpPr txBox="1"/>
            <p:nvPr/>
          </p:nvSpPr>
          <p:spPr>
            <a:xfrm>
              <a:off x="6917936" y="1532996"/>
              <a:ext cx="8611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Reply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7186032" y="2044764"/>
              <a:ext cx="416312" cy="572574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057233" y="2120965"/>
            <a:ext cx="1144865" cy="617096"/>
            <a:chOff x="6533232" y="2120965"/>
            <a:chExt cx="1144865" cy="617096"/>
          </a:xfrm>
        </p:grpSpPr>
        <p:sp>
          <p:nvSpPr>
            <p:cNvPr id="37" name="TextBox 36"/>
            <p:cNvSpPr txBox="1"/>
            <p:nvPr/>
          </p:nvSpPr>
          <p:spPr>
            <a:xfrm>
              <a:off x="6533232" y="2120965"/>
              <a:ext cx="11448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Execute</a:t>
              </a: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6662708" y="2492734"/>
              <a:ext cx="245327" cy="245327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461250" y="773040"/>
            <a:ext cx="914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(</a:t>
            </a:r>
            <a:r>
              <a:rPr lang="en-US" i="1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= 1)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35946" y="2127350"/>
            <a:ext cx="2353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+Commit previous</a:t>
            </a:r>
          </a:p>
        </p:txBody>
      </p:sp>
    </p:spTree>
    <p:extLst>
      <p:ext uri="{BB962C8B-B14F-4D97-AF65-F5344CB8AC3E}">
        <p14:creationId xmlns:p14="http://schemas.microsoft.com/office/powerpoint/2010/main" val="126857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a View Change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4518" y="1690689"/>
            <a:ext cx="9704882" cy="2146613"/>
          </a:xfrm>
        </p:spPr>
        <p:txBody>
          <a:bodyPr>
            <a:normAutofit/>
          </a:bodyPr>
          <a:lstStyle/>
          <a:p>
            <a:r>
              <a:rPr lang="en-US" dirty="0"/>
              <a:t>So far: </a:t>
            </a:r>
            <a:r>
              <a:rPr lang="en-US" dirty="0">
                <a:solidFill>
                  <a:srgbClr val="009900"/>
                </a:solidFill>
              </a:rPr>
              <a:t>Works </a:t>
            </a:r>
            <a:r>
              <a:rPr lang="en-US" dirty="0"/>
              <a:t>for </a:t>
            </a:r>
            <a:r>
              <a:rPr lang="en-US" i="1" dirty="0"/>
              <a:t>f</a:t>
            </a:r>
            <a:r>
              <a:rPr lang="en-US" dirty="0"/>
              <a:t> failed backup replicas</a:t>
            </a:r>
          </a:p>
          <a:p>
            <a:r>
              <a:rPr lang="en-US" dirty="0"/>
              <a:t>But what if the </a:t>
            </a:r>
            <a:r>
              <a:rPr lang="en-US" i="1" dirty="0"/>
              <a:t>f</a:t>
            </a:r>
            <a:r>
              <a:rPr lang="en-US" dirty="0"/>
              <a:t> failures include a </a:t>
            </a:r>
            <a:r>
              <a:rPr lang="en-US" dirty="0">
                <a:solidFill>
                  <a:srgbClr val="FF0000"/>
                </a:solidFill>
              </a:rPr>
              <a:t>failed primary?</a:t>
            </a:r>
          </a:p>
          <a:p>
            <a:pPr lvl="1"/>
            <a:r>
              <a:rPr lang="en-US" dirty="0"/>
              <a:t>All clients’ requests go to the failed primary</a:t>
            </a:r>
          </a:p>
          <a:p>
            <a:pPr lvl="1"/>
            <a:r>
              <a:rPr lang="en-US" dirty="0"/>
              <a:t>System</a:t>
            </a:r>
            <a:r>
              <a:rPr lang="en-US" dirty="0">
                <a:solidFill>
                  <a:srgbClr val="FF0000"/>
                </a:solidFill>
              </a:rPr>
              <a:t> halts </a:t>
            </a:r>
            <a:r>
              <a:rPr lang="en-US" dirty="0"/>
              <a:t>despite </a:t>
            </a:r>
            <a:r>
              <a:rPr lang="en-US" dirty="0">
                <a:solidFill>
                  <a:srgbClr val="FF0000"/>
                </a:solidFill>
              </a:rPr>
              <a:t>merely 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 failures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3050635" y="4095685"/>
            <a:ext cx="5431383" cy="2199132"/>
            <a:chOff x="337914" y="3576828"/>
            <a:chExt cx="7162800" cy="2900172"/>
          </a:xfrm>
        </p:grpSpPr>
        <p:sp>
          <p:nvSpPr>
            <p:cNvPr id="5" name="Rounded Rectangle 4"/>
            <p:cNvSpPr/>
            <p:nvPr/>
          </p:nvSpPr>
          <p:spPr>
            <a:xfrm>
              <a:off x="3379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24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Rounded Rectangle 28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4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8" name="Freeform 6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72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5" name="Straight Connector 84"/>
            <p:cNvCxnSpPr/>
            <p:nvPr/>
          </p:nvCxnSpPr>
          <p:spPr>
            <a:xfrm>
              <a:off x="5824314" y="4267200"/>
              <a:ext cx="0" cy="7620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Freeform 85"/>
            <p:cNvSpPr/>
            <p:nvPr/>
          </p:nvSpPr>
          <p:spPr>
            <a:xfrm>
              <a:off x="3632595" y="4763822"/>
              <a:ext cx="2007031" cy="35578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1176115" y="4520173"/>
              <a:ext cx="4463512" cy="59943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3415619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 flipV="1">
              <a:off x="449920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Freeform 89"/>
            <p:cNvSpPr/>
            <p:nvPr/>
          </p:nvSpPr>
          <p:spPr>
            <a:xfrm>
              <a:off x="5847562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970762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 flipV="1">
              <a:off x="693631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205951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Freeform 93"/>
            <p:cNvSpPr/>
            <p:nvPr/>
          </p:nvSpPr>
          <p:spPr>
            <a:xfrm>
              <a:off x="6011585" y="3995980"/>
              <a:ext cx="922149" cy="1022888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</p:grpSp>
      <p:sp>
        <p:nvSpPr>
          <p:cNvPr id="99" name="Cross 98"/>
          <p:cNvSpPr/>
          <p:nvPr/>
        </p:nvSpPr>
        <p:spPr>
          <a:xfrm rot="2700000">
            <a:off x="6679784" y="4637921"/>
            <a:ext cx="1899670" cy="1899670"/>
          </a:xfrm>
          <a:prstGeom prst="plus">
            <a:avLst>
              <a:gd name="adj" fmla="val 42089"/>
            </a:avLst>
          </a:prstGeom>
          <a:solidFill>
            <a:srgbClr val="FF0000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0" dirty="0">
              <a:solidFill>
                <a:schemeClr val="tx1"/>
              </a:solidFill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4518" y="1447800"/>
            <a:ext cx="10617913" cy="2186487"/>
          </a:xfrm>
        </p:spPr>
        <p:txBody>
          <a:bodyPr>
            <a:normAutofit/>
          </a:bodyPr>
          <a:lstStyle/>
          <a:p>
            <a:r>
              <a:rPr lang="en-US" dirty="0"/>
              <a:t>Let </a:t>
            </a:r>
            <a:r>
              <a:rPr lang="en-US" dirty="0">
                <a:solidFill>
                  <a:srgbClr val="FF8F00"/>
                </a:solidFill>
              </a:rPr>
              <a:t>different replicas </a:t>
            </a:r>
            <a:r>
              <a:rPr lang="en-US" dirty="0"/>
              <a:t>assume role of primary over time</a:t>
            </a:r>
          </a:p>
          <a:p>
            <a:r>
              <a:rPr lang="en-US" dirty="0"/>
              <a:t>System moves through a sequence of views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rgbClr val="FF8F00"/>
                </a:solidFill>
              </a:rPr>
              <a:t>View = </a:t>
            </a:r>
            <a:r>
              <a:rPr lang="en-US" dirty="0"/>
              <a:t>(view number, primary id, backup id, ...)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598708" y="3398078"/>
            <a:ext cx="2379322" cy="963372"/>
            <a:chOff x="337914" y="3576828"/>
            <a:chExt cx="7162800" cy="2900172"/>
          </a:xfrm>
        </p:grpSpPr>
        <p:sp>
          <p:nvSpPr>
            <p:cNvPr id="7" name="Rounded Rectangle 6"/>
            <p:cNvSpPr/>
            <p:nvPr/>
          </p:nvSpPr>
          <p:spPr>
            <a:xfrm>
              <a:off x="3379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70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1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2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53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4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5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36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37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38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5824314" y="4267200"/>
              <a:ext cx="0" cy="7620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3632595" y="4763822"/>
              <a:ext cx="2007031" cy="35578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176115" y="4520173"/>
              <a:ext cx="4463512" cy="59943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011585" y="3995980"/>
              <a:ext cx="922149" cy="1022888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912105" y="4985698"/>
            <a:ext cx="2379321" cy="963372"/>
            <a:chOff x="337914" y="3576828"/>
            <a:chExt cx="7162800" cy="2900172"/>
          </a:xfrm>
        </p:grpSpPr>
        <p:sp>
          <p:nvSpPr>
            <p:cNvPr id="88" name="Rounded Rectangle 87"/>
            <p:cNvSpPr/>
            <p:nvPr/>
          </p:nvSpPr>
          <p:spPr>
            <a:xfrm>
              <a:off x="337914" y="4572000"/>
              <a:ext cx="2285999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4" name="Freeform 153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5" name="Freeform 154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57" name="Straight Connector 156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145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6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7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92" name="Rounded Rectangle 91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6" name="Freeform 13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7" name="Freeform 13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8" name="Freeform 13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12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96" name="Rounded Rectangle 95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0" name="Freeform 119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1" name="Freeform 120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111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2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3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0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7" name="Straight Connector 106"/>
            <p:cNvCxnSpPr/>
            <p:nvPr/>
          </p:nvCxnSpPr>
          <p:spPr>
            <a:xfrm flipH="1">
              <a:off x="3538315" y="4267200"/>
              <a:ext cx="2285999" cy="67451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Freeform 107"/>
            <p:cNvSpPr/>
            <p:nvPr/>
          </p:nvSpPr>
          <p:spPr>
            <a:xfrm flipH="1" flipV="1">
              <a:off x="4376518" y="5823500"/>
              <a:ext cx="1926149" cy="291234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176115" y="4724397"/>
              <a:ext cx="1833986" cy="395206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rot="4899202">
              <a:off x="4692563" y="3881655"/>
              <a:ext cx="601896" cy="2072592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7116141" y="4108330"/>
            <a:ext cx="2379321" cy="963372"/>
            <a:chOff x="337914" y="3576828"/>
            <a:chExt cx="7162800" cy="2900172"/>
          </a:xfrm>
        </p:grpSpPr>
        <p:sp>
          <p:nvSpPr>
            <p:cNvPr id="165" name="Rounded Rectangle 164"/>
            <p:cNvSpPr/>
            <p:nvPr/>
          </p:nvSpPr>
          <p:spPr>
            <a:xfrm>
              <a:off x="337914" y="4572000"/>
              <a:ext cx="2285999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235" name="Rectangle 234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225" name="Oval 224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9" name="Freeform 228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0" name="Freeform 229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1" name="Freeform 230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2" name="Freeform 231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3" name="Freeform 232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34" name="Straight Connector 233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68" name="Group 167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222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3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4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69" name="Rounded Rectangle 168"/>
            <p:cNvSpPr/>
            <p:nvPr/>
          </p:nvSpPr>
          <p:spPr>
            <a:xfrm>
              <a:off x="2776315" y="4572001"/>
              <a:ext cx="2286001" cy="1904999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208" name="Oval 207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2" name="Freeform 211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3" name="Freeform 212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4" name="Freeform 213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5" name="Freeform 214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17" name="Straight Connector 216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205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6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7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73" name="Rounded Rectangle 172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191" name="Oval 19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6" name="Freeform 19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7" name="Freeform 19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8" name="Freeform 19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00" name="Straight Connector 19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6" name="Group 175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18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8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77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4" name="Straight Connector 183"/>
            <p:cNvCxnSpPr/>
            <p:nvPr/>
          </p:nvCxnSpPr>
          <p:spPr>
            <a:xfrm flipH="1">
              <a:off x="1581237" y="4267200"/>
              <a:ext cx="4243078" cy="69159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Freeform 184"/>
            <p:cNvSpPr/>
            <p:nvPr/>
          </p:nvSpPr>
          <p:spPr>
            <a:xfrm flipH="1" flipV="1">
              <a:off x="1982270" y="5823497"/>
              <a:ext cx="4320392" cy="29123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6" name="Freeform 185"/>
            <p:cNvSpPr/>
            <p:nvPr/>
          </p:nvSpPr>
          <p:spPr>
            <a:xfrm rot="358164" flipH="1" flipV="1">
              <a:off x="1903399" y="6254258"/>
              <a:ext cx="1990330" cy="206570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7" name="Freeform 186"/>
            <p:cNvSpPr/>
            <p:nvPr/>
          </p:nvSpPr>
          <p:spPr>
            <a:xfrm rot="5105497">
              <a:off x="3743060" y="3053933"/>
              <a:ext cx="601895" cy="3717214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40" name="Curved Down Arrow 239"/>
          <p:cNvSpPr/>
          <p:nvPr/>
        </p:nvSpPr>
        <p:spPr>
          <a:xfrm rot="15179218">
            <a:off x="2727837" y="4542473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1" name="Curved Down Arrow 240"/>
          <p:cNvSpPr/>
          <p:nvPr/>
        </p:nvSpPr>
        <p:spPr>
          <a:xfrm rot="1613446">
            <a:off x="6370332" y="3550382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2" name="Curved Down Arrow 241"/>
          <p:cNvSpPr/>
          <p:nvPr/>
        </p:nvSpPr>
        <p:spPr>
          <a:xfrm rot="9371077">
            <a:off x="6576656" y="5468467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0" y="5053862"/>
            <a:ext cx="1307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View #1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5115609" y="5976420"/>
            <a:ext cx="130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View #2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4948139" y="4380565"/>
            <a:ext cx="130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View #3</a:t>
            </a:r>
          </a:p>
        </p:txBody>
      </p:sp>
    </p:spTree>
    <p:extLst>
      <p:ext uri="{BB962C8B-B14F-4D97-AF65-F5344CB8AC3E}">
        <p14:creationId xmlns:p14="http://schemas.microsoft.com/office/powerpoint/2010/main" val="1631561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Correctly Changing Views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dirty="0"/>
              <a:t>View changes happen locally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at each replica</a:t>
            </a:r>
          </a:p>
          <a:p>
            <a:pPr>
              <a:spcBef>
                <a:spcPts val="2400"/>
              </a:spcBef>
            </a:pPr>
            <a:r>
              <a:rPr lang="en-US" dirty="0"/>
              <a:t>Old primary executes requests in the old view, new primary executes requests in the new view</a:t>
            </a:r>
          </a:p>
          <a:p>
            <a:pPr>
              <a:spcBef>
                <a:spcPts val="2400"/>
              </a:spcBef>
            </a:pPr>
            <a:r>
              <a:rPr lang="en-US" dirty="0"/>
              <a:t>Want to ensure state machine replication</a:t>
            </a:r>
          </a:p>
          <a:p>
            <a:pPr>
              <a:spcBef>
                <a:spcPts val="2400"/>
              </a:spcBef>
            </a:pPr>
            <a:r>
              <a:rPr lang="en-US" dirty="0"/>
              <a:t>So correctness condition: </a:t>
            </a:r>
            <a:r>
              <a:rPr lang="en-US" dirty="0">
                <a:solidFill>
                  <a:srgbClr val="009900"/>
                </a:solidFill>
              </a:rPr>
              <a:t>Executed requests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Survive in the new view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Retain the same order in the new 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2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9147-CEC7-7C4A-BF98-BBBA1E52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1199006"/>
            <a:ext cx="10363200" cy="1362075"/>
          </a:xfrm>
        </p:spPr>
        <p:txBody>
          <a:bodyPr>
            <a:noAutofit/>
          </a:bodyPr>
          <a:lstStyle/>
          <a:p>
            <a:r>
              <a:rPr lang="en-US" sz="3600" cap="none" dirty="0"/>
              <a:t>How do replicas agree to move to a new view?</a:t>
            </a:r>
            <a:br>
              <a:rPr lang="en-US" sz="3600" cap="none" dirty="0"/>
            </a:br>
            <a:br>
              <a:rPr lang="en-US" sz="3600" cap="none" dirty="0"/>
            </a:br>
            <a:r>
              <a:rPr lang="en-US" sz="3600" cap="none" dirty="0"/>
              <a:t>How do replicas agree on what was executed (and in what order) in the old view?</a:t>
            </a:r>
          </a:p>
        </p:txBody>
      </p:sp>
    </p:spTree>
    <p:extLst>
      <p:ext uri="{BB962C8B-B14F-4D97-AF65-F5344CB8AC3E}">
        <p14:creationId xmlns:p14="http://schemas.microsoft.com/office/powerpoint/2010/main" val="1784606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n-US" dirty="0"/>
              <a:t>Definition:</a:t>
            </a:r>
          </a:p>
          <a:p>
            <a:pPr marL="1295076" lvl="1" indent="-685629">
              <a:lnSpc>
                <a:spcPct val="170000"/>
              </a:lnSpc>
              <a:buFont typeface="+mj-lt"/>
              <a:buAutoNum type="arabicPeriod"/>
            </a:pPr>
            <a:r>
              <a:rPr lang="en-US" sz="3732" dirty="0"/>
              <a:t>A general agreement about something </a:t>
            </a:r>
          </a:p>
          <a:p>
            <a:pPr marL="1295076" lvl="1" indent="-685629">
              <a:lnSpc>
                <a:spcPct val="100000"/>
              </a:lnSpc>
              <a:buFont typeface="+mj-lt"/>
              <a:buAutoNum type="arabicPeriod"/>
            </a:pPr>
            <a:r>
              <a:rPr lang="en-US" sz="3732" dirty="0"/>
              <a:t>An idea or opinion that is shared by all the people in a group</a:t>
            </a:r>
          </a:p>
        </p:txBody>
      </p:sp>
    </p:spTree>
    <p:extLst>
      <p:ext uri="{BB962C8B-B14F-4D97-AF65-F5344CB8AC3E}">
        <p14:creationId xmlns:p14="http://schemas.microsoft.com/office/powerpoint/2010/main" val="1899450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Used in Systems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6777" y="1690690"/>
            <a:ext cx="10665654" cy="5167311"/>
          </a:xfrm>
        </p:spPr>
        <p:txBody>
          <a:bodyPr>
            <a:noAutofit/>
          </a:bodyPr>
          <a:lstStyle/>
          <a:p>
            <a:pPr marL="0" indent="0">
              <a:spcBef>
                <a:spcPts val="1600"/>
              </a:spcBef>
              <a:spcAft>
                <a:spcPts val="1600"/>
              </a:spcAft>
              <a:buNone/>
              <a:defRPr/>
            </a:pPr>
            <a:r>
              <a:rPr lang="en-US" dirty="0">
                <a:ea typeface="Helvetica Neue Medium" charset="0"/>
                <a:cs typeface="Helvetica Neue Medium" charset="0"/>
              </a:rPr>
              <a:t>Group of servers want to:</a:t>
            </a: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Make sure all servers in group receive the same updates in the same order as each other </a:t>
            </a:r>
            <a:endParaRPr lang="en-US" sz="2800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Maintain own lists (views) on who is a current member of the group, and update lists when somebody leaves/fails </a:t>
            </a: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Elect a leader in group, and inform everybody</a:t>
            </a:r>
            <a:endParaRPr lang="en-US" sz="2800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Ensure mutually exclusive (one process at a time only) access to a critical resource like a file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02" y="1943100"/>
            <a:ext cx="11117798" cy="40989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3199" dirty="0"/>
              <a:t>Given a set of processors, each with an initial value:</a:t>
            </a:r>
          </a:p>
          <a:p>
            <a:pPr marL="609448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b="1" dirty="0"/>
              <a:t>Termination:  </a:t>
            </a:r>
            <a:r>
              <a:rPr lang="en-US" sz="2800" dirty="0"/>
              <a:t>All non-faulty processes eventually decide on a value</a:t>
            </a:r>
          </a:p>
          <a:p>
            <a:pPr marL="609448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b="1" dirty="0"/>
              <a:t>Agreement:  </a:t>
            </a:r>
            <a:r>
              <a:rPr lang="en-US" sz="2800" dirty="0"/>
              <a:t>All processes that decide do so on the same value </a:t>
            </a:r>
          </a:p>
          <a:p>
            <a:pPr marL="609448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b="1" dirty="0"/>
              <a:t>Validity:  </a:t>
            </a:r>
            <a:r>
              <a:rPr lang="en-US" sz="2800" dirty="0"/>
              <a:t>Value decided must have proposed by some process</a:t>
            </a:r>
          </a:p>
        </p:txBody>
      </p:sp>
    </p:spTree>
    <p:extLst>
      <p:ext uri="{BB962C8B-B14F-4D97-AF65-F5344CB8AC3E}">
        <p14:creationId xmlns:p14="http://schemas.microsoft.com/office/powerpoint/2010/main" val="588396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vs. Liveness Properties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D7C17E-73B2-B840-93E0-017BB2BE9F25}"/>
              </a:ext>
            </a:extLst>
          </p:cNvPr>
          <p:cNvSpPr txBox="1">
            <a:spLocks/>
          </p:cNvSpPr>
          <p:nvPr/>
        </p:nvSpPr>
        <p:spPr>
          <a:xfrm>
            <a:off x="839570" y="168846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448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200" b="0" dirty="0">
                <a:latin typeface="Helvetica Neue Medium" charset="0"/>
              </a:rPr>
              <a:t>Safety (bad things never happen)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endParaRPr lang="en-US" sz="2933" b="0" dirty="0">
              <a:latin typeface="Helvetica Neue Medium" charset="0"/>
            </a:endParaRP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endParaRPr lang="en-US" sz="2933" b="0" dirty="0">
              <a:latin typeface="Helvetica Neue Medium" charset="0"/>
            </a:endParaRP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endParaRPr lang="en-US" sz="1200" b="0" dirty="0">
              <a:latin typeface="Helvetica Neue Medium" charset="0"/>
            </a:endParaRPr>
          </a:p>
          <a:p>
            <a:pPr marL="609448" indent="-609448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200" b="0" dirty="0">
                <a:latin typeface="Helvetica Neue Medium" charset="0"/>
              </a:rPr>
              <a:t>Liveness (good things eventually happen)</a:t>
            </a:r>
          </a:p>
        </p:txBody>
      </p:sp>
    </p:spTree>
    <p:extLst>
      <p:ext uri="{BB962C8B-B14F-4D97-AF65-F5344CB8AC3E}">
        <p14:creationId xmlns:p14="http://schemas.microsoft.com/office/powerpoint/2010/main" val="542709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2" y="1734185"/>
            <a:ext cx="11127580" cy="5165252"/>
          </a:xfrm>
        </p:spPr>
        <p:txBody>
          <a:bodyPr>
            <a:normAutofit fontScale="92500" lnSpcReduction="10000"/>
          </a:bodyPr>
          <a:lstStyle/>
          <a:p>
            <a:pPr marL="609448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500" dirty="0"/>
              <a:t>Safety (bad things never happen)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Only a single value is chosen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Only chosen values are learned by processes 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Only a proposed value can be chosen</a:t>
            </a:r>
          </a:p>
          <a:p>
            <a:pPr marL="609448" indent="-609448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500" dirty="0"/>
              <a:t>Liveness (good things eventually happen)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Some proposed value eventually chosen if fewer than half of processes fail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If value is chosen, a process eventually learns it</a:t>
            </a:r>
            <a:endParaRPr lang="en-US" sz="2933" dirty="0">
              <a:ea typeface="ＭＳ Ｐゴシック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152858" y="2163597"/>
            <a:ext cx="3802408" cy="883139"/>
            <a:chOff x="6118340" y="2355323"/>
            <a:chExt cx="2852548" cy="662526"/>
          </a:xfrm>
        </p:grpSpPr>
        <p:sp>
          <p:nvSpPr>
            <p:cNvPr id="4" name="Rectangle 3"/>
            <p:cNvSpPr/>
            <p:nvPr/>
          </p:nvSpPr>
          <p:spPr>
            <a:xfrm>
              <a:off x="7316639" y="2355323"/>
              <a:ext cx="1654249" cy="438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199" dirty="0">
                  <a:latin typeface="Helvetica Neue Medium" charset="0"/>
                  <a:ea typeface="Helvetica Neue Medium" charset="0"/>
                  <a:cs typeface="Helvetica Neue Medium" charset="0"/>
                </a:rPr>
                <a:t>agreement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6118340" y="2629120"/>
              <a:ext cx="11166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cxnSpLocks/>
            </p:cNvCxnSpPr>
            <p:nvPr/>
          </p:nvCxnSpPr>
          <p:spPr>
            <a:xfrm flipH="1">
              <a:off x="7100578" y="2616642"/>
              <a:ext cx="164611" cy="40120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8019873" y="3384610"/>
            <a:ext cx="2351974" cy="584647"/>
            <a:chOff x="6666265" y="3352540"/>
            <a:chExt cx="1764440" cy="438600"/>
          </a:xfrm>
        </p:grpSpPr>
        <p:sp>
          <p:nvSpPr>
            <p:cNvPr id="5" name="Rectangle 4"/>
            <p:cNvSpPr/>
            <p:nvPr/>
          </p:nvSpPr>
          <p:spPr>
            <a:xfrm>
              <a:off x="7288027" y="3352540"/>
              <a:ext cx="1142678" cy="438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199" dirty="0">
                  <a:latin typeface="Helvetica Neue Medium" charset="0"/>
                  <a:ea typeface="Helvetica Neue Medium" charset="0"/>
                  <a:cs typeface="Helvetica Neue Medium" charset="0"/>
                </a:rPr>
                <a:t>validity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6666265" y="3601581"/>
              <a:ext cx="53441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507722" y="5840630"/>
            <a:ext cx="3545863" cy="726127"/>
            <a:chOff x="6218620" y="5919110"/>
            <a:chExt cx="2660091" cy="544737"/>
          </a:xfrm>
        </p:grpSpPr>
        <p:sp>
          <p:nvSpPr>
            <p:cNvPr id="14" name="Rectangle 13"/>
            <p:cNvSpPr/>
            <p:nvPr/>
          </p:nvSpPr>
          <p:spPr>
            <a:xfrm>
              <a:off x="7132345" y="6025247"/>
              <a:ext cx="1746366" cy="438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199" dirty="0">
                  <a:latin typeface="Helvetica Neue Medium" charset="0"/>
                  <a:ea typeface="Helvetica Neue Medium" charset="0"/>
                  <a:cs typeface="Helvetica Neue Medium" charset="0"/>
                </a:rPr>
                <a:t>termination</a:t>
              </a:r>
            </a:p>
          </p:txBody>
        </p:sp>
        <p:cxnSp>
          <p:nvCxnSpPr>
            <p:cNvPr id="15" name="Straight Arrow Connector 14"/>
            <p:cNvCxnSpPr>
              <a:cxnSpLocks/>
            </p:cNvCxnSpPr>
            <p:nvPr/>
          </p:nvCxnSpPr>
          <p:spPr>
            <a:xfrm flipH="1" flipV="1">
              <a:off x="6542800" y="6272553"/>
              <a:ext cx="535504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 flipH="1" flipV="1">
              <a:off x="6218620" y="5919110"/>
              <a:ext cx="859684" cy="3254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643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/>
              <a:t>From primary-backup to </a:t>
            </a:r>
            <a:r>
              <a:rPr lang="en-US" sz="4000" dirty="0" err="1"/>
              <a:t>viewstamped</a:t>
            </a:r>
            <a:r>
              <a:rPr lang="en-US" sz="4000" dirty="0"/>
              <a:t> replication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Consensus 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8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2" y="1734185"/>
            <a:ext cx="11127580" cy="5165252"/>
          </a:xfrm>
        </p:spPr>
        <p:txBody>
          <a:bodyPr>
            <a:normAutofit/>
          </a:bodyPr>
          <a:lstStyle/>
          <a:p>
            <a:pPr marL="609448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500" dirty="0"/>
              <a:t>Safety (bad things never happen)</a:t>
            </a:r>
          </a:p>
          <a:p>
            <a:pPr marL="1009498" lvl="1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400" b="1" dirty="0"/>
              <a:t>Agreement:  </a:t>
            </a:r>
            <a:r>
              <a:rPr lang="en-US" sz="2400" dirty="0"/>
              <a:t>All processes that decide do so on the same value </a:t>
            </a:r>
          </a:p>
          <a:p>
            <a:pPr marL="1009498" lvl="1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400" b="1" dirty="0"/>
              <a:t>Validity:  </a:t>
            </a:r>
            <a:r>
              <a:rPr lang="en-US" sz="2400" dirty="0"/>
              <a:t>Value decided must have proposed by some process</a:t>
            </a:r>
          </a:p>
          <a:p>
            <a:pPr marL="609448" indent="-609448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500" dirty="0"/>
              <a:t>Liveness (good things eventually happen)</a:t>
            </a:r>
          </a:p>
          <a:p>
            <a:pPr marL="1009498" lvl="1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400" b="1" dirty="0"/>
              <a:t>Termination:  </a:t>
            </a:r>
            <a:r>
              <a:rPr lang="en-US" sz="2400" dirty="0"/>
              <a:t>All non-faulty processes eventually decide on a value</a:t>
            </a:r>
          </a:p>
        </p:txBody>
      </p:sp>
    </p:spTree>
    <p:extLst>
      <p:ext uri="{BB962C8B-B14F-4D97-AF65-F5344CB8AC3E}">
        <p14:creationId xmlns:p14="http://schemas.microsoft.com/office/powerpoint/2010/main" val="1362178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Paxos’s</a:t>
            </a:r>
            <a:r>
              <a:rPr lang="en-US" dirty="0"/>
              <a:t> Safety and Liveness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Paxos</a:t>
            </a:r>
            <a:r>
              <a:rPr lang="en-US" dirty="0"/>
              <a:t> is always safe</a:t>
            </a:r>
          </a:p>
          <a:p>
            <a:endParaRPr lang="en-US" dirty="0"/>
          </a:p>
          <a:p>
            <a:r>
              <a:rPr lang="en-US" dirty="0" err="1"/>
              <a:t>Paxos</a:t>
            </a:r>
            <a:r>
              <a:rPr lang="en-US" dirty="0"/>
              <a:t> is very often live  (but not always, more later)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Also true for </a:t>
            </a:r>
            <a:r>
              <a:rPr lang="en-US" dirty="0" err="1"/>
              <a:t>Viewstamped</a:t>
            </a:r>
            <a:r>
              <a:rPr lang="en-US" dirty="0"/>
              <a:t> Replication, RAFT, and other similar protocols</a:t>
            </a:r>
          </a:p>
        </p:txBody>
      </p:sp>
    </p:spTree>
    <p:extLst>
      <p:ext uri="{BB962C8B-B14F-4D97-AF65-F5344CB8AC3E}">
        <p14:creationId xmlns:p14="http://schemas.microsoft.com/office/powerpoint/2010/main" val="2016236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a Process in 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94" y="1988820"/>
            <a:ext cx="11417298" cy="5477188"/>
          </a:xfrm>
        </p:spPr>
        <p:txBody>
          <a:bodyPr>
            <a:normAutofit/>
          </a:bodyPr>
          <a:lstStyle/>
          <a:p>
            <a:r>
              <a:rPr lang="en-US" dirty="0"/>
              <a:t>Three conceptual roles</a:t>
            </a:r>
          </a:p>
          <a:p>
            <a:pPr lvl="1"/>
            <a:r>
              <a:rPr lang="en-US" sz="2900" dirty="0">
                <a:solidFill>
                  <a:srgbClr val="FF8F00"/>
                </a:solidFill>
              </a:rPr>
              <a:t>Proposers</a:t>
            </a:r>
            <a:r>
              <a:rPr lang="en-US" sz="2900" dirty="0"/>
              <a:t> propose values</a:t>
            </a:r>
          </a:p>
          <a:p>
            <a:pPr lvl="1"/>
            <a:r>
              <a:rPr lang="en-US" sz="2900" dirty="0">
                <a:solidFill>
                  <a:srgbClr val="FF8F00"/>
                </a:solidFill>
              </a:rPr>
              <a:t>Acceptors </a:t>
            </a:r>
            <a:r>
              <a:rPr lang="en-US" sz="2900" dirty="0"/>
              <a:t>accept values, where value is chosen if majority accept</a:t>
            </a:r>
          </a:p>
          <a:p>
            <a:pPr lvl="1"/>
            <a:r>
              <a:rPr lang="en-US" sz="2900" dirty="0">
                <a:solidFill>
                  <a:srgbClr val="FF8F00"/>
                </a:solidFill>
                <a:sym typeface="Wingdings"/>
              </a:rPr>
              <a:t>Learners </a:t>
            </a:r>
            <a:r>
              <a:rPr lang="en-US" sz="2900" dirty="0">
                <a:sym typeface="Wingdings"/>
              </a:rPr>
              <a:t>learn the outcome (chosen value)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In reality, a process can play any/all roles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32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66" y="1873251"/>
            <a:ext cx="10542152" cy="4665662"/>
          </a:xfrm>
        </p:spPr>
        <p:txBody>
          <a:bodyPr>
            <a:normAutofit/>
          </a:bodyPr>
          <a:lstStyle/>
          <a:p>
            <a:r>
              <a:rPr lang="en-US" dirty="0"/>
              <a:t>3 proposers, 1 acceptor</a:t>
            </a:r>
          </a:p>
          <a:p>
            <a:pPr lvl="1"/>
            <a:r>
              <a:rPr lang="en-US" dirty="0">
                <a:sym typeface="Wingdings"/>
              </a:rPr>
              <a:t>Acceptor accepts first value received</a:t>
            </a:r>
          </a:p>
          <a:p>
            <a:pPr lvl="1"/>
            <a:r>
              <a:rPr lang="en-US" dirty="0">
                <a:sym typeface="Wingdings"/>
              </a:rPr>
              <a:t>No liveness with single failure</a:t>
            </a:r>
          </a:p>
          <a:p>
            <a:pPr>
              <a:lnSpc>
                <a:spcPct val="200000"/>
              </a:lnSpc>
            </a:pPr>
            <a:r>
              <a:rPr lang="en-US" dirty="0">
                <a:sym typeface="Wingdings"/>
              </a:rPr>
              <a:t>3 proposers, 3 acceptors</a:t>
            </a:r>
          </a:p>
          <a:p>
            <a:pPr lvl="1"/>
            <a:r>
              <a:rPr lang="en-US" dirty="0">
                <a:sym typeface="Wingdings"/>
              </a:rPr>
              <a:t>Accept first value received, learners choose common value known by majority</a:t>
            </a:r>
          </a:p>
          <a:p>
            <a:pPr lvl="1"/>
            <a:r>
              <a:rPr lang="en-US" dirty="0">
                <a:sym typeface="Wingdings"/>
              </a:rPr>
              <a:t>But no such majority is guaranteed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6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95" y="1690689"/>
            <a:ext cx="11722019" cy="5775320"/>
          </a:xfrm>
        </p:spPr>
        <p:txBody>
          <a:bodyPr>
            <a:normAutofit/>
          </a:bodyPr>
          <a:lstStyle/>
          <a:p>
            <a:r>
              <a:rPr lang="en-US" dirty="0"/>
              <a:t>Each acceptor accepts </a:t>
            </a:r>
            <a:r>
              <a:rPr lang="en-US" dirty="0">
                <a:solidFill>
                  <a:srgbClr val="FF8F00"/>
                </a:solidFill>
              </a:rPr>
              <a:t>multiple proposals</a:t>
            </a:r>
          </a:p>
          <a:p>
            <a:pPr lvl="1"/>
            <a:r>
              <a:rPr lang="en-US" dirty="0"/>
              <a:t>Hopefully one of multiple accepted proposals will have a majority vote (and we determine that)</a:t>
            </a:r>
          </a:p>
          <a:p>
            <a:pPr lvl="1"/>
            <a:r>
              <a:rPr lang="en-US" dirty="0"/>
              <a:t>If not, rinse and repeat (more on this)</a:t>
            </a:r>
          </a:p>
          <a:p>
            <a:endParaRPr lang="en-US" dirty="0"/>
          </a:p>
          <a:p>
            <a:r>
              <a:rPr lang="en-US" dirty="0"/>
              <a:t>How do we select among multiple proposals?</a:t>
            </a:r>
          </a:p>
          <a:p>
            <a:pPr lvl="1"/>
            <a:r>
              <a:rPr lang="en-US" dirty="0"/>
              <a:t>Ordering: proposal is tuple </a:t>
            </a:r>
            <a:r>
              <a:rPr lang="en-US" dirty="0">
                <a:solidFill>
                  <a:srgbClr val="FF8F00"/>
                </a:solidFill>
              </a:rPr>
              <a:t>(proposal #, value) = (n, v)</a:t>
            </a:r>
          </a:p>
          <a:p>
            <a:pPr lvl="1"/>
            <a:r>
              <a:rPr lang="en-US" dirty="0"/>
              <a:t>Proposal # strictly increasing, globally unique</a:t>
            </a:r>
          </a:p>
          <a:p>
            <a:pPr lvl="1"/>
            <a:r>
              <a:rPr lang="en-US" dirty="0"/>
              <a:t>Globally unique?</a:t>
            </a:r>
          </a:p>
          <a:p>
            <a:pPr lvl="2"/>
            <a:r>
              <a:rPr lang="en-US" sz="2800" dirty="0"/>
              <a:t>Trick: set low-order bits to proposer’s ID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Protocol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15" y="1690690"/>
            <a:ext cx="11003952" cy="4665662"/>
          </a:xfrm>
        </p:spPr>
        <p:txBody>
          <a:bodyPr>
            <a:normAutofit/>
          </a:bodyPr>
          <a:lstStyle/>
          <a:p>
            <a:r>
              <a:rPr lang="en-US" sz="3199" dirty="0">
                <a:solidFill>
                  <a:srgbClr val="FF8F00"/>
                </a:solidFill>
              </a:rPr>
              <a:t>Proposers:</a:t>
            </a:r>
          </a:p>
          <a:p>
            <a:pPr marL="1295076" lvl="1" indent="-685629">
              <a:buFont typeface="+mj-lt"/>
              <a:buAutoNum type="arabicPeriod"/>
            </a:pPr>
            <a:r>
              <a:rPr lang="en-US" dirty="0"/>
              <a:t>Choose a proposal number n</a:t>
            </a:r>
          </a:p>
          <a:p>
            <a:pPr marL="1295076" lvl="1" indent="-685629">
              <a:buFont typeface="+mj-lt"/>
              <a:buAutoNum type="arabicPeriod"/>
            </a:pPr>
            <a:r>
              <a:rPr lang="en-US" dirty="0"/>
              <a:t>Ask acceptors if any accepted proposals with </a:t>
            </a:r>
            <a:r>
              <a:rPr lang="en-US" dirty="0" err="1"/>
              <a:t>n</a:t>
            </a:r>
            <a:r>
              <a:rPr lang="en-US" baseline="-25000" dirty="0" err="1"/>
              <a:t>a</a:t>
            </a:r>
            <a:r>
              <a:rPr lang="en-US" dirty="0"/>
              <a:t> &lt; n</a:t>
            </a:r>
          </a:p>
          <a:p>
            <a:pPr marL="1295076" lvl="1" indent="-685629">
              <a:buFont typeface="+mj-lt"/>
              <a:buAutoNum type="arabicPeriod"/>
            </a:pPr>
            <a:r>
              <a:rPr lang="en-US" dirty="0"/>
              <a:t>If existing proposal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 returned, propose same value (n,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)</a:t>
            </a:r>
          </a:p>
          <a:p>
            <a:pPr marL="1295076" lvl="1" indent="-685629">
              <a:buFont typeface="+mj-lt"/>
              <a:buAutoNum type="arabicPeriod"/>
            </a:pPr>
            <a:r>
              <a:rPr lang="en-US" dirty="0"/>
              <a:t>Otherwise, propose own value (n, v)</a:t>
            </a:r>
          </a:p>
          <a:p>
            <a:pPr marL="609448" lvl="1" indent="0">
              <a:buNone/>
            </a:pPr>
            <a:r>
              <a:rPr lang="en-US" dirty="0"/>
              <a:t>Note </a:t>
            </a:r>
            <a:r>
              <a:rPr lang="en-US" dirty="0">
                <a:solidFill>
                  <a:srgbClr val="FF8F00"/>
                </a:solidFill>
              </a:rPr>
              <a:t>altruism</a:t>
            </a:r>
            <a:r>
              <a:rPr lang="en-US" dirty="0"/>
              <a:t>: goal is to reach consensus, not “win”</a:t>
            </a:r>
          </a:p>
          <a:p>
            <a:endParaRPr lang="en-US" sz="3199" dirty="0">
              <a:solidFill>
                <a:srgbClr val="FF8F00"/>
              </a:solidFill>
            </a:endParaRPr>
          </a:p>
          <a:p>
            <a:r>
              <a:rPr lang="en-US" sz="3199" dirty="0">
                <a:solidFill>
                  <a:srgbClr val="FF8F00"/>
                </a:solidFill>
              </a:rPr>
              <a:t>Accepters</a:t>
            </a:r>
            <a:r>
              <a:rPr lang="en-US" sz="3199" dirty="0">
                <a:solidFill>
                  <a:srgbClr val="0000FF"/>
                </a:solidFill>
              </a:rPr>
              <a:t> </a:t>
            </a:r>
            <a:r>
              <a:rPr lang="en-US" sz="3199" dirty="0"/>
              <a:t>try to accept value with highest proposal n</a:t>
            </a:r>
            <a:endParaRPr lang="en-US" sz="3199" dirty="0">
              <a:solidFill>
                <a:srgbClr val="FF8F00"/>
              </a:solidFill>
            </a:endParaRPr>
          </a:p>
          <a:p>
            <a:r>
              <a:rPr lang="en-US" sz="3199" dirty="0">
                <a:solidFill>
                  <a:srgbClr val="FF8F00"/>
                </a:solidFill>
              </a:rPr>
              <a:t>Learners </a:t>
            </a:r>
            <a:r>
              <a:rPr lang="en-US" sz="3199" dirty="0"/>
              <a:t>are passive and wait for the outcome</a:t>
            </a:r>
          </a:p>
          <a:p>
            <a:endParaRPr lang="en-US" sz="319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4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390" y="1643223"/>
            <a:ext cx="4305518" cy="4486274"/>
          </a:xfrm>
        </p:spPr>
        <p:txBody>
          <a:bodyPr>
            <a:noAutofit/>
          </a:bodyPr>
          <a:lstStyle/>
          <a:p>
            <a:pPr>
              <a:spcBef>
                <a:spcPts val="533"/>
              </a:spcBef>
              <a:spcAft>
                <a:spcPts val="533"/>
              </a:spcAft>
            </a:pPr>
            <a:r>
              <a:rPr lang="en-US" sz="3000" dirty="0">
                <a:solidFill>
                  <a:srgbClr val="FF8F00"/>
                </a:solidFill>
              </a:rPr>
              <a:t>Proposer:</a:t>
            </a:r>
          </a:p>
          <a:p>
            <a:pPr lvl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</a:pPr>
            <a:r>
              <a:rPr lang="en-US" sz="2600" dirty="0"/>
              <a:t>Choose proposal n,    send &lt;prepare, n&gt; to acceptors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08E279-86C7-104F-8D0F-1B6EC109C661}"/>
              </a:ext>
            </a:extLst>
          </p:cNvPr>
          <p:cNvSpPr txBox="1">
            <a:spLocks/>
          </p:cNvSpPr>
          <p:nvPr/>
        </p:nvSpPr>
        <p:spPr>
          <a:xfrm>
            <a:off x="4965910" y="1665132"/>
            <a:ext cx="7226090" cy="4486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133"/>
              </a:spcBef>
              <a:spcAft>
                <a:spcPts val="533"/>
              </a:spcAft>
            </a:pPr>
            <a:r>
              <a:rPr lang="en-US" sz="3000" b="0" dirty="0">
                <a:solidFill>
                  <a:srgbClr val="FF8F00"/>
                </a:solidFill>
                <a:latin typeface="Helvetica Neue Medium" charset="0"/>
              </a:rPr>
              <a:t>Acceptors:</a:t>
            </a:r>
          </a:p>
          <a:p>
            <a:pPr lvl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If n &gt; </a:t>
            </a:r>
            <a:r>
              <a:rPr lang="en-US" sz="2600" b="0" dirty="0" err="1">
                <a:latin typeface="Helvetica Neue Medium" charset="0"/>
              </a:rPr>
              <a:t>n</a:t>
            </a:r>
            <a:r>
              <a:rPr lang="en-US" sz="2600" b="0" baseline="-25000" dirty="0" err="1">
                <a:latin typeface="Helvetica Neue Medium" charset="0"/>
              </a:rPr>
              <a:t>h</a:t>
            </a:r>
            <a:endParaRPr lang="en-US" sz="2600" b="0" baseline="-25000" dirty="0">
              <a:latin typeface="Helvetica Neue Medium" charset="0"/>
            </a:endParaRP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 err="1">
                <a:latin typeface="Helvetica Neue Medium" charset="0"/>
              </a:rPr>
              <a:t>n</a:t>
            </a:r>
            <a:r>
              <a:rPr lang="en-US" sz="2600" b="0" baseline="-25000" dirty="0" err="1">
                <a:latin typeface="Helvetica Neue Medium" charset="0"/>
              </a:rPr>
              <a:t>h</a:t>
            </a:r>
            <a:r>
              <a:rPr lang="en-US" sz="2600" b="0" dirty="0">
                <a:latin typeface="Helvetica Neue Medium" charset="0"/>
              </a:rPr>
              <a:t> = n     </a:t>
            </a:r>
            <a:r>
              <a:rPr lang="en-US" sz="2600" b="0" dirty="0">
                <a:solidFill>
                  <a:srgbClr val="FF0000"/>
                </a:solidFill>
                <a:latin typeface="Helvetica Neue Medium" charset="0"/>
              </a:rPr>
              <a:t>← promise not to accept</a:t>
            </a:r>
          </a:p>
          <a:p>
            <a:pPr marL="914126" lvl="2" indent="0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None/>
            </a:pPr>
            <a:r>
              <a:rPr lang="en-US" sz="2600" b="0" dirty="0">
                <a:solidFill>
                  <a:srgbClr val="FF0000"/>
                </a:solidFill>
                <a:latin typeface="Helvetica Neue Medium" charset="0"/>
              </a:rPr>
              <a:t>		any new proposals n’ &lt; n</a:t>
            </a: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If no prior proposal accepted</a:t>
            </a:r>
            <a:endParaRPr lang="en-US" sz="2600" b="0" baseline="-25000" dirty="0">
              <a:latin typeface="Helvetica Neue Medium" charset="0"/>
            </a:endParaRPr>
          </a:p>
          <a:p>
            <a:pPr lvl="3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Reply &lt; promise, n, </a:t>
            </a:r>
            <a:r>
              <a:rPr lang="en-US" sz="2600" b="0" dirty="0" err="1">
                <a:latin typeface="Helvetica Neue Medium" charset="0"/>
              </a:rPr>
              <a:t>Ø</a:t>
            </a:r>
            <a:r>
              <a:rPr lang="en-US" sz="2600" b="0" dirty="0">
                <a:latin typeface="Helvetica Neue Medium" charset="0"/>
              </a:rPr>
              <a:t> &gt;</a:t>
            </a: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Else </a:t>
            </a:r>
          </a:p>
          <a:p>
            <a:pPr lvl="3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Reply &lt; promise, n, (</a:t>
            </a:r>
            <a:r>
              <a:rPr lang="en-US" sz="2600" b="0" dirty="0" err="1">
                <a:latin typeface="Helvetica Neue Medium" charset="0"/>
              </a:rPr>
              <a:t>n</a:t>
            </a:r>
            <a:r>
              <a:rPr lang="en-US" sz="2600" b="0" baseline="-25000" dirty="0" err="1">
                <a:latin typeface="Helvetica Neue Medium" charset="0"/>
              </a:rPr>
              <a:t>a</a:t>
            </a:r>
            <a:r>
              <a:rPr lang="en-US" sz="2600" b="0" baseline="-25000" dirty="0">
                <a:latin typeface="Helvetica Neue Medium" charset="0"/>
              </a:rPr>
              <a:t> , </a:t>
            </a:r>
            <a:r>
              <a:rPr lang="en-US" sz="2600" b="0" dirty="0" err="1">
                <a:latin typeface="Helvetica Neue Medium" charset="0"/>
              </a:rPr>
              <a:t>v</a:t>
            </a:r>
            <a:r>
              <a:rPr lang="en-US" sz="2600" b="0" baseline="-25000" dirty="0" err="1">
                <a:latin typeface="Helvetica Neue Medium" charset="0"/>
              </a:rPr>
              <a:t>a</a:t>
            </a:r>
            <a:r>
              <a:rPr lang="en-US" sz="2600" b="0" dirty="0">
                <a:latin typeface="Helvetica Neue Medium" charset="0"/>
              </a:rPr>
              <a:t>)  &gt;</a:t>
            </a:r>
          </a:p>
          <a:p>
            <a:pPr lvl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Else</a:t>
            </a: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Reply &lt; prepare-failed &gt;</a:t>
            </a:r>
          </a:p>
          <a:p>
            <a:pPr lvl="2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</a:pPr>
            <a:endParaRPr lang="en-US" sz="2600" b="0" dirty="0">
              <a:latin typeface="Helvetica Neue Medium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Phase 1</a:t>
            </a:r>
          </a:p>
        </p:txBody>
      </p:sp>
    </p:spTree>
    <p:extLst>
      <p:ext uri="{BB962C8B-B14F-4D97-AF65-F5344CB8AC3E}">
        <p14:creationId xmlns:p14="http://schemas.microsoft.com/office/powerpoint/2010/main" val="31326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Phase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70" y="1709740"/>
            <a:ext cx="10512862" cy="435133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8F00"/>
                </a:solidFill>
              </a:rPr>
              <a:t>Proposer:</a:t>
            </a:r>
          </a:p>
          <a:p>
            <a:pPr lvl="1"/>
            <a:r>
              <a:rPr lang="en-US" dirty="0"/>
              <a:t>If receive promise from </a:t>
            </a:r>
            <a:r>
              <a:rPr lang="en-US" dirty="0">
                <a:solidFill>
                  <a:srgbClr val="FF8F00"/>
                </a:solidFill>
              </a:rPr>
              <a:t>majority</a:t>
            </a:r>
            <a:r>
              <a:rPr lang="en-US" dirty="0"/>
              <a:t> of acceptors, </a:t>
            </a:r>
          </a:p>
          <a:p>
            <a:pPr lvl="2">
              <a:spcAft>
                <a:spcPts val="533"/>
              </a:spcAft>
            </a:pPr>
            <a:r>
              <a:rPr lang="en-US" sz="2600" dirty="0"/>
              <a:t>Determine </a:t>
            </a:r>
            <a:r>
              <a:rPr lang="en-US" sz="2600" dirty="0" err="1"/>
              <a:t>v</a:t>
            </a:r>
            <a:r>
              <a:rPr lang="en-US" sz="2600" baseline="-25000" dirty="0" err="1"/>
              <a:t>a</a:t>
            </a:r>
            <a:r>
              <a:rPr lang="en-US" sz="2600" dirty="0"/>
              <a:t> returned with highest </a:t>
            </a:r>
            <a:r>
              <a:rPr lang="en-US" sz="2600" dirty="0" err="1"/>
              <a:t>n</a:t>
            </a:r>
            <a:r>
              <a:rPr lang="en-US" sz="2600" baseline="-25000" dirty="0" err="1"/>
              <a:t>a</a:t>
            </a:r>
            <a:r>
              <a:rPr lang="en-US" sz="2600" dirty="0"/>
              <a:t>, if exists</a:t>
            </a:r>
          </a:p>
          <a:p>
            <a:pPr lvl="2">
              <a:spcAft>
                <a:spcPts val="533"/>
              </a:spcAft>
            </a:pPr>
            <a:r>
              <a:rPr lang="en-US" sz="2600" dirty="0"/>
              <a:t>Send  &lt;accept, (n, </a:t>
            </a:r>
            <a:r>
              <a:rPr lang="en-US" sz="2600" dirty="0" err="1"/>
              <a:t>v</a:t>
            </a:r>
            <a:r>
              <a:rPr lang="en-US" sz="2600" baseline="-25000" dirty="0" err="1"/>
              <a:t>a</a:t>
            </a:r>
            <a:r>
              <a:rPr lang="en-US" sz="2600" dirty="0"/>
              <a:t> || v)&gt;  to acceptors</a:t>
            </a:r>
          </a:p>
          <a:p>
            <a:pPr lvl="2">
              <a:spcAft>
                <a:spcPts val="533"/>
              </a:spcAft>
            </a:pPr>
            <a:endParaRPr lang="en-US" sz="2600" dirty="0"/>
          </a:p>
          <a:p>
            <a:r>
              <a:rPr lang="en-US" dirty="0">
                <a:solidFill>
                  <a:srgbClr val="FF8F00"/>
                </a:solidFill>
              </a:rPr>
              <a:t>Acceptors:</a:t>
            </a:r>
          </a:p>
          <a:p>
            <a:pPr lvl="1"/>
            <a:r>
              <a:rPr lang="en-US" dirty="0"/>
              <a:t>Upon receiving (n, v),  if n ≥ </a:t>
            </a:r>
            <a:r>
              <a:rPr lang="en-US" dirty="0" err="1"/>
              <a:t>n</a:t>
            </a:r>
            <a:r>
              <a:rPr lang="en-US" baseline="-25000" dirty="0" err="1"/>
              <a:t>h</a:t>
            </a:r>
            <a:r>
              <a:rPr lang="en-US" dirty="0"/>
              <a:t>,</a:t>
            </a:r>
          </a:p>
          <a:p>
            <a:pPr lvl="2"/>
            <a:r>
              <a:rPr lang="en-US" sz="2600" dirty="0"/>
              <a:t>Accept proposal and notify learner(s)</a:t>
            </a:r>
          </a:p>
          <a:p>
            <a:pPr marL="1828343" lvl="3" indent="0">
              <a:buNone/>
            </a:pPr>
            <a:r>
              <a:rPr lang="en-US" sz="3000" dirty="0" err="1"/>
              <a:t>n</a:t>
            </a:r>
            <a:r>
              <a:rPr lang="en-US" sz="3000" baseline="-25000" dirty="0" err="1"/>
              <a:t>a</a:t>
            </a:r>
            <a:r>
              <a:rPr lang="en-US" sz="3000" dirty="0"/>
              <a:t> = </a:t>
            </a:r>
            <a:r>
              <a:rPr lang="en-US" sz="3000" dirty="0" err="1"/>
              <a:t>n</a:t>
            </a:r>
            <a:r>
              <a:rPr lang="en-US" sz="3000" baseline="-25000" dirty="0" err="1"/>
              <a:t>h</a:t>
            </a:r>
            <a:r>
              <a:rPr lang="en-US" sz="3000" dirty="0"/>
              <a:t> = n</a:t>
            </a:r>
          </a:p>
          <a:p>
            <a:pPr marL="1828343" lvl="3" indent="0">
              <a:buNone/>
            </a:pPr>
            <a:r>
              <a:rPr lang="en-US" sz="3000" dirty="0" err="1"/>
              <a:t>v</a:t>
            </a:r>
            <a:r>
              <a:rPr lang="en-US" sz="3000" baseline="-25000" dirty="0" err="1"/>
              <a:t>a</a:t>
            </a:r>
            <a:r>
              <a:rPr lang="en-US" sz="3000" dirty="0"/>
              <a:t> = 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6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Phase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70" y="1825625"/>
            <a:ext cx="10512862" cy="453072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8F00"/>
                </a:solidFill>
              </a:rPr>
              <a:t>Learners</a:t>
            </a:r>
            <a:r>
              <a:rPr lang="en-US" dirty="0"/>
              <a:t> need to know which value chosen</a:t>
            </a:r>
          </a:p>
          <a:p>
            <a:pPr>
              <a:spcBef>
                <a:spcPts val="2400"/>
              </a:spcBef>
            </a:pPr>
            <a:r>
              <a:rPr lang="en-US" dirty="0"/>
              <a:t>Approach #1</a:t>
            </a:r>
          </a:p>
          <a:p>
            <a:pPr lvl="1"/>
            <a:r>
              <a:rPr lang="en-US" dirty="0"/>
              <a:t>Each acceptor notifies all learners</a:t>
            </a:r>
          </a:p>
          <a:p>
            <a:pPr lvl="1"/>
            <a:r>
              <a:rPr lang="en-US" dirty="0"/>
              <a:t>More expensive</a:t>
            </a:r>
          </a:p>
          <a:p>
            <a:pPr>
              <a:spcBef>
                <a:spcPts val="2400"/>
              </a:spcBef>
            </a:pPr>
            <a:r>
              <a:rPr lang="en-US" dirty="0"/>
              <a:t>Approach #2</a:t>
            </a:r>
          </a:p>
          <a:p>
            <a:pPr lvl="1"/>
            <a:r>
              <a:rPr lang="en-US" dirty="0"/>
              <a:t>Elect a “distinguished learner”</a:t>
            </a:r>
          </a:p>
          <a:p>
            <a:pPr lvl="1"/>
            <a:r>
              <a:rPr lang="en-US" dirty="0"/>
              <a:t>Acceptors notify elected learner, which informs others</a:t>
            </a:r>
          </a:p>
          <a:p>
            <a:pPr lvl="1"/>
            <a:r>
              <a:rPr lang="en-US" dirty="0"/>
              <a:t>Failure-prone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3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Helvetica Neue Medium" charset="0"/>
                <a:cs typeface="Helvetica Neue Medium" charset="0"/>
              </a:rPr>
              <a:t>Paxos</a:t>
            </a:r>
            <a:r>
              <a:rPr lang="en-US" dirty="0">
                <a:ea typeface="Helvetica Neue Medium" charset="0"/>
                <a:cs typeface="Helvetica Neue Medium" charset="0"/>
              </a:rPr>
              <a:t>:  Well-behaved Run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29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303559" y="1781628"/>
            <a:ext cx="2934774" cy="4241499"/>
            <a:chOff x="5477905" y="2055952"/>
            <a:chExt cx="2201654" cy="3181953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477905" y="4891662"/>
              <a:ext cx="2133592" cy="346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&lt;accepted, (1 ,v</a:t>
              </a:r>
              <a:r>
                <a:rPr lang="en-US" altLang="en-US" sz="2399" baseline="-25000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)&gt;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023211" y="2436952"/>
              <a:ext cx="99060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6099410" y="2360751"/>
              <a:ext cx="934867" cy="6096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6175611" y="2284552"/>
              <a:ext cx="822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6099411" y="4646752"/>
              <a:ext cx="1066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6023211" y="2384506"/>
              <a:ext cx="1011067" cy="2033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7222359" y="2055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7222359" y="2817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7222359" y="4341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7298559" y="3198952"/>
              <a:ext cx="304800" cy="99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6023211" y="3154842"/>
              <a:ext cx="1139825" cy="14157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7690440" y="6025476"/>
            <a:ext cx="184730" cy="46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en-US" sz="2399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41108" y="1781626"/>
            <a:ext cx="2918986" cy="3656648"/>
            <a:chOff x="479765" y="2055952"/>
            <a:chExt cx="2189810" cy="2743200"/>
          </a:xfrm>
        </p:grpSpPr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840775" y="2055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1374175" y="2284552"/>
              <a:ext cx="685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1297975" y="2436952"/>
              <a:ext cx="7620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2212375" y="2055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2212375" y="2817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212375" y="4341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</a:t>
              </a: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1221775" y="2513152"/>
              <a:ext cx="99060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2288575" y="3198952"/>
              <a:ext cx="304800" cy="99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479765" y="4054989"/>
              <a:ext cx="1493971" cy="346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&lt;prepare, 1&gt;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61669" y="1781628"/>
            <a:ext cx="2371913" cy="3133993"/>
            <a:chOff x="2745775" y="2055952"/>
            <a:chExt cx="1779398" cy="2351107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3864712" y="2055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V="1">
              <a:off x="2745775" y="2669561"/>
              <a:ext cx="1188866" cy="16764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V="1">
              <a:off x="2773849" y="2513152"/>
              <a:ext cx="99060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2745775" y="2284552"/>
              <a:ext cx="1066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2993393" y="4060816"/>
              <a:ext cx="1531780" cy="346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&lt;promise, 1&gt;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61960" y="1781626"/>
            <a:ext cx="2766911" cy="3656648"/>
            <a:chOff x="3871287" y="2055952"/>
            <a:chExt cx="2075724" cy="2743200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V="1">
              <a:off x="4454260" y="2284552"/>
              <a:ext cx="8350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374049" y="2360752"/>
              <a:ext cx="987425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5489811" y="2055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489811" y="2817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489811" y="4341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4374049" y="2513152"/>
              <a:ext cx="1139825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5566011" y="3198952"/>
              <a:ext cx="304800" cy="99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3871287" y="3132146"/>
              <a:ext cx="1136664" cy="623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&lt;accept</a:t>
              </a:r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, </a:t>
              </a:r>
            </a:p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(1,v</a:t>
              </a:r>
              <a:r>
                <a:rPr lang="en-US" altLang="en-US" sz="2399" baseline="-25000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)&gt;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376216" y="2016849"/>
            <a:ext cx="1952351" cy="3148780"/>
            <a:chOff x="7782997" y="2232415"/>
            <a:chExt cx="1464645" cy="2362200"/>
          </a:xfrm>
        </p:grpSpPr>
        <p:sp>
          <p:nvSpPr>
            <p:cNvPr id="26" name="AutoShape 24"/>
            <p:cNvSpPr>
              <a:spLocks/>
            </p:cNvSpPr>
            <p:nvPr/>
          </p:nvSpPr>
          <p:spPr bwMode="auto">
            <a:xfrm>
              <a:off x="7782997" y="2232415"/>
              <a:ext cx="304800" cy="2362200"/>
            </a:xfrm>
            <a:prstGeom prst="rightBrace">
              <a:avLst>
                <a:gd name="adj1" fmla="val 6458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7815082" y="3106977"/>
              <a:ext cx="1432560" cy="623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decide </a:t>
              </a:r>
            </a:p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v</a:t>
              </a:r>
              <a:r>
                <a:rPr lang="en-US" altLang="en-US" sz="2399" baseline="-25000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66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Primary-Backup Replication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4918746"/>
            <a:ext cx="8763000" cy="150379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Nominate one replica </a:t>
            </a:r>
            <a:r>
              <a:rPr lang="en-US" dirty="0">
                <a:solidFill>
                  <a:srgbClr val="FF8F00"/>
                </a:solidFill>
              </a:rPr>
              <a:t>primary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Clients send all requests to primary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Primary orders clients’ requests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4169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912443" y="3199794"/>
            <a:ext cx="658633" cy="60960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882004" y="3199794"/>
            <a:ext cx="531549" cy="53340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795919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852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53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8350843" y="3199794"/>
            <a:ext cx="658633" cy="60960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7320404" y="3199794"/>
            <a:ext cx="531549" cy="53340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234321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3236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324993" y="1810527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7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5" name="Straight Connector 84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5369957" y="2858218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5152981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75849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Freeform 93"/>
          <p:cNvSpPr/>
          <p:nvPr/>
        </p:nvSpPr>
        <p:spPr>
          <a:xfrm>
            <a:off x="7748947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124986" y="2333519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1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278505" y="3907793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</a:p>
        </p:txBody>
      </p:sp>
    </p:spTree>
    <p:extLst>
      <p:ext uri="{BB962C8B-B14F-4D97-AF65-F5344CB8AC3E}">
        <p14:creationId xmlns:p14="http://schemas.microsoft.com/office/powerpoint/2010/main" val="269758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is Safe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Intuition:  if proposal with value v chosen, then every higher-numbered proposal issued by any proposer has value v.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038995" y="3046338"/>
            <a:ext cx="5084022" cy="341568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99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95734" y="3571072"/>
            <a:ext cx="3453500" cy="249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466" dirty="0">
                <a:latin typeface="Helvetica Neue Medium" charset="0"/>
                <a:ea typeface="Helvetica Neue Medium" charset="0"/>
                <a:cs typeface="Helvetica Neue Medium" charset="0"/>
              </a:rPr>
              <a:t>Majority of acceptors accept (n, v):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466" dirty="0">
                <a:latin typeface="Helvetica Neue Medium" charset="0"/>
                <a:ea typeface="Helvetica Neue Medium" charset="0"/>
                <a:cs typeface="Helvetica Neue Medium" charset="0"/>
              </a:rPr>
              <a:t>v is chosen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276590" y="3308935"/>
            <a:ext cx="5704157" cy="304741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99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154184" y="4237763"/>
            <a:ext cx="4672383" cy="115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466" dirty="0">
                <a:latin typeface="Helvetica Neue Medium" charset="0"/>
                <a:ea typeface="Helvetica Neue Medium" charset="0"/>
                <a:cs typeface="Helvetica Neue Medium" charset="0"/>
              </a:rPr>
              <a:t>Next prepare request with proposal n+1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549235" y="4693545"/>
            <a:ext cx="304721" cy="304721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399"/>
          </a:p>
        </p:txBody>
      </p:sp>
    </p:spTree>
    <p:extLst>
      <p:ext uri="{BB962C8B-B14F-4D97-AF65-F5344CB8AC3E}">
        <p14:creationId xmlns:p14="http://schemas.microsoft.com/office/powerpoint/2010/main" val="18919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062" y="-41322"/>
            <a:ext cx="11722019" cy="1422030"/>
          </a:xfrm>
        </p:spPr>
        <p:txBody>
          <a:bodyPr>
            <a:normAutofit/>
          </a:bodyPr>
          <a:lstStyle/>
          <a:p>
            <a:r>
              <a:rPr lang="en-US" sz="4799" dirty="0"/>
              <a:t>Often, but not always, live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1503" y="2102460"/>
            <a:ext cx="3457649" cy="160907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800" dirty="0">
                <a:cs typeface="Helvetica Neue Medium" charset="0"/>
              </a:rPr>
              <a:t>Completes phase 1 with proposal n0</a:t>
            </a:r>
            <a:endParaRPr lang="en-US" sz="2800" baseline="-25000" dirty="0">
              <a:cs typeface="Helvetica Neue Medium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5778321" y="1673894"/>
            <a:ext cx="55222" cy="4424330"/>
          </a:xfrm>
          <a:prstGeom prst="straightConnector1">
            <a:avLst/>
          </a:prstGeom>
          <a:ln w="508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6520246" y="1673894"/>
            <a:ext cx="39317" cy="4424330"/>
          </a:xfrm>
          <a:prstGeom prst="straightConnector1">
            <a:avLst/>
          </a:prstGeom>
          <a:ln w="508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62990" y="2731956"/>
            <a:ext cx="4829162" cy="15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Starts and completes phase 1 with proposal n1 &gt; n0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875975" y="3590354"/>
            <a:ext cx="3623176" cy="113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Performs phase 2, acceptors reject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2523" y="4600077"/>
            <a:ext cx="4816628" cy="124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Restarts and completes phase 1 with proposal n2 &gt; n1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958739" y="1238306"/>
            <a:ext cx="3457649" cy="78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rgbClr val="0000FF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 0</a:t>
            </a:r>
            <a:endParaRPr lang="en-US" sz="3600" baseline="-25000" dirty="0">
              <a:solidFill>
                <a:srgbClr val="0000FF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862991" y="1217169"/>
            <a:ext cx="3457649" cy="78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rgbClr val="0000FF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 1</a:t>
            </a:r>
            <a:endParaRPr lang="en-US" sz="3600" baseline="-25000" dirty="0">
              <a:solidFill>
                <a:srgbClr val="0000FF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862990" y="5375901"/>
            <a:ext cx="5148090" cy="114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Performs phase 2, acceptors reject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535217" y="6191590"/>
            <a:ext cx="5229706" cy="5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… can go on indefinitely …</a:t>
            </a:r>
          </a:p>
        </p:txBody>
      </p:sp>
    </p:spTree>
    <p:extLst>
      <p:ext uri="{BB962C8B-B14F-4D97-AF65-F5344CB8AC3E}">
        <p14:creationId xmlns:p14="http://schemas.microsoft.com/office/powerpoint/2010/main" val="204013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4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70" y="1825625"/>
            <a:ext cx="10512862" cy="5032375"/>
          </a:xfrm>
        </p:spPr>
        <p:txBody>
          <a:bodyPr>
            <a:normAutofit/>
          </a:bodyPr>
          <a:lstStyle/>
          <a:p>
            <a:r>
              <a:rPr lang="en-US" dirty="0"/>
              <a:t>Described for a single round of consensus</a:t>
            </a:r>
          </a:p>
          <a:p>
            <a:r>
              <a:rPr lang="en-US" dirty="0"/>
              <a:t>Proposer, Acceptors, Learners</a:t>
            </a:r>
          </a:p>
          <a:p>
            <a:pPr lvl="1"/>
            <a:r>
              <a:rPr lang="en-US" dirty="0"/>
              <a:t>Often implemented with nodes playing all roles</a:t>
            </a:r>
          </a:p>
          <a:p>
            <a:pPr>
              <a:spcBef>
                <a:spcPts val="2400"/>
              </a:spcBef>
            </a:pPr>
            <a:r>
              <a:rPr lang="en-US" dirty="0"/>
              <a:t>Always safe:  Quorum intersection</a:t>
            </a:r>
          </a:p>
          <a:p>
            <a:r>
              <a:rPr lang="en-US" dirty="0"/>
              <a:t>Very often live</a:t>
            </a:r>
          </a:p>
          <a:p>
            <a:pPr>
              <a:spcBef>
                <a:spcPts val="2400"/>
              </a:spcBef>
            </a:pPr>
            <a:r>
              <a:rPr lang="en-US" dirty="0"/>
              <a:t>Acceptors accept multiple values</a:t>
            </a:r>
          </a:p>
          <a:p>
            <a:pPr lvl="1"/>
            <a:r>
              <a:rPr lang="en-US" dirty="0"/>
              <a:t>But only one value is ultimately chosen</a:t>
            </a:r>
          </a:p>
          <a:p>
            <a:r>
              <a:rPr lang="en-US" dirty="0"/>
              <a:t>Once a value is accepted by a majority it is chosen</a:t>
            </a:r>
          </a:p>
        </p:txBody>
      </p:sp>
    </p:spTree>
    <p:extLst>
      <p:ext uri="{BB962C8B-B14F-4D97-AF65-F5344CB8AC3E}">
        <p14:creationId xmlns:p14="http://schemas.microsoft.com/office/powerpoint/2010/main" val="76532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Flavors of </a:t>
            </a:r>
            <a:r>
              <a:rPr lang="en-US" sz="4800" dirty="0" err="1"/>
              <a:t>Paxos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Terminology is a mess</a:t>
            </a:r>
          </a:p>
          <a:p>
            <a:r>
              <a:rPr lang="en-US" dirty="0" err="1">
                <a:ea typeface="Helvetica Neue Medium" charset="0"/>
                <a:cs typeface="Helvetica Neue Medium" charset="0"/>
              </a:rPr>
              <a:t>Paxos</a:t>
            </a:r>
            <a:r>
              <a:rPr lang="en-US" dirty="0">
                <a:ea typeface="Helvetica Neue Medium" charset="0"/>
                <a:cs typeface="Helvetica Neue Medium" charset="0"/>
              </a:rPr>
              <a:t> loosely and confusingly defined</a:t>
            </a:r>
            <a:r>
              <a:rPr lang="mr-IN" dirty="0">
                <a:ea typeface="Helvetica Neue Medium" charset="0"/>
                <a:cs typeface="Helvetica Neue Medium" charset="0"/>
              </a:rPr>
              <a:t>…</a:t>
            </a:r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We’ll stick with</a:t>
            </a:r>
          </a:p>
          <a:p>
            <a:pPr lvl="1"/>
            <a:r>
              <a:rPr lang="en-US" sz="3200" dirty="0">
                <a:ea typeface="Helvetica Neue Medium" charset="0"/>
                <a:cs typeface="Helvetica Neue Medium" charset="0"/>
              </a:rPr>
              <a:t>Basic </a:t>
            </a:r>
            <a:r>
              <a:rPr lang="en-US" sz="3200" dirty="0" err="1">
                <a:ea typeface="Helvetica Neue Medium" charset="0"/>
                <a:cs typeface="Helvetica Neue Medium" charset="0"/>
              </a:rPr>
              <a:t>Paxos</a:t>
            </a:r>
            <a:endParaRPr lang="en-US" sz="3200" dirty="0">
              <a:ea typeface="Helvetica Neue Medium" charset="0"/>
              <a:cs typeface="Helvetica Neue Medium" charset="0"/>
            </a:endParaRPr>
          </a:p>
          <a:p>
            <a:pPr lvl="1"/>
            <a:r>
              <a:rPr lang="en-US" sz="3200" dirty="0">
                <a:ea typeface="Helvetica Neue Medium" charset="0"/>
                <a:cs typeface="Helvetica Neue Medium" charset="0"/>
              </a:rPr>
              <a:t>Multi-</a:t>
            </a:r>
            <a:r>
              <a:rPr lang="en-US" sz="3200" dirty="0" err="1">
                <a:ea typeface="Helvetica Neue Medium" charset="0"/>
                <a:cs typeface="Helvetica Neue Medium" charset="0"/>
              </a:rPr>
              <a:t>Paxos</a:t>
            </a:r>
            <a:endParaRPr lang="en-US" sz="3200" dirty="0">
              <a:ea typeface="Helvetica Neue Medium" charset="0"/>
              <a:cs typeface="Helvetica Neue Medium" charset="0"/>
            </a:endParaRPr>
          </a:p>
          <a:p>
            <a:pPr lvl="1"/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81AEF-1F5C-2B44-8862-056FAFF53F64}"/>
              </a:ext>
            </a:extLst>
          </p:cNvPr>
          <p:cNvSpPr txBox="1"/>
          <p:nvPr/>
        </p:nvSpPr>
        <p:spPr>
          <a:xfrm>
            <a:off x="1588342" y="59167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0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Flavors of </a:t>
            </a:r>
            <a:r>
              <a:rPr lang="en-US" dirty="0" err="1"/>
              <a:t>Paxos</a:t>
            </a:r>
            <a:r>
              <a:rPr lang="en-US" dirty="0"/>
              <a:t>: Basic 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Run the full protocol each time</a:t>
            </a:r>
          </a:p>
          <a:p>
            <a:pPr lvl="1"/>
            <a:r>
              <a:rPr lang="en-US" sz="3200" dirty="0"/>
              <a:t>e.g., for each slot in the command log</a:t>
            </a:r>
          </a:p>
          <a:p>
            <a:pPr lvl="1"/>
            <a:endParaRPr lang="en-US" sz="3200" dirty="0"/>
          </a:p>
          <a:p>
            <a:r>
              <a:rPr lang="en-US" sz="3600" dirty="0"/>
              <a:t>Takes 2 rounds until a value is chosen</a:t>
            </a:r>
          </a:p>
        </p:txBody>
      </p:sp>
    </p:spTree>
    <p:extLst>
      <p:ext uri="{BB962C8B-B14F-4D97-AF65-F5344CB8AC3E}">
        <p14:creationId xmlns:p14="http://schemas.microsoft.com/office/powerpoint/2010/main" val="1914324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Flavors of </a:t>
            </a:r>
            <a:r>
              <a:rPr lang="en-US" dirty="0" err="1"/>
              <a:t>Paxos</a:t>
            </a:r>
            <a:r>
              <a:rPr lang="en-US" dirty="0"/>
              <a:t>: Multi-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70" y="1690689"/>
            <a:ext cx="10999450" cy="4925264"/>
          </a:xfrm>
        </p:spPr>
        <p:txBody>
          <a:bodyPr>
            <a:normAutofit/>
          </a:bodyPr>
          <a:lstStyle/>
          <a:p>
            <a:r>
              <a:rPr lang="en-US" sz="3600" dirty="0"/>
              <a:t>Elect a leader and have them run 2</a:t>
            </a:r>
            <a:r>
              <a:rPr lang="en-US" sz="3600" baseline="30000" dirty="0"/>
              <a:t>nd</a:t>
            </a:r>
            <a:r>
              <a:rPr lang="en-US" sz="3600" dirty="0"/>
              <a:t> phase directly</a:t>
            </a:r>
          </a:p>
          <a:p>
            <a:pPr lvl="1"/>
            <a:r>
              <a:rPr lang="en-US" sz="3200" dirty="0"/>
              <a:t>e.g., for each slot in the command log</a:t>
            </a:r>
          </a:p>
          <a:p>
            <a:pPr lvl="1"/>
            <a:r>
              <a:rPr lang="en-US" sz="3200" dirty="0"/>
              <a:t>Leader election uses Basic </a:t>
            </a:r>
            <a:r>
              <a:rPr lang="en-US" sz="3200" dirty="0" err="1"/>
              <a:t>Paxos</a:t>
            </a:r>
            <a:endParaRPr lang="en-US" sz="3200" dirty="0"/>
          </a:p>
          <a:p>
            <a:pPr lvl="1"/>
            <a:endParaRPr lang="en-US" sz="3200" dirty="0"/>
          </a:p>
          <a:p>
            <a:r>
              <a:rPr lang="en-US" sz="3600" dirty="0"/>
              <a:t>Takes 1 round until a value is chosen</a:t>
            </a:r>
          </a:p>
          <a:p>
            <a:pPr lvl="1"/>
            <a:r>
              <a:rPr lang="en-US" sz="3200" dirty="0"/>
              <a:t>Faster than Basic </a:t>
            </a:r>
            <a:r>
              <a:rPr lang="en-US" sz="3200" dirty="0" err="1"/>
              <a:t>Paxos</a:t>
            </a:r>
            <a:endParaRPr lang="en-US" sz="3200" dirty="0"/>
          </a:p>
          <a:p>
            <a:pPr lvl="1"/>
            <a:endParaRPr lang="en-US" sz="3200" dirty="0"/>
          </a:p>
          <a:p>
            <a:r>
              <a:rPr lang="en-US" sz="3600" dirty="0"/>
              <a:t>Used extensively in practice!</a:t>
            </a:r>
          </a:p>
          <a:p>
            <a:pPr lvl="1"/>
            <a:r>
              <a:rPr lang="en-US" sz="3200" dirty="0"/>
              <a:t>RAFT is similar to Multi </a:t>
            </a:r>
            <a:r>
              <a:rPr lang="en-US" sz="3200" dirty="0" err="1"/>
              <a:t>Paxos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9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5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Two to Many Replicas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4380" y="4918746"/>
            <a:ext cx="10942819" cy="1503790"/>
          </a:xfrm>
        </p:spPr>
        <p:txBody>
          <a:bodyPr>
            <a:normAutofit/>
          </a:bodyPr>
          <a:lstStyle/>
          <a:p>
            <a:r>
              <a:rPr lang="en-US" dirty="0"/>
              <a:t>Primary-backup with many replicas</a:t>
            </a:r>
          </a:p>
          <a:p>
            <a:pPr lvl="1"/>
            <a:r>
              <a:rPr lang="en-US" dirty="0"/>
              <a:t>Primary waits for acknowledgement from </a:t>
            </a:r>
            <a:r>
              <a:rPr lang="en-US" b="1" dirty="0"/>
              <a:t>all</a:t>
            </a:r>
            <a:r>
              <a:rPr lang="en-US" dirty="0"/>
              <a:t> backups</a:t>
            </a:r>
          </a:p>
          <a:p>
            <a:pPr lvl="1"/>
            <a:r>
              <a:rPr lang="en-US" dirty="0"/>
              <a:t>All updates to set of replicas needs to update shared disk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75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80074" y="4190394"/>
            <a:ext cx="1524000" cy="228600"/>
            <a:chOff x="1828800" y="3733800"/>
            <a:chExt cx="1524000" cy="228600"/>
          </a:xfrm>
        </p:grpSpPr>
        <p:sp>
          <p:nvSpPr>
            <p:cNvPr id="7" name="Rectangle 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785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474043" y="3199794"/>
            <a:ext cx="658633" cy="609600"/>
            <a:chOff x="3075167" y="2286000"/>
            <a:chExt cx="658633" cy="609600"/>
          </a:xfrm>
        </p:grpSpPr>
        <p:sp>
          <p:nvSpPr>
            <p:cNvPr id="13" name="Oval 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2" name="Straight Connector 21"/>
            <p:cNvCxnSpPr>
              <a:endCxn id="78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443604" y="3199794"/>
            <a:ext cx="531549" cy="533400"/>
            <a:chOff x="2057400" y="2438400"/>
            <a:chExt cx="379678" cy="381000"/>
          </a:xfrm>
        </p:grpSpPr>
        <p:sp>
          <p:nvSpPr>
            <p:cNvPr id="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57521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468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4169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912443" y="3199794"/>
            <a:ext cx="658633" cy="60960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882004" y="3199794"/>
            <a:ext cx="531549" cy="53340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795919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852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53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8350843" y="3199794"/>
            <a:ext cx="658633" cy="60960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7320404" y="3199794"/>
            <a:ext cx="531549" cy="53340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234321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3236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324993" y="1810527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7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5" name="Straight Connector 84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5369957" y="2858218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2913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5152981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75849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27081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3796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Freeform 93"/>
          <p:cNvSpPr/>
          <p:nvPr/>
        </p:nvSpPr>
        <p:spPr>
          <a:xfrm>
            <a:off x="7748947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124986" y="2333519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1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278505" y="3907793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</a:p>
        </p:txBody>
      </p:sp>
    </p:spTree>
    <p:extLst>
      <p:ext uri="{BB962C8B-B14F-4D97-AF65-F5344CB8AC3E}">
        <p14:creationId xmlns:p14="http://schemas.microsoft.com/office/powerpoint/2010/main" val="167901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else can we do with more replicas?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9665" y="1825625"/>
            <a:ext cx="11107711" cy="4351338"/>
          </a:xfrm>
        </p:spPr>
        <p:txBody>
          <a:bodyPr>
            <a:noAutofit/>
          </a:bodyPr>
          <a:lstStyle/>
          <a:p>
            <a:r>
              <a:rPr lang="en-US" sz="2800" dirty="0" err="1"/>
              <a:t>Viewstamped</a:t>
            </a:r>
            <a:r>
              <a:rPr lang="en-US" sz="2800" dirty="0"/>
              <a:t> Replication:</a:t>
            </a:r>
          </a:p>
          <a:p>
            <a:pPr lvl="1"/>
            <a:r>
              <a:rPr lang="en-US" dirty="0"/>
              <a:t>State Machine Replication for any number of replicas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Replica group: </a:t>
            </a:r>
            <a:r>
              <a:rPr lang="en-US" dirty="0"/>
              <a:t>Group of 2</a:t>
            </a:r>
            <a:r>
              <a:rPr lang="en-US" i="1" dirty="0"/>
              <a:t>f </a:t>
            </a:r>
            <a:r>
              <a:rPr lang="en-US" dirty="0"/>
              <a:t>+ 1 replicas</a:t>
            </a:r>
          </a:p>
          <a:p>
            <a:pPr lvl="2"/>
            <a:r>
              <a:rPr lang="en-US" sz="2800" dirty="0"/>
              <a:t>Protocol can tolerate </a:t>
            </a:r>
            <a:r>
              <a:rPr lang="en-US" sz="2800" i="1" dirty="0"/>
              <a:t>f</a:t>
            </a:r>
            <a:r>
              <a:rPr lang="en-US" sz="2800" dirty="0"/>
              <a:t> replica crashes</a:t>
            </a:r>
          </a:p>
          <a:p>
            <a:pPr lvl="1"/>
            <a:endParaRPr lang="en-US" sz="2400" dirty="0"/>
          </a:p>
          <a:p>
            <a:r>
              <a:rPr lang="en-US" sz="2800" dirty="0"/>
              <a:t>Differences with primary-backup</a:t>
            </a:r>
          </a:p>
          <a:p>
            <a:pPr lvl="1"/>
            <a:r>
              <a:rPr lang="en-US" sz="2400" dirty="0"/>
              <a:t>No shared disk (no reliable failure detection)</a:t>
            </a:r>
          </a:p>
          <a:p>
            <a:pPr lvl="1"/>
            <a:r>
              <a:rPr lang="en-US" sz="2400" dirty="0"/>
              <a:t>Don’t need to wait for </a:t>
            </a:r>
            <a:r>
              <a:rPr lang="en-US" sz="2400" b="1" dirty="0"/>
              <a:t>all</a:t>
            </a:r>
            <a:r>
              <a:rPr lang="en-US" sz="2400" dirty="0"/>
              <a:t> replicas to reply</a:t>
            </a:r>
          </a:p>
          <a:p>
            <a:pPr lvl="1"/>
            <a:r>
              <a:rPr lang="en-US" sz="2400" dirty="0"/>
              <a:t>Need more replicas to handle </a:t>
            </a:r>
            <a:r>
              <a:rPr lang="en-US" sz="2400" i="1" dirty="0"/>
              <a:t>f </a:t>
            </a:r>
            <a:r>
              <a:rPr lang="en-US" sz="2400" dirty="0"/>
              <a:t> failures (2</a:t>
            </a:r>
            <a:r>
              <a:rPr lang="en-US" sz="2400" i="1" dirty="0"/>
              <a:t>f+</a:t>
            </a:r>
            <a:r>
              <a:rPr lang="en-US" sz="2400" dirty="0"/>
              <a:t>1 vs </a:t>
            </a:r>
            <a:r>
              <a:rPr lang="en-US" sz="2400" i="1" dirty="0"/>
              <a:t>f+</a:t>
            </a:r>
            <a:r>
              <a:rPr lang="en-US" sz="2400" dirty="0"/>
              <a:t>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2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With multiple replicas, don’t need to wait for all…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9665" y="1825625"/>
            <a:ext cx="11107711" cy="4351338"/>
          </a:xfrm>
        </p:spPr>
        <p:txBody>
          <a:bodyPr>
            <a:noAutofit/>
          </a:bodyPr>
          <a:lstStyle/>
          <a:p>
            <a:r>
              <a:rPr lang="en-US" sz="2800" dirty="0" err="1"/>
              <a:t>Viewstamped</a:t>
            </a:r>
            <a:r>
              <a:rPr lang="en-US" sz="2800" dirty="0"/>
              <a:t> Replication:</a:t>
            </a:r>
          </a:p>
          <a:p>
            <a:pPr lvl="1"/>
            <a:r>
              <a:rPr lang="en-US" dirty="0"/>
              <a:t>State Machine Replication for any number of replicas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Replica group: </a:t>
            </a:r>
            <a:r>
              <a:rPr lang="en-US" dirty="0"/>
              <a:t>Group of 2</a:t>
            </a:r>
            <a:r>
              <a:rPr lang="en-US" i="1" dirty="0"/>
              <a:t>f </a:t>
            </a:r>
            <a:r>
              <a:rPr lang="en-US" dirty="0"/>
              <a:t>+ 1 replicas</a:t>
            </a:r>
          </a:p>
          <a:p>
            <a:pPr lvl="2"/>
            <a:r>
              <a:rPr lang="en-US" sz="2800" dirty="0"/>
              <a:t>Protocol can tolerate </a:t>
            </a:r>
            <a:r>
              <a:rPr lang="en-US" sz="2800" i="1" dirty="0"/>
              <a:t>f</a:t>
            </a:r>
            <a:r>
              <a:rPr lang="en-US" sz="2800" dirty="0"/>
              <a:t> replica crashes</a:t>
            </a:r>
          </a:p>
          <a:p>
            <a:pPr lvl="1"/>
            <a:endParaRPr lang="en-US" sz="2400" dirty="0"/>
          </a:p>
          <a:p>
            <a:r>
              <a:rPr lang="en-US" sz="2800" dirty="0"/>
              <a:t>Assumptions</a:t>
            </a:r>
          </a:p>
          <a:p>
            <a:pPr marL="1028563" lvl="1" indent="-514350">
              <a:buFont typeface="+mj-lt"/>
              <a:buAutoNum type="arabicPeriod"/>
            </a:pPr>
            <a:r>
              <a:rPr lang="en-US" sz="2400" dirty="0"/>
              <a:t>Handles </a:t>
            </a:r>
            <a:r>
              <a:rPr lang="en-US" sz="2400" dirty="0">
                <a:solidFill>
                  <a:srgbClr val="FF0000"/>
                </a:solidFill>
              </a:rPr>
              <a:t>crash failures </a:t>
            </a:r>
            <a:r>
              <a:rPr lang="en-US" sz="2400" dirty="0"/>
              <a:t>only:  Replicas fail only by </a:t>
            </a:r>
            <a:r>
              <a:rPr lang="en-US" sz="2400" dirty="0">
                <a:solidFill>
                  <a:srgbClr val="FF0000"/>
                </a:solidFill>
              </a:rPr>
              <a:t>completely stopping</a:t>
            </a:r>
            <a:endParaRPr lang="en-US" sz="2400" dirty="0"/>
          </a:p>
          <a:p>
            <a:pPr marL="1028563" lvl="1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Unreliable network: </a:t>
            </a:r>
            <a:r>
              <a:rPr lang="en-US" sz="2400" dirty="0"/>
              <a:t>Messages might be lost, duplicated, delayed, or delivered out-of-order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8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 State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840" y="1690690"/>
            <a:ext cx="10353705" cy="196652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8F00"/>
                </a:solidFill>
              </a:rPr>
              <a:t>configuration: </a:t>
            </a:r>
            <a:r>
              <a:rPr lang="en-US" sz="2800" dirty="0"/>
              <a:t>identities of all 2f + 1 replicas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In-memory </a:t>
            </a:r>
            <a:r>
              <a:rPr lang="en-US" sz="2800" dirty="0">
                <a:solidFill>
                  <a:srgbClr val="FF8F00"/>
                </a:solidFill>
              </a:rPr>
              <a:t>log </a:t>
            </a:r>
            <a:r>
              <a:rPr lang="en-US" sz="2800" dirty="0"/>
              <a:t>with clients’ requests in assigned order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656571" y="4235790"/>
            <a:ext cx="5911909" cy="434598"/>
            <a:chOff x="929079" y="3733800"/>
            <a:chExt cx="3109684" cy="228600"/>
          </a:xfrm>
        </p:grpSpPr>
        <p:sp>
          <p:nvSpPr>
            <p:cNvPr id="12" name="Rectangle 11"/>
            <p:cNvSpPr/>
            <p:nvPr/>
          </p:nvSpPr>
          <p:spPr>
            <a:xfrm>
              <a:off x="929079" y="3733800"/>
              <a:ext cx="802970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⟨op1</a:t>
              </a:r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, args1⟩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32049" y="3733800"/>
              <a:ext cx="751872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⟨op2, args2⟩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83921" y="3733800"/>
              <a:ext cx="802970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⟨op3, args3⟩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86891" y="3733800"/>
              <a:ext cx="751872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⟨op4, args4⟩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538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Operation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922754" y="4633755"/>
            <a:ext cx="9676031" cy="18026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Primary adds request to end of its log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Replicas add requests to their logs in primary’s log order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Primary </a:t>
            </a:r>
            <a:r>
              <a:rPr lang="en-US" sz="2800" dirty="0">
                <a:solidFill>
                  <a:srgbClr val="FF8F00"/>
                </a:solidFill>
              </a:rPr>
              <a:t>waits for f </a:t>
            </a:r>
            <a:r>
              <a:rPr lang="en-US" sz="2800" dirty="0"/>
              <a:t>PrepareOKs </a:t>
            </a:r>
            <a:r>
              <a:rPr lang="en-US" sz="2800" dirty="0">
                <a:sym typeface="Wingdings"/>
              </a:rPr>
              <a:t> request is </a:t>
            </a:r>
            <a:r>
              <a:rPr lang="en-US" sz="2800" dirty="0">
                <a:solidFill>
                  <a:srgbClr val="FF8F00"/>
                </a:solidFill>
                <a:sym typeface="Wingdings"/>
              </a:rPr>
              <a:t>committed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5403" y="181393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5401" y="2408666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5401" y="300339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5401" y="35981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1" name="Straight Connector 10"/>
          <p:cNvCxnSpPr>
            <a:stCxn id="6" idx="3"/>
          </p:cNvCxnSpPr>
          <p:nvPr/>
        </p:nvCxnSpPr>
        <p:spPr>
          <a:xfrm flipV="1">
            <a:off x="2724468" y="2044766"/>
            <a:ext cx="7714932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>
            <a:off x="3426585" y="2639497"/>
            <a:ext cx="701281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/>
        </p:nvCxnSpPr>
        <p:spPr>
          <a:xfrm>
            <a:off x="2092887" y="3234231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</p:cNvCxnSpPr>
          <p:nvPr/>
        </p:nvCxnSpPr>
        <p:spPr>
          <a:xfrm>
            <a:off x="2092887" y="3828961"/>
            <a:ext cx="834651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88735" y="3859738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13437" y="2039559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65585" y="1554809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Request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943981" y="1554811"/>
            <a:ext cx="1111586" cy="2275713"/>
            <a:chOff x="3419981" y="1554809"/>
            <a:chExt cx="1111586" cy="2275713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35326" y="2641059"/>
              <a:ext cx="401444" cy="59473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835326" y="2634290"/>
              <a:ext cx="401444" cy="11962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19981" y="1554809"/>
              <a:ext cx="1111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Prepare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58202" y="1554811"/>
            <a:ext cx="1483484" cy="2265531"/>
            <a:chOff x="4834202" y="1554809"/>
            <a:chExt cx="1483484" cy="2265531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723898" y="2630877"/>
              <a:ext cx="337954" cy="118946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636304" y="2630878"/>
              <a:ext cx="339142" cy="594731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834202" y="1554809"/>
              <a:ext cx="1483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PrepareOK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952474" y="1546535"/>
            <a:ext cx="861134" cy="1084342"/>
            <a:chOff x="6917936" y="1532996"/>
            <a:chExt cx="861134" cy="1084342"/>
          </a:xfrm>
        </p:grpSpPr>
        <p:sp>
          <p:nvSpPr>
            <p:cNvPr id="36" name="TextBox 35"/>
            <p:cNvSpPr txBox="1"/>
            <p:nvPr/>
          </p:nvSpPr>
          <p:spPr>
            <a:xfrm>
              <a:off x="6917936" y="1532996"/>
              <a:ext cx="8611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Reply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7186032" y="2044764"/>
              <a:ext cx="416312" cy="572574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4817327" y="1544630"/>
            <a:ext cx="0" cy="2592955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15308" y="1573853"/>
            <a:ext cx="0" cy="2592955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066960" y="1585260"/>
            <a:ext cx="0" cy="2592955"/>
          </a:xfrm>
          <a:prstGeom prst="line">
            <a:avLst/>
          </a:prstGeom>
          <a:ln w="57150">
            <a:solidFill>
              <a:srgbClr val="FF8F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8057233" y="2120965"/>
            <a:ext cx="1144865" cy="617096"/>
            <a:chOff x="6533232" y="2120965"/>
            <a:chExt cx="1144865" cy="617096"/>
          </a:xfrm>
        </p:grpSpPr>
        <p:sp>
          <p:nvSpPr>
            <p:cNvPr id="53" name="TextBox 52"/>
            <p:cNvSpPr txBox="1"/>
            <p:nvPr/>
          </p:nvSpPr>
          <p:spPr>
            <a:xfrm>
              <a:off x="6533232" y="2120965"/>
              <a:ext cx="11448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Execute</a:t>
              </a:r>
            </a:p>
          </p:txBody>
        </p:sp>
        <p:sp>
          <p:nvSpPr>
            <p:cNvPr id="2" name="5-Point Star 1"/>
            <p:cNvSpPr/>
            <p:nvPr/>
          </p:nvSpPr>
          <p:spPr>
            <a:xfrm>
              <a:off x="6662708" y="2492734"/>
              <a:ext cx="245327" cy="245327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9461250" y="773040"/>
            <a:ext cx="914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(</a:t>
            </a:r>
            <a:r>
              <a:rPr lang="en-US" i="1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= 1)</a:t>
            </a:r>
          </a:p>
        </p:txBody>
      </p:sp>
    </p:spTree>
    <p:extLst>
      <p:ext uri="{BB962C8B-B14F-4D97-AF65-F5344CB8AC3E}">
        <p14:creationId xmlns:p14="http://schemas.microsoft.com/office/powerpoint/2010/main" val="99193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Operation: Key Points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1109272" y="4605721"/>
            <a:ext cx="9994887" cy="2070546"/>
          </a:xfrm>
        </p:spPr>
        <p:txBody>
          <a:bodyPr>
            <a:normAutofit/>
          </a:bodyPr>
          <a:lstStyle/>
          <a:p>
            <a:r>
              <a:rPr lang="en-US" sz="2800" dirty="0">
                <a:sym typeface="Wingdings"/>
              </a:rPr>
              <a:t>Protocol provides state machine replication</a:t>
            </a:r>
          </a:p>
          <a:p>
            <a:r>
              <a:rPr lang="en-US" sz="2800" dirty="0">
                <a:sym typeface="Wingdings"/>
              </a:rPr>
              <a:t>On execute, primary knows request in </a:t>
            </a:r>
            <a:r>
              <a:rPr lang="en-US" sz="2800" i="1" dirty="0">
                <a:sym typeface="Wingdings"/>
              </a:rPr>
              <a:t>f </a:t>
            </a:r>
            <a:r>
              <a:rPr lang="en-US" sz="2800" dirty="0">
                <a:sym typeface="Wingdings"/>
              </a:rPr>
              <a:t>+ 1 = 2 nodes’ logs</a:t>
            </a:r>
          </a:p>
          <a:p>
            <a:pPr lvl="1"/>
            <a:r>
              <a:rPr lang="en-US" sz="2400" dirty="0">
                <a:sym typeface="Wingdings"/>
              </a:rPr>
              <a:t>Even if </a:t>
            </a:r>
            <a:r>
              <a:rPr lang="en-US" sz="2400" i="1" dirty="0">
                <a:sym typeface="Wingdings"/>
              </a:rPr>
              <a:t>f</a:t>
            </a:r>
            <a:r>
              <a:rPr lang="en-US" sz="2400" dirty="0">
                <a:sym typeface="Wingdings"/>
              </a:rPr>
              <a:t> = 1 then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crash,</a:t>
            </a:r>
            <a:r>
              <a:rPr lang="en-US" sz="2400" dirty="0">
                <a:sym typeface="Wingdings"/>
              </a:rPr>
              <a:t> ≥ 1 </a:t>
            </a:r>
            <a:r>
              <a:rPr lang="en-US" sz="2400" dirty="0">
                <a:solidFill>
                  <a:srgbClr val="009900"/>
                </a:solidFill>
                <a:sym typeface="Wingdings"/>
              </a:rPr>
              <a:t>retains request in log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5403" y="181393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5401" y="2408666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5401" y="300339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5401" y="35981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1" name="Straight Connector 10"/>
          <p:cNvCxnSpPr>
            <a:stCxn id="6" idx="3"/>
          </p:cNvCxnSpPr>
          <p:nvPr/>
        </p:nvCxnSpPr>
        <p:spPr>
          <a:xfrm flipV="1">
            <a:off x="2724468" y="2044766"/>
            <a:ext cx="7714932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>
            <a:off x="3426585" y="2639497"/>
            <a:ext cx="701281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/>
        </p:nvCxnSpPr>
        <p:spPr>
          <a:xfrm>
            <a:off x="2092887" y="3234231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</p:cNvCxnSpPr>
          <p:nvPr/>
        </p:nvCxnSpPr>
        <p:spPr>
          <a:xfrm>
            <a:off x="2092887" y="3828961"/>
            <a:ext cx="834651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88735" y="3859738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13437" y="2039559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65585" y="1554809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Request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943981" y="1554811"/>
            <a:ext cx="1111586" cy="2275713"/>
            <a:chOff x="3419981" y="1554809"/>
            <a:chExt cx="1111586" cy="2275713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35326" y="2641059"/>
              <a:ext cx="401444" cy="59473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835326" y="2634290"/>
              <a:ext cx="401444" cy="11962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19981" y="1554809"/>
              <a:ext cx="1111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Prepare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58202" y="1554811"/>
            <a:ext cx="1483484" cy="2265531"/>
            <a:chOff x="4834202" y="1554809"/>
            <a:chExt cx="1483484" cy="2265531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723898" y="2630877"/>
              <a:ext cx="337954" cy="118946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636304" y="2630878"/>
              <a:ext cx="339142" cy="594731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834202" y="1554809"/>
              <a:ext cx="1483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PrepareOK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952474" y="1546535"/>
            <a:ext cx="861134" cy="1084342"/>
            <a:chOff x="6917936" y="1532996"/>
            <a:chExt cx="861134" cy="1084342"/>
          </a:xfrm>
        </p:grpSpPr>
        <p:sp>
          <p:nvSpPr>
            <p:cNvPr id="36" name="TextBox 35"/>
            <p:cNvSpPr txBox="1"/>
            <p:nvPr/>
          </p:nvSpPr>
          <p:spPr>
            <a:xfrm>
              <a:off x="6917936" y="1532996"/>
              <a:ext cx="8611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Reply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7186032" y="2044764"/>
              <a:ext cx="416312" cy="572574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057233" y="2120965"/>
            <a:ext cx="1144865" cy="617096"/>
            <a:chOff x="6533232" y="2120965"/>
            <a:chExt cx="1144865" cy="617096"/>
          </a:xfrm>
        </p:grpSpPr>
        <p:sp>
          <p:nvSpPr>
            <p:cNvPr id="37" name="TextBox 36"/>
            <p:cNvSpPr txBox="1"/>
            <p:nvPr/>
          </p:nvSpPr>
          <p:spPr>
            <a:xfrm>
              <a:off x="6533232" y="2120965"/>
              <a:ext cx="11448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Execute</a:t>
              </a: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6662708" y="2492734"/>
              <a:ext cx="245327" cy="245327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461250" y="773040"/>
            <a:ext cx="914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(</a:t>
            </a:r>
            <a:r>
              <a:rPr lang="en-US" i="1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= 1)</a:t>
            </a:r>
          </a:p>
        </p:txBody>
      </p:sp>
    </p:spTree>
    <p:extLst>
      <p:ext uri="{BB962C8B-B14F-4D97-AF65-F5344CB8AC3E}">
        <p14:creationId xmlns:p14="http://schemas.microsoft.com/office/powerpoint/2010/main" val="2055042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00B05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none" w="med" len="med"/>
          <a:tailEnd type="arrow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40843</TotalTime>
  <Words>1756</Words>
  <Application>Microsoft Macintosh PowerPoint</Application>
  <PresentationFormat>Widescreen</PresentationFormat>
  <Paragraphs>384</Paragraphs>
  <Slides>36</Slides>
  <Notes>20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.HelveticaNeueDeskInterface-Regular</vt:lpstr>
      <vt:lpstr>Arial</vt:lpstr>
      <vt:lpstr>Calibri</vt:lpstr>
      <vt:lpstr>Courier New</vt:lpstr>
      <vt:lpstr>Helvetica Neue Medium</vt:lpstr>
      <vt:lpstr>Times New Roman</vt:lpstr>
      <vt:lpstr>1_Office Theme</vt:lpstr>
      <vt:lpstr>View Change Protocols  and Consensus</vt:lpstr>
      <vt:lpstr>Today</vt:lpstr>
      <vt:lpstr>Review: Primary-Backup Replication</vt:lpstr>
      <vt:lpstr>From Two to Many Replicas</vt:lpstr>
      <vt:lpstr>What else can we do with more replicas?</vt:lpstr>
      <vt:lpstr>With multiple replicas, don’t need to wait for all…</vt:lpstr>
      <vt:lpstr>Replica State</vt:lpstr>
      <vt:lpstr>Normal Operation</vt:lpstr>
      <vt:lpstr>Normal Operation: Key Points</vt:lpstr>
      <vt:lpstr>Piggybacked Commits</vt:lpstr>
      <vt:lpstr>The Need For a View Change</vt:lpstr>
      <vt:lpstr>Views</vt:lpstr>
      <vt:lpstr>Correctly Changing Views</vt:lpstr>
      <vt:lpstr>How do replicas agree to move to a new view?  How do replicas agree on what was executed (and in what order) in the old view?</vt:lpstr>
      <vt:lpstr>Consensus</vt:lpstr>
      <vt:lpstr>Consensus Used in Systems</vt:lpstr>
      <vt:lpstr>Consensus</vt:lpstr>
      <vt:lpstr>Safety vs. Liveness Properties</vt:lpstr>
      <vt:lpstr>Paxos</vt:lpstr>
      <vt:lpstr>Paxos</vt:lpstr>
      <vt:lpstr>Paxos’s Safety and Liveness</vt:lpstr>
      <vt:lpstr>Roles of a Process in Paxos</vt:lpstr>
      <vt:lpstr>Strawmen</vt:lpstr>
      <vt:lpstr>Paxos</vt:lpstr>
      <vt:lpstr>Paxos Protocol Overview</vt:lpstr>
      <vt:lpstr>Paxos Phase 1</vt:lpstr>
      <vt:lpstr>Paxos Phase 2</vt:lpstr>
      <vt:lpstr>Paxos Phase 3</vt:lpstr>
      <vt:lpstr>Paxos:  Well-behaved Run</vt:lpstr>
      <vt:lpstr>Paxos is Safe</vt:lpstr>
      <vt:lpstr>Often, but not always, live</vt:lpstr>
      <vt:lpstr>Paxos Summary</vt:lpstr>
      <vt:lpstr>Flavors of Paxos</vt:lpstr>
      <vt:lpstr>Flavors of Paxos: Basic Paxos</vt:lpstr>
      <vt:lpstr>Flavors of Paxos: Multi-Paxos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Wyatt A. Lloyd</cp:lastModifiedBy>
  <cp:revision>1829</cp:revision>
  <cp:lastPrinted>2022-10-26T13:30:13Z</cp:lastPrinted>
  <dcterms:created xsi:type="dcterms:W3CDTF">2013-10-08T01:49:25Z</dcterms:created>
  <dcterms:modified xsi:type="dcterms:W3CDTF">2025-03-05T14:10:10Z</dcterms:modified>
</cp:coreProperties>
</file>