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60" r:id="rId5"/>
    <p:sldId id="313" r:id="rId6"/>
    <p:sldId id="315" r:id="rId7"/>
    <p:sldId id="312" r:id="rId8"/>
    <p:sldId id="316" r:id="rId9"/>
    <p:sldId id="268" r:id="rId10"/>
    <p:sldId id="271" r:id="rId11"/>
    <p:sldId id="269" r:id="rId12"/>
    <p:sldId id="270" r:id="rId13"/>
    <p:sldId id="275" r:id="rId14"/>
    <p:sldId id="274" r:id="rId15"/>
    <p:sldId id="317" r:id="rId16"/>
    <p:sldId id="259" r:id="rId17"/>
    <p:sldId id="293" r:id="rId18"/>
    <p:sldId id="294" r:id="rId19"/>
    <p:sldId id="296" r:id="rId20"/>
    <p:sldId id="318" r:id="rId21"/>
    <p:sldId id="295" r:id="rId22"/>
    <p:sldId id="276" r:id="rId23"/>
    <p:sldId id="265" r:id="rId24"/>
    <p:sldId id="266" r:id="rId25"/>
    <p:sldId id="299" r:id="rId26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75"/>
    <p:restoredTop sz="77807"/>
  </p:normalViewPr>
  <p:slideViewPr>
    <p:cSldViewPr snapToGrid="0" snapToObjects="1">
      <p:cViewPr>
        <p:scale>
          <a:sx n="62" d="100"/>
          <a:sy n="62" d="100"/>
        </p:scale>
        <p:origin x="1640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DF139-8948-BD40-9FA3-A6EFC8080562}" type="datetimeFigureOut">
              <a:rPr lang="en-US" smtClean="0"/>
              <a:t>1/26/25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59E83-32E0-2E4A-A646-F973F8B50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82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8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[Student</a:t>
            </a:r>
            <a:r>
              <a:rPr lang="en-US" baseline="0" dirty="0"/>
              <a:t> chat me their answers here]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69D52-79C3-BB4D-8EC9-82DE367E600F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98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[Online</a:t>
            </a:r>
            <a:r>
              <a:rPr lang="en-US" baseline="0" dirty="0"/>
              <a:t> service-centric, can also add examples of high performance computing for scientific discoveries, </a:t>
            </a:r>
            <a:r>
              <a:rPr lang="mr-IN" baseline="0" dirty="0"/>
              <a:t>…</a:t>
            </a:r>
            <a:r>
              <a:rPr lang="en-US" baseline="0" dirty="0"/>
              <a:t>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79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18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75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[Also mention art of abstraction design]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81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NoSQL: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		Consistent hash tables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		+ consistency tradeoffs (e.g., eventual)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sz="1200" dirty="0"/>
              <a:t>Amazon Dynamo popularized (published SOSP 2007), CTO was faculty at Cornell on distributed systems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69701C-02A1-CE43-ADB4-E98A80C283F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46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Paxos</a:t>
            </a:r>
            <a:endParaRPr lang="en-US" dirty="0"/>
          </a:p>
          <a:p>
            <a:pPr lvl="1"/>
            <a:r>
              <a:rPr lang="en-US" dirty="0"/>
              <a:t>Long history starting in early 1990s on “reaching consensus in distributed systems”</a:t>
            </a:r>
          </a:p>
          <a:p>
            <a:pPr lvl="1"/>
            <a:endParaRPr lang="en-US" dirty="0"/>
          </a:p>
          <a:p>
            <a:r>
              <a:rPr lang="en-US" dirty="0"/>
              <a:t>Google Chubby</a:t>
            </a:r>
          </a:p>
          <a:p>
            <a:pPr lvl="1"/>
            <a:r>
              <a:rPr lang="en-US" dirty="0"/>
              <a:t>Coordinate datacenters at scale</a:t>
            </a:r>
          </a:p>
          <a:p>
            <a:pPr lvl="1"/>
            <a:r>
              <a:rPr lang="en-US" dirty="0"/>
              <a:t>When a file server fails, who takes over?</a:t>
            </a:r>
          </a:p>
          <a:p>
            <a:pPr lvl="1"/>
            <a:r>
              <a:rPr lang="en-US" dirty="0"/>
              <a:t>Authors for industrial research labs and academia (DEC SRC, Cambridge/UW, etc.)</a:t>
            </a:r>
          </a:p>
          <a:p>
            <a:r>
              <a:rPr lang="en-US" dirty="0"/>
              <a:t>Led to open-source Apache Zookeeper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69701C-02A1-CE43-ADB4-E98A80C283F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79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Google MapReduce</a:t>
            </a:r>
          </a:p>
          <a:p>
            <a:pPr lvl="1"/>
            <a:r>
              <a:rPr lang="en-US" dirty="0"/>
              <a:t>How to process large volumes of data over 1000s of servers, even in face of failures</a:t>
            </a:r>
          </a:p>
          <a:p>
            <a:pPr lvl="1"/>
            <a:r>
              <a:rPr lang="en-US" dirty="0"/>
              <a:t>Authors for industrial research labs and academia (DEC WRL, MIT/UW, etc.)</a:t>
            </a:r>
          </a:p>
          <a:p>
            <a:pPr lvl="1"/>
            <a:endParaRPr lang="en-US" dirty="0"/>
          </a:p>
          <a:p>
            <a:r>
              <a:rPr lang="en-US" dirty="0"/>
              <a:t>Led to open-source Apache Hadoop</a:t>
            </a:r>
          </a:p>
          <a:p>
            <a:pPr lvl="1"/>
            <a:r>
              <a:rPr lang="en-US" dirty="0"/>
              <a:t>Created Big Data industry…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69701C-02A1-CE43-ADB4-E98A80C283F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31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72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3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8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4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48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2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0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9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0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3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67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16883F3E-8D2D-8D4F-BA7F-C0A897C14CA0}" type="datetimeFigureOut">
              <a:rPr lang="en-US" smtClean="0"/>
              <a:pPr/>
              <a:t>1/26/25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BA294D44-32C8-FE4A-A262-B6F894323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0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60745"/>
            <a:ext cx="9144000" cy="2029801"/>
          </a:xfrm>
        </p:spPr>
        <p:txBody>
          <a:bodyPr/>
          <a:lstStyle/>
          <a:p>
            <a:r>
              <a:rPr lang="en-US" dirty="0"/>
              <a:t>Distributed Systems Intro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70400"/>
            <a:ext cx="9144000" cy="2387600"/>
          </a:xfrm>
        </p:spPr>
        <p:txBody>
          <a:bodyPr>
            <a:noAutofit/>
          </a:bodyPr>
          <a:lstStyle/>
          <a:p>
            <a:r>
              <a:rPr lang="en-US" sz="2000" dirty="0"/>
              <a:t>COS 418/518: Distributed Systems</a:t>
            </a:r>
          </a:p>
          <a:p>
            <a:r>
              <a:rPr lang="en-US" sz="2000" dirty="0"/>
              <a:t>Lecture 1</a:t>
            </a:r>
          </a:p>
          <a:p>
            <a:r>
              <a:rPr lang="en-US" sz="2000" dirty="0"/>
              <a:t>Spring 2025</a:t>
            </a:r>
          </a:p>
          <a:p>
            <a:endParaRPr lang="en-US" sz="2000" dirty="0"/>
          </a:p>
          <a:p>
            <a:r>
              <a:rPr lang="en-US" sz="2000" dirty="0"/>
              <a:t>Mike Freedman, Wyatt Lloyd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624" y="2648345"/>
            <a:ext cx="1156753" cy="14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04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13509"/>
            <a:ext cx="12305210" cy="752420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08E3FDB-E250-214C-8EF6-6E3111E147BD}"/>
              </a:ext>
            </a:extLst>
          </p:cNvPr>
          <p:cNvSpPr txBox="1">
            <a:spLocks/>
          </p:cNvSpPr>
          <p:nvPr/>
        </p:nvSpPr>
        <p:spPr>
          <a:xfrm>
            <a:off x="278130" y="5768975"/>
            <a:ext cx="447675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7000" dirty="0"/>
              <a:t>Facebook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1050EF-5257-394A-BEC5-D95B1CFF7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</p:spTree>
    <p:extLst>
      <p:ext uri="{BB962C8B-B14F-4D97-AF65-F5344CB8AC3E}">
        <p14:creationId xmlns:p14="http://schemas.microsoft.com/office/powerpoint/2010/main" val="556363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975">
            <a:off x="5871444" y="666059"/>
            <a:ext cx="4405031" cy="5873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920" y="113962"/>
            <a:ext cx="4266080" cy="568810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66850" y="5934358"/>
            <a:ext cx="339090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4800"/>
              <a:t>Facebook</a:t>
            </a:r>
            <a:endParaRPr lang="en-US" sz="4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23BCB33-67A5-5740-8A08-B50C1D132259}"/>
              </a:ext>
            </a:extLst>
          </p:cNvPr>
          <p:cNvSpPr txBox="1">
            <a:spLocks/>
          </p:cNvSpPr>
          <p:nvPr/>
        </p:nvSpPr>
        <p:spPr>
          <a:xfrm>
            <a:off x="278130" y="5768975"/>
            <a:ext cx="447675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7000" dirty="0">
                <a:solidFill>
                  <a:schemeClr val="tx1"/>
                </a:solidFill>
              </a:rPr>
              <a:t>Facebook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F8AB84-85E8-3F40-A76A-8649C73E5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</p:spTree>
    <p:extLst>
      <p:ext uri="{BB962C8B-B14F-4D97-AF65-F5344CB8AC3E}">
        <p14:creationId xmlns:p14="http://schemas.microsoft.com/office/powerpoint/2010/main" val="156301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503" y="-829172"/>
            <a:ext cx="12296503" cy="808946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E3C366-DEAD-A148-A6FD-4D963433159F}"/>
              </a:ext>
            </a:extLst>
          </p:cNvPr>
          <p:cNvSpPr txBox="1">
            <a:spLocks/>
          </p:cNvSpPr>
          <p:nvPr/>
        </p:nvSpPr>
        <p:spPr>
          <a:xfrm>
            <a:off x="278130" y="5768975"/>
            <a:ext cx="447675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7000" dirty="0"/>
              <a:t>Facebook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F0971B-804B-A544-B461-393BEE5E7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</p:spTree>
    <p:extLst>
      <p:ext uri="{BB962C8B-B14F-4D97-AF65-F5344CB8AC3E}">
        <p14:creationId xmlns:p14="http://schemas.microsoft.com/office/powerpoint/2010/main" val="1221005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339" b="146"/>
          <a:stretch/>
        </p:blipFill>
        <p:spPr>
          <a:xfrm>
            <a:off x="0" y="-304800"/>
            <a:ext cx="12192000" cy="7162800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1289538" y="0"/>
            <a:ext cx="937846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3200" kern="1200" spc="-50">
                <a:solidFill>
                  <a:schemeClr val="bg1"/>
                </a:solidFill>
                <a:latin typeface="+mn-lt"/>
                <a:ea typeface="ＭＳ Ｐゴシック" pitchFamily="-1" charset="-128"/>
                <a:cs typeface="ＭＳ Ｐゴシック" pitchFamily="-1" charset="-128"/>
              </a:defRPr>
            </a:lvl1pPr>
            <a:lvl2pPr marL="4572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8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2pPr>
            <a:lvl3pPr marL="9144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6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3pPr>
            <a:lvl4pPr marL="13716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4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4pPr>
            <a:lvl5pPr marL="18288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4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000" dirty="0"/>
              <a:t>100,000s of physical servers</a:t>
            </a:r>
          </a:p>
          <a:p>
            <a:r>
              <a:rPr lang="en-US" sz="5000" dirty="0"/>
              <a:t>10s MW energy consumption</a:t>
            </a:r>
          </a:p>
          <a:p>
            <a:endParaRPr lang="en-US" sz="5000" dirty="0"/>
          </a:p>
          <a:p>
            <a:r>
              <a:rPr lang="en-US" sz="5000" dirty="0"/>
              <a:t>Facebook Prineville: </a:t>
            </a:r>
          </a:p>
          <a:p>
            <a:r>
              <a:rPr lang="en-US" sz="5000" dirty="0"/>
              <a:t>$250M physical </a:t>
            </a:r>
            <a:r>
              <a:rPr lang="en-US" sz="5000" dirty="0" err="1"/>
              <a:t>infro</a:t>
            </a:r>
            <a:r>
              <a:rPr lang="en-US" sz="5000" dirty="0"/>
              <a:t>, $1B IT infra</a:t>
            </a:r>
          </a:p>
          <a:p>
            <a:pPr lvl="1"/>
            <a:endParaRPr lang="en-US" sz="50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02F1A4-D9AA-0240-8911-212D5D3FC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</p:spTree>
    <p:extLst>
      <p:ext uri="{BB962C8B-B14F-4D97-AF65-F5344CB8AC3E}">
        <p14:creationId xmlns:p14="http://schemas.microsoft.com/office/powerpoint/2010/main" val="392122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Everything changes at scale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329" y="1580948"/>
            <a:ext cx="5443390" cy="42947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60299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“Pods provide 7.68Tbps to backplane”</a:t>
            </a:r>
          </a:p>
        </p:txBody>
      </p:sp>
    </p:spTree>
    <p:extLst>
      <p:ext uri="{BB962C8B-B14F-4D97-AF65-F5344CB8AC3E}">
        <p14:creationId xmlns:p14="http://schemas.microsoft.com/office/powerpoint/2010/main" val="42008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BBC9A71-422C-AB4C-E416-F8960C4B4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3853"/>
            <a:ext cx="12192000" cy="813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BAA38DD-E9DB-E39E-6AEC-7C5C0FC58B75}"/>
              </a:ext>
            </a:extLst>
          </p:cNvPr>
          <p:cNvSpPr txBox="1">
            <a:spLocks/>
          </p:cNvSpPr>
          <p:nvPr/>
        </p:nvSpPr>
        <p:spPr>
          <a:xfrm>
            <a:off x="3642193" y="5801590"/>
            <a:ext cx="447675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dirty="0" err="1">
                <a:solidFill>
                  <a:schemeClr val="tx1"/>
                </a:solidFill>
              </a:rPr>
              <a:t>xAI</a:t>
            </a:r>
            <a:r>
              <a:rPr lang="en-US" dirty="0">
                <a:solidFill>
                  <a:schemeClr val="tx1"/>
                </a:solidFill>
              </a:rPr>
              <a:t> Colossus:</a:t>
            </a:r>
          </a:p>
          <a:p>
            <a:r>
              <a:rPr lang="en-US" sz="2800" dirty="0">
                <a:solidFill>
                  <a:schemeClr val="tx1"/>
                </a:solidFill>
              </a:rPr>
              <a:t>100K NVIDIA H100 GPUs</a:t>
            </a:r>
          </a:p>
        </p:txBody>
      </p:sp>
    </p:spTree>
    <p:extLst>
      <p:ext uri="{BB962C8B-B14F-4D97-AF65-F5344CB8AC3E}">
        <p14:creationId xmlns:p14="http://schemas.microsoft.com/office/powerpoint/2010/main" val="201137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 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731496"/>
            <a:ext cx="11210365" cy="4844116"/>
          </a:xfrm>
        </p:spPr>
        <p:txBody>
          <a:bodyPr>
            <a:normAutofit/>
          </a:bodyPr>
          <a:lstStyle/>
          <a:p>
            <a:pPr marL="0">
              <a:lnSpc>
                <a:spcPts val="32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Service with higher-level abstractions/interface</a:t>
            </a:r>
          </a:p>
          <a:p>
            <a:pPr marL="457200" lvl="2">
              <a:lnSpc>
                <a:spcPts val="3200"/>
              </a:lnSpc>
            </a:pPr>
            <a:r>
              <a:rPr lang="en-US" sz="2400" dirty="0">
                <a:ea typeface="Helvetica Neue Medium" charset="0"/>
                <a:cs typeface="Helvetica Neue Medium" charset="0"/>
              </a:rPr>
              <a:t>e.g., file system, database, key-value store, programming model, …</a:t>
            </a:r>
          </a:p>
          <a:p>
            <a:pPr marL="0" lvl="1">
              <a:lnSpc>
                <a:spcPts val="3200"/>
              </a:lnSpc>
            </a:pPr>
            <a:endParaRPr lang="en-US" sz="1400" dirty="0">
              <a:ea typeface="Helvetica Neue Medium" charset="0"/>
              <a:cs typeface="Helvetica Neue Medium" charset="0"/>
            </a:endParaRPr>
          </a:p>
          <a:p>
            <a:pPr marL="0">
              <a:lnSpc>
                <a:spcPts val="32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Hide complexity</a:t>
            </a:r>
          </a:p>
          <a:p>
            <a:pPr marL="0" lvl="1">
              <a:lnSpc>
                <a:spcPts val="3200"/>
              </a:lnSpc>
            </a:pPr>
            <a:r>
              <a:rPr lang="en-US" sz="2600" dirty="0">
                <a:ea typeface="Helvetica Neue Medium" charset="0"/>
                <a:cs typeface="Helvetica Neue Medium" charset="0"/>
              </a:rPr>
              <a:t>Scalable (scale-out)</a:t>
            </a:r>
          </a:p>
          <a:p>
            <a:pPr marL="0" lvl="1">
              <a:lnSpc>
                <a:spcPts val="3200"/>
              </a:lnSpc>
            </a:pPr>
            <a:r>
              <a:rPr lang="en-US" sz="2600" dirty="0">
                <a:ea typeface="Helvetica Neue Medium" charset="0"/>
                <a:cs typeface="Helvetica Neue Medium" charset="0"/>
              </a:rPr>
              <a:t>Reliable (fault-tolerant)</a:t>
            </a:r>
          </a:p>
          <a:p>
            <a:pPr marL="0" lvl="1">
              <a:lnSpc>
                <a:spcPts val="3200"/>
              </a:lnSpc>
            </a:pPr>
            <a:r>
              <a:rPr lang="en-US" sz="2600" dirty="0">
                <a:ea typeface="Helvetica Neue Medium" charset="0"/>
                <a:cs typeface="Helvetica Neue Medium" charset="0"/>
              </a:rPr>
              <a:t>Well-defined semantics (consistent)</a:t>
            </a:r>
          </a:p>
          <a:p>
            <a:pPr marL="0" lvl="1">
              <a:lnSpc>
                <a:spcPts val="3200"/>
              </a:lnSpc>
            </a:pPr>
            <a:endParaRPr lang="en-US" sz="1400" dirty="0">
              <a:ea typeface="Helvetica Neue Medium" charset="0"/>
              <a:cs typeface="Helvetica Neue Medium" charset="0"/>
            </a:endParaRPr>
          </a:p>
          <a:p>
            <a:pPr marL="0">
              <a:lnSpc>
                <a:spcPts val="32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Do “heavy lifting” so app developer doesn’t need to</a:t>
            </a:r>
          </a:p>
          <a:p>
            <a:pPr marL="0">
              <a:lnSpc>
                <a:spcPts val="3200"/>
              </a:lnSpc>
            </a:pPr>
            <a:endParaRPr lang="en-US" dirty="0"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62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Scalable Systems in this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3200"/>
              </a:lnSpc>
            </a:pPr>
            <a:r>
              <a:rPr lang="en-US" dirty="0"/>
              <a:t>Scale computation across many machines</a:t>
            </a:r>
          </a:p>
          <a:p>
            <a:pPr lvl="1">
              <a:lnSpc>
                <a:spcPts val="3200"/>
              </a:lnSpc>
            </a:pPr>
            <a:r>
              <a:rPr lang="en-US" dirty="0"/>
              <a:t>MapReduce, Streaming Video Engine</a:t>
            </a:r>
          </a:p>
          <a:p>
            <a:pPr lvl="1">
              <a:lnSpc>
                <a:spcPts val="3200"/>
              </a:lnSpc>
            </a:pPr>
            <a:endParaRPr lang="en-US" dirty="0"/>
          </a:p>
          <a:p>
            <a:pPr>
              <a:lnSpc>
                <a:spcPts val="3200"/>
              </a:lnSpc>
            </a:pPr>
            <a:r>
              <a:rPr lang="en-US" dirty="0"/>
              <a:t>Scale storage across many machines</a:t>
            </a:r>
          </a:p>
          <a:p>
            <a:pPr lvl="1">
              <a:lnSpc>
                <a:spcPts val="3200"/>
              </a:lnSpc>
            </a:pPr>
            <a:r>
              <a:rPr lang="en-US" dirty="0"/>
              <a:t>Dynamo, COPS, Spanner</a:t>
            </a:r>
          </a:p>
        </p:txBody>
      </p:sp>
    </p:spTree>
    <p:extLst>
      <p:ext uri="{BB962C8B-B14F-4D97-AF65-F5344CB8AC3E}">
        <p14:creationId xmlns:p14="http://schemas.microsoft.com/office/powerpoint/2010/main" val="21984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Fault Tolerant Systems in this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3200"/>
              </a:lnSpc>
            </a:pPr>
            <a:r>
              <a:rPr lang="en-US" dirty="0"/>
              <a:t>Retry on another machine</a:t>
            </a:r>
          </a:p>
          <a:p>
            <a:pPr lvl="1">
              <a:lnSpc>
                <a:spcPts val="3200"/>
              </a:lnSpc>
            </a:pPr>
            <a:r>
              <a:rPr lang="en-US" dirty="0"/>
              <a:t>MapReduce, Streaming Video Engine</a:t>
            </a:r>
          </a:p>
          <a:p>
            <a:pPr lvl="1">
              <a:lnSpc>
                <a:spcPts val="3200"/>
              </a:lnSpc>
            </a:pPr>
            <a:endParaRPr lang="en-US" dirty="0"/>
          </a:p>
          <a:p>
            <a:pPr>
              <a:lnSpc>
                <a:spcPts val="3200"/>
              </a:lnSpc>
            </a:pPr>
            <a:r>
              <a:rPr lang="en-US" dirty="0"/>
              <a:t>Maintain replicas on multiple machines</a:t>
            </a:r>
          </a:p>
          <a:p>
            <a:pPr lvl="1">
              <a:lnSpc>
                <a:spcPts val="3200"/>
              </a:lnSpc>
            </a:pPr>
            <a:r>
              <a:rPr lang="en-US" dirty="0"/>
              <a:t>Primary-backup replication</a:t>
            </a:r>
          </a:p>
          <a:p>
            <a:pPr lvl="1">
              <a:lnSpc>
                <a:spcPts val="3200"/>
              </a:lnSpc>
            </a:pPr>
            <a:r>
              <a:rPr lang="en-US" dirty="0" err="1"/>
              <a:t>Paxos</a:t>
            </a:r>
            <a:endParaRPr lang="en-US" dirty="0"/>
          </a:p>
          <a:p>
            <a:pPr lvl="1">
              <a:lnSpc>
                <a:spcPts val="3200"/>
              </a:lnSpc>
            </a:pPr>
            <a:r>
              <a:rPr lang="en-US" dirty="0"/>
              <a:t>RAFT</a:t>
            </a:r>
          </a:p>
          <a:p>
            <a:pPr lvl="1">
              <a:lnSpc>
                <a:spcPts val="3200"/>
              </a:lnSpc>
            </a:pPr>
            <a:r>
              <a:rPr lang="en-US" dirty="0"/>
              <a:t>Bayou</a:t>
            </a:r>
          </a:p>
          <a:p>
            <a:pPr lvl="1">
              <a:lnSpc>
                <a:spcPts val="3200"/>
              </a:lnSpc>
            </a:pPr>
            <a:r>
              <a:rPr lang="en-US" dirty="0"/>
              <a:t>Dynamo, COPS, Spanner</a:t>
            </a:r>
          </a:p>
        </p:txBody>
      </p:sp>
    </p:spTree>
    <p:extLst>
      <p:ext uri="{BB962C8B-B14F-4D97-AF65-F5344CB8AC3E}">
        <p14:creationId xmlns:p14="http://schemas.microsoft.com/office/powerpoint/2010/main" val="204528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of Abstractions and Guarantees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17222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dirty="0"/>
              <a:t>Eventual Consistency</a:t>
            </a:r>
          </a:p>
          <a:p>
            <a:pPr lvl="1">
              <a:lnSpc>
                <a:spcPct val="85000"/>
              </a:lnSpc>
            </a:pPr>
            <a:r>
              <a:rPr lang="en-US" dirty="0"/>
              <a:t>Dynamo</a:t>
            </a:r>
          </a:p>
          <a:p>
            <a:pPr lvl="2"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Causal Consistency</a:t>
            </a:r>
          </a:p>
          <a:p>
            <a:pPr lvl="1">
              <a:lnSpc>
                <a:spcPct val="85000"/>
              </a:lnSpc>
            </a:pPr>
            <a:r>
              <a:rPr lang="en-US" dirty="0"/>
              <a:t>Bayou, COPS</a:t>
            </a:r>
          </a:p>
          <a:p>
            <a:pPr lvl="2"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 err="1"/>
              <a:t>Linearizability</a:t>
            </a:r>
            <a:endParaRPr lang="en-US" dirty="0"/>
          </a:p>
          <a:p>
            <a:pPr lvl="1">
              <a:lnSpc>
                <a:spcPct val="85000"/>
              </a:lnSpc>
            </a:pPr>
            <a:r>
              <a:rPr lang="en-US" dirty="0" err="1"/>
              <a:t>Paxos</a:t>
            </a:r>
            <a:r>
              <a:rPr lang="en-US" dirty="0"/>
              <a:t>, RAFT, Primary-backup replication</a:t>
            </a:r>
          </a:p>
          <a:p>
            <a:pPr lvl="2"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Strict </a:t>
            </a:r>
            <a:r>
              <a:rPr lang="en-US" dirty="0" err="1"/>
              <a:t>Serializability</a:t>
            </a:r>
            <a:endParaRPr lang="en-US" dirty="0"/>
          </a:p>
          <a:p>
            <a:pPr lvl="1">
              <a:lnSpc>
                <a:spcPct val="85000"/>
              </a:lnSpc>
            </a:pPr>
            <a:r>
              <a:rPr lang="en-US" dirty="0"/>
              <a:t>2PL, Spanner</a:t>
            </a:r>
          </a:p>
        </p:txBody>
      </p:sp>
    </p:spTree>
    <p:extLst>
      <p:ext uri="{BB962C8B-B14F-4D97-AF65-F5344CB8AC3E}">
        <p14:creationId xmlns:p14="http://schemas.microsoft.com/office/powerpoint/2010/main" val="27195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Systems, What?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95904" y="1120271"/>
            <a:ext cx="6585616" cy="3942955"/>
            <a:chOff x="1103727" y="1919518"/>
            <a:chExt cx="6585616" cy="394295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1750" y="1919518"/>
              <a:ext cx="2432414" cy="182537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3727" y="4037101"/>
              <a:ext cx="2432414" cy="182537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56929" y="4037101"/>
              <a:ext cx="2432414" cy="1825372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 flipH="1">
              <a:off x="1922600" y="3157389"/>
              <a:ext cx="2050772" cy="1468011"/>
            </a:xfrm>
            <a:prstGeom prst="line">
              <a:avLst/>
            </a:prstGeom>
            <a:ln w="76200" cmpd="sng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151158" y="3157389"/>
              <a:ext cx="1257507" cy="1468011"/>
            </a:xfrm>
            <a:prstGeom prst="line">
              <a:avLst/>
            </a:prstGeom>
            <a:ln w="76200" cmpd="sng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536141" y="5080723"/>
              <a:ext cx="1720788" cy="0"/>
            </a:xfrm>
            <a:prstGeom prst="line">
              <a:avLst/>
            </a:prstGeom>
            <a:ln w="76200" cmpd="sng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ontent Placeholder 10"/>
          <p:cNvSpPr txBox="1">
            <a:spLocks noGrp="1"/>
          </p:cNvSpPr>
          <p:nvPr>
            <p:ph idx="1"/>
          </p:nvPr>
        </p:nvSpPr>
        <p:spPr>
          <a:xfrm>
            <a:off x="1312193" y="4948285"/>
            <a:ext cx="4232249" cy="1544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ts val="3200"/>
              </a:lnSpc>
              <a:buAutoNum type="arabicParenR"/>
            </a:pPr>
            <a:r>
              <a:rPr lang="en-US" sz="2400" dirty="0">
                <a:latin typeface="Helvetica Neue Medium"/>
                <a:cs typeface="Helvetica Neue Medium"/>
              </a:rPr>
              <a:t>Multiple computers</a:t>
            </a:r>
          </a:p>
          <a:p>
            <a:pPr marL="342900" indent="-342900">
              <a:lnSpc>
                <a:spcPts val="3200"/>
              </a:lnSpc>
              <a:buAutoNum type="arabicParenR"/>
            </a:pPr>
            <a:r>
              <a:rPr lang="en-US" sz="2400" dirty="0">
                <a:latin typeface="Helvetica Neue Medium"/>
                <a:cs typeface="Helvetica Neue Medium"/>
              </a:rPr>
              <a:t>Connected by a network</a:t>
            </a:r>
          </a:p>
          <a:p>
            <a:pPr marL="342900" indent="-342900">
              <a:lnSpc>
                <a:spcPts val="3200"/>
              </a:lnSpc>
              <a:buAutoNum type="arabicParenR"/>
            </a:pPr>
            <a:r>
              <a:rPr lang="en-US" sz="2400" dirty="0">
                <a:latin typeface="Helvetica Neue Medium"/>
                <a:cs typeface="Helvetica Neue Medium"/>
              </a:rPr>
              <a:t>Doing something together</a:t>
            </a:r>
          </a:p>
        </p:txBody>
      </p:sp>
    </p:spTree>
    <p:extLst>
      <p:ext uri="{BB962C8B-B14F-4D97-AF65-F5344CB8AC3E}">
        <p14:creationId xmlns:p14="http://schemas.microsoft.com/office/powerpoint/2010/main" val="193974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AC75C-D63D-06AC-3004-B6813C2CB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2A671-9BB5-0B1F-4D36-DA6AF23C0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02806-648F-209C-4829-437201FB6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1722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 Blockchain as distributed systems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 AI inference in distributed systems</a:t>
            </a:r>
          </a:p>
        </p:txBody>
      </p:sp>
    </p:spTree>
    <p:extLst>
      <p:ext uri="{BB962C8B-B14F-4D97-AF65-F5344CB8AC3E}">
        <p14:creationId xmlns:p14="http://schemas.microsoft.com/office/powerpoint/2010/main" val="3672808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874829" cy="4351338"/>
          </a:xfrm>
        </p:spPr>
        <p:txBody>
          <a:bodyPr/>
          <a:lstStyle/>
          <a:p>
            <a:r>
              <a:rPr lang="en-US" dirty="0"/>
              <a:t>Reasoning about concurrency</a:t>
            </a:r>
          </a:p>
          <a:p>
            <a:r>
              <a:rPr lang="en-US" dirty="0"/>
              <a:t>Reasoning about failure</a:t>
            </a:r>
          </a:p>
          <a:p>
            <a:r>
              <a:rPr lang="en-US" dirty="0"/>
              <a:t>Reasoning about performance</a:t>
            </a:r>
          </a:p>
          <a:p>
            <a:endParaRPr lang="en-US" dirty="0"/>
          </a:p>
          <a:p>
            <a:r>
              <a:rPr lang="en-US" dirty="0"/>
              <a:t>Building systems that correctly handle concurrency and failure</a:t>
            </a:r>
          </a:p>
          <a:p>
            <a:endParaRPr lang="en-US" dirty="0"/>
          </a:p>
          <a:p>
            <a:r>
              <a:rPr lang="en-US" dirty="0"/>
              <a:t>Knowing specific system designs and design components</a:t>
            </a:r>
          </a:p>
        </p:txBody>
      </p:sp>
    </p:spTree>
    <p:extLst>
      <p:ext uri="{BB962C8B-B14F-4D97-AF65-F5344CB8AC3E}">
        <p14:creationId xmlns:p14="http://schemas.microsoft.com/office/powerpoint/2010/main" val="136593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results matter:  NoSQL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4197" y="1661159"/>
            <a:ext cx="5066917" cy="4572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3650" y="2010727"/>
            <a:ext cx="5026526" cy="4572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5801" y="1417319"/>
            <a:ext cx="6361035" cy="594391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455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results matter:  </a:t>
            </a:r>
            <a:r>
              <a:rPr lang="en-US" dirty="0" err="1"/>
              <a:t>Paxos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4676" y="1706880"/>
            <a:ext cx="5105724" cy="52120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362" y="2263136"/>
            <a:ext cx="6004257" cy="52120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1" y="2796583"/>
            <a:ext cx="7043489" cy="618790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519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776" y="1760909"/>
            <a:ext cx="2626624" cy="460184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results matter:  MapReduce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2757" y="1760908"/>
            <a:ext cx="5731785" cy="512757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370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3200"/>
              </a:lnSpc>
            </a:pPr>
            <a:r>
              <a:rPr lang="en-US" dirty="0"/>
              <a:t>Distributed Systems</a:t>
            </a:r>
          </a:p>
          <a:p>
            <a:pPr lvl="1">
              <a:lnSpc>
                <a:spcPts val="3200"/>
              </a:lnSpc>
            </a:pPr>
            <a:r>
              <a:rPr lang="en-US" dirty="0"/>
              <a:t>Multiple machines doing something together</a:t>
            </a:r>
          </a:p>
          <a:p>
            <a:pPr lvl="1">
              <a:lnSpc>
                <a:spcPts val="3200"/>
              </a:lnSpc>
            </a:pPr>
            <a:r>
              <a:rPr lang="en-US" dirty="0"/>
              <a:t>Pretty much everywhere and everything computing now</a:t>
            </a:r>
          </a:p>
          <a:p>
            <a:pPr>
              <a:lnSpc>
                <a:spcPts val="3200"/>
              </a:lnSpc>
            </a:pPr>
            <a:endParaRPr lang="en-US" dirty="0"/>
          </a:p>
          <a:p>
            <a:pPr>
              <a:lnSpc>
                <a:spcPts val="3200"/>
              </a:lnSpc>
            </a:pPr>
            <a:r>
              <a:rPr lang="en-US" dirty="0"/>
              <a:t>“Systems”</a:t>
            </a:r>
          </a:p>
          <a:p>
            <a:pPr lvl="1">
              <a:lnSpc>
                <a:spcPts val="3200"/>
              </a:lnSpc>
            </a:pPr>
            <a:r>
              <a:rPr lang="en-US" dirty="0"/>
              <a:t>Hide complexity and do the heavy lifting (i.e., </a:t>
            </a:r>
            <a:r>
              <a:rPr lang="en-US" b="1" dirty="0"/>
              <a:t>interesting</a:t>
            </a:r>
            <a:r>
              <a:rPr lang="en-US" dirty="0"/>
              <a:t>!)</a:t>
            </a:r>
          </a:p>
          <a:p>
            <a:pPr lvl="1">
              <a:lnSpc>
                <a:spcPts val="3200"/>
              </a:lnSpc>
            </a:pPr>
            <a:r>
              <a:rPr lang="en-US" dirty="0"/>
              <a:t>Scalability, fault tolerance, guarantees</a:t>
            </a:r>
          </a:p>
        </p:txBody>
      </p:sp>
    </p:spTree>
    <p:extLst>
      <p:ext uri="{BB962C8B-B14F-4D97-AF65-F5344CB8AC3E}">
        <p14:creationId xmlns:p14="http://schemas.microsoft.com/office/powerpoint/2010/main" val="2024399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Systems, 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r>
              <a:rPr lang="en-US" dirty="0"/>
              <a:t>Or, why not 1 computer to rule them all?</a:t>
            </a:r>
          </a:p>
          <a:p>
            <a:pPr lvl="1">
              <a:lnSpc>
                <a:spcPct val="150000"/>
              </a:lnSpc>
            </a:pPr>
            <a:r>
              <a:rPr lang="en-US" sz="2800" dirty="0"/>
              <a:t>Failure</a:t>
            </a:r>
          </a:p>
          <a:p>
            <a:pPr lvl="1">
              <a:lnSpc>
                <a:spcPct val="150000"/>
              </a:lnSpc>
            </a:pPr>
            <a:r>
              <a:rPr lang="en-US" sz="2800" dirty="0"/>
              <a:t>Limited computation/storage/…</a:t>
            </a:r>
          </a:p>
          <a:p>
            <a:pPr lvl="1">
              <a:lnSpc>
                <a:spcPct val="150000"/>
              </a:lnSpc>
            </a:pPr>
            <a:r>
              <a:rPr lang="en-US" sz="2800" dirty="0"/>
              <a:t>Physical location</a:t>
            </a:r>
          </a:p>
        </p:txBody>
      </p:sp>
    </p:spTree>
    <p:extLst>
      <p:ext uri="{BB962C8B-B14F-4D97-AF65-F5344CB8AC3E}">
        <p14:creationId xmlns:p14="http://schemas.microsoft.com/office/powerpoint/2010/main" val="99565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44116"/>
          </a:xfrm>
        </p:spPr>
        <p:txBody>
          <a:bodyPr>
            <a:normAutofit/>
          </a:bodyPr>
          <a:lstStyle/>
          <a:p>
            <a:pPr>
              <a:lnSpc>
                <a:spcPts val="3200"/>
              </a:lnSpc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Web Search (e.g., Google, Bing)</a:t>
            </a:r>
          </a:p>
          <a:p>
            <a:pPr>
              <a:lnSpc>
                <a:spcPts val="3200"/>
              </a:lnSpc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Shopping (e.g., Amazon, Walmart)</a:t>
            </a:r>
          </a:p>
          <a:p>
            <a:pPr>
              <a:lnSpc>
                <a:spcPts val="3200"/>
              </a:lnSpc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File Sync (e.g., Dropbox, iCloud)</a:t>
            </a:r>
          </a:p>
          <a:p>
            <a:pPr>
              <a:lnSpc>
                <a:spcPts val="3200"/>
              </a:lnSpc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Social Networks (e.g., Facebook, Twitter)</a:t>
            </a:r>
          </a:p>
          <a:p>
            <a:pPr>
              <a:lnSpc>
                <a:spcPts val="3200"/>
              </a:lnSpc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Music (e.g., Spotify, Apple Music)</a:t>
            </a:r>
          </a:p>
          <a:p>
            <a:pPr>
              <a:lnSpc>
                <a:spcPts val="3200"/>
              </a:lnSpc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Ride Sharing (e.g., Uber, Lyft)</a:t>
            </a:r>
          </a:p>
          <a:p>
            <a:pPr>
              <a:lnSpc>
                <a:spcPts val="3200"/>
              </a:lnSpc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Video (e.g., </a:t>
            </a:r>
            <a:r>
              <a:rPr lang="en-US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Youtube</a:t>
            </a: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Netflix)</a:t>
            </a:r>
          </a:p>
          <a:p>
            <a:pPr>
              <a:lnSpc>
                <a:spcPts val="3200"/>
              </a:lnSpc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Online gaming (e.g., Fortnite, Call of Duty)</a:t>
            </a:r>
          </a:p>
          <a:p>
            <a:pPr>
              <a:lnSpc>
                <a:spcPts val="3200"/>
              </a:lnSpc>
            </a:pPr>
            <a:r>
              <a:rPr lang="mr-IN" sz="2400" dirty="0">
                <a:latin typeface="Helvetica Neue" panose="02000503000000020004" pitchFamily="2" charset="0"/>
                <a:ea typeface="Helvetica Neue" panose="02000503000000020004" pitchFamily="2" charset="0"/>
              </a:rPr>
              <a:t>…</a:t>
            </a:r>
            <a:endParaRPr lang="en-US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Systems, Where?</a:t>
            </a:r>
          </a:p>
        </p:txBody>
      </p:sp>
    </p:spTree>
    <p:extLst>
      <p:ext uri="{BB962C8B-B14F-4D97-AF65-F5344CB8AC3E}">
        <p14:creationId xmlns:p14="http://schemas.microsoft.com/office/powerpoint/2010/main" val="604448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956" y="66777"/>
            <a:ext cx="12245955" cy="689572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82227" y="5912330"/>
            <a:ext cx="8328373" cy="88803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Backrub (Google) 1997</a:t>
            </a:r>
          </a:p>
        </p:txBody>
      </p:sp>
    </p:spTree>
    <p:extLst>
      <p:ext uri="{BB962C8B-B14F-4D97-AF65-F5344CB8AC3E}">
        <p14:creationId xmlns:p14="http://schemas.microsoft.com/office/powerpoint/2010/main" val="184270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2533"/>
            <a:ext cx="12344400" cy="795024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27167" y="0"/>
            <a:ext cx="4629149" cy="1466850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</a:rPr>
              <a:t>Google 2012</a:t>
            </a:r>
          </a:p>
        </p:txBody>
      </p:sp>
    </p:spTree>
    <p:extLst>
      <p:ext uri="{BB962C8B-B14F-4D97-AF65-F5344CB8AC3E}">
        <p14:creationId xmlns:p14="http://schemas.microsoft.com/office/powerpoint/2010/main" val="4155935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450" y="1265601"/>
            <a:ext cx="11003099" cy="2852737"/>
          </a:xfrm>
        </p:spPr>
        <p:txBody>
          <a:bodyPr/>
          <a:lstStyle/>
          <a:p>
            <a:r>
              <a:rPr lang="en-US" dirty="0"/>
              <a:t>“The Cloud” is not amorphous</a:t>
            </a:r>
          </a:p>
        </p:txBody>
      </p:sp>
    </p:spTree>
    <p:extLst>
      <p:ext uri="{BB962C8B-B14F-4D97-AF65-F5344CB8AC3E}">
        <p14:creationId xmlns:p14="http://schemas.microsoft.com/office/powerpoint/2010/main" val="42320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0405" y="-913572"/>
            <a:ext cx="12622405" cy="820920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2407" y="5814891"/>
            <a:ext cx="4287339" cy="952500"/>
          </a:xfrm>
        </p:spPr>
        <p:txBody>
          <a:bodyPr>
            <a:noAutofit/>
          </a:bodyPr>
          <a:lstStyle/>
          <a:p>
            <a:r>
              <a:rPr lang="en-US" sz="7000" dirty="0">
                <a:solidFill>
                  <a:schemeClr val="bg1"/>
                </a:solidFill>
              </a:rPr>
              <a:t>Microsoft</a:t>
            </a:r>
          </a:p>
        </p:txBody>
      </p:sp>
    </p:spTree>
    <p:extLst>
      <p:ext uri="{BB962C8B-B14F-4D97-AF65-F5344CB8AC3E}">
        <p14:creationId xmlns:p14="http://schemas.microsoft.com/office/powerpoint/2010/main" val="820315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6274" y="-422031"/>
            <a:ext cx="12318274" cy="76341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2340" y="5768975"/>
            <a:ext cx="339090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7200" dirty="0"/>
              <a:t>Google</a:t>
            </a:r>
          </a:p>
        </p:txBody>
      </p:sp>
    </p:spTree>
    <p:extLst>
      <p:ext uri="{BB962C8B-B14F-4D97-AF65-F5344CB8AC3E}">
        <p14:creationId xmlns:p14="http://schemas.microsoft.com/office/powerpoint/2010/main" val="1122344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14692</TotalTime>
  <Words>611</Words>
  <Application>Microsoft Macintosh PowerPoint</Application>
  <PresentationFormat>Widescreen</PresentationFormat>
  <Paragraphs>143</Paragraphs>
  <Slides>25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Helvetica Neue</vt:lpstr>
      <vt:lpstr>Helvetica Neue Medium</vt:lpstr>
      <vt:lpstr>Office Theme</vt:lpstr>
      <vt:lpstr>Distributed Systems Intro</vt:lpstr>
      <vt:lpstr>Distributed Systems, What?</vt:lpstr>
      <vt:lpstr>Distributed Systems, Why?</vt:lpstr>
      <vt:lpstr>Distributed Systems, Where?</vt:lpstr>
      <vt:lpstr>Backrub (Google) 1997</vt:lpstr>
      <vt:lpstr>Google 2012</vt:lpstr>
      <vt:lpstr>“The Cloud” is not amorphous</vt:lpstr>
      <vt:lpstr>Microsoft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Everything changes at scale</vt:lpstr>
      <vt:lpstr>PowerPoint Presentation</vt:lpstr>
      <vt:lpstr>Distributed Systems Goal</vt:lpstr>
      <vt:lpstr>Scalable Systems in this Class</vt:lpstr>
      <vt:lpstr>Fault Tolerant Systems in this Class</vt:lpstr>
      <vt:lpstr>Range of Abstractions and Guarantees</vt:lpstr>
      <vt:lpstr>Advanced Topics</vt:lpstr>
      <vt:lpstr>Learning Objectives</vt:lpstr>
      <vt:lpstr>Research results matter:  NoSQL</vt:lpstr>
      <vt:lpstr>Research results matter:  Paxos</vt:lpstr>
      <vt:lpstr>Research results matter:  MapReduce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Systems</dc:title>
  <dc:creator>Wyatt Andrew Lloyd</dc:creator>
  <cp:lastModifiedBy>Michael J. Freedman</cp:lastModifiedBy>
  <cp:revision>37</cp:revision>
  <cp:lastPrinted>2025-01-29T15:06:49Z</cp:lastPrinted>
  <dcterms:created xsi:type="dcterms:W3CDTF">2018-09-09T13:59:16Z</dcterms:created>
  <dcterms:modified xsi:type="dcterms:W3CDTF">2025-01-29T15:18:36Z</dcterms:modified>
</cp:coreProperties>
</file>