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3" r:id="rId1"/>
  </p:sldMasterIdLst>
  <p:notesMasterIdLst>
    <p:notesMasterId r:id="rId40"/>
  </p:notesMasterIdLst>
  <p:handoutMasterIdLst>
    <p:handoutMasterId r:id="rId41"/>
  </p:handoutMasterIdLst>
  <p:sldIdLst>
    <p:sldId id="257" r:id="rId2"/>
    <p:sldId id="562" r:id="rId3"/>
    <p:sldId id="563" r:id="rId4"/>
    <p:sldId id="564" r:id="rId5"/>
    <p:sldId id="569" r:id="rId6"/>
    <p:sldId id="570" r:id="rId7"/>
    <p:sldId id="469" r:id="rId8"/>
    <p:sldId id="618" r:id="rId9"/>
    <p:sldId id="615" r:id="rId10"/>
    <p:sldId id="571" r:id="rId11"/>
    <p:sldId id="574" r:id="rId12"/>
    <p:sldId id="573" r:id="rId13"/>
    <p:sldId id="575" r:id="rId14"/>
    <p:sldId id="576" r:id="rId15"/>
    <p:sldId id="577" r:id="rId16"/>
    <p:sldId id="578" r:id="rId17"/>
    <p:sldId id="580" r:id="rId18"/>
    <p:sldId id="581" r:id="rId19"/>
    <p:sldId id="582" r:id="rId20"/>
    <p:sldId id="584" r:id="rId21"/>
    <p:sldId id="620" r:id="rId22"/>
    <p:sldId id="585" r:id="rId23"/>
    <p:sldId id="590" r:id="rId24"/>
    <p:sldId id="589" r:id="rId25"/>
    <p:sldId id="591" r:id="rId26"/>
    <p:sldId id="592" r:id="rId27"/>
    <p:sldId id="602" r:id="rId28"/>
    <p:sldId id="603" r:id="rId29"/>
    <p:sldId id="623" r:id="rId30"/>
    <p:sldId id="593" r:id="rId31"/>
    <p:sldId id="594" r:id="rId32"/>
    <p:sldId id="599" r:id="rId33"/>
    <p:sldId id="595" r:id="rId34"/>
    <p:sldId id="597" r:id="rId35"/>
    <p:sldId id="621" r:id="rId36"/>
    <p:sldId id="604" r:id="rId37"/>
    <p:sldId id="613" r:id="rId38"/>
    <p:sldId id="611" r:id="rId39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C5E"/>
    <a:srgbClr val="991200"/>
    <a:srgbClr val="0000FF"/>
    <a:srgbClr val="008F00"/>
    <a:srgbClr val="011790"/>
    <a:srgbClr val="1E4899"/>
    <a:srgbClr val="92D050"/>
    <a:srgbClr val="FF6501"/>
    <a:srgbClr val="FF9300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882" autoAdjust="0"/>
    <p:restoredTop sz="83738" autoAdjust="0"/>
  </p:normalViewPr>
  <p:slideViewPr>
    <p:cSldViewPr snapToGrid="0">
      <p:cViewPr>
        <p:scale>
          <a:sx n="31" d="100"/>
          <a:sy n="31" d="100"/>
        </p:scale>
        <p:origin x="1088" y="16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48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63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</a:t>
            </a:r>
            <a:r>
              <a:rPr lang="en-US" baseline="0" dirty="0"/>
              <a:t> that motivates the 2PL algorithm.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</a:t>
            </a:r>
            <a:r>
              <a:rPr lang="en-US" baseline="0" dirty="0"/>
              <a:t> that motivates the 2PL algorithm.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595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BE78AE-8013-3209-97E7-906F08AD8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C126A8-B734-5B71-EF32-DDA80D6FF4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B48FC0-18FF-494C-F3CA-03EECC6542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</a:t>
            </a:r>
            <a:r>
              <a:rPr lang="en-US" baseline="0" dirty="0"/>
              <a:t> that motivates the 2PL algorithm.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F7AA2-5D0C-886D-7CA0-37B5E759CC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43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</a:t>
            </a:r>
            <a:r>
              <a:rPr lang="en-US" baseline="0" dirty="0"/>
              <a:t> that motivates the 2PL algorithm.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344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571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</a:t>
            </a:r>
            <a:r>
              <a:rPr lang="en-US" baseline="0" dirty="0"/>
              <a:t> that motivates the 2PL algorithm.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1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</a:t>
            </a:r>
            <a:r>
              <a:rPr lang="en-US" baseline="0" dirty="0"/>
              <a:t> that motivates the 2PL algorithm.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378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</a:t>
            </a:r>
            <a:r>
              <a:rPr lang="en-US" baseline="0" dirty="0"/>
              <a:t> that motivates the 2PL algorithm.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19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</a:t>
            </a:r>
            <a:r>
              <a:rPr lang="en-US" baseline="0" dirty="0"/>
              <a:t> that motivates the 2PL algorithm.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75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C248FD69-DE0D-964C-8662-E13676229EEE}" type="slidenum">
              <a:rPr lang="en-AU" altLang="en-US" sz="1300"/>
              <a:pPr>
                <a:spcBef>
                  <a:spcPct val="0"/>
                </a:spcBef>
              </a:pPr>
              <a:t>8</a:t>
            </a:fld>
            <a:endParaRPr lang="en-AU" altLang="en-US" sz="13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Balls and bins analogy:  weak collision is finding a collision on a</a:t>
            </a:r>
            <a:br>
              <a:rPr lang="en-US" altLang="en-US">
                <a:ea typeface="ＭＳ Ｐゴシック" charset="-128"/>
              </a:rPr>
            </a:br>
            <a:r>
              <a:rPr lang="en-US" altLang="en-US">
                <a:ea typeface="ＭＳ Ｐゴシック" charset="-128"/>
              </a:rPr>
              <a:t>SPECIFIC bin (the "m"), strong collision is finding a collision on ANY bin.</a:t>
            </a:r>
          </a:p>
        </p:txBody>
      </p:sp>
    </p:spTree>
    <p:extLst>
      <p:ext uri="{BB962C8B-B14F-4D97-AF65-F5344CB8AC3E}">
        <p14:creationId xmlns:p14="http://schemas.microsoft.com/office/powerpoint/2010/main" val="2070264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21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21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12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6"/>
          <a:stretch/>
        </p:blipFill>
        <p:spPr>
          <a:xfrm>
            <a:off x="4169050" y="2971800"/>
            <a:ext cx="805900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8" name="Picture 7" descr="Princeton_shield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57200"/>
            <a:ext cx="685800" cy="76362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769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5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0196" y="1449421"/>
            <a:ext cx="8565204" cy="50081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defRPr sz="3000" baseline="0">
                <a:solidFill>
                  <a:schemeClr val="tx1"/>
                </a:solidFill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baseline="0"/>
            </a:lvl2pPr>
            <a:lvl3pPr>
              <a:lnSpc>
                <a:spcPct val="90000"/>
              </a:lnSpc>
              <a:spcBef>
                <a:spcPts val="800"/>
              </a:spcBef>
              <a:defRPr sz="2400"/>
            </a:lvl3pPr>
            <a:lvl4pPr>
              <a:lnSpc>
                <a:spcPct val="90000"/>
              </a:lnSpc>
              <a:spcBef>
                <a:spcPts val="800"/>
              </a:spcBef>
              <a:defRPr sz="2200"/>
            </a:lvl4pPr>
            <a:lvl5pPr>
              <a:lnSpc>
                <a:spcPct val="90000"/>
              </a:lnSpc>
              <a:spcBef>
                <a:spcPts val="800"/>
              </a:spcBef>
              <a:defRPr sz="2200"/>
            </a:lvl5pPr>
          </a:lstStyle>
          <a:p>
            <a:pPr lvl="0"/>
            <a:r>
              <a:rPr lang="en-US" dirty="0"/>
              <a:t>Click to edit Master text styles and more text and more text</a:t>
            </a:r>
          </a:p>
          <a:p>
            <a:pPr lvl="1"/>
            <a:r>
              <a:rPr lang="en-US" dirty="0"/>
              <a:t>Second level test test test test test test test test test test test test test test test test test test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r>
              <a:rPr lang="en-US" dirty="0"/>
              <a:t>Second main line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50196" y="16215"/>
            <a:ext cx="856520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5649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7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81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57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192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5" r:id="rId3"/>
    <p:sldLayoutId id="214748368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/>
              <a:t>Bitcoin and the Blockchain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475747"/>
            <a:ext cx="9144000" cy="238225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COS 418: Distributed Systems</a:t>
            </a:r>
            <a:endParaRPr lang="en-US" sz="3200" i="1" dirty="0">
              <a:solidFill>
                <a:schemeClr val="tx1"/>
              </a:solidFill>
            </a:endParaRPr>
          </a:p>
          <a:p>
            <a:r>
              <a:rPr lang="en-US" sz="3000" dirty="0"/>
              <a:t>Lecture 21</a:t>
            </a:r>
          </a:p>
          <a:p>
            <a:endParaRPr lang="en-US" sz="3000" dirty="0"/>
          </a:p>
          <a:p>
            <a:r>
              <a:rPr lang="en-US" sz="3000" dirty="0"/>
              <a:t>Mike Freedman</a:t>
            </a:r>
          </a:p>
          <a:p>
            <a:endParaRPr lang="en-US" sz="1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2374" y="4315221"/>
            <a:ext cx="8621625" cy="2514499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600" dirty="0"/>
              <a:t>Hash chain creates “tamper-evident” log of </a:t>
            </a:r>
            <a:r>
              <a:rPr lang="en-US" sz="2600" dirty="0" err="1"/>
              <a:t>txns</a:t>
            </a:r>
            <a:endParaRPr lang="en-US" sz="2600" dirty="0"/>
          </a:p>
          <a:p>
            <a:pPr>
              <a:spcBef>
                <a:spcPts val="1200"/>
              </a:spcBef>
            </a:pPr>
            <a:r>
              <a:rPr lang="en-US" sz="2600" dirty="0"/>
              <a:t>Security based on collision-resistance of hash function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2300" dirty="0"/>
              <a:t>Given m and h = hash(m), difficult to find m’                          such that  h = hash(m’) and m != m’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/>
          <a:lstStyle/>
          <a:p>
            <a:r>
              <a:rPr lang="en-US" dirty="0" err="1"/>
              <a:t>Blockchain</a:t>
            </a:r>
            <a:r>
              <a:rPr lang="en-US" dirty="0"/>
              <a:t>: Append-only hash chain</a:t>
            </a:r>
          </a:p>
        </p:txBody>
      </p:sp>
      <p:sp>
        <p:nvSpPr>
          <p:cNvPr id="6" name="Shape 94"/>
          <p:cNvSpPr/>
          <p:nvPr/>
        </p:nvSpPr>
        <p:spPr>
          <a:xfrm>
            <a:off x="6247325" y="2683380"/>
            <a:ext cx="1344300" cy="974219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400" dirty="0" err="1">
                <a:latin typeface="Arial" charset="0"/>
                <a:ea typeface="Arial" charset="0"/>
                <a:cs typeface="Arial" charset="0"/>
                <a:sym typeface="Trebuchet MS"/>
              </a:rPr>
              <a:t>txn</a:t>
            </a:r>
            <a:r>
              <a:rPr lang="en-US" sz="2400" dirty="0">
                <a:latin typeface="Arial" charset="0"/>
                <a:ea typeface="Arial" charset="0"/>
                <a:cs typeface="Arial" charset="0"/>
                <a:sym typeface="Trebuchet MS"/>
              </a:rPr>
              <a:t> 7</a:t>
            </a:r>
            <a:endParaRPr lang="en" sz="2400" dirty="0">
              <a:latin typeface="Arial" charset="0"/>
              <a:ea typeface="Arial" charset="0"/>
              <a:cs typeface="Arial" charset="0"/>
              <a:sym typeface="Trebuchet MS"/>
            </a:endParaRPr>
          </a:p>
        </p:txBody>
      </p:sp>
      <p:sp>
        <p:nvSpPr>
          <p:cNvPr id="7" name="Shape 95"/>
          <p:cNvSpPr/>
          <p:nvPr/>
        </p:nvSpPr>
        <p:spPr>
          <a:xfrm>
            <a:off x="6247325" y="2361180"/>
            <a:ext cx="1344300" cy="3222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Arial" charset="0"/>
                <a:ea typeface="Arial" charset="0"/>
                <a:cs typeface="Arial" charset="0"/>
                <a:sym typeface="Trebuchet MS"/>
              </a:rPr>
              <a:t>prev: H(  )</a:t>
            </a:r>
          </a:p>
        </p:txBody>
      </p:sp>
      <p:sp>
        <p:nvSpPr>
          <p:cNvPr id="9" name="Shape 97"/>
          <p:cNvSpPr/>
          <p:nvPr/>
        </p:nvSpPr>
        <p:spPr>
          <a:xfrm>
            <a:off x="3888725" y="2683380"/>
            <a:ext cx="1344300" cy="974219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400" dirty="0" err="1">
                <a:latin typeface="Arial" charset="0"/>
                <a:ea typeface="Arial" charset="0"/>
                <a:cs typeface="Arial" charset="0"/>
                <a:sym typeface="Trebuchet MS"/>
              </a:rPr>
              <a:t>txn</a:t>
            </a:r>
            <a:r>
              <a:rPr lang="en-US" sz="2400" dirty="0">
                <a:latin typeface="Arial" charset="0"/>
                <a:ea typeface="Arial" charset="0"/>
                <a:cs typeface="Arial" charset="0"/>
                <a:sym typeface="Trebuchet MS"/>
              </a:rPr>
              <a:t> 6</a:t>
            </a:r>
            <a:endParaRPr lang="en" sz="2400" dirty="0">
              <a:latin typeface="Arial" charset="0"/>
              <a:ea typeface="Arial" charset="0"/>
              <a:cs typeface="Arial" charset="0"/>
              <a:sym typeface="Trebuchet MS"/>
            </a:endParaRPr>
          </a:p>
        </p:txBody>
      </p:sp>
      <p:sp>
        <p:nvSpPr>
          <p:cNvPr id="10" name="Shape 98"/>
          <p:cNvSpPr/>
          <p:nvPr/>
        </p:nvSpPr>
        <p:spPr>
          <a:xfrm>
            <a:off x="3888725" y="2361180"/>
            <a:ext cx="1344300" cy="3222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 err="1">
                <a:latin typeface="Arial" charset="0"/>
                <a:ea typeface="Arial" charset="0"/>
                <a:cs typeface="Arial" charset="0"/>
                <a:sym typeface="Trebuchet MS"/>
              </a:rPr>
              <a:t>prev</a:t>
            </a:r>
            <a:r>
              <a:rPr lang="en" sz="1800" dirty="0">
                <a:latin typeface="Arial" charset="0"/>
                <a:ea typeface="Arial" charset="0"/>
                <a:cs typeface="Arial" charset="0"/>
                <a:sym typeface="Trebuchet MS"/>
              </a:rPr>
              <a:t>: H(  )</a:t>
            </a:r>
          </a:p>
        </p:txBody>
      </p:sp>
      <p:sp>
        <p:nvSpPr>
          <p:cNvPr id="11" name="Shape 99"/>
          <p:cNvSpPr/>
          <p:nvPr/>
        </p:nvSpPr>
        <p:spPr>
          <a:xfrm>
            <a:off x="5233025" y="2159931"/>
            <a:ext cx="2066550" cy="902245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0"/>
          <p:cNvSpPr/>
          <p:nvPr/>
        </p:nvSpPr>
        <p:spPr>
          <a:xfrm>
            <a:off x="2877700" y="2159931"/>
            <a:ext cx="2066550" cy="902245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02"/>
          <p:cNvSpPr/>
          <p:nvPr/>
        </p:nvSpPr>
        <p:spPr>
          <a:xfrm>
            <a:off x="1530125" y="2677505"/>
            <a:ext cx="1344300" cy="974219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400" dirty="0" err="1">
                <a:latin typeface="Arial" charset="0"/>
                <a:ea typeface="Arial" charset="0"/>
                <a:cs typeface="Arial" charset="0"/>
                <a:sym typeface="Trebuchet MS"/>
              </a:rPr>
              <a:t>txn</a:t>
            </a:r>
            <a:r>
              <a:rPr lang="en-US" sz="2400" dirty="0">
                <a:latin typeface="Arial" charset="0"/>
                <a:ea typeface="Arial" charset="0"/>
                <a:cs typeface="Arial" charset="0"/>
                <a:sym typeface="Trebuchet MS"/>
              </a:rPr>
              <a:t> 5</a:t>
            </a:r>
            <a:endParaRPr lang="en" sz="2400" dirty="0">
              <a:latin typeface="Arial" charset="0"/>
              <a:ea typeface="Arial" charset="0"/>
              <a:cs typeface="Arial" charset="0"/>
              <a:sym typeface="Trebuchet MS"/>
            </a:endParaRPr>
          </a:p>
        </p:txBody>
      </p:sp>
      <p:sp>
        <p:nvSpPr>
          <p:cNvPr id="15" name="Shape 103"/>
          <p:cNvSpPr/>
          <p:nvPr/>
        </p:nvSpPr>
        <p:spPr>
          <a:xfrm>
            <a:off x="1530125" y="2361180"/>
            <a:ext cx="1344300" cy="3222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Arial" charset="0"/>
                <a:ea typeface="Arial" charset="0"/>
                <a:cs typeface="Arial" charset="0"/>
                <a:sym typeface="Trebuchet MS"/>
              </a:rPr>
              <a:t>prev: H(  )</a:t>
            </a:r>
          </a:p>
        </p:txBody>
      </p:sp>
      <p:sp>
        <p:nvSpPr>
          <p:cNvPr id="16" name="Shape 104"/>
          <p:cNvSpPr/>
          <p:nvPr/>
        </p:nvSpPr>
        <p:spPr>
          <a:xfrm>
            <a:off x="522375" y="2159931"/>
            <a:ext cx="2066550" cy="902245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06"/>
          <p:cNvSpPr/>
          <p:nvPr/>
        </p:nvSpPr>
        <p:spPr>
          <a:xfrm>
            <a:off x="7588350" y="2159931"/>
            <a:ext cx="447801" cy="813330"/>
          </a:xfrm>
          <a:custGeom>
            <a:avLst/>
            <a:gdLst/>
            <a:ahLst/>
            <a:cxnLst/>
            <a:rect l="0" t="0" r="0" b="0"/>
            <a:pathLst>
              <a:path w="17777" h="87106" extrusionOk="0">
                <a:moveTo>
                  <a:pt x="16888" y="0"/>
                </a:moveTo>
                <a:lnTo>
                  <a:pt x="17777" y="87106"/>
                </a:lnTo>
                <a:lnTo>
                  <a:pt x="0" y="87106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/>
          <a:lstStyle/>
          <a:p>
            <a:r>
              <a:rPr lang="en-US" dirty="0" err="1"/>
              <a:t>Blockchain</a:t>
            </a:r>
            <a:r>
              <a:rPr lang="en-US" dirty="0"/>
              <a:t>: Append-only hash chain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107" y="1483226"/>
            <a:ext cx="5669787" cy="34665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1451"/>
          <a:stretch/>
        </p:blipFill>
        <p:spPr>
          <a:xfrm>
            <a:off x="1639850" y="5040923"/>
            <a:ext cx="5864301" cy="41540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908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remains:  forking</a:t>
            </a:r>
          </a:p>
        </p:txBody>
      </p:sp>
      <p:sp>
        <p:nvSpPr>
          <p:cNvPr id="6" name="Shape 94"/>
          <p:cNvSpPr/>
          <p:nvPr/>
        </p:nvSpPr>
        <p:spPr>
          <a:xfrm>
            <a:off x="6247325" y="2683380"/>
            <a:ext cx="1344300" cy="974219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400" dirty="0" err="1">
                <a:latin typeface="Arial" charset="0"/>
                <a:ea typeface="Arial" charset="0"/>
                <a:cs typeface="Arial" charset="0"/>
                <a:sym typeface="Trebuchet MS"/>
              </a:rPr>
              <a:t>txn</a:t>
            </a:r>
            <a:r>
              <a:rPr lang="en-US" sz="2400" dirty="0">
                <a:latin typeface="Arial" charset="0"/>
                <a:ea typeface="Arial" charset="0"/>
                <a:cs typeface="Arial" charset="0"/>
                <a:sym typeface="Trebuchet MS"/>
              </a:rPr>
              <a:t> 7</a:t>
            </a:r>
            <a:endParaRPr lang="en" sz="2400" dirty="0">
              <a:latin typeface="Arial" charset="0"/>
              <a:ea typeface="Arial" charset="0"/>
              <a:cs typeface="Arial" charset="0"/>
              <a:sym typeface="Trebuchet MS"/>
            </a:endParaRPr>
          </a:p>
        </p:txBody>
      </p:sp>
      <p:sp>
        <p:nvSpPr>
          <p:cNvPr id="7" name="Shape 95"/>
          <p:cNvSpPr/>
          <p:nvPr/>
        </p:nvSpPr>
        <p:spPr>
          <a:xfrm>
            <a:off x="6247325" y="2361180"/>
            <a:ext cx="1344300" cy="3222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Arial" charset="0"/>
                <a:ea typeface="Arial" charset="0"/>
                <a:cs typeface="Arial" charset="0"/>
                <a:sym typeface="Trebuchet MS"/>
              </a:rPr>
              <a:t>prev: H(  )</a:t>
            </a:r>
          </a:p>
        </p:txBody>
      </p:sp>
      <p:sp>
        <p:nvSpPr>
          <p:cNvPr id="9" name="Shape 97"/>
          <p:cNvSpPr/>
          <p:nvPr/>
        </p:nvSpPr>
        <p:spPr>
          <a:xfrm>
            <a:off x="3888725" y="2683380"/>
            <a:ext cx="1344300" cy="974219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400" dirty="0" err="1">
                <a:latin typeface="Arial" charset="0"/>
                <a:ea typeface="Arial" charset="0"/>
                <a:cs typeface="Arial" charset="0"/>
                <a:sym typeface="Trebuchet MS"/>
              </a:rPr>
              <a:t>txn</a:t>
            </a:r>
            <a:r>
              <a:rPr lang="en-US" sz="2400" dirty="0">
                <a:latin typeface="Arial" charset="0"/>
                <a:ea typeface="Arial" charset="0"/>
                <a:cs typeface="Arial" charset="0"/>
                <a:sym typeface="Trebuchet MS"/>
              </a:rPr>
              <a:t> 6</a:t>
            </a:r>
            <a:endParaRPr lang="en" sz="2400" dirty="0">
              <a:latin typeface="Arial" charset="0"/>
              <a:ea typeface="Arial" charset="0"/>
              <a:cs typeface="Arial" charset="0"/>
              <a:sym typeface="Trebuchet MS"/>
            </a:endParaRPr>
          </a:p>
        </p:txBody>
      </p:sp>
      <p:sp>
        <p:nvSpPr>
          <p:cNvPr id="10" name="Shape 98"/>
          <p:cNvSpPr/>
          <p:nvPr/>
        </p:nvSpPr>
        <p:spPr>
          <a:xfrm>
            <a:off x="3888725" y="2361180"/>
            <a:ext cx="1344300" cy="3222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 err="1">
                <a:latin typeface="Arial" charset="0"/>
                <a:ea typeface="Arial" charset="0"/>
                <a:cs typeface="Arial" charset="0"/>
                <a:sym typeface="Trebuchet MS"/>
              </a:rPr>
              <a:t>prev</a:t>
            </a:r>
            <a:r>
              <a:rPr lang="en" sz="1800" dirty="0">
                <a:latin typeface="Arial" charset="0"/>
                <a:ea typeface="Arial" charset="0"/>
                <a:cs typeface="Arial" charset="0"/>
                <a:sym typeface="Trebuchet MS"/>
              </a:rPr>
              <a:t>: H(  )</a:t>
            </a:r>
          </a:p>
        </p:txBody>
      </p:sp>
      <p:sp>
        <p:nvSpPr>
          <p:cNvPr id="11" name="Shape 99"/>
          <p:cNvSpPr/>
          <p:nvPr/>
        </p:nvSpPr>
        <p:spPr>
          <a:xfrm>
            <a:off x="5233025" y="2159931"/>
            <a:ext cx="2066550" cy="902245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0"/>
          <p:cNvSpPr/>
          <p:nvPr/>
        </p:nvSpPr>
        <p:spPr>
          <a:xfrm>
            <a:off x="2877700" y="2159931"/>
            <a:ext cx="2066550" cy="902245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02"/>
          <p:cNvSpPr/>
          <p:nvPr/>
        </p:nvSpPr>
        <p:spPr>
          <a:xfrm>
            <a:off x="1530125" y="2677505"/>
            <a:ext cx="1344300" cy="974219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400" dirty="0" err="1">
                <a:latin typeface="Arial" charset="0"/>
                <a:ea typeface="Arial" charset="0"/>
                <a:cs typeface="Arial" charset="0"/>
                <a:sym typeface="Trebuchet MS"/>
              </a:rPr>
              <a:t>txn</a:t>
            </a:r>
            <a:r>
              <a:rPr lang="en-US" sz="2400" dirty="0">
                <a:latin typeface="Arial" charset="0"/>
                <a:ea typeface="Arial" charset="0"/>
                <a:cs typeface="Arial" charset="0"/>
                <a:sym typeface="Trebuchet MS"/>
              </a:rPr>
              <a:t> 5</a:t>
            </a:r>
            <a:endParaRPr lang="en" sz="2400" dirty="0">
              <a:latin typeface="Arial" charset="0"/>
              <a:ea typeface="Arial" charset="0"/>
              <a:cs typeface="Arial" charset="0"/>
              <a:sym typeface="Trebuchet MS"/>
            </a:endParaRPr>
          </a:p>
        </p:txBody>
      </p:sp>
      <p:sp>
        <p:nvSpPr>
          <p:cNvPr id="15" name="Shape 103"/>
          <p:cNvSpPr/>
          <p:nvPr/>
        </p:nvSpPr>
        <p:spPr>
          <a:xfrm>
            <a:off x="1530125" y="2361180"/>
            <a:ext cx="1344300" cy="3222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Arial" charset="0"/>
                <a:ea typeface="Arial" charset="0"/>
                <a:cs typeface="Arial" charset="0"/>
                <a:sym typeface="Trebuchet MS"/>
              </a:rPr>
              <a:t>prev: H(  )</a:t>
            </a:r>
          </a:p>
        </p:txBody>
      </p:sp>
      <p:sp>
        <p:nvSpPr>
          <p:cNvPr id="16" name="Shape 104"/>
          <p:cNvSpPr/>
          <p:nvPr/>
        </p:nvSpPr>
        <p:spPr>
          <a:xfrm>
            <a:off x="522375" y="2159931"/>
            <a:ext cx="2066550" cy="902245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8" name="Shape 106"/>
          <p:cNvSpPr/>
          <p:nvPr/>
        </p:nvSpPr>
        <p:spPr>
          <a:xfrm>
            <a:off x="7588350" y="2159931"/>
            <a:ext cx="447801" cy="813330"/>
          </a:xfrm>
          <a:custGeom>
            <a:avLst/>
            <a:gdLst/>
            <a:ahLst/>
            <a:cxnLst/>
            <a:rect l="0" t="0" r="0" b="0"/>
            <a:pathLst>
              <a:path w="17777" h="87106" extrusionOk="0">
                <a:moveTo>
                  <a:pt x="16888" y="0"/>
                </a:moveTo>
                <a:lnTo>
                  <a:pt x="17777" y="87106"/>
                </a:lnTo>
                <a:lnTo>
                  <a:pt x="0" y="87106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2876715" y="3263424"/>
            <a:ext cx="5159436" cy="2732964"/>
            <a:chOff x="2876715" y="3263424"/>
            <a:chExt cx="5159436" cy="2732964"/>
          </a:xfrm>
        </p:grpSpPr>
        <p:sp>
          <p:nvSpPr>
            <p:cNvPr id="19" name="Shape 94"/>
            <p:cNvSpPr/>
            <p:nvPr/>
          </p:nvSpPr>
          <p:spPr>
            <a:xfrm>
              <a:off x="6247325" y="5022169"/>
              <a:ext cx="1344300" cy="974219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2400" dirty="0" err="1">
                  <a:latin typeface="Arial" charset="0"/>
                  <a:ea typeface="Arial" charset="0"/>
                  <a:cs typeface="Arial" charset="0"/>
                  <a:sym typeface="Trebuchet MS"/>
                </a:rPr>
                <a:t>txn</a:t>
              </a:r>
              <a:r>
                <a:rPr lang="en-US" sz="2400" dirty="0">
                  <a:latin typeface="Arial" charset="0"/>
                  <a:ea typeface="Arial" charset="0"/>
                  <a:cs typeface="Arial" charset="0"/>
                  <a:sym typeface="Trebuchet MS"/>
                </a:rPr>
                <a:t> 7’</a:t>
              </a:r>
              <a:endParaRPr lang="en" sz="2400" dirty="0">
                <a:latin typeface="Arial" charset="0"/>
                <a:ea typeface="Arial" charset="0"/>
                <a:cs typeface="Arial" charset="0"/>
                <a:sym typeface="Trebuchet MS"/>
              </a:endParaRPr>
            </a:p>
          </p:txBody>
        </p:sp>
        <p:sp>
          <p:nvSpPr>
            <p:cNvPr id="20" name="Shape 95"/>
            <p:cNvSpPr/>
            <p:nvPr/>
          </p:nvSpPr>
          <p:spPr>
            <a:xfrm>
              <a:off x="6247325" y="4699969"/>
              <a:ext cx="1344300" cy="322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Arial" charset="0"/>
                  <a:ea typeface="Arial" charset="0"/>
                  <a:cs typeface="Arial" charset="0"/>
                  <a:sym typeface="Trebuchet MS"/>
                </a:rPr>
                <a:t>prev: H(  )</a:t>
              </a:r>
            </a:p>
          </p:txBody>
        </p:sp>
        <p:sp>
          <p:nvSpPr>
            <p:cNvPr id="21" name="Shape 97"/>
            <p:cNvSpPr/>
            <p:nvPr/>
          </p:nvSpPr>
          <p:spPr>
            <a:xfrm>
              <a:off x="3888725" y="5022169"/>
              <a:ext cx="1344300" cy="974219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2400" dirty="0" err="1">
                  <a:latin typeface="Arial" charset="0"/>
                  <a:ea typeface="Arial" charset="0"/>
                  <a:cs typeface="Arial" charset="0"/>
                  <a:sym typeface="Trebuchet MS"/>
                </a:rPr>
                <a:t>txn</a:t>
              </a:r>
              <a:r>
                <a:rPr lang="en-US" sz="2400" dirty="0">
                  <a:latin typeface="Arial" charset="0"/>
                  <a:ea typeface="Arial" charset="0"/>
                  <a:cs typeface="Arial" charset="0"/>
                  <a:sym typeface="Trebuchet MS"/>
                </a:rPr>
                <a:t> 6’</a:t>
              </a:r>
              <a:endParaRPr lang="en" sz="2400" dirty="0">
                <a:latin typeface="Arial" charset="0"/>
                <a:ea typeface="Arial" charset="0"/>
                <a:cs typeface="Arial" charset="0"/>
                <a:sym typeface="Trebuchet MS"/>
              </a:endParaRPr>
            </a:p>
          </p:txBody>
        </p:sp>
        <p:sp>
          <p:nvSpPr>
            <p:cNvPr id="22" name="Shape 98"/>
            <p:cNvSpPr/>
            <p:nvPr/>
          </p:nvSpPr>
          <p:spPr>
            <a:xfrm>
              <a:off x="3888725" y="4699969"/>
              <a:ext cx="1344300" cy="322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 dirty="0" err="1">
                  <a:latin typeface="Arial" charset="0"/>
                  <a:ea typeface="Arial" charset="0"/>
                  <a:cs typeface="Arial" charset="0"/>
                  <a:sym typeface="Trebuchet MS"/>
                </a:rPr>
                <a:t>prev</a:t>
              </a:r>
              <a:r>
                <a:rPr lang="en" sz="1800" dirty="0">
                  <a:latin typeface="Arial" charset="0"/>
                  <a:ea typeface="Arial" charset="0"/>
                  <a:cs typeface="Arial" charset="0"/>
                  <a:sym typeface="Trebuchet MS"/>
                </a:rPr>
                <a:t>: H(  )</a:t>
              </a:r>
            </a:p>
          </p:txBody>
        </p:sp>
        <p:sp>
          <p:nvSpPr>
            <p:cNvPr id="23" name="Shape 99"/>
            <p:cNvSpPr/>
            <p:nvPr/>
          </p:nvSpPr>
          <p:spPr>
            <a:xfrm>
              <a:off x="5233025" y="4498720"/>
              <a:ext cx="2066550" cy="902245"/>
            </a:xfrm>
            <a:custGeom>
              <a:avLst/>
              <a:gdLst/>
              <a:ahLst/>
              <a:cxnLst/>
              <a:rect l="0" t="0" r="0" b="0"/>
              <a:pathLst>
                <a:path w="82662" h="55553" extrusionOk="0">
                  <a:moveTo>
                    <a:pt x="82662" y="16888"/>
                  </a:moveTo>
                  <a:lnTo>
                    <a:pt x="82662" y="445"/>
                  </a:lnTo>
                  <a:lnTo>
                    <a:pt x="19554" y="0"/>
                  </a:lnTo>
                  <a:lnTo>
                    <a:pt x="19999" y="55553"/>
                  </a:lnTo>
                  <a:lnTo>
                    <a:pt x="0" y="55109"/>
                  </a:lnTo>
                </a:path>
              </a:pathLst>
            </a:custGeom>
            <a:noFill/>
            <a:ln w="38100" cap="flat" cmpd="sng">
              <a:solidFill>
                <a:srgbClr val="990000"/>
              </a:solidFill>
              <a:prstDash val="solid"/>
              <a:round/>
              <a:headEnd type="none" w="lg" len="lg"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Shape 106"/>
            <p:cNvSpPr/>
            <p:nvPr/>
          </p:nvSpPr>
          <p:spPr>
            <a:xfrm>
              <a:off x="7588350" y="4498719"/>
              <a:ext cx="447801" cy="903508"/>
            </a:xfrm>
            <a:custGeom>
              <a:avLst/>
              <a:gdLst/>
              <a:ahLst/>
              <a:cxnLst/>
              <a:rect l="0" t="0" r="0" b="0"/>
              <a:pathLst>
                <a:path w="17777" h="87106" extrusionOk="0">
                  <a:moveTo>
                    <a:pt x="16888" y="0"/>
                  </a:moveTo>
                  <a:lnTo>
                    <a:pt x="17777" y="87106"/>
                  </a:lnTo>
                  <a:lnTo>
                    <a:pt x="0" y="87106"/>
                  </a:lnTo>
                </a:path>
              </a:pathLst>
            </a:custGeom>
            <a:noFill/>
            <a:ln w="38100" cap="flat" cmpd="sng">
              <a:solidFill>
                <a:srgbClr val="990000"/>
              </a:solidFill>
              <a:prstDash val="solid"/>
              <a:round/>
              <a:headEnd type="none" w="lg" len="lg"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2876715" y="3263424"/>
              <a:ext cx="2067535" cy="1578120"/>
              <a:chOff x="2876715" y="3263424"/>
              <a:chExt cx="2067535" cy="1578120"/>
            </a:xfrm>
          </p:grpSpPr>
          <p:sp>
            <p:nvSpPr>
              <p:cNvPr id="32" name="Shape 106"/>
              <p:cNvSpPr/>
              <p:nvPr/>
            </p:nvSpPr>
            <p:spPr>
              <a:xfrm flipV="1">
                <a:off x="2876715" y="3263424"/>
                <a:ext cx="475488" cy="1248953"/>
              </a:xfrm>
              <a:custGeom>
                <a:avLst/>
                <a:gdLst/>
                <a:ahLst/>
                <a:cxnLst/>
                <a:rect l="0" t="0" r="0" b="0"/>
                <a:pathLst>
                  <a:path w="17777" h="87106" extrusionOk="0">
                    <a:moveTo>
                      <a:pt x="16888" y="0"/>
                    </a:moveTo>
                    <a:lnTo>
                      <a:pt x="17777" y="87106"/>
                    </a:lnTo>
                    <a:lnTo>
                      <a:pt x="0" y="87106"/>
                    </a:lnTo>
                  </a:path>
                </a:pathLst>
              </a:custGeom>
              <a:noFill/>
              <a:ln w="38100" cap="flat" cmpd="sng">
                <a:solidFill>
                  <a:srgbClr val="990000"/>
                </a:solidFill>
                <a:prstDash val="solid"/>
                <a:round/>
                <a:headEnd type="none" w="lg" len="lg"/>
                <a:tailEnd type="stealth" w="lg" len="lg"/>
              </a:ln>
            </p:spPr>
            <p:txBody>
              <a:bodyPr/>
              <a:lstStyle/>
              <a:p>
                <a:endParaRPr lang="en-US" dirty="0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3309672" y="4498719"/>
                <a:ext cx="1627632" cy="0"/>
              </a:xfrm>
              <a:prstGeom prst="line">
                <a:avLst/>
              </a:prstGeom>
              <a:ln>
                <a:solidFill>
                  <a:srgbClr val="991200"/>
                </a:solidFill>
                <a:prstDash val="solid"/>
                <a:headEnd type="none"/>
                <a:tailEnd type="none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V="1">
                <a:off x="4944250" y="4475784"/>
                <a:ext cx="0" cy="365760"/>
              </a:xfrm>
              <a:prstGeom prst="line">
                <a:avLst/>
              </a:prstGeom>
              <a:ln>
                <a:solidFill>
                  <a:srgbClr val="991200"/>
                </a:solidFill>
                <a:prstDash val="solid"/>
                <a:headEnd type="none"/>
                <a:tailEnd type="none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0" name="Straight Connector 39"/>
            <p:cNvCxnSpPr/>
            <p:nvPr/>
          </p:nvCxnSpPr>
          <p:spPr>
            <a:xfrm>
              <a:off x="3352203" y="4498719"/>
              <a:ext cx="1592047" cy="0"/>
            </a:xfrm>
            <a:prstGeom prst="line">
              <a:avLst/>
            </a:prstGeom>
            <a:ln>
              <a:solidFill>
                <a:srgbClr val="991200"/>
              </a:solidFill>
              <a:prstDash val="solid"/>
              <a:headEnd type="none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8095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6" y="1449420"/>
            <a:ext cx="8565204" cy="5408579"/>
          </a:xfrm>
        </p:spPr>
        <p:txBody>
          <a:bodyPr>
            <a:normAutofit/>
          </a:bodyPr>
          <a:lstStyle/>
          <a:p>
            <a:r>
              <a:rPr lang="en-US" dirty="0"/>
              <a:t>Fault-tolerant protocols to achieve consensus of replicated log with </a:t>
            </a:r>
            <a:r>
              <a:rPr lang="en-US" b="1" i="1" dirty="0"/>
              <a:t>malicious</a:t>
            </a:r>
            <a:r>
              <a:rPr lang="en-US" dirty="0"/>
              <a:t> participants</a:t>
            </a:r>
          </a:p>
          <a:p>
            <a:pPr lvl="1"/>
            <a:r>
              <a:rPr lang="en-US" dirty="0"/>
              <a:t>Requires:</a:t>
            </a:r>
            <a:r>
              <a:rPr lang="en-US" b="1" i="1" dirty="0"/>
              <a:t> n &gt;= 3f + 1 </a:t>
            </a:r>
            <a:r>
              <a:rPr lang="en-US" dirty="0"/>
              <a:t>nodes, at most </a:t>
            </a:r>
            <a:r>
              <a:rPr lang="en-US" b="1" i="1" dirty="0"/>
              <a:t>f  </a:t>
            </a:r>
            <a:r>
              <a:rPr lang="en-US" dirty="0"/>
              <a:t>faulty </a:t>
            </a:r>
          </a:p>
          <a:p>
            <a:pPr lvl="1"/>
            <a:endParaRPr lang="en-US" dirty="0"/>
          </a:p>
          <a:p>
            <a:r>
              <a:rPr lang="en-US" dirty="0"/>
              <a:t>Problem  </a:t>
            </a:r>
          </a:p>
          <a:p>
            <a:pPr lvl="1"/>
            <a:r>
              <a:rPr lang="en-US" dirty="0"/>
              <a:t>Communication complexity is </a:t>
            </a:r>
            <a:r>
              <a:rPr lang="en-US" b="1" i="1" dirty="0"/>
              <a:t>n</a:t>
            </a:r>
            <a:r>
              <a:rPr lang="en-US" sz="3600" b="1" i="1" baseline="30000" dirty="0"/>
              <a:t>2</a:t>
            </a:r>
          </a:p>
          <a:p>
            <a:pPr lvl="1"/>
            <a:r>
              <a:rPr lang="en-US" dirty="0"/>
              <a:t>Requires </a:t>
            </a:r>
            <a:r>
              <a:rPr lang="en-US" b="1" dirty="0"/>
              <a:t>strong</a:t>
            </a:r>
            <a:r>
              <a:rPr lang="en-US" dirty="0"/>
              <a:t> </a:t>
            </a:r>
            <a:r>
              <a:rPr lang="en-US" b="1" dirty="0"/>
              <a:t>view</a:t>
            </a:r>
            <a:r>
              <a:rPr lang="en-US" dirty="0"/>
              <a:t> of network participants</a:t>
            </a:r>
          </a:p>
          <a:p>
            <a:pPr lvl="1"/>
            <a:endParaRPr lang="en-US" sz="3600" baseline="30000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Consensus</a:t>
            </a:r>
          </a:p>
        </p:txBody>
      </p:sp>
    </p:spTree>
    <p:extLst>
      <p:ext uri="{BB962C8B-B14F-4D97-AF65-F5344CB8AC3E}">
        <p14:creationId xmlns:p14="http://schemas.microsoft.com/office/powerpoint/2010/main" val="146142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0745" y="1449420"/>
            <a:ext cx="8793805" cy="4857595"/>
          </a:xfrm>
        </p:spPr>
        <p:txBody>
          <a:bodyPr>
            <a:normAutofit/>
          </a:bodyPr>
          <a:lstStyle/>
          <a:p>
            <a:r>
              <a:rPr lang="en-US" sz="2800" dirty="0"/>
              <a:t>Traditional consensus protocols based on membership</a:t>
            </a:r>
          </a:p>
          <a:p>
            <a:pPr lvl="1"/>
            <a:r>
              <a:rPr lang="en-US" sz="2400" dirty="0"/>
              <a:t>… assume independent failures …</a:t>
            </a:r>
          </a:p>
          <a:p>
            <a:pPr lvl="1"/>
            <a:r>
              <a:rPr lang="en-US" sz="2400" dirty="0"/>
              <a:t>… which implies strong notion of identity</a:t>
            </a:r>
          </a:p>
          <a:p>
            <a:r>
              <a:rPr lang="en-US" sz="2800" dirty="0"/>
              <a:t>“Sybil attack”  (p2p literature ~2002)</a:t>
            </a:r>
          </a:p>
          <a:p>
            <a:pPr lvl="1"/>
            <a:r>
              <a:rPr lang="en-US" sz="2400" dirty="0">
                <a:solidFill>
                  <a:srgbClr val="C00000"/>
                </a:solidFill>
              </a:rPr>
              <a:t>Idea: </a:t>
            </a:r>
            <a:r>
              <a:rPr lang="en-US" sz="2400" dirty="0"/>
              <a:t>one entity can create many “identities” in system</a:t>
            </a:r>
          </a:p>
          <a:p>
            <a:pPr lvl="1"/>
            <a:r>
              <a:rPr lang="en-US" sz="2400" dirty="0">
                <a:solidFill>
                  <a:srgbClr val="C00000"/>
                </a:solidFill>
              </a:rPr>
              <a:t>Typical defense:  </a:t>
            </a:r>
            <a:r>
              <a:rPr lang="en-US" sz="2400" dirty="0"/>
              <a:t>1 IP address =  1 identity</a:t>
            </a:r>
          </a:p>
          <a:p>
            <a:pPr lvl="1"/>
            <a:r>
              <a:rPr lang="en-US" sz="2400" dirty="0">
                <a:solidFill>
                  <a:srgbClr val="C00000"/>
                </a:solidFill>
              </a:rPr>
              <a:t>Problem:  </a:t>
            </a:r>
            <a:r>
              <a:rPr lang="en-US" sz="2400" dirty="0"/>
              <a:t>IP addresses aren’t difficult / expensive to get,                     esp. in world of botnets &amp; cloud services</a:t>
            </a:r>
          </a:p>
          <a:p>
            <a:pPr lvl="1"/>
            <a:endParaRPr lang="en-US" sz="3200" baseline="30000" dirty="0"/>
          </a:p>
          <a:p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Consensus susceptible to “Sybils”</a:t>
            </a:r>
          </a:p>
        </p:txBody>
      </p:sp>
    </p:spTree>
    <p:extLst>
      <p:ext uri="{BB962C8B-B14F-4D97-AF65-F5344CB8AC3E}">
        <p14:creationId xmlns:p14="http://schemas.microsoft.com/office/powerpoint/2010/main" val="214636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5" y="1449420"/>
            <a:ext cx="8565205" cy="5316505"/>
          </a:xfrm>
        </p:spPr>
        <p:txBody>
          <a:bodyPr>
            <a:normAutofit/>
          </a:bodyPr>
          <a:lstStyle/>
          <a:p>
            <a:r>
              <a:rPr lang="en-US" sz="2800" dirty="0"/>
              <a:t>Rather than “count” IP addresses, bitcoin “counts” the amount of CPU time / electricity that is expended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Proof-of-work:  Cryptographic “proof” that certain amount of CPU work was performed</a:t>
            </a:r>
          </a:p>
          <a:p>
            <a:pPr lvl="1"/>
            <a:endParaRPr lang="en-US" sz="3200" baseline="30000" dirty="0"/>
          </a:p>
          <a:p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Consensus based on “work”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80663" y="2802684"/>
            <a:ext cx="7504267" cy="2048549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2880" algn="l">
              <a:lnSpc>
                <a:spcPts val="3000"/>
              </a:lnSpc>
              <a:spcBef>
                <a:spcPts val="200"/>
              </a:spcBef>
            </a:pPr>
            <a:r>
              <a:rPr lang="en-US" sz="2400" dirty="0"/>
              <a:t>“The system is secure as long as honest nodes collectively control more CPU power than any cooperating group of attacker nodes.”					    - Satoshi </a:t>
            </a:r>
            <a:r>
              <a:rPr lang="en-US" sz="2400" dirty="0" err="1"/>
              <a:t>Nakamoto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743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/>
          <a:lstStyle/>
          <a:p>
            <a:r>
              <a:rPr lang="en-US" dirty="0"/>
              <a:t>Key idea: Chain length requires work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3280439" y="1737904"/>
            <a:ext cx="1651084" cy="1130661"/>
            <a:chOff x="3280439" y="1737904"/>
            <a:chExt cx="1651084" cy="1130661"/>
          </a:xfrm>
        </p:grpSpPr>
        <p:sp>
          <p:nvSpPr>
            <p:cNvPr id="8" name="Shape 94"/>
            <p:cNvSpPr/>
            <p:nvPr/>
          </p:nvSpPr>
          <p:spPr>
            <a:xfrm>
              <a:off x="3879273" y="2167569"/>
              <a:ext cx="1052250" cy="700996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dirty="0" err="1">
                  <a:latin typeface="Arial" charset="0"/>
                  <a:ea typeface="Arial" charset="0"/>
                  <a:cs typeface="Arial" charset="0"/>
                  <a:sym typeface="Trebuchet MS"/>
                </a:rPr>
                <a:t>txn</a:t>
              </a:r>
              <a:r>
                <a:rPr lang="en-US" dirty="0">
                  <a:latin typeface="Arial" charset="0"/>
                  <a:ea typeface="Arial" charset="0"/>
                  <a:cs typeface="Arial" charset="0"/>
                  <a:sym typeface="Trebuchet MS"/>
                </a:rPr>
                <a:t> 7</a:t>
              </a:r>
              <a:endParaRPr lang="en" dirty="0">
                <a:latin typeface="Arial" charset="0"/>
                <a:ea typeface="Arial" charset="0"/>
                <a:cs typeface="Arial" charset="0"/>
                <a:sym typeface="Trebuchet MS"/>
              </a:endParaRPr>
            </a:p>
          </p:txBody>
        </p:sp>
        <p:sp>
          <p:nvSpPr>
            <p:cNvPr id="9" name="Shape 95"/>
            <p:cNvSpPr/>
            <p:nvPr/>
          </p:nvSpPr>
          <p:spPr>
            <a:xfrm>
              <a:off x="3879273" y="1845368"/>
              <a:ext cx="1052250" cy="322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400">
                  <a:latin typeface="Arial" charset="0"/>
                  <a:ea typeface="Arial" charset="0"/>
                  <a:cs typeface="Arial" charset="0"/>
                  <a:sym typeface="Trebuchet MS"/>
                </a:rPr>
                <a:t>prev: H(  )</a:t>
              </a:r>
            </a:p>
          </p:txBody>
        </p:sp>
        <p:sp>
          <p:nvSpPr>
            <p:cNvPr id="12" name="Shape 99"/>
            <p:cNvSpPr/>
            <p:nvPr/>
          </p:nvSpPr>
          <p:spPr>
            <a:xfrm>
              <a:off x="3280439" y="1737904"/>
              <a:ext cx="1440069" cy="719546"/>
            </a:xfrm>
            <a:custGeom>
              <a:avLst/>
              <a:gdLst/>
              <a:ahLst/>
              <a:cxnLst/>
              <a:rect l="0" t="0" r="0" b="0"/>
              <a:pathLst>
                <a:path w="82662" h="55553" extrusionOk="0">
                  <a:moveTo>
                    <a:pt x="82662" y="16888"/>
                  </a:moveTo>
                  <a:lnTo>
                    <a:pt x="82662" y="445"/>
                  </a:lnTo>
                  <a:lnTo>
                    <a:pt x="19554" y="0"/>
                  </a:lnTo>
                  <a:lnTo>
                    <a:pt x="19999" y="55553"/>
                  </a:lnTo>
                  <a:lnTo>
                    <a:pt x="0" y="55109"/>
                  </a:lnTo>
                </a:path>
              </a:pathLst>
            </a:custGeom>
            <a:noFill/>
            <a:ln w="38100" cap="flat" cmpd="sng">
              <a:solidFill>
                <a:srgbClr val="990000"/>
              </a:solidFill>
              <a:prstDash val="solid"/>
              <a:round/>
              <a:headEnd type="none" w="lg" len="lg"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628500" y="1737904"/>
            <a:ext cx="1647809" cy="1130661"/>
            <a:chOff x="1628500" y="1737904"/>
            <a:chExt cx="1647809" cy="1130661"/>
          </a:xfrm>
        </p:grpSpPr>
        <p:sp>
          <p:nvSpPr>
            <p:cNvPr id="10" name="Shape 97"/>
            <p:cNvSpPr/>
            <p:nvPr/>
          </p:nvSpPr>
          <p:spPr>
            <a:xfrm>
              <a:off x="2224059" y="2167569"/>
              <a:ext cx="1052250" cy="700996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dirty="0" err="1">
                  <a:latin typeface="Arial" charset="0"/>
                  <a:ea typeface="Arial" charset="0"/>
                  <a:cs typeface="Arial" charset="0"/>
                  <a:sym typeface="Trebuchet MS"/>
                </a:rPr>
                <a:t>txn</a:t>
              </a:r>
              <a:r>
                <a:rPr lang="en-US" dirty="0">
                  <a:latin typeface="Arial" charset="0"/>
                  <a:ea typeface="Arial" charset="0"/>
                  <a:cs typeface="Arial" charset="0"/>
                  <a:sym typeface="Trebuchet MS"/>
                </a:rPr>
                <a:t> 6</a:t>
              </a:r>
              <a:endParaRPr lang="en" dirty="0">
                <a:latin typeface="Arial" charset="0"/>
                <a:ea typeface="Arial" charset="0"/>
                <a:cs typeface="Arial" charset="0"/>
                <a:sym typeface="Trebuchet MS"/>
              </a:endParaRPr>
            </a:p>
          </p:txBody>
        </p:sp>
        <p:sp>
          <p:nvSpPr>
            <p:cNvPr id="11" name="Shape 98"/>
            <p:cNvSpPr/>
            <p:nvPr/>
          </p:nvSpPr>
          <p:spPr>
            <a:xfrm>
              <a:off x="2224059" y="1845368"/>
              <a:ext cx="1052250" cy="322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400" dirty="0" err="1">
                  <a:latin typeface="Arial" charset="0"/>
                  <a:ea typeface="Arial" charset="0"/>
                  <a:cs typeface="Arial" charset="0"/>
                  <a:sym typeface="Trebuchet MS"/>
                </a:rPr>
                <a:t>prev</a:t>
              </a:r>
              <a:r>
                <a:rPr lang="en" sz="1400" dirty="0">
                  <a:latin typeface="Arial" charset="0"/>
                  <a:ea typeface="Arial" charset="0"/>
                  <a:cs typeface="Arial" charset="0"/>
                  <a:sym typeface="Trebuchet MS"/>
                </a:rPr>
                <a:t>: H(  )</a:t>
              </a:r>
            </a:p>
          </p:txBody>
        </p:sp>
        <p:sp>
          <p:nvSpPr>
            <p:cNvPr id="13" name="Shape 100"/>
            <p:cNvSpPr/>
            <p:nvPr/>
          </p:nvSpPr>
          <p:spPr>
            <a:xfrm>
              <a:off x="1628500" y="1737904"/>
              <a:ext cx="1440069" cy="719546"/>
            </a:xfrm>
            <a:custGeom>
              <a:avLst/>
              <a:gdLst/>
              <a:ahLst/>
              <a:cxnLst/>
              <a:rect l="0" t="0" r="0" b="0"/>
              <a:pathLst>
                <a:path w="82662" h="55553" extrusionOk="0">
                  <a:moveTo>
                    <a:pt x="82662" y="16888"/>
                  </a:moveTo>
                  <a:lnTo>
                    <a:pt x="82662" y="445"/>
                  </a:lnTo>
                  <a:lnTo>
                    <a:pt x="19554" y="0"/>
                  </a:lnTo>
                  <a:lnTo>
                    <a:pt x="19999" y="55553"/>
                  </a:lnTo>
                  <a:lnTo>
                    <a:pt x="0" y="55109"/>
                  </a:lnTo>
                </a:path>
              </a:pathLst>
            </a:custGeom>
            <a:noFill/>
            <a:ln w="38100" cap="flat" cmpd="sng">
              <a:solidFill>
                <a:srgbClr val="990000"/>
              </a:solidFill>
              <a:prstDash val="solid"/>
              <a:round/>
              <a:headEnd type="none" w="lg" len="lg"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Shape 102"/>
          <p:cNvSpPr/>
          <p:nvPr/>
        </p:nvSpPr>
        <p:spPr>
          <a:xfrm>
            <a:off x="568839" y="2161694"/>
            <a:ext cx="1052250" cy="700996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dirty="0" err="1">
                <a:latin typeface="Arial" charset="0"/>
                <a:ea typeface="Arial" charset="0"/>
                <a:cs typeface="Arial" charset="0"/>
                <a:sym typeface="Trebuchet MS"/>
              </a:rPr>
              <a:t>txn</a:t>
            </a:r>
            <a:r>
              <a:rPr lang="en-US" dirty="0">
                <a:latin typeface="Arial" charset="0"/>
                <a:ea typeface="Arial" charset="0"/>
                <a:cs typeface="Arial" charset="0"/>
                <a:sym typeface="Trebuchet MS"/>
              </a:rPr>
              <a:t> 5</a:t>
            </a:r>
            <a:endParaRPr lang="en" dirty="0">
              <a:latin typeface="Arial" charset="0"/>
              <a:ea typeface="Arial" charset="0"/>
              <a:cs typeface="Arial" charset="0"/>
              <a:sym typeface="Trebuchet MS"/>
            </a:endParaRPr>
          </a:p>
        </p:txBody>
      </p:sp>
      <p:sp>
        <p:nvSpPr>
          <p:cNvPr id="15" name="Shape 103"/>
          <p:cNvSpPr/>
          <p:nvPr/>
        </p:nvSpPr>
        <p:spPr>
          <a:xfrm>
            <a:off x="568839" y="1845368"/>
            <a:ext cx="1052250" cy="3222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400" dirty="0" err="1">
                <a:latin typeface="Arial" charset="0"/>
                <a:ea typeface="Arial" charset="0"/>
                <a:cs typeface="Arial" charset="0"/>
                <a:sym typeface="Trebuchet MS"/>
              </a:rPr>
              <a:t>prev</a:t>
            </a:r>
            <a:r>
              <a:rPr lang="en" sz="1400" dirty="0">
                <a:latin typeface="Arial" charset="0"/>
                <a:ea typeface="Arial" charset="0"/>
                <a:cs typeface="Arial" charset="0"/>
                <a:sym typeface="Trebuchet MS"/>
              </a:rPr>
              <a:t>: H(  )</a:t>
            </a:r>
          </a:p>
        </p:txBody>
      </p:sp>
      <p:sp>
        <p:nvSpPr>
          <p:cNvPr id="16" name="Shape 104"/>
          <p:cNvSpPr/>
          <p:nvPr/>
        </p:nvSpPr>
        <p:spPr>
          <a:xfrm>
            <a:off x="-23445" y="1737904"/>
            <a:ext cx="1440069" cy="719546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06"/>
          <p:cNvSpPr/>
          <p:nvPr/>
        </p:nvSpPr>
        <p:spPr>
          <a:xfrm>
            <a:off x="8241492" y="1631601"/>
            <a:ext cx="447801" cy="813330"/>
          </a:xfrm>
          <a:custGeom>
            <a:avLst/>
            <a:gdLst/>
            <a:ahLst/>
            <a:cxnLst/>
            <a:rect l="0" t="0" r="0" b="0"/>
            <a:pathLst>
              <a:path w="17777" h="87106" extrusionOk="0">
                <a:moveTo>
                  <a:pt x="16888" y="0"/>
                </a:moveTo>
                <a:lnTo>
                  <a:pt x="17777" y="87106"/>
                </a:lnTo>
                <a:lnTo>
                  <a:pt x="0" y="87106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" name="Content Placeholder 1"/>
          <p:cNvSpPr>
            <a:spLocks noGrp="1"/>
          </p:cNvSpPr>
          <p:nvPr>
            <p:ph idx="1"/>
          </p:nvPr>
        </p:nvSpPr>
        <p:spPr>
          <a:xfrm>
            <a:off x="350195" y="4530004"/>
            <a:ext cx="8565205" cy="235315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400" dirty="0"/>
              <a:t>Generating a new block requires “proof of work”</a:t>
            </a:r>
          </a:p>
          <a:p>
            <a:pPr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400" dirty="0"/>
              <a:t>“Correct” nodes accept longest chain </a:t>
            </a:r>
          </a:p>
          <a:p>
            <a:pPr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400" dirty="0"/>
              <a:t>Creating fork requires rate of malicious work &gt;&gt; rate of correct</a:t>
            </a:r>
          </a:p>
          <a:p>
            <a:pPr lvl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200" dirty="0"/>
              <a:t>So, the older the block, the “safer” it is from being deleted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6573436" y="1725385"/>
            <a:ext cx="1651084" cy="1130661"/>
            <a:chOff x="6573436" y="1725385"/>
            <a:chExt cx="1651084" cy="1130661"/>
          </a:xfrm>
        </p:grpSpPr>
        <p:sp>
          <p:nvSpPr>
            <p:cNvPr id="40" name="Shape 94"/>
            <p:cNvSpPr/>
            <p:nvPr/>
          </p:nvSpPr>
          <p:spPr>
            <a:xfrm>
              <a:off x="7172270" y="2155050"/>
              <a:ext cx="1052250" cy="700996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dirty="0" err="1">
                  <a:latin typeface="Arial" charset="0"/>
                  <a:ea typeface="Arial" charset="0"/>
                  <a:cs typeface="Arial" charset="0"/>
                  <a:sym typeface="Trebuchet MS"/>
                </a:rPr>
                <a:t>txn</a:t>
              </a:r>
              <a:r>
                <a:rPr lang="en-US" dirty="0">
                  <a:latin typeface="Arial" charset="0"/>
                  <a:ea typeface="Arial" charset="0"/>
                  <a:cs typeface="Arial" charset="0"/>
                  <a:sym typeface="Trebuchet MS"/>
                </a:rPr>
                <a:t> 9</a:t>
              </a:r>
              <a:endParaRPr lang="en" dirty="0">
                <a:latin typeface="Arial" charset="0"/>
                <a:ea typeface="Arial" charset="0"/>
                <a:cs typeface="Arial" charset="0"/>
                <a:sym typeface="Trebuchet MS"/>
              </a:endParaRPr>
            </a:p>
          </p:txBody>
        </p:sp>
        <p:sp>
          <p:nvSpPr>
            <p:cNvPr id="41" name="Shape 95"/>
            <p:cNvSpPr/>
            <p:nvPr/>
          </p:nvSpPr>
          <p:spPr>
            <a:xfrm>
              <a:off x="7172270" y="1832849"/>
              <a:ext cx="1052250" cy="322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400">
                  <a:latin typeface="Arial" charset="0"/>
                  <a:ea typeface="Arial" charset="0"/>
                  <a:cs typeface="Arial" charset="0"/>
                  <a:sym typeface="Trebuchet MS"/>
                </a:rPr>
                <a:t>prev: H(  )</a:t>
              </a:r>
            </a:p>
          </p:txBody>
        </p:sp>
        <p:sp>
          <p:nvSpPr>
            <p:cNvPr id="44" name="Shape 99"/>
            <p:cNvSpPr/>
            <p:nvPr/>
          </p:nvSpPr>
          <p:spPr>
            <a:xfrm>
              <a:off x="6573436" y="1725385"/>
              <a:ext cx="1440069" cy="719546"/>
            </a:xfrm>
            <a:custGeom>
              <a:avLst/>
              <a:gdLst/>
              <a:ahLst/>
              <a:cxnLst/>
              <a:rect l="0" t="0" r="0" b="0"/>
              <a:pathLst>
                <a:path w="82662" h="55553" extrusionOk="0">
                  <a:moveTo>
                    <a:pt x="82662" y="16888"/>
                  </a:moveTo>
                  <a:lnTo>
                    <a:pt x="82662" y="445"/>
                  </a:lnTo>
                  <a:lnTo>
                    <a:pt x="19554" y="0"/>
                  </a:lnTo>
                  <a:lnTo>
                    <a:pt x="19999" y="55553"/>
                  </a:lnTo>
                  <a:lnTo>
                    <a:pt x="0" y="55109"/>
                  </a:lnTo>
                </a:path>
              </a:pathLst>
            </a:custGeom>
            <a:noFill/>
            <a:ln w="38100" cap="flat" cmpd="sng">
              <a:solidFill>
                <a:srgbClr val="990000"/>
              </a:solidFill>
              <a:prstDash val="solid"/>
              <a:round/>
              <a:headEnd type="none" w="lg" len="lg"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921497" y="1725385"/>
            <a:ext cx="1647809" cy="1130661"/>
            <a:chOff x="4921497" y="1725385"/>
            <a:chExt cx="1647809" cy="1130661"/>
          </a:xfrm>
        </p:grpSpPr>
        <p:sp>
          <p:nvSpPr>
            <p:cNvPr id="42" name="Shape 97"/>
            <p:cNvSpPr/>
            <p:nvPr/>
          </p:nvSpPr>
          <p:spPr>
            <a:xfrm>
              <a:off x="5517056" y="2155050"/>
              <a:ext cx="1052250" cy="700996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dirty="0" err="1">
                  <a:latin typeface="Arial" charset="0"/>
                  <a:ea typeface="Arial" charset="0"/>
                  <a:cs typeface="Arial" charset="0"/>
                  <a:sym typeface="Trebuchet MS"/>
                </a:rPr>
                <a:t>txn</a:t>
              </a:r>
              <a:r>
                <a:rPr lang="en-US" dirty="0">
                  <a:latin typeface="Arial" charset="0"/>
                  <a:ea typeface="Arial" charset="0"/>
                  <a:cs typeface="Arial" charset="0"/>
                  <a:sym typeface="Trebuchet MS"/>
                </a:rPr>
                <a:t> 8</a:t>
              </a:r>
              <a:endParaRPr lang="en" dirty="0">
                <a:latin typeface="Arial" charset="0"/>
                <a:ea typeface="Arial" charset="0"/>
                <a:cs typeface="Arial" charset="0"/>
                <a:sym typeface="Trebuchet MS"/>
              </a:endParaRPr>
            </a:p>
          </p:txBody>
        </p:sp>
        <p:sp>
          <p:nvSpPr>
            <p:cNvPr id="43" name="Shape 98"/>
            <p:cNvSpPr/>
            <p:nvPr/>
          </p:nvSpPr>
          <p:spPr>
            <a:xfrm>
              <a:off x="5517056" y="1832849"/>
              <a:ext cx="1052250" cy="322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400" dirty="0" err="1">
                  <a:latin typeface="Arial" charset="0"/>
                  <a:ea typeface="Arial" charset="0"/>
                  <a:cs typeface="Arial" charset="0"/>
                  <a:sym typeface="Trebuchet MS"/>
                </a:rPr>
                <a:t>prev</a:t>
              </a:r>
              <a:r>
                <a:rPr lang="en" sz="1400" dirty="0">
                  <a:latin typeface="Arial" charset="0"/>
                  <a:ea typeface="Arial" charset="0"/>
                  <a:cs typeface="Arial" charset="0"/>
                  <a:sym typeface="Trebuchet MS"/>
                </a:rPr>
                <a:t>: H(  )</a:t>
              </a:r>
            </a:p>
          </p:txBody>
        </p:sp>
        <p:sp>
          <p:nvSpPr>
            <p:cNvPr id="45" name="Shape 100"/>
            <p:cNvSpPr/>
            <p:nvPr/>
          </p:nvSpPr>
          <p:spPr>
            <a:xfrm>
              <a:off x="4921497" y="1725385"/>
              <a:ext cx="1440069" cy="719546"/>
            </a:xfrm>
            <a:custGeom>
              <a:avLst/>
              <a:gdLst/>
              <a:ahLst/>
              <a:cxnLst/>
              <a:rect l="0" t="0" r="0" b="0"/>
              <a:pathLst>
                <a:path w="82662" h="55553" extrusionOk="0">
                  <a:moveTo>
                    <a:pt x="82662" y="16888"/>
                  </a:moveTo>
                  <a:lnTo>
                    <a:pt x="82662" y="445"/>
                  </a:lnTo>
                  <a:lnTo>
                    <a:pt x="19554" y="0"/>
                  </a:lnTo>
                  <a:lnTo>
                    <a:pt x="19999" y="55553"/>
                  </a:lnTo>
                  <a:lnTo>
                    <a:pt x="0" y="55109"/>
                  </a:lnTo>
                </a:path>
              </a:pathLst>
            </a:custGeom>
            <a:noFill/>
            <a:ln w="38100" cap="flat" cmpd="sng">
              <a:solidFill>
                <a:srgbClr val="990000"/>
              </a:solidFill>
              <a:prstDash val="solid"/>
              <a:round/>
              <a:headEnd type="none" w="lg" len="lg"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621089" y="2633099"/>
            <a:ext cx="1666943" cy="1630512"/>
            <a:chOff x="1621089" y="3055127"/>
            <a:chExt cx="1666943" cy="1630512"/>
          </a:xfrm>
        </p:grpSpPr>
        <p:sp>
          <p:nvSpPr>
            <p:cNvPr id="46" name="Shape 97"/>
            <p:cNvSpPr/>
            <p:nvPr/>
          </p:nvSpPr>
          <p:spPr>
            <a:xfrm>
              <a:off x="2235782" y="3984643"/>
              <a:ext cx="1052250" cy="700996"/>
            </a:xfrm>
            <a:prstGeom prst="rect">
              <a:avLst/>
            </a:prstGeom>
            <a:solidFill>
              <a:srgbClr val="FF5C5E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dirty="0" err="1">
                  <a:latin typeface="Arial" charset="0"/>
                  <a:ea typeface="Arial" charset="0"/>
                  <a:cs typeface="Arial" charset="0"/>
                  <a:sym typeface="Trebuchet MS"/>
                </a:rPr>
                <a:t>txn</a:t>
              </a:r>
              <a:r>
                <a:rPr lang="en-US" dirty="0">
                  <a:latin typeface="Arial" charset="0"/>
                  <a:ea typeface="Arial" charset="0"/>
                  <a:cs typeface="Arial" charset="0"/>
                  <a:sym typeface="Trebuchet MS"/>
                </a:rPr>
                <a:t> 6’</a:t>
              </a:r>
              <a:endParaRPr lang="en" dirty="0">
                <a:latin typeface="Arial" charset="0"/>
                <a:ea typeface="Arial" charset="0"/>
                <a:cs typeface="Arial" charset="0"/>
                <a:sym typeface="Trebuchet MS"/>
              </a:endParaRPr>
            </a:p>
          </p:txBody>
        </p:sp>
        <p:sp>
          <p:nvSpPr>
            <p:cNvPr id="47" name="Shape 98"/>
            <p:cNvSpPr/>
            <p:nvPr/>
          </p:nvSpPr>
          <p:spPr>
            <a:xfrm>
              <a:off x="2235782" y="3662442"/>
              <a:ext cx="1052250" cy="322200"/>
            </a:xfrm>
            <a:prstGeom prst="rect">
              <a:avLst/>
            </a:prstGeom>
            <a:solidFill>
              <a:srgbClr val="FF5C5E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400" dirty="0" err="1">
                  <a:latin typeface="Arial" charset="0"/>
                  <a:ea typeface="Arial" charset="0"/>
                  <a:cs typeface="Arial" charset="0"/>
                  <a:sym typeface="Trebuchet MS"/>
                </a:rPr>
                <a:t>prev</a:t>
              </a:r>
              <a:r>
                <a:rPr lang="en" sz="1400" dirty="0">
                  <a:latin typeface="Arial" charset="0"/>
                  <a:ea typeface="Arial" charset="0"/>
                  <a:cs typeface="Arial" charset="0"/>
                  <a:sym typeface="Trebuchet MS"/>
                </a:rPr>
                <a:t>: H(  )</a:t>
              </a: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1621089" y="3055127"/>
              <a:ext cx="1428960" cy="675836"/>
              <a:chOff x="2876715" y="3594025"/>
              <a:chExt cx="2067535" cy="1247519"/>
            </a:xfrm>
          </p:grpSpPr>
          <p:sp>
            <p:nvSpPr>
              <p:cNvPr id="27" name="Shape 106"/>
              <p:cNvSpPr/>
              <p:nvPr/>
            </p:nvSpPr>
            <p:spPr>
              <a:xfrm flipV="1">
                <a:off x="2876715" y="3594025"/>
                <a:ext cx="475488" cy="918351"/>
              </a:xfrm>
              <a:custGeom>
                <a:avLst/>
                <a:gdLst/>
                <a:ahLst/>
                <a:cxnLst/>
                <a:rect l="0" t="0" r="0" b="0"/>
                <a:pathLst>
                  <a:path w="17777" h="87106" extrusionOk="0">
                    <a:moveTo>
                      <a:pt x="16888" y="0"/>
                    </a:moveTo>
                    <a:lnTo>
                      <a:pt x="17777" y="87106"/>
                    </a:lnTo>
                    <a:lnTo>
                      <a:pt x="0" y="87106"/>
                    </a:lnTo>
                  </a:path>
                </a:pathLst>
              </a:custGeom>
              <a:noFill/>
              <a:ln w="38100" cap="flat" cmpd="sng">
                <a:solidFill>
                  <a:srgbClr val="990000"/>
                </a:solidFill>
                <a:prstDash val="solid"/>
                <a:round/>
                <a:headEnd type="none" w="lg" len="lg"/>
                <a:tailEnd type="stealth" w="lg" len="lg"/>
              </a:ln>
            </p:spPr>
            <p:txBody>
              <a:bodyPr/>
              <a:lstStyle/>
              <a:p>
                <a:endParaRPr lang="en-US" dirty="0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3309672" y="4498719"/>
                <a:ext cx="1627632" cy="0"/>
              </a:xfrm>
              <a:prstGeom prst="line">
                <a:avLst/>
              </a:prstGeom>
              <a:ln>
                <a:solidFill>
                  <a:srgbClr val="991200"/>
                </a:solidFill>
                <a:prstDash val="solid"/>
                <a:headEnd type="none"/>
                <a:tailEnd type="none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4944250" y="4475784"/>
                <a:ext cx="0" cy="365760"/>
              </a:xfrm>
              <a:prstGeom prst="line">
                <a:avLst/>
              </a:prstGeom>
              <a:ln>
                <a:solidFill>
                  <a:srgbClr val="991200"/>
                </a:solidFill>
                <a:prstDash val="solid"/>
                <a:headEnd type="none"/>
                <a:tailEnd type="none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84414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0" grpId="0" uiExpand="1" build="p"/>
      <p:bldP spid="30" grpId="1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6" y="1449421"/>
            <a:ext cx="8565204" cy="565476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n-US" sz="2800" dirty="0"/>
              <a:t>Recall hash functions are one-way / collision resistant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Given </a:t>
            </a:r>
            <a:r>
              <a:rPr lang="en-US" sz="2400" i="1" dirty="0"/>
              <a:t>h</a:t>
            </a:r>
            <a:r>
              <a:rPr lang="en-US" sz="2400" dirty="0"/>
              <a:t>, hard to find </a:t>
            </a:r>
            <a:r>
              <a:rPr lang="en-US" sz="2400" i="1" dirty="0"/>
              <a:t>m</a:t>
            </a:r>
            <a:r>
              <a:rPr lang="en-US" sz="2400" dirty="0"/>
              <a:t> such that </a:t>
            </a:r>
            <a:r>
              <a:rPr lang="en-US" sz="2400" i="1" dirty="0"/>
              <a:t>h = hash(m)</a:t>
            </a:r>
          </a:p>
          <a:p>
            <a:pPr lvl="1">
              <a:lnSpc>
                <a:spcPct val="110000"/>
              </a:lnSpc>
            </a:pPr>
            <a:endParaRPr lang="en-US" sz="2400" i="1" dirty="0"/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n-US" sz="2800" dirty="0"/>
              <a:t>But what about finding partial collision?</a:t>
            </a:r>
          </a:p>
          <a:p>
            <a:pPr lvl="1">
              <a:lnSpc>
                <a:spcPct val="110000"/>
              </a:lnSpc>
            </a:pPr>
            <a:r>
              <a:rPr lang="en-US" sz="2400" i="1" dirty="0"/>
              <a:t>m</a:t>
            </a:r>
            <a:r>
              <a:rPr lang="en-US" sz="2400" dirty="0"/>
              <a:t> whose hash has most significant bit = 0?</a:t>
            </a:r>
          </a:p>
          <a:p>
            <a:pPr lvl="1">
              <a:lnSpc>
                <a:spcPct val="110000"/>
              </a:lnSpc>
            </a:pPr>
            <a:r>
              <a:rPr lang="en-US" sz="2400" i="1" dirty="0"/>
              <a:t>m</a:t>
            </a:r>
            <a:r>
              <a:rPr lang="en-US" sz="2400" dirty="0"/>
              <a:t> whose hash has most significant bit = 00?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Assuming output is randomly distributed, complexity grows exponentially with # bits to match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	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hashing to determine work!</a:t>
            </a:r>
          </a:p>
        </p:txBody>
      </p:sp>
    </p:spTree>
    <p:extLst>
      <p:ext uri="{BB962C8B-B14F-4D97-AF65-F5344CB8AC3E}">
        <p14:creationId xmlns:p14="http://schemas.microsoft.com/office/powerpoint/2010/main" val="151264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2708" y="1449421"/>
            <a:ext cx="8352692" cy="5103779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2000"/>
              </a:spcBef>
              <a:buNone/>
            </a:pPr>
            <a:r>
              <a:rPr lang="en-US" sz="2800" dirty="0"/>
              <a:t>Find </a:t>
            </a:r>
            <a:r>
              <a:rPr lang="en-US" sz="2800" b="1" dirty="0"/>
              <a:t>nonce</a:t>
            </a:r>
            <a:r>
              <a:rPr lang="en-US" sz="2800" dirty="0"/>
              <a:t> such that</a:t>
            </a:r>
          </a:p>
          <a:p>
            <a:pPr marL="0" indent="0" algn="ctr">
              <a:lnSpc>
                <a:spcPct val="110000"/>
              </a:lnSpc>
              <a:spcBef>
                <a:spcPts val="2000"/>
              </a:spcBef>
              <a:buNone/>
            </a:pPr>
            <a:r>
              <a:rPr lang="en-US" sz="2800" dirty="0">
                <a:solidFill>
                  <a:srgbClr val="C00000"/>
                </a:solidFill>
              </a:rPr>
              <a:t>   hash (</a:t>
            </a:r>
            <a:r>
              <a:rPr lang="en-US" sz="2800" b="1" dirty="0">
                <a:solidFill>
                  <a:srgbClr val="C00000"/>
                </a:solidFill>
              </a:rPr>
              <a:t>nonce</a:t>
            </a:r>
            <a:r>
              <a:rPr lang="en-US" sz="2800" dirty="0">
                <a:solidFill>
                  <a:srgbClr val="C00000"/>
                </a:solidFill>
              </a:rPr>
              <a:t> || </a:t>
            </a:r>
            <a:r>
              <a:rPr lang="en-US" sz="2800" dirty="0" err="1">
                <a:solidFill>
                  <a:srgbClr val="C00000"/>
                </a:solidFill>
              </a:rPr>
              <a:t>prev_hash</a:t>
            </a:r>
            <a:r>
              <a:rPr lang="en-US" sz="2800" dirty="0">
                <a:solidFill>
                  <a:srgbClr val="C00000"/>
                </a:solidFill>
              </a:rPr>
              <a:t> || block data)  &lt;  target</a:t>
            </a:r>
          </a:p>
          <a:p>
            <a:pPr marL="0" indent="0">
              <a:lnSpc>
                <a:spcPct val="110000"/>
              </a:lnSpc>
              <a:spcBef>
                <a:spcPts val="2000"/>
              </a:spcBef>
              <a:buNone/>
            </a:pPr>
            <a:r>
              <a:rPr lang="en-US" sz="2800" dirty="0"/>
              <a:t>i.e., hash has certain number of leading 0’s</a:t>
            </a:r>
          </a:p>
          <a:p>
            <a:pPr marL="0" indent="0">
              <a:lnSpc>
                <a:spcPct val="110000"/>
              </a:lnSpc>
              <a:spcBef>
                <a:spcPts val="800"/>
              </a:spcBef>
              <a:buNone/>
            </a:pPr>
            <a:endParaRPr lang="en-US" sz="2800" dirty="0"/>
          </a:p>
          <a:p>
            <a:pPr marL="0" indent="0">
              <a:lnSpc>
                <a:spcPct val="110000"/>
              </a:lnSpc>
              <a:spcBef>
                <a:spcPts val="800"/>
              </a:spcBef>
              <a:buNone/>
            </a:pPr>
            <a:r>
              <a:rPr lang="en-US" sz="2800" dirty="0"/>
              <a:t>What about changes in total system hashing rate?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n-US" sz="2800" dirty="0"/>
              <a:t>Target is recalculated every 2 weeks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n-US" sz="2800" dirty="0"/>
              <a:t>Goal:  One new block every 10 minutes</a:t>
            </a:r>
          </a:p>
          <a:p>
            <a:pPr marL="0" indent="0">
              <a:lnSpc>
                <a:spcPct val="110000"/>
              </a:lnSpc>
              <a:spcBef>
                <a:spcPts val="800"/>
              </a:spcBef>
              <a:buNone/>
            </a:pPr>
            <a:endParaRPr lang="en-US" sz="2800" dirty="0"/>
          </a:p>
          <a:p>
            <a:pPr marL="0" indent="0">
              <a:lnSpc>
                <a:spcPct val="110000"/>
              </a:lnSpc>
              <a:spcBef>
                <a:spcPts val="800"/>
              </a:spcBef>
              <a:buNone/>
            </a:pPr>
            <a:br>
              <a:rPr lang="en-US" sz="2200" dirty="0"/>
            </a:br>
            <a:r>
              <a:rPr lang="en-US" sz="2200" dirty="0"/>
              <a:t>	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Bitcoin proof of work</a:t>
            </a:r>
          </a:p>
        </p:txBody>
      </p:sp>
    </p:spTree>
    <p:extLst>
      <p:ext uri="{BB962C8B-B14F-4D97-AF65-F5344CB8AC3E}">
        <p14:creationId xmlns:p14="http://schemas.microsoft.com/office/powerpoint/2010/main" val="91554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5CCA50-C95B-D24D-B37C-50CBA3834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96" y="1639279"/>
            <a:ext cx="8260676" cy="490957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hash rate trends of bitcoin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7395" y="4356978"/>
            <a:ext cx="5345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           Currently:	25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Exahash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/s</a:t>
            </a:r>
          </a:p>
          <a:p>
            <a:pPr algn="l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			25 x 10</a:t>
            </a:r>
            <a:r>
              <a:rPr lang="en-US" sz="2400" baseline="30000" dirty="0">
                <a:latin typeface="Arial" charset="0"/>
                <a:ea typeface="Arial" charset="0"/>
                <a:cs typeface="Arial" charset="0"/>
              </a:rPr>
              <a:t>18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3052595" y="5267226"/>
            <a:ext cx="4926623" cy="552450"/>
          </a:xfrm>
        </p:spPr>
        <p:txBody>
          <a:bodyPr>
            <a:noAutofit/>
          </a:bodyPr>
          <a:lstStyle/>
          <a:p>
            <a:pPr marL="0" indent="0" algn="r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200" b="1" dirty="0">
                <a:latin typeface="Arial" charset="0"/>
                <a:ea typeface="Arial" charset="0"/>
                <a:cs typeface="Arial" charset="0"/>
              </a:rPr>
              <a:t>Tech:  CPU → GPU → FPGA → ASICs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8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5" y="1449421"/>
            <a:ext cx="8565205" cy="5316504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800" dirty="0"/>
              <a:t>New bitcoins are “created” every ~10 min,                    owned by “miner” (more on this later)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Thereafter, just keep record of transfers</a:t>
            </a:r>
          </a:p>
          <a:p>
            <a:pPr lvl="1">
              <a:spcBef>
                <a:spcPts val="600"/>
              </a:spcBef>
            </a:pPr>
            <a:r>
              <a:rPr lang="en-US" sz="2200" dirty="0"/>
              <a:t>e.g., Alice pays Bob 1 BTC</a:t>
            </a:r>
            <a:endParaRPr lang="en-US" sz="2600" dirty="0"/>
          </a:p>
          <a:p>
            <a:pPr>
              <a:spcBef>
                <a:spcPts val="4200"/>
              </a:spcBef>
            </a:pPr>
            <a:r>
              <a:rPr lang="en-US" sz="2600" dirty="0"/>
              <a:t>Basic protocol:</a:t>
            </a:r>
          </a:p>
          <a:p>
            <a:pPr lvl="1"/>
            <a:r>
              <a:rPr lang="en-US" sz="2200" dirty="0"/>
              <a:t>Alice signs transaction:   </a:t>
            </a:r>
            <a:r>
              <a:rPr lang="en-US" sz="2200" dirty="0" err="1"/>
              <a:t>txn</a:t>
            </a:r>
            <a:r>
              <a:rPr lang="en-US" sz="2200" dirty="0"/>
              <a:t> = </a:t>
            </a:r>
            <a:r>
              <a:rPr lang="en-US" sz="2200" dirty="0" err="1"/>
              <a:t>Sign</a:t>
            </a:r>
            <a:r>
              <a:rPr lang="en-US" sz="2200" baseline="-25000" dirty="0" err="1"/>
              <a:t>Alice</a:t>
            </a:r>
            <a:r>
              <a:rPr lang="en-US" sz="2200" dirty="0"/>
              <a:t> (BTC, </a:t>
            </a:r>
            <a:r>
              <a:rPr lang="en-US" sz="2200" dirty="0" err="1"/>
              <a:t>PK</a:t>
            </a:r>
            <a:r>
              <a:rPr lang="en-US" sz="2200" baseline="-25000" dirty="0" err="1"/>
              <a:t>Bob</a:t>
            </a:r>
            <a:r>
              <a:rPr lang="en-US" sz="2200" dirty="0"/>
              <a:t>)</a:t>
            </a:r>
          </a:p>
          <a:p>
            <a:pPr lvl="1"/>
            <a:r>
              <a:rPr lang="en-US" sz="2200" dirty="0"/>
              <a:t>Alice shows transaction to others…</a:t>
            </a:r>
          </a:p>
          <a:p>
            <a:endParaRPr lang="en-US" sz="2400" dirty="0"/>
          </a:p>
          <a:p>
            <a:pPr lvl="1"/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Bitcoin: 10,000 foot view</a:t>
            </a:r>
          </a:p>
        </p:txBody>
      </p:sp>
    </p:spTree>
    <p:extLst>
      <p:ext uri="{BB962C8B-B14F-4D97-AF65-F5344CB8AC3E}">
        <p14:creationId xmlns:p14="http://schemas.microsoft.com/office/powerpoint/2010/main" val="194509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consume all this energy?</a:t>
            </a:r>
          </a:p>
        </p:txBody>
      </p:sp>
      <p:pic>
        <p:nvPicPr>
          <p:cNvPr id="5" name="Shape 429"/>
          <p:cNvPicPr preferRelativeResize="0"/>
          <p:nvPr/>
        </p:nvPicPr>
        <p:blipFill rotWithShape="1">
          <a:blip r:embed="rId2">
            <a:alphaModFix/>
          </a:blip>
          <a:srcRect t="1180" b="1455"/>
          <a:stretch/>
        </p:blipFill>
        <p:spPr>
          <a:xfrm>
            <a:off x="1536648" y="1469571"/>
            <a:ext cx="6159640" cy="30085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21865" y="4396453"/>
            <a:ext cx="6621863" cy="2461547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en-US" sz="2000" dirty="0"/>
              <a:t>Creating a new block creates bitcoin!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1800" dirty="0"/>
              <a:t>Initially 50 BTC, decreases over time, currently 3.125</a:t>
            </a:r>
          </a:p>
          <a:p>
            <a:pPr lvl="2">
              <a:lnSpc>
                <a:spcPct val="100000"/>
              </a:lnSpc>
              <a:spcAft>
                <a:spcPts val="0"/>
              </a:spcAft>
            </a:pPr>
            <a:r>
              <a:rPr lang="en-US" sz="1800" dirty="0"/>
              <a:t>Last halving on April 19, 2024</a:t>
            </a:r>
          </a:p>
          <a:p>
            <a:pPr lvl="2">
              <a:lnSpc>
                <a:spcPct val="100000"/>
              </a:lnSpc>
              <a:spcAft>
                <a:spcPts val="0"/>
              </a:spcAft>
            </a:pPr>
            <a:r>
              <a:rPr lang="en-US" sz="1800" dirty="0"/>
              <a:t>Block height is 840,281 as of 4-21-2024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1800" dirty="0"/>
              <a:t>New bitcoin assigned to party named in new block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1800" dirty="0"/>
              <a:t>Called “mining” as you search for gold/coins</a:t>
            </a:r>
          </a:p>
          <a:p>
            <a:pPr lvl="1">
              <a:lnSpc>
                <a:spcPct val="10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1363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07256" y="5824493"/>
            <a:ext cx="5529411" cy="835069"/>
          </a:xfrm>
        </p:spPr>
        <p:txBody>
          <a:bodyPr>
            <a:noAutofit/>
          </a:bodyPr>
          <a:lstStyle/>
          <a:p>
            <a:pPr marL="0" indent="0" algn="ctr">
              <a:spcBef>
                <a:spcPts val="800"/>
              </a:spcBef>
              <a:buNone/>
            </a:pPr>
            <a:r>
              <a:rPr lang="en-US" sz="2800" dirty="0"/>
              <a:t>3.125 BTC = ~$</a:t>
            </a:r>
            <a:r>
              <a:rPr lang="en-US" dirty="0"/>
              <a:t>202,800 </a:t>
            </a:r>
            <a:r>
              <a:rPr lang="en-US" sz="2800" dirty="0"/>
              <a:t>today</a:t>
            </a:r>
            <a:endParaRPr lang="en-US" sz="2400" dirty="0"/>
          </a:p>
          <a:p>
            <a:pPr lvl="1" algn="ctr">
              <a:lnSpc>
                <a:spcPct val="100000"/>
              </a:lnSpc>
            </a:pPr>
            <a:endParaRPr lang="en-US" sz="2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Bitcoin is worth (LOTS OF) money!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9FA3B1-035F-F555-57E0-1CCBFBBA1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039" y="1811722"/>
            <a:ext cx="9276039" cy="350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7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2708" y="1449421"/>
            <a:ext cx="8581292" cy="5103779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en-US" sz="2600" dirty="0"/>
              <a:t>Race to find nonce and claim block reward, at which time race starts again for next block</a:t>
            </a:r>
          </a:p>
          <a:p>
            <a:pPr marL="0" indent="0" algn="ctr">
              <a:spcBef>
                <a:spcPts val="800"/>
              </a:spcBef>
              <a:buNone/>
            </a:pPr>
            <a:r>
              <a:rPr lang="en-US" sz="2600" dirty="0">
                <a:solidFill>
                  <a:srgbClr val="C00000"/>
                </a:solidFill>
              </a:rPr>
              <a:t> hash (</a:t>
            </a:r>
            <a:r>
              <a:rPr lang="en-US" sz="2600" b="1" dirty="0">
                <a:solidFill>
                  <a:srgbClr val="C00000"/>
                </a:solidFill>
              </a:rPr>
              <a:t>nonce</a:t>
            </a:r>
            <a:r>
              <a:rPr lang="en-US" sz="2600" dirty="0">
                <a:solidFill>
                  <a:srgbClr val="C00000"/>
                </a:solidFill>
              </a:rPr>
              <a:t> || </a:t>
            </a:r>
            <a:r>
              <a:rPr lang="en-US" sz="2600" dirty="0" err="1">
                <a:solidFill>
                  <a:srgbClr val="C00000"/>
                </a:solidFill>
              </a:rPr>
              <a:t>prev_hash</a:t>
            </a:r>
            <a:r>
              <a:rPr lang="en-US" sz="2600" dirty="0">
                <a:solidFill>
                  <a:srgbClr val="C00000"/>
                </a:solidFill>
              </a:rPr>
              <a:t> || block data) 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As solution has </a:t>
            </a:r>
            <a:r>
              <a:rPr lang="en-US" sz="2400" dirty="0" err="1"/>
              <a:t>prev_hash</a:t>
            </a:r>
            <a:r>
              <a:rPr lang="en-US" sz="2400" dirty="0"/>
              <a:t>, corresponds to particular chain</a:t>
            </a:r>
          </a:p>
          <a:p>
            <a:pPr>
              <a:spcBef>
                <a:spcPts val="2400"/>
              </a:spcBef>
            </a:pPr>
            <a:r>
              <a:rPr lang="en-US" sz="2600" dirty="0"/>
              <a:t>Correct behavior is to accept longest chain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“Length” determined by aggregate work, not # blocks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So miners incentivized only to work on longest chain, as otherwise solution not accepted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Remember blocks on other forks still “create” bitcoin, but only matters if chain in collective conscious (majority)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Incentivizing correct behavior?</a:t>
            </a:r>
          </a:p>
        </p:txBody>
      </p:sp>
    </p:spTree>
    <p:extLst>
      <p:ext uri="{BB962C8B-B14F-4D97-AF65-F5344CB8AC3E}">
        <p14:creationId xmlns:p14="http://schemas.microsoft.com/office/powerpoint/2010/main" val="189819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2708" y="1449421"/>
            <a:ext cx="8581292" cy="5103779"/>
          </a:xfrm>
        </p:spPr>
        <p:txBody>
          <a:bodyPr>
            <a:noAutofit/>
          </a:bodyPr>
          <a:lstStyle/>
          <a:p>
            <a:pPr>
              <a:spcBef>
                <a:spcPts val="2400"/>
              </a:spcBef>
            </a:pPr>
            <a:r>
              <a:rPr lang="en-US" dirty="0"/>
              <a:t>Each time a nonce is found:</a:t>
            </a:r>
          </a:p>
          <a:p>
            <a:pPr lvl="1">
              <a:spcBef>
                <a:spcPts val="2400"/>
              </a:spcBef>
            </a:pPr>
            <a:r>
              <a:rPr lang="en-US" sz="2600" dirty="0"/>
              <a:t>New leader elected for past epoch (~10 min) </a:t>
            </a:r>
          </a:p>
          <a:p>
            <a:pPr lvl="1">
              <a:spcBef>
                <a:spcPts val="2400"/>
              </a:spcBef>
            </a:pPr>
            <a:r>
              <a:rPr lang="en-US" sz="2600" dirty="0"/>
              <a:t>Leader elected randomly, probability of selection proportional to leader’s % of global hashing power</a:t>
            </a:r>
          </a:p>
          <a:p>
            <a:pPr lvl="1">
              <a:spcBef>
                <a:spcPts val="2400"/>
              </a:spcBef>
            </a:pPr>
            <a:r>
              <a:rPr lang="en-US" sz="2600" dirty="0"/>
              <a:t>Leader decides which transactions comprise block</a:t>
            </a:r>
          </a:p>
          <a:p>
            <a:pPr lvl="1">
              <a:spcBef>
                <a:spcPts val="2400"/>
              </a:spcBef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of randomized leader election</a:t>
            </a:r>
          </a:p>
        </p:txBody>
      </p:sp>
    </p:spTree>
    <p:extLst>
      <p:ext uri="{BB962C8B-B14F-4D97-AF65-F5344CB8AC3E}">
        <p14:creationId xmlns:p14="http://schemas.microsoft.com/office/powerpoint/2010/main" val="3514688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block = many transactions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96" y="1702289"/>
            <a:ext cx="8109646" cy="2002204"/>
          </a:xfrm>
          <a:prstGeom prst="rect">
            <a:avLst/>
          </a:prstGeom>
        </p:spPr>
      </p:pic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562708" y="3938955"/>
            <a:ext cx="8581292" cy="2426677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en-US" sz="2400" dirty="0"/>
              <a:t>Each miner picks a set of transactions for block</a:t>
            </a:r>
          </a:p>
          <a:p>
            <a:pPr>
              <a:spcBef>
                <a:spcPts val="800"/>
              </a:spcBef>
            </a:pPr>
            <a:r>
              <a:rPr lang="en-US" sz="2400" dirty="0"/>
              <a:t>Builds “block header”: </a:t>
            </a:r>
            <a:r>
              <a:rPr lang="en-US" sz="2400" dirty="0" err="1"/>
              <a:t>prevhash</a:t>
            </a:r>
            <a:r>
              <a:rPr lang="en-US" sz="2400" dirty="0"/>
              <a:t>, version, timestamp, </a:t>
            </a:r>
            <a:r>
              <a:rPr lang="en-US" sz="2400" dirty="0" err="1"/>
              <a:t>txns</a:t>
            </a:r>
            <a:r>
              <a:rPr lang="en-US" sz="2400" dirty="0"/>
              <a:t>, …</a:t>
            </a:r>
          </a:p>
          <a:p>
            <a:pPr>
              <a:spcBef>
                <a:spcPts val="800"/>
              </a:spcBef>
            </a:pPr>
            <a:r>
              <a:rPr lang="en-US" sz="2400" dirty="0"/>
              <a:t>Until hash &lt; target OR another node wins:</a:t>
            </a:r>
          </a:p>
          <a:p>
            <a:pPr lvl="1"/>
            <a:r>
              <a:rPr lang="en-US" sz="2100" dirty="0"/>
              <a:t>Pick nonce for header, compute hash = SHA256(SHA256(header))</a:t>
            </a:r>
          </a:p>
          <a:p>
            <a:pPr lvl="1">
              <a:lnSpc>
                <a:spcPct val="10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8356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Transactions are delayed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96" y="1702289"/>
            <a:ext cx="8109646" cy="2002204"/>
          </a:xfrm>
          <a:prstGeom prst="rect">
            <a:avLst/>
          </a:prstGeom>
        </p:spPr>
      </p:pic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562708" y="3938955"/>
            <a:ext cx="8581292" cy="242667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At some time </a:t>
            </a:r>
            <a:r>
              <a:rPr lang="en-US" sz="2400" i="1" dirty="0"/>
              <a:t>T</a:t>
            </a:r>
            <a:r>
              <a:rPr lang="en-US" sz="2400" dirty="0"/>
              <a:t>, block header constructed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Those transactions had been received </a:t>
            </a:r>
            <a:r>
              <a:rPr lang="en-US" sz="2400" i="1" dirty="0"/>
              <a:t>[ T – 10 min, T]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Block will be generated at time T + 10 min (on average)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So transactions are from 10 - 20 min before block creation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Can be much longer if “backlog” of transactions are long</a:t>
            </a:r>
          </a:p>
        </p:txBody>
      </p:sp>
    </p:spTree>
    <p:extLst>
      <p:ext uri="{BB962C8B-B14F-4D97-AF65-F5344CB8AC3E}">
        <p14:creationId xmlns:p14="http://schemas.microsoft.com/office/powerpoint/2010/main" val="136894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Commitments further delayed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96" y="1702289"/>
            <a:ext cx="8109646" cy="2002204"/>
          </a:xfrm>
          <a:prstGeom prst="rect">
            <a:avLst/>
          </a:prstGeom>
        </p:spPr>
      </p:pic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562708" y="3938955"/>
            <a:ext cx="8581292" cy="242667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When do you trust a transaction?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After we know it is “stable” on the hash chain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Recall that the longer the chain, the hard to “revert”</a:t>
            </a:r>
          </a:p>
          <a:p>
            <a:pPr>
              <a:spcBef>
                <a:spcPts val="2400"/>
              </a:spcBef>
            </a:pPr>
            <a:r>
              <a:rPr lang="en-US" sz="2200" dirty="0"/>
              <a:t>Common practice:  transaction “committed” when 6 blocks deep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i.e., Takes another ~1 hour for </a:t>
            </a:r>
            <a:r>
              <a:rPr lang="en-US" sz="2200" dirty="0" err="1"/>
              <a:t>txn</a:t>
            </a:r>
            <a:r>
              <a:rPr lang="en-US" sz="2200" dirty="0"/>
              <a:t> to become committed</a:t>
            </a:r>
          </a:p>
        </p:txBody>
      </p:sp>
    </p:spTree>
    <p:extLst>
      <p:ext uri="{BB962C8B-B14F-4D97-AF65-F5344CB8AC3E}">
        <p14:creationId xmlns:p14="http://schemas.microsoft.com/office/powerpoint/2010/main" val="58220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3304" y="16215"/>
            <a:ext cx="8793804" cy="1066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3800" dirty="0"/>
              <a:t>Bitcoin &amp; </a:t>
            </a:r>
            <a:r>
              <a:rPr lang="en-US" sz="3800" dirty="0" err="1"/>
              <a:t>blockchain</a:t>
            </a:r>
            <a:r>
              <a:rPr lang="en-US" sz="3800" dirty="0"/>
              <a:t> intrinsically linked</a:t>
            </a:r>
          </a:p>
        </p:txBody>
      </p:sp>
      <p:sp>
        <p:nvSpPr>
          <p:cNvPr id="7" name="Shape 491"/>
          <p:cNvSpPr/>
          <p:nvPr/>
        </p:nvSpPr>
        <p:spPr>
          <a:xfrm>
            <a:off x="3585346" y="2074349"/>
            <a:ext cx="1973308" cy="1194774"/>
          </a:xfrm>
          <a:prstGeom prst="roundRect">
            <a:avLst>
              <a:gd name="adj" fmla="val 16667"/>
            </a:avLst>
          </a:prstGeom>
          <a:solidFill>
            <a:srgbClr val="EFD7AE"/>
          </a:solidFill>
          <a:ln w="9525" cap="flat" cmpd="sng">
            <a:solidFill>
              <a:srgbClr val="E7C58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" name="Shape 492"/>
          <p:cNvSpPr txBox="1"/>
          <p:nvPr/>
        </p:nvSpPr>
        <p:spPr>
          <a:xfrm>
            <a:off x="3647959" y="2132672"/>
            <a:ext cx="1848080" cy="1078125"/>
          </a:xfrm>
          <a:prstGeom prst="rect">
            <a:avLst/>
          </a:prstGeom>
          <a:noFill/>
          <a:ln>
            <a:noFill/>
          </a:ln>
        </p:spPr>
        <p:txBody>
          <a:bodyPr lIns="64750" tIns="64750" rIns="64750" bIns="647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595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2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security of block chain</a:t>
            </a:r>
          </a:p>
        </p:txBody>
      </p:sp>
      <p:sp>
        <p:nvSpPr>
          <p:cNvPr id="9" name="Shape 493"/>
          <p:cNvSpPr/>
          <p:nvPr/>
        </p:nvSpPr>
        <p:spPr>
          <a:xfrm>
            <a:off x="2859455" y="2671736"/>
            <a:ext cx="3425090" cy="3190434"/>
          </a:xfrm>
          <a:custGeom>
            <a:avLst/>
            <a:gdLst/>
            <a:ahLst/>
            <a:cxnLst/>
            <a:rect l="0" t="0" r="0" b="0"/>
            <a:pathLst>
              <a:path w="2479893" h="2479893" extrusionOk="0">
                <a:moveTo>
                  <a:pt x="2146612" y="394118"/>
                </a:moveTo>
                <a:lnTo>
                  <a:pt x="2146612" y="394117"/>
                </a:lnTo>
                <a:cubicBezTo>
                  <a:pt x="2337425" y="598656"/>
                  <a:pt x="2453472" y="861705"/>
                  <a:pt x="2475900" y="1140529"/>
                </a:cubicBezTo>
              </a:path>
            </a:pathLst>
          </a:custGeom>
          <a:noFill/>
          <a:ln w="9525" cap="flat" cmpd="sng">
            <a:solidFill>
              <a:srgbClr val="3781B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494"/>
          <p:cNvSpPr/>
          <p:nvPr/>
        </p:nvSpPr>
        <p:spPr>
          <a:xfrm>
            <a:off x="5068455" y="4326500"/>
            <a:ext cx="1973308" cy="1194774"/>
          </a:xfrm>
          <a:prstGeom prst="roundRect">
            <a:avLst>
              <a:gd name="adj" fmla="val 16667"/>
            </a:avLst>
          </a:prstGeom>
          <a:solidFill>
            <a:srgbClr val="EFD7AE"/>
          </a:solidFill>
          <a:ln w="9525" cap="flat" cmpd="sng">
            <a:solidFill>
              <a:srgbClr val="E7C58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495"/>
          <p:cNvSpPr txBox="1"/>
          <p:nvPr/>
        </p:nvSpPr>
        <p:spPr>
          <a:xfrm>
            <a:off x="5131069" y="4384823"/>
            <a:ext cx="1848080" cy="1078125"/>
          </a:xfrm>
          <a:prstGeom prst="rect">
            <a:avLst/>
          </a:prstGeom>
          <a:noFill/>
          <a:ln>
            <a:noFill/>
          </a:ln>
        </p:spPr>
        <p:txBody>
          <a:bodyPr lIns="64750" tIns="64750" rIns="64750" bIns="647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595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2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value of currency</a:t>
            </a:r>
          </a:p>
        </p:txBody>
      </p:sp>
      <p:sp>
        <p:nvSpPr>
          <p:cNvPr id="12" name="Shape 496"/>
          <p:cNvSpPr/>
          <p:nvPr/>
        </p:nvSpPr>
        <p:spPr>
          <a:xfrm>
            <a:off x="2859455" y="2671736"/>
            <a:ext cx="3425090" cy="3190434"/>
          </a:xfrm>
          <a:custGeom>
            <a:avLst/>
            <a:gdLst/>
            <a:ahLst/>
            <a:cxnLst/>
            <a:rect l="0" t="0" r="0" b="0"/>
            <a:pathLst>
              <a:path w="2479893" h="2479893" extrusionOk="0">
                <a:moveTo>
                  <a:pt x="1621035" y="2419878"/>
                </a:moveTo>
                <a:lnTo>
                  <a:pt x="1621035" y="2419878"/>
                </a:lnTo>
                <a:cubicBezTo>
                  <a:pt x="1373276" y="2499897"/>
                  <a:pt x="1106615" y="2499897"/>
                  <a:pt x="858857" y="2419878"/>
                </a:cubicBezTo>
              </a:path>
            </a:pathLst>
          </a:custGeom>
          <a:noFill/>
          <a:ln w="9525" cap="flat" cmpd="sng">
            <a:solidFill>
              <a:srgbClr val="3781B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" name="Group 1"/>
          <p:cNvGrpSpPr/>
          <p:nvPr/>
        </p:nvGrpSpPr>
        <p:grpSpPr>
          <a:xfrm>
            <a:off x="2102238" y="4326500"/>
            <a:ext cx="1973308" cy="1194774"/>
            <a:chOff x="2102238" y="4326500"/>
            <a:chExt cx="1973308" cy="1194774"/>
          </a:xfrm>
        </p:grpSpPr>
        <p:sp>
          <p:nvSpPr>
            <p:cNvPr id="13" name="Shape 497"/>
            <p:cNvSpPr/>
            <p:nvPr/>
          </p:nvSpPr>
          <p:spPr>
            <a:xfrm>
              <a:off x="2102238" y="4326500"/>
              <a:ext cx="1973308" cy="1194774"/>
            </a:xfrm>
            <a:prstGeom prst="roundRect">
              <a:avLst>
                <a:gd name="adj" fmla="val 16667"/>
              </a:avLst>
            </a:prstGeom>
            <a:solidFill>
              <a:srgbClr val="EFD7AE"/>
            </a:solidFill>
            <a:ln w="9525" cap="flat" cmpd="sng">
              <a:solidFill>
                <a:srgbClr val="E7C58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498"/>
            <p:cNvSpPr txBox="1"/>
            <p:nvPr/>
          </p:nvSpPr>
          <p:spPr>
            <a:xfrm>
              <a:off x="2164851" y="4384823"/>
              <a:ext cx="1848080" cy="1078125"/>
            </a:xfrm>
            <a:prstGeom prst="rect">
              <a:avLst/>
            </a:prstGeom>
            <a:noFill/>
            <a:ln>
              <a:noFill/>
            </a:ln>
          </p:spPr>
          <p:txBody>
            <a:bodyPr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595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" sz="220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health of mining ecosystem</a:t>
              </a:r>
            </a:p>
          </p:txBody>
        </p:sp>
      </p:grpSp>
      <p:sp>
        <p:nvSpPr>
          <p:cNvPr id="15" name="Shape 499"/>
          <p:cNvSpPr/>
          <p:nvPr/>
        </p:nvSpPr>
        <p:spPr>
          <a:xfrm>
            <a:off x="2859455" y="2671736"/>
            <a:ext cx="3425090" cy="3190434"/>
          </a:xfrm>
          <a:custGeom>
            <a:avLst/>
            <a:gdLst/>
            <a:ahLst/>
            <a:cxnLst/>
            <a:rect l="0" t="0" r="0" b="0"/>
            <a:pathLst>
              <a:path w="2479893" h="2479893" extrusionOk="0">
                <a:moveTo>
                  <a:pt x="3991" y="1140530"/>
                </a:moveTo>
                <a:lnTo>
                  <a:pt x="3991" y="1140530"/>
                </a:lnTo>
                <a:cubicBezTo>
                  <a:pt x="26418" y="861705"/>
                  <a:pt x="142465" y="598657"/>
                  <a:pt x="333279" y="394118"/>
                </a:cubicBezTo>
              </a:path>
            </a:pathLst>
          </a:custGeom>
          <a:noFill/>
          <a:ln w="9525" cap="flat" cmpd="sng">
            <a:solidFill>
              <a:srgbClr val="3781B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26723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3800" dirty="0"/>
              <a:t>Summary</a:t>
            </a:r>
          </a:p>
        </p:txBody>
      </p:sp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350195" y="1449421"/>
            <a:ext cx="8793805" cy="5316504"/>
          </a:xfrm>
        </p:spPr>
        <p:txBody>
          <a:bodyPr>
            <a:noAutofit/>
          </a:bodyPr>
          <a:lstStyle/>
          <a:p>
            <a:r>
              <a:rPr lang="en-US" sz="2800" dirty="0"/>
              <a:t>Coins </a:t>
            </a:r>
            <a:r>
              <a:rPr lang="en-US" sz="2800" dirty="0" err="1"/>
              <a:t>xfer</a:t>
            </a:r>
            <a:r>
              <a:rPr lang="en-US" sz="2800" dirty="0"/>
              <a:t>/split between “addresses” (PK) in </a:t>
            </a:r>
            <a:r>
              <a:rPr lang="en-US" sz="2800" dirty="0" err="1"/>
              <a:t>txns</a:t>
            </a:r>
            <a:endParaRPr lang="en-US" sz="2800" dirty="0"/>
          </a:p>
          <a:p>
            <a:r>
              <a:rPr lang="en-US" sz="2800" dirty="0" err="1"/>
              <a:t>Blockchain</a:t>
            </a:r>
            <a:r>
              <a:rPr lang="en-US" sz="2800" dirty="0"/>
              <a:t>:  Global ordered, append-only log of </a:t>
            </a:r>
            <a:r>
              <a:rPr lang="en-US" sz="2800" dirty="0" err="1"/>
              <a:t>txns</a:t>
            </a:r>
            <a:endParaRPr lang="en-US" sz="2800" dirty="0"/>
          </a:p>
          <a:p>
            <a:pPr lvl="1">
              <a:spcBef>
                <a:spcPts val="1200"/>
              </a:spcBef>
              <a:spcAft>
                <a:spcPts val="400"/>
              </a:spcAft>
            </a:pPr>
            <a:r>
              <a:rPr lang="en-US" sz="2600" dirty="0"/>
              <a:t>Reached through decentralized consensus</a:t>
            </a:r>
          </a:p>
          <a:p>
            <a:pPr lvl="2">
              <a:spcBef>
                <a:spcPts val="400"/>
              </a:spcBef>
              <a:spcAft>
                <a:spcPts val="400"/>
              </a:spcAft>
            </a:pPr>
            <a:r>
              <a:rPr lang="en-US" dirty="0"/>
              <a:t>Each epoch, “random” node selected to batch  transactions into block and append block to log</a:t>
            </a:r>
          </a:p>
          <a:p>
            <a:pPr lvl="1">
              <a:spcBef>
                <a:spcPts val="1200"/>
              </a:spcBef>
              <a:spcAft>
                <a:spcPts val="400"/>
              </a:spcAft>
            </a:pPr>
            <a:r>
              <a:rPr lang="en-US" sz="2600" dirty="0"/>
              <a:t>Nodes incentivized to perform work and act correctly</a:t>
            </a:r>
          </a:p>
          <a:p>
            <a:pPr lvl="2">
              <a:spcBef>
                <a:spcPts val="400"/>
              </a:spcBef>
              <a:spcAft>
                <a:spcPts val="400"/>
              </a:spcAft>
            </a:pPr>
            <a:r>
              <a:rPr lang="en-US" sz="2300" dirty="0"/>
              <a:t>When “solve” block, get block rewards + </a:t>
            </a:r>
            <a:r>
              <a:rPr lang="en-US" sz="2300" dirty="0" err="1"/>
              <a:t>txn</a:t>
            </a:r>
            <a:r>
              <a:rPr lang="en-US" sz="2300" dirty="0"/>
              <a:t> fees</a:t>
            </a:r>
          </a:p>
          <a:p>
            <a:pPr lvl="2">
              <a:spcBef>
                <a:spcPts val="400"/>
              </a:spcBef>
              <a:spcAft>
                <a:spcPts val="400"/>
              </a:spcAft>
            </a:pPr>
            <a:r>
              <a:rPr lang="en-US" sz="2300" dirty="0"/>
              <a:t>Only “keep” reward if block persists on main chain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endParaRPr lang="en-US" sz="2400" dirty="0"/>
          </a:p>
          <a:p>
            <a:pPr lvl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5558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8FB9A0-BDC6-AC86-8F8E-0B0178949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025072-9793-DD45-A50B-C84D5FD44B4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94FFB5-E57A-3B1D-A58D-27B3FEAFAE7B}"/>
              </a:ext>
            </a:extLst>
          </p:cNvPr>
          <p:cNvSpPr txBox="1"/>
          <p:nvPr/>
        </p:nvSpPr>
        <p:spPr>
          <a:xfrm>
            <a:off x="3281267" y="2782669"/>
            <a:ext cx="2581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charset="0"/>
                <a:ea typeface="Arial" charset="0"/>
                <a:cs typeface="Arial" charset="0"/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413070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2099" y="2948983"/>
            <a:ext cx="6712948" cy="275368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Can Alice “pay” both Bob and Charlie with same bitcoin ?</a:t>
            </a:r>
          </a:p>
          <a:p>
            <a:pPr>
              <a:lnSpc>
                <a:spcPct val="120000"/>
              </a:lnSpc>
              <a:spcBef>
                <a:spcPts val="1800"/>
              </a:spcBef>
              <a:spcAft>
                <a:spcPts val="1200"/>
              </a:spcAft>
            </a:pPr>
            <a:r>
              <a:rPr lang="en-US" dirty="0"/>
              <a:t>( Known as “double spending” 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72373" y="1569855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none" baseline="0">
                <a:solidFill>
                  <a:schemeClr val="bg1"/>
                </a:solidFill>
                <a:latin typeface="+mj-lt"/>
                <a:ea typeface="ＭＳ Ｐゴシック" pitchFamily="-1" charset="-128"/>
                <a:cs typeface="ＭＳ Ｐゴシック" pitchFamily="-1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9pPr>
          </a:lstStyle>
          <a:p>
            <a:r>
              <a:rPr lang="en-US"/>
              <a:t>Problem:  Equivocation!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3790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 format:  strawman</a:t>
            </a:r>
          </a:p>
        </p:txBody>
      </p:sp>
      <p:sp>
        <p:nvSpPr>
          <p:cNvPr id="6" name="Shape 48"/>
          <p:cNvSpPr/>
          <p:nvPr/>
        </p:nvSpPr>
        <p:spPr>
          <a:xfrm>
            <a:off x="844062" y="1381435"/>
            <a:ext cx="7498079" cy="8229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  <a:sym typeface="Trebuchet MS"/>
              </a:rPr>
              <a:t>    </a:t>
            </a:r>
            <a:r>
              <a:rPr lang="en" dirty="0">
                <a:latin typeface="Arial" charset="0"/>
                <a:ea typeface="Arial" charset="0"/>
                <a:cs typeface="Arial" charset="0"/>
                <a:sym typeface="Trebuchet MS"/>
              </a:rPr>
              <a:t>Create </a:t>
            </a:r>
            <a:r>
              <a:rPr lang="en-US" dirty="0">
                <a:latin typeface="Arial" charset="0"/>
                <a:ea typeface="Arial" charset="0"/>
                <a:cs typeface="Arial" charset="0"/>
                <a:sym typeface="Trebuchet MS"/>
              </a:rPr>
              <a:t>12.5 </a:t>
            </a:r>
            <a:r>
              <a:rPr lang="en" dirty="0">
                <a:latin typeface="Arial" charset="0"/>
                <a:ea typeface="Arial" charset="0"/>
                <a:cs typeface="Arial" charset="0"/>
                <a:sym typeface="Trebuchet MS"/>
              </a:rPr>
              <a:t>coins</a:t>
            </a:r>
            <a:r>
              <a:rPr lang="en-US" dirty="0">
                <a:latin typeface="Arial" charset="0"/>
                <a:ea typeface="Arial" charset="0"/>
                <a:cs typeface="Arial" charset="0"/>
                <a:sym typeface="Trebuchet MS"/>
              </a:rPr>
              <a:t>, </a:t>
            </a:r>
            <a:r>
              <a:rPr lang="en" dirty="0">
                <a:latin typeface="Arial" charset="0"/>
                <a:ea typeface="Arial" charset="0"/>
                <a:cs typeface="Arial" charset="0"/>
                <a:sym typeface="Trebuchet MS"/>
              </a:rPr>
              <a:t>credit to Alice</a:t>
            </a:r>
            <a:endParaRPr lang="en" baseline="-25000" dirty="0">
              <a:latin typeface="Arial" charset="0"/>
              <a:ea typeface="Arial" charset="0"/>
              <a:cs typeface="Arial" charset="0"/>
              <a:sym typeface="Trebuchet MS"/>
            </a:endParaRPr>
          </a:p>
        </p:txBody>
      </p:sp>
      <p:sp>
        <p:nvSpPr>
          <p:cNvPr id="7" name="Shape 49"/>
          <p:cNvSpPr/>
          <p:nvPr/>
        </p:nvSpPr>
        <p:spPr>
          <a:xfrm>
            <a:off x="844062" y="2200224"/>
            <a:ext cx="7498079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   Transfer 3 </a:t>
            </a:r>
            <a:r>
              <a:rPr lang="en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coins</a:t>
            </a: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</a:t>
            </a:r>
            <a:r>
              <a:rPr lang="en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from Alice to Bob</a:t>
            </a: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		     </a:t>
            </a:r>
            <a:r>
              <a:rPr lang="en" baseline="-250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SIGNED(Alice)</a:t>
            </a:r>
          </a:p>
        </p:txBody>
      </p:sp>
      <p:sp>
        <p:nvSpPr>
          <p:cNvPr id="8" name="Shape 50"/>
          <p:cNvSpPr/>
          <p:nvPr/>
        </p:nvSpPr>
        <p:spPr>
          <a:xfrm>
            <a:off x="844062" y="3019013"/>
            <a:ext cx="7498079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   </a:t>
            </a:r>
            <a:r>
              <a:rPr lang="en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Transfer 8 coins</a:t>
            </a: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</a:t>
            </a:r>
            <a:r>
              <a:rPr lang="en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from Bob to Carol</a:t>
            </a: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 	     </a:t>
            </a:r>
            <a:r>
              <a:rPr lang="en" baseline="-250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SIGNED(Bob)</a:t>
            </a:r>
          </a:p>
        </p:txBody>
      </p:sp>
      <p:sp>
        <p:nvSpPr>
          <p:cNvPr id="9" name="Shape 51"/>
          <p:cNvSpPr/>
          <p:nvPr/>
        </p:nvSpPr>
        <p:spPr>
          <a:xfrm>
            <a:off x="844062" y="3837801"/>
            <a:ext cx="7498079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   </a:t>
            </a:r>
            <a:r>
              <a:rPr lang="en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Transfer </a:t>
            </a: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1</a:t>
            </a:r>
            <a:r>
              <a:rPr lang="en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coins</a:t>
            </a: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</a:t>
            </a:r>
            <a:r>
              <a:rPr lang="en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from Carol to Alice</a:t>
            </a: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 	     </a:t>
            </a:r>
            <a:r>
              <a:rPr lang="en" baseline="-250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SIGNED(Carol)</a:t>
            </a:r>
          </a:p>
        </p:txBody>
      </p:sp>
      <p:sp>
        <p:nvSpPr>
          <p:cNvPr id="11" name="Shape 57"/>
          <p:cNvSpPr txBox="1"/>
          <p:nvPr/>
        </p:nvSpPr>
        <p:spPr>
          <a:xfrm>
            <a:off x="1101008" y="5330980"/>
            <a:ext cx="6984185" cy="101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How do you determine if Alice has balance? 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Scan backwards to time 0 !</a:t>
            </a:r>
            <a:endParaRPr lang="en" sz="2400" b="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23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 format</a:t>
            </a:r>
          </a:p>
        </p:txBody>
      </p:sp>
      <p:sp>
        <p:nvSpPr>
          <p:cNvPr id="6" name="Shape 48"/>
          <p:cNvSpPr/>
          <p:nvPr/>
        </p:nvSpPr>
        <p:spPr>
          <a:xfrm>
            <a:off x="846831" y="1381435"/>
            <a:ext cx="7498079" cy="8229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   Inputs: 	</a:t>
            </a:r>
            <a:r>
              <a:rPr lang="en-US" b="0" dirty="0" err="1">
                <a:latin typeface="Arial" charset="0"/>
                <a:ea typeface="Arial" charset="0"/>
                <a:cs typeface="Arial" charset="0"/>
              </a:rPr>
              <a:t>Ø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		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 // </a:t>
            </a:r>
            <a:r>
              <a:rPr lang="en-US" b="0" i="1" dirty="0" err="1">
                <a:latin typeface="Arial" charset="0"/>
                <a:ea typeface="Arial" charset="0"/>
                <a:cs typeface="Arial" charset="0"/>
              </a:rPr>
              <a:t>Coinbase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 reward</a:t>
            </a:r>
          </a:p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Outputs: 	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25.0→PK_Alice</a:t>
            </a:r>
            <a:endParaRPr lang="en" b="0" baseline="-25000" dirty="0">
              <a:latin typeface="Arial" charset="0"/>
              <a:ea typeface="Arial" charset="0"/>
              <a:cs typeface="Arial" charset="0"/>
              <a:sym typeface="Trebuchet MS"/>
            </a:endParaRPr>
          </a:p>
        </p:txBody>
      </p:sp>
      <p:sp>
        <p:nvSpPr>
          <p:cNvPr id="7" name="Shape 49"/>
          <p:cNvSpPr/>
          <p:nvPr/>
        </p:nvSpPr>
        <p:spPr>
          <a:xfrm>
            <a:off x="846829" y="2201273"/>
            <a:ext cx="7498079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ct val="61111"/>
            </a:pP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 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Inputs: 	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b="0" dirty="0" err="1">
                <a:latin typeface="Arial" charset="0"/>
                <a:ea typeface="Arial" charset="0"/>
                <a:cs typeface="Arial" charset="0"/>
              </a:rPr>
              <a:t>prevtxn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, 0)	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// 25 BTC from Alice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algn="l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ct val="61111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   Outputs: 	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25.0→PK_Bob</a:t>
            </a: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			     </a:t>
            </a:r>
            <a:r>
              <a:rPr lang="en" baseline="-250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SIGNED(Alice)</a:t>
            </a:r>
          </a:p>
        </p:txBody>
      </p:sp>
      <p:sp>
        <p:nvSpPr>
          <p:cNvPr id="8" name="Shape 50"/>
          <p:cNvSpPr/>
          <p:nvPr/>
        </p:nvSpPr>
        <p:spPr>
          <a:xfrm>
            <a:off x="846831" y="3021111"/>
            <a:ext cx="7498079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ct val="61111"/>
            </a:pP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 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Inputs: 	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H 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b="0" dirty="0" err="1">
                <a:latin typeface="Arial" charset="0"/>
                <a:ea typeface="Arial" charset="0"/>
                <a:cs typeface="Arial" charset="0"/>
              </a:rPr>
              <a:t>prevtxn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, 0)	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// 25 BTC From Alice</a:t>
            </a:r>
            <a:endParaRPr lang="en-US" i="1" dirty="0">
              <a:latin typeface="Arial" charset="0"/>
              <a:ea typeface="Arial" charset="0"/>
              <a:cs typeface="Arial" charset="0"/>
            </a:endParaRPr>
          </a:p>
          <a:p>
            <a:pPr algn="l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ct val="61111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   Outputs: 	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5.0→PK_Bob, 20.0 →PK_Alice2</a:t>
            </a: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    </a:t>
            </a:r>
            <a:r>
              <a:rPr lang="en" baseline="-250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SIGNED(Alice)</a:t>
            </a:r>
          </a:p>
        </p:txBody>
      </p:sp>
      <p:sp>
        <p:nvSpPr>
          <p:cNvPr id="9" name="Shape 51"/>
          <p:cNvSpPr/>
          <p:nvPr/>
        </p:nvSpPr>
        <p:spPr>
          <a:xfrm>
            <a:off x="846831" y="3840950"/>
            <a:ext cx="7498079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ct val="61111"/>
            </a:pP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 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Inputs: 	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H 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(prevtxn1, 1), 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(prevtxn2, 0)   // 10+5 BTC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algn="l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ct val="61111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   Outputs: 	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14.9→PK_Bob </a:t>
            </a: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			     </a:t>
            </a:r>
            <a:r>
              <a:rPr lang="en" baseline="-250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SIGNED(Alice)</a:t>
            </a:r>
          </a:p>
        </p:txBody>
      </p:sp>
      <p:sp>
        <p:nvSpPr>
          <p:cNvPr id="11" name="Shape 57"/>
          <p:cNvSpPr txBox="1"/>
          <p:nvPr/>
        </p:nvSpPr>
        <p:spPr>
          <a:xfrm>
            <a:off x="646575" y="4890077"/>
            <a:ext cx="8315717" cy="15710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Transaction typically has 1+ inputs, 1+ outputs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Making change:  1</a:t>
            </a:r>
            <a:r>
              <a:rPr lang="en-US" sz="2400" b="0" baseline="30000" dirty="0">
                <a:latin typeface="Arial" charset="0"/>
                <a:ea typeface="Arial" charset="0"/>
                <a:cs typeface="Arial" charset="0"/>
              </a:rPr>
              <a:t>st</a:t>
            </a:r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 output payee, 2</a:t>
            </a:r>
            <a:r>
              <a:rPr lang="en-US" sz="2400" b="0" baseline="30000" dirty="0">
                <a:latin typeface="Arial" charset="0"/>
                <a:ea typeface="Arial" charset="0"/>
                <a:cs typeface="Arial" charset="0"/>
              </a:rPr>
              <a:t>nd</a:t>
            </a:r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 output self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Output can appear in single later input (avoids scan back)</a:t>
            </a:r>
          </a:p>
        </p:txBody>
      </p:sp>
    </p:spTree>
    <p:extLst>
      <p:ext uri="{BB962C8B-B14F-4D97-AF65-F5344CB8AC3E}">
        <p14:creationId xmlns:p14="http://schemas.microsoft.com/office/powerpoint/2010/main" val="44871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 format</a:t>
            </a:r>
          </a:p>
        </p:txBody>
      </p:sp>
      <p:sp>
        <p:nvSpPr>
          <p:cNvPr id="6" name="Shape 48"/>
          <p:cNvSpPr/>
          <p:nvPr/>
        </p:nvSpPr>
        <p:spPr>
          <a:xfrm>
            <a:off x="846831" y="1381435"/>
            <a:ext cx="7498079" cy="8229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   Inputs: 	</a:t>
            </a:r>
            <a:r>
              <a:rPr lang="en-US" b="0" dirty="0" err="1">
                <a:latin typeface="Arial" charset="0"/>
                <a:ea typeface="Arial" charset="0"/>
                <a:cs typeface="Arial" charset="0"/>
              </a:rPr>
              <a:t>Ø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		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 // </a:t>
            </a:r>
            <a:r>
              <a:rPr lang="en-US" b="0" i="1" dirty="0" err="1">
                <a:latin typeface="Arial" charset="0"/>
                <a:ea typeface="Arial" charset="0"/>
                <a:cs typeface="Arial" charset="0"/>
              </a:rPr>
              <a:t>Coinbase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 reward</a:t>
            </a:r>
          </a:p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Outputs: 	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25.0→PK_Alice</a:t>
            </a:r>
            <a:endParaRPr lang="en" b="0" baseline="-25000" dirty="0">
              <a:latin typeface="Arial" charset="0"/>
              <a:ea typeface="Arial" charset="0"/>
              <a:cs typeface="Arial" charset="0"/>
              <a:sym typeface="Trebuchet MS"/>
            </a:endParaRPr>
          </a:p>
        </p:txBody>
      </p:sp>
      <p:sp>
        <p:nvSpPr>
          <p:cNvPr id="7" name="Shape 49"/>
          <p:cNvSpPr/>
          <p:nvPr/>
        </p:nvSpPr>
        <p:spPr>
          <a:xfrm>
            <a:off x="846829" y="2201273"/>
            <a:ext cx="7498079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ct val="61111"/>
            </a:pP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 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Inputs: 	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b="0" dirty="0" err="1">
                <a:latin typeface="Arial" charset="0"/>
                <a:ea typeface="Arial" charset="0"/>
                <a:cs typeface="Arial" charset="0"/>
              </a:rPr>
              <a:t>prevtxn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, 0)	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// 25 BTC from Alice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algn="l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ct val="61111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   Outputs: 	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25.0→PK_Bob</a:t>
            </a: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			     </a:t>
            </a:r>
            <a:r>
              <a:rPr lang="en" baseline="-250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SIGNED(Alice)</a:t>
            </a:r>
          </a:p>
        </p:txBody>
      </p:sp>
      <p:sp>
        <p:nvSpPr>
          <p:cNvPr id="8" name="Shape 50"/>
          <p:cNvSpPr/>
          <p:nvPr/>
        </p:nvSpPr>
        <p:spPr>
          <a:xfrm>
            <a:off x="846831" y="3021111"/>
            <a:ext cx="7498079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ct val="61111"/>
            </a:pP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 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Inputs: 	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H 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b="0" dirty="0" err="1">
                <a:latin typeface="Arial" charset="0"/>
                <a:ea typeface="Arial" charset="0"/>
                <a:cs typeface="Arial" charset="0"/>
              </a:rPr>
              <a:t>prevtxn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, 0)	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// 25 BTC From Alice</a:t>
            </a:r>
            <a:endParaRPr lang="en-US" i="1" dirty="0">
              <a:latin typeface="Arial" charset="0"/>
              <a:ea typeface="Arial" charset="0"/>
              <a:cs typeface="Arial" charset="0"/>
            </a:endParaRPr>
          </a:p>
          <a:p>
            <a:pPr algn="l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ct val="61111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   Outputs: 	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5.0→PK_Bob, 20.0 →PK_Alice2</a:t>
            </a: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    </a:t>
            </a:r>
            <a:r>
              <a:rPr lang="en" baseline="-250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SIGNED(Alice)</a:t>
            </a:r>
          </a:p>
        </p:txBody>
      </p:sp>
      <p:sp>
        <p:nvSpPr>
          <p:cNvPr id="9" name="Shape 51"/>
          <p:cNvSpPr/>
          <p:nvPr/>
        </p:nvSpPr>
        <p:spPr>
          <a:xfrm>
            <a:off x="846831" y="3840950"/>
            <a:ext cx="7498079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ct val="61111"/>
            </a:pP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 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Inputs: 	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H 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(prevtxn1, 1), 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(prevtxn2, 0)   // 10+5 BTC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algn="l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ct val="61111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   Outputs: 	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14.9→PK_Bob </a:t>
            </a: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			     </a:t>
            </a:r>
            <a:r>
              <a:rPr lang="en" baseline="-250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SIGNED(Alice)</a:t>
            </a:r>
          </a:p>
        </p:txBody>
      </p:sp>
      <p:sp>
        <p:nvSpPr>
          <p:cNvPr id="11" name="Shape 57"/>
          <p:cNvSpPr txBox="1"/>
          <p:nvPr/>
        </p:nvSpPr>
        <p:spPr>
          <a:xfrm>
            <a:off x="649224" y="4892040"/>
            <a:ext cx="8315717" cy="12508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Unspent portion of inputs is “transaction fee” to miner</a:t>
            </a:r>
          </a:p>
          <a:p>
            <a:pPr marL="342900" lvl="0" indent="-342900" algn="l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In fact, “outputs” are stack-based scripts</a:t>
            </a:r>
          </a:p>
          <a:p>
            <a:pPr marL="342900" lvl="0" indent="-342900" algn="l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1 Block = 1MB max</a:t>
            </a:r>
          </a:p>
        </p:txBody>
      </p:sp>
    </p:spTree>
    <p:extLst>
      <p:ext uri="{BB962C8B-B14F-4D97-AF65-F5344CB8AC3E}">
        <p14:creationId xmlns:p14="http://schemas.microsoft.com/office/powerpoint/2010/main" val="1896668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/ verification efficiency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37" y="1485900"/>
            <a:ext cx="4251158" cy="4572000"/>
          </a:xfrm>
          <a:prstGeom prst="rect">
            <a:avLst/>
          </a:prstGeom>
        </p:spPr>
      </p:pic>
      <p:sp>
        <p:nvSpPr>
          <p:cNvPr id="12" name="Shape 57"/>
          <p:cNvSpPr txBox="1"/>
          <p:nvPr/>
        </p:nvSpPr>
        <p:spPr>
          <a:xfrm>
            <a:off x="4800114" y="1317459"/>
            <a:ext cx="4115286" cy="42584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US" sz="2400" b="0" dirty="0" err="1">
                <a:latin typeface="Arial" charset="0"/>
                <a:ea typeface="Arial" charset="0"/>
                <a:cs typeface="Arial" charset="0"/>
              </a:rPr>
              <a:t>Merkle</a:t>
            </a:r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 tree</a:t>
            </a:r>
          </a:p>
          <a:p>
            <a:pPr marL="800100" lvl="1" indent="-342900" algn="l">
              <a:spcBef>
                <a:spcPts val="400"/>
              </a:spcBef>
              <a:spcAft>
                <a:spcPts val="400"/>
              </a:spcAft>
              <a:buFont typeface=".HelveticaNeueDeskInterface-Regular" charset="-120"/>
              <a:buChar char="–"/>
            </a:pPr>
            <a:r>
              <a:rPr lang="en-US" sz="2200" b="0" dirty="0">
                <a:latin typeface="Arial" charset="0"/>
                <a:ea typeface="Arial" charset="0"/>
                <a:cs typeface="Arial" charset="0"/>
              </a:rPr>
              <a:t>Binary tree of hashes</a:t>
            </a:r>
          </a:p>
          <a:p>
            <a:pPr marL="800100" lvl="1" indent="-342900" algn="l">
              <a:spcBef>
                <a:spcPts val="400"/>
              </a:spcBef>
              <a:spcAft>
                <a:spcPts val="400"/>
              </a:spcAft>
              <a:buFont typeface=".HelveticaNeueDeskInterface-Regular" charset="-120"/>
              <a:buChar char="–"/>
            </a:pPr>
            <a:r>
              <a:rPr lang="en-US" sz="2200" b="0" dirty="0">
                <a:latin typeface="Arial" charset="0"/>
                <a:ea typeface="Arial" charset="0"/>
                <a:cs typeface="Arial" charset="0"/>
              </a:rPr>
              <a:t>Root hash “binds” leaves given collision resistance</a:t>
            </a:r>
          </a:p>
          <a:p>
            <a:pPr marL="342900" indent="-342900" algn="l">
              <a:spcBef>
                <a:spcPts val="16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US" sz="2200" b="0" dirty="0">
                <a:latin typeface="Arial" charset="0"/>
                <a:ea typeface="Arial" charset="0"/>
                <a:cs typeface="Arial" charset="0"/>
              </a:rPr>
              <a:t>Using a root hash </a:t>
            </a:r>
          </a:p>
          <a:p>
            <a:pPr marL="800100" lvl="1" indent="-342900" algn="l">
              <a:spcBef>
                <a:spcPts val="400"/>
              </a:spcBef>
              <a:spcAft>
                <a:spcPts val="400"/>
              </a:spcAft>
              <a:buFont typeface=".HelveticaNeueDeskInterface-Regular" charset="-120"/>
              <a:buChar char="–"/>
            </a:pPr>
            <a:r>
              <a:rPr lang="en-US" sz="2200" b="0" dirty="0">
                <a:latin typeface="Arial" charset="0"/>
                <a:ea typeface="Arial" charset="0"/>
                <a:cs typeface="Arial" charset="0"/>
              </a:rPr>
              <a:t>Block header now constant size for hashing</a:t>
            </a:r>
          </a:p>
          <a:p>
            <a:pPr marL="800100" lvl="1" indent="-342900" algn="l">
              <a:spcBef>
                <a:spcPts val="400"/>
              </a:spcBef>
              <a:spcAft>
                <a:spcPts val="400"/>
              </a:spcAft>
              <a:buFont typeface=".HelveticaNeueDeskInterface-Regular" charset="-120"/>
              <a:buChar char="–"/>
            </a:pPr>
            <a:r>
              <a:rPr lang="en-US" sz="2200" b="0" dirty="0">
                <a:latin typeface="Arial" charset="0"/>
                <a:ea typeface="Arial" charset="0"/>
                <a:cs typeface="Arial" charset="0"/>
              </a:rPr>
              <a:t>Can prune tree to reduce storage needs over time</a:t>
            </a:r>
          </a:p>
          <a:p>
            <a:pPr marL="800100" lvl="1" indent="-342900" algn="l">
              <a:spcBef>
                <a:spcPts val="400"/>
              </a:spcBef>
              <a:spcAft>
                <a:spcPts val="400"/>
              </a:spcAft>
              <a:buFont typeface=".HelveticaNeueDeskInterface-Regular" charset="-120"/>
              <a:buChar char="–"/>
            </a:pPr>
            <a:endParaRPr lang="en-US" sz="2300" b="0" dirty="0">
              <a:latin typeface="Arial" charset="0"/>
              <a:ea typeface="Arial" charset="0"/>
              <a:cs typeface="Arial" charset="0"/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</a:pPr>
            <a:endParaRPr lang="en-US" sz="2300" b="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65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/ verification efficiency</a:t>
            </a:r>
          </a:p>
        </p:txBody>
      </p:sp>
      <p:sp>
        <p:nvSpPr>
          <p:cNvPr id="12" name="Shape 57"/>
          <p:cNvSpPr txBox="1"/>
          <p:nvPr/>
        </p:nvSpPr>
        <p:spPr>
          <a:xfrm>
            <a:off x="4800114" y="1317459"/>
            <a:ext cx="4115286" cy="537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US" sz="2400" b="0" dirty="0" err="1">
                <a:latin typeface="Arial" charset="0"/>
                <a:ea typeface="Arial" charset="0"/>
                <a:cs typeface="Arial" charset="0"/>
              </a:rPr>
              <a:t>Merkle</a:t>
            </a:r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 tree</a:t>
            </a:r>
          </a:p>
          <a:p>
            <a:pPr marL="800100" lvl="1" indent="-342900" algn="l">
              <a:spcBef>
                <a:spcPts val="400"/>
              </a:spcBef>
              <a:spcAft>
                <a:spcPts val="400"/>
              </a:spcAft>
              <a:buFont typeface=".HelveticaNeueDeskInterface-Regular" charset="-120"/>
              <a:buChar char="–"/>
            </a:pPr>
            <a:r>
              <a:rPr lang="en-US" sz="2200" b="0" dirty="0">
                <a:latin typeface="Arial" charset="0"/>
                <a:ea typeface="Arial" charset="0"/>
                <a:cs typeface="Arial" charset="0"/>
              </a:rPr>
              <a:t>Binary tree of hashes</a:t>
            </a:r>
          </a:p>
          <a:p>
            <a:pPr marL="800100" lvl="1" indent="-342900" algn="l">
              <a:spcBef>
                <a:spcPts val="400"/>
              </a:spcBef>
              <a:spcAft>
                <a:spcPts val="400"/>
              </a:spcAft>
              <a:buFont typeface=".HelveticaNeueDeskInterface-Regular" charset="-120"/>
              <a:buChar char="–"/>
            </a:pPr>
            <a:r>
              <a:rPr lang="en-US" sz="2200" b="0" dirty="0">
                <a:latin typeface="Arial" charset="0"/>
                <a:ea typeface="Arial" charset="0"/>
                <a:cs typeface="Arial" charset="0"/>
              </a:rPr>
              <a:t>Root hash “binds” leaves given collision resistance</a:t>
            </a:r>
          </a:p>
          <a:p>
            <a:pPr marL="342900" indent="-342900" algn="l">
              <a:spcBef>
                <a:spcPts val="16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US" sz="2200" b="0" dirty="0">
                <a:latin typeface="Arial" charset="0"/>
                <a:ea typeface="Arial" charset="0"/>
                <a:cs typeface="Arial" charset="0"/>
              </a:rPr>
              <a:t>Using a root hash </a:t>
            </a:r>
          </a:p>
          <a:p>
            <a:pPr marL="800100" lvl="1" indent="-342900" algn="l">
              <a:spcBef>
                <a:spcPts val="400"/>
              </a:spcBef>
              <a:spcAft>
                <a:spcPts val="400"/>
              </a:spcAft>
              <a:buFont typeface=".HelveticaNeueDeskInterface-Regular" charset="-120"/>
              <a:buChar char="–"/>
            </a:pPr>
            <a:r>
              <a:rPr lang="en-US" sz="2200" b="0" dirty="0">
                <a:latin typeface="Arial" charset="0"/>
                <a:ea typeface="Arial" charset="0"/>
                <a:cs typeface="Arial" charset="0"/>
              </a:rPr>
              <a:t>Block header now constant size for hashing</a:t>
            </a:r>
          </a:p>
          <a:p>
            <a:pPr marL="800100" lvl="1" indent="-342900" algn="l">
              <a:spcBef>
                <a:spcPts val="400"/>
              </a:spcBef>
              <a:spcAft>
                <a:spcPts val="400"/>
              </a:spcAft>
              <a:buFont typeface=".HelveticaNeueDeskInterface-Regular" charset="-120"/>
              <a:buChar char="–"/>
            </a:pPr>
            <a:r>
              <a:rPr lang="en-US" sz="2200" b="0" dirty="0">
                <a:latin typeface="Arial" charset="0"/>
                <a:ea typeface="Arial" charset="0"/>
                <a:cs typeface="Arial" charset="0"/>
              </a:rPr>
              <a:t>Can prune tree to reduce storage needs over time</a:t>
            </a:r>
          </a:p>
          <a:p>
            <a:pPr marL="1257300" lvl="2" indent="-342900" algn="l">
              <a:spcBef>
                <a:spcPts val="400"/>
              </a:spcBef>
              <a:spcAft>
                <a:spcPts val="400"/>
              </a:spcAft>
              <a:buFont typeface=".HelveticaNeueDeskInterface-Regular" charset="-120"/>
              <a:buChar char="–"/>
            </a:pPr>
            <a:r>
              <a:rPr lang="en-US" sz="2200" b="0" dirty="0">
                <a:latin typeface="Arial" charset="0"/>
                <a:ea typeface="Arial" charset="0"/>
                <a:cs typeface="Arial" charset="0"/>
              </a:rPr>
              <a:t>Can prune when all </a:t>
            </a:r>
            <a:r>
              <a:rPr lang="en-US" sz="2200" b="0" dirty="0" err="1">
                <a:latin typeface="Arial" charset="0"/>
                <a:ea typeface="Arial" charset="0"/>
                <a:cs typeface="Arial" charset="0"/>
              </a:rPr>
              <a:t>txn</a:t>
            </a:r>
            <a:r>
              <a:rPr lang="en-US" sz="2200" b="0" dirty="0">
                <a:latin typeface="Arial" charset="0"/>
                <a:ea typeface="Arial" charset="0"/>
                <a:cs typeface="Arial" charset="0"/>
              </a:rPr>
              <a:t> outputs are spent</a:t>
            </a:r>
          </a:p>
          <a:p>
            <a:pPr marL="1257300" lvl="2" indent="-342900" algn="l">
              <a:spcBef>
                <a:spcPts val="400"/>
              </a:spcBef>
              <a:spcAft>
                <a:spcPts val="400"/>
              </a:spcAft>
              <a:buFont typeface=".HelveticaNeueDeskInterface-Regular" charset="-120"/>
              <a:buChar char="–"/>
            </a:pPr>
            <a:r>
              <a:rPr lang="en-US" sz="2200" b="0" dirty="0">
                <a:latin typeface="Arial" charset="0"/>
                <a:ea typeface="Arial" charset="0"/>
                <a:cs typeface="Arial" charset="0"/>
              </a:rPr>
              <a:t>Now: 80GB pruned, 300GB unpruned</a:t>
            </a:r>
          </a:p>
          <a:p>
            <a:pPr marL="800100" lvl="1" indent="-342900" algn="l">
              <a:spcBef>
                <a:spcPts val="400"/>
              </a:spcBef>
              <a:spcAft>
                <a:spcPts val="400"/>
              </a:spcAft>
              <a:buFont typeface=".HelveticaNeueDeskInterface-Regular" charset="-120"/>
              <a:buChar char="–"/>
            </a:pPr>
            <a:endParaRPr lang="en-US" sz="2300" b="0" dirty="0">
              <a:latin typeface="Arial" charset="0"/>
              <a:ea typeface="Arial" charset="0"/>
              <a:cs typeface="Arial" charset="0"/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</a:pPr>
            <a:endParaRPr lang="en-US" sz="2300" b="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38" y="1485900"/>
            <a:ext cx="422824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E8CC35-9193-0882-7141-F04875E53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DDA559-1B6C-3601-8147-8EA26E565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753C51-4A2A-2F1B-AECF-A6B2CC129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304" y="16215"/>
            <a:ext cx="8793804" cy="1066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3800" dirty="0"/>
              <a:t>Bitcoin &amp; </a:t>
            </a:r>
            <a:r>
              <a:rPr lang="en-US" sz="3800" dirty="0" err="1"/>
              <a:t>blockchain</a:t>
            </a:r>
            <a:r>
              <a:rPr lang="en-US" sz="3800" dirty="0"/>
              <a:t> intrinsically linked</a:t>
            </a:r>
          </a:p>
        </p:txBody>
      </p:sp>
      <p:sp>
        <p:nvSpPr>
          <p:cNvPr id="7" name="Shape 491">
            <a:extLst>
              <a:ext uri="{FF2B5EF4-FFF2-40B4-BE49-F238E27FC236}">
                <a16:creationId xmlns:a16="http://schemas.microsoft.com/office/drawing/2014/main" id="{8BD36417-4559-9881-03A6-E817D9214073}"/>
              </a:ext>
            </a:extLst>
          </p:cNvPr>
          <p:cNvSpPr/>
          <p:nvPr/>
        </p:nvSpPr>
        <p:spPr>
          <a:xfrm>
            <a:off x="3585346" y="2074349"/>
            <a:ext cx="1973308" cy="1194774"/>
          </a:xfrm>
          <a:prstGeom prst="roundRect">
            <a:avLst>
              <a:gd name="adj" fmla="val 16667"/>
            </a:avLst>
          </a:prstGeom>
          <a:solidFill>
            <a:srgbClr val="EFD7AE"/>
          </a:solidFill>
          <a:ln w="9525" cap="flat" cmpd="sng">
            <a:solidFill>
              <a:srgbClr val="E7C58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" name="Shape 492">
            <a:extLst>
              <a:ext uri="{FF2B5EF4-FFF2-40B4-BE49-F238E27FC236}">
                <a16:creationId xmlns:a16="http://schemas.microsoft.com/office/drawing/2014/main" id="{E17E4F76-9A83-0C0B-68F5-9EB0511B8399}"/>
              </a:ext>
            </a:extLst>
          </p:cNvPr>
          <p:cNvSpPr txBox="1"/>
          <p:nvPr/>
        </p:nvSpPr>
        <p:spPr>
          <a:xfrm>
            <a:off x="3647959" y="2132672"/>
            <a:ext cx="1848080" cy="1078125"/>
          </a:xfrm>
          <a:prstGeom prst="rect">
            <a:avLst/>
          </a:prstGeom>
          <a:noFill/>
          <a:ln>
            <a:noFill/>
          </a:ln>
        </p:spPr>
        <p:txBody>
          <a:bodyPr lIns="64750" tIns="64750" rIns="64750" bIns="647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595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2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security of block chain</a:t>
            </a:r>
          </a:p>
        </p:txBody>
      </p:sp>
      <p:sp>
        <p:nvSpPr>
          <p:cNvPr id="9" name="Shape 493">
            <a:extLst>
              <a:ext uri="{FF2B5EF4-FFF2-40B4-BE49-F238E27FC236}">
                <a16:creationId xmlns:a16="http://schemas.microsoft.com/office/drawing/2014/main" id="{C95D49E4-6C9B-EB0E-A9B8-BF6D6A641438}"/>
              </a:ext>
            </a:extLst>
          </p:cNvPr>
          <p:cNvSpPr/>
          <p:nvPr/>
        </p:nvSpPr>
        <p:spPr>
          <a:xfrm>
            <a:off x="2859455" y="2671736"/>
            <a:ext cx="3425090" cy="3190434"/>
          </a:xfrm>
          <a:custGeom>
            <a:avLst/>
            <a:gdLst/>
            <a:ahLst/>
            <a:cxnLst/>
            <a:rect l="0" t="0" r="0" b="0"/>
            <a:pathLst>
              <a:path w="2479893" h="2479893" extrusionOk="0">
                <a:moveTo>
                  <a:pt x="2146612" y="394118"/>
                </a:moveTo>
                <a:lnTo>
                  <a:pt x="2146612" y="394117"/>
                </a:lnTo>
                <a:cubicBezTo>
                  <a:pt x="2337425" y="598656"/>
                  <a:pt x="2453472" y="861705"/>
                  <a:pt x="2475900" y="1140529"/>
                </a:cubicBezTo>
              </a:path>
            </a:pathLst>
          </a:custGeom>
          <a:noFill/>
          <a:ln w="9525" cap="flat" cmpd="sng">
            <a:solidFill>
              <a:srgbClr val="3781B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494">
            <a:extLst>
              <a:ext uri="{FF2B5EF4-FFF2-40B4-BE49-F238E27FC236}">
                <a16:creationId xmlns:a16="http://schemas.microsoft.com/office/drawing/2014/main" id="{AD934422-9E58-1137-A8F7-E1E51323C49C}"/>
              </a:ext>
            </a:extLst>
          </p:cNvPr>
          <p:cNvSpPr/>
          <p:nvPr/>
        </p:nvSpPr>
        <p:spPr>
          <a:xfrm>
            <a:off x="5068455" y="4326500"/>
            <a:ext cx="1973308" cy="1194774"/>
          </a:xfrm>
          <a:prstGeom prst="roundRect">
            <a:avLst>
              <a:gd name="adj" fmla="val 16667"/>
            </a:avLst>
          </a:prstGeom>
          <a:solidFill>
            <a:srgbClr val="EFD7AE"/>
          </a:solidFill>
          <a:ln w="9525" cap="flat" cmpd="sng">
            <a:solidFill>
              <a:srgbClr val="E7C58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495">
            <a:extLst>
              <a:ext uri="{FF2B5EF4-FFF2-40B4-BE49-F238E27FC236}">
                <a16:creationId xmlns:a16="http://schemas.microsoft.com/office/drawing/2014/main" id="{FE1A97E8-95A1-BA4F-1D04-343A49836F68}"/>
              </a:ext>
            </a:extLst>
          </p:cNvPr>
          <p:cNvSpPr txBox="1"/>
          <p:nvPr/>
        </p:nvSpPr>
        <p:spPr>
          <a:xfrm>
            <a:off x="5131069" y="4384823"/>
            <a:ext cx="1848080" cy="1078125"/>
          </a:xfrm>
          <a:prstGeom prst="rect">
            <a:avLst/>
          </a:prstGeom>
          <a:noFill/>
          <a:ln>
            <a:noFill/>
          </a:ln>
        </p:spPr>
        <p:txBody>
          <a:bodyPr lIns="64750" tIns="64750" rIns="64750" bIns="647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595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2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value of currency</a:t>
            </a:r>
          </a:p>
        </p:txBody>
      </p:sp>
      <p:sp>
        <p:nvSpPr>
          <p:cNvPr id="12" name="Shape 496">
            <a:extLst>
              <a:ext uri="{FF2B5EF4-FFF2-40B4-BE49-F238E27FC236}">
                <a16:creationId xmlns:a16="http://schemas.microsoft.com/office/drawing/2014/main" id="{710336BB-5073-2092-B6D4-2693BFF6F8EC}"/>
              </a:ext>
            </a:extLst>
          </p:cNvPr>
          <p:cNvSpPr/>
          <p:nvPr/>
        </p:nvSpPr>
        <p:spPr>
          <a:xfrm>
            <a:off x="2859455" y="2671736"/>
            <a:ext cx="3425090" cy="3190434"/>
          </a:xfrm>
          <a:custGeom>
            <a:avLst/>
            <a:gdLst/>
            <a:ahLst/>
            <a:cxnLst/>
            <a:rect l="0" t="0" r="0" b="0"/>
            <a:pathLst>
              <a:path w="2479893" h="2479893" extrusionOk="0">
                <a:moveTo>
                  <a:pt x="1621035" y="2419878"/>
                </a:moveTo>
                <a:lnTo>
                  <a:pt x="1621035" y="2419878"/>
                </a:lnTo>
                <a:cubicBezTo>
                  <a:pt x="1373276" y="2499897"/>
                  <a:pt x="1106615" y="2499897"/>
                  <a:pt x="858857" y="2419878"/>
                </a:cubicBezTo>
              </a:path>
            </a:pathLst>
          </a:custGeom>
          <a:noFill/>
          <a:ln w="9525" cap="flat" cmpd="sng">
            <a:solidFill>
              <a:srgbClr val="3781B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397C741-57A7-F45D-BB49-B1CD693DB74D}"/>
              </a:ext>
            </a:extLst>
          </p:cNvPr>
          <p:cNvGrpSpPr/>
          <p:nvPr/>
        </p:nvGrpSpPr>
        <p:grpSpPr>
          <a:xfrm>
            <a:off x="2102238" y="4326500"/>
            <a:ext cx="1973308" cy="1194774"/>
            <a:chOff x="2102238" y="4326500"/>
            <a:chExt cx="1973308" cy="1194774"/>
          </a:xfrm>
        </p:grpSpPr>
        <p:sp>
          <p:nvSpPr>
            <p:cNvPr id="13" name="Shape 497">
              <a:extLst>
                <a:ext uri="{FF2B5EF4-FFF2-40B4-BE49-F238E27FC236}">
                  <a16:creationId xmlns:a16="http://schemas.microsoft.com/office/drawing/2014/main" id="{CD678B21-AED7-AE8B-678F-D62B7CA9F738}"/>
                </a:ext>
              </a:extLst>
            </p:cNvPr>
            <p:cNvSpPr/>
            <p:nvPr/>
          </p:nvSpPr>
          <p:spPr>
            <a:xfrm>
              <a:off x="2102238" y="4326500"/>
              <a:ext cx="1973308" cy="1194774"/>
            </a:xfrm>
            <a:prstGeom prst="roundRect">
              <a:avLst>
                <a:gd name="adj" fmla="val 16667"/>
              </a:avLst>
            </a:prstGeom>
            <a:solidFill>
              <a:srgbClr val="EFD7AE"/>
            </a:solidFill>
            <a:ln w="9525" cap="flat" cmpd="sng">
              <a:solidFill>
                <a:srgbClr val="E7C58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498">
              <a:extLst>
                <a:ext uri="{FF2B5EF4-FFF2-40B4-BE49-F238E27FC236}">
                  <a16:creationId xmlns:a16="http://schemas.microsoft.com/office/drawing/2014/main" id="{EC6C6F04-FE82-86F0-E629-9A169F3BBA8F}"/>
                </a:ext>
              </a:extLst>
            </p:cNvPr>
            <p:cNvSpPr txBox="1"/>
            <p:nvPr/>
          </p:nvSpPr>
          <p:spPr>
            <a:xfrm>
              <a:off x="2164851" y="4384823"/>
              <a:ext cx="1848080" cy="1078125"/>
            </a:xfrm>
            <a:prstGeom prst="rect">
              <a:avLst/>
            </a:prstGeom>
            <a:noFill/>
            <a:ln>
              <a:noFill/>
            </a:ln>
          </p:spPr>
          <p:txBody>
            <a:bodyPr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595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" sz="220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health of mining ecosystem</a:t>
              </a:r>
            </a:p>
          </p:txBody>
        </p:sp>
      </p:grpSp>
      <p:sp>
        <p:nvSpPr>
          <p:cNvPr id="15" name="Shape 499">
            <a:extLst>
              <a:ext uri="{FF2B5EF4-FFF2-40B4-BE49-F238E27FC236}">
                <a16:creationId xmlns:a16="http://schemas.microsoft.com/office/drawing/2014/main" id="{931B526A-BBE6-DAA1-81AB-B5356003F74B}"/>
              </a:ext>
            </a:extLst>
          </p:cNvPr>
          <p:cNvSpPr/>
          <p:nvPr/>
        </p:nvSpPr>
        <p:spPr>
          <a:xfrm>
            <a:off x="2859455" y="2671736"/>
            <a:ext cx="3425090" cy="3190434"/>
          </a:xfrm>
          <a:custGeom>
            <a:avLst/>
            <a:gdLst/>
            <a:ahLst/>
            <a:cxnLst/>
            <a:rect l="0" t="0" r="0" b="0"/>
            <a:pathLst>
              <a:path w="2479893" h="2479893" extrusionOk="0">
                <a:moveTo>
                  <a:pt x="3991" y="1140530"/>
                </a:moveTo>
                <a:lnTo>
                  <a:pt x="3991" y="1140530"/>
                </a:lnTo>
                <a:cubicBezTo>
                  <a:pt x="26418" y="861705"/>
                  <a:pt x="142465" y="598657"/>
                  <a:pt x="333279" y="394118"/>
                </a:cubicBezTo>
              </a:path>
            </a:pathLst>
          </a:custGeom>
          <a:noFill/>
          <a:ln w="9525" cap="flat" cmpd="sng">
            <a:solidFill>
              <a:srgbClr val="3781B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148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C -0.09323 -0.06365 -0.18628 -0.12685 -0.2026 -0.19606 C -0.21875 -0.26527 -0.09739 -0.41527 -0.09739 -0.41527 " pathEditMode="relative" rAng="0" ptsTypes="AAA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8" y="-2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 animBg="1"/>
      <p:bldP spid="11" grpId="0"/>
      <p:bldP spid="12" grpId="0" animBg="1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3304" y="16215"/>
            <a:ext cx="8793804" cy="1066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3800" dirty="0"/>
              <a:t>Rich ecosystem:   Mining pools</a:t>
            </a:r>
          </a:p>
        </p:txBody>
      </p:sp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350195" y="3033647"/>
            <a:ext cx="8793805" cy="3615047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800" dirty="0"/>
              <a:t>Mining == gambling: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sz="2400" dirty="0"/>
              <a:t>Electricity costs $, huge payout, low probability of winning</a:t>
            </a:r>
          </a:p>
          <a:p>
            <a:pPr>
              <a:spcBef>
                <a:spcPts val="2400"/>
              </a:spcBef>
              <a:spcAft>
                <a:spcPts val="400"/>
              </a:spcAft>
            </a:pPr>
            <a:r>
              <a:rPr lang="en-US" sz="2800" dirty="0"/>
              <a:t>Development of mining pools to </a:t>
            </a:r>
            <a:r>
              <a:rPr lang="en-US" sz="2800" b="1" i="1" dirty="0"/>
              <a:t>amortize risk</a:t>
            </a:r>
            <a:endParaRPr lang="en-US" sz="2800" b="1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Pool computational resources, participants “paid” to mine            e.g.,  rewards “split” as a fraction of work, </a:t>
            </a:r>
            <a:r>
              <a:rPr lang="en-US" sz="2400" dirty="0" err="1"/>
              <a:t>etc</a:t>
            </a:r>
            <a:endParaRPr lang="en-US" sz="24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Verification?  Demonstrate “easier” proofs of work to admins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Prevent theft?  Block header (</a:t>
            </a:r>
            <a:r>
              <a:rPr lang="en-US" sz="2400" dirty="0" err="1"/>
              <a:t>coinbase</a:t>
            </a:r>
            <a:r>
              <a:rPr lang="en-US" sz="2400" dirty="0"/>
              <a:t> </a:t>
            </a:r>
            <a:r>
              <a:rPr lang="en-US" sz="2400" dirty="0" err="1"/>
              <a:t>txn</a:t>
            </a:r>
            <a:r>
              <a:rPr lang="en-US" sz="2400" dirty="0"/>
              <a:t>) given by pool</a:t>
            </a:r>
          </a:p>
          <a:p>
            <a:pPr>
              <a:spcBef>
                <a:spcPts val="800"/>
              </a:spcBef>
            </a:pPr>
            <a:endParaRPr lang="en-US" sz="2800" dirty="0"/>
          </a:p>
          <a:p>
            <a:pPr lvl="1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202260" y="1471864"/>
            <a:ext cx="1973308" cy="1194774"/>
            <a:chOff x="2102238" y="4326500"/>
            <a:chExt cx="1973308" cy="1194774"/>
          </a:xfrm>
        </p:grpSpPr>
        <p:sp>
          <p:nvSpPr>
            <p:cNvPr id="21" name="Shape 497"/>
            <p:cNvSpPr/>
            <p:nvPr/>
          </p:nvSpPr>
          <p:spPr>
            <a:xfrm>
              <a:off x="2102238" y="4326500"/>
              <a:ext cx="1973308" cy="1194774"/>
            </a:xfrm>
            <a:prstGeom prst="roundRect">
              <a:avLst>
                <a:gd name="adj" fmla="val 16667"/>
              </a:avLst>
            </a:prstGeom>
            <a:solidFill>
              <a:srgbClr val="EFD7AE"/>
            </a:solidFill>
            <a:ln w="9525" cap="flat" cmpd="sng">
              <a:solidFill>
                <a:srgbClr val="E7C58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498"/>
            <p:cNvSpPr txBox="1"/>
            <p:nvPr/>
          </p:nvSpPr>
          <p:spPr>
            <a:xfrm>
              <a:off x="2164851" y="4384823"/>
              <a:ext cx="1848080" cy="1078125"/>
            </a:xfrm>
            <a:prstGeom prst="rect">
              <a:avLst/>
            </a:prstGeom>
            <a:noFill/>
            <a:ln>
              <a:noFill/>
            </a:ln>
          </p:spPr>
          <p:txBody>
            <a:bodyPr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595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" sz="220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health of mining ecosystem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265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than just currency…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280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025072-9793-DD45-A50B-C84D5FD44B45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01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446" y="16215"/>
            <a:ext cx="8952614" cy="1066800"/>
          </a:xfrm>
        </p:spPr>
        <p:txBody>
          <a:bodyPr/>
          <a:lstStyle/>
          <a:p>
            <a:r>
              <a:rPr lang="en-US" sz="3800" dirty="0"/>
              <a:t>How traditional e-cash handled problem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4062" y="4581223"/>
            <a:ext cx="8347237" cy="2099642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400" dirty="0"/>
              <a:t>When Alice pays Bob with a coin, Bob validates that coin hasn’t been spend with trusted third party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Introduced “blind signatures” and “zero-knowledge protocols” so bank can’t link withdrawals and deposits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86421" y="3296171"/>
            <a:ext cx="1164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Alice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28681" y="3296172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Bob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06003" y="1425653"/>
            <a:ext cx="1300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Bank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018563" y="3555542"/>
            <a:ext cx="2560320" cy="1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687681" y="2032896"/>
            <a:ext cx="1019758" cy="1091994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4984025" y="2029175"/>
            <a:ext cx="1019758" cy="1091994"/>
          </a:xfrm>
          <a:prstGeom prst="straightConnector1">
            <a:avLst/>
          </a:prstGeom>
          <a:ln>
            <a:prstDash val="solid"/>
            <a:headEnd type="arrow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976021" y="3793647"/>
            <a:ext cx="2560320" cy="0"/>
          </a:xfrm>
          <a:prstGeom prst="straightConnector1">
            <a:avLst/>
          </a:prstGeom>
          <a:ln>
            <a:prstDash val="solid"/>
            <a:headEnd type="arrow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09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446" y="16215"/>
            <a:ext cx="8952614" cy="1066800"/>
          </a:xfrm>
        </p:spPr>
        <p:txBody>
          <a:bodyPr/>
          <a:lstStyle/>
          <a:p>
            <a:r>
              <a:rPr lang="en-US" sz="3800" dirty="0"/>
              <a:t>How traditional e-cash handled problem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4062" y="4581223"/>
            <a:ext cx="8347237" cy="2099642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400" dirty="0"/>
              <a:t>When Alice pays Bob with a coin, Bob validates that coin hasn’t been spend with trusted third party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Introduced “blind signatures” and “zero-knowledge protocols” so bank can’t link withdrawals and deposits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86421" y="3296171"/>
            <a:ext cx="1164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Alice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28681" y="3296172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Bob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06003" y="1425653"/>
            <a:ext cx="1300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Bank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018563" y="3555542"/>
            <a:ext cx="2560320" cy="1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687681" y="2032896"/>
            <a:ext cx="1019758" cy="1091994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4984025" y="2029175"/>
            <a:ext cx="1019758" cy="1091994"/>
          </a:xfrm>
          <a:prstGeom prst="straightConnector1">
            <a:avLst/>
          </a:prstGeom>
          <a:ln>
            <a:prstDash val="solid"/>
            <a:headEnd type="arrow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976021" y="3793647"/>
            <a:ext cx="2560320" cy="0"/>
          </a:xfrm>
          <a:prstGeom prst="straightConnector1">
            <a:avLst/>
          </a:prstGeom>
          <a:ln>
            <a:prstDash val="solid"/>
            <a:headEnd type="arrow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255181" y="5465136"/>
            <a:ext cx="8638954" cy="109044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b="0" dirty="0">
                <a:solidFill>
                  <a:schemeClr val="tx1"/>
                </a:solidFill>
                <a:latin typeface="+mn-lt"/>
              </a:rPr>
              <a:t>Bank maintains </a:t>
            </a:r>
            <a:r>
              <a:rPr lang="en-US" sz="3000" b="0" dirty="0" err="1">
                <a:solidFill>
                  <a:schemeClr val="tx1"/>
                </a:solidFill>
                <a:latin typeface="+mn-lt"/>
              </a:rPr>
              <a:t>linearizable</a:t>
            </a:r>
            <a:r>
              <a:rPr lang="en-US" sz="3000" b="0" dirty="0">
                <a:solidFill>
                  <a:schemeClr val="tx1"/>
                </a:solidFill>
                <a:latin typeface="+mn-lt"/>
              </a:rPr>
              <a:t> log of transactions</a:t>
            </a:r>
          </a:p>
        </p:txBody>
      </p:sp>
    </p:spTree>
    <p:extLst>
      <p:ext uri="{BB962C8B-B14F-4D97-AF65-F5344CB8AC3E}">
        <p14:creationId xmlns:p14="http://schemas.microsoft.com/office/powerpoint/2010/main" val="865981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1569855"/>
            <a:ext cx="7772400" cy="1166478"/>
          </a:xfrm>
        </p:spPr>
        <p:txBody>
          <a:bodyPr/>
          <a:lstStyle/>
          <a:p>
            <a:r>
              <a:rPr lang="en-US" dirty="0"/>
              <a:t>Problem:  Equivocation!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3133499"/>
            <a:ext cx="9144000" cy="326397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Goal:  No double-spending in decentralized environment</a:t>
            </a:r>
          </a:p>
          <a:p>
            <a:pPr lvl="3">
              <a:lnSpc>
                <a:spcPct val="100000"/>
              </a:lnSpc>
              <a:spcBef>
                <a:spcPts val="3200"/>
              </a:spcBef>
              <a:spcAft>
                <a:spcPts val="600"/>
              </a:spcAft>
            </a:pPr>
            <a:r>
              <a:rPr lang="en-US" sz="2600" dirty="0">
                <a:solidFill>
                  <a:schemeClr val="bg1"/>
                </a:solidFill>
              </a:rPr>
              <a:t>	Approach:  Make transaction log    </a:t>
            </a:r>
          </a:p>
          <a:p>
            <a:pPr marL="2343150" lvl="4" indent="-51435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public</a:t>
            </a:r>
          </a:p>
          <a:p>
            <a:pPr marL="2343150" lvl="4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append-only</a:t>
            </a:r>
          </a:p>
          <a:p>
            <a:pPr marL="2343150" lvl="4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strongly consistent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04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5" y="1449421"/>
            <a:ext cx="8940761" cy="5316504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800" dirty="0"/>
              <a:t>Public </a:t>
            </a:r>
            <a:endParaRPr lang="en-US" sz="2400" dirty="0"/>
          </a:p>
          <a:p>
            <a:pPr lvl="1">
              <a:spcBef>
                <a:spcPts val="1200"/>
              </a:spcBef>
            </a:pPr>
            <a:r>
              <a:rPr lang="en-US" sz="2400" dirty="0"/>
              <a:t>Transactions are signed:   </a:t>
            </a:r>
            <a:r>
              <a:rPr lang="en-US" sz="2400" dirty="0" err="1"/>
              <a:t>txn</a:t>
            </a:r>
            <a:r>
              <a:rPr lang="en-US" sz="2400" dirty="0"/>
              <a:t> = </a:t>
            </a:r>
            <a:r>
              <a:rPr lang="en-US" sz="2400" dirty="0" err="1"/>
              <a:t>Sign</a:t>
            </a:r>
            <a:r>
              <a:rPr lang="en-US" sz="2400" baseline="-25000" dirty="0" err="1"/>
              <a:t>Alice</a:t>
            </a:r>
            <a:r>
              <a:rPr lang="en-US" sz="2400" dirty="0"/>
              <a:t> (BTC, </a:t>
            </a:r>
            <a:r>
              <a:rPr lang="en-US" sz="2400" dirty="0" err="1"/>
              <a:t>PK</a:t>
            </a:r>
            <a:r>
              <a:rPr lang="en-US" sz="2400" baseline="-25000" dirty="0" err="1"/>
              <a:t>Bob</a:t>
            </a:r>
            <a:r>
              <a:rPr lang="en-US" sz="2400" dirty="0"/>
              <a:t>)</a:t>
            </a:r>
          </a:p>
          <a:p>
            <a:pPr lvl="1">
              <a:spcBef>
                <a:spcPts val="1200"/>
              </a:spcBef>
            </a:pPr>
            <a:r>
              <a:rPr lang="en-US" sz="2400" dirty="0"/>
              <a:t>All transactions are sent to all network participants</a:t>
            </a:r>
          </a:p>
          <a:p>
            <a:pPr lvl="1">
              <a:spcBef>
                <a:spcPts val="1200"/>
              </a:spcBef>
            </a:pPr>
            <a:endParaRPr lang="en-US" sz="2400" dirty="0"/>
          </a:p>
          <a:p>
            <a:pPr>
              <a:spcBef>
                <a:spcPts val="1200"/>
              </a:spcBef>
            </a:pPr>
            <a:r>
              <a:rPr lang="en-US" sz="2800" dirty="0"/>
              <a:t>No equivocation:  Log append-only and consistent</a:t>
            </a:r>
          </a:p>
          <a:p>
            <a:pPr lvl="1">
              <a:spcBef>
                <a:spcPts val="1200"/>
              </a:spcBef>
            </a:pPr>
            <a:r>
              <a:rPr lang="en-US" sz="2400" dirty="0"/>
              <a:t>All transactions part of a hash chain</a:t>
            </a:r>
          </a:p>
          <a:p>
            <a:pPr lvl="1">
              <a:spcBef>
                <a:spcPts val="1200"/>
              </a:spcBef>
            </a:pPr>
            <a:r>
              <a:rPr lang="en-US" sz="2400" dirty="0"/>
              <a:t>Consensus on set/order of operations in hash chain</a:t>
            </a:r>
          </a:p>
          <a:p>
            <a:pPr lvl="1"/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Bitcoin: 10,000 foot view</a:t>
            </a:r>
          </a:p>
        </p:txBody>
      </p:sp>
    </p:spTree>
    <p:extLst>
      <p:ext uri="{BB962C8B-B14F-4D97-AF65-F5344CB8AC3E}">
        <p14:creationId xmlns:p14="http://schemas.microsoft.com/office/powerpoint/2010/main" val="109666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800000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B92B01-EA84-4947-8FD6-9735CFABACA3}" type="slidenum">
              <a:rPr lang="en-US" altLang="en-US" sz="1200">
                <a:solidFill>
                  <a:srgbClr val="898989"/>
                </a:solidFill>
                <a:latin typeface="Helvetica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  <a:latin typeface="Helvetica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dirty="0">
                <a:ea typeface="ＭＳ Ｐゴシック" charset="-128"/>
              </a:rPr>
              <a:t>Cryptography Hash Functions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2533" y="1402532"/>
            <a:ext cx="8841467" cy="5323116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120000"/>
              </a:lnSpc>
              <a:spcBef>
                <a:spcPts val="2400"/>
              </a:spcBef>
              <a:spcAft>
                <a:spcPts val="400"/>
              </a:spcAft>
            </a:pPr>
            <a:r>
              <a:rPr lang="en-US" altLang="en-US" sz="2800" dirty="0">
                <a:ea typeface="ＭＳ Ｐゴシック" charset="-128"/>
              </a:rPr>
              <a:t>Take message </a:t>
            </a:r>
            <a:r>
              <a:rPr lang="en-US" altLang="en-US" sz="2800" i="1" dirty="0">
                <a:ea typeface="ＭＳ Ｐゴシック" charset="-128"/>
              </a:rPr>
              <a:t>m</a:t>
            </a:r>
            <a:r>
              <a:rPr lang="en-US" altLang="en-US" sz="2800" dirty="0">
                <a:ea typeface="ＭＳ Ｐゴシック" charset="-128"/>
              </a:rPr>
              <a:t> of arbitrary length and produces  fixed-size (short) number </a:t>
            </a:r>
            <a:r>
              <a:rPr lang="en-US" altLang="en-US" sz="2800" i="1" dirty="0">
                <a:ea typeface="ＭＳ Ｐゴシック" charset="-128"/>
              </a:rPr>
              <a:t>H(m)</a:t>
            </a:r>
          </a:p>
          <a:p>
            <a:pPr lvl="1" eaLnBrk="1" hangingPunct="1">
              <a:lnSpc>
                <a:spcPct val="120000"/>
              </a:lnSpc>
              <a:spcAft>
                <a:spcPts val="400"/>
              </a:spcAft>
            </a:pPr>
            <a:r>
              <a:rPr lang="en-US" altLang="en-US" sz="2400" i="1" dirty="0">
                <a:ea typeface="ＭＳ Ｐゴシック" charset="-128"/>
              </a:rPr>
              <a:t>e.g., SHA-1 produces 160-bit output, SHA-256 has 256-bit output</a:t>
            </a:r>
            <a:endParaRPr lang="en-US" altLang="en-US" sz="2400" dirty="0">
              <a:ea typeface="ＭＳ Ｐゴシック" charset="-128"/>
            </a:endParaRPr>
          </a:p>
          <a:p>
            <a:pPr eaLnBrk="1" hangingPunct="1">
              <a:spcBef>
                <a:spcPts val="2400"/>
              </a:spcBef>
              <a:spcAft>
                <a:spcPts val="400"/>
              </a:spcAft>
            </a:pPr>
            <a:r>
              <a:rPr lang="en-US" altLang="en-US" sz="2800" dirty="0">
                <a:solidFill>
                  <a:srgbClr val="000090"/>
                </a:solidFill>
                <a:ea typeface="ＭＳ Ｐゴシック" charset="-128"/>
              </a:rPr>
              <a:t>One-way function</a:t>
            </a:r>
          </a:p>
          <a:p>
            <a:pPr lvl="1" eaLnBrk="1" hangingPunct="1">
              <a:lnSpc>
                <a:spcPct val="100000"/>
              </a:lnSpc>
              <a:spcAft>
                <a:spcPts val="400"/>
              </a:spcAft>
            </a:pPr>
            <a:r>
              <a:rPr lang="en-US" altLang="en-US" sz="2400" b="1" dirty="0">
                <a:ea typeface="ＭＳ Ｐゴシック" charset="-128"/>
              </a:rPr>
              <a:t>Efficient:  </a:t>
            </a:r>
            <a:r>
              <a:rPr lang="en-US" altLang="en-US" sz="2400" dirty="0">
                <a:ea typeface="ＭＳ Ｐゴシック" charset="-128"/>
              </a:rPr>
              <a:t>Easy to compute </a:t>
            </a:r>
            <a:r>
              <a:rPr lang="en-US" altLang="en-US" sz="2400" i="1" dirty="0">
                <a:ea typeface="ＭＳ Ｐゴシック" charset="-128"/>
              </a:rPr>
              <a:t>H(m)</a:t>
            </a:r>
            <a:endParaRPr lang="en-US" altLang="en-US" sz="2400" dirty="0">
              <a:ea typeface="ＭＳ Ｐゴシック" charset="-128"/>
            </a:endParaRPr>
          </a:p>
          <a:p>
            <a:pPr lvl="1" eaLnBrk="1" hangingPunct="1">
              <a:lnSpc>
                <a:spcPct val="100000"/>
              </a:lnSpc>
              <a:spcAft>
                <a:spcPts val="400"/>
              </a:spcAft>
            </a:pPr>
            <a:r>
              <a:rPr lang="en-US" altLang="en-US" sz="2400" b="1" dirty="0">
                <a:ea typeface="ＭＳ Ｐゴシック" charset="-128"/>
              </a:rPr>
              <a:t>Hiding property: </a:t>
            </a:r>
            <a:r>
              <a:rPr lang="en-US" altLang="en-US" sz="2400" dirty="0">
                <a:ea typeface="ＭＳ Ｐゴシック" charset="-128"/>
              </a:rPr>
              <a:t>Hard to find an </a:t>
            </a:r>
            <a:r>
              <a:rPr lang="en-US" altLang="en-US" sz="2400" i="1" dirty="0">
                <a:ea typeface="ＭＳ Ｐゴシック" charset="-128"/>
              </a:rPr>
              <a:t>m</a:t>
            </a:r>
            <a:r>
              <a:rPr lang="en-US" altLang="en-US" sz="2400" dirty="0">
                <a:ea typeface="ＭＳ Ｐゴシック" charset="-128"/>
              </a:rPr>
              <a:t>, given </a:t>
            </a:r>
            <a:r>
              <a:rPr lang="en-US" altLang="en-US" sz="2400" i="1" dirty="0">
                <a:ea typeface="ＭＳ Ｐゴシック" charset="-128"/>
              </a:rPr>
              <a:t>H(m)  </a:t>
            </a:r>
          </a:p>
          <a:p>
            <a:pPr eaLnBrk="1" hangingPunct="1">
              <a:spcBef>
                <a:spcPts val="2400"/>
              </a:spcBef>
              <a:spcAft>
                <a:spcPts val="400"/>
              </a:spcAft>
            </a:pPr>
            <a:r>
              <a:rPr lang="en-US" altLang="en-US" sz="2800" dirty="0">
                <a:solidFill>
                  <a:srgbClr val="000090"/>
                </a:solidFill>
                <a:ea typeface="ＭＳ Ｐゴシック" charset="-128"/>
              </a:rPr>
              <a:t>Collision resistance:</a:t>
            </a:r>
          </a:p>
          <a:p>
            <a:pPr lvl="1" eaLnBrk="1" hangingPunct="1">
              <a:lnSpc>
                <a:spcPct val="100000"/>
              </a:lnSpc>
              <a:spcAft>
                <a:spcPts val="400"/>
              </a:spcAft>
            </a:pPr>
            <a:r>
              <a:rPr lang="en-US" altLang="en-US" sz="2200" b="1" dirty="0">
                <a:ea typeface="ＭＳ Ｐゴシック" charset="-128"/>
              </a:rPr>
              <a:t>Strong resistance:  </a:t>
            </a:r>
            <a:r>
              <a:rPr lang="en-US" altLang="en-US" sz="2200" dirty="0">
                <a:ea typeface="ＭＳ Ｐゴシック" charset="-128"/>
              </a:rPr>
              <a:t>Find any m != m</a:t>
            </a:r>
            <a:r>
              <a:rPr lang="en-US" altLang="ja-JP" sz="2200" dirty="0">
                <a:ea typeface="ＭＳ Ｐゴシック" charset="-128"/>
              </a:rPr>
              <a:t>’   such that   H(m) == H(m’)</a:t>
            </a:r>
          </a:p>
          <a:p>
            <a:pPr lvl="1" eaLnBrk="1" hangingPunct="1">
              <a:lnSpc>
                <a:spcPct val="100000"/>
              </a:lnSpc>
              <a:spcAft>
                <a:spcPts val="400"/>
              </a:spcAft>
            </a:pPr>
            <a:r>
              <a:rPr lang="en-US" altLang="en-US" sz="2200" b="1" dirty="0">
                <a:ea typeface="ＭＳ Ｐゴシック" charset="-128"/>
              </a:rPr>
              <a:t>Weak resistance: </a:t>
            </a:r>
            <a:r>
              <a:rPr lang="en-US" altLang="en-US" sz="2200" dirty="0">
                <a:ea typeface="ＭＳ Ｐゴシック" charset="-128"/>
              </a:rPr>
              <a:t>	Given m,  find m’</a:t>
            </a:r>
            <a:r>
              <a:rPr lang="en-US" altLang="ja-JP" sz="2200" dirty="0">
                <a:ea typeface="ＭＳ Ｐゴシック" charset="-128"/>
              </a:rPr>
              <a:t>   such that   H(m) == H(m’)</a:t>
            </a:r>
            <a:endParaRPr lang="en-US" altLang="ja-JP" sz="2200" i="1" dirty="0">
              <a:ea typeface="ＭＳ Ｐゴシック" charset="-128"/>
            </a:endParaRPr>
          </a:p>
          <a:p>
            <a:pPr lvl="1" eaLnBrk="1" hangingPunct="1">
              <a:lnSpc>
                <a:spcPct val="120000"/>
              </a:lnSpc>
              <a:spcBef>
                <a:spcPts val="1600"/>
              </a:spcBef>
            </a:pPr>
            <a:endParaRPr lang="en-US" altLang="en-US" sz="2400" i="1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838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1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Tamper-evident logging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1316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40000"/>
            <a:lumOff val="60000"/>
          </a:schemeClr>
        </a:solidFill>
        <a:ln w="28575">
          <a:solidFill>
            <a:schemeClr val="tx1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arrow"/>
          <a:tailEnd type="none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45584</TotalTime>
  <Words>2118</Words>
  <Application>Microsoft Macintosh PowerPoint</Application>
  <PresentationFormat>On-screen Show (4:3)</PresentationFormat>
  <Paragraphs>307</Paragraphs>
  <Slides>38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ＭＳ Ｐゴシック</vt:lpstr>
      <vt:lpstr>.HelveticaNeueDeskInterface-Regular</vt:lpstr>
      <vt:lpstr>Arial</vt:lpstr>
      <vt:lpstr>Calibri</vt:lpstr>
      <vt:lpstr>Courier New</vt:lpstr>
      <vt:lpstr>Helvetica</vt:lpstr>
      <vt:lpstr>Times New Roman</vt:lpstr>
      <vt:lpstr>1_Office Theme</vt:lpstr>
      <vt:lpstr>Bitcoin and the Blockchain</vt:lpstr>
      <vt:lpstr>Bitcoin: 10,000 foot view</vt:lpstr>
      <vt:lpstr>PowerPoint Presentation</vt:lpstr>
      <vt:lpstr>How traditional e-cash handled problem</vt:lpstr>
      <vt:lpstr>How traditional e-cash handled problem</vt:lpstr>
      <vt:lpstr>Problem:  Equivocation!</vt:lpstr>
      <vt:lpstr>Bitcoin: 10,000 foot view</vt:lpstr>
      <vt:lpstr>Cryptography Hash Functions</vt:lpstr>
      <vt:lpstr>Tamper-evident logging</vt:lpstr>
      <vt:lpstr>Blockchain: Append-only hash chain</vt:lpstr>
      <vt:lpstr>Blockchain: Append-only hash chain</vt:lpstr>
      <vt:lpstr>Problem remains:  forking</vt:lpstr>
      <vt:lpstr>Goal: Consensus</vt:lpstr>
      <vt:lpstr>Consensus susceptible to “Sybils”</vt:lpstr>
      <vt:lpstr>Consensus based on “work”</vt:lpstr>
      <vt:lpstr>Key idea: Chain length requires work</vt:lpstr>
      <vt:lpstr>Use hashing to determine work!</vt:lpstr>
      <vt:lpstr>Bitcoin proof of work</vt:lpstr>
      <vt:lpstr>Historical hash rate trends of bitcoin</vt:lpstr>
      <vt:lpstr>Why consume all this energy?</vt:lpstr>
      <vt:lpstr>Bitcoin is worth (LOTS OF) money!</vt:lpstr>
      <vt:lpstr>Incentivizing correct behavior?</vt:lpstr>
      <vt:lpstr>Form of randomized leader election</vt:lpstr>
      <vt:lpstr>One block = many transactions</vt:lpstr>
      <vt:lpstr>Transactions are delayed</vt:lpstr>
      <vt:lpstr>Commitments further delayed</vt:lpstr>
      <vt:lpstr>Bitcoin &amp; blockchain intrinsically linked</vt:lpstr>
      <vt:lpstr>Summary</vt:lpstr>
      <vt:lpstr>PowerPoint Presentation</vt:lpstr>
      <vt:lpstr>Transaction format:  strawman</vt:lpstr>
      <vt:lpstr>Transaction format</vt:lpstr>
      <vt:lpstr>Transaction format</vt:lpstr>
      <vt:lpstr>Storage / verification efficiency</vt:lpstr>
      <vt:lpstr>Storage / verification efficiency</vt:lpstr>
      <vt:lpstr>Bitcoin &amp; blockchain intrinsically linked</vt:lpstr>
      <vt:lpstr>Rich ecosystem:   Mining pools</vt:lpstr>
      <vt:lpstr>More than just currency…</vt:lpstr>
      <vt:lpstr>PowerPoint Presentation</vt:lpstr>
    </vt:vector>
  </TitlesOfParts>
  <Company>Princeton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Michael J. Freedman</cp:lastModifiedBy>
  <cp:revision>1807</cp:revision>
  <cp:lastPrinted>2024-04-22T03:24:16Z</cp:lastPrinted>
  <dcterms:created xsi:type="dcterms:W3CDTF">2013-10-08T01:49:25Z</dcterms:created>
  <dcterms:modified xsi:type="dcterms:W3CDTF">2024-04-22T03:24:17Z</dcterms:modified>
</cp:coreProperties>
</file>