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97" r:id="rId4"/>
    <p:sldId id="264" r:id="rId5"/>
    <p:sldId id="314" r:id="rId6"/>
    <p:sldId id="316" r:id="rId7"/>
    <p:sldId id="315" r:id="rId8"/>
    <p:sldId id="317" r:id="rId9"/>
    <p:sldId id="265" r:id="rId10"/>
    <p:sldId id="266" r:id="rId11"/>
    <p:sldId id="288" r:id="rId12"/>
    <p:sldId id="289" r:id="rId13"/>
    <p:sldId id="303" r:id="rId14"/>
    <p:sldId id="305" r:id="rId15"/>
    <p:sldId id="304" r:id="rId16"/>
    <p:sldId id="291" r:id="rId17"/>
    <p:sldId id="290" r:id="rId18"/>
    <p:sldId id="301" r:id="rId19"/>
    <p:sldId id="306" r:id="rId20"/>
    <p:sldId id="307" r:id="rId21"/>
    <p:sldId id="308" r:id="rId22"/>
    <p:sldId id="309" r:id="rId23"/>
    <p:sldId id="300" r:id="rId24"/>
    <p:sldId id="302" r:id="rId25"/>
    <p:sldId id="299" r:id="rId26"/>
    <p:sldId id="294" r:id="rId27"/>
    <p:sldId id="318" r:id="rId28"/>
    <p:sldId id="319" r:id="rId29"/>
    <p:sldId id="320" r:id="rId30"/>
    <p:sldId id="321" r:id="rId31"/>
    <p:sldId id="313" r:id="rId3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72993"/>
  </p:normalViewPr>
  <p:slideViewPr>
    <p:cSldViewPr snapToGrid="0" snapToObjects="1">
      <p:cViewPr varScale="1">
        <p:scale>
          <a:sx n="91" d="100"/>
          <a:sy n="91" d="100"/>
        </p:scale>
        <p:origin x="1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[Common</a:t>
            </a:r>
            <a:r>
              <a:rPr lang="en-US" baseline="0" dirty="0"/>
              <a:t> example is x is an uploaded photo, and y is adding that photo to an album.]</a:t>
            </a:r>
          </a:p>
          <a:p>
            <a:endParaRPr lang="en-US" baseline="0" dirty="0"/>
          </a:p>
          <a:p>
            <a:r>
              <a:rPr lang="en-US" baseline="0" dirty="0"/>
              <a:t>Happens-before would also have a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</a:t>
            </a:r>
            <a:r>
              <a:rPr lang="en-US" baseline="0" dirty="0"/>
              <a:t> CAP, PRAM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for simplicity here that there is at most 1</a:t>
            </a:r>
            <a:r>
              <a:rPr lang="en-US" baseline="0" dirty="0"/>
              <a:t> outstanding operation per process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2078346"/>
          </a:xfrm>
        </p:spPr>
        <p:txBody>
          <a:bodyPr>
            <a:normAutofit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14</a:t>
            </a:r>
          </a:p>
          <a:p>
            <a:endParaRPr lang="en-US" dirty="0"/>
          </a:p>
          <a:p>
            <a:r>
              <a:rPr lang="en-US" dirty="0"/>
              <a:t>Wyatt Lloyd, 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is Ideal?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Hides the complexity of the underlying distributed system from applications!</a:t>
            </a:r>
          </a:p>
          <a:p>
            <a:pPr lvl="1"/>
            <a:r>
              <a:rPr lang="en-US" dirty="0"/>
              <a:t>Easier to write applications</a:t>
            </a:r>
          </a:p>
          <a:p>
            <a:pPr lvl="1"/>
            <a:r>
              <a:rPr lang="en-US" dirty="0"/>
              <a:t>Easier to write correct applications</a:t>
            </a:r>
          </a:p>
          <a:p>
            <a:pPr lvl="1"/>
            <a:endParaRPr lang="en-US" dirty="0"/>
          </a:p>
          <a:p>
            <a:r>
              <a:rPr lang="en-US" dirty="0"/>
              <a:t>But, performance trade-offs</a:t>
            </a:r>
          </a:p>
        </p:txBody>
      </p:sp>
    </p:spTree>
    <p:extLst>
      <p:ext uri="{BB962C8B-B14F-4D97-AF65-F5344CB8AC3E}">
        <p14:creationId xmlns:p14="http://schemas.microsoft.com/office/powerpoint/2010/main" val="13231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724598" cy="1325563"/>
          </a:xfrm>
        </p:spPr>
        <p:txBody>
          <a:bodyPr/>
          <a:lstStyle/>
          <a:p>
            <a:r>
              <a:rPr lang="en-US" dirty="0"/>
              <a:t>Stronger vs </a:t>
            </a:r>
            <a:r>
              <a:rPr lang="en-US"/>
              <a:t>Weaker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Stronger consistency models</a:t>
            </a:r>
          </a:p>
          <a:p>
            <a:pPr marL="457200" lvl="1" indent="0">
              <a:buNone/>
            </a:pPr>
            <a:r>
              <a:rPr lang="en-US" dirty="0"/>
              <a:t>+ Easier to write applications</a:t>
            </a:r>
          </a:p>
          <a:p>
            <a:pPr lvl="1">
              <a:buFontTx/>
              <a:buChar char="-"/>
            </a:pPr>
            <a:r>
              <a:rPr lang="en-US" dirty="0"/>
              <a:t> More guarantees for the system to ensure</a:t>
            </a:r>
          </a:p>
          <a:p>
            <a:pPr marL="914400" lvl="2" indent="0">
              <a:buNone/>
            </a:pPr>
            <a:r>
              <a:rPr lang="en-US" dirty="0"/>
              <a:t>Results in performance tradeoffs</a:t>
            </a:r>
          </a:p>
          <a:p>
            <a:pPr lvl="1"/>
            <a:endParaRPr lang="en-US" dirty="0"/>
          </a:p>
          <a:p>
            <a:r>
              <a:rPr lang="en-US" dirty="0"/>
              <a:t>Weaker consistency models</a:t>
            </a:r>
          </a:p>
          <a:p>
            <a:pPr marL="457200" lvl="1" indent="0">
              <a:buNone/>
            </a:pPr>
            <a:r>
              <a:rPr lang="en-US" dirty="0"/>
              <a:t>-  Harder to write applications</a:t>
            </a:r>
          </a:p>
          <a:p>
            <a:pPr marL="457200" lvl="1" indent="0">
              <a:buNone/>
            </a:pPr>
            <a:r>
              <a:rPr lang="en-US" dirty="0"/>
              <a:t>+ Fewer guarantees for the system to ensure</a:t>
            </a:r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Strictly Stronger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consistency model </a:t>
            </a:r>
            <a:r>
              <a:rPr lang="en-US" i="1" dirty="0"/>
              <a:t>A</a:t>
            </a:r>
            <a:r>
              <a:rPr lang="en-US" dirty="0"/>
              <a:t> is strictly stronger than </a:t>
            </a:r>
            <a:r>
              <a:rPr lang="en-US" i="1" dirty="0"/>
              <a:t>B</a:t>
            </a:r>
            <a:r>
              <a:rPr lang="en-US" dirty="0"/>
              <a:t> if it allows a strict subset of the behaviors of B</a:t>
            </a:r>
          </a:p>
          <a:p>
            <a:pPr lvl="1"/>
            <a:r>
              <a:rPr lang="en-US" dirty="0"/>
              <a:t>Guarantees are strictly stronger</a:t>
            </a:r>
          </a:p>
        </p:txBody>
      </p:sp>
    </p:spTree>
    <p:extLst>
      <p:ext uri="{BB962C8B-B14F-4D97-AF65-F5344CB8AC3E}">
        <p14:creationId xmlns:p14="http://schemas.microsoft.com/office/powerpoint/2010/main" val="181837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process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process P issues operation A before operation B,</a:t>
            </a:r>
            <a:br>
              <a:rPr lang="en-US" dirty="0"/>
            </a:br>
            <a:r>
              <a:rPr lang="en-US" dirty="0"/>
              <a:t>then A is order before B by the process order</a:t>
            </a:r>
            <a:endParaRPr lang="en-US" baseline="-25000" dirty="0"/>
          </a:p>
          <a:p>
            <a:pPr lvl="1"/>
            <a:r>
              <a:rPr lang="en-US" dirty="0"/>
              <a:t>If operations A and B and done by different processes then there is no process order between them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1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Consistency ≈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machine processes requests one by one in the order it receives them</a:t>
            </a:r>
          </a:p>
          <a:p>
            <a:pPr lvl="1"/>
            <a:r>
              <a:rPr lang="en-US" dirty="0"/>
              <a:t>Will receive requests ordered </a:t>
            </a:r>
            <a:br>
              <a:rPr lang="en-US" dirty="0"/>
            </a:br>
            <a:r>
              <a:rPr lang="en-US" dirty="0"/>
              <a:t>by process order in that order</a:t>
            </a:r>
          </a:p>
          <a:p>
            <a:pPr lvl="1"/>
            <a:r>
              <a:rPr lang="en-US" dirty="0"/>
              <a:t>Will receive all requests in some 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is strictly stronger than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: ∃total order + real-time ordering</a:t>
            </a:r>
          </a:p>
          <a:p>
            <a:r>
              <a:rPr lang="en-US" dirty="0"/>
              <a:t>Sequential: ∃total order + process ordering</a:t>
            </a:r>
          </a:p>
          <a:p>
            <a:pPr lvl="1"/>
            <a:r>
              <a:rPr lang="en-US" dirty="0"/>
              <a:t>Process ordering ⊆ Real-time ordering</a:t>
            </a:r>
          </a:p>
        </p:txBody>
      </p:sp>
    </p:spTree>
    <p:extLst>
      <p:ext uri="{BB962C8B-B14F-4D97-AF65-F5344CB8AC3E}">
        <p14:creationId xmlns:p14="http://schemas.microsoft.com/office/powerpoint/2010/main" val="119784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But Not </a:t>
            </a:r>
            <a:r>
              <a:rPr lang="en-US" dirty="0" err="1"/>
              <a:t>Linearizable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0" y="2169459"/>
            <a:ext cx="6345451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35267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130616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between a distributed system and the applications that run on it</a:t>
            </a:r>
          </a:p>
          <a:p>
            <a:endParaRPr lang="en-US" dirty="0"/>
          </a:p>
          <a:p>
            <a:r>
              <a:rPr lang="en-US" dirty="0"/>
              <a:t>A consistency model is a set of </a:t>
            </a:r>
            <a:r>
              <a:rPr lang="en-US" dirty="0">
                <a:solidFill>
                  <a:srgbClr val="FF8F00"/>
                </a:solidFill>
              </a:rPr>
              <a:t>guarantees</a:t>
            </a:r>
            <a:r>
              <a:rPr lang="en-US" dirty="0"/>
              <a:t> made by the distributed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2436" y="392833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60219" y="1565565"/>
            <a:ext cx="530952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Writes that are </a:t>
            </a:r>
            <a:r>
              <a:rPr lang="en-US">
                <a:solidFill>
                  <a:srgbClr val="FF8F00"/>
                </a:solidFill>
              </a:rPr>
              <a:t>potentially</a:t>
            </a:r>
            <a:r>
              <a:rPr lang="en-US" b="1" i="1"/>
              <a:t> </a:t>
            </a:r>
            <a:r>
              <a:rPr lang="en-US"/>
              <a:t>causally related must be seen by all processes in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Concurrent writes may be seen in a different order on different processes.</a:t>
            </a:r>
          </a:p>
          <a:p>
            <a:r>
              <a:rPr lang="en-US" sz="2400"/>
              <a:t>Concurrent: Ops not causally related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13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261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71489" y="229119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1489" y="2805592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1489" y="3319988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489" y="3834384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489" y="434878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489" y="486317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1489" y="537757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176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87132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But Not Sequential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2260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2599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w(y=1)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919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2191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r(y)=0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620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2304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3935" y="342556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8314" y="399390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83107" y="342556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3104" y="399390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579637" y="3629184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108" y="4183759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3836" y="4745735"/>
            <a:ext cx="344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w(x=1), r(y=0), w(y=1)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117" y="3439907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Happens Before 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600582"/>
            <a:ext cx="12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44451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6639" y="344451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64813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 Total 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7059" y="555795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849" y="555795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4781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Casual+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Sequential</a:t>
            </a:r>
          </a:p>
        </p:txBody>
      </p:sp>
      <p:sp>
        <p:nvSpPr>
          <p:cNvPr id="62" name="Freeform 61"/>
          <p:cNvSpPr/>
          <p:nvPr/>
        </p:nvSpPr>
        <p:spPr>
          <a:xfrm>
            <a:off x="5681133" y="5173133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63836" y="5077381"/>
            <a:ext cx="3469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w(y=1), r(x=0), w(x=1)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But Not Causal+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328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3360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2680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259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8787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w(y)=1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688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9647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9827" y="3274190"/>
            <a:ext cx="267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As long as 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eventually would see r(x)=1 this is fine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423329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Happens Before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35984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6639" y="3359848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56346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 Order for 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7059" y="560029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849" y="560029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9014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Eventual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Causal+</a:t>
            </a:r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82333" y="3706934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255318" y="5344475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3" grpId="0" animBg="1"/>
      <p:bldP spid="38" grpId="0" animBg="1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2440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706088"/>
            <a:ext cx="8252570" cy="28748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Valid under causal consistency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/>
              <a:t>Why?  </a:t>
            </a:r>
            <a:r>
              <a:rPr lang="en-US" sz="2400" dirty="0"/>
              <a:t>x=3 and x=2 are concurrent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So all processes don’t (need to) see them in same order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P</a:t>
            </a:r>
            <a:r>
              <a:rPr lang="en-US" sz="2400" baseline="-25000" dirty="0"/>
              <a:t>C</a:t>
            </a:r>
            <a:r>
              <a:rPr lang="en-US" sz="2400" dirty="0"/>
              <a:t> and P</a:t>
            </a:r>
            <a:r>
              <a:rPr lang="en-US" sz="2400" baseline="-25000" dirty="0"/>
              <a:t>D</a:t>
            </a:r>
            <a:r>
              <a:rPr lang="en-US" sz="2400" dirty="0"/>
              <a:t> read the values ‘1’ and ‘2’ in order as potentially causally related. No ‘causality’ for ‘3’.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68" name="Group 6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63" name="Group 6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48" name="Group 4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Sequential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694176"/>
            <a:ext cx="7478641" cy="30252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Invalid under sequential consistency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Why?  P</a:t>
            </a:r>
            <a:r>
              <a:rPr lang="en-US" sz="2400" baseline="-25000" dirty="0"/>
              <a:t>C</a:t>
            </a:r>
            <a:r>
              <a:rPr lang="en-US" sz="2400" dirty="0"/>
              <a:t> and P</a:t>
            </a:r>
            <a:r>
              <a:rPr lang="en-US" sz="2400" baseline="-25000" dirty="0"/>
              <a:t>D</a:t>
            </a:r>
            <a:r>
              <a:rPr lang="en-US" sz="2400" dirty="0"/>
              <a:t> see 2 and 3 in different order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But fine for causal consistency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2 and 3 are not causally related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35" name="Group 3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41" name="Group 4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-246706" y="4975768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825" y="5334000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        x=2 happens after x=1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70299" y="1946968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-470485" y="5030739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712" y="4560888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  P</a:t>
            </a:r>
            <a:r>
              <a:rPr kumimoji="0" lang="en-US" sz="280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doesn’t read value of 1 before writing 2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w(x=a)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w(x=b)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2565518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3422058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34220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4377794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43419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439019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523056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5295792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100" y="4116382"/>
            <a:ext cx="6884289" cy="397934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7800226" y="420382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48893" y="4141372"/>
            <a:ext cx="6884289" cy="397934"/>
            <a:chOff x="652100" y="4116382"/>
            <a:chExt cx="6884289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192" name="Rounded Rectangle 146"/>
          <p:cNvSpPr>
            <a:spLocks noChangeArrowheads="1"/>
          </p:cNvSpPr>
          <p:nvPr/>
        </p:nvSpPr>
        <p:spPr bwMode="auto">
          <a:xfrm>
            <a:off x="7800226" y="3975236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2492" y="4165671"/>
            <a:ext cx="6884289" cy="397934"/>
            <a:chOff x="652100" y="4116382"/>
            <a:chExt cx="6884289" cy="397934"/>
          </a:xfrm>
        </p:grpSpPr>
        <p:sp>
          <p:nvSpPr>
            <p:cNvPr id="128" name="TextBox 127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TextBox 15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4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</p:grpSp>
      <p:sp>
        <p:nvSpPr>
          <p:cNvPr id="191" name="Rounded Rectangle 146"/>
          <p:cNvSpPr>
            <a:spLocks noChangeArrowheads="1"/>
          </p:cNvSpPr>
          <p:nvPr/>
        </p:nvSpPr>
        <p:spPr bwMode="auto">
          <a:xfrm>
            <a:off x="7800226" y="4179972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2492" y="4245758"/>
            <a:ext cx="6884289" cy="397934"/>
            <a:chOff x="652100" y="4116382"/>
            <a:chExt cx="6884289" cy="397934"/>
          </a:xfrm>
        </p:grpSpPr>
        <p:sp>
          <p:nvSpPr>
            <p:cNvPr id="160" name="TextBox 159"/>
            <p:cNvSpPr txBox="1"/>
            <p:nvPr/>
          </p:nvSpPr>
          <p:spPr>
            <a:xfrm>
              <a:off x="652100" y="413068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I</a:t>
              </a: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TextBox 18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TextBox 18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TextBox 1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TextBox 16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193" name="Rounded Rectangle 146"/>
          <p:cNvSpPr>
            <a:spLocks noChangeArrowheads="1"/>
          </p:cNvSpPr>
          <p:nvPr/>
        </p:nvSpPr>
        <p:spPr bwMode="auto">
          <a:xfrm>
            <a:off x="7800226" y="4079622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==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machine processes requests one by one in the order it receives them</a:t>
            </a:r>
          </a:p>
          <a:p>
            <a:pPr lvl="1"/>
            <a:r>
              <a:rPr lang="en-US" dirty="0"/>
              <a:t>Will receive requests ordered by real-time in that order</a:t>
            </a:r>
          </a:p>
          <a:p>
            <a:pPr lvl="1"/>
            <a:r>
              <a:rPr lang="en-US" dirty="0"/>
              <a:t>Will receive all requests in some order</a:t>
            </a:r>
          </a:p>
          <a:p>
            <a:pPr lvl="1"/>
            <a:endParaRPr lang="en-US" dirty="0"/>
          </a:p>
          <a:p>
            <a:r>
              <a:rPr lang="en-US" dirty="0"/>
              <a:t>Atomic Multicast, </a:t>
            </a:r>
            <a:r>
              <a:rPr lang="en-US" dirty="0" err="1"/>
              <a:t>Viewstamped</a:t>
            </a:r>
            <a:r>
              <a:rPr lang="en-US" dirty="0"/>
              <a:t> Replication, </a:t>
            </a:r>
            <a:r>
              <a:rPr lang="en-US" dirty="0" err="1"/>
              <a:t>Paxos</a:t>
            </a:r>
            <a:r>
              <a:rPr lang="en-US" dirty="0"/>
              <a:t>, and RAFT provide </a:t>
            </a:r>
            <a:r>
              <a:rPr lang="en-US" dirty="0" err="1"/>
              <a:t>Linearizability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 machine processing incoming requests one at a time also provide </a:t>
            </a:r>
            <a:r>
              <a:rPr lang="en-US" dirty="0" err="1"/>
              <a:t>Linearizability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7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2943</TotalTime>
  <Words>1815</Words>
  <Application>Microsoft Macintosh PowerPoint</Application>
  <PresentationFormat>Overhead</PresentationFormat>
  <Paragraphs>389</Paragraphs>
  <Slides>31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Office Theme</vt:lpstr>
      <vt:lpstr>Consistency Models</vt:lpstr>
      <vt:lpstr>Consistency Models</vt:lpstr>
      <vt:lpstr>Linearizability</vt:lpstr>
      <vt:lpstr>Real-Time Ordering Examples</vt:lpstr>
      <vt:lpstr>Linearizable?</vt:lpstr>
      <vt:lpstr>Linearizable?</vt:lpstr>
      <vt:lpstr>Linearizable?</vt:lpstr>
      <vt:lpstr>Linearizable?</vt:lpstr>
      <vt:lpstr>Linearizability ==  “Appears to be a Single Machine”</vt:lpstr>
      <vt:lpstr>Linearizability is Ideal?</vt:lpstr>
      <vt:lpstr>Stronger vs Weaker Consistency</vt:lpstr>
      <vt:lpstr>Strictly Stronger Consistency</vt:lpstr>
      <vt:lpstr>Sequential Consistency</vt:lpstr>
      <vt:lpstr>Sequential Consistency ≈  “Appears to be a Single Machine”</vt:lpstr>
      <vt:lpstr>Linearizability is strictly stronger than Sequential Consistency</vt:lpstr>
      <vt:lpstr>Sequential But Not Linearizable</vt:lpstr>
      <vt:lpstr>Consistency Hierarchy</vt:lpstr>
      <vt:lpstr>Causal+ Consistency</vt:lpstr>
      <vt:lpstr>Causal Consistency</vt:lpstr>
      <vt:lpstr>Causal Consistency</vt:lpstr>
      <vt:lpstr>Causal Consistency</vt:lpstr>
      <vt:lpstr>Causal Consistency</vt:lpstr>
      <vt:lpstr>Causal+ But Not Sequential</vt:lpstr>
      <vt:lpstr>Eventual But Not Causal+</vt:lpstr>
      <vt:lpstr>Consistency Hierarchy</vt:lpstr>
      <vt:lpstr>PowerPoint Presentation</vt:lpstr>
      <vt:lpstr>Causal Consistency:  Quiz</vt:lpstr>
      <vt:lpstr>Sequential Consistency:  Quiz</vt:lpstr>
      <vt:lpstr>Causal Consistency</vt:lpstr>
      <vt:lpstr>Causal Consistency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65</cp:revision>
  <cp:lastPrinted>2019-11-11T01:29:55Z</cp:lastPrinted>
  <dcterms:created xsi:type="dcterms:W3CDTF">2018-09-09T13:59:16Z</dcterms:created>
  <dcterms:modified xsi:type="dcterms:W3CDTF">2024-03-25T13:41:44Z</dcterms:modified>
</cp:coreProperties>
</file>