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257" r:id="rId2"/>
    <p:sldId id="489" r:id="rId3"/>
    <p:sldId id="458" r:id="rId4"/>
    <p:sldId id="490" r:id="rId5"/>
    <p:sldId id="454" r:id="rId6"/>
    <p:sldId id="455" r:id="rId7"/>
    <p:sldId id="491" r:id="rId8"/>
    <p:sldId id="492" r:id="rId9"/>
    <p:sldId id="493" r:id="rId10"/>
    <p:sldId id="494" r:id="rId11"/>
    <p:sldId id="495" r:id="rId12"/>
    <p:sldId id="519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8" r:id="rId35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FF99"/>
    <a:srgbClr val="92D050"/>
    <a:srgbClr val="CCFFFF"/>
    <a:srgbClr val="FFCC99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2" autoAdjust="0"/>
    <p:restoredTop sz="90509" autoAdjust="0"/>
  </p:normalViewPr>
  <p:slideViewPr>
    <p:cSldViewPr snapToGrid="0">
      <p:cViewPr varScale="1">
        <p:scale>
          <a:sx n="137" d="100"/>
          <a:sy n="137" d="100"/>
        </p:scale>
        <p:origin x="664" y="19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Who</a:t>
            </a:r>
            <a:r>
              <a:rPr lang="en-US" baseline="0" dirty="0"/>
              <a:t> can be elected here?? S1 √, s5 √, s4 X, s2/s3 √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</a:t>
            </a:r>
            <a:r>
              <a:rPr lang="en-US" baseline="0" dirty="0"/>
              <a:t> can s5 be elected?  S1 can fail, and then the rest of the system doesn’t know that epoch 4 ever existed.  S5 then has the highest epoch (3), so will get 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3/17/24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3/17/24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3/17/24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3/17/24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3/17/24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3/17/24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3/17/24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Raft: A Consensus Algorithm</a:t>
            </a:r>
            <a:br>
              <a:rPr lang="en-US" sz="4800" dirty="0"/>
            </a:br>
            <a:r>
              <a:rPr lang="en-US" sz="4800" dirty="0"/>
              <a:t>for Replicated Logs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Lectures </a:t>
            </a:r>
            <a:r>
              <a:rPr lang="en-US" dirty="0"/>
              <a:t>13-14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Mike Freedman, Wyatt Lloyd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581001"/>
            <a:ext cx="881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RAFT slides based on those from Diego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Ongaro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and John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Ousterhout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4873"/>
            <a:ext cx="10493115" cy="53120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Start election: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Increment current term, change to candidate state, vote for self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Send </a:t>
            </a:r>
            <a:r>
              <a:rPr lang="en-US" sz="2800" dirty="0" err="1"/>
              <a:t>RequestVote</a:t>
            </a:r>
            <a:r>
              <a:rPr lang="en-US" sz="2800" dirty="0"/>
              <a:t> to all other servers, retry until either: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Receive votes from majority of servers: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Become </a:t>
            </a:r>
            <a:r>
              <a:rPr lang="en-US" dirty="0">
                <a:solidFill>
                  <a:srgbClr val="00B050"/>
                </a:solidFill>
              </a:rPr>
              <a:t>leader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Send </a:t>
            </a:r>
            <a:r>
              <a:rPr lang="en-US" dirty="0" err="1"/>
              <a:t>AppendEntries</a:t>
            </a:r>
            <a:r>
              <a:rPr lang="en-US" dirty="0"/>
              <a:t> heartbeats to all other servers</a:t>
            </a:r>
          </a:p>
          <a:p>
            <a:pPr marL="9144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Receive RPC from valid leader: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Return to </a:t>
            </a:r>
            <a:r>
              <a:rPr lang="en-US" dirty="0">
                <a:solidFill>
                  <a:srgbClr val="00B050"/>
                </a:solidFill>
              </a:rPr>
              <a:t>follower</a:t>
            </a:r>
            <a:r>
              <a:rPr lang="en-US" dirty="0"/>
              <a:t> state</a:t>
            </a:r>
          </a:p>
          <a:p>
            <a:pPr marL="9144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No-one wins election (election timeout elapses):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Increment term, start new election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056" y="16215"/>
            <a:ext cx="9914744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53896"/>
            <a:ext cx="9828551" cy="5283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Safety</a:t>
            </a:r>
            <a:r>
              <a:rPr lang="en-US" dirty="0"/>
              <a:t>:  allow at most one winner per term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server votes only once per term (persists on disk)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Two different candidates can’t get majorities in same term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Liveness</a:t>
            </a:r>
            <a:r>
              <a:rPr lang="en-US" dirty="0"/>
              <a:t>: some candidate eventually wins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choose election timeouts randomly in [T, 2T]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One usually initiates and wins election before others start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Works well if T &gt;&gt; network RTT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7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5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938855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latin typeface="Arial" charset="0"/>
              </a:rPr>
              <a:t>Servers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33078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A5001E"/>
                </a:solidFill>
                <a:latin typeface="Arial" charset="0"/>
              </a:rPr>
              <a:t>Voted for candidate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33078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4316"/>
                </a:solidFill>
                <a:latin typeface="Arial" charset="0"/>
              </a:rPr>
              <a:t>B can’t also get majority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5000" y="3307897"/>
            <a:ext cx="2133600" cy="609600"/>
          </a:xfrm>
          <a:prstGeom prst="round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1000" y="3307897"/>
            <a:ext cx="1371600" cy="609600"/>
          </a:xfrm>
          <a:prstGeom prst="roundRect">
            <a:avLst/>
          </a:prstGeom>
          <a:noFill/>
          <a:ln>
            <a:solidFill>
              <a:srgbClr val="70431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D6E1F-28C5-55CA-485F-36007642E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BA22FF4-A147-2975-0F43-0AFBD3C4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470A592-74F7-1370-AD85-61B4D6A3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ED95800-925F-3DF4-C740-73B21A2BE882}"/>
              </a:ext>
            </a:extLst>
          </p:cNvPr>
          <p:cNvSpPr txBox="1">
            <a:spLocks/>
          </p:cNvSpPr>
          <p:nvPr/>
        </p:nvSpPr>
        <p:spPr bwMode="auto">
          <a:xfrm>
            <a:off x="914400" y="4498848"/>
            <a:ext cx="9828551" cy="226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Liveness</a:t>
            </a:r>
            <a:r>
              <a:rPr lang="en-US" dirty="0"/>
              <a:t>: some candidate eventually wins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choose election timeouts randomly in [T, 2T]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One usually initiates and wins election before others start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Works well if T &gt;&gt; network RTT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9E41DA2-1453-4F5F-BC0A-D728EA2587F7}"/>
              </a:ext>
            </a:extLst>
          </p:cNvPr>
          <p:cNvSpPr/>
          <p:nvPr/>
        </p:nvSpPr>
        <p:spPr>
          <a:xfrm>
            <a:off x="6096000" y="1320821"/>
            <a:ext cx="4108862" cy="24819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Technique used throughout distributed systems:</a:t>
            </a:r>
          </a:p>
          <a:p>
            <a:endParaRPr lang="en-US" sz="22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2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Desynchronizes behavior without centralized coordination!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225719-B2F8-A203-A078-0A515E39FD8B}"/>
              </a:ext>
            </a:extLst>
          </p:cNvPr>
          <p:cNvSpPr/>
          <p:nvPr/>
        </p:nvSpPr>
        <p:spPr>
          <a:xfrm>
            <a:off x="6218235" y="5094514"/>
            <a:ext cx="1500726" cy="417548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30A348-2CC5-FF19-A00E-D6E0044999F6}"/>
              </a:ext>
            </a:extLst>
          </p:cNvPr>
          <p:cNvCxnSpPr>
            <a:stCxn id="23" idx="0"/>
            <a:endCxn id="22" idx="2"/>
          </p:cNvCxnSpPr>
          <p:nvPr/>
        </p:nvCxnSpPr>
        <p:spPr>
          <a:xfrm flipV="1">
            <a:off x="6968598" y="3802764"/>
            <a:ext cx="1181833" cy="1291750"/>
          </a:xfrm>
          <a:prstGeom prst="line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9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111496"/>
            <a:ext cx="9694127" cy="1746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/>
              <a:t>Log entry = &lt; index, term, command &gt;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/>
              <a:t>Log stored on stable storage (disk); survives crashes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Entry </a:t>
            </a:r>
            <a:r>
              <a:rPr lang="en-US" sz="2400" dirty="0">
                <a:solidFill>
                  <a:schemeClr val="accent4"/>
                </a:solidFill>
              </a:rPr>
              <a:t>committed</a:t>
            </a:r>
            <a:r>
              <a:rPr lang="en-US" sz="2400" dirty="0"/>
              <a:t> if known to be stored on majority of servers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Durable / stable, will eventually be executed by state machines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89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89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61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33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05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7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11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45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79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077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361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933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50567" y="17376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411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745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079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789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07767" y="23472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361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933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50567" y="23472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789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77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361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933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50567" y="29568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411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745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1079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789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361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789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5077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1361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933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050567" y="41760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0411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745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403369" y="1812402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403369" y="1375940"/>
            <a:ext cx="10275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log index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03369" y="3374502"/>
            <a:ext cx="10130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followers</a:t>
            </a:r>
          </a:p>
        </p:txBody>
      </p:sp>
      <p:sp>
        <p:nvSpPr>
          <p:cNvPr id="97" name="Right Brace 96"/>
          <p:cNvSpPr/>
          <p:nvPr/>
        </p:nvSpPr>
        <p:spPr>
          <a:xfrm>
            <a:off x="7946167" y="2347290"/>
            <a:ext cx="228600" cy="2283023"/>
          </a:xfrm>
          <a:prstGeom prst="rightBrace">
            <a:avLst>
              <a:gd name="adj1" fmla="val 37205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8967" y="4709488"/>
            <a:ext cx="3429000" cy="228600"/>
            <a:chOff x="2154967" y="4709488"/>
            <a:chExt cx="3429000" cy="2286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154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583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54967" y="4823788"/>
              <a:ext cx="3429000" cy="0"/>
            </a:xfrm>
            <a:prstGeom prst="line">
              <a:avLst/>
            </a:prstGeom>
            <a:ln w="28575" cap="rnd">
              <a:solidFill>
                <a:schemeClr val="accent4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8403369" y="4630313"/>
            <a:ext cx="20213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A5001E"/>
                </a:solidFill>
                <a:latin typeface="Arial" charset="0"/>
              </a:rPr>
              <a:t>committed entries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779082" y="1457645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term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165132" y="2195014"/>
            <a:ext cx="11253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command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3338875" y="1621298"/>
            <a:ext cx="492490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 flipV="1">
            <a:off x="3338875" y="2084496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Log Structure</a:t>
            </a:r>
          </a:p>
        </p:txBody>
      </p:sp>
    </p:spTree>
    <p:extLst>
      <p:ext uri="{BB962C8B-B14F-4D97-AF65-F5344CB8AC3E}">
        <p14:creationId xmlns:p14="http://schemas.microsoft.com/office/powerpoint/2010/main" val="19097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 animBg="1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793147"/>
            <a:ext cx="10792918" cy="306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Client sends command to leader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appends command to its log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sends </a:t>
            </a:r>
            <a:r>
              <a:rPr lang="en-US" sz="2200" dirty="0" err="1"/>
              <a:t>AppendEntries</a:t>
            </a:r>
            <a:r>
              <a:rPr lang="en-US" sz="2200" dirty="0"/>
              <a:t> RPCs to followers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</a:pPr>
            <a:r>
              <a:rPr lang="en-US" sz="2200" dirty="0">
                <a:solidFill>
                  <a:srgbClr val="C00000"/>
                </a:solidFill>
              </a:rPr>
              <a:t>Once new entry committed: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passes command to its state machine, sends result to client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piggybacks commitment to followers in later </a:t>
            </a:r>
            <a:r>
              <a:rPr lang="en-US" sz="2200" dirty="0" err="1"/>
              <a:t>AppendEntries</a:t>
            </a:r>
            <a:endParaRPr lang="en-US" sz="22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Followers pass committed commands to their state machines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2984" y="14898"/>
            <a:ext cx="9719872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1" grpId="0" animBg="1"/>
      <p:bldP spid="192" grpId="0" animBg="1"/>
      <p:bldP spid="1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161638"/>
            <a:ext cx="9923489" cy="214363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0" dirty="0"/>
              <a:t>Crashed / slow followers?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Leader retries RPCs until they succeed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0" dirty="0"/>
              <a:t>Performance is “optimal” in common case: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One successful RPC to any majority of servers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715" y="16215"/>
            <a:ext cx="10004685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556947"/>
            <a:ext cx="11289632" cy="3048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b="0" dirty="0"/>
              <a:t>If log entries on different server have same index and term: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Store the same command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Logs are identical in all preceding entries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/>
              <a:t>If given entry is committed, all preceding also committed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8" name="Title 8"/>
          <p:cNvSpPr>
            <a:spLocks noGrp="1"/>
          </p:cNvSpPr>
          <p:nvPr>
            <p:ph type="title"/>
          </p:nvPr>
        </p:nvSpPr>
        <p:spPr>
          <a:xfrm>
            <a:off x="374904" y="18288"/>
            <a:ext cx="9910164" cy="1066800"/>
          </a:xfrm>
        </p:spPr>
        <p:txBody>
          <a:bodyPr/>
          <a:lstStyle/>
          <a:p>
            <a:r>
              <a:rPr lang="en-US" dirty="0"/>
              <a:t>Log Operation:  Highly Coherent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384028" y="1510352"/>
            <a:ext cx="2895600" cy="1447800"/>
            <a:chOff x="1860028" y="1510352"/>
            <a:chExt cx="2895600" cy="1447800"/>
          </a:xfrm>
        </p:grpSpPr>
        <p:sp>
          <p:nvSpPr>
            <p:cNvPr id="120" name="Rectangle 119"/>
            <p:cNvSpPr/>
            <p:nvPr/>
          </p:nvSpPr>
          <p:spPr>
            <a:xfrm>
              <a:off x="18600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600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172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744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316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6888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222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888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3172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7744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231628" y="18913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2222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div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22228" y="2500952"/>
              <a:ext cx="533400" cy="4572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sub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600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688828" y="2500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3172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7744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31628" y="2500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359600" y="19660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59600" y="25756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server2</a:t>
            </a:r>
          </a:p>
        </p:txBody>
      </p:sp>
    </p:spTree>
    <p:extLst>
      <p:ext uri="{BB962C8B-B14F-4D97-AF65-F5344CB8AC3E}">
        <p14:creationId xmlns:p14="http://schemas.microsoft.com/office/powerpoint/2010/main" val="21400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920060"/>
            <a:ext cx="8983579" cy="14591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AppendEntries</a:t>
            </a:r>
            <a:r>
              <a:rPr lang="en-US" sz="2400" dirty="0"/>
              <a:t> has &lt;</a:t>
            </a:r>
            <a:r>
              <a:rPr lang="en-US" sz="2400" dirty="0" err="1"/>
              <a:t>index,term</a:t>
            </a:r>
            <a:r>
              <a:rPr lang="en-US" sz="2400" dirty="0"/>
              <a:t>&gt; of entry preceding new ones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Follower must contain matching entry; otherwise it rejects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Implements an </a:t>
            </a:r>
            <a:r>
              <a:rPr lang="en-US" sz="2400" dirty="0">
                <a:solidFill>
                  <a:schemeClr val="tx2"/>
                </a:solidFill>
              </a:rPr>
              <a:t>induction step</a:t>
            </a:r>
            <a:r>
              <a:rPr lang="en-US" sz="2400" dirty="0"/>
              <a:t>, ensures coherency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Log Operation:  Consistency Check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760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04884" y="1891352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332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904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747684" y="18913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760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332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904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747684" y="25009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1074" y="1966066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99551" y="2575666"/>
            <a:ext cx="8848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760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332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904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476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04884" y="1524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06154" y="3106000"/>
            <a:ext cx="8229600" cy="1223752"/>
            <a:chOff x="482154" y="3106000"/>
            <a:chExt cx="8229600" cy="122375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82154" y="3106000"/>
              <a:ext cx="8229600" cy="0"/>
            </a:xfrm>
            <a:prstGeom prst="line">
              <a:avLst/>
            </a:prstGeom>
            <a:ln w="19050" cap="rnd"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8520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0884" y="3262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092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664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23684" y="3262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520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92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664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236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shl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47072" y="3337664"/>
              <a:ext cx="7133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leader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5551" y="3947264"/>
              <a:ext cx="88485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follower</a:t>
              </a:r>
            </a:p>
          </p:txBody>
        </p:sp>
      </p:grpSp>
      <p:sp>
        <p:nvSpPr>
          <p:cNvPr id="81" name="Freeform 80"/>
          <p:cNvSpPr/>
          <p:nvPr/>
        </p:nvSpPr>
        <p:spPr>
          <a:xfrm>
            <a:off x="5509684" y="2095089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rgbClr val="006400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66974" y="204375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6400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 succeeds:</a:t>
            </a:r>
          </a:p>
          <a:p>
            <a:pPr algn="l"/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matching entry</a:t>
            </a:r>
          </a:p>
        </p:txBody>
      </p:sp>
      <p:sp>
        <p:nvSpPr>
          <p:cNvPr id="83" name="Freeform 82"/>
          <p:cNvSpPr/>
          <p:nvPr/>
        </p:nvSpPr>
        <p:spPr>
          <a:xfrm>
            <a:off x="5509684" y="3465887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66972" y="345482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A5001E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fails:</a:t>
            </a:r>
          </a:p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mismatch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319184" y="3948752"/>
            <a:ext cx="304800" cy="304800"/>
            <a:chOff x="4038600" y="5715000"/>
            <a:chExt cx="304800" cy="3048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823884" y="1542640"/>
            <a:ext cx="304800" cy="5773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1" grpId="0" animBg="1"/>
      <p:bldP spid="82" grpId="0"/>
      <p:bldP spid="83" grpId="0" animBg="1"/>
      <p:bldP spid="84" grpId="0"/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4754"/>
            <a:ext cx="10972799" cy="4906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New leader’s log is truth, no special steps, start normal operation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Will eventually make follower’s logs identical to leader’s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Old leader may have left entries partially replicated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800" dirty="0"/>
              <a:t>Multiple crashes can leave many extraneous log entries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723400" y="3909290"/>
            <a:ext cx="3965040" cy="2590800"/>
            <a:chOff x="2199400" y="3928054"/>
            <a:chExt cx="3965040" cy="2590800"/>
          </a:xfrm>
        </p:grpSpPr>
        <p:sp>
          <p:nvSpPr>
            <p:cNvPr id="7" name="TextBox 6"/>
            <p:cNvSpPr txBox="1"/>
            <p:nvPr/>
          </p:nvSpPr>
          <p:spPr>
            <a:xfrm>
              <a:off x="3497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8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9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0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1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2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3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8000" y="3975921"/>
              <a:ext cx="1143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log index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8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7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8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59440" y="43090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9440" y="47662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0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1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02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0440" y="47662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8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59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0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97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0440" y="5680654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8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97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78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1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2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9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0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21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02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83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59440" y="56806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83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9400" y="4375829"/>
              <a:ext cx="762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term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16440" y="43610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16440" y="48182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6440" y="52754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16440" y="57326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16440" y="61898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186" y="4318609"/>
              <a:ext cx="923961" cy="136388"/>
            </a:xfrm>
            <a:custGeom>
              <a:avLst/>
              <a:gdLst>
                <a:gd name="connsiteX0" fmla="*/ 0 w 960895"/>
                <a:gd name="connsiteY0" fmla="*/ 30997 h 35621"/>
                <a:gd name="connsiteX1" fmla="*/ 960895 w 960895"/>
                <a:gd name="connsiteY1" fmla="*/ 0 h 35621"/>
                <a:gd name="connsiteX0" fmla="*/ 0 w 960895"/>
                <a:gd name="connsiteY0" fmla="*/ 140060 h 140060"/>
                <a:gd name="connsiteX1" fmla="*/ 960895 w 960895"/>
                <a:gd name="connsiteY1" fmla="*/ 109063 h 140060"/>
                <a:gd name="connsiteX0" fmla="*/ 0 w 960895"/>
                <a:gd name="connsiteY0" fmla="*/ 234909 h 234909"/>
                <a:gd name="connsiteX1" fmla="*/ 960895 w 960895"/>
                <a:gd name="connsiteY1" fmla="*/ 203912 h 234909"/>
                <a:gd name="connsiteX0" fmla="*/ 0 w 960895"/>
                <a:gd name="connsiteY0" fmla="*/ 229092 h 229092"/>
                <a:gd name="connsiteX1" fmla="*/ 960895 w 960895"/>
                <a:gd name="connsiteY1" fmla="*/ 198095 h 229092"/>
                <a:gd name="connsiteX0" fmla="*/ 0 w 960895"/>
                <a:gd name="connsiteY0" fmla="*/ 232023 h 232023"/>
                <a:gd name="connsiteX1" fmla="*/ 960895 w 960895"/>
                <a:gd name="connsiteY1" fmla="*/ 201026 h 232023"/>
                <a:gd name="connsiteX0" fmla="*/ 0 w 960895"/>
                <a:gd name="connsiteY0" fmla="*/ 190489 h 190489"/>
                <a:gd name="connsiteX1" fmla="*/ 960895 w 960895"/>
                <a:gd name="connsiteY1" fmla="*/ 159492 h 190489"/>
                <a:gd name="connsiteX0" fmla="*/ 0 w 960895"/>
                <a:gd name="connsiteY0" fmla="*/ 165531 h 165531"/>
                <a:gd name="connsiteX1" fmla="*/ 960895 w 960895"/>
                <a:gd name="connsiteY1" fmla="*/ 134534 h 165531"/>
                <a:gd name="connsiteX0" fmla="*/ 0 w 960895"/>
                <a:gd name="connsiteY0" fmla="*/ 146110 h 153859"/>
                <a:gd name="connsiteX1" fmla="*/ 960895 w 960895"/>
                <a:gd name="connsiteY1" fmla="*/ 153859 h 153859"/>
                <a:gd name="connsiteX0" fmla="*/ 0 w 999641"/>
                <a:gd name="connsiteY0" fmla="*/ 132573 h 171318"/>
                <a:gd name="connsiteX1" fmla="*/ 999641 w 999641"/>
                <a:gd name="connsiteY1" fmla="*/ 171318 h 17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41" h="171318">
                  <a:moveTo>
                    <a:pt x="0" y="132573"/>
                  </a:moveTo>
                  <a:cubicBezTo>
                    <a:pt x="315779" y="-77946"/>
                    <a:pt x="670302" y="-17245"/>
                    <a:pt x="999641" y="17131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5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Leader Changes</a:t>
            </a:r>
          </a:p>
        </p:txBody>
      </p:sp>
    </p:spTree>
    <p:extLst>
      <p:ext uri="{BB962C8B-B14F-4D97-AF65-F5344CB8AC3E}">
        <p14:creationId xmlns:p14="http://schemas.microsoft.com/office/powerpoint/2010/main" val="4378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310BBA-CCDA-D74C-828E-481855A3DA3F}"/>
              </a:ext>
            </a:extLst>
          </p:cNvPr>
          <p:cNvSpPr/>
          <p:nvPr/>
        </p:nvSpPr>
        <p:spPr>
          <a:xfrm>
            <a:off x="1623855" y="5440742"/>
            <a:ext cx="8540158" cy="123793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88129"/>
            <a:ext cx="9342468" cy="29429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C00000"/>
                </a:solidFill>
              </a:rPr>
              <a:t>Raft safety property:  </a:t>
            </a:r>
            <a:r>
              <a:rPr lang="en-US" sz="2400" dirty="0"/>
              <a:t>If leader has decided log entry is committed, entry will be present in logs of all future leaders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Why does this guarantee higher-level goal?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Leaders never overwrite entries in their logs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Only entries in leader’s log can be committed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Entries must be committed before applying to state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9031" y="5524964"/>
            <a:ext cx="557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899"/>
                </a:solidFill>
                <a:latin typeface="Arial" charset="0"/>
              </a:rPr>
              <a:t>Committed → Present in future leaders’ logs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5643" y="5982763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commitment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4300" y="5991121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leader election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4537062" y="5949136"/>
            <a:ext cx="658678" cy="305822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 w="34925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6670873" y="5949136"/>
            <a:ext cx="658678" cy="305822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 w="34925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Safety Requirement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26527" y="1260059"/>
            <a:ext cx="8540157" cy="1074470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Once log entry applied to a state machine, no other state machine must apply a different value for that log entry</a:t>
            </a:r>
          </a:p>
        </p:txBody>
      </p:sp>
    </p:spTree>
    <p:extLst>
      <p:ext uri="{BB962C8B-B14F-4D97-AF65-F5344CB8AC3E}">
        <p14:creationId xmlns:p14="http://schemas.microsoft.com/office/powerpoint/2010/main" val="4869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/>
      <p:bldP spid="7" grpId="0"/>
      <p:bldP spid="8" grpId="0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9017" y="4826620"/>
            <a:ext cx="8549470" cy="19913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Group of 2</a:t>
            </a:r>
            <a:r>
              <a:rPr lang="en-US" sz="2400" i="1" dirty="0"/>
              <a:t>f </a:t>
            </a:r>
            <a:r>
              <a:rPr lang="en-US" sz="2400" dirty="0"/>
              <a:t>+ 1 replicas can tolerate f replica crashes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Consensus module ensures proper log replication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Replicated Log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785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2276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169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6660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553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1044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9361062" y="343422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70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499" y="2333521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894332"/>
            <a:ext cx="10732168" cy="28812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b="0" dirty="0"/>
              <a:t>Elect candidate most likely to contain all committed entries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In </a:t>
            </a:r>
            <a:r>
              <a:rPr lang="en-US" sz="2400" dirty="0" err="1"/>
              <a:t>RequestVote</a:t>
            </a:r>
            <a:r>
              <a:rPr lang="en-US" sz="2400" dirty="0"/>
              <a:t>, candidates incl. index + term of last log entry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Voter V denies vote if its log is “more complete”:                                             (newer term) or (entry in higher index of same term)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Leader will have “most complete” log among electing majority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Picking the Best Leader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63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406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644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025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787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63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44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25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06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87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263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406083" y="23869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44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025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63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406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644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025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87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86883" y="2844113"/>
            <a:ext cx="5410200" cy="533400"/>
            <a:chOff x="2662883" y="2844113"/>
            <a:chExt cx="5410200" cy="533400"/>
          </a:xfrm>
        </p:grpSpPr>
        <p:sp>
          <p:nvSpPr>
            <p:cNvPr id="111" name="Rounded Rectangle 110"/>
            <p:cNvSpPr/>
            <p:nvPr/>
          </p:nvSpPr>
          <p:spPr>
            <a:xfrm>
              <a:off x="2662883" y="2844113"/>
              <a:ext cx="2057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41621" y="2861325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Unavailable during leader transition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4796483" y="31108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710883" y="1777313"/>
            <a:ext cx="3183538" cy="533400"/>
            <a:chOff x="4186883" y="1777313"/>
            <a:chExt cx="3183538" cy="533400"/>
          </a:xfrm>
        </p:grpSpPr>
        <p:sp>
          <p:nvSpPr>
            <p:cNvPr id="113" name="TextBox 112"/>
            <p:cNvSpPr txBox="1"/>
            <p:nvPr/>
          </p:nvSpPr>
          <p:spPr>
            <a:xfrm>
              <a:off x="5541621" y="1922185"/>
              <a:ext cx="1828800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Committed?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4796483" y="20440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4186883" y="177731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817334" y="2016922"/>
            <a:ext cx="19607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Can’t tell which entries committed!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82082" y="18993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82082" y="24327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399" y="4663440"/>
            <a:ext cx="10082463" cy="1699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Case #1: </a:t>
            </a:r>
            <a:r>
              <a:rPr lang="en-US" sz="2800" b="0" dirty="0"/>
              <a:t>Leader decides entry in current term is committed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>
                <a:solidFill>
                  <a:srgbClr val="C00000"/>
                </a:solidFill>
              </a:rPr>
              <a:t>Safe: </a:t>
            </a:r>
            <a:r>
              <a:rPr lang="en-US" sz="2800" b="0" dirty="0"/>
              <a:t>leader for term 3 must contain entry 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1" name="Title 5"/>
          <p:cNvSpPr>
            <a:spLocks noGrp="1"/>
          </p:cNvSpPr>
          <p:nvPr>
            <p:ph type="title"/>
          </p:nvPr>
        </p:nvSpPr>
        <p:spPr>
          <a:xfrm>
            <a:off x="374904" y="16215"/>
            <a:ext cx="10233285" cy="1066800"/>
          </a:xfrm>
        </p:spPr>
        <p:txBody>
          <a:bodyPr/>
          <a:lstStyle/>
          <a:p>
            <a:r>
              <a:rPr lang="en-US" dirty="0"/>
              <a:t>Committing Entry from Current Term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269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650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269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650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269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50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269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031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50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269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4650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888258" y="19022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888258" y="24356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888258" y="29690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888258" y="35024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888258" y="40358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031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031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412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412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5793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5412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031258" y="34504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79058" y="3374214"/>
            <a:ext cx="2819400" cy="1066800"/>
            <a:chOff x="4955058" y="3374214"/>
            <a:chExt cx="2819400" cy="1066800"/>
          </a:xfrm>
        </p:grpSpPr>
        <p:sp>
          <p:nvSpPr>
            <p:cNvPr id="191" name="TextBox 190"/>
            <p:cNvSpPr txBox="1"/>
            <p:nvPr/>
          </p:nvSpPr>
          <p:spPr>
            <a:xfrm>
              <a:off x="5242996" y="3648901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Can’t be elected as</a:t>
              </a:r>
              <a:br>
                <a:rPr lang="en-US" sz="180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leader for term 3</a:t>
              </a:r>
            </a:p>
          </p:txBody>
        </p:sp>
        <p:sp>
          <p:nvSpPr>
            <p:cNvPr id="193" name="Right Brace 192"/>
            <p:cNvSpPr/>
            <p:nvPr/>
          </p:nvSpPr>
          <p:spPr>
            <a:xfrm>
              <a:off x="4955058" y="3374214"/>
              <a:ext cx="152400" cy="1066800"/>
            </a:xfrm>
            <a:prstGeom prst="rightBrace">
              <a:avLst>
                <a:gd name="adj1" fmla="val 33757"/>
                <a:gd name="adj2" fmla="val 50000"/>
              </a:avLst>
            </a:prstGeom>
            <a:ln w="190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E1FFE1">
                    <a:lumMod val="25000"/>
                  </a:srgb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6058" y="1902217"/>
            <a:ext cx="5257800" cy="1471999"/>
            <a:chOff x="3812058" y="1902215"/>
            <a:chExt cx="5257800" cy="1471999"/>
          </a:xfrm>
        </p:grpSpPr>
        <p:sp>
          <p:nvSpPr>
            <p:cNvPr id="188" name="Rounded Rectangle 187"/>
            <p:cNvSpPr/>
            <p:nvPr/>
          </p:nvSpPr>
          <p:spPr>
            <a:xfrm>
              <a:off x="3812058" y="2840814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242996" y="2985686"/>
              <a:ext cx="38268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H="1">
              <a:off x="4497858" y="3107514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Freeform 191"/>
            <p:cNvSpPr/>
            <p:nvPr/>
          </p:nvSpPr>
          <p:spPr>
            <a:xfrm>
              <a:off x="4168191" y="2166243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242996" y="1902215"/>
              <a:ext cx="25314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>
              <a:off x="4726458" y="2040714"/>
              <a:ext cx="3810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74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400" y="4663440"/>
            <a:ext cx="10776350" cy="22787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Case #2: </a:t>
            </a:r>
            <a:r>
              <a:rPr lang="en-US" sz="2800" b="0" dirty="0"/>
              <a:t>Leader trying to finish committing entry from earlier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/>
              <a:t>Entry 3 </a:t>
            </a:r>
            <a:r>
              <a:rPr lang="en-US" sz="2800" b="0" dirty="0">
                <a:solidFill>
                  <a:schemeClr val="accent4"/>
                </a:solidFill>
              </a:rPr>
              <a:t>not safely committed</a:t>
            </a:r>
            <a:r>
              <a:rPr lang="en-US" sz="2800" b="0" dirty="0"/>
              <a:t>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s</a:t>
            </a:r>
            <a:r>
              <a:rPr lang="en-US" sz="2400" baseline="-25000" dirty="0"/>
              <a:t>5</a:t>
            </a:r>
            <a:r>
              <a:rPr lang="en-US" sz="2400" dirty="0"/>
              <a:t> can be elected as leader for term 5 (how?)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If elected, it will overwrite entry 3 on s</a:t>
            </a:r>
            <a:r>
              <a:rPr lang="en-US" sz="2400" baseline="-25000" dirty="0"/>
              <a:t>1</a:t>
            </a:r>
            <a:r>
              <a:rPr lang="en-US" sz="2400" dirty="0"/>
              <a:t>, s</a:t>
            </a:r>
            <a:r>
              <a:rPr lang="en-US" sz="2400" baseline="-25000" dirty="0"/>
              <a:t>2</a:t>
            </a:r>
            <a:r>
              <a:rPr lang="en-US" sz="2400" dirty="0"/>
              <a:t>, and 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Problem: Committing Entry from Earlier Term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65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46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65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46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5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46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265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027719" y="18576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46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265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46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84719" y="19096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84719" y="24430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84719" y="29764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4719" y="35098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884719" y="40432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027719" y="23910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027719" y="29244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027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408719" y="1857630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408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1519" y="1901588"/>
            <a:ext cx="5681472" cy="1480042"/>
            <a:chOff x="3427519" y="1901588"/>
            <a:chExt cx="5681472" cy="1480042"/>
          </a:xfrm>
        </p:grpSpPr>
        <p:sp>
          <p:nvSpPr>
            <p:cNvPr id="86" name="Rounded Rectangle 85"/>
            <p:cNvSpPr/>
            <p:nvPr/>
          </p:nvSpPr>
          <p:spPr>
            <a:xfrm>
              <a:off x="3427519" y="2848230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39457" y="2998014"/>
              <a:ext cx="3869534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4113319" y="3114930"/>
              <a:ext cx="990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Freeform 91"/>
            <p:cNvSpPr/>
            <p:nvPr/>
          </p:nvSpPr>
          <p:spPr>
            <a:xfrm>
              <a:off x="3808519" y="2173659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39457" y="1901588"/>
              <a:ext cx="1980118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4494319" y="204813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5789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67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399" y="4663440"/>
            <a:ext cx="9962147" cy="22146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For leader to decide entry is committed: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Entry stored on a majority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≥ 1 new entry from leader’s term also on majority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Example;   Once e4 committed, s</a:t>
            </a:r>
            <a:r>
              <a:rPr lang="en-US" sz="2400" baseline="-25000" dirty="0"/>
              <a:t>5</a:t>
            </a:r>
            <a:r>
              <a:rPr lang="en-US" sz="2400" dirty="0"/>
              <a:t> cannot be elected leader for term 5, and e3 and e4 both safe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99220" y="9011418"/>
            <a:ext cx="787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899"/>
                </a:solidFill>
                <a:latin typeface="Arial" charset="0"/>
              </a:rPr>
              <a:t>Combination of election rules and commitment rules</a:t>
            </a:r>
            <a:br>
              <a:rPr lang="en-US" sz="2400" dirty="0">
                <a:solidFill>
                  <a:srgbClr val="1F4899"/>
                </a:solidFill>
                <a:latin typeface="Arial" charset="0"/>
              </a:rPr>
            </a:br>
            <a:r>
              <a:rPr lang="en-US" sz="2400" dirty="0">
                <a:solidFill>
                  <a:srgbClr val="1F4899"/>
                </a:solidFill>
                <a:latin typeface="Arial" charset="0"/>
              </a:rPr>
              <a:t>makes Raft safe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Solution:  New Commitment Rules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884718" y="1476630"/>
            <a:ext cx="2743200" cy="2895600"/>
            <a:chOff x="4953000" y="1828800"/>
            <a:chExt cx="2743200" cy="2895600"/>
          </a:xfrm>
        </p:grpSpPr>
        <p:sp>
          <p:nvSpPr>
            <p:cNvPr id="56" name="TextBox 55"/>
            <p:cNvSpPr txBox="1"/>
            <p:nvPr/>
          </p:nvSpPr>
          <p:spPr>
            <a:xfrm>
              <a:off x="5334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5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96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34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15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4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15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34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15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34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15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53000" y="22618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53000" y="27952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000" y="33286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53000" y="38620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3000" y="43954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6000" y="27432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6000" y="32766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7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086600" y="240030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477000" y="27432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77000" y="32766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58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763457" y="1901588"/>
            <a:ext cx="1980118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>
                <a:solidFill>
                  <a:srgbClr val="1F4899"/>
                </a:solidFill>
                <a:latin typeface="Arial" charset="0"/>
              </a:rPr>
              <a:t>Leader for term </a:t>
            </a:r>
            <a:r>
              <a:rPr lang="en-US" sz="180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52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2219" y="6019744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Leader changes can result in log inconsistencies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Challenge:  Log Inconsistencies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277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420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58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039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801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182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563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944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325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706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448895" y="1911506"/>
            <a:ext cx="2327099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Leader for term 8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4277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5420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4658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5039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5801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182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6563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944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7325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4277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5420495" y="29347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4658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5039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4277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420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4658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5039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801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182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6563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6944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7325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7706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087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277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5420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4658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5039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5801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182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6563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6944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7325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7706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4277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5420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658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5039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801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4277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4658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5039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0" name="Right Brace 279"/>
          <p:cNvSpPr/>
          <p:nvPr/>
        </p:nvSpPr>
        <p:spPr>
          <a:xfrm flipH="1">
            <a:off x="3566885" y="2325123"/>
            <a:ext cx="152400" cy="32004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628217" y="3681669"/>
            <a:ext cx="18288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Possible</a:t>
            </a:r>
            <a:br>
              <a:rPr lang="en-US" sz="1800" dirty="0">
                <a:solidFill>
                  <a:srgbClr val="1E4899"/>
                </a:solidFill>
                <a:latin typeface="Arial" charset="0"/>
              </a:rPr>
            </a:b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followers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182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6563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8087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8468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5420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5801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8087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563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944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325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706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6182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3820295" y="2453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3820295" y="29867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820295" y="35201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(c)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3820295" y="40535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(d)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3820295" y="45869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(e)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3820295" y="5120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25297" y="2325123"/>
            <a:ext cx="4570949" cy="1066800"/>
            <a:chOff x="4201295" y="2325123"/>
            <a:chExt cx="4570949" cy="1066800"/>
          </a:xfrm>
        </p:grpSpPr>
        <p:sp>
          <p:nvSpPr>
            <p:cNvPr id="303" name="Rounded Rectangle 302"/>
            <p:cNvSpPr/>
            <p:nvPr/>
          </p:nvSpPr>
          <p:spPr>
            <a:xfrm>
              <a:off x="6106295" y="23251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4201295" y="2858523"/>
              <a:ext cx="2438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805313" y="2553723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Missing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6717187" y="2574388"/>
              <a:ext cx="1045596" cy="261265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 flipV="1">
              <a:off x="6715895" y="2934722"/>
              <a:ext cx="1045596" cy="227900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44295" y="3391923"/>
            <a:ext cx="5336670" cy="2133600"/>
            <a:chOff x="3820295" y="3391923"/>
            <a:chExt cx="5336670" cy="2133600"/>
          </a:xfrm>
        </p:grpSpPr>
        <p:sp>
          <p:nvSpPr>
            <p:cNvPr id="300" name="TextBox 299"/>
            <p:cNvSpPr txBox="1"/>
            <p:nvPr/>
          </p:nvSpPr>
          <p:spPr>
            <a:xfrm>
              <a:off x="7805313" y="4130676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Extraneous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3820295" y="4992123"/>
              <a:ext cx="3200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6487295" y="33919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089146" y="3659269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07"/>
            <p:cNvSpPr/>
            <p:nvPr/>
          </p:nvSpPr>
          <p:spPr>
            <a:xfrm flipV="1">
              <a:off x="7096895" y="4534923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5344295" y="4458723"/>
              <a:ext cx="1295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6487295" y="3925323"/>
              <a:ext cx="914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422862" y="4340191"/>
              <a:ext cx="369168" cy="118589"/>
            </a:xfrm>
            <a:custGeom>
              <a:avLst/>
              <a:gdLst>
                <a:gd name="connsiteX0" fmla="*/ 482600 w 482600"/>
                <a:gd name="connsiteY0" fmla="*/ 132012 h 132012"/>
                <a:gd name="connsiteX1" fmla="*/ 0 w 482600"/>
                <a:gd name="connsiteY1" fmla="*/ 13479 h 132012"/>
                <a:gd name="connsiteX0" fmla="*/ 482600 w 482600"/>
                <a:gd name="connsiteY0" fmla="*/ 126727 h 126746"/>
                <a:gd name="connsiteX1" fmla="*/ 0 w 482600"/>
                <a:gd name="connsiteY1" fmla="*/ 8194 h 126746"/>
                <a:gd name="connsiteX0" fmla="*/ 482600 w 482600"/>
                <a:gd name="connsiteY0" fmla="*/ 118533 h 118589"/>
                <a:gd name="connsiteX1" fmla="*/ 0 w 482600"/>
                <a:gd name="connsiteY1" fmla="*/ 0 h 1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118589">
                  <a:moveTo>
                    <a:pt x="482600" y="118533"/>
                  </a:moveTo>
                  <a:cubicBezTo>
                    <a:pt x="268111" y="120649"/>
                    <a:pt x="129823" y="6350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4277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4658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2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5039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3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5420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4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5801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5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6182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6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6563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7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6944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8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7325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9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7630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10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8011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11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8392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982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ight Brace 174"/>
          <p:cNvSpPr/>
          <p:nvPr/>
        </p:nvSpPr>
        <p:spPr>
          <a:xfrm flipH="1">
            <a:off x="3430028" y="2471136"/>
            <a:ext cx="152400" cy="12192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283716" y="295184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</a:t>
            </a:r>
            <a:r>
              <a:rPr lang="en-US" sz="1800">
                <a:solidFill>
                  <a:srgbClr val="1E4899"/>
                </a:solidFill>
                <a:latin typeface="Arial" charset="0"/>
              </a:rPr>
              <a:t>ollowers</a:t>
            </a:r>
            <a:endParaRPr lang="en-US" sz="1800" dirty="0">
              <a:solidFill>
                <a:srgbClr val="1E4899"/>
              </a:solidFill>
              <a:latin typeface="Arial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187" name="Freeform 186"/>
          <p:cNvSpPr/>
          <p:nvPr/>
        </p:nvSpPr>
        <p:spPr>
          <a:xfrm>
            <a:off x="7931905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7544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7163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6782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401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6020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5639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7931905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7544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7163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6782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6401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6020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8268328" y="1092910"/>
            <a:ext cx="0" cy="1454426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268328" y="2623536"/>
            <a:ext cx="0" cy="609600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2" name="TextBox 201"/>
          <p:cNvSpPr txBox="1"/>
          <p:nvPr/>
        </p:nvSpPr>
        <p:spPr>
          <a:xfrm>
            <a:off x="7998714" y="849254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749929" y="1417588"/>
            <a:ext cx="275291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05" name="Content Placeholder 1"/>
          <p:cNvSpPr txBox="1">
            <a:spLocks/>
          </p:cNvSpPr>
          <p:nvPr/>
        </p:nvSpPr>
        <p:spPr bwMode="auto">
          <a:xfrm>
            <a:off x="914399" y="3815003"/>
            <a:ext cx="10840453" cy="280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145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leader must make follower logs consistent with its own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Delete extraneous entries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 in missing entries</a:t>
            </a:r>
          </a:p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Leader keeps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nextIndex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each follower: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Index of next log entry to send to that follower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Initialized to (1 + leader’s last index)</a:t>
            </a:r>
          </a:p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AppendEntries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consistency check fails, decrement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nextIndex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try again</a:t>
            </a:r>
          </a:p>
        </p:txBody>
      </p:sp>
    </p:spTree>
    <p:extLst>
      <p:ext uri="{BB962C8B-B14F-4D97-AF65-F5344CB8AC3E}">
        <p14:creationId xmlns:p14="http://schemas.microsoft.com/office/powerpoint/2010/main" val="18068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347823" y="3301808"/>
            <a:ext cx="133369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Before repair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68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649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30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1228" y="4224775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4404" y="4232672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984816" y="1536786"/>
            <a:ext cx="0" cy="1076934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04228" y="1536788"/>
            <a:ext cx="3116" cy="1758233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2" name="TextBox 71"/>
          <p:cNvSpPr txBox="1"/>
          <p:nvPr/>
        </p:nvSpPr>
        <p:spPr>
          <a:xfrm>
            <a:off x="5321928" y="129353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30145" y="3715188"/>
            <a:ext cx="411090" cy="42013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40183" y="4276805"/>
            <a:ext cx="114133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After repair</a:t>
            </a:r>
          </a:p>
        </p:txBody>
      </p:sp>
    </p:spTree>
    <p:extLst>
      <p:ext uri="{BB962C8B-B14F-4D97-AF65-F5344CB8AC3E}">
        <p14:creationId xmlns:p14="http://schemas.microsoft.com/office/powerpoint/2010/main" val="16674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53896"/>
            <a:ext cx="10092560" cy="53120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Leader temporarily disconnected 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dirty="0"/>
              <a:t>→ other servers elect new leader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US" dirty="0"/>
              <a:t>→ old leader reconnected</a:t>
            </a:r>
          </a:p>
          <a:p>
            <a:pPr marL="1314450" lvl="3" indent="0">
              <a:lnSpc>
                <a:spcPct val="100000"/>
              </a:lnSpc>
              <a:buNone/>
            </a:pPr>
            <a:r>
              <a:rPr lang="en-US" dirty="0"/>
              <a:t>→ old leader attempts to commit log entries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800" dirty="0"/>
              <a:t>Terms used to detect stale leaders (and candidates)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Every RPC contains term of sender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Sender’s term &lt; receiver: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Receiver: Rejects RPC (via ACK which sender processes…)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Receiver’s term &lt; sender: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Receiver reverts to follower, updates term, processes RPC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800" dirty="0"/>
              <a:t>Election updates terms of majority of servers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Deposed server cannot commit new log entries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Neutralizing Old Leaders</a:t>
            </a:r>
          </a:p>
        </p:txBody>
      </p:sp>
    </p:spTree>
    <p:extLst>
      <p:ext uri="{BB962C8B-B14F-4D97-AF65-F5344CB8AC3E}">
        <p14:creationId xmlns:p14="http://schemas.microsoft.com/office/powerpoint/2010/main" val="721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81706"/>
            <a:ext cx="9456821" cy="53120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Send commands to leader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If leader unknown, contact any server, which redirects client to leader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Leader only responds after command logged, committed, and executed by leader 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If request times out (e.g., leader crashes):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Client reissues command to new leader (after possible redirect)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 dirty="0"/>
              <a:t>Ensure </a:t>
            </a:r>
            <a:r>
              <a:rPr lang="en-US" sz="2600" dirty="0">
                <a:solidFill>
                  <a:srgbClr val="C00000"/>
                </a:solidFill>
              </a:rPr>
              <a:t>exactly-once semantics </a:t>
            </a:r>
            <a:r>
              <a:rPr lang="en-US" sz="2600" dirty="0"/>
              <a:t>even with leader failures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E.g., Leader can execute command then crash before responding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Client should embed unique request ID in each command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This unique request ID included in log entry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Before accepting request, leader checks log for entry with same id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Client Protocol</a:t>
            </a:r>
          </a:p>
        </p:txBody>
      </p:sp>
    </p:spTree>
    <p:extLst>
      <p:ext uri="{BB962C8B-B14F-4D97-AF65-F5344CB8AC3E}">
        <p14:creationId xmlns:p14="http://schemas.microsoft.com/office/powerpoint/2010/main" val="7947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64" y="2653051"/>
            <a:ext cx="10363200" cy="1362075"/>
          </a:xfrm>
        </p:spPr>
        <p:txBody>
          <a:bodyPr/>
          <a:lstStyle/>
          <a:p>
            <a:r>
              <a:rPr lang="en-US" dirty="0"/>
              <a:t>Reconfiguration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3848"/>
            <a:ext cx="9769642" cy="48531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2800" dirty="0"/>
              <a:t>Definition:</a:t>
            </a:r>
          </a:p>
          <a:p>
            <a:pPr marL="895026" indent="-685629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A general agreement about something </a:t>
            </a:r>
          </a:p>
          <a:p>
            <a:pPr marL="895026" indent="-685629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An idea or opinion that is shared by all the people in a group</a:t>
            </a:r>
          </a:p>
          <a:p>
            <a:pPr marL="895026" indent="-685629">
              <a:lnSpc>
                <a:spcPct val="100000"/>
              </a:lnSpc>
              <a:spcBef>
                <a:spcPts val="900"/>
              </a:spcBef>
              <a:buFont typeface="+mj-lt"/>
              <a:buAutoNum type="arabicPeriod"/>
            </a:pPr>
            <a:endParaRPr lang="en-US" sz="2400" dirty="0"/>
          </a:p>
          <a:p>
            <a:pPr marL="209397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2800" dirty="0"/>
              <a:t>Where do we use consensus?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What is the order of operations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Which operations are fully executed (committed) and not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Who are the members of the group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Who are the leaders of the group</a:t>
            </a:r>
          </a:p>
          <a:p>
            <a:pPr marL="209397" indent="0">
              <a:lnSpc>
                <a:spcPct val="100000"/>
              </a:lnSpc>
              <a:spcBef>
                <a:spcPts val="9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9450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1789"/>
            <a:ext cx="8301789" cy="3003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View configuration:  { leader, { members }, settings }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Consensus must support changes to configuration:  e.g., </a:t>
            </a:r>
            <a:r>
              <a:rPr lang="en-US" sz="2400" dirty="0"/>
              <a:t>replace failed machine, change degree of replication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Cannot switch directly from one config to another: </a:t>
            </a:r>
            <a:r>
              <a:rPr lang="en-US" sz="2600" dirty="0">
                <a:solidFill>
                  <a:schemeClr val="accent4"/>
                </a:solidFill>
              </a:rPr>
              <a:t>conflicting majorities </a:t>
            </a:r>
            <a:r>
              <a:rPr lang="en-US" sz="2600" dirty="0"/>
              <a:t>could arise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46840" y="84772"/>
            <a:ext cx="11540359" cy="1066800"/>
          </a:xfrm>
        </p:spPr>
        <p:txBody>
          <a:bodyPr/>
          <a:lstStyle/>
          <a:p>
            <a:r>
              <a:rPr lang="en-US" dirty="0"/>
              <a:t>Configuration Changes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542251" y="4086926"/>
            <a:ext cx="5581836" cy="2466275"/>
            <a:chOff x="993712" y="4230585"/>
            <a:chExt cx="5581836" cy="2466275"/>
          </a:xfrm>
        </p:grpSpPr>
        <p:sp>
          <p:nvSpPr>
            <p:cNvPr id="10" name="Rectangle 9"/>
            <p:cNvSpPr/>
            <p:nvPr/>
          </p:nvSpPr>
          <p:spPr>
            <a:xfrm>
              <a:off x="2060512" y="4611585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8512" y="4611585"/>
              <a:ext cx="1447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0512" y="4230585"/>
              <a:ext cx="44242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778" y="4230585"/>
              <a:ext cx="51777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000000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712" y="4587386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0512" y="4969139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1312" y="4969139"/>
              <a:ext cx="1905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0512" y="5326693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1712" y="5326693"/>
              <a:ext cx="25146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4512" y="5684247"/>
              <a:ext cx="2971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312" y="6041801"/>
              <a:ext cx="3429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3712" y="4944940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3712" y="5302494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3712" y="5660048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3712" y="6017602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060512" y="6434524"/>
              <a:ext cx="4495800" cy="0"/>
            </a:xfrm>
            <a:prstGeom prst="line">
              <a:avLst/>
            </a:prstGeom>
            <a:ln w="19050" cap="rnd"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60512" y="6481416"/>
              <a:ext cx="3686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time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42653" y="4086925"/>
            <a:ext cx="4455113" cy="2403828"/>
            <a:chOff x="4194112" y="4230584"/>
            <a:chExt cx="4455113" cy="2403828"/>
          </a:xfrm>
        </p:grpSpPr>
        <p:sp>
          <p:nvSpPr>
            <p:cNvPr id="43" name="Rounded Rectangle 42"/>
            <p:cNvSpPr/>
            <p:nvPr/>
          </p:nvSpPr>
          <p:spPr>
            <a:xfrm>
              <a:off x="4194112" y="5288193"/>
              <a:ext cx="304800" cy="1042415"/>
            </a:xfrm>
            <a:prstGeom prst="roundRect">
              <a:avLst/>
            </a:prstGeom>
            <a:noFill/>
            <a:ln>
              <a:solidFill>
                <a:srgbClr val="3167D3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94112" y="4561362"/>
              <a:ext cx="304800" cy="685800"/>
            </a:xfrm>
            <a:prstGeom prst="roundRect">
              <a:avLst/>
            </a:prstGeom>
            <a:noFill/>
            <a:ln>
              <a:solidFill>
                <a:srgbClr val="00B8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38634" y="4814462"/>
              <a:ext cx="180658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8E00"/>
                  </a:solidFill>
                  <a:latin typeface="Arial" charset="0"/>
                </a:rPr>
                <a:t>Majority of C</a:t>
              </a:r>
              <a:r>
                <a:rPr lang="en-US" baseline="-25000" dirty="0">
                  <a:solidFill>
                    <a:srgbClr val="008E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67300" y="5637355"/>
              <a:ext cx="188192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3167D3"/>
                  </a:solidFill>
                  <a:latin typeface="Arial" charset="0"/>
                </a:rPr>
                <a:t>Majority of </a:t>
              </a:r>
              <a:r>
                <a:rPr lang="en-US" dirty="0" err="1">
                  <a:solidFill>
                    <a:srgbClr val="3167D3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3167D3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3167D3"/>
                </a:solidFill>
                <a:latin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4422712" y="4230584"/>
              <a:ext cx="3581412" cy="569173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67239 w 3667271"/>
                <a:gd name="connsiteY0" fmla="*/ 0 h 346132"/>
                <a:gd name="connsiteX1" fmla="*/ 1848064 w 3667271"/>
                <a:gd name="connsiteY1" fmla="*/ 341548 h 346132"/>
                <a:gd name="connsiteX2" fmla="*/ 13 w 3667271"/>
                <a:gd name="connsiteY2" fmla="*/ 121878 h 346132"/>
                <a:gd name="connsiteX0" fmla="*/ 3667239 w 3667239"/>
                <a:gd name="connsiteY0" fmla="*/ 0 h 346132"/>
                <a:gd name="connsiteX1" fmla="*/ 1848064 w 3667239"/>
                <a:gd name="connsiteY1" fmla="*/ 341548 h 346132"/>
                <a:gd name="connsiteX2" fmla="*/ 13 w 3667239"/>
                <a:gd name="connsiteY2" fmla="*/ 121878 h 346132"/>
                <a:gd name="connsiteX0" fmla="*/ 3667240 w 3667240"/>
                <a:gd name="connsiteY0" fmla="*/ 0 h 341912"/>
                <a:gd name="connsiteX1" fmla="*/ 1848065 w 3667240"/>
                <a:gd name="connsiteY1" fmla="*/ 341548 h 341912"/>
                <a:gd name="connsiteX2" fmla="*/ 14 w 3667240"/>
                <a:gd name="connsiteY2" fmla="*/ 121878 h 3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40" h="341912">
                  <a:moveTo>
                    <a:pt x="3667240" y="0"/>
                  </a:moveTo>
                  <a:cubicBezTo>
                    <a:pt x="3655208" y="315111"/>
                    <a:pt x="2478520" y="337533"/>
                    <a:pt x="1848065" y="341548"/>
                  </a:cubicBezTo>
                  <a:cubicBezTo>
                    <a:pt x="1217610" y="345563"/>
                    <a:pt x="-4799" y="319197"/>
                    <a:pt x="14" y="121878"/>
                  </a:cubicBezTo>
                </a:path>
              </a:pathLst>
            </a:custGeom>
            <a:noFill/>
            <a:ln>
              <a:solidFill>
                <a:srgbClr val="008E00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22711" y="6001747"/>
              <a:ext cx="3591027" cy="632665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90 w 3686522"/>
                <a:gd name="connsiteY0" fmla="*/ 0 h 450884"/>
                <a:gd name="connsiteX1" fmla="*/ 1848065 w 3686522"/>
                <a:gd name="connsiteY1" fmla="*/ 450205 h 450884"/>
                <a:gd name="connsiteX2" fmla="*/ 14 w 3686522"/>
                <a:gd name="connsiteY2" fmla="*/ 230535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522" h="450884">
                  <a:moveTo>
                    <a:pt x="3686490" y="0"/>
                  </a:moveTo>
                  <a:cubicBezTo>
                    <a:pt x="3693709" y="380305"/>
                    <a:pt x="2491354" y="444380"/>
                    <a:pt x="1848065" y="450205"/>
                  </a:cubicBezTo>
                  <a:cubicBezTo>
                    <a:pt x="1204776" y="456030"/>
                    <a:pt x="-4799" y="427854"/>
                    <a:pt x="14" y="230535"/>
                  </a:cubicBezTo>
                </a:path>
              </a:pathLst>
            </a:custGeom>
            <a:noFill/>
            <a:ln>
              <a:solidFill>
                <a:srgbClr val="3167D3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1337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5880"/>
            <a:ext cx="11165302" cy="25908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>
                <a:solidFill>
                  <a:schemeClr val="accent4"/>
                </a:solidFill>
              </a:rPr>
              <a:t>Joint consensus </a:t>
            </a:r>
            <a:r>
              <a:rPr lang="en-US" sz="2600" b="0" dirty="0"/>
              <a:t>in intermediate phase: need majority of </a:t>
            </a:r>
            <a:r>
              <a:rPr lang="en-US" sz="2600" dirty="0"/>
              <a:t>both</a:t>
            </a:r>
            <a:r>
              <a:rPr lang="en-US" sz="2600" b="0" dirty="0"/>
              <a:t> old and new configurations for elections, commitment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Configuration change just a log entry; applied immediately on receipt (committed or not)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Once joint consensus is committed, begin replicating log entry for final config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14764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175447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159810"/>
            <a:ext cx="1417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159810"/>
            <a:ext cx="11669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44778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08639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65239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0929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3167D3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3167D3"/>
                </a:solidFill>
                <a:latin typeface="Arial" charset="0"/>
              </a:rPr>
              <a:t>old+new</a:t>
            </a:r>
            <a:endParaRPr lang="en-US" sz="1800" b="0" dirty="0">
              <a:solidFill>
                <a:srgbClr val="3167D3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494789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endParaRPr lang="en-US" sz="1800" b="0" dirty="0">
              <a:solidFill>
                <a:srgbClr val="008E00"/>
              </a:solidFill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79089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447788"/>
            <a:ext cx="1066800" cy="0"/>
          </a:xfrm>
          <a:prstGeom prst="line">
            <a:avLst/>
          </a:prstGeom>
          <a:ln w="63500" cap="rnd">
            <a:solidFill>
              <a:srgbClr val="3167D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44778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086396"/>
            <a:ext cx="914400" cy="0"/>
          </a:xfrm>
          <a:prstGeom prst="line">
            <a:avLst/>
          </a:prstGeom>
          <a:ln w="63500" cap="rnd">
            <a:solidFill>
              <a:srgbClr val="008E00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086396"/>
            <a:ext cx="1981200" cy="0"/>
          </a:xfrm>
          <a:prstGeom prst="line">
            <a:avLst/>
          </a:prstGeom>
          <a:ln w="6350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3203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3788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65583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32036"/>
            <a:ext cx="2971800" cy="0"/>
          </a:xfrm>
          <a:prstGeom prst="line">
            <a:avLst/>
          </a:prstGeom>
          <a:ln w="31750" cap="rnd">
            <a:solidFill>
              <a:srgbClr val="008E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86712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8E00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008E00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655836"/>
            <a:ext cx="0" cy="152400"/>
          </a:xfrm>
          <a:prstGeom prst="line">
            <a:avLst/>
          </a:prstGeom>
          <a:ln w="3175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79089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44778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754" y="18288"/>
            <a:ext cx="10293246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</p:spTree>
    <p:extLst>
      <p:ext uri="{BB962C8B-B14F-4D97-AF65-F5344CB8AC3E}">
        <p14:creationId xmlns:p14="http://schemas.microsoft.com/office/powerpoint/2010/main" val="14064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1337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5880"/>
            <a:ext cx="10777928" cy="22958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Any server from either configuration can serve as leader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If leader not in </a:t>
            </a:r>
            <a:r>
              <a:rPr lang="en-US" sz="2600" b="0" dirty="0" err="1"/>
              <a:t>C</a:t>
            </a:r>
            <a:r>
              <a:rPr lang="en-US" sz="2600" b="0" baseline="-25000" dirty="0" err="1"/>
              <a:t>new</a:t>
            </a:r>
            <a:r>
              <a:rPr lang="en-US" sz="2600" b="0" dirty="0"/>
              <a:t>, must step down once </a:t>
            </a:r>
            <a:r>
              <a:rPr lang="en-US" sz="2600" b="0" dirty="0" err="1"/>
              <a:t>C</a:t>
            </a:r>
            <a:r>
              <a:rPr lang="en-US" sz="2600" b="0" baseline="-25000" dirty="0" err="1"/>
              <a:t>new</a:t>
            </a:r>
            <a:r>
              <a:rPr lang="en-US" sz="2600" b="0" dirty="0"/>
              <a:t> committed</a:t>
            </a:r>
            <a:endParaRPr lang="en-US" sz="2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14764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175447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159810"/>
            <a:ext cx="1417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159810"/>
            <a:ext cx="11669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44778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08639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65239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0929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old+new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494789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new</a:t>
            </a:r>
            <a:endParaRPr lang="en-US" sz="1800" b="0" dirty="0"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79089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447788"/>
            <a:ext cx="10668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44778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086396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086396"/>
            <a:ext cx="19812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3203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3788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65583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32036"/>
            <a:ext cx="2971800" cy="0"/>
          </a:xfrm>
          <a:prstGeom prst="line">
            <a:avLst/>
          </a:prstGeom>
          <a:ln w="317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86712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latin typeface="Arial" charset="0"/>
              </a:rPr>
              <a:t>C</a:t>
            </a:r>
            <a:r>
              <a:rPr lang="en-US" sz="1800" baseline="-25000" dirty="0" err="1">
                <a:latin typeface="Arial" charset="0"/>
              </a:rPr>
              <a:t>new</a:t>
            </a:r>
            <a:r>
              <a:rPr lang="en-US" sz="1800" dirty="0">
                <a:latin typeface="Arial" charset="0"/>
              </a:rPr>
              <a:t> can make</a:t>
            </a:r>
          </a:p>
          <a:p>
            <a:r>
              <a:rPr lang="en-US" sz="1800" dirty="0"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655836"/>
            <a:ext cx="0" cy="152400"/>
          </a:xfrm>
          <a:prstGeom prst="line">
            <a:avLst/>
          </a:prstGeom>
          <a:ln w="3175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79089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44778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904" y="16215"/>
            <a:ext cx="10188315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35218" y="5329886"/>
            <a:ext cx="19027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A5001E"/>
                </a:solidFill>
                <a:latin typeface="Arial" charset="0"/>
              </a:rPr>
              <a:t>leader not in </a:t>
            </a: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A5001E"/>
                </a:solidFill>
                <a:latin typeface="Arial" charset="0"/>
              </a:rPr>
              <a:t>new</a:t>
            </a:r>
            <a:br>
              <a:rPr lang="en-US" sz="180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dirty="0">
                <a:solidFill>
                  <a:srgbClr val="A5001E"/>
                </a:solidFill>
                <a:latin typeface="Arial" charset="0"/>
              </a:rPr>
              <a:t>steps down here</a:t>
            </a:r>
          </a:p>
        </p:txBody>
      </p:sp>
      <p:sp>
        <p:nvSpPr>
          <p:cNvPr id="34" name="Freeform 33"/>
          <p:cNvSpPr/>
          <p:nvPr/>
        </p:nvSpPr>
        <p:spPr>
          <a:xfrm>
            <a:off x="7420276" y="5165981"/>
            <a:ext cx="885524" cy="442192"/>
          </a:xfrm>
          <a:custGeom>
            <a:avLst/>
            <a:gdLst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340"/>
              <a:gd name="connsiteX1" fmla="*/ 0 w 885524"/>
              <a:gd name="connsiteY1" fmla="*/ 0 h 789340"/>
              <a:gd name="connsiteX0" fmla="*/ 885524 w 885524"/>
              <a:gd name="connsiteY0" fmla="*/ 789272 h 789348"/>
              <a:gd name="connsiteX1" fmla="*/ 0 w 885524"/>
              <a:gd name="connsiteY1" fmla="*/ 0 h 7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524" h="789348">
                <a:moveTo>
                  <a:pt x="885524" y="789272"/>
                </a:moveTo>
                <a:cubicBezTo>
                  <a:pt x="368968" y="794886"/>
                  <a:pt x="256673" y="492493"/>
                  <a:pt x="0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42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6B716-9A36-34D3-8211-62422C88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RAFT “looks like a single machine” that does not fail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Use majority (f+1) out of 2f+1 replicas to make progress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RAFT is similar to multi-</a:t>
            </a:r>
            <a:r>
              <a:rPr lang="en-US" dirty="0" err="1"/>
              <a:t>paxos</a:t>
            </a:r>
            <a:r>
              <a:rPr lang="en-US" dirty="0"/>
              <a:t> / </a:t>
            </a:r>
            <a:r>
              <a:rPr lang="en-US" dirty="0" err="1"/>
              <a:t>viewstamped</a:t>
            </a:r>
            <a:r>
              <a:rPr lang="en-US" dirty="0"/>
              <a:t> replication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Details make it easier to understand and implement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Strong leader add constraints, but makes things simple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Only vote for a leader with a log ≥ your log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Leader’s log is canonical, gets others replica’s logs to match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A2543-8DB8-065B-BD40-67386C6E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0996D1-1DA3-9857-86BA-F15221F7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24072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C64AA-A8F7-9A29-6822-61131F12E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22AFA-E194-00FE-48C8-69F70D1D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87A26-0AB9-EEE0-7024-93C104AA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08" y="286311"/>
            <a:ext cx="6205953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990487-CC7C-AC5B-E486-874F357B1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85" y="1508166"/>
            <a:ext cx="5655952" cy="35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6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4291" y="1562015"/>
            <a:ext cx="9160510" cy="4906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Leader election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Normal operation (basic log replication)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Safety and consistency after leader changes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Neutralizing old leaders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Client interactions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Reconfiguration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Overview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Leader Election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690689"/>
            <a:ext cx="10104468" cy="2146613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sz="2400" dirty="0"/>
              <a:t>Recall</a:t>
            </a:r>
            <a:r>
              <a:rPr lang="en-US" sz="2400" dirty="0">
                <a:solidFill>
                  <a:srgbClr val="009900"/>
                </a:solidFill>
              </a:rPr>
              <a:t> consensus-based replication easier </a:t>
            </a:r>
            <a:r>
              <a:rPr lang="en-US" sz="2400" dirty="0"/>
              <a:t>for </a:t>
            </a:r>
            <a:r>
              <a:rPr lang="en-US" sz="2400" i="1" dirty="0"/>
              <a:t>f</a:t>
            </a:r>
            <a:r>
              <a:rPr lang="en-US" sz="2400" dirty="0"/>
              <a:t> failed backup replicas</a:t>
            </a:r>
          </a:p>
          <a:p>
            <a:pPr>
              <a:spcBef>
                <a:spcPts val="1400"/>
              </a:spcBef>
            </a:pPr>
            <a:r>
              <a:rPr lang="en-US" sz="2400" dirty="0"/>
              <a:t>But what if the </a:t>
            </a:r>
            <a:r>
              <a:rPr lang="en-US" sz="2400" i="1" dirty="0"/>
              <a:t>f</a:t>
            </a:r>
            <a:r>
              <a:rPr lang="en-US" sz="2400" dirty="0"/>
              <a:t> failures include a </a:t>
            </a:r>
            <a:r>
              <a:rPr lang="en-US" sz="2400" dirty="0">
                <a:solidFill>
                  <a:srgbClr val="FF0000"/>
                </a:solidFill>
              </a:rPr>
              <a:t>failed primary?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All clients’ requests go to the failed primary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System</a:t>
            </a:r>
            <a:r>
              <a:rPr lang="en-US" sz="2400" dirty="0">
                <a:solidFill>
                  <a:srgbClr val="FF0000"/>
                </a:solidFill>
              </a:rPr>
              <a:t> halts </a:t>
            </a:r>
            <a:r>
              <a:rPr lang="en-US" sz="2400" dirty="0"/>
              <a:t>despite </a:t>
            </a:r>
            <a:r>
              <a:rPr lang="en-US" sz="2400" dirty="0">
                <a:solidFill>
                  <a:srgbClr val="FF0000"/>
                </a:solidFill>
              </a:rPr>
              <a:t>merely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3050635" y="4095685"/>
            <a:ext cx="5431383" cy="2199132"/>
            <a:chOff x="337914" y="3576828"/>
            <a:chExt cx="7162800" cy="2900172"/>
          </a:xfrm>
        </p:grpSpPr>
        <p:sp>
          <p:nvSpPr>
            <p:cNvPr id="5" name="Rounded Rectangle 4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7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5619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449920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8475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07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363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595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</p:grpSp>
      <p:sp>
        <p:nvSpPr>
          <p:cNvPr id="99" name="Cross 98"/>
          <p:cNvSpPr/>
          <p:nvPr/>
        </p:nvSpPr>
        <p:spPr>
          <a:xfrm rot="2700000">
            <a:off x="6679784" y="4637921"/>
            <a:ext cx="1899670" cy="1899670"/>
          </a:xfrm>
          <a:prstGeom prst="plus">
            <a:avLst>
              <a:gd name="adj" fmla="val 42089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and 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447800"/>
            <a:ext cx="10617913" cy="2186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/>
              <a:t>Let different replicas assume role of leader (primary) over time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/>
              <a:t>System moves through a sequence of views</a:t>
            </a:r>
            <a:endParaRPr lang="en-US" sz="2800" i="1" dirty="0"/>
          </a:p>
          <a:p>
            <a:pPr lvl="1">
              <a:lnSpc>
                <a:spcPct val="100000"/>
              </a:lnSpc>
              <a:spcBef>
                <a:spcPts val="1500"/>
              </a:spcBef>
            </a:pPr>
            <a:r>
              <a:rPr lang="en-US" dirty="0"/>
              <a:t>View = { leader, { members }, settings }</a:t>
            </a:r>
          </a:p>
          <a:p>
            <a:pPr lvl="1">
              <a:lnSpc>
                <a:spcPct val="100000"/>
              </a:lnSpc>
              <a:spcBef>
                <a:spcPts val="150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15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76046" y="3632253"/>
            <a:ext cx="2379322" cy="963372"/>
            <a:chOff x="337914" y="3576828"/>
            <a:chExt cx="7162800" cy="2900172"/>
          </a:xfrm>
        </p:grpSpPr>
        <p:sp>
          <p:nvSpPr>
            <p:cNvPr id="7" name="Rounded Rectangle 6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7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5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36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789443" y="5219873"/>
            <a:ext cx="2379321" cy="963372"/>
            <a:chOff x="337914" y="3576828"/>
            <a:chExt cx="7162800" cy="2900172"/>
          </a:xfrm>
        </p:grpSpPr>
        <p:sp>
          <p:nvSpPr>
            <p:cNvPr id="88" name="Rounded Rectangle 87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14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1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1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0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H="1">
              <a:off x="3538315" y="4267200"/>
              <a:ext cx="2285999" cy="67451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 flipH="1" flipV="1">
              <a:off x="4376518" y="5823500"/>
              <a:ext cx="1926149" cy="291234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76115" y="4724397"/>
              <a:ext cx="1833986" cy="395206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4899202">
              <a:off x="4692563" y="3881655"/>
              <a:ext cx="601896" cy="207259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993479" y="4342505"/>
            <a:ext cx="2379321" cy="963372"/>
            <a:chOff x="337914" y="3576828"/>
            <a:chExt cx="7162800" cy="2900172"/>
          </a:xfrm>
        </p:grpSpPr>
        <p:sp>
          <p:nvSpPr>
            <p:cNvPr id="165" name="Rounded Rectangle 164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2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2776315" y="4572001"/>
              <a:ext cx="2286001" cy="1904999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20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8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8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77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" name="Straight Connector 183"/>
            <p:cNvCxnSpPr/>
            <p:nvPr/>
          </p:nvCxnSpPr>
          <p:spPr>
            <a:xfrm flipH="1">
              <a:off x="1581237" y="4267200"/>
              <a:ext cx="4243078" cy="69159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 flipH="1" flipV="1">
              <a:off x="1982270" y="5823497"/>
              <a:ext cx="4320392" cy="29123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358164" flipH="1" flipV="1">
              <a:off x="1903399" y="6254258"/>
              <a:ext cx="1990330" cy="206570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 rot="5105497">
              <a:off x="3743060" y="3053933"/>
              <a:ext cx="601895" cy="3717214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0" name="Curved Down Arrow 239"/>
          <p:cNvSpPr/>
          <p:nvPr/>
        </p:nvSpPr>
        <p:spPr>
          <a:xfrm rot="15179218">
            <a:off x="2605175" y="4776648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6247670" y="3784557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6453994" y="570264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3138" y="5288037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4992947" y="6210595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825477" y="4614740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163156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2939" y="1334627"/>
            <a:ext cx="9978887" cy="3277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0" dirty="0"/>
              <a:t>At any given time, each server is either: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Leader</a:t>
            </a:r>
            <a:r>
              <a:rPr lang="en-US" sz="2400" dirty="0"/>
              <a:t>: handles all client interactions, log replication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Follower</a:t>
            </a:r>
            <a:r>
              <a:rPr lang="en-US" sz="2400" dirty="0"/>
              <a:t>: completely passive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Candidate</a:t>
            </a:r>
            <a:r>
              <a:rPr lang="en-US" sz="2400" dirty="0"/>
              <a:t>: used to elect a new leader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0" dirty="0"/>
              <a:t>Normal operation: 1 leader, N-1 followers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States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1287783"/>
            <a:ext cx="10250905" cy="24487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0" dirty="0"/>
              <a:t>Servers start as followers</a:t>
            </a:r>
          </a:p>
          <a:p>
            <a:pPr>
              <a:lnSpc>
                <a:spcPct val="100000"/>
              </a:lnSpc>
            </a:pPr>
            <a:r>
              <a:rPr lang="en-US" sz="2600" b="0" dirty="0"/>
              <a:t>Leaders send </a:t>
            </a:r>
            <a:r>
              <a:rPr lang="en-US" sz="2600" b="0" dirty="0">
                <a:solidFill>
                  <a:schemeClr val="accent4"/>
                </a:solidFill>
              </a:rPr>
              <a:t>heartbeats</a:t>
            </a:r>
            <a:r>
              <a:rPr lang="en-US" sz="2600" b="0" dirty="0"/>
              <a:t> (empty </a:t>
            </a:r>
            <a:r>
              <a:rPr lang="en-US" sz="2600" b="0" dirty="0" err="1"/>
              <a:t>AppendEntries</a:t>
            </a:r>
            <a:r>
              <a:rPr lang="en-US" sz="2600" b="0" dirty="0"/>
              <a:t> RPCs) to maintain authority over followers</a:t>
            </a:r>
          </a:p>
          <a:p>
            <a:pPr>
              <a:lnSpc>
                <a:spcPct val="100000"/>
              </a:lnSpc>
            </a:pPr>
            <a:r>
              <a:rPr lang="en-US" sz="2600" b="0" dirty="0"/>
              <a:t>If </a:t>
            </a:r>
            <a:r>
              <a:rPr lang="en-US" sz="2600" b="0" dirty="0" err="1">
                <a:solidFill>
                  <a:schemeClr val="accent4"/>
                </a:solidFill>
              </a:rPr>
              <a:t>electionTimeout</a:t>
            </a:r>
            <a:r>
              <a:rPr lang="en-US" sz="2600" b="0" dirty="0">
                <a:solidFill>
                  <a:schemeClr val="accent4"/>
                </a:solidFill>
              </a:rPr>
              <a:t> </a:t>
            </a:r>
            <a:r>
              <a:rPr lang="en-US" sz="2600" b="0" dirty="0"/>
              <a:t>elapses with no RPCs (100-500ms), follower assumes leader has crashed and starts new election</a:t>
            </a:r>
            <a:endParaRPr lang="en-US" sz="2600" dirty="0"/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0" name="Freeform 9"/>
          <p:cNvSpPr/>
          <p:nvPr/>
        </p:nvSpPr>
        <p:spPr>
          <a:xfrm>
            <a:off x="2493980" y="4558937"/>
            <a:ext cx="365760" cy="606392"/>
          </a:xfrm>
          <a:custGeom>
            <a:avLst/>
            <a:gdLst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606392">
                <a:moveTo>
                  <a:pt x="0" y="0"/>
                </a:moveTo>
                <a:cubicBezTo>
                  <a:pt x="4812" y="521369"/>
                  <a:pt x="115504" y="599975"/>
                  <a:pt x="365760" y="606392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934" y="42148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</a:t>
            </a:r>
          </a:p>
        </p:txBody>
      </p:sp>
      <p:sp>
        <p:nvSpPr>
          <p:cNvPr id="13" name="Freeform 12"/>
          <p:cNvSpPr/>
          <p:nvPr/>
        </p:nvSpPr>
        <p:spPr>
          <a:xfrm>
            <a:off x="4168775" y="4598630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6223" y="3974199"/>
            <a:ext cx="149271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 election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6670541" y="4595834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2884" y="3962167"/>
            <a:ext cx="206979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receive votes from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majority of servers</a:t>
            </a:r>
          </a:p>
        </p:txBody>
      </p:sp>
      <p:sp>
        <p:nvSpPr>
          <p:cNvPr id="17" name="Freeform 16"/>
          <p:cNvSpPr/>
          <p:nvPr/>
        </p:nvSpPr>
        <p:spPr>
          <a:xfrm>
            <a:off x="5982097" y="4434685"/>
            <a:ext cx="500310" cy="480386"/>
          </a:xfrm>
          <a:custGeom>
            <a:avLst/>
            <a:gdLst>
              <a:gd name="connsiteX0" fmla="*/ 0 w 413887"/>
              <a:gd name="connsiteY0" fmla="*/ 19661 h 29286"/>
              <a:gd name="connsiteX1" fmla="*/ 413887 w 413887"/>
              <a:gd name="connsiteY1" fmla="*/ 29286 h 29286"/>
              <a:gd name="connsiteX0" fmla="*/ 46492 w 460379"/>
              <a:gd name="connsiteY0" fmla="*/ 242950 h 252575"/>
              <a:gd name="connsiteX1" fmla="*/ 460379 w 460379"/>
              <a:gd name="connsiteY1" fmla="*/ 252575 h 252575"/>
              <a:gd name="connsiteX0" fmla="*/ 34625 w 483137"/>
              <a:gd name="connsiteY0" fmla="*/ 439122 h 448747"/>
              <a:gd name="connsiteX1" fmla="*/ 448512 w 483137"/>
              <a:gd name="connsiteY1" fmla="*/ 448747 h 448747"/>
              <a:gd name="connsiteX0" fmla="*/ 53980 w 500310"/>
              <a:gd name="connsiteY0" fmla="*/ 470761 h 480386"/>
              <a:gd name="connsiteX1" fmla="*/ 467867 w 500310"/>
              <a:gd name="connsiteY1" fmla="*/ 480386 h 48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310" h="480386">
                <a:moveTo>
                  <a:pt x="53980" y="470761"/>
                </a:moveTo>
                <a:cubicBezTo>
                  <a:pt x="-225153" y="-144455"/>
                  <a:pt x="679624" y="-172527"/>
                  <a:pt x="467867" y="48038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1061" y="3797738"/>
            <a:ext cx="146706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new election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1000" y="5434034"/>
            <a:ext cx="7710832" cy="1219200"/>
            <a:chOff x="857000" y="5434034"/>
            <a:chExt cx="7710832" cy="1219200"/>
          </a:xfrm>
        </p:grpSpPr>
        <p:sp>
          <p:nvSpPr>
            <p:cNvPr id="19" name="Freeform 18"/>
            <p:cNvSpPr/>
            <p:nvPr/>
          </p:nvSpPr>
          <p:spPr>
            <a:xfrm>
              <a:off x="1720702" y="5444462"/>
              <a:ext cx="2974253" cy="590137"/>
            </a:xfrm>
            <a:custGeom>
              <a:avLst/>
              <a:gdLst>
                <a:gd name="connsiteX0" fmla="*/ 2974206 w 2974206"/>
                <a:gd name="connsiteY0" fmla="*/ 64833 h 64833"/>
                <a:gd name="connsiteX1" fmla="*/ 0 w 2974206"/>
                <a:gd name="connsiteY1" fmla="*/ 64833 h 64833"/>
                <a:gd name="connsiteX0" fmla="*/ 2974206 w 2974206"/>
                <a:gd name="connsiteY0" fmla="*/ 2990 h 304592"/>
                <a:gd name="connsiteX1" fmla="*/ 0 w 2974206"/>
                <a:gd name="connsiteY1" fmla="*/ 2990 h 304592"/>
                <a:gd name="connsiteX0" fmla="*/ 2974206 w 2974206"/>
                <a:gd name="connsiteY0" fmla="*/ 0 h 358866"/>
                <a:gd name="connsiteX1" fmla="*/ 0 w 2974206"/>
                <a:gd name="connsiteY1" fmla="*/ 0 h 358866"/>
                <a:gd name="connsiteX0" fmla="*/ 2974206 w 2974206"/>
                <a:gd name="connsiteY0" fmla="*/ 0 h 342000"/>
                <a:gd name="connsiteX1" fmla="*/ 0 w 2974206"/>
                <a:gd name="connsiteY1" fmla="*/ 0 h 342000"/>
                <a:gd name="connsiteX0" fmla="*/ 2974206 w 2974206"/>
                <a:gd name="connsiteY0" fmla="*/ 0 h 386787"/>
                <a:gd name="connsiteX1" fmla="*/ 0 w 2974206"/>
                <a:gd name="connsiteY1" fmla="*/ 0 h 386787"/>
                <a:gd name="connsiteX0" fmla="*/ 2974253 w 2974253"/>
                <a:gd name="connsiteY0" fmla="*/ 0 h 590137"/>
                <a:gd name="connsiteX1" fmla="*/ 47 w 2974253"/>
                <a:gd name="connsiteY1" fmla="*/ 0 h 5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4253" h="590137">
                  <a:moveTo>
                    <a:pt x="2974253" y="0"/>
                  </a:moveTo>
                  <a:cubicBezTo>
                    <a:pt x="2563576" y="338488"/>
                    <a:pt x="-12787" y="1138990"/>
                    <a:pt x="47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19647" y="5444462"/>
              <a:ext cx="4677878" cy="391941"/>
            </a:xfrm>
            <a:custGeom>
              <a:avLst/>
              <a:gdLst>
                <a:gd name="connsiteX0" fmla="*/ 4677878 w 4677878"/>
                <a:gd name="connsiteY0" fmla="*/ 75947 h 75947"/>
                <a:gd name="connsiteX1" fmla="*/ 0 w 4677878"/>
                <a:gd name="connsiteY1" fmla="*/ 75947 h 75947"/>
                <a:gd name="connsiteX0" fmla="*/ 4677878 w 4677878"/>
                <a:gd name="connsiteY0" fmla="*/ 3074 h 413768"/>
                <a:gd name="connsiteX1" fmla="*/ 0 w 4677878"/>
                <a:gd name="connsiteY1" fmla="*/ 3074 h 413768"/>
                <a:gd name="connsiteX0" fmla="*/ 4677878 w 4677878"/>
                <a:gd name="connsiteY0" fmla="*/ 0 h 468982"/>
                <a:gd name="connsiteX1" fmla="*/ 0 w 4677878"/>
                <a:gd name="connsiteY1" fmla="*/ 0 h 468982"/>
                <a:gd name="connsiteX0" fmla="*/ 4677878 w 4677878"/>
                <a:gd name="connsiteY0" fmla="*/ 0 h 409604"/>
                <a:gd name="connsiteX1" fmla="*/ 0 w 4677878"/>
                <a:gd name="connsiteY1" fmla="*/ 0 h 409604"/>
                <a:gd name="connsiteX0" fmla="*/ 4677878 w 4677878"/>
                <a:gd name="connsiteY0" fmla="*/ 0 h 384212"/>
                <a:gd name="connsiteX1" fmla="*/ 0 w 4677878"/>
                <a:gd name="connsiteY1" fmla="*/ 0 h 384212"/>
                <a:gd name="connsiteX0" fmla="*/ 4677878 w 4677878"/>
                <a:gd name="connsiteY0" fmla="*/ 0 h 391941"/>
                <a:gd name="connsiteX1" fmla="*/ 0 w 4677878"/>
                <a:gd name="connsiteY1" fmla="*/ 0 h 39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77878" h="391941">
                  <a:moveTo>
                    <a:pt x="4677878" y="0"/>
                  </a:moveTo>
                  <a:cubicBezTo>
                    <a:pt x="4561573" y="213360"/>
                    <a:pt x="575911" y="763604"/>
                    <a:pt x="0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4146" y="5738834"/>
              <a:ext cx="2223686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server with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 higher term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000" y="6047940"/>
              <a:ext cx="2531463" cy="605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current leader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or higher term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5287" y="5434034"/>
              <a:ext cx="67197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“step</a:t>
              </a:r>
              <a:br>
                <a:rPr lang="en-US" sz="14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down”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6840" y="36644"/>
            <a:ext cx="11540359" cy="1066800"/>
          </a:xfrm>
        </p:spPr>
        <p:txBody>
          <a:bodyPr/>
          <a:lstStyle/>
          <a:p>
            <a:r>
              <a:rPr lang="en-US" dirty="0"/>
              <a:t>Liveness Validation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31505" y="1940124"/>
            <a:ext cx="9144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1505" y="1940124"/>
            <a:ext cx="762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6668" y="3657382"/>
            <a:ext cx="9011478" cy="28653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dirty="0"/>
              <a:t>Time divided into non-</a:t>
            </a:r>
            <a:r>
              <a:rPr lang="en-US" sz="2800" dirty="0"/>
              <a:t>fixed-time </a:t>
            </a:r>
            <a:r>
              <a:rPr lang="en-US" sz="2800" b="1" dirty="0">
                <a:solidFill>
                  <a:srgbClr val="FF3300"/>
                </a:solidFill>
              </a:rPr>
              <a:t>terms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Election (either failed or resulted in 1 leader)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Normal operation under a single leader</a:t>
            </a:r>
          </a:p>
          <a:p>
            <a:pPr>
              <a:lnSpc>
                <a:spcPct val="100000"/>
              </a:lnSpc>
              <a:spcBef>
                <a:spcPts val="1900"/>
              </a:spcBef>
            </a:pPr>
            <a:r>
              <a:rPr lang="en-US" sz="2800" b="0" dirty="0"/>
              <a:t>Each server maintains </a:t>
            </a:r>
            <a:r>
              <a:rPr lang="en-US" sz="2800" b="0" dirty="0">
                <a:solidFill>
                  <a:schemeClr val="accent4"/>
                </a:solidFill>
              </a:rPr>
              <a:t>current term </a:t>
            </a:r>
            <a:r>
              <a:rPr lang="en-US" sz="2800" b="0" dirty="0"/>
              <a:t>value</a:t>
            </a:r>
          </a:p>
          <a:p>
            <a:pPr>
              <a:lnSpc>
                <a:spcPct val="100000"/>
              </a:lnSpc>
              <a:spcBef>
                <a:spcPts val="1900"/>
              </a:spcBef>
            </a:pPr>
            <a:r>
              <a:rPr lang="en-US" sz="2800" b="0" dirty="0">
                <a:solidFill>
                  <a:schemeClr val="tx2"/>
                </a:solidFill>
              </a:rPr>
              <a:t>Key role of terms: identify obsolete information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11905" y="2549724"/>
            <a:ext cx="5943600" cy="0"/>
          </a:xfrm>
          <a:prstGeom prst="line">
            <a:avLst/>
          </a:prstGeom>
          <a:ln w="381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2905" y="1940124"/>
            <a:ext cx="685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907" y="1940124"/>
            <a:ext cx="304799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0305" y="1940124"/>
            <a:ext cx="3810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7505" y="1940124"/>
            <a:ext cx="1447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7505" y="1940124"/>
            <a:ext cx="1524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4905" y="1940124"/>
            <a:ext cx="1219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4905" y="1940124"/>
            <a:ext cx="2286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68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55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7905" y="1633745"/>
            <a:ext cx="685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24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97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45905" y="2549726"/>
            <a:ext cx="3879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4221" y="2930726"/>
            <a:ext cx="10259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Elections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203" y="2930726"/>
            <a:ext cx="19492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Normal Operation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215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787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8219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363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25123" y="2930726"/>
            <a:ext cx="1047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Split Vote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40805" y="2397324"/>
            <a:ext cx="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449704" y="16215"/>
            <a:ext cx="9989695" cy="1066800"/>
          </a:xfrm>
        </p:spPr>
        <p:txBody>
          <a:bodyPr/>
          <a:lstStyle/>
          <a:p>
            <a:r>
              <a:rPr lang="en-US" dirty="0"/>
              <a:t>Terms (aka epochs)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42790</TotalTime>
  <Words>2493</Words>
  <Application>Microsoft Macintosh PowerPoint</Application>
  <PresentationFormat>Widescreen</PresentationFormat>
  <Paragraphs>797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 New</vt:lpstr>
      <vt:lpstr>Helvetica Neue</vt:lpstr>
      <vt:lpstr>Helvetica Neue Medium</vt:lpstr>
      <vt:lpstr>Times New Roman</vt:lpstr>
      <vt:lpstr>1_Office Theme</vt:lpstr>
      <vt:lpstr>Raft: A Consensus Algorithm for Replicated Logs</vt:lpstr>
      <vt:lpstr>Goal: Replicated Log</vt:lpstr>
      <vt:lpstr>Consensus</vt:lpstr>
      <vt:lpstr>Raft Overview</vt:lpstr>
      <vt:lpstr>The Need For a Leader Election</vt:lpstr>
      <vt:lpstr>Leaders and Views</vt:lpstr>
      <vt:lpstr>Server States</vt:lpstr>
      <vt:lpstr>Liveness Validation</vt:lpstr>
      <vt:lpstr>Terms (aka epochs)</vt:lpstr>
      <vt:lpstr>Elections</vt:lpstr>
      <vt:lpstr>Elections</vt:lpstr>
      <vt:lpstr>Elections</vt:lpstr>
      <vt:lpstr>Log Structure</vt:lpstr>
      <vt:lpstr>Normal operation</vt:lpstr>
      <vt:lpstr>Normal operation</vt:lpstr>
      <vt:lpstr>Log Operation:  Highly Coherent</vt:lpstr>
      <vt:lpstr>Log Operation:  Consistency Check</vt:lpstr>
      <vt:lpstr>Leader Changes</vt:lpstr>
      <vt:lpstr>Safety Requirement</vt:lpstr>
      <vt:lpstr>Picking the Best Leader</vt:lpstr>
      <vt:lpstr>Committing Entry from Current Term</vt:lpstr>
      <vt:lpstr>Problem: Committing Entry from Earlier Term</vt:lpstr>
      <vt:lpstr>Solution:  New Commitment Rules</vt:lpstr>
      <vt:lpstr>Challenge:  Log Inconsistencies</vt:lpstr>
      <vt:lpstr>Repairing Follower Logs</vt:lpstr>
      <vt:lpstr>Repairing Follower Logs</vt:lpstr>
      <vt:lpstr>Neutralizing Old Leaders</vt:lpstr>
      <vt:lpstr>Client Protocol</vt:lpstr>
      <vt:lpstr>Reconfiguration</vt:lpstr>
      <vt:lpstr>Configuration Changes</vt:lpstr>
      <vt:lpstr>2-Phase Approach via Joint Consensus</vt:lpstr>
      <vt:lpstr>2-Phase Approach via Joint Consensus</vt:lpstr>
      <vt:lpstr>Summary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Michael J. Freedman</cp:lastModifiedBy>
  <cp:revision>1839</cp:revision>
  <cp:lastPrinted>2024-03-17T14:13:09Z</cp:lastPrinted>
  <dcterms:created xsi:type="dcterms:W3CDTF">2013-10-08T01:49:25Z</dcterms:created>
  <dcterms:modified xsi:type="dcterms:W3CDTF">2024-03-18T15:25:17Z</dcterms:modified>
</cp:coreProperties>
</file>