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60" r:id="rId1"/>
  </p:sldMasterIdLst>
  <p:notesMasterIdLst>
    <p:notesMasterId r:id="rId31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0"/>
    <p:restoredTop sz="94689"/>
  </p:normalViewPr>
  <p:slideViewPr>
    <p:cSldViewPr snapToGrid="0" snapToObjects="1">
      <p:cViewPr varScale="1">
        <p:scale>
          <a:sx n="144" d="100"/>
          <a:sy n="144" d="100"/>
        </p:scale>
        <p:origin x="720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ableStyles" Target="tableStyles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" name="Google Shape;59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Notes</a:t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gbe76d8ad4b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5" name="Google Shape;125;gbe76d8ad4b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Dispatch a goroutines that issues the RPC and sends response to channel 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The main goroutine can then receive the response from channel </a:t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g201765189c_0_17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2" name="Google Shape;132;g201765189c_0_17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There are many… actually MOST RPCs are asynchronous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Whenever you want to send multiple messages at once, e.g.</a:t>
            </a:r>
            <a:endParaRPr/>
          </a:p>
          <a:p>
            <a:pPr marL="457200" lvl="0" indent="-298450" algn="l" rtl="0">
              <a:spcBef>
                <a:spcPts val="0"/>
              </a:spcBef>
              <a:spcAft>
                <a:spcPts val="0"/>
              </a:spcAft>
              <a:buSzPts val="1100"/>
              <a:buChar char="-"/>
            </a:pPr>
            <a:r>
              <a:rPr lang="en"/>
              <a:t>Building a scheduler loop</a:t>
            </a:r>
            <a:endParaRPr/>
          </a:p>
          <a:p>
            <a:pPr marL="457200" lvl="0" indent="-298450" algn="l" rtl="0">
              <a:spcBef>
                <a:spcPts val="0"/>
              </a:spcBef>
              <a:spcAft>
                <a:spcPts val="0"/>
              </a:spcAft>
              <a:buSzPts val="1100"/>
              <a:buChar char="-"/>
            </a:pPr>
            <a:r>
              <a:rPr lang="en"/>
              <a:t>Client contacting multiple servers at once and returning the first result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Background tasks, e.g.</a:t>
            </a:r>
            <a:endParaRPr/>
          </a:p>
          <a:p>
            <a:pPr marL="457200" lvl="0" indent="-298450" algn="l" rtl="0">
              <a:spcBef>
                <a:spcPts val="0"/>
              </a:spcBef>
              <a:spcAft>
                <a:spcPts val="0"/>
              </a:spcAft>
              <a:buSzPts val="1100"/>
              <a:buChar char="-"/>
            </a:pPr>
            <a:r>
              <a:rPr lang="en"/>
              <a:t>Cleaning up metadata that has gone stale, e.g. removing cached objects that are no longer referenced</a:t>
            </a:r>
            <a:endParaRPr/>
          </a:p>
          <a:p>
            <a:pPr marL="457200" lvl="0" indent="-298450" algn="l" rtl="0">
              <a:spcBef>
                <a:spcPts val="0"/>
              </a:spcBef>
              <a:spcAft>
                <a:spcPts val="0"/>
              </a:spcAft>
              <a:buSzPts val="1100"/>
              <a:buChar char="-"/>
            </a:pPr>
            <a:r>
              <a:rPr lang="en"/>
              <a:t>Backing up results</a:t>
            </a:r>
            <a:endParaRPr/>
          </a:p>
          <a:p>
            <a:pPr marL="457200" lvl="0" indent="-298450" algn="l" rtl="0">
              <a:spcBef>
                <a:spcPts val="0"/>
              </a:spcBef>
              <a:spcAft>
                <a:spcPts val="0"/>
              </a:spcAft>
              <a:buSzPts val="1100"/>
              <a:buChar char="-"/>
            </a:pPr>
            <a:r>
              <a:rPr lang="en"/>
              <a:t>Compressing data that is not frequently accessed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bdb2e2963a_0_8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bdb2e2963a_0_8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gbdb2e2963a_0_8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4" name="Google Shape;144;gbdb2e2963a_0_8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We will use net/rpc extensively for the assignments. 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However, net/rpc is only supported in Go. 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To support RPC in cross-language platforms, Go library uses net/rpc/jsonrpc. It is based on TCP protocol but currently does not support HTTP methods. This limits its application in real life. 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gRPC is a high-performance, widely used open-source RPC framework by Google. It can support popular languages like Python, Go, and Java. 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600">
              <a:solidFill>
                <a:srgbClr val="292929"/>
              </a:solidFill>
              <a:highlight>
                <a:srgbClr val="FFFFFF"/>
              </a:highlight>
              <a:latin typeface="Georgia"/>
              <a:ea typeface="Georgia"/>
              <a:cs typeface="Georgia"/>
              <a:sym typeface="Georgia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gbdb2e2963a_0_9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1" name="Google Shape;151;gbdb2e2963a_0_9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Note: </a:t>
            </a:r>
            <a:r>
              <a:rPr lang="en">
                <a:solidFill>
                  <a:schemeClr val="dk1"/>
                </a:solidFill>
              </a:rPr>
              <a:t>“receiver” here means the type to which this method applies, not a communication receiver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TODO: might have question about the input parameters in the stub function (args, and reply), why is reply a pointer not args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Google Shape;157;g201765189c_0_2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8" name="Google Shape;158;g201765189c_0_2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201765189c_0_4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201765189c_0_4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(NB: *WordCountServer is the “receiver” for this method.)</a:t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g201765189c_0_5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8" name="Google Shape;178;g201765189c_0_5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Google Shape;186;g201765189c_0_6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7" name="Google Shape;187;g201765189c_0_6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g201765189c_0_7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6" name="Google Shape;196;g201765189c_0_7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Note that Accept blocks, so this server only handles one request at a time (inefficient!)</a:t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g258c95e846_0_19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6" name="Google Shape;66;g258c95e846_0_19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For this precept, we will talk about RPC in more details. 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Give an overview of Go 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Walk through a example to show how to build such a RPC server in Go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" name="Google Shape;204;gbdb2e2963a_0_10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5" name="Google Shape;205;gbdb2e2963a_0_10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" name="Google Shape;211;g201765189c_0_8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2" name="Google Shape;212;g201765189c_0_8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rpc.Dial establishes new connection and returns a new client (which is responsible for handling requests)</a:t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g201765189c_0_9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1" name="Google Shape;221;g201765189c_0_9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9" name="Google Shape;229;g201765189c_0_9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0" name="Google Shape;230;g201765189c_0_9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8" name="Google Shape;238;g201765189c_0_10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9" name="Google Shape;239;g201765189c_0_10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7" name="Google Shape;247;g201765189c_0_13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8" name="Google Shape;248;g201765189c_0_13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Let’s go back to our RPC client. Is this synchronous or async?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How would we make this asynchronous? What would the signature look like? (What would we return?)</a:t>
            </a: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4" name="Google Shape;254;g201765189c_0_20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5" name="Google Shape;255;g201765189c_0_20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(NB: “The Call method waits for the remote call to complete while the Go method launches the call asynchronously and signals completion using the Call structure's Done channel.” from https://golang.org/pkg/net/rpc/)</a:t>
            </a:r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" name="Google Shape;262;g201765189c_0_21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3" name="Google Shape;263;g201765189c_0_21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(NB: “The Call method waits for the remote call to complete while the Go method launches the call asynchronously and signals completion using the Call structure's Done channel.” from https://golang.org/pkg/net/rpc/)</a:t>
            </a:r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gbdb2e2963a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1" name="Google Shape;271;gbdb2e2963a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7" name="Google Shape;277;gbdb2e2963a_0_6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8" name="Google Shape;278;gbdb2e2963a_0_6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bdb2e2963a_0_7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Google Shape;73;gbdb2e2963a_0_7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g258c95e846_0_10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Google Shape;79;g258c95e846_0_10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RPCs are the fundamental bedrock of distributed systems. It’s how most of these systems, including hadoop mapreduce for example, are built. Its pervasiveness is due to its simple interface.</a:t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g201061cd6a_0_5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6" name="Google Shape;86;g201061cd6a_0_5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g201765189c_0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4" name="Google Shape;94;g201765189c_0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This works, but what’s the problem? How’s the performance?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(Ans: we have to launch tasks on the workers one by one, no parallelism, all operations are handled by the master goroutine in order) </a:t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g201765189c_0_15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4" name="Google Shape;104;g201765189c_0_15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g201765189c_0_15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1" name="Google Shape;111;g201765189c_0_15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We can implement a function “sendRPC” that takes in a callback function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Such that when RPC call for RunTask completes and returns, the callback function handleResponse will be triggered to process the RPC result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g201765189c_0_16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Google Shape;118;g201765189c_0_16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4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>
                <a:solidFill>
                  <a:srgbClr val="FFFFFF"/>
                </a:solidFill>
              </a:rPr>
              <a:t>RPCs in Go</a:t>
            </a:r>
            <a:endParaRPr dirty="0">
              <a:solidFill>
                <a:srgbClr val="FFFFFF"/>
              </a:solidFill>
            </a:endParaRPr>
          </a:p>
        </p:txBody>
      </p:sp>
      <p:sp>
        <p:nvSpPr>
          <p:cNvPr id="62" name="Google Shape;62;p14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>
                <a:solidFill>
                  <a:srgbClr val="FFFFFF"/>
                </a:solidFill>
              </a:rPr>
              <a:t>Feb 9</a:t>
            </a:r>
            <a:r>
              <a:rPr lang="en" baseline="30000" dirty="0">
                <a:solidFill>
                  <a:srgbClr val="FFFFFF"/>
                </a:solidFill>
              </a:rPr>
              <a:t>th</a:t>
            </a:r>
            <a:r>
              <a:rPr lang="en" dirty="0">
                <a:solidFill>
                  <a:srgbClr val="FFFFFF"/>
                </a:solidFill>
              </a:rPr>
              <a:t>&amp;10</a:t>
            </a:r>
            <a:r>
              <a:rPr lang="en" baseline="30000" dirty="0">
                <a:solidFill>
                  <a:srgbClr val="FFFFFF"/>
                </a:solidFill>
              </a:rPr>
              <a:t>th</a:t>
            </a:r>
            <a:r>
              <a:rPr lang="en" dirty="0">
                <a:solidFill>
                  <a:srgbClr val="FFFFFF"/>
                </a:solidFill>
              </a:rPr>
              <a:t>, 2022</a:t>
            </a:r>
          </a:p>
        </p:txBody>
      </p:sp>
      <p:sp>
        <p:nvSpPr>
          <p:cNvPr id="63" name="Google Shape;63;p1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1</a:t>
            </a:fld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23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00"/>
                </a:solidFill>
              </a:rPr>
              <a:t>Asynchronous RPC</a:t>
            </a:r>
            <a:endParaRPr b="1">
              <a:solidFill>
                <a:srgbClr val="000000"/>
              </a:solidFill>
            </a:endParaRPr>
          </a:p>
        </p:txBody>
      </p:sp>
      <p:sp>
        <p:nvSpPr>
          <p:cNvPr id="128" name="Google Shape;128;p23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615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85000" lnSpcReduction="2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000000"/>
                </a:solidFill>
              </a:rPr>
              <a:t>Await RPC response in a separate thread</a:t>
            </a:r>
            <a:endParaRPr>
              <a:solidFill>
                <a:srgbClr val="000000"/>
              </a:solidFill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>
                <a:solidFill>
                  <a:srgbClr val="000000"/>
                </a:solidFill>
              </a:rPr>
              <a:t>Multiple ways to implement this:</a:t>
            </a:r>
            <a:endParaRPr>
              <a:solidFill>
                <a:srgbClr val="000000"/>
              </a:solidFill>
            </a:endParaRPr>
          </a:p>
          <a:p>
            <a:pPr marL="457200" lvl="0" indent="-325755" algn="l" rtl="0">
              <a:spcBef>
                <a:spcPts val="1200"/>
              </a:spcBef>
              <a:spcAft>
                <a:spcPts val="0"/>
              </a:spcAft>
              <a:buClr>
                <a:srgbClr val="000000"/>
              </a:buClr>
              <a:buSzPct val="100000"/>
              <a:buAutoNum type="arabicPeriod"/>
            </a:pPr>
            <a:r>
              <a:rPr lang="en">
                <a:solidFill>
                  <a:srgbClr val="000000"/>
                </a:solidFill>
              </a:rPr>
              <a:t>Pass a </a:t>
            </a:r>
            <a:r>
              <a:rPr lang="en" i="1">
                <a:solidFill>
                  <a:srgbClr val="000000"/>
                </a:solidFill>
              </a:rPr>
              <a:t>callback</a:t>
            </a:r>
            <a:r>
              <a:rPr lang="en">
                <a:solidFill>
                  <a:srgbClr val="000000"/>
                </a:solidFill>
              </a:rPr>
              <a:t> to RPC that will be invoked later</a:t>
            </a:r>
            <a:endParaRPr>
              <a:solidFill>
                <a:srgbClr val="000000"/>
              </a:solidFill>
            </a:endParaRPr>
          </a:p>
          <a:p>
            <a:pPr marL="457200" lvl="0" indent="-325755" algn="l" rtl="0">
              <a:spcBef>
                <a:spcPts val="0"/>
              </a:spcBef>
              <a:spcAft>
                <a:spcPts val="0"/>
              </a:spcAft>
              <a:buSzPct val="100000"/>
              <a:buAutoNum type="arabicPeriod"/>
            </a:pPr>
            <a:r>
              <a:rPr lang="en">
                <a:solidFill>
                  <a:srgbClr val="000000"/>
                </a:solidFill>
              </a:rPr>
              <a:t>Use</a:t>
            </a:r>
            <a:r>
              <a:rPr lang="en">
                <a:solidFill>
                  <a:srgbClr val="FFFFFF"/>
                </a:solidFill>
              </a:rPr>
              <a:t> </a:t>
            </a:r>
            <a:r>
              <a:rPr lang="en" i="1">
                <a:solidFill>
                  <a:srgbClr val="FF0000"/>
                </a:solidFill>
              </a:rPr>
              <a:t>channels</a:t>
            </a:r>
            <a:r>
              <a:rPr lang="en">
                <a:solidFill>
                  <a:srgbClr val="000000"/>
                </a:solidFill>
              </a:rPr>
              <a:t> to communicate RPC reply back to main thread</a:t>
            </a:r>
            <a:endParaRPr>
              <a:solidFill>
                <a:srgbClr val="000000"/>
              </a:solidFill>
            </a:endParaRPr>
          </a:p>
          <a:p>
            <a:pPr marL="45720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4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for _, worker := range workers {</a:t>
            </a:r>
            <a:endParaRPr sz="1400"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457200" lvl="0" indent="45720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go func() {</a:t>
            </a:r>
            <a:endParaRPr sz="1400"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		  </a:t>
            </a:r>
            <a:r>
              <a:rPr lang="en" sz="1400">
                <a:solidFill>
                  <a:srgbClr val="FF0000"/>
                </a:solidFill>
                <a:latin typeface="Consolas"/>
                <a:ea typeface="Consolas"/>
                <a:cs typeface="Consolas"/>
                <a:sym typeface="Consolas"/>
              </a:rPr>
              <a:t>channel</a:t>
            </a:r>
            <a:r>
              <a:rPr lang="en" sz="14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&lt;- sendRPC(</a:t>
            </a:r>
            <a:r>
              <a:rPr lang="en" sz="1400">
                <a:solidFill>
                  <a:srgbClr val="6AA84F"/>
                </a:solidFill>
                <a:latin typeface="Consolas"/>
                <a:ea typeface="Consolas"/>
                <a:cs typeface="Consolas"/>
                <a:sym typeface="Consolas"/>
              </a:rPr>
              <a:t>"RunTask"</a:t>
            </a:r>
            <a:r>
              <a:rPr lang="en" sz="14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, address, request)</a:t>
            </a:r>
            <a:endParaRPr sz="1400"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		}()</a:t>
            </a:r>
            <a:endParaRPr sz="1400"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45720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}</a:t>
            </a:r>
            <a:endParaRPr sz="1400"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45720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select {</a:t>
            </a:r>
            <a:endParaRPr sz="1400"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45720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	case res := &lt;-channel:</a:t>
            </a:r>
            <a:endParaRPr sz="1400"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45720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		handleResponse(res)</a:t>
            </a:r>
            <a:endParaRPr sz="1400"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45720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	default:</a:t>
            </a:r>
            <a:endParaRPr sz="1400"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45720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		// do other stuff</a:t>
            </a:r>
            <a:endParaRPr sz="1400"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45720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}</a:t>
            </a:r>
            <a:endParaRPr sz="1400"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</p:txBody>
      </p:sp>
      <p:sp>
        <p:nvSpPr>
          <p:cNvPr id="129" name="Google Shape;129;p2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10</a:t>
            </a:fld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Google Shape;134;p24"/>
          <p:cNvSpPr txBox="1">
            <a:spLocks noGrp="1"/>
          </p:cNvSpPr>
          <p:nvPr>
            <p:ph type="body" idx="1"/>
          </p:nvPr>
        </p:nvSpPr>
        <p:spPr>
          <a:xfrm>
            <a:off x="311700" y="1780650"/>
            <a:ext cx="8520600" cy="13263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2500" lnSpcReduction="10000"/>
          </a:bodyPr>
          <a:lstStyle/>
          <a:p>
            <a:pPr marL="0" lvl="0" indent="0" algn="ctr" rtl="0">
              <a:spcBef>
                <a:spcPts val="0"/>
              </a:spcBef>
              <a:spcAft>
                <a:spcPts val="1200"/>
              </a:spcAft>
              <a:buNone/>
            </a:pPr>
            <a:r>
              <a:rPr lang="en" sz="3200">
                <a:solidFill>
                  <a:srgbClr val="000000"/>
                </a:solidFill>
              </a:rPr>
              <a:t>What’s an example application where we would want asynchronous RPCs?</a:t>
            </a:r>
            <a:endParaRPr sz="3200">
              <a:solidFill>
                <a:srgbClr val="000000"/>
              </a:solidFill>
            </a:endParaRPr>
          </a:p>
        </p:txBody>
      </p:sp>
      <p:sp>
        <p:nvSpPr>
          <p:cNvPr id="135" name="Google Shape;135;p2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11</a:t>
            </a:fld>
            <a:endParaRPr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25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</a:rPr>
              <a:t>Writing a RPC server in GO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141" name="Google Shape;141;p2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12</a:t>
            </a:fld>
            <a:endParaRPr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Google Shape;146;p2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RPC Implementations in Go </a:t>
            </a:r>
            <a:endParaRPr b="1"/>
          </a:p>
        </p:txBody>
      </p:sp>
      <p:sp>
        <p:nvSpPr>
          <p:cNvPr id="147" name="Google Shape;147;p26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55600" algn="l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Char char="●"/>
            </a:pPr>
            <a:r>
              <a:rPr lang="en" sz="2000">
                <a:solidFill>
                  <a:srgbClr val="000000"/>
                </a:solidFill>
              </a:rPr>
              <a:t>There are 3 types of RPC implementations in Go’s built-in library</a:t>
            </a:r>
            <a:endParaRPr sz="2000">
              <a:solidFill>
                <a:srgbClr val="000000"/>
              </a:solidFill>
            </a:endParaRPr>
          </a:p>
          <a:p>
            <a:pPr marL="914400" lvl="1" indent="-355600" algn="l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Char char="○"/>
            </a:pPr>
            <a:r>
              <a:rPr lang="en" sz="2000">
                <a:solidFill>
                  <a:srgbClr val="000000"/>
                </a:solidFill>
              </a:rPr>
              <a:t>net/rpc </a:t>
            </a:r>
            <a:endParaRPr sz="2000">
              <a:solidFill>
                <a:srgbClr val="000000"/>
              </a:solidFill>
            </a:endParaRPr>
          </a:p>
          <a:p>
            <a:pPr marL="914400" lvl="1" indent="-355600" algn="l" rtl="0"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2000"/>
              <a:buChar char="○"/>
            </a:pPr>
            <a:r>
              <a:rPr lang="en" sz="2000">
                <a:solidFill>
                  <a:srgbClr val="999999"/>
                </a:solidFill>
              </a:rPr>
              <a:t>net/rpc/jsonrpc</a:t>
            </a:r>
            <a:endParaRPr sz="2000">
              <a:solidFill>
                <a:srgbClr val="999999"/>
              </a:solidFill>
            </a:endParaRPr>
          </a:p>
          <a:p>
            <a:pPr marL="914400" lvl="1" indent="-355600" algn="l" rtl="0">
              <a:spcBef>
                <a:spcPts val="0"/>
              </a:spcBef>
              <a:spcAft>
                <a:spcPts val="0"/>
              </a:spcAft>
              <a:buClr>
                <a:srgbClr val="999999"/>
              </a:buClr>
              <a:buSzPts val="2000"/>
              <a:buChar char="○"/>
            </a:pPr>
            <a:r>
              <a:rPr lang="en" sz="2000">
                <a:solidFill>
                  <a:srgbClr val="999999"/>
                </a:solidFill>
              </a:rPr>
              <a:t>gRPC</a:t>
            </a:r>
            <a:endParaRPr sz="2000">
              <a:solidFill>
                <a:srgbClr val="999999"/>
              </a:solidFill>
            </a:endParaRPr>
          </a:p>
        </p:txBody>
      </p:sp>
      <p:sp>
        <p:nvSpPr>
          <p:cNvPr id="148" name="Google Shape;148;p2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13</a:t>
            </a:fld>
            <a:endParaRPr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p2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RPCs in GO (net/rpc server)</a:t>
            </a:r>
            <a:endParaRPr b="1"/>
          </a:p>
        </p:txBody>
      </p:sp>
      <p:sp>
        <p:nvSpPr>
          <p:cNvPr id="154" name="Google Shape;154;p27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55600" algn="l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Char char="●"/>
            </a:pPr>
            <a:r>
              <a:rPr lang="en" sz="2000">
                <a:solidFill>
                  <a:srgbClr val="000000"/>
                </a:solidFill>
              </a:rPr>
              <a:t>Write stub receiver methods in the form:</a:t>
            </a:r>
            <a:endParaRPr sz="2000">
              <a:solidFill>
                <a:srgbClr val="000000"/>
              </a:solidFill>
            </a:endParaRPr>
          </a:p>
          <a:p>
            <a:pPr marL="45720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>
                <a:solidFill>
                  <a:srgbClr val="000000"/>
                </a:solidFill>
                <a:latin typeface="Consolas"/>
                <a:ea typeface="Consolas"/>
                <a:cs typeface="Consolas"/>
                <a:sym typeface="Consolas"/>
              </a:rPr>
              <a:t>func (t *T) MethodName(args T1, reply *T2) error</a:t>
            </a:r>
            <a:endParaRPr>
              <a:solidFill>
                <a:srgbClr val="000000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457200" lvl="0" indent="-355600" algn="l" rtl="0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2000"/>
              <a:buChar char="●"/>
            </a:pPr>
            <a:r>
              <a:rPr lang="en" sz="2000">
                <a:solidFill>
                  <a:schemeClr val="dk1"/>
                </a:solidFill>
              </a:rPr>
              <a:t>Create a server</a:t>
            </a:r>
            <a:endParaRPr sz="2000">
              <a:solidFill>
                <a:schemeClr val="dk1"/>
              </a:solidFill>
            </a:endParaRPr>
          </a:p>
          <a:p>
            <a:pPr marL="914400" lvl="1" indent="-3556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Char char="○"/>
            </a:pPr>
            <a:r>
              <a:rPr lang="en" sz="2000">
                <a:solidFill>
                  <a:schemeClr val="dk1"/>
                </a:solidFill>
              </a:rPr>
              <a:t>Create a TCP server (or some other types of server to receive data)</a:t>
            </a:r>
            <a:endParaRPr sz="2000">
              <a:solidFill>
                <a:schemeClr val="dk1"/>
              </a:solidFill>
            </a:endParaRPr>
          </a:p>
          <a:p>
            <a:pPr marL="914400" lvl="1" indent="-3556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Char char="○"/>
            </a:pPr>
            <a:r>
              <a:rPr lang="en" sz="2000">
                <a:solidFill>
                  <a:schemeClr val="dk1"/>
                </a:solidFill>
              </a:rPr>
              <a:t>Create a listener that will handle RPCs </a:t>
            </a:r>
            <a:endParaRPr sz="2000">
              <a:solidFill>
                <a:schemeClr val="dk1"/>
              </a:solidFill>
            </a:endParaRPr>
          </a:p>
          <a:p>
            <a:pPr marL="914400" lvl="1" indent="-3556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Char char="○"/>
            </a:pPr>
            <a:r>
              <a:rPr lang="en" sz="2000">
                <a:solidFill>
                  <a:schemeClr val="dk1"/>
                </a:solidFill>
              </a:rPr>
              <a:t>Register the listener and accept inbound RPC </a:t>
            </a:r>
            <a:endParaRPr>
              <a:solidFill>
                <a:srgbClr val="000000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457200" lvl="0" indent="-355600" algn="l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Char char="●"/>
            </a:pPr>
            <a:r>
              <a:rPr lang="en" sz="2000">
                <a:solidFill>
                  <a:srgbClr val="000000"/>
                </a:solidFill>
              </a:rPr>
              <a:t>See </a:t>
            </a:r>
            <a:r>
              <a:rPr lang="en" sz="2000">
                <a:solidFill>
                  <a:srgbClr val="0000FF"/>
                </a:solidFill>
              </a:rPr>
              <a:t>https://golang.org/pkg/net/rpc/</a:t>
            </a:r>
            <a:r>
              <a:rPr lang="en" sz="2000">
                <a:solidFill>
                  <a:srgbClr val="000000"/>
                </a:solidFill>
              </a:rPr>
              <a:t> for more details</a:t>
            </a:r>
            <a:endParaRPr sz="2000">
              <a:solidFill>
                <a:srgbClr val="000000"/>
              </a:solidFill>
            </a:endParaRPr>
          </a:p>
        </p:txBody>
      </p:sp>
      <p:sp>
        <p:nvSpPr>
          <p:cNvPr id="155" name="Google Shape;155;p2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14</a:t>
            </a:fld>
            <a:endParaRPr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p28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00"/>
                </a:solidFill>
              </a:rPr>
              <a:t>Go example: Word count server</a:t>
            </a:r>
            <a:endParaRPr b="1">
              <a:solidFill>
                <a:srgbClr val="000000"/>
              </a:solidFill>
            </a:endParaRPr>
          </a:p>
        </p:txBody>
      </p:sp>
      <p:sp>
        <p:nvSpPr>
          <p:cNvPr id="161" name="Google Shape;161;p28"/>
          <p:cNvSpPr txBox="1"/>
          <p:nvPr/>
        </p:nvSpPr>
        <p:spPr>
          <a:xfrm>
            <a:off x="696350" y="1333025"/>
            <a:ext cx="3301800" cy="2680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type </a:t>
            </a:r>
            <a:r>
              <a:rPr lang="en">
                <a:highlight>
                  <a:srgbClr val="FFFFFF"/>
                </a:highlight>
              </a:rPr>
              <a:t>WordCountServer </a:t>
            </a: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struct </a:t>
            </a:r>
            <a:r>
              <a:rPr lang="en">
                <a:highlight>
                  <a:srgbClr val="FFFFFF"/>
                </a:highlight>
              </a:rPr>
              <a:t>{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addr string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}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type </a:t>
            </a:r>
            <a:r>
              <a:rPr lang="en">
                <a:highlight>
                  <a:srgbClr val="FFFFFF"/>
                </a:highlight>
              </a:rPr>
              <a:t>WordCountRequest </a:t>
            </a: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struct </a:t>
            </a:r>
            <a:r>
              <a:rPr lang="en">
                <a:highlight>
                  <a:srgbClr val="FFFFFF"/>
                </a:highlight>
              </a:rPr>
              <a:t>{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Input string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}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type </a:t>
            </a:r>
            <a:r>
              <a:rPr lang="en">
                <a:highlight>
                  <a:srgbClr val="FFFFFF"/>
                </a:highlight>
              </a:rPr>
              <a:t>WordCountReply </a:t>
            </a: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struct </a:t>
            </a:r>
            <a:r>
              <a:rPr lang="en">
                <a:highlight>
                  <a:srgbClr val="FFFFFF"/>
                </a:highlight>
              </a:rPr>
              <a:t>{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Counts </a:t>
            </a: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map</a:t>
            </a:r>
            <a:r>
              <a:rPr lang="en">
                <a:highlight>
                  <a:srgbClr val="FFFFFF"/>
                </a:highlight>
              </a:rPr>
              <a:t>[string]int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}</a:t>
            </a:r>
            <a:endParaRPr>
              <a:highlight>
                <a:srgbClr val="FFFFFF"/>
              </a:highlight>
            </a:endParaRPr>
          </a:p>
        </p:txBody>
      </p:sp>
      <p:sp>
        <p:nvSpPr>
          <p:cNvPr id="162" name="Google Shape;162;p28"/>
          <p:cNvSpPr txBox="1"/>
          <p:nvPr/>
        </p:nvSpPr>
        <p:spPr>
          <a:xfrm>
            <a:off x="3998150" y="1294850"/>
            <a:ext cx="3731700" cy="290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func </a:t>
            </a:r>
            <a:r>
              <a:rPr lang="en">
                <a:highlight>
                  <a:srgbClr val="FFFFFF"/>
                </a:highlight>
              </a:rPr>
              <a:t>(*WordCountServer) Compute(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      request WordCountRequest,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      reply *WordCountReply) error {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counts := make(</a:t>
            </a: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map</a:t>
            </a:r>
            <a:r>
              <a:rPr lang="en">
                <a:highlight>
                  <a:srgbClr val="FFFFFF"/>
                </a:highlight>
              </a:rPr>
              <a:t>[string]int)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input := request.Input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tokens := strings.Fields(input)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</a:t>
            </a: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for </a:t>
            </a:r>
            <a:r>
              <a:rPr lang="en">
                <a:highlight>
                  <a:srgbClr val="FFFFFF"/>
                </a:highlight>
              </a:rPr>
              <a:t>_, t := </a:t>
            </a: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range </a:t>
            </a:r>
            <a:r>
              <a:rPr lang="en">
                <a:highlight>
                  <a:srgbClr val="FFFFFF"/>
                </a:highlight>
              </a:rPr>
              <a:t>tokens {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       counts[t] += </a:t>
            </a:r>
            <a:r>
              <a:rPr lang="en">
                <a:solidFill>
                  <a:srgbClr val="0000FF"/>
                </a:solidFill>
                <a:highlight>
                  <a:srgbClr val="FFFFFF"/>
                </a:highlight>
              </a:rPr>
              <a:t>1</a:t>
            </a:r>
            <a:endParaRPr>
              <a:solidFill>
                <a:srgbClr val="0000FF"/>
              </a:solidFill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0000FF"/>
                </a:solidFill>
                <a:highlight>
                  <a:srgbClr val="FFFFFF"/>
                </a:highlight>
              </a:rPr>
              <a:t>      </a:t>
            </a:r>
            <a:r>
              <a:rPr lang="en">
                <a:highlight>
                  <a:srgbClr val="FFFFFF"/>
                </a:highlight>
              </a:rPr>
              <a:t>}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reply.Counts = counts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</a:t>
            </a: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return </a:t>
            </a:r>
            <a:r>
              <a:rPr lang="en">
                <a:highlight>
                  <a:srgbClr val="FFFFFF"/>
                </a:highlight>
              </a:rPr>
              <a:t>nil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}</a:t>
            </a:r>
            <a:endParaRPr/>
          </a:p>
        </p:txBody>
      </p:sp>
      <p:sp>
        <p:nvSpPr>
          <p:cNvPr id="163" name="Google Shape;163;p28"/>
          <p:cNvSpPr txBox="1"/>
          <p:nvPr/>
        </p:nvSpPr>
        <p:spPr>
          <a:xfrm>
            <a:off x="5830900" y="4081300"/>
            <a:ext cx="2500500" cy="615600"/>
          </a:xfrm>
          <a:prstGeom prst="rect">
            <a:avLst/>
          </a:prstGeom>
          <a:solidFill>
            <a:srgbClr val="FFF2CC"/>
          </a:solidFill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Step 1: write the stub function </a:t>
            </a:r>
            <a:endParaRPr/>
          </a:p>
        </p:txBody>
      </p:sp>
      <p:sp>
        <p:nvSpPr>
          <p:cNvPr id="164" name="Google Shape;164;p2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15</a:t>
            </a:fld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"/>
                                        <p:tgtEl>
                                          <p:spTgt spid="1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9"/>
          <p:cNvSpPr txBox="1"/>
          <p:nvPr/>
        </p:nvSpPr>
        <p:spPr>
          <a:xfrm>
            <a:off x="3998150" y="1294850"/>
            <a:ext cx="3731700" cy="290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func </a:t>
            </a:r>
            <a:r>
              <a:rPr lang="en">
                <a:highlight>
                  <a:srgbClr val="FFFFFF"/>
                </a:highlight>
              </a:rPr>
              <a:t>(*WordCountServer) Compute(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      request WordCountRequest,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      reply *WordCountReply) error {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counts := make(</a:t>
            </a: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map</a:t>
            </a:r>
            <a:r>
              <a:rPr lang="en">
                <a:highlight>
                  <a:srgbClr val="FFFFFF"/>
                </a:highlight>
              </a:rPr>
              <a:t>[string]int)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input := request.Input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tokens := strings.Fields(input)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</a:t>
            </a: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for </a:t>
            </a:r>
            <a:r>
              <a:rPr lang="en">
                <a:highlight>
                  <a:srgbClr val="FFFFFF"/>
                </a:highlight>
              </a:rPr>
              <a:t>_, t := </a:t>
            </a: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range </a:t>
            </a:r>
            <a:r>
              <a:rPr lang="en">
                <a:highlight>
                  <a:srgbClr val="FFFFFF"/>
                </a:highlight>
              </a:rPr>
              <a:t>tokens {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       counts[t] += </a:t>
            </a:r>
            <a:r>
              <a:rPr lang="en">
                <a:solidFill>
                  <a:srgbClr val="0000FF"/>
                </a:solidFill>
                <a:highlight>
                  <a:srgbClr val="FFFFFF"/>
                </a:highlight>
              </a:rPr>
              <a:t>1</a:t>
            </a:r>
            <a:endParaRPr>
              <a:solidFill>
                <a:srgbClr val="0000FF"/>
              </a:solidFill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0000FF"/>
                </a:solidFill>
                <a:highlight>
                  <a:srgbClr val="FFFFFF"/>
                </a:highlight>
              </a:rPr>
              <a:t>      </a:t>
            </a:r>
            <a:r>
              <a:rPr lang="en">
                <a:highlight>
                  <a:srgbClr val="FFFFFF"/>
                </a:highlight>
              </a:rPr>
              <a:t>}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reply.Counts = counts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</a:t>
            </a: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return </a:t>
            </a:r>
            <a:r>
              <a:rPr lang="en">
                <a:highlight>
                  <a:srgbClr val="FFFFFF"/>
                </a:highlight>
              </a:rPr>
              <a:t>nil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}</a:t>
            </a:r>
            <a:endParaRPr/>
          </a:p>
        </p:txBody>
      </p:sp>
      <p:sp>
        <p:nvSpPr>
          <p:cNvPr id="170" name="Google Shape;170;p29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00"/>
                </a:solidFill>
              </a:rPr>
              <a:t>Go example: Word count server</a:t>
            </a:r>
            <a:endParaRPr b="1">
              <a:solidFill>
                <a:srgbClr val="000000"/>
              </a:solidFill>
            </a:endParaRPr>
          </a:p>
        </p:txBody>
      </p:sp>
      <p:sp>
        <p:nvSpPr>
          <p:cNvPr id="171" name="Google Shape;171;p29"/>
          <p:cNvSpPr txBox="1"/>
          <p:nvPr/>
        </p:nvSpPr>
        <p:spPr>
          <a:xfrm>
            <a:off x="696350" y="1333025"/>
            <a:ext cx="3301800" cy="2680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type </a:t>
            </a:r>
            <a:r>
              <a:rPr lang="en">
                <a:highlight>
                  <a:srgbClr val="FFFFFF"/>
                </a:highlight>
              </a:rPr>
              <a:t>WordCountServer </a:t>
            </a: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struct </a:t>
            </a:r>
            <a:r>
              <a:rPr lang="en">
                <a:highlight>
                  <a:srgbClr val="FFFFFF"/>
                </a:highlight>
              </a:rPr>
              <a:t>{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addr string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}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type </a:t>
            </a:r>
            <a:r>
              <a:rPr lang="en">
                <a:highlight>
                  <a:srgbClr val="FFFFFF"/>
                </a:highlight>
              </a:rPr>
              <a:t>WordCountRequest </a:t>
            </a: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struct </a:t>
            </a:r>
            <a:r>
              <a:rPr lang="en">
                <a:highlight>
                  <a:srgbClr val="FFFFFF"/>
                </a:highlight>
              </a:rPr>
              <a:t>{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Input string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}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type </a:t>
            </a:r>
            <a:r>
              <a:rPr lang="en">
                <a:highlight>
                  <a:srgbClr val="FFFFFF"/>
                </a:highlight>
              </a:rPr>
              <a:t>WordCountReply </a:t>
            </a: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struct </a:t>
            </a:r>
            <a:r>
              <a:rPr lang="en">
                <a:highlight>
                  <a:srgbClr val="FFFFFF"/>
                </a:highlight>
              </a:rPr>
              <a:t>{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Counts </a:t>
            </a: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map</a:t>
            </a:r>
            <a:r>
              <a:rPr lang="en">
                <a:highlight>
                  <a:srgbClr val="FFFFFF"/>
                </a:highlight>
              </a:rPr>
              <a:t>[string]int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}</a:t>
            </a:r>
            <a:endParaRPr>
              <a:highlight>
                <a:srgbClr val="FFFFFF"/>
              </a:highlight>
            </a:endParaRPr>
          </a:p>
        </p:txBody>
      </p:sp>
      <p:sp>
        <p:nvSpPr>
          <p:cNvPr id="172" name="Google Shape;172;p29"/>
          <p:cNvSpPr/>
          <p:nvPr/>
        </p:nvSpPr>
        <p:spPr>
          <a:xfrm>
            <a:off x="3998150" y="2037925"/>
            <a:ext cx="3263700" cy="1641600"/>
          </a:xfrm>
          <a:prstGeom prst="rect">
            <a:avLst/>
          </a:prstGeom>
          <a:solidFill>
            <a:srgbClr val="FFFFFF">
              <a:alpha val="84990"/>
            </a:srgb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3" name="Google Shape;173;p29"/>
          <p:cNvSpPr/>
          <p:nvPr/>
        </p:nvSpPr>
        <p:spPr>
          <a:xfrm>
            <a:off x="3998150" y="1367325"/>
            <a:ext cx="3263700" cy="670800"/>
          </a:xfrm>
          <a:prstGeom prst="rect">
            <a:avLst/>
          </a:prstGeom>
          <a:noFill/>
          <a:ln w="28575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4" name="Google Shape;174;p29"/>
          <p:cNvSpPr txBox="1"/>
          <p:nvPr/>
        </p:nvSpPr>
        <p:spPr>
          <a:xfrm>
            <a:off x="5830900" y="4081300"/>
            <a:ext cx="2500500" cy="615600"/>
          </a:xfrm>
          <a:prstGeom prst="rect">
            <a:avLst/>
          </a:prstGeom>
          <a:solidFill>
            <a:srgbClr val="FFF2CC"/>
          </a:solidFill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Step 1: write the stub function </a:t>
            </a:r>
            <a:endParaRPr/>
          </a:p>
        </p:txBody>
      </p:sp>
      <p:sp>
        <p:nvSpPr>
          <p:cNvPr id="175" name="Google Shape;175;p2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16</a:t>
            </a:fld>
            <a:endParaRPr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p30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00"/>
                </a:solidFill>
              </a:rPr>
              <a:t>Go example: Word count server</a:t>
            </a:r>
            <a:endParaRPr b="1">
              <a:solidFill>
                <a:srgbClr val="000000"/>
              </a:solidFill>
            </a:endParaRPr>
          </a:p>
        </p:txBody>
      </p:sp>
      <p:sp>
        <p:nvSpPr>
          <p:cNvPr id="181" name="Google Shape;181;p30"/>
          <p:cNvSpPr/>
          <p:nvPr/>
        </p:nvSpPr>
        <p:spPr>
          <a:xfrm>
            <a:off x="1021175" y="1646950"/>
            <a:ext cx="1679400" cy="210000"/>
          </a:xfrm>
          <a:prstGeom prst="roundRect">
            <a:avLst>
              <a:gd name="adj" fmla="val 16667"/>
            </a:avLst>
          </a:prstGeom>
          <a:solidFill>
            <a:srgbClr val="4A86E8">
              <a:alpha val="22680"/>
            </a:srgb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82" name="Google Shape;182;p30"/>
          <p:cNvSpPr txBox="1"/>
          <p:nvPr/>
        </p:nvSpPr>
        <p:spPr>
          <a:xfrm>
            <a:off x="696350" y="1333025"/>
            <a:ext cx="4734600" cy="2346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80"/>
                </a:solidFill>
              </a:rPr>
              <a:t>func </a:t>
            </a:r>
            <a:r>
              <a:rPr lang="en"/>
              <a:t>(server *WordCountServer) Listen() {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rpc.Register(server)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listener, err := net.Listen(</a:t>
            </a:r>
            <a:r>
              <a:rPr lang="en" b="1">
                <a:solidFill>
                  <a:srgbClr val="008000"/>
                </a:solidFill>
              </a:rPr>
              <a:t>"tcp"</a:t>
            </a:r>
            <a:r>
              <a:rPr lang="en"/>
              <a:t>, server.addr)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checkError(err)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</a:t>
            </a:r>
            <a:r>
              <a:rPr lang="en" b="1">
                <a:solidFill>
                  <a:srgbClr val="000080"/>
                </a:solidFill>
              </a:rPr>
              <a:t>go func</a:t>
            </a:r>
            <a:r>
              <a:rPr lang="en"/>
              <a:t>() {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      rpc.Accept(listener)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}()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}</a:t>
            </a:r>
            <a:endParaRPr/>
          </a:p>
        </p:txBody>
      </p:sp>
      <p:sp>
        <p:nvSpPr>
          <p:cNvPr id="183" name="Google Shape;183;p30"/>
          <p:cNvSpPr txBox="1"/>
          <p:nvPr/>
        </p:nvSpPr>
        <p:spPr>
          <a:xfrm>
            <a:off x="5691300" y="1456750"/>
            <a:ext cx="2500500" cy="400200"/>
          </a:xfrm>
          <a:prstGeom prst="rect">
            <a:avLst/>
          </a:prstGeom>
          <a:solidFill>
            <a:srgbClr val="FFF2CC"/>
          </a:solidFill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Step 2.1: create a server </a:t>
            </a:r>
            <a:endParaRPr/>
          </a:p>
        </p:txBody>
      </p:sp>
      <p:sp>
        <p:nvSpPr>
          <p:cNvPr id="184" name="Google Shape;184;p3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17</a:t>
            </a:fld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"/>
                                        <p:tgtEl>
                                          <p:spTgt spid="1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1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9" name="Google Shape;189;p31"/>
          <p:cNvSpPr/>
          <p:nvPr/>
        </p:nvSpPr>
        <p:spPr>
          <a:xfrm>
            <a:off x="1021175" y="1847375"/>
            <a:ext cx="3577800" cy="238200"/>
          </a:xfrm>
          <a:prstGeom prst="roundRect">
            <a:avLst>
              <a:gd name="adj" fmla="val 16667"/>
            </a:avLst>
          </a:prstGeom>
          <a:solidFill>
            <a:srgbClr val="4A86E8">
              <a:alpha val="22680"/>
            </a:srgb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90" name="Google Shape;190;p31"/>
          <p:cNvSpPr txBox="1"/>
          <p:nvPr/>
        </p:nvSpPr>
        <p:spPr>
          <a:xfrm>
            <a:off x="696350" y="1333025"/>
            <a:ext cx="4870800" cy="2346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80"/>
                </a:solidFill>
              </a:rPr>
              <a:t>func </a:t>
            </a:r>
            <a:r>
              <a:rPr lang="en"/>
              <a:t>(server *WordCountServer) Listen() {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rpc.Register(server)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listener, err := net.Listen(</a:t>
            </a:r>
            <a:r>
              <a:rPr lang="en" b="1">
                <a:solidFill>
                  <a:srgbClr val="008000"/>
                </a:solidFill>
              </a:rPr>
              <a:t>"tcp"</a:t>
            </a:r>
            <a:r>
              <a:rPr lang="en"/>
              <a:t>, server.addr)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checkError(err)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</a:t>
            </a:r>
            <a:r>
              <a:rPr lang="en" b="1">
                <a:solidFill>
                  <a:srgbClr val="000080"/>
                </a:solidFill>
              </a:rPr>
              <a:t>go func</a:t>
            </a:r>
            <a:r>
              <a:rPr lang="en"/>
              <a:t>() {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      rpc.Accept(listener)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}()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}</a:t>
            </a:r>
            <a:endParaRPr/>
          </a:p>
        </p:txBody>
      </p:sp>
      <p:sp>
        <p:nvSpPr>
          <p:cNvPr id="191" name="Google Shape;191;p3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00"/>
                </a:solidFill>
              </a:rPr>
              <a:t>Go example: Word count server</a:t>
            </a:r>
            <a:endParaRPr b="1">
              <a:solidFill>
                <a:srgbClr val="000000"/>
              </a:solidFill>
            </a:endParaRPr>
          </a:p>
        </p:txBody>
      </p:sp>
      <p:sp>
        <p:nvSpPr>
          <p:cNvPr id="192" name="Google Shape;192;p31"/>
          <p:cNvSpPr txBox="1"/>
          <p:nvPr/>
        </p:nvSpPr>
        <p:spPr>
          <a:xfrm>
            <a:off x="5691300" y="1456750"/>
            <a:ext cx="2779800" cy="615600"/>
          </a:xfrm>
          <a:prstGeom prst="rect">
            <a:avLst/>
          </a:prstGeom>
          <a:solidFill>
            <a:srgbClr val="FFF2CC"/>
          </a:solidFill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Step 2.2: create a listener that handles RPCs</a:t>
            </a:r>
            <a:endParaRPr/>
          </a:p>
        </p:txBody>
      </p:sp>
      <p:sp>
        <p:nvSpPr>
          <p:cNvPr id="193" name="Google Shape;193;p3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18</a:t>
            </a:fld>
            <a:endParaRPr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1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Google Shape;198;p32"/>
          <p:cNvSpPr txBox="1"/>
          <p:nvPr/>
        </p:nvSpPr>
        <p:spPr>
          <a:xfrm>
            <a:off x="696350" y="1333025"/>
            <a:ext cx="4734600" cy="2346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80"/>
                </a:solidFill>
              </a:rPr>
              <a:t>func </a:t>
            </a:r>
            <a:r>
              <a:rPr lang="en"/>
              <a:t>(server *WordCountServer) Listen() {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rpc.Register(server)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listener, err := net.Listen(</a:t>
            </a:r>
            <a:r>
              <a:rPr lang="en" b="1">
                <a:solidFill>
                  <a:srgbClr val="008000"/>
                </a:solidFill>
              </a:rPr>
              <a:t>"tcp"</a:t>
            </a:r>
            <a:r>
              <a:rPr lang="en"/>
              <a:t>, server.addr)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checkError(err)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</a:t>
            </a:r>
            <a:r>
              <a:rPr lang="en" b="1">
                <a:solidFill>
                  <a:srgbClr val="000080"/>
                </a:solidFill>
              </a:rPr>
              <a:t>go func</a:t>
            </a:r>
            <a:r>
              <a:rPr lang="en"/>
              <a:t>() {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      rpc.Accept(listener)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}()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}</a:t>
            </a:r>
            <a:endParaRPr/>
          </a:p>
        </p:txBody>
      </p:sp>
      <p:sp>
        <p:nvSpPr>
          <p:cNvPr id="199" name="Google Shape;199;p32"/>
          <p:cNvSpPr/>
          <p:nvPr/>
        </p:nvSpPr>
        <p:spPr>
          <a:xfrm>
            <a:off x="1327250" y="2456975"/>
            <a:ext cx="1650300" cy="238200"/>
          </a:xfrm>
          <a:prstGeom prst="roundRect">
            <a:avLst>
              <a:gd name="adj" fmla="val 16667"/>
            </a:avLst>
          </a:prstGeom>
          <a:solidFill>
            <a:srgbClr val="4A86E8">
              <a:alpha val="22680"/>
            </a:srgb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00" name="Google Shape;200;p32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00"/>
                </a:solidFill>
              </a:rPr>
              <a:t>Go example: Word count server</a:t>
            </a:r>
            <a:endParaRPr b="1">
              <a:solidFill>
                <a:srgbClr val="000000"/>
              </a:solidFill>
            </a:endParaRPr>
          </a:p>
        </p:txBody>
      </p:sp>
      <p:sp>
        <p:nvSpPr>
          <p:cNvPr id="201" name="Google Shape;201;p32"/>
          <p:cNvSpPr txBox="1"/>
          <p:nvPr/>
        </p:nvSpPr>
        <p:spPr>
          <a:xfrm>
            <a:off x="5691300" y="1456750"/>
            <a:ext cx="2500500" cy="615600"/>
          </a:xfrm>
          <a:prstGeom prst="rect">
            <a:avLst/>
          </a:prstGeom>
          <a:solidFill>
            <a:srgbClr val="FFF2CC"/>
          </a:solidFill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Step 2.3: register the listener and accept inbound RPCs</a:t>
            </a:r>
            <a:endParaRPr/>
          </a:p>
        </p:txBody>
      </p:sp>
      <p:sp>
        <p:nvSpPr>
          <p:cNvPr id="202" name="Google Shape;202;p3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19</a:t>
            </a:fld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1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FFFFFF"/>
                </a:solidFill>
              </a:rPr>
              <a:t>Outline</a:t>
            </a:r>
            <a:endParaRPr b="1">
              <a:solidFill>
                <a:srgbClr val="FFFFFF"/>
              </a:solidFill>
            </a:endParaRPr>
          </a:p>
        </p:txBody>
      </p:sp>
      <p:sp>
        <p:nvSpPr>
          <p:cNvPr id="69" name="Google Shape;69;p1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</a:rPr>
              <a:t>RPC Overview </a:t>
            </a:r>
            <a:endParaRPr>
              <a:solidFill>
                <a:srgbClr val="FFFFFF"/>
              </a:solidFill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</a:rPr>
              <a:t>Example: Writing an RPC server in Go</a:t>
            </a:r>
            <a:endParaRPr>
              <a:solidFill>
                <a:srgbClr val="FFFFFF"/>
              </a:solidFill>
            </a:endParaRPr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>
              <a:solidFill>
                <a:srgbClr val="FFFFFF"/>
              </a:solidFill>
            </a:endParaRPr>
          </a:p>
        </p:txBody>
      </p:sp>
      <p:sp>
        <p:nvSpPr>
          <p:cNvPr id="70" name="Google Shape;70;p1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2</a:t>
            </a:fld>
            <a:endParaRPr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Google Shape;207;p33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RPCs in GO (net/rpc client)</a:t>
            </a:r>
            <a:endParaRPr b="1"/>
          </a:p>
        </p:txBody>
      </p:sp>
      <p:sp>
        <p:nvSpPr>
          <p:cNvPr id="208" name="Google Shape;208;p33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55600" algn="l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Char char="●"/>
            </a:pPr>
            <a:r>
              <a:rPr lang="en" sz="2000">
                <a:solidFill>
                  <a:srgbClr val="000000"/>
                </a:solidFill>
              </a:rPr>
              <a:t>Create a client</a:t>
            </a:r>
            <a:endParaRPr sz="2000">
              <a:solidFill>
                <a:srgbClr val="000000"/>
              </a:solidFill>
            </a:endParaRPr>
          </a:p>
          <a:p>
            <a:pPr marL="457200" lvl="0" indent="-355600" algn="l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Char char="●"/>
            </a:pPr>
            <a:r>
              <a:rPr lang="en" sz="2000">
                <a:solidFill>
                  <a:srgbClr val="000000"/>
                </a:solidFill>
              </a:rPr>
              <a:t>Issue a RPC call </a:t>
            </a:r>
            <a:endParaRPr sz="2000">
              <a:solidFill>
                <a:srgbClr val="000000"/>
              </a:solidFill>
            </a:endParaRPr>
          </a:p>
          <a:p>
            <a:pPr marL="457200" lvl="0" indent="-355600" algn="l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Char char="●"/>
            </a:pPr>
            <a:r>
              <a:rPr lang="en" sz="2000">
                <a:solidFill>
                  <a:srgbClr val="000000"/>
                </a:solidFill>
              </a:rPr>
              <a:t>Unpack return value</a:t>
            </a:r>
            <a:endParaRPr sz="2000">
              <a:solidFill>
                <a:srgbClr val="000000"/>
              </a:solidFill>
            </a:endParaRPr>
          </a:p>
        </p:txBody>
      </p:sp>
      <p:sp>
        <p:nvSpPr>
          <p:cNvPr id="209" name="Google Shape;209;p3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20</a:t>
            </a:fld>
            <a:endParaRPr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2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4" name="Google Shape;214;p34"/>
          <p:cNvSpPr/>
          <p:nvPr/>
        </p:nvSpPr>
        <p:spPr>
          <a:xfrm>
            <a:off x="2023150" y="1612975"/>
            <a:ext cx="2242500" cy="238200"/>
          </a:xfrm>
          <a:prstGeom prst="roundRect">
            <a:avLst>
              <a:gd name="adj" fmla="val 16667"/>
            </a:avLst>
          </a:prstGeom>
          <a:solidFill>
            <a:srgbClr val="4A86E8">
              <a:alpha val="22680"/>
            </a:srgb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15" name="Google Shape;215;p3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00"/>
                </a:solidFill>
              </a:rPr>
              <a:t>Go example: Word count client</a:t>
            </a:r>
            <a:endParaRPr b="1">
              <a:solidFill>
                <a:srgbClr val="000000"/>
              </a:solidFill>
            </a:endParaRPr>
          </a:p>
        </p:txBody>
      </p:sp>
      <p:sp>
        <p:nvSpPr>
          <p:cNvPr id="216" name="Google Shape;216;p34"/>
          <p:cNvSpPr txBox="1"/>
          <p:nvPr/>
        </p:nvSpPr>
        <p:spPr>
          <a:xfrm>
            <a:off x="696350" y="1333025"/>
            <a:ext cx="6437700" cy="2966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80"/>
                </a:solidFill>
              </a:rPr>
              <a:t>func </a:t>
            </a:r>
            <a:r>
              <a:rPr lang="en"/>
              <a:t>makeRequest(input string, serverAddr string) (</a:t>
            </a:r>
            <a:r>
              <a:rPr lang="en" b="1">
                <a:solidFill>
                  <a:srgbClr val="000080"/>
                </a:solidFill>
              </a:rPr>
              <a:t>map</a:t>
            </a:r>
            <a:r>
              <a:rPr lang="en"/>
              <a:t>[string]int, error) {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client, err := rpc.Dial(</a:t>
            </a:r>
            <a:r>
              <a:rPr lang="en" b="1">
                <a:solidFill>
                  <a:srgbClr val="008000"/>
                </a:solidFill>
              </a:rPr>
              <a:t>"tcp"</a:t>
            </a:r>
            <a:r>
              <a:rPr lang="en"/>
              <a:t>, serverAddr)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checkError(err)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args := WordCountRequest{input}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reply := WordCountReply{make(</a:t>
            </a:r>
            <a:r>
              <a:rPr lang="en" b="1">
                <a:solidFill>
                  <a:srgbClr val="000080"/>
                </a:solidFill>
              </a:rPr>
              <a:t>map</a:t>
            </a:r>
            <a:r>
              <a:rPr lang="en"/>
              <a:t>[string]int)}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err = client.Call(</a:t>
            </a:r>
            <a:r>
              <a:rPr lang="en" b="1">
                <a:solidFill>
                  <a:srgbClr val="008000"/>
                </a:solidFill>
              </a:rPr>
              <a:t>"WordCountServer.Compute"</a:t>
            </a:r>
            <a:r>
              <a:rPr lang="en"/>
              <a:t>, args, &amp;reply)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</a:t>
            </a:r>
            <a:r>
              <a:rPr lang="en" b="1">
                <a:solidFill>
                  <a:srgbClr val="000080"/>
                </a:solidFill>
              </a:rPr>
              <a:t>if </a:t>
            </a:r>
            <a:r>
              <a:rPr lang="en"/>
              <a:t>err != nil {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       </a:t>
            </a:r>
            <a:r>
              <a:rPr lang="en" b="1">
                <a:solidFill>
                  <a:srgbClr val="000080"/>
                </a:solidFill>
              </a:rPr>
              <a:t>return </a:t>
            </a:r>
            <a:r>
              <a:rPr lang="en"/>
              <a:t>nil, err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}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</a:t>
            </a:r>
            <a:r>
              <a:rPr lang="en" b="1">
                <a:solidFill>
                  <a:srgbClr val="000080"/>
                </a:solidFill>
              </a:rPr>
              <a:t>return </a:t>
            </a:r>
            <a:r>
              <a:rPr lang="en"/>
              <a:t>reply.Counts, nil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}</a:t>
            </a:r>
            <a:endParaRPr b="1">
              <a:solidFill>
                <a:srgbClr val="000080"/>
              </a:solidFill>
            </a:endParaRPr>
          </a:p>
        </p:txBody>
      </p:sp>
      <p:sp>
        <p:nvSpPr>
          <p:cNvPr id="217" name="Google Shape;217;p34"/>
          <p:cNvSpPr txBox="1"/>
          <p:nvPr/>
        </p:nvSpPr>
        <p:spPr>
          <a:xfrm>
            <a:off x="6248050" y="3489175"/>
            <a:ext cx="2500500" cy="400200"/>
          </a:xfrm>
          <a:prstGeom prst="rect">
            <a:avLst/>
          </a:prstGeom>
          <a:solidFill>
            <a:srgbClr val="FFF2CC"/>
          </a:solidFill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Step 1: create a client </a:t>
            </a:r>
            <a:endParaRPr/>
          </a:p>
        </p:txBody>
      </p:sp>
      <p:sp>
        <p:nvSpPr>
          <p:cNvPr id="218" name="Google Shape;218;p3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21</a:t>
            </a:fld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"/>
                                        <p:tgtEl>
                                          <p:spTgt spid="2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2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3" name="Google Shape;223;p35"/>
          <p:cNvSpPr/>
          <p:nvPr/>
        </p:nvSpPr>
        <p:spPr>
          <a:xfrm>
            <a:off x="1026050" y="2031425"/>
            <a:ext cx="3873900" cy="482700"/>
          </a:xfrm>
          <a:prstGeom prst="roundRect">
            <a:avLst>
              <a:gd name="adj" fmla="val 16667"/>
            </a:avLst>
          </a:prstGeom>
          <a:solidFill>
            <a:srgbClr val="4A86E8">
              <a:alpha val="22680"/>
            </a:srgb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24" name="Google Shape;224;p3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00"/>
                </a:solidFill>
              </a:rPr>
              <a:t>Go example: Word count client</a:t>
            </a:r>
            <a:endParaRPr b="1">
              <a:solidFill>
                <a:srgbClr val="000000"/>
              </a:solidFill>
            </a:endParaRPr>
          </a:p>
        </p:txBody>
      </p:sp>
      <p:sp>
        <p:nvSpPr>
          <p:cNvPr id="225" name="Google Shape;225;p35"/>
          <p:cNvSpPr txBox="1"/>
          <p:nvPr/>
        </p:nvSpPr>
        <p:spPr>
          <a:xfrm>
            <a:off x="696350" y="1333025"/>
            <a:ext cx="6857100" cy="2966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80"/>
                </a:solidFill>
              </a:rPr>
              <a:t>func </a:t>
            </a:r>
            <a:r>
              <a:rPr lang="en"/>
              <a:t>makeRequest(input string, serverAddr string) (</a:t>
            </a:r>
            <a:r>
              <a:rPr lang="en" b="1">
                <a:solidFill>
                  <a:srgbClr val="000080"/>
                </a:solidFill>
              </a:rPr>
              <a:t>map</a:t>
            </a:r>
            <a:r>
              <a:rPr lang="en"/>
              <a:t>[string]int, error) {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client, err := rpc.Dial(</a:t>
            </a:r>
            <a:r>
              <a:rPr lang="en" b="1">
                <a:solidFill>
                  <a:srgbClr val="008000"/>
                </a:solidFill>
              </a:rPr>
              <a:t>"tcp"</a:t>
            </a:r>
            <a:r>
              <a:rPr lang="en"/>
              <a:t>, serverAddr)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checkError(err)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args := WordCountRequest{input}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reply := WordCountReply{make(</a:t>
            </a:r>
            <a:r>
              <a:rPr lang="en" b="1">
                <a:solidFill>
                  <a:srgbClr val="000080"/>
                </a:solidFill>
              </a:rPr>
              <a:t>map</a:t>
            </a:r>
            <a:r>
              <a:rPr lang="en"/>
              <a:t>[string]int)}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err = client.Call(</a:t>
            </a:r>
            <a:r>
              <a:rPr lang="en" b="1">
                <a:solidFill>
                  <a:srgbClr val="008000"/>
                </a:solidFill>
              </a:rPr>
              <a:t>"WordCountServer.Compute"</a:t>
            </a:r>
            <a:r>
              <a:rPr lang="en"/>
              <a:t>, args, &amp;reply)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</a:t>
            </a:r>
            <a:r>
              <a:rPr lang="en" b="1">
                <a:solidFill>
                  <a:srgbClr val="000080"/>
                </a:solidFill>
              </a:rPr>
              <a:t>if </a:t>
            </a:r>
            <a:r>
              <a:rPr lang="en"/>
              <a:t>err != nil {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       </a:t>
            </a:r>
            <a:r>
              <a:rPr lang="en" b="1">
                <a:solidFill>
                  <a:srgbClr val="000080"/>
                </a:solidFill>
              </a:rPr>
              <a:t>return </a:t>
            </a:r>
            <a:r>
              <a:rPr lang="en"/>
              <a:t>nil, err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}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</a:t>
            </a:r>
            <a:r>
              <a:rPr lang="en" b="1">
                <a:solidFill>
                  <a:srgbClr val="000080"/>
                </a:solidFill>
              </a:rPr>
              <a:t>return </a:t>
            </a:r>
            <a:r>
              <a:rPr lang="en"/>
              <a:t>reply.Counts, nil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}</a:t>
            </a:r>
            <a:endParaRPr b="1">
              <a:solidFill>
                <a:srgbClr val="000080"/>
              </a:solidFill>
            </a:endParaRPr>
          </a:p>
        </p:txBody>
      </p:sp>
      <p:sp>
        <p:nvSpPr>
          <p:cNvPr id="226" name="Google Shape;226;p35"/>
          <p:cNvSpPr txBox="1"/>
          <p:nvPr/>
        </p:nvSpPr>
        <p:spPr>
          <a:xfrm>
            <a:off x="6248050" y="3489175"/>
            <a:ext cx="2500500" cy="615600"/>
          </a:xfrm>
          <a:prstGeom prst="rect">
            <a:avLst/>
          </a:prstGeom>
          <a:solidFill>
            <a:srgbClr val="FFF2CC"/>
          </a:solidFill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Step 2.1: create the RPC arguments</a:t>
            </a:r>
            <a:endParaRPr/>
          </a:p>
        </p:txBody>
      </p:sp>
      <p:sp>
        <p:nvSpPr>
          <p:cNvPr id="227" name="Google Shape;227;p3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22</a:t>
            </a:fld>
            <a:endParaRPr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2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2" name="Google Shape;232;p36"/>
          <p:cNvSpPr/>
          <p:nvPr/>
        </p:nvSpPr>
        <p:spPr>
          <a:xfrm>
            <a:off x="1469650" y="2447700"/>
            <a:ext cx="4511400" cy="248100"/>
          </a:xfrm>
          <a:prstGeom prst="roundRect">
            <a:avLst>
              <a:gd name="adj" fmla="val 16667"/>
            </a:avLst>
          </a:prstGeom>
          <a:solidFill>
            <a:srgbClr val="4A86E8">
              <a:alpha val="22680"/>
            </a:srgb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33" name="Google Shape;233;p3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00"/>
                </a:solidFill>
              </a:rPr>
              <a:t>Go example: Word count client</a:t>
            </a:r>
            <a:endParaRPr b="1">
              <a:solidFill>
                <a:srgbClr val="000000"/>
              </a:solidFill>
            </a:endParaRPr>
          </a:p>
        </p:txBody>
      </p:sp>
      <p:sp>
        <p:nvSpPr>
          <p:cNvPr id="234" name="Google Shape;234;p36"/>
          <p:cNvSpPr txBox="1"/>
          <p:nvPr/>
        </p:nvSpPr>
        <p:spPr>
          <a:xfrm>
            <a:off x="696350" y="1333025"/>
            <a:ext cx="7192800" cy="2966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80"/>
                </a:solidFill>
              </a:rPr>
              <a:t>func </a:t>
            </a:r>
            <a:r>
              <a:rPr lang="en"/>
              <a:t>makeRequest(input string, serverAddr string) (</a:t>
            </a:r>
            <a:r>
              <a:rPr lang="en" b="1">
                <a:solidFill>
                  <a:srgbClr val="000080"/>
                </a:solidFill>
              </a:rPr>
              <a:t>map</a:t>
            </a:r>
            <a:r>
              <a:rPr lang="en"/>
              <a:t>[string]int, error) {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client, err := rpc.Dial(</a:t>
            </a:r>
            <a:r>
              <a:rPr lang="en" b="1">
                <a:solidFill>
                  <a:srgbClr val="008000"/>
                </a:solidFill>
              </a:rPr>
              <a:t>"tcp"</a:t>
            </a:r>
            <a:r>
              <a:rPr lang="en"/>
              <a:t>, serverAddr)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checkError(err)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args := WordCountRequest{input}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reply := WordCountReply{make(</a:t>
            </a:r>
            <a:r>
              <a:rPr lang="en" b="1">
                <a:solidFill>
                  <a:srgbClr val="000080"/>
                </a:solidFill>
              </a:rPr>
              <a:t>map</a:t>
            </a:r>
            <a:r>
              <a:rPr lang="en"/>
              <a:t>[string]int)}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err = client.Call(</a:t>
            </a:r>
            <a:r>
              <a:rPr lang="en" b="1">
                <a:solidFill>
                  <a:srgbClr val="008000"/>
                </a:solidFill>
              </a:rPr>
              <a:t>"WordCountServer.Compute"</a:t>
            </a:r>
            <a:r>
              <a:rPr lang="en"/>
              <a:t>, args, &amp;reply)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</a:t>
            </a:r>
            <a:r>
              <a:rPr lang="en" b="1">
                <a:solidFill>
                  <a:srgbClr val="000080"/>
                </a:solidFill>
              </a:rPr>
              <a:t>if </a:t>
            </a:r>
            <a:r>
              <a:rPr lang="en"/>
              <a:t>err != nil {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       </a:t>
            </a:r>
            <a:r>
              <a:rPr lang="en" b="1">
                <a:solidFill>
                  <a:srgbClr val="000080"/>
                </a:solidFill>
              </a:rPr>
              <a:t>return </a:t>
            </a:r>
            <a:r>
              <a:rPr lang="en"/>
              <a:t>nil, err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}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</a:t>
            </a:r>
            <a:r>
              <a:rPr lang="en" b="1">
                <a:solidFill>
                  <a:srgbClr val="000080"/>
                </a:solidFill>
              </a:rPr>
              <a:t>return </a:t>
            </a:r>
            <a:r>
              <a:rPr lang="en"/>
              <a:t>reply.Counts, nil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}</a:t>
            </a:r>
            <a:endParaRPr b="1">
              <a:solidFill>
                <a:srgbClr val="000080"/>
              </a:solidFill>
            </a:endParaRPr>
          </a:p>
        </p:txBody>
      </p:sp>
      <p:sp>
        <p:nvSpPr>
          <p:cNvPr id="235" name="Google Shape;235;p36"/>
          <p:cNvSpPr txBox="1"/>
          <p:nvPr/>
        </p:nvSpPr>
        <p:spPr>
          <a:xfrm>
            <a:off x="6248050" y="3489175"/>
            <a:ext cx="2500500" cy="400200"/>
          </a:xfrm>
          <a:prstGeom prst="rect">
            <a:avLst/>
          </a:prstGeom>
          <a:solidFill>
            <a:srgbClr val="FFF2CC"/>
          </a:solidFill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Step 2.2: Make a RPC call</a:t>
            </a:r>
            <a:endParaRPr/>
          </a:p>
        </p:txBody>
      </p:sp>
      <p:sp>
        <p:nvSpPr>
          <p:cNvPr id="236" name="Google Shape;236;p3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23</a:t>
            </a:fld>
            <a:endParaRPr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2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1" name="Google Shape;241;p37"/>
          <p:cNvSpPr txBox="1"/>
          <p:nvPr/>
        </p:nvSpPr>
        <p:spPr>
          <a:xfrm>
            <a:off x="696350" y="1333025"/>
            <a:ext cx="6660300" cy="2022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80"/>
                </a:solidFill>
                <a:highlight>
                  <a:srgbClr val="FFFFFF"/>
                </a:highlight>
              </a:rPr>
              <a:t>func </a:t>
            </a:r>
            <a:r>
              <a:rPr lang="en">
                <a:highlight>
                  <a:srgbClr val="FFFFFF"/>
                </a:highlight>
              </a:rPr>
              <a:t>main() {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serverAddr := </a:t>
            </a:r>
            <a:r>
              <a:rPr lang="en" b="1">
                <a:solidFill>
                  <a:srgbClr val="008000"/>
                </a:solidFill>
                <a:highlight>
                  <a:srgbClr val="FFFFFF"/>
                </a:highlight>
              </a:rPr>
              <a:t>"localhost:8888"</a:t>
            </a:r>
            <a:endParaRPr b="1">
              <a:solidFill>
                <a:srgbClr val="008000"/>
              </a:solidFill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8000"/>
                </a:solidFill>
                <a:highlight>
                  <a:srgbClr val="FFFFFF"/>
                </a:highlight>
              </a:rPr>
              <a:t>      </a:t>
            </a:r>
            <a:r>
              <a:rPr lang="en">
                <a:highlight>
                  <a:srgbClr val="FFFFFF"/>
                </a:highlight>
              </a:rPr>
              <a:t>server := WordCountServer{serverAddr}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server.Listen()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input1 := </a:t>
            </a:r>
            <a:r>
              <a:rPr lang="en" b="1">
                <a:solidFill>
                  <a:srgbClr val="008000"/>
                </a:solidFill>
                <a:highlight>
                  <a:srgbClr val="FFFFFF"/>
                </a:highlight>
              </a:rPr>
              <a:t>"hello I am good hello bye bye bye bye good night hello"</a:t>
            </a:r>
            <a:endParaRPr b="1">
              <a:solidFill>
                <a:srgbClr val="008000"/>
              </a:solidFill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8000"/>
                </a:solidFill>
                <a:highlight>
                  <a:srgbClr val="FFFFFF"/>
                </a:highlight>
              </a:rPr>
              <a:t>      </a:t>
            </a:r>
            <a:r>
              <a:rPr lang="en">
                <a:highlight>
                  <a:srgbClr val="FFFFFF"/>
                </a:highlight>
              </a:rPr>
              <a:t>wordcount, err := makeRequest(input1, serverAddr)</a:t>
            </a:r>
            <a:endParaRPr>
              <a:highlight>
                <a:srgbClr val="FFFFFF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</a:t>
            </a:r>
            <a:r>
              <a:rPr lang="en">
                <a:highlight>
                  <a:srgbClr val="C9DAF8"/>
                </a:highlight>
              </a:rPr>
              <a:t>checkError(err)</a:t>
            </a:r>
            <a:endParaRPr>
              <a:highlight>
                <a:srgbClr val="C9DAF8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      </a:t>
            </a:r>
            <a:r>
              <a:rPr lang="en">
                <a:highlight>
                  <a:srgbClr val="C9DAF8"/>
                </a:highlight>
              </a:rPr>
              <a:t>fmt.Printf(</a:t>
            </a:r>
            <a:r>
              <a:rPr lang="en" b="1">
                <a:solidFill>
                  <a:srgbClr val="008000"/>
                </a:solidFill>
                <a:highlight>
                  <a:srgbClr val="C9DAF8"/>
                </a:highlight>
              </a:rPr>
              <a:t>"Result: %v\n"</a:t>
            </a:r>
            <a:r>
              <a:rPr lang="en">
                <a:highlight>
                  <a:srgbClr val="C9DAF8"/>
                </a:highlight>
              </a:rPr>
              <a:t>, wordcount)</a:t>
            </a:r>
            <a:endParaRPr>
              <a:highlight>
                <a:srgbClr val="C9DAF8"/>
              </a:highlight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highlight>
                  <a:srgbClr val="FFFFFF"/>
                </a:highlight>
              </a:rPr>
              <a:t>}</a:t>
            </a:r>
            <a:endParaRPr b="1">
              <a:solidFill>
                <a:srgbClr val="000080"/>
              </a:solidFill>
            </a:endParaRPr>
          </a:p>
        </p:txBody>
      </p:sp>
      <p:sp>
        <p:nvSpPr>
          <p:cNvPr id="242" name="Google Shape;242;p3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00"/>
                </a:solidFill>
              </a:rPr>
              <a:t>Go example: Word count client-server</a:t>
            </a:r>
            <a:endParaRPr b="1">
              <a:solidFill>
                <a:srgbClr val="000000"/>
              </a:solidFill>
            </a:endParaRPr>
          </a:p>
        </p:txBody>
      </p:sp>
      <p:sp>
        <p:nvSpPr>
          <p:cNvPr id="243" name="Google Shape;243;p37"/>
          <p:cNvSpPr txBox="1"/>
          <p:nvPr/>
        </p:nvSpPr>
        <p:spPr>
          <a:xfrm>
            <a:off x="696350" y="3670325"/>
            <a:ext cx="5851800" cy="632400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Result: map[hello:3 I:1 am:1 good:2 bye:4 night:1]</a:t>
            </a:r>
            <a:endParaRPr b="1">
              <a:solidFill>
                <a:srgbClr val="FFFFFF"/>
              </a:solidFill>
              <a:latin typeface="Courier New"/>
              <a:ea typeface="Courier New"/>
              <a:cs typeface="Courier New"/>
              <a:sym typeface="Courier New"/>
            </a:endParaRPr>
          </a:p>
        </p:txBody>
      </p:sp>
      <p:sp>
        <p:nvSpPr>
          <p:cNvPr id="244" name="Google Shape;244;p37"/>
          <p:cNvSpPr txBox="1"/>
          <p:nvPr/>
        </p:nvSpPr>
        <p:spPr>
          <a:xfrm>
            <a:off x="6150325" y="2954825"/>
            <a:ext cx="2500500" cy="400200"/>
          </a:xfrm>
          <a:prstGeom prst="rect">
            <a:avLst/>
          </a:prstGeom>
          <a:solidFill>
            <a:srgbClr val="FFF2CC"/>
          </a:solidFill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Step 3: Unpack return values</a:t>
            </a:r>
            <a:endParaRPr/>
          </a:p>
        </p:txBody>
      </p:sp>
      <p:sp>
        <p:nvSpPr>
          <p:cNvPr id="245" name="Google Shape;245;p3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24</a:t>
            </a:fld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"/>
                                        <p:tgtEl>
                                          <p:spTgt spid="2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2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" name="Google Shape;250;p38"/>
          <p:cNvSpPr txBox="1"/>
          <p:nvPr/>
        </p:nvSpPr>
        <p:spPr>
          <a:xfrm>
            <a:off x="696350" y="1333025"/>
            <a:ext cx="6329700" cy="2714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80"/>
                </a:solidFill>
              </a:rPr>
              <a:t>func </a:t>
            </a:r>
            <a:r>
              <a:rPr lang="en"/>
              <a:t>makeRequest(input string, serverAddr string) (</a:t>
            </a:r>
            <a:r>
              <a:rPr lang="en" b="1">
                <a:solidFill>
                  <a:srgbClr val="000080"/>
                </a:solidFill>
              </a:rPr>
              <a:t>map</a:t>
            </a:r>
            <a:r>
              <a:rPr lang="en"/>
              <a:t>[string]int, error) {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client, err := rpc.Dial(</a:t>
            </a:r>
            <a:r>
              <a:rPr lang="en" b="1">
                <a:solidFill>
                  <a:srgbClr val="008000"/>
                </a:solidFill>
              </a:rPr>
              <a:t>"tcp"</a:t>
            </a:r>
            <a:r>
              <a:rPr lang="en"/>
              <a:t>, serverAddr)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checkError(err)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args := WordCountRequest{input}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reply := WordCountReply{make(</a:t>
            </a:r>
            <a:r>
              <a:rPr lang="en" b="1">
                <a:solidFill>
                  <a:srgbClr val="000080"/>
                </a:solidFill>
              </a:rPr>
              <a:t>map</a:t>
            </a:r>
            <a:r>
              <a:rPr lang="en"/>
              <a:t>[string]int)}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err = client.Call(</a:t>
            </a:r>
            <a:r>
              <a:rPr lang="en" b="1">
                <a:solidFill>
                  <a:srgbClr val="008000"/>
                </a:solidFill>
              </a:rPr>
              <a:t>"WordCountServer.Compute"</a:t>
            </a:r>
            <a:r>
              <a:rPr lang="en"/>
              <a:t>, args, &amp;reply)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</a:t>
            </a:r>
            <a:r>
              <a:rPr lang="en" b="1">
                <a:solidFill>
                  <a:srgbClr val="000080"/>
                </a:solidFill>
              </a:rPr>
              <a:t>if </a:t>
            </a:r>
            <a:r>
              <a:rPr lang="en"/>
              <a:t>err != nil {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       </a:t>
            </a:r>
            <a:r>
              <a:rPr lang="en" b="1">
                <a:solidFill>
                  <a:srgbClr val="000080"/>
                </a:solidFill>
              </a:rPr>
              <a:t>return </a:t>
            </a:r>
            <a:r>
              <a:rPr lang="en"/>
              <a:t>nil, err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}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</a:t>
            </a:r>
            <a:r>
              <a:rPr lang="en" b="1">
                <a:solidFill>
                  <a:srgbClr val="000080"/>
                </a:solidFill>
              </a:rPr>
              <a:t>return </a:t>
            </a:r>
            <a:r>
              <a:rPr lang="en"/>
              <a:t>reply.Counts, nil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}</a:t>
            </a:r>
            <a:endParaRPr b="1">
              <a:solidFill>
                <a:srgbClr val="000080"/>
              </a:solidFill>
            </a:endParaRPr>
          </a:p>
        </p:txBody>
      </p:sp>
      <p:sp>
        <p:nvSpPr>
          <p:cNvPr id="251" name="Google Shape;251;p38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00"/>
                </a:solidFill>
              </a:rPr>
              <a:t>Is this synchronous or asynchronous?</a:t>
            </a:r>
            <a:endParaRPr b="1">
              <a:solidFill>
                <a:srgbClr val="000000"/>
              </a:solidFill>
            </a:endParaRPr>
          </a:p>
        </p:txBody>
      </p:sp>
      <p:sp>
        <p:nvSpPr>
          <p:cNvPr id="252" name="Google Shape;252;p3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25</a:t>
            </a:fld>
            <a:endParaRPr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2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7" name="Google Shape;257;p39"/>
          <p:cNvSpPr txBox="1"/>
          <p:nvPr/>
        </p:nvSpPr>
        <p:spPr>
          <a:xfrm>
            <a:off x="696350" y="1333025"/>
            <a:ext cx="7564500" cy="3541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80"/>
                </a:solidFill>
              </a:rPr>
              <a:t>func </a:t>
            </a:r>
            <a:r>
              <a:rPr lang="en"/>
              <a:t>makeRequest(input string, serverAddr string) </a:t>
            </a:r>
            <a:r>
              <a:rPr lang="en" b="1">
                <a:solidFill>
                  <a:srgbClr val="FF0000"/>
                </a:solidFill>
              </a:rPr>
              <a:t>chan Result </a:t>
            </a:r>
            <a:r>
              <a:rPr lang="en"/>
              <a:t>{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client, err := rpc.Dial(</a:t>
            </a:r>
            <a:r>
              <a:rPr lang="en" b="1">
                <a:solidFill>
                  <a:srgbClr val="008000"/>
                </a:solidFill>
              </a:rPr>
              <a:t>"tcp"</a:t>
            </a:r>
            <a:r>
              <a:rPr lang="en"/>
              <a:t>, serverAddr)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checkError(err)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args := WordCountRequest{input}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reply := WordCountReply{make(</a:t>
            </a:r>
            <a:r>
              <a:rPr lang="en" b="1">
                <a:solidFill>
                  <a:srgbClr val="000080"/>
                </a:solidFill>
              </a:rPr>
              <a:t>map</a:t>
            </a:r>
            <a:r>
              <a:rPr lang="en"/>
              <a:t>[string]int)}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</a:t>
            </a:r>
            <a:endParaRPr b="1">
              <a:solidFill>
                <a:srgbClr val="FF0000"/>
              </a:solidFill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b="1">
              <a:solidFill>
                <a:srgbClr val="FF0000"/>
              </a:solidFill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b="1">
              <a:solidFill>
                <a:srgbClr val="FF0000"/>
              </a:solidFill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b="1">
              <a:solidFill>
                <a:srgbClr val="FF0000"/>
              </a:solidFill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b="1">
              <a:solidFill>
                <a:srgbClr val="FF0000"/>
              </a:solidFill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b="1">
              <a:solidFill>
                <a:srgbClr val="FF0000"/>
              </a:solidFill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b="1">
              <a:solidFill>
                <a:srgbClr val="FF0000"/>
              </a:solidFill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b="1">
              <a:solidFill>
                <a:srgbClr val="FF0000"/>
              </a:solidFill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b="1">
              <a:solidFill>
                <a:srgbClr val="FF0000"/>
              </a:solidFill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</a:t>
            </a:r>
            <a:r>
              <a:rPr lang="en" b="1">
                <a:solidFill>
                  <a:srgbClr val="000080"/>
                </a:solidFill>
              </a:rPr>
              <a:t>return</a:t>
            </a:r>
            <a:r>
              <a:rPr lang="en"/>
              <a:t> ch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}</a:t>
            </a:r>
            <a:endParaRPr b="1">
              <a:solidFill>
                <a:srgbClr val="000080"/>
              </a:solidFill>
            </a:endParaRPr>
          </a:p>
        </p:txBody>
      </p:sp>
      <p:sp>
        <p:nvSpPr>
          <p:cNvPr id="258" name="Google Shape;258;p39"/>
          <p:cNvSpPr txBox="1"/>
          <p:nvPr/>
        </p:nvSpPr>
        <p:spPr>
          <a:xfrm>
            <a:off x="696350" y="1333025"/>
            <a:ext cx="7564500" cy="3541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</a:t>
            </a:r>
            <a:r>
              <a:rPr lang="en" b="1">
                <a:solidFill>
                  <a:srgbClr val="FF0000"/>
                </a:solidFill>
              </a:rPr>
              <a:t>ch</a:t>
            </a:r>
            <a:r>
              <a:rPr lang="en"/>
              <a:t> := make(chan Result)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go func() {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      err := client.Call(</a:t>
            </a:r>
            <a:r>
              <a:rPr lang="en" b="1">
                <a:solidFill>
                  <a:srgbClr val="008000"/>
                </a:solidFill>
              </a:rPr>
              <a:t>"WordCountServer.Compute"</a:t>
            </a:r>
            <a:r>
              <a:rPr lang="en"/>
              <a:t>, args, &amp;reply)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      </a:t>
            </a:r>
            <a:r>
              <a:rPr lang="en" b="1">
                <a:solidFill>
                  <a:srgbClr val="000080"/>
                </a:solidFill>
              </a:rPr>
              <a:t>if </a:t>
            </a:r>
            <a:r>
              <a:rPr lang="en"/>
              <a:t>err != nil {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            </a:t>
            </a:r>
            <a:r>
              <a:rPr lang="en" b="1">
                <a:solidFill>
                  <a:srgbClr val="FF0000"/>
                </a:solidFill>
              </a:rPr>
              <a:t>ch &lt;- Result{</a:t>
            </a:r>
            <a:r>
              <a:rPr lang="en"/>
              <a:t>nil, err</a:t>
            </a:r>
            <a:r>
              <a:rPr lang="en" b="1">
                <a:solidFill>
                  <a:srgbClr val="FF0000"/>
                </a:solidFill>
              </a:rPr>
              <a:t>} </a:t>
            </a:r>
            <a:r>
              <a:rPr lang="en">
                <a:solidFill>
                  <a:srgbClr val="B7B7B7"/>
                </a:solidFill>
              </a:rPr>
              <a:t>// something went wrong</a:t>
            </a:r>
            <a:endParaRPr>
              <a:solidFill>
                <a:srgbClr val="B7B7B7"/>
              </a:solidFill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      } </a:t>
            </a:r>
            <a:r>
              <a:rPr lang="en" b="1">
                <a:solidFill>
                  <a:srgbClr val="000080"/>
                </a:solidFill>
              </a:rPr>
              <a:t>else</a:t>
            </a:r>
            <a:r>
              <a:rPr lang="en"/>
              <a:t> {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            </a:t>
            </a:r>
            <a:r>
              <a:rPr lang="en" b="1">
                <a:solidFill>
                  <a:srgbClr val="FF0000"/>
                </a:solidFill>
              </a:rPr>
              <a:t>ch &lt;- Result{</a:t>
            </a:r>
            <a:r>
              <a:rPr lang="en"/>
              <a:t>reply.Counts, nil</a:t>
            </a:r>
            <a:r>
              <a:rPr lang="en" b="1">
                <a:solidFill>
                  <a:srgbClr val="FF0000"/>
                </a:solidFill>
              </a:rPr>
              <a:t>} </a:t>
            </a:r>
            <a:r>
              <a:rPr lang="en">
                <a:solidFill>
                  <a:srgbClr val="B7B7B7"/>
                </a:solidFill>
              </a:rPr>
              <a:t>// success</a:t>
            </a:r>
            <a:endParaRPr b="1">
              <a:solidFill>
                <a:srgbClr val="B7B7B7"/>
              </a:solidFill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      }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}()</a:t>
            </a:r>
            <a:endParaRPr b="1">
              <a:solidFill>
                <a:srgbClr val="000080"/>
              </a:solidFill>
            </a:endParaRPr>
          </a:p>
        </p:txBody>
      </p:sp>
      <p:sp>
        <p:nvSpPr>
          <p:cNvPr id="259" name="Google Shape;259;p39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00"/>
                </a:solidFill>
              </a:rPr>
              <a:t>Making client asynchronous</a:t>
            </a:r>
            <a:endParaRPr b="1">
              <a:solidFill>
                <a:srgbClr val="000000"/>
              </a:solidFill>
            </a:endParaRPr>
          </a:p>
        </p:txBody>
      </p:sp>
      <p:sp>
        <p:nvSpPr>
          <p:cNvPr id="260" name="Google Shape;260;p3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26</a:t>
            </a:fld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p40"/>
          <p:cNvSpPr txBox="1"/>
          <p:nvPr/>
        </p:nvSpPr>
        <p:spPr>
          <a:xfrm>
            <a:off x="696350" y="1333025"/>
            <a:ext cx="6329700" cy="1656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80"/>
                </a:solidFill>
              </a:rPr>
              <a:t>func </a:t>
            </a:r>
            <a:r>
              <a:rPr lang="en"/>
              <a:t>makeRequest(input string, serverAddr string) *</a:t>
            </a:r>
            <a:r>
              <a:rPr lang="en" b="1">
                <a:solidFill>
                  <a:srgbClr val="FF0000"/>
                </a:solidFill>
              </a:rPr>
              <a:t>Call</a:t>
            </a:r>
            <a:r>
              <a:rPr lang="en"/>
              <a:t> {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client, err := rpc.Dial(</a:t>
            </a:r>
            <a:r>
              <a:rPr lang="en" b="1">
                <a:solidFill>
                  <a:srgbClr val="008000"/>
                </a:solidFill>
              </a:rPr>
              <a:t>"tcp"</a:t>
            </a:r>
            <a:r>
              <a:rPr lang="en"/>
              <a:t>, serverAddr)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checkError(err)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args := WordCountRequest{input}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reply := WordCountReply{make(</a:t>
            </a:r>
            <a:r>
              <a:rPr lang="en" b="1">
                <a:solidFill>
                  <a:srgbClr val="000080"/>
                </a:solidFill>
              </a:rPr>
              <a:t>map</a:t>
            </a:r>
            <a:r>
              <a:rPr lang="en"/>
              <a:t>[string]int)}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     </a:t>
            </a:r>
            <a:r>
              <a:rPr lang="en" b="1">
                <a:solidFill>
                  <a:srgbClr val="000080"/>
                </a:solidFill>
              </a:rPr>
              <a:t>return</a:t>
            </a:r>
            <a:r>
              <a:rPr lang="en"/>
              <a:t> client.</a:t>
            </a:r>
            <a:r>
              <a:rPr lang="en" b="1">
                <a:solidFill>
                  <a:srgbClr val="FF0000"/>
                </a:solidFill>
              </a:rPr>
              <a:t>Go</a:t>
            </a:r>
            <a:r>
              <a:rPr lang="en"/>
              <a:t>(</a:t>
            </a:r>
            <a:r>
              <a:rPr lang="en" b="1">
                <a:solidFill>
                  <a:srgbClr val="008000"/>
                </a:solidFill>
              </a:rPr>
              <a:t>"WordCountServer.Compute"</a:t>
            </a:r>
            <a:r>
              <a:rPr lang="en"/>
              <a:t>, args, &amp;reply, nil)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}</a:t>
            </a:r>
            <a:endParaRPr/>
          </a:p>
        </p:txBody>
      </p:sp>
      <p:sp>
        <p:nvSpPr>
          <p:cNvPr id="266" name="Google Shape;266;p40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00"/>
                </a:solidFill>
              </a:rPr>
              <a:t>Making client asynchronous</a:t>
            </a:r>
            <a:endParaRPr b="1">
              <a:solidFill>
                <a:srgbClr val="000000"/>
              </a:solidFill>
            </a:endParaRPr>
          </a:p>
        </p:txBody>
      </p:sp>
      <p:sp>
        <p:nvSpPr>
          <p:cNvPr id="267" name="Google Shape;267;p40"/>
          <p:cNvSpPr txBox="1"/>
          <p:nvPr/>
        </p:nvSpPr>
        <p:spPr>
          <a:xfrm>
            <a:off x="696350" y="3125300"/>
            <a:ext cx="6329700" cy="982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call := makeRequest(...)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&lt;-call.Done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checkError(call.Error)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handleReply(call.Reply)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68" name="Google Shape;268;p4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27</a:t>
            </a:fld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"/>
                                        <p:tgtEl>
                                          <p:spTgt spid="2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3" name="Google Shape;273;p4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39285"/>
              <a:buFont typeface="Arial"/>
              <a:buNone/>
            </a:pPr>
            <a:r>
              <a:rPr lang="en" b="1"/>
              <a:t>Go’s net/rpc is at-most-once</a:t>
            </a:r>
            <a:endParaRPr b="1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74" name="Google Shape;274;p4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55600" algn="l" rtl="0">
              <a:lnSpc>
                <a:spcPct val="8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2000"/>
              <a:buChar char="●"/>
            </a:pPr>
            <a:r>
              <a:rPr lang="en" sz="2000">
                <a:solidFill>
                  <a:schemeClr val="dk1"/>
                </a:solidFill>
              </a:rPr>
              <a:t>Opens a TCP connection and writes the request </a:t>
            </a:r>
            <a:endParaRPr sz="2000">
              <a:solidFill>
                <a:schemeClr val="dk1"/>
              </a:solidFill>
            </a:endParaRPr>
          </a:p>
          <a:p>
            <a:pPr marL="914400" lvl="1" indent="-342900" algn="l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○"/>
            </a:pPr>
            <a:r>
              <a:rPr lang="en" sz="1800">
                <a:solidFill>
                  <a:schemeClr val="dk1"/>
                </a:solidFill>
              </a:rPr>
              <a:t>TCP may retransmit but server’s TCP receiver will </a:t>
            </a:r>
            <a:r>
              <a:rPr lang="en" sz="1800" b="1">
                <a:solidFill>
                  <a:srgbClr val="6AA84F"/>
                </a:solidFill>
              </a:rPr>
              <a:t>filter out duplicates internally</a:t>
            </a:r>
            <a:r>
              <a:rPr lang="en" sz="1800">
                <a:solidFill>
                  <a:schemeClr val="dk1"/>
                </a:solidFill>
              </a:rPr>
              <a:t>, with sequence numbers </a:t>
            </a:r>
            <a:endParaRPr sz="1800">
              <a:solidFill>
                <a:schemeClr val="dk1"/>
              </a:solidFill>
            </a:endParaRPr>
          </a:p>
          <a:p>
            <a:pPr marL="914400" lvl="1" indent="-342900" algn="l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○"/>
            </a:pPr>
            <a:r>
              <a:rPr lang="en" sz="1800">
                <a:solidFill>
                  <a:schemeClr val="dk1"/>
                </a:solidFill>
              </a:rPr>
              <a:t>No retry in Go RPC code (i.e will </a:t>
            </a:r>
            <a:r>
              <a:rPr lang="en" sz="1800" b="1">
                <a:solidFill>
                  <a:schemeClr val="dk1"/>
                </a:solidFill>
              </a:rPr>
              <a:t>not </a:t>
            </a:r>
            <a:r>
              <a:rPr lang="en" sz="1800">
                <a:solidFill>
                  <a:schemeClr val="dk1"/>
                </a:solidFill>
              </a:rPr>
              <a:t>create a second TCP connection)</a:t>
            </a:r>
            <a:endParaRPr sz="1800">
              <a:solidFill>
                <a:schemeClr val="dk1"/>
              </a:solidFill>
            </a:endParaRPr>
          </a:p>
          <a:p>
            <a:pPr marL="914400" lvl="0" indent="0" algn="l" rtl="0">
              <a:lnSpc>
                <a:spcPct val="80000"/>
              </a:lnSpc>
              <a:spcBef>
                <a:spcPts val="600"/>
              </a:spcBef>
              <a:spcAft>
                <a:spcPts val="0"/>
              </a:spcAft>
              <a:buNone/>
            </a:pPr>
            <a:endParaRPr sz="1800">
              <a:solidFill>
                <a:schemeClr val="dk1"/>
              </a:solidFill>
            </a:endParaRPr>
          </a:p>
          <a:p>
            <a:pPr marL="457200" lvl="0" indent="-355600" algn="l" rtl="0">
              <a:lnSpc>
                <a:spcPct val="8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2000"/>
              <a:buChar char="●"/>
            </a:pPr>
            <a:r>
              <a:rPr lang="en" sz="2000">
                <a:solidFill>
                  <a:schemeClr val="dk1"/>
                </a:solidFill>
              </a:rPr>
              <a:t>However, Go RPC returns an error if it doesn’t get a reply</a:t>
            </a:r>
            <a:endParaRPr sz="2000">
              <a:solidFill>
                <a:schemeClr val="dk1"/>
              </a:solidFill>
            </a:endParaRPr>
          </a:p>
          <a:p>
            <a:pPr marL="914400" lvl="1" indent="-342900" algn="l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○"/>
            </a:pPr>
            <a:r>
              <a:rPr lang="en" sz="1800">
                <a:solidFill>
                  <a:schemeClr val="dk1"/>
                </a:solidFill>
              </a:rPr>
              <a:t>Perhaps after a TCP timeout</a:t>
            </a:r>
            <a:endParaRPr sz="1800">
              <a:solidFill>
                <a:schemeClr val="dk1"/>
              </a:solidFill>
            </a:endParaRPr>
          </a:p>
          <a:p>
            <a:pPr marL="914400" lvl="1" indent="-342900" algn="l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○"/>
            </a:pPr>
            <a:r>
              <a:rPr lang="en" sz="1800">
                <a:solidFill>
                  <a:schemeClr val="dk1"/>
                </a:solidFill>
              </a:rPr>
              <a:t>Perhaps server didn’t see the request</a:t>
            </a:r>
            <a:endParaRPr sz="1800">
              <a:solidFill>
                <a:schemeClr val="dk1"/>
              </a:solidFill>
            </a:endParaRPr>
          </a:p>
          <a:p>
            <a:pPr marL="914400" lvl="1" indent="-342900" algn="l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○"/>
            </a:pPr>
            <a:r>
              <a:rPr lang="en" sz="1800">
                <a:solidFill>
                  <a:schemeClr val="dk1"/>
                </a:solidFill>
              </a:rPr>
              <a:t>Perhaps server processed request but server or network failed before reply came back </a:t>
            </a:r>
            <a:endParaRPr sz="1800">
              <a:solidFill>
                <a:schemeClr val="dk1"/>
              </a:solidFill>
            </a:endParaRPr>
          </a:p>
          <a:p>
            <a:pPr marL="0" lvl="0" indent="0" algn="l" rtl="0">
              <a:spcBef>
                <a:spcPts val="0"/>
              </a:spcBef>
              <a:spcAft>
                <a:spcPts val="1200"/>
              </a:spcAft>
              <a:buNone/>
            </a:pPr>
            <a:endParaRPr/>
          </a:p>
        </p:txBody>
      </p:sp>
      <p:sp>
        <p:nvSpPr>
          <p:cNvPr id="275" name="Google Shape;275;p4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28</a:t>
            </a:fld>
            <a:endParaRPr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Google Shape;280;p42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RPC and Assignment 1 and 2</a:t>
            </a:r>
            <a:endParaRPr b="1"/>
          </a:p>
        </p:txBody>
      </p:sp>
      <p:sp>
        <p:nvSpPr>
          <p:cNvPr id="281" name="Google Shape;281;p42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761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55600" algn="l" rtl="0">
              <a:lnSpc>
                <a:spcPct val="8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2000"/>
              <a:buChar char="●"/>
            </a:pPr>
            <a:r>
              <a:rPr lang="en" sz="2000">
                <a:solidFill>
                  <a:schemeClr val="dk1"/>
                </a:solidFill>
              </a:rPr>
              <a:t>Go’s RPC </a:t>
            </a:r>
            <a:r>
              <a:rPr lang="en" sz="2000" b="1">
                <a:solidFill>
                  <a:schemeClr val="dk1"/>
                </a:solidFill>
              </a:rPr>
              <a:t>isn’t enough </a:t>
            </a:r>
            <a:r>
              <a:rPr lang="en" sz="2000">
                <a:solidFill>
                  <a:schemeClr val="dk1"/>
                </a:solidFill>
              </a:rPr>
              <a:t>for Assignments 1 and 2</a:t>
            </a:r>
            <a:endParaRPr sz="2000">
              <a:solidFill>
                <a:schemeClr val="dk1"/>
              </a:solidFill>
            </a:endParaRPr>
          </a:p>
          <a:p>
            <a:pPr marL="914400" lvl="1" indent="-355600" algn="l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Char char="○"/>
            </a:pPr>
            <a:r>
              <a:rPr lang="en" sz="2000">
                <a:solidFill>
                  <a:schemeClr val="dk1"/>
                </a:solidFill>
              </a:rPr>
              <a:t>It only applies to a single RPC call</a:t>
            </a:r>
            <a:endParaRPr sz="2000">
              <a:solidFill>
                <a:schemeClr val="dk1"/>
              </a:solidFill>
            </a:endParaRPr>
          </a:p>
          <a:p>
            <a:pPr marL="914400" lvl="1" indent="-355600" algn="l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Char char="○"/>
            </a:pPr>
            <a:r>
              <a:rPr lang="en" sz="2000">
                <a:solidFill>
                  <a:schemeClr val="dk1"/>
                </a:solidFill>
              </a:rPr>
              <a:t>If worker doesn’t respond, master</a:t>
            </a:r>
            <a:r>
              <a:rPr lang="en" sz="2000">
                <a:solidFill>
                  <a:srgbClr val="38761D"/>
                </a:solidFill>
              </a:rPr>
              <a:t> </a:t>
            </a:r>
            <a:r>
              <a:rPr lang="en" sz="2000" b="1">
                <a:solidFill>
                  <a:srgbClr val="6AA84F"/>
                </a:solidFill>
              </a:rPr>
              <a:t>re-sends</a:t>
            </a:r>
            <a:r>
              <a:rPr lang="en" sz="2000">
                <a:solidFill>
                  <a:schemeClr val="dk1"/>
                </a:solidFill>
              </a:rPr>
              <a:t> to another (e.g handling worker failures in part D of assignment 1-3)</a:t>
            </a:r>
            <a:endParaRPr sz="2000">
              <a:solidFill>
                <a:schemeClr val="dk1"/>
              </a:solidFill>
            </a:endParaRPr>
          </a:p>
          <a:p>
            <a:pPr marL="1371600" lvl="2" indent="-355600" algn="l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Char char="■"/>
            </a:pPr>
            <a:r>
              <a:rPr lang="en" sz="2000">
                <a:solidFill>
                  <a:schemeClr val="dk1"/>
                </a:solidFill>
              </a:rPr>
              <a:t> </a:t>
            </a:r>
            <a:r>
              <a:rPr lang="en" sz="2000" b="1">
                <a:solidFill>
                  <a:schemeClr val="dk1"/>
                </a:solidFill>
              </a:rPr>
              <a:t> </a:t>
            </a:r>
            <a:r>
              <a:rPr lang="en" sz="2000">
                <a:solidFill>
                  <a:schemeClr val="dk1"/>
                </a:solidFill>
              </a:rPr>
              <a:t>Go RPC </a:t>
            </a:r>
            <a:r>
              <a:rPr lang="en" sz="2000" b="1">
                <a:solidFill>
                  <a:srgbClr val="FF0000"/>
                </a:solidFill>
              </a:rPr>
              <a:t>can’t detect</a:t>
            </a:r>
            <a:r>
              <a:rPr lang="en" sz="2000">
                <a:solidFill>
                  <a:schemeClr val="dk1"/>
                </a:solidFill>
              </a:rPr>
              <a:t> this kind of duplicate </a:t>
            </a:r>
            <a:endParaRPr sz="2000">
              <a:solidFill>
                <a:schemeClr val="dk1"/>
              </a:solidFill>
            </a:endParaRPr>
          </a:p>
          <a:p>
            <a:pPr marL="914400" lvl="1" indent="-355600" algn="l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Char char="○"/>
            </a:pPr>
            <a:r>
              <a:rPr lang="en" sz="2000" b="1">
                <a:solidFill>
                  <a:schemeClr val="dk1"/>
                </a:solidFill>
              </a:rPr>
              <a:t>Breaks at-most-once semantics</a:t>
            </a:r>
            <a:endParaRPr sz="2000">
              <a:solidFill>
                <a:schemeClr val="dk1"/>
              </a:solidFill>
            </a:endParaRPr>
          </a:p>
          <a:p>
            <a:pPr marL="1371600" lvl="2" indent="-355600" algn="l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Char char="■"/>
            </a:pPr>
            <a:r>
              <a:rPr lang="en" sz="2000">
                <a:solidFill>
                  <a:schemeClr val="dk1"/>
                </a:solidFill>
              </a:rPr>
              <a:t>No problem in Assignments 1 and 2 (handles at application level)</a:t>
            </a:r>
            <a:endParaRPr sz="200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80000"/>
              </a:lnSpc>
              <a:spcBef>
                <a:spcPts val="600"/>
              </a:spcBef>
              <a:spcAft>
                <a:spcPts val="0"/>
              </a:spcAft>
              <a:buNone/>
            </a:pPr>
            <a:endParaRPr>
              <a:solidFill>
                <a:schemeClr val="dk1"/>
              </a:solidFill>
            </a:endParaRPr>
          </a:p>
          <a:p>
            <a:pPr marL="457200" lvl="0" indent="-368300" algn="l" rtl="0">
              <a:lnSpc>
                <a:spcPct val="8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2200"/>
              <a:buChar char="●"/>
            </a:pPr>
            <a:r>
              <a:rPr lang="en" sz="2000">
                <a:solidFill>
                  <a:schemeClr val="dk1"/>
                </a:solidFill>
              </a:rPr>
              <a:t>In Assignment 3, </a:t>
            </a:r>
            <a:r>
              <a:rPr lang="en" sz="2000" b="1">
                <a:solidFill>
                  <a:schemeClr val="dk1"/>
                </a:solidFill>
              </a:rPr>
              <a:t>you</a:t>
            </a:r>
            <a:r>
              <a:rPr lang="en" sz="2000">
                <a:solidFill>
                  <a:schemeClr val="dk1"/>
                </a:solidFill>
              </a:rPr>
              <a:t> will explicitly detect duplicates using techniques we’ve talked about in lectures </a:t>
            </a:r>
            <a:endParaRPr sz="2000">
              <a:solidFill>
                <a:schemeClr val="dk1"/>
              </a:solidFill>
            </a:endParaRPr>
          </a:p>
          <a:p>
            <a:pPr marL="0" lvl="0" indent="0" algn="l" rtl="0">
              <a:spcBef>
                <a:spcPts val="0"/>
              </a:spcBef>
              <a:spcAft>
                <a:spcPts val="1200"/>
              </a:spcAft>
              <a:buNone/>
            </a:pPr>
            <a:endParaRPr/>
          </a:p>
        </p:txBody>
      </p:sp>
      <p:sp>
        <p:nvSpPr>
          <p:cNvPr id="282" name="Google Shape;282;p4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29</a:t>
            </a:fld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0000"/>
        </a:solidFill>
        <a:effectLst/>
      </p:bgPr>
    </p:bg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6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</a:rPr>
              <a:t>RPC Overview 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76" name="Google Shape;76;p1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3</a:t>
            </a:fld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00"/>
                </a:solidFill>
              </a:rPr>
              <a:t>Remote Procedure Call (RPC) </a:t>
            </a:r>
            <a:endParaRPr b="1">
              <a:solidFill>
                <a:srgbClr val="000000"/>
              </a:solidFill>
            </a:endParaRPr>
          </a:p>
        </p:txBody>
      </p:sp>
      <p:sp>
        <p:nvSpPr>
          <p:cNvPr id="82" name="Google Shape;82;p17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Char char="●"/>
            </a:pPr>
            <a:r>
              <a:rPr lang="en">
                <a:solidFill>
                  <a:srgbClr val="000000"/>
                </a:solidFill>
              </a:rPr>
              <a:t>Execute a procedure on a remote process (e.g on another server) as if it was local</a:t>
            </a:r>
            <a:endParaRPr>
              <a:solidFill>
                <a:srgbClr val="000000"/>
              </a:solidFill>
            </a:endParaRPr>
          </a:p>
          <a:p>
            <a:pPr marL="45720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>
              <a:solidFill>
                <a:srgbClr val="000000"/>
              </a:solidFill>
            </a:endParaRPr>
          </a:p>
          <a:p>
            <a:pPr marL="457200" lvl="0" indent="-342900" algn="l" rtl="0">
              <a:spcBef>
                <a:spcPts val="1200"/>
              </a:spcBef>
              <a:spcAft>
                <a:spcPts val="0"/>
              </a:spcAft>
              <a:buClr>
                <a:srgbClr val="000000"/>
              </a:buClr>
              <a:buSzPts val="1800"/>
              <a:buChar char="●"/>
            </a:pPr>
            <a:r>
              <a:rPr lang="en">
                <a:solidFill>
                  <a:srgbClr val="000000"/>
                </a:solidFill>
              </a:rPr>
              <a:t>Request-response interface </a:t>
            </a:r>
            <a:endParaRPr>
              <a:solidFill>
                <a:srgbClr val="000000"/>
              </a:solidFill>
            </a:endParaRPr>
          </a:p>
          <a:p>
            <a:pPr marL="914400" lvl="1" indent="-342900" algn="l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Char char="○"/>
            </a:pPr>
            <a:r>
              <a:rPr lang="en" sz="1800">
                <a:solidFill>
                  <a:schemeClr val="dk1"/>
                </a:solidFill>
              </a:rPr>
              <a:t>Request: arguments to remote procedure</a:t>
            </a:r>
            <a:endParaRPr sz="1800">
              <a:solidFill>
                <a:schemeClr val="dk1"/>
              </a:solidFill>
            </a:endParaRPr>
          </a:p>
          <a:p>
            <a:pPr marL="914400" lvl="1" indent="-3429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○"/>
            </a:pPr>
            <a:r>
              <a:rPr lang="en" sz="1800">
                <a:solidFill>
                  <a:schemeClr val="dk1"/>
                </a:solidFill>
              </a:rPr>
              <a:t>Response: return values of remote procedure</a:t>
            </a:r>
            <a:endParaRPr sz="1800">
              <a:solidFill>
                <a:schemeClr val="dk1"/>
              </a:solidFill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800">
              <a:solidFill>
                <a:schemeClr val="dk1"/>
              </a:solidFill>
            </a:endParaRPr>
          </a:p>
          <a:p>
            <a:pPr marL="457200" lvl="0" indent="-342900" algn="l" rtl="0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Char char="●"/>
            </a:pPr>
            <a:r>
              <a:rPr lang="en">
                <a:solidFill>
                  <a:schemeClr val="dk1"/>
                </a:solidFill>
              </a:rPr>
              <a:t>Examples: client-server, master-worker, peer-peer communication</a:t>
            </a:r>
            <a:r>
              <a:rPr lang="en">
                <a:solidFill>
                  <a:srgbClr val="000000"/>
                </a:solidFill>
              </a:rPr>
              <a:t>	</a:t>
            </a:r>
            <a:endParaRPr>
              <a:solidFill>
                <a:srgbClr val="000000"/>
              </a:solidFill>
            </a:endParaRPr>
          </a:p>
        </p:txBody>
      </p:sp>
      <p:sp>
        <p:nvSpPr>
          <p:cNvPr id="83" name="Google Shape;83;p1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4</a:t>
            </a:fld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"/>
                                        <p:tgtEl>
                                          <p:spTgt spid="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"/>
                                        <p:tgtEl>
                                          <p:spTgt spid="8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"/>
                                        <p:tgtEl>
                                          <p:spTgt spid="8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"/>
                                        <p:tgtEl>
                                          <p:spTgt spid="8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"/>
                                        <p:tgtEl>
                                          <p:spTgt spid="8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"/>
                                        <p:tgtEl>
                                          <p:spTgt spid="8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"/>
                                        <p:tgtEl>
                                          <p:spTgt spid="8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18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00"/>
                </a:solidFill>
              </a:rPr>
              <a:t>Example: Master-Worker</a:t>
            </a:r>
            <a:endParaRPr b="1">
              <a:solidFill>
                <a:srgbClr val="000000"/>
              </a:solidFill>
            </a:endParaRPr>
          </a:p>
        </p:txBody>
      </p:sp>
      <p:sp>
        <p:nvSpPr>
          <p:cNvPr id="89" name="Google Shape;89;p18"/>
          <p:cNvSpPr txBox="1"/>
          <p:nvPr/>
        </p:nvSpPr>
        <p:spPr>
          <a:xfrm>
            <a:off x="4989875" y="1316925"/>
            <a:ext cx="3356700" cy="1345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4A86E8"/>
                </a:solidFill>
                <a:latin typeface="Consolas"/>
                <a:ea typeface="Consolas"/>
                <a:cs typeface="Consolas"/>
                <a:sym typeface="Consolas"/>
              </a:rPr>
              <a:t>Worker</a:t>
            </a: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{</a:t>
            </a: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 </a:t>
            </a:r>
            <a:r>
              <a:rPr lang="en">
                <a:latin typeface="Consolas"/>
                <a:ea typeface="Consolas"/>
                <a:cs typeface="Consolas"/>
                <a:sym typeface="Consolas"/>
              </a:rPr>
              <a:t>func RunTask(index) result {</a:t>
            </a:r>
            <a:endParaRPr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Consolas"/>
                <a:ea typeface="Consolas"/>
                <a:cs typeface="Consolas"/>
                <a:sym typeface="Consolas"/>
              </a:rPr>
              <a:t>    // ...</a:t>
            </a:r>
            <a:endParaRPr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Consolas"/>
                <a:ea typeface="Consolas"/>
                <a:cs typeface="Consolas"/>
                <a:sym typeface="Consolas"/>
              </a:rPr>
              <a:t>  }</a:t>
            </a:r>
            <a:endParaRPr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Consolas"/>
                <a:ea typeface="Consolas"/>
                <a:cs typeface="Consolas"/>
                <a:sym typeface="Consolas"/>
              </a:rPr>
              <a:t>}</a:t>
            </a:r>
            <a:endParaRPr/>
          </a:p>
        </p:txBody>
      </p:sp>
      <p:sp>
        <p:nvSpPr>
          <p:cNvPr id="90" name="Google Shape;90;p18"/>
          <p:cNvSpPr txBox="1"/>
          <p:nvPr/>
        </p:nvSpPr>
        <p:spPr>
          <a:xfrm>
            <a:off x="354275" y="1316925"/>
            <a:ext cx="4635600" cy="1720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0000"/>
                </a:solidFill>
                <a:latin typeface="Consolas"/>
                <a:ea typeface="Consolas"/>
                <a:cs typeface="Consolas"/>
                <a:sym typeface="Consolas"/>
              </a:rPr>
              <a:t>Master</a:t>
            </a: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{</a:t>
            </a: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 func LaunchTasks() {</a:t>
            </a: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   for worker in workers {</a:t>
            </a: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     </a:t>
            </a:r>
            <a:r>
              <a:rPr lang="en">
                <a:solidFill>
                  <a:srgbClr val="999999"/>
                </a:solidFill>
                <a:latin typeface="Consolas"/>
                <a:ea typeface="Consolas"/>
                <a:cs typeface="Consolas"/>
                <a:sym typeface="Consolas"/>
              </a:rPr>
              <a:t>// want to call</a:t>
            </a:r>
            <a:r>
              <a:rPr lang="en">
                <a:solidFill>
                  <a:srgbClr val="B7B7B7"/>
                </a:solidFill>
                <a:latin typeface="Consolas"/>
                <a:ea typeface="Consolas"/>
                <a:cs typeface="Consolas"/>
                <a:sym typeface="Consolas"/>
              </a:rPr>
              <a:t> </a:t>
            </a:r>
            <a:r>
              <a:rPr lang="en">
                <a:solidFill>
                  <a:srgbClr val="4A86E8"/>
                </a:solidFill>
                <a:latin typeface="Consolas"/>
                <a:ea typeface="Consolas"/>
                <a:cs typeface="Consolas"/>
                <a:sym typeface="Consolas"/>
              </a:rPr>
              <a:t>Worker</a:t>
            </a:r>
            <a:r>
              <a:rPr lang="en">
                <a:solidFill>
                  <a:srgbClr val="999999"/>
                </a:solidFill>
                <a:latin typeface="Consolas"/>
                <a:ea typeface="Consolas"/>
                <a:cs typeface="Consolas"/>
                <a:sym typeface="Consolas"/>
              </a:rPr>
              <a:t>.RunTask(...)</a:t>
            </a:r>
            <a:endParaRPr>
              <a:solidFill>
                <a:srgbClr val="999999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   }</a:t>
            </a: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 }</a:t>
            </a: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}</a:t>
            </a:r>
            <a:endParaRPr/>
          </a:p>
        </p:txBody>
      </p:sp>
      <p:sp>
        <p:nvSpPr>
          <p:cNvPr id="91" name="Google Shape;91;p1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5</a:t>
            </a:fld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19"/>
          <p:cNvSpPr txBox="1"/>
          <p:nvPr/>
        </p:nvSpPr>
        <p:spPr>
          <a:xfrm>
            <a:off x="354275" y="1316925"/>
            <a:ext cx="4635600" cy="3172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0000"/>
                </a:solidFill>
                <a:latin typeface="Consolas"/>
                <a:ea typeface="Consolas"/>
                <a:cs typeface="Consolas"/>
                <a:sym typeface="Consolas"/>
              </a:rPr>
              <a:t>Master</a:t>
            </a: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{</a:t>
            </a: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 func LaunchTasks() {</a:t>
            </a: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   for worker in workers {</a:t>
            </a: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   }</a:t>
            </a: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 }</a:t>
            </a: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}</a:t>
            </a:r>
            <a:endParaRPr/>
          </a:p>
        </p:txBody>
      </p:sp>
      <p:sp>
        <p:nvSpPr>
          <p:cNvPr id="97" name="Google Shape;97;p19"/>
          <p:cNvSpPr txBox="1"/>
          <p:nvPr/>
        </p:nvSpPr>
        <p:spPr>
          <a:xfrm>
            <a:off x="354275" y="1316925"/>
            <a:ext cx="8106000" cy="3172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     index = worker.Index</a:t>
            </a: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     address = worker.Address</a:t>
            </a: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     request = MakeRequest(</a:t>
            </a:r>
            <a:r>
              <a:rPr lang="en">
                <a:solidFill>
                  <a:srgbClr val="FF9900"/>
                </a:solidFill>
                <a:latin typeface="Consolas"/>
                <a:ea typeface="Consolas"/>
                <a:cs typeface="Consolas"/>
                <a:sym typeface="Consolas"/>
              </a:rPr>
              <a:t>index</a:t>
            </a: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     response = sendRPC(</a:t>
            </a:r>
            <a:r>
              <a:rPr lang="en">
                <a:solidFill>
                  <a:srgbClr val="6AA84F"/>
                </a:solidFill>
                <a:latin typeface="Consolas"/>
                <a:ea typeface="Consolas"/>
                <a:cs typeface="Consolas"/>
                <a:sym typeface="Consolas"/>
              </a:rPr>
              <a:t>"RunTask"</a:t>
            </a: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, address, request)</a:t>
            </a: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     result = response.</a:t>
            </a:r>
            <a:r>
              <a:rPr lang="en">
                <a:solidFill>
                  <a:srgbClr val="9900FF"/>
                </a:solidFill>
                <a:latin typeface="Consolas"/>
                <a:ea typeface="Consolas"/>
                <a:cs typeface="Consolas"/>
                <a:sym typeface="Consolas"/>
              </a:rPr>
              <a:t>Result</a:t>
            </a:r>
            <a:endParaRPr>
              <a:solidFill>
                <a:srgbClr val="9900FF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9900FF"/>
                </a:solidFill>
                <a:latin typeface="Consolas"/>
                <a:ea typeface="Consolas"/>
                <a:cs typeface="Consolas"/>
                <a:sym typeface="Consolas"/>
              </a:rPr>
              <a:t>      </a:t>
            </a: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handleResult(result)</a:t>
            </a:r>
            <a:endParaRPr>
              <a:solidFill>
                <a:srgbClr val="9900FF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8" name="Google Shape;98;p19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00"/>
                </a:solidFill>
              </a:rPr>
              <a:t>Example: Master-Worker</a:t>
            </a:r>
            <a:endParaRPr b="1">
              <a:solidFill>
                <a:srgbClr val="000000"/>
              </a:solidFill>
            </a:endParaRPr>
          </a:p>
        </p:txBody>
      </p:sp>
      <p:sp>
        <p:nvSpPr>
          <p:cNvPr id="99" name="Google Shape;99;p19"/>
          <p:cNvSpPr txBox="1"/>
          <p:nvPr/>
        </p:nvSpPr>
        <p:spPr>
          <a:xfrm>
            <a:off x="4989875" y="1316925"/>
            <a:ext cx="3356700" cy="1345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4A86E8"/>
                </a:solidFill>
                <a:latin typeface="Consolas"/>
                <a:ea typeface="Consolas"/>
                <a:cs typeface="Consolas"/>
                <a:sym typeface="Consolas"/>
              </a:rPr>
              <a:t>Worker</a:t>
            </a: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{</a:t>
            </a: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 func </a:t>
            </a:r>
            <a:r>
              <a:rPr lang="en">
                <a:solidFill>
                  <a:srgbClr val="93C47D"/>
                </a:solidFill>
                <a:latin typeface="Consolas"/>
                <a:ea typeface="Consolas"/>
                <a:cs typeface="Consolas"/>
                <a:sym typeface="Consolas"/>
              </a:rPr>
              <a:t>RunTask</a:t>
            </a: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(</a:t>
            </a:r>
            <a:r>
              <a:rPr lang="en">
                <a:solidFill>
                  <a:srgbClr val="FF9900"/>
                </a:solidFill>
                <a:latin typeface="Consolas"/>
                <a:ea typeface="Consolas"/>
                <a:cs typeface="Consolas"/>
                <a:sym typeface="Consolas"/>
              </a:rPr>
              <a:t>index</a:t>
            </a: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) </a:t>
            </a:r>
            <a:r>
              <a:rPr lang="en">
                <a:solidFill>
                  <a:srgbClr val="9900FF"/>
                </a:solidFill>
                <a:latin typeface="Consolas"/>
                <a:ea typeface="Consolas"/>
                <a:cs typeface="Consolas"/>
                <a:sym typeface="Consolas"/>
              </a:rPr>
              <a:t>result</a:t>
            </a: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{</a:t>
            </a: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999999"/>
                </a:solidFill>
                <a:latin typeface="Consolas"/>
                <a:ea typeface="Consolas"/>
                <a:cs typeface="Consolas"/>
                <a:sym typeface="Consolas"/>
              </a:rPr>
              <a:t>    // ...</a:t>
            </a:r>
            <a:endParaRPr>
              <a:solidFill>
                <a:srgbClr val="999999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 }</a:t>
            </a:r>
            <a:endParaRPr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}</a:t>
            </a:r>
            <a:endParaRPr/>
          </a:p>
        </p:txBody>
      </p:sp>
      <p:sp>
        <p:nvSpPr>
          <p:cNvPr id="100" name="Google Shape;100;p19"/>
          <p:cNvSpPr txBox="1"/>
          <p:nvPr/>
        </p:nvSpPr>
        <p:spPr>
          <a:xfrm>
            <a:off x="5125325" y="3644850"/>
            <a:ext cx="2674500" cy="615600"/>
          </a:xfrm>
          <a:prstGeom prst="rect">
            <a:avLst/>
          </a:prstGeom>
          <a:solidFill>
            <a:srgbClr val="FFF2CC"/>
          </a:solidFill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What is the problem? </a:t>
            </a:r>
            <a:endParaRPr/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How is performance?</a:t>
            </a:r>
            <a:endParaRPr/>
          </a:p>
        </p:txBody>
      </p:sp>
      <p:sp>
        <p:nvSpPr>
          <p:cNvPr id="101" name="Google Shape;101;p1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6</a:t>
            </a:fld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"/>
                                        <p:tgtEl>
                                          <p:spTgt spid="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"/>
                                        <p:tgtEl>
                                          <p:spTgt spid="9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"/>
                                        <p:tgtEl>
                                          <p:spTgt spid="9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"/>
                                        <p:tgtEl>
                                          <p:spTgt spid="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"/>
                                        <p:tgtEl>
                                          <p:spTgt spid="9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"/>
                                        <p:tgtEl>
                                          <p:spTgt spid="9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"/>
                                        <p:tgtEl>
                                          <p:spTgt spid="9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"/>
                                        <p:tgtEl>
                                          <p:spTgt spid="9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"/>
                                        <p:tgtEl>
                                          <p:spTgt spid="9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"/>
                                        <p:tgtEl>
                                          <p:spTgt spid="9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1"/>
                                        <p:tgtEl>
                                          <p:spTgt spid="97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1"/>
                                        <p:tgtEl>
                                          <p:spTgt spid="97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7" dur="10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p20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00"/>
                </a:solidFill>
              </a:rPr>
              <a:t>Asynchronous RPC</a:t>
            </a:r>
            <a:endParaRPr b="1">
              <a:solidFill>
                <a:srgbClr val="000000"/>
              </a:solidFill>
            </a:endParaRPr>
          </a:p>
        </p:txBody>
      </p:sp>
      <p:sp>
        <p:nvSpPr>
          <p:cNvPr id="107" name="Google Shape;107;p20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000000"/>
                </a:solidFill>
              </a:rPr>
              <a:t>Key Idea: Await RPC response in a separate thread</a:t>
            </a:r>
            <a:endParaRPr>
              <a:solidFill>
                <a:srgbClr val="000000"/>
              </a:solidFill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>
                <a:solidFill>
                  <a:srgbClr val="000000"/>
                </a:solidFill>
              </a:rPr>
              <a:t>Multiple ways to implement this:</a:t>
            </a:r>
            <a:endParaRPr>
              <a:solidFill>
                <a:srgbClr val="000000"/>
              </a:solidFill>
            </a:endParaRPr>
          </a:p>
          <a:p>
            <a:pPr marL="457200" lvl="0" indent="-342900" algn="l" rtl="0">
              <a:spcBef>
                <a:spcPts val="1200"/>
              </a:spcBef>
              <a:spcAft>
                <a:spcPts val="0"/>
              </a:spcAft>
              <a:buClr>
                <a:srgbClr val="000000"/>
              </a:buClr>
              <a:buSzPts val="1800"/>
              <a:buAutoNum type="arabicPeriod"/>
            </a:pPr>
            <a:r>
              <a:rPr lang="en">
                <a:solidFill>
                  <a:srgbClr val="000000"/>
                </a:solidFill>
              </a:rPr>
              <a:t>Pass a </a:t>
            </a:r>
            <a:r>
              <a:rPr lang="en" i="1">
                <a:solidFill>
                  <a:srgbClr val="000000"/>
                </a:solidFill>
              </a:rPr>
              <a:t>callback</a:t>
            </a:r>
            <a:r>
              <a:rPr lang="en">
                <a:solidFill>
                  <a:srgbClr val="000000"/>
                </a:solidFill>
              </a:rPr>
              <a:t> to RPC that will be invoked later</a:t>
            </a:r>
            <a:endParaRPr>
              <a:solidFill>
                <a:srgbClr val="000000"/>
              </a:solidFill>
            </a:endParaRPr>
          </a:p>
        </p:txBody>
      </p:sp>
      <p:sp>
        <p:nvSpPr>
          <p:cNvPr id="108" name="Google Shape;108;p2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7</a:t>
            </a:fld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"/>
                                        <p:tgtEl>
                                          <p:spTgt spid="1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"/>
                                        <p:tgtEl>
                                          <p:spTgt spid="10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"/>
                                        <p:tgtEl>
                                          <p:spTgt spid="1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p2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00"/>
                </a:solidFill>
              </a:rPr>
              <a:t>Asynchronous RPC</a:t>
            </a:r>
            <a:endParaRPr b="1">
              <a:solidFill>
                <a:srgbClr val="000000"/>
              </a:solidFill>
            </a:endParaRPr>
          </a:p>
        </p:txBody>
      </p:sp>
      <p:sp>
        <p:nvSpPr>
          <p:cNvPr id="114" name="Google Shape;114;p2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66882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000000"/>
                </a:solidFill>
              </a:rPr>
              <a:t>Await RPC response in a separate thread</a:t>
            </a:r>
            <a:endParaRPr>
              <a:solidFill>
                <a:srgbClr val="000000"/>
              </a:solidFill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>
                <a:solidFill>
                  <a:srgbClr val="000000"/>
                </a:solidFill>
              </a:rPr>
              <a:t>Multiple ways to implement this:</a:t>
            </a:r>
            <a:endParaRPr>
              <a:solidFill>
                <a:srgbClr val="000000"/>
              </a:solidFill>
            </a:endParaRPr>
          </a:p>
          <a:p>
            <a:pPr marL="457200" lvl="0" indent="-342900" algn="l" rtl="0">
              <a:spcBef>
                <a:spcPts val="1200"/>
              </a:spcBef>
              <a:spcAft>
                <a:spcPts val="0"/>
              </a:spcAft>
              <a:buSzPts val="1800"/>
              <a:buAutoNum type="arabicPeriod"/>
            </a:pPr>
            <a:r>
              <a:rPr lang="en">
                <a:solidFill>
                  <a:srgbClr val="000000"/>
                </a:solidFill>
              </a:rPr>
              <a:t>Pass a</a:t>
            </a:r>
            <a:r>
              <a:rPr lang="en">
                <a:solidFill>
                  <a:srgbClr val="FFFFFF"/>
                </a:solidFill>
              </a:rPr>
              <a:t> </a:t>
            </a:r>
            <a:r>
              <a:rPr lang="en" i="1">
                <a:solidFill>
                  <a:srgbClr val="FF0000"/>
                </a:solidFill>
              </a:rPr>
              <a:t>callback</a:t>
            </a:r>
            <a:r>
              <a:rPr lang="en">
                <a:solidFill>
                  <a:srgbClr val="FFFFFF"/>
                </a:solidFill>
              </a:rPr>
              <a:t> </a:t>
            </a:r>
            <a:r>
              <a:rPr lang="en">
                <a:solidFill>
                  <a:srgbClr val="000000"/>
                </a:solidFill>
              </a:rPr>
              <a:t>to RPC that will be invoked later</a:t>
            </a:r>
            <a:endParaRPr>
              <a:solidFill>
                <a:srgbClr val="000000"/>
              </a:solidFill>
            </a:endParaRPr>
          </a:p>
          <a:p>
            <a:pPr marL="457200" lvl="0" indent="45720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4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func </a:t>
            </a:r>
            <a:r>
              <a:rPr lang="en" sz="1400">
                <a:solidFill>
                  <a:srgbClr val="FF0000"/>
                </a:solidFill>
                <a:latin typeface="Consolas"/>
                <a:ea typeface="Consolas"/>
                <a:cs typeface="Consolas"/>
                <a:sym typeface="Consolas"/>
              </a:rPr>
              <a:t>handleResponse</a:t>
            </a:r>
            <a:r>
              <a:rPr lang="en" sz="14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 {</a:t>
            </a:r>
            <a:endParaRPr sz="1400"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457200" lvl="0" indent="45720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	…</a:t>
            </a:r>
            <a:endParaRPr sz="1400"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457200" lvl="0" indent="45720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// e.g process result and notify the master</a:t>
            </a:r>
            <a:endParaRPr sz="1400"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457200" lvl="0" indent="45720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}</a:t>
            </a:r>
            <a:endParaRPr sz="1400"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45720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400">
              <a:solidFill>
                <a:schemeClr val="dk1"/>
              </a:solidFill>
              <a:latin typeface="Consolas"/>
              <a:ea typeface="Consolas"/>
              <a:cs typeface="Consolas"/>
              <a:sym typeface="Consolas"/>
            </a:endParaRPr>
          </a:p>
          <a:p>
            <a:pPr marL="457200" lvl="0" indent="45720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sendRPC(</a:t>
            </a:r>
            <a:r>
              <a:rPr lang="en" sz="1400">
                <a:solidFill>
                  <a:srgbClr val="6AA84F"/>
                </a:solidFill>
                <a:latin typeface="Consolas"/>
                <a:ea typeface="Consolas"/>
                <a:cs typeface="Consolas"/>
                <a:sym typeface="Consolas"/>
              </a:rPr>
              <a:t>"RunTask"</a:t>
            </a:r>
            <a:r>
              <a:rPr lang="en" sz="14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, address, request, </a:t>
            </a:r>
            <a:r>
              <a:rPr lang="en" sz="1400">
                <a:solidFill>
                  <a:srgbClr val="FF0000"/>
                </a:solidFill>
                <a:latin typeface="Consolas"/>
                <a:ea typeface="Consolas"/>
                <a:cs typeface="Consolas"/>
                <a:sym typeface="Consolas"/>
              </a:rPr>
              <a:t>handleResponse</a:t>
            </a:r>
            <a:r>
              <a:rPr lang="en" sz="1400">
                <a:solidFill>
                  <a:schemeClr val="dk1"/>
                </a:solidFill>
                <a:latin typeface="Consolas"/>
                <a:ea typeface="Consolas"/>
                <a:cs typeface="Consolas"/>
                <a:sym typeface="Consolas"/>
              </a:rPr>
              <a:t>)</a:t>
            </a:r>
            <a:endParaRPr>
              <a:solidFill>
                <a:srgbClr val="FFFFFF"/>
              </a:solidFill>
            </a:endParaRPr>
          </a:p>
          <a:p>
            <a:pPr marL="0" lvl="0" indent="0" algn="l" rtl="0">
              <a:spcBef>
                <a:spcPts val="0"/>
              </a:spcBef>
              <a:spcAft>
                <a:spcPts val="1200"/>
              </a:spcAft>
              <a:buNone/>
            </a:pPr>
            <a:endParaRPr>
              <a:solidFill>
                <a:srgbClr val="FFFFFF"/>
              </a:solidFill>
            </a:endParaRPr>
          </a:p>
        </p:txBody>
      </p:sp>
      <p:sp>
        <p:nvSpPr>
          <p:cNvPr id="115" name="Google Shape;115;p2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8</a:t>
            </a:fld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22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>
                <a:solidFill>
                  <a:srgbClr val="000000"/>
                </a:solidFill>
              </a:rPr>
              <a:t>Asynchronous RPC</a:t>
            </a:r>
            <a:endParaRPr b="1">
              <a:solidFill>
                <a:srgbClr val="000000"/>
              </a:solidFill>
            </a:endParaRPr>
          </a:p>
        </p:txBody>
      </p:sp>
      <p:sp>
        <p:nvSpPr>
          <p:cNvPr id="121" name="Google Shape;121;p22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233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000000"/>
                </a:solidFill>
              </a:rPr>
              <a:t>Await RPC response in a separate thread</a:t>
            </a:r>
            <a:endParaRPr>
              <a:solidFill>
                <a:srgbClr val="000000"/>
              </a:solidFill>
            </a:endParaRPr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>
                <a:solidFill>
                  <a:srgbClr val="000000"/>
                </a:solidFill>
              </a:rPr>
              <a:t>Multiple ways to implement this:</a:t>
            </a:r>
            <a:endParaRPr>
              <a:solidFill>
                <a:srgbClr val="000000"/>
              </a:solidFill>
            </a:endParaRPr>
          </a:p>
          <a:p>
            <a:pPr marL="457200" lvl="0" indent="-342900" algn="l" rtl="0">
              <a:spcBef>
                <a:spcPts val="1200"/>
              </a:spcBef>
              <a:spcAft>
                <a:spcPts val="0"/>
              </a:spcAft>
              <a:buClr>
                <a:srgbClr val="000000"/>
              </a:buClr>
              <a:buSzPts val="1800"/>
              <a:buAutoNum type="arabicPeriod"/>
            </a:pPr>
            <a:r>
              <a:rPr lang="en">
                <a:solidFill>
                  <a:srgbClr val="000000"/>
                </a:solidFill>
              </a:rPr>
              <a:t>Pass a </a:t>
            </a:r>
            <a:r>
              <a:rPr lang="en" i="1">
                <a:solidFill>
                  <a:srgbClr val="000000"/>
                </a:solidFill>
              </a:rPr>
              <a:t>callback</a:t>
            </a:r>
            <a:r>
              <a:rPr lang="en">
                <a:solidFill>
                  <a:srgbClr val="000000"/>
                </a:solidFill>
              </a:rPr>
              <a:t> to RPC that will be invoked later</a:t>
            </a:r>
            <a:endParaRPr>
              <a:solidFill>
                <a:srgbClr val="000000"/>
              </a:solidFill>
            </a:endParaRPr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AutoNum type="arabicPeriod"/>
            </a:pPr>
            <a:r>
              <a:rPr lang="en">
                <a:solidFill>
                  <a:srgbClr val="000000"/>
                </a:solidFill>
              </a:rPr>
              <a:t>Use </a:t>
            </a:r>
            <a:r>
              <a:rPr lang="en" i="1">
                <a:solidFill>
                  <a:srgbClr val="000000"/>
                </a:solidFill>
              </a:rPr>
              <a:t>channels</a:t>
            </a:r>
            <a:r>
              <a:rPr lang="en">
                <a:solidFill>
                  <a:srgbClr val="000000"/>
                </a:solidFill>
              </a:rPr>
              <a:t> to communicate RPC reply back to main thread</a:t>
            </a:r>
            <a:endParaRPr sz="1400">
              <a:solidFill>
                <a:srgbClr val="000000"/>
              </a:solidFill>
              <a:latin typeface="Consolas"/>
              <a:ea typeface="Consolas"/>
              <a:cs typeface="Consolas"/>
              <a:sym typeface="Consolas"/>
            </a:endParaRPr>
          </a:p>
        </p:txBody>
      </p:sp>
      <p:sp>
        <p:nvSpPr>
          <p:cNvPr id="122" name="Google Shape;122;p2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9</a:t>
            </a:fld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2395</Words>
  <Application>Microsoft Macintosh PowerPoint</Application>
  <PresentationFormat>On-screen Show (16:9)</PresentationFormat>
  <Paragraphs>379</Paragraphs>
  <Slides>29</Slides>
  <Notes>29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29</vt:i4>
      </vt:variant>
    </vt:vector>
  </HeadingPairs>
  <TitlesOfParts>
    <vt:vector size="34" baseType="lpstr">
      <vt:lpstr>Arial</vt:lpstr>
      <vt:lpstr>Consolas</vt:lpstr>
      <vt:lpstr>Courier New</vt:lpstr>
      <vt:lpstr>Georgia</vt:lpstr>
      <vt:lpstr>Simple Light</vt:lpstr>
      <vt:lpstr>RPCs in Go</vt:lpstr>
      <vt:lpstr>Outline</vt:lpstr>
      <vt:lpstr>RPC Overview </vt:lpstr>
      <vt:lpstr>Remote Procedure Call (RPC) </vt:lpstr>
      <vt:lpstr>Example: Master-Worker</vt:lpstr>
      <vt:lpstr>Example: Master-Worker</vt:lpstr>
      <vt:lpstr>Asynchronous RPC</vt:lpstr>
      <vt:lpstr>Asynchronous RPC</vt:lpstr>
      <vt:lpstr>Asynchronous RPC</vt:lpstr>
      <vt:lpstr>Asynchronous RPC</vt:lpstr>
      <vt:lpstr>PowerPoint Presentation</vt:lpstr>
      <vt:lpstr>Writing a RPC server in GO</vt:lpstr>
      <vt:lpstr>RPC Implementations in Go </vt:lpstr>
      <vt:lpstr>RPCs in GO (net/rpc server)</vt:lpstr>
      <vt:lpstr>Go example: Word count server</vt:lpstr>
      <vt:lpstr>Go example: Word count server</vt:lpstr>
      <vt:lpstr>Go example: Word count server</vt:lpstr>
      <vt:lpstr>Go example: Word count server</vt:lpstr>
      <vt:lpstr>Go example: Word count server</vt:lpstr>
      <vt:lpstr>RPCs in GO (net/rpc client)</vt:lpstr>
      <vt:lpstr>Go example: Word count client</vt:lpstr>
      <vt:lpstr>Go example: Word count client</vt:lpstr>
      <vt:lpstr>Go example: Word count client</vt:lpstr>
      <vt:lpstr>Go example: Word count client-server</vt:lpstr>
      <vt:lpstr>Is this synchronous or asynchronous?</vt:lpstr>
      <vt:lpstr>Making client asynchronous</vt:lpstr>
      <vt:lpstr>Making client asynchronous</vt:lpstr>
      <vt:lpstr>Go’s net/rpc is at-most-once </vt:lpstr>
      <vt:lpstr>RPC and Assignment 1 and 2</vt:lpstr>
    </vt:vector>
  </TitlesOfParts>
  <LinksUpToDate>false</LinksUpToDate>
  <SharedDoc>false</SharedDoc>
  <HyperlinksChanged>false</HyperlinksChanged>
  <AppVersion>16.0014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RPCs in Go</dc:title>
  <cp:lastModifiedBy>wow</cp:lastModifiedBy>
  <cp:revision>2</cp:revision>
  <dcterms:modified xsi:type="dcterms:W3CDTF">2022-02-09T21:02:33Z</dcterms:modified>
</cp:coreProperties>
</file>