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_rels/notesSlide12.xml.rels" ContentType="application/vnd.openxmlformats-package.relationships+xml"/>
  <Override PartName="/ppt/notesSlides/notesSlide12.xml" ContentType="application/vnd.openxmlformats-officedocument.presentationml.notesSlid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3.xml.rels" ContentType="application/vnd.openxmlformats-package.relationships+xml"/>
  <Override PartName="/ppt/slides/_rels/slide16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9.xml.rels" ContentType="application/vnd.openxmlformats-package.relationships+xml"/>
  <Override PartName="/ppt/slides/_rels/slide14.xml.rels" ContentType="application/vnd.openxmlformats-package.relationships+xml"/>
  <Override PartName="/ppt/slides/_rels/slide11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9144000" cy="51435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EDF342E0-669B-4152-80E2-FCA49463A1B6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sldImg"/>
          </p:nvPr>
        </p:nvSpPr>
        <p:spPr>
          <a:xfrm>
            <a:off x="381240" y="685800"/>
            <a:ext cx="6095520" cy="3428640"/>
          </a:xfrm>
          <a:prstGeom prst="rect">
            <a:avLst/>
          </a:prstGeom>
        </p:spPr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100" spc="-1" strike="noStrike">
                <a:latin typeface="Arial"/>
              </a:rPr>
              <a:t>If time permits, go over the following examples</a:t>
            </a:r>
            <a:endParaRPr b="0" lang="en-US" sz="11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192480" y="115236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73200" y="115236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311760" y="293688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192480" y="293688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73200" y="293688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311760" y="444960"/>
            <a:ext cx="8520120" cy="2654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192480" y="115236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73200" y="115236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311760" y="293688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3192480" y="293688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6073200" y="293688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11760" y="444960"/>
            <a:ext cx="8520120" cy="2654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tIns="91440" bIns="91440" anchor="b">
            <a:noAutofit/>
          </a:bodyPr>
          <a:p>
            <a:r>
              <a:rPr b="0" lang="en-US" sz="5200" spc="-1" strike="noStrike">
                <a:solidFill>
                  <a:srgbClr val="000000"/>
                </a:solidFill>
                <a:latin typeface="Arial"/>
              </a:rPr>
              <a:t>Click to edit </a:t>
            </a:r>
            <a:r>
              <a:rPr b="0" lang="en-US" sz="5200" spc="-1" strike="noStrike">
                <a:solidFill>
                  <a:srgbClr val="000000"/>
                </a:solidFill>
                <a:latin typeface="Arial"/>
              </a:rPr>
              <a:t>the title text </a:t>
            </a:r>
            <a:r>
              <a:rPr b="0" lang="en-US" sz="5200" spc="-1" strike="noStrike">
                <a:solidFill>
                  <a:srgbClr val="000000"/>
                </a:solidFill>
                <a:latin typeface="Arial"/>
              </a:rPr>
              <a:t>format</a:t>
            </a:r>
            <a:endParaRPr b="0" lang="en-US" sz="5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8EAE6580-EB56-4175-8183-C494871F7A06}" type="slidenum">
              <a:rPr b="0" lang="en" sz="1000" spc="-1" strike="noStrike">
                <a:solidFill>
                  <a:srgbClr val="595959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tIns="91440" bIns="91440">
            <a:noAutofit/>
          </a:bodyPr>
          <a:p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</p:spPr>
        <p:txBody>
          <a:bodyPr tIns="91440" bIns="91440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AE8E2C20-BC86-42EB-872E-A687A72D8CEC}" type="slidenum">
              <a:rPr b="0" lang="en" sz="1000" spc="-1" strike="noStrike">
                <a:solidFill>
                  <a:srgbClr val="595959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s://tour.golang.org/list" TargetMode="External"/><Relationship Id="rId2" Type="http://schemas.openxmlformats.org/officeDocument/2006/relationships/hyperlink" Target="https://play.golang.org" TargetMode="External"/><Relationship Id="rId3" Type="http://schemas.openxmlformats.org/officeDocument/2006/relationships/hyperlink" Target="https://tinyurl.com/y7rdgqj3" TargetMode="External"/><Relationship Id="rId4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" sz="5200" spc="-1" strike="noStrike">
                <a:solidFill>
                  <a:srgbClr val="000000"/>
                </a:solidFill>
                <a:latin typeface="Arial"/>
                <a:ea typeface="Arial"/>
              </a:rPr>
              <a:t>COS418 Precept 1</a:t>
            </a:r>
            <a:endParaRPr b="0" lang="en-US" sz="5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TextShape 2"/>
          <p:cNvSpPr txBox="1"/>
          <p:nvPr/>
        </p:nvSpPr>
        <p:spPr>
          <a:xfrm>
            <a:off x="311760" y="2834280"/>
            <a:ext cx="8520120" cy="79236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" sz="2800" spc="-1" strike="noStrike">
                <a:solidFill>
                  <a:srgbClr val="595959"/>
                </a:solidFill>
                <a:latin typeface="Arial"/>
                <a:ea typeface="Arial"/>
              </a:rPr>
              <a:t>Jan 26th 2022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517320" y="1008000"/>
            <a:ext cx="6136920" cy="279936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func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maps()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i="1" lang="en" sz="13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Declare a map whose keys have type string, and values have type int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myMap := make(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map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[string]int)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myMap[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"yellow"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] =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1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myMap[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"magic"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] =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2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myMap[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"amsterdam"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] =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3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fmt.Println(myMap)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myMap[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"magic"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] =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100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delete(myMap, 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"amsterdam"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fmt.Println(myMap)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fmt.Printf(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"Map size = %v\n"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len(myMap))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09" name="CustomShape 2"/>
          <p:cNvSpPr/>
          <p:nvPr/>
        </p:nvSpPr>
        <p:spPr>
          <a:xfrm>
            <a:off x="362880" y="289440"/>
            <a:ext cx="4311720" cy="47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900" spc="-1" strike="noStrike">
                <a:solidFill>
                  <a:srgbClr val="000000"/>
                </a:solidFill>
                <a:latin typeface="Arial"/>
                <a:ea typeface="Arial"/>
              </a:rPr>
              <a:t>Composite Data Types: Map </a:t>
            </a:r>
            <a:endParaRPr b="0" lang="en-US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362880" y="289440"/>
            <a:ext cx="7413480" cy="47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900" spc="-1" strike="noStrike">
                <a:solidFill>
                  <a:srgbClr val="000000"/>
                </a:solidFill>
                <a:latin typeface="Arial"/>
                <a:ea typeface="Arial"/>
              </a:rPr>
              <a:t>Object-Oriented Programming (OOP) in Go 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111" name="CustomShape 2"/>
          <p:cNvSpPr/>
          <p:nvPr/>
        </p:nvSpPr>
        <p:spPr>
          <a:xfrm>
            <a:off x="362880" y="869040"/>
            <a:ext cx="4267080" cy="4320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 marL="457200" indent="-329760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Go also provides programmers with an OOP paradigm. We can view:</a:t>
            </a:r>
            <a:endParaRPr b="0" lang="en-US" sz="1600" spc="-1" strike="noStrike">
              <a:latin typeface="Arial"/>
            </a:endParaRPr>
          </a:p>
          <a:p>
            <a:pPr lvl="1" marL="914400" indent="-329760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Object: a value or variable that has methods </a:t>
            </a:r>
            <a:endParaRPr b="0" lang="en-US" sz="1600" spc="-1" strike="noStrike">
              <a:latin typeface="Arial"/>
            </a:endParaRPr>
          </a:p>
          <a:p>
            <a:pPr lvl="1" marL="914400" indent="-329760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Method: a function associated with a particular type</a:t>
            </a:r>
            <a:endParaRPr b="0" lang="en-US" sz="1600" spc="-1" strike="noStrike">
              <a:latin typeface="Arial"/>
            </a:endParaRPr>
          </a:p>
          <a:p>
            <a:pPr marL="914400">
              <a:lnSpc>
                <a:spcPct val="100000"/>
              </a:lnSpc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  <a:p>
            <a:pPr marL="457200" indent="-329760">
              <a:lnSpc>
                <a:spcPct val="100000"/>
              </a:lnSpc>
              <a:buClr>
                <a:srgbClr val="000000"/>
              </a:buClr>
              <a:buFont typeface="Arial"/>
              <a:buChar char="●"/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Methods in Go </a:t>
            </a:r>
            <a:endParaRPr b="0" lang="en-US" sz="1600" spc="-1" strike="noStrike">
              <a:latin typeface="Arial"/>
            </a:endParaRPr>
          </a:p>
          <a:p>
            <a:pPr lvl="1" marL="914400" indent="-329760">
              <a:lnSpc>
                <a:spcPct val="100000"/>
              </a:lnSpc>
              <a:buClr>
                <a:srgbClr val="000000"/>
              </a:buClr>
              <a:buFont typeface="Arial"/>
              <a:buChar char="○"/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Method Declaration</a:t>
            </a:r>
            <a:endParaRPr b="0" lang="en-US" sz="1600" spc="-1" strike="noStrike">
              <a:latin typeface="Arial"/>
            </a:endParaRPr>
          </a:p>
          <a:p>
            <a:pPr marL="914400">
              <a:lnSpc>
                <a:spcPct val="100000"/>
              </a:lnSpc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Similar to function declaration, but add an extra parameter between </a:t>
            </a:r>
            <a:r>
              <a:rPr b="0" i="1" lang="en" sz="1600" spc="-1" strike="noStrike">
                <a:solidFill>
                  <a:srgbClr val="6aa84f"/>
                </a:solidFill>
                <a:latin typeface="Arial"/>
                <a:ea typeface="Arial"/>
              </a:rPr>
              <a:t>func</a:t>
            </a: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 and </a:t>
            </a:r>
            <a:r>
              <a:rPr b="0" i="1" lang="en" sz="1600" spc="-1" strike="noStrike">
                <a:solidFill>
                  <a:srgbClr val="6aa84f"/>
                </a:solidFill>
                <a:latin typeface="Arial"/>
                <a:ea typeface="Arial"/>
              </a:rPr>
              <a:t>name</a:t>
            </a: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. This will attach the function to the type of the parameter.</a:t>
            </a:r>
            <a:endParaRPr b="0" lang="en-US" sz="1600" spc="-1" strike="noStrike">
              <a:latin typeface="Arial"/>
            </a:endParaRPr>
          </a:p>
          <a:p>
            <a:pPr lvl="1" marL="914400" indent="-329760">
              <a:lnSpc>
                <a:spcPct val="100000"/>
              </a:lnSpc>
              <a:buClr>
                <a:srgbClr val="000000"/>
              </a:buClr>
              <a:buFont typeface="Arial"/>
              <a:buChar char="○"/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Example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	</a:t>
            </a:r>
            <a:endParaRPr b="0" lang="en-US" sz="1600" spc="-1" strike="noStrike">
              <a:latin typeface="Arial"/>
            </a:endParaRPr>
          </a:p>
          <a:p>
            <a:pPr marL="457200">
              <a:lnSpc>
                <a:spcPct val="100000"/>
              </a:lnSpc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  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12" name="CustomShape 3"/>
          <p:cNvSpPr/>
          <p:nvPr/>
        </p:nvSpPr>
        <p:spPr>
          <a:xfrm>
            <a:off x="4808880" y="677160"/>
            <a:ext cx="4267080" cy="437112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3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import </a:t>
            </a: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“math”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3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Declare a struct named Point with x, y positions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3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type </a:t>
            </a: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Point </a:t>
            </a:r>
            <a:r>
              <a:rPr b="1" lang="en" sz="13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struct </a:t>
            </a: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{ X, Y float64} 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3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Implement a method that find Hypotenuse distance between one Point and another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3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func </a:t>
            </a: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(p Point) Distance(q Point) float64 {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</a:t>
            </a:r>
            <a:r>
              <a:rPr b="1" lang="en" sz="13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return </a:t>
            </a: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math.Hypot(q.X - p.X, q.Y - p.Y)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3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standard function 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3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func </a:t>
            </a: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Distance(p Point, q Point) float64 {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</a:t>
            </a:r>
            <a:r>
              <a:rPr b="1" lang="en" sz="13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return </a:t>
            </a: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math.Hypot(q.X - p.X, q.Y - p.Y)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3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func </a:t>
            </a: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main() {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</a:t>
            </a: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p := Point{1, 2}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</a:t>
            </a: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q := Point{4, 6}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</a:t>
            </a: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fmt.Println(p.Distance(q)) </a:t>
            </a:r>
            <a:r>
              <a:rPr b="0" i="1" lang="en" sz="13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“5” method call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</a:t>
            </a: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fmt.Println(Distance(p, q)) </a:t>
            </a:r>
            <a:r>
              <a:rPr b="0" i="1" lang="en" sz="13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“5” function call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3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311760" y="1761840"/>
            <a:ext cx="8520120" cy="87120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" sz="6000" spc="-1" strike="noStrike">
                <a:solidFill>
                  <a:srgbClr val="000000"/>
                </a:solidFill>
                <a:latin typeface="Arial"/>
                <a:ea typeface="Arial"/>
              </a:rPr>
              <a:t>Exercise Time</a:t>
            </a:r>
            <a:endParaRPr b="0" lang="en-US" sz="6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185040" y="720720"/>
            <a:ext cx="4447440" cy="4422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Object oriented programming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Convention: capitalize first letter of public fields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type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Shark 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struct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Name string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Age int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Declare a public method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This is called a receiver method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func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(s *Shark) Bite()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fmt.Printf(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"%v says CHOMP!\n"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s.Name)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Because functions in Go are pass by value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(as opposed to pass by reference), receiver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methods generally take in pointers to the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object instead of the object itself.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func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(s *Shark) ChangeName(newName string)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s.Name = newName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15" name="CustomShape 2"/>
          <p:cNvSpPr/>
          <p:nvPr/>
        </p:nvSpPr>
        <p:spPr>
          <a:xfrm>
            <a:off x="4503600" y="953280"/>
            <a:ext cx="4521600" cy="4190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Receiver methods can take in other objects as well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func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(s *Shark) Greet(s2 *Shark)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if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(s.Age &lt; s2.Age)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fmt.Printf(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"%v says your majesty\n"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s.Name)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 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else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fmt.Printf(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"%v says yo what's up %v\n"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 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s.Name, s2.Name)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func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sharks()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shark1 := Shark{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"Bruce"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32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shark2 := Shark{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"Sharkira"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40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shark1.Bite()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shark1.ChangeName(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"Lee"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shark1.Greet(&amp;shark2)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pass in pointer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shark2.Greet(&amp;shark1)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</p:txBody>
      </p:sp>
      <p:sp>
        <p:nvSpPr>
          <p:cNvPr id="116" name="CustomShape 3"/>
          <p:cNvSpPr/>
          <p:nvPr/>
        </p:nvSpPr>
        <p:spPr>
          <a:xfrm flipH="1">
            <a:off x="4341600" y="413640"/>
            <a:ext cx="25560" cy="4632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7" name="CustomShape 4"/>
          <p:cNvSpPr/>
          <p:nvPr/>
        </p:nvSpPr>
        <p:spPr>
          <a:xfrm>
            <a:off x="362880" y="289440"/>
            <a:ext cx="7413480" cy="47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900" spc="-1" strike="noStrike">
                <a:solidFill>
                  <a:srgbClr val="000000"/>
                </a:solidFill>
                <a:latin typeface="Arial"/>
                <a:ea typeface="Arial"/>
              </a:rPr>
              <a:t>Sharks and Their Methods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118" name="CustomShape 5"/>
          <p:cNvSpPr/>
          <p:nvPr/>
        </p:nvSpPr>
        <p:spPr>
          <a:xfrm>
            <a:off x="6464160" y="52200"/>
            <a:ext cx="2400120" cy="96732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200" spc="-1" strike="noStrike">
                <a:solidFill>
                  <a:srgbClr val="000000"/>
                </a:solidFill>
                <a:latin typeface="Arial"/>
                <a:ea typeface="Arial"/>
              </a:rPr>
              <a:t>Output: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200" spc="-1" strike="noStrike">
                <a:solidFill>
                  <a:srgbClr val="000000"/>
                </a:solidFill>
                <a:latin typeface="Arial"/>
                <a:ea typeface="Arial"/>
              </a:rPr>
              <a:t>Bruce says CHOMP!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200" spc="-1" strike="noStrike">
                <a:solidFill>
                  <a:srgbClr val="000000"/>
                </a:solidFill>
                <a:latin typeface="Arial"/>
                <a:ea typeface="Arial"/>
              </a:rPr>
              <a:t>Lee says your majesty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200" spc="-1" strike="noStrike">
                <a:solidFill>
                  <a:srgbClr val="000000"/>
                </a:solidFill>
                <a:latin typeface="Arial"/>
                <a:ea typeface="Arial"/>
              </a:rPr>
              <a:t>Sharkira says yo what's up Lee</a:t>
            </a:r>
            <a:endParaRPr b="0" lang="en-U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415080" y="869760"/>
            <a:ext cx="5602320" cy="2593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5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Launch n goroutines, each printing a number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5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Note how the numbers are not printed in order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5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func </a:t>
            </a:r>
            <a:r>
              <a:rPr b="0" lang="en" sz="15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goroutines() {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5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1" lang="en" sz="15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for </a:t>
            </a:r>
            <a:r>
              <a:rPr b="0" lang="en" sz="15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i := </a:t>
            </a:r>
            <a:r>
              <a:rPr b="0" lang="en" sz="15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0</a:t>
            </a:r>
            <a:r>
              <a:rPr b="0" lang="en" sz="15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; i &lt; </a:t>
            </a:r>
            <a:r>
              <a:rPr b="0" lang="en" sz="15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10</a:t>
            </a:r>
            <a:r>
              <a:rPr b="0" lang="en" sz="15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; i++ {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5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</a:t>
            </a:r>
            <a:r>
              <a:rPr b="0" i="1" lang="en" sz="15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Print the number asynchronously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5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</a:t>
            </a:r>
            <a:r>
              <a:rPr b="1" lang="en" sz="15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go </a:t>
            </a:r>
            <a:r>
              <a:rPr b="0" lang="en" sz="15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fmt.Printf(</a:t>
            </a:r>
            <a:r>
              <a:rPr b="1" lang="en" sz="15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"Printing %v in a goroutine\n"</a:t>
            </a:r>
            <a:r>
              <a:rPr b="0" lang="en" sz="15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i)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5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5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5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i="1" lang="en" sz="15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At this point the numbers may not have been printed yet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5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5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fmt.Println(</a:t>
            </a:r>
            <a:r>
              <a:rPr b="1" lang="en" sz="15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"Launched the goroutines"</a:t>
            </a:r>
            <a:r>
              <a:rPr b="0" lang="en" sz="15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)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5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500" spc="-1" strike="noStrike">
              <a:latin typeface="Arial"/>
            </a:endParaRPr>
          </a:p>
        </p:txBody>
      </p:sp>
      <p:sp>
        <p:nvSpPr>
          <p:cNvPr id="120" name="CustomShape 2"/>
          <p:cNvSpPr/>
          <p:nvPr/>
        </p:nvSpPr>
        <p:spPr>
          <a:xfrm>
            <a:off x="362880" y="289440"/>
            <a:ext cx="7413480" cy="47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900" spc="-1" strike="noStrike">
                <a:solidFill>
                  <a:srgbClr val="000000"/>
                </a:solidFill>
                <a:latin typeface="Arial"/>
                <a:ea typeface="Arial"/>
              </a:rPr>
              <a:t>Go Routines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121" name="CustomShape 3"/>
          <p:cNvSpPr/>
          <p:nvPr/>
        </p:nvSpPr>
        <p:spPr>
          <a:xfrm>
            <a:off x="6073560" y="766440"/>
            <a:ext cx="2745000" cy="285876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Possible Output: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Printing 4 in a goroutine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Printing 8 in a goroutine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Printing 9 in a goroutine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Printing 0 in a goroutine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Printing 1 in a goroutine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Printing 6 in a goroutine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Printing 2 in a goroutine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Printing 3 in a goroutine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Launched the goroutines</a:t>
            </a: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" dur="indefinite" restart="never" nodeType="tmRoot">
          <p:childTnLst>
            <p:seq>
              <p:cTn id="9" dur="indefinite" nodeType="mainSeq">
                <p:childTnLst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362880" y="877320"/>
            <a:ext cx="6136920" cy="4162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Channels are a way to pass messages across goroutines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func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channels()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ch := make(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chan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int)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Launch a goroutine using an anonymous function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go func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()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i :=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1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for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  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This line blocks until someone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  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consumes from the channel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 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ch &lt;- i * i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 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i++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}()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Extract first 10 squared numbers from the channel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for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i :=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0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; i &lt;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10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; i++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This line blocks until someone sends into the channel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fmt.Printf(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"The next squared number is %v\n"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&lt;-ch)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362880" y="289440"/>
            <a:ext cx="7413480" cy="47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900" spc="-1" strike="noStrike">
                <a:solidFill>
                  <a:srgbClr val="000000"/>
                </a:solidFill>
                <a:latin typeface="Arial"/>
                <a:ea typeface="Arial"/>
              </a:rPr>
              <a:t>(Unbuffered) Channels 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124" name="CustomShape 3"/>
          <p:cNvSpPr/>
          <p:nvPr/>
        </p:nvSpPr>
        <p:spPr>
          <a:xfrm>
            <a:off x="6073560" y="766440"/>
            <a:ext cx="2745000" cy="364032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500" spc="-1" strike="noStrike">
                <a:solidFill>
                  <a:srgbClr val="000000"/>
                </a:solidFill>
                <a:latin typeface="Arial"/>
                <a:ea typeface="Arial"/>
              </a:rPr>
              <a:t>Output: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5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The next squared number is 1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The next squared number is 4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The next squared number is 9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The next squared number is 16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The next squared number is 25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The next squared number is 36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The next squared number is 49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The next squared number is 64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The next squared number is 81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The next squared number is 100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>
                <p:childTnLst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1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453600" y="849960"/>
            <a:ext cx="6136920" cy="3789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Buffered channels are like channels except: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  1. Sending only blocks when the channel is full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  2. Receiving only blocks when the channel is empty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func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bufferedChannels()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ch := make(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chan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int,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3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ch &lt;-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1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ch &lt;-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2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ch &lt;-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3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Buffer is now full; sending any new messages will block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Instead let's just consume from the channel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for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i :=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0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; i &lt;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3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; i++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fmt.Printf(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"Consuming %v from channel\n"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&lt;-ch)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Buffer is now empty; consuming from channel will block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26" name="CustomShape 2"/>
          <p:cNvSpPr/>
          <p:nvPr/>
        </p:nvSpPr>
        <p:spPr>
          <a:xfrm>
            <a:off x="362880" y="289440"/>
            <a:ext cx="7413480" cy="47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900" spc="-1" strike="noStrike">
                <a:solidFill>
                  <a:srgbClr val="000000"/>
                </a:solidFill>
                <a:latin typeface="Arial"/>
                <a:ea typeface="Arial"/>
              </a:rPr>
              <a:t>Buffered Channels 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127" name="CustomShape 3"/>
          <p:cNvSpPr/>
          <p:nvPr/>
        </p:nvSpPr>
        <p:spPr>
          <a:xfrm>
            <a:off x="6073560" y="766440"/>
            <a:ext cx="2745000" cy="134316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Output: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Consuming 1 from channel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Consuming 2 from channel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Consuming 3 from channel</a:t>
            </a: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2" dur="indefinite" restart="never" nodeType="tmRoot">
          <p:childTnLst>
            <p:seq>
              <p:cTn id="23" dur="indefinite" nodeType="mainSeq">
                <p:childTnLst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8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2800" spc="-1" strike="noStrike">
                <a:solidFill>
                  <a:srgbClr val="000000"/>
                </a:solidFill>
                <a:latin typeface="Arial"/>
                <a:ea typeface="Arial"/>
              </a:rPr>
              <a:t>Go Resources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en" sz="2200" spc="-1" strike="noStrike">
                <a:solidFill>
                  <a:srgbClr val="000000"/>
                </a:solidFill>
                <a:latin typeface="Arial"/>
                <a:ea typeface="Arial"/>
              </a:rPr>
              <a:t>Go tutorial: </a:t>
            </a:r>
            <a:r>
              <a:rPr b="0" lang="en" sz="2200" spc="-1" strike="noStrike" u="sng">
                <a:solidFill>
                  <a:srgbClr val="0097a7"/>
                </a:solidFill>
                <a:uFillTx/>
                <a:latin typeface="Arial"/>
                <a:ea typeface="Arial"/>
                <a:hlinkClick r:id="rId1"/>
              </a:rPr>
              <a:t>https://tour.golang.org/list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  <a:tabLst>
                <a:tab algn="l" pos="0"/>
              </a:tabLst>
            </a:pPr>
            <a:r>
              <a:rPr b="0" lang="en" sz="2200" spc="-1" strike="noStrike">
                <a:solidFill>
                  <a:srgbClr val="000000"/>
                </a:solidFill>
                <a:latin typeface="Arial"/>
                <a:ea typeface="Arial"/>
              </a:rPr>
              <a:t>Go Playground:</a:t>
            </a:r>
            <a:r>
              <a:rPr b="0" lang="en" sz="2200" spc="-1" strike="noStrike">
                <a:solidFill>
                  <a:srgbClr val="595959"/>
                </a:solidFill>
                <a:latin typeface="Arial"/>
                <a:ea typeface="Arial"/>
              </a:rPr>
              <a:t> </a:t>
            </a:r>
            <a:r>
              <a:rPr b="0" lang="en" sz="2200" spc="-1" strike="noStrike" u="sng">
                <a:solidFill>
                  <a:srgbClr val="0097a7"/>
                </a:solidFill>
                <a:uFillTx/>
                <a:latin typeface="Arial"/>
                <a:ea typeface="Arial"/>
                <a:hlinkClick r:id="rId2"/>
              </a:rPr>
              <a:t>https://play.golang.org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  <a:spcAft>
                <a:spcPts val="1599"/>
              </a:spcAft>
              <a:tabLst>
                <a:tab algn="l" pos="0"/>
              </a:tabLst>
            </a:pPr>
            <a:r>
              <a:rPr b="0" lang="en" sz="2200" spc="-1" strike="noStrike">
                <a:solidFill>
                  <a:srgbClr val="000000"/>
                </a:solidFill>
                <a:latin typeface="Arial"/>
                <a:ea typeface="Arial"/>
              </a:rPr>
              <a:t>Basic syntax code in playground: </a:t>
            </a:r>
            <a:r>
              <a:rPr b="0" lang="en" sz="2200" spc="-1" strike="noStrike" u="sng">
                <a:solidFill>
                  <a:srgbClr val="0097a7"/>
                </a:solidFill>
                <a:highlight>
                  <a:srgbClr val="ffffff"/>
                </a:highlight>
                <a:uFillTx/>
                <a:latin typeface="Arial"/>
                <a:ea typeface="Arial"/>
                <a:hlinkClick r:id="rId3"/>
              </a:rPr>
              <a:t>https://tinyurl.com/y7rdgqj3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2800" spc="-1" strike="noStrike">
                <a:solidFill>
                  <a:srgbClr val="000000"/>
                </a:solidFill>
                <a:latin typeface="Arial"/>
                <a:ea typeface="Arial"/>
              </a:rPr>
              <a:t>Agenda for Today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p>
            <a:pPr marL="457200" indent="-374400">
              <a:lnSpc>
                <a:spcPct val="115000"/>
              </a:lnSpc>
              <a:buClr>
                <a:srgbClr val="595959"/>
              </a:buClr>
              <a:buFont typeface="Arial"/>
              <a:buChar char="●"/>
            </a:pPr>
            <a:r>
              <a:rPr b="0" lang="en" sz="2300" spc="-1" strike="noStrike">
                <a:solidFill>
                  <a:srgbClr val="595959"/>
                </a:solidFill>
                <a:latin typeface="Arial"/>
                <a:ea typeface="Arial"/>
              </a:rPr>
              <a:t>Go Basics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48840">
              <a:lnSpc>
                <a:spcPct val="115000"/>
              </a:lnSpc>
              <a:buClr>
                <a:srgbClr val="595959"/>
              </a:buClr>
              <a:buFont typeface="Arial"/>
              <a:buChar char="○"/>
            </a:pPr>
            <a:r>
              <a:rPr b="0" lang="en" sz="1900" spc="-1" strike="noStrike">
                <a:solidFill>
                  <a:srgbClr val="595959"/>
                </a:solidFill>
                <a:latin typeface="Arial"/>
                <a:ea typeface="Arial"/>
              </a:rPr>
              <a:t>Program Structure 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48840">
              <a:lnSpc>
                <a:spcPct val="115000"/>
              </a:lnSpc>
              <a:buClr>
                <a:srgbClr val="595959"/>
              </a:buClr>
              <a:buFont typeface="Arial"/>
              <a:buChar char="○"/>
            </a:pPr>
            <a:r>
              <a:rPr b="0" lang="en" sz="1900" spc="-1" strike="noStrike">
                <a:solidFill>
                  <a:srgbClr val="595959"/>
                </a:solidFill>
                <a:latin typeface="Arial"/>
                <a:ea typeface="Arial"/>
              </a:rPr>
              <a:t>Variables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48840">
              <a:lnSpc>
                <a:spcPct val="115000"/>
              </a:lnSpc>
              <a:buClr>
                <a:srgbClr val="595959"/>
              </a:buClr>
              <a:buFont typeface="Arial"/>
              <a:buChar char="○"/>
            </a:pPr>
            <a:r>
              <a:rPr b="0" lang="en" sz="1900" spc="-1" strike="noStrike">
                <a:solidFill>
                  <a:srgbClr val="595959"/>
                </a:solidFill>
                <a:latin typeface="Arial"/>
                <a:ea typeface="Arial"/>
              </a:rPr>
              <a:t>Functions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48840">
              <a:lnSpc>
                <a:spcPct val="115000"/>
              </a:lnSpc>
              <a:buClr>
                <a:srgbClr val="595959"/>
              </a:buClr>
              <a:buFont typeface="Arial"/>
              <a:buChar char="○"/>
            </a:pPr>
            <a:r>
              <a:rPr b="0" lang="en" sz="1900" spc="-1" strike="noStrike">
                <a:solidFill>
                  <a:srgbClr val="595959"/>
                </a:solidFill>
                <a:latin typeface="Arial"/>
                <a:ea typeface="Arial"/>
              </a:rPr>
              <a:t>Loops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48840">
              <a:lnSpc>
                <a:spcPct val="115000"/>
              </a:lnSpc>
              <a:buClr>
                <a:srgbClr val="595959"/>
              </a:buClr>
              <a:buFont typeface="Arial"/>
              <a:buChar char="○"/>
            </a:pPr>
            <a:r>
              <a:rPr b="0" lang="en" sz="1900" spc="-1" strike="noStrike">
                <a:solidFill>
                  <a:srgbClr val="595959"/>
                </a:solidFill>
                <a:latin typeface="Arial"/>
                <a:ea typeface="Arial"/>
              </a:rPr>
              <a:t>Composite Data Types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48840">
              <a:lnSpc>
                <a:spcPct val="115000"/>
              </a:lnSpc>
              <a:buClr>
                <a:srgbClr val="595959"/>
              </a:buClr>
              <a:buFont typeface="Arial"/>
              <a:buChar char="○"/>
            </a:pPr>
            <a:r>
              <a:rPr b="0" lang="en" sz="1900" spc="-1" strike="noStrike">
                <a:solidFill>
                  <a:srgbClr val="595959"/>
                </a:solidFill>
                <a:latin typeface="Arial"/>
                <a:ea typeface="Arial"/>
              </a:rPr>
              <a:t>OOP in Go 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74400">
              <a:lnSpc>
                <a:spcPct val="115000"/>
              </a:lnSpc>
              <a:buClr>
                <a:srgbClr val="595959"/>
              </a:buClr>
              <a:buFont typeface="Arial"/>
              <a:buChar char="●"/>
            </a:pPr>
            <a:r>
              <a:rPr b="0" lang="en" sz="2300" spc="-1" strike="noStrike">
                <a:solidFill>
                  <a:srgbClr val="595959"/>
                </a:solidFill>
                <a:latin typeface="Arial"/>
                <a:ea typeface="Arial"/>
              </a:rPr>
              <a:t>Exercise Time 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4909320" y="289440"/>
            <a:ext cx="3952440" cy="456444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All files start with a package declaration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package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main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Import statements, one package on each line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import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(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"errors"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"fmt"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Main method will be called when the Go executable is run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func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main()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fmt.Println(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"Hello world!"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basic()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add(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1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2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divide(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3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4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loops()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slices()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maps()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sharks()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91" name="CustomShape 2"/>
          <p:cNvSpPr/>
          <p:nvPr/>
        </p:nvSpPr>
        <p:spPr>
          <a:xfrm>
            <a:off x="362880" y="289440"/>
            <a:ext cx="7337880" cy="47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900" spc="-1" strike="noStrike">
                <a:solidFill>
                  <a:srgbClr val="000000"/>
                </a:solidFill>
                <a:latin typeface="Arial"/>
                <a:ea typeface="Arial"/>
              </a:rPr>
              <a:t>Program Structure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92" name="CustomShape 3"/>
          <p:cNvSpPr/>
          <p:nvPr/>
        </p:nvSpPr>
        <p:spPr>
          <a:xfrm>
            <a:off x="362880" y="869040"/>
            <a:ext cx="4378680" cy="2130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A basic Go program contains</a:t>
            </a:r>
            <a:endParaRPr b="0" lang="en-US" sz="1600" spc="-1" strike="noStrike">
              <a:latin typeface="Arial"/>
            </a:endParaRPr>
          </a:p>
          <a:p>
            <a:pPr marL="457200" indent="-329760">
              <a:lnSpc>
                <a:spcPct val="100000"/>
              </a:lnSpc>
              <a:buClr>
                <a:srgbClr val="000000"/>
              </a:buClr>
              <a:buFont typeface="Arial"/>
              <a:buChar char="❏"/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Package specification: serves as a separate namespace, like modules or libraries in other languages </a:t>
            </a:r>
            <a:endParaRPr b="0" lang="en-US" sz="1600" spc="-1" strike="noStrike">
              <a:latin typeface="Arial"/>
            </a:endParaRPr>
          </a:p>
          <a:p>
            <a:pPr marL="457200" indent="-329760">
              <a:lnSpc>
                <a:spcPct val="100000"/>
              </a:lnSpc>
              <a:buClr>
                <a:srgbClr val="000000"/>
              </a:buClr>
              <a:buFont typeface="Arial"/>
              <a:buChar char="❏"/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Import other packages</a:t>
            </a:r>
            <a:endParaRPr b="0" lang="en-US" sz="1600" spc="-1" strike="noStrike">
              <a:latin typeface="Arial"/>
            </a:endParaRPr>
          </a:p>
          <a:p>
            <a:pPr marL="457200" indent="-329760">
              <a:lnSpc>
                <a:spcPct val="100000"/>
              </a:lnSpc>
              <a:buClr>
                <a:srgbClr val="000000"/>
              </a:buClr>
              <a:buFont typeface="Arial"/>
              <a:buChar char="❏"/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Package-level declarations: var, func, const, type 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630320" y="148320"/>
            <a:ext cx="4438080" cy="484668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Declare a package-level variable 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var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msg string =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“Hello World”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Function declaration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func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basic()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Declare x as a variable, initialized to 0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var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x int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Declare y as a variable, initialized to 2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var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y int =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2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Declare z as a variable, initialized to 4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This syntax can only be used in a function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z :=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4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Assign values to variables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x =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1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y =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2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z = x +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2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* y +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3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Print the variables; just use %v for most types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fmt.Printf(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"x = %v, y = %v, z = %v\n"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x, y, z)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Print the package-level string variable 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fmt.Println(msg)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362880" y="289440"/>
            <a:ext cx="3787560" cy="533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2300" spc="-1" strike="noStrike">
                <a:solidFill>
                  <a:srgbClr val="000000"/>
                </a:solidFill>
                <a:latin typeface="Arial"/>
                <a:ea typeface="Arial"/>
              </a:rPr>
              <a:t>Variables </a:t>
            </a:r>
            <a:endParaRPr b="0" lang="en-US" sz="2300" spc="-1" strike="noStrike">
              <a:latin typeface="Arial"/>
            </a:endParaRPr>
          </a:p>
        </p:txBody>
      </p:sp>
      <p:sp>
        <p:nvSpPr>
          <p:cNvPr id="95" name="CustomShape 3"/>
          <p:cNvSpPr/>
          <p:nvPr/>
        </p:nvSpPr>
        <p:spPr>
          <a:xfrm>
            <a:off x="362880" y="869040"/>
            <a:ext cx="4122000" cy="4077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 marL="457200" indent="-329760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Variable Declaration</a:t>
            </a:r>
            <a:endParaRPr b="0" lang="en-US" sz="1600" spc="-1" strike="noStrike">
              <a:latin typeface="Arial"/>
            </a:endParaRPr>
          </a:p>
          <a:p>
            <a:pPr lvl="1" marL="914400" indent="-329760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The General form</a:t>
            </a:r>
            <a:endParaRPr b="0" lang="en-US" sz="1600" spc="-1" strike="noStrike">
              <a:latin typeface="Arial"/>
            </a:endParaRPr>
          </a:p>
          <a:p>
            <a:pPr marL="914400">
              <a:lnSpc>
                <a:spcPct val="100000"/>
              </a:lnSpc>
              <a:tabLst>
                <a:tab algn="l" pos="0"/>
              </a:tabLst>
            </a:pPr>
            <a:r>
              <a:rPr b="0" i="1" lang="en" sz="1600" spc="-1" strike="noStrike">
                <a:solidFill>
                  <a:srgbClr val="6aa84f"/>
                </a:solidFill>
                <a:latin typeface="Arial"/>
                <a:ea typeface="Arial"/>
              </a:rPr>
              <a:t>var name type = expression</a:t>
            </a:r>
            <a:endParaRPr b="0" lang="en-US" sz="1600" spc="-1" strike="noStrike">
              <a:latin typeface="Arial"/>
            </a:endParaRPr>
          </a:p>
          <a:p>
            <a:pPr marL="457200">
              <a:lnSpc>
                <a:spcPct val="100000"/>
              </a:lnSpc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“</a:t>
            </a:r>
            <a:r>
              <a:rPr b="0" i="1" lang="en" sz="1600" spc="-1" strike="noStrike">
                <a:solidFill>
                  <a:srgbClr val="6aa84f"/>
                </a:solidFill>
                <a:latin typeface="Arial"/>
                <a:ea typeface="Arial"/>
              </a:rPr>
              <a:t>= expression</a:t>
            </a: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” may be omitted. The variable will take zero value for the type, e.g 0 for numbers, false for boolean, “” for strings, and nil for the rest</a:t>
            </a:r>
            <a:endParaRPr b="0" lang="en-US" sz="1600" spc="-1" strike="noStrike">
              <a:latin typeface="Arial"/>
            </a:endParaRPr>
          </a:p>
          <a:p>
            <a:pPr marL="914400">
              <a:lnSpc>
                <a:spcPct val="100000"/>
              </a:lnSpc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  <a:p>
            <a:pPr lvl="1" marL="914400" indent="-329760">
              <a:lnSpc>
                <a:spcPct val="100000"/>
              </a:lnSpc>
              <a:buClr>
                <a:srgbClr val="000000"/>
              </a:buClr>
              <a:buFont typeface="Arial"/>
              <a:buChar char="○"/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Short Variable Declaration </a:t>
            </a:r>
            <a:endParaRPr b="0" lang="en-US" sz="1600" spc="-1" strike="noStrike">
              <a:latin typeface="Arial"/>
            </a:endParaRPr>
          </a:p>
          <a:p>
            <a:pPr marL="914400">
              <a:lnSpc>
                <a:spcPct val="100000"/>
              </a:lnSpc>
              <a:tabLst>
                <a:tab algn="l" pos="0"/>
              </a:tabLst>
            </a:pPr>
            <a:r>
              <a:rPr b="0" i="1" lang="en" sz="1600" spc="-1" strike="noStrike">
                <a:solidFill>
                  <a:srgbClr val="6aa84f"/>
                </a:solidFill>
                <a:latin typeface="Arial"/>
                <a:ea typeface="Arial"/>
              </a:rPr>
              <a:t>name := expression</a:t>
            </a:r>
            <a:endParaRPr b="0" lang="en-US" sz="1600" spc="-1" strike="noStrike">
              <a:latin typeface="Arial"/>
            </a:endParaRPr>
          </a:p>
          <a:p>
            <a:pPr marL="457200">
              <a:lnSpc>
                <a:spcPct val="100000"/>
              </a:lnSpc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Only for local variables within a function</a:t>
            </a:r>
            <a:endParaRPr b="0" lang="en-US" sz="1600" spc="-1" strike="noStrike">
              <a:latin typeface="Arial"/>
            </a:endParaRPr>
          </a:p>
          <a:p>
            <a:pPr marL="457200">
              <a:lnSpc>
                <a:spcPct val="100000"/>
              </a:lnSpc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Note: Keep in mind </a:t>
            </a:r>
            <a:r>
              <a:rPr b="0" lang="en" sz="1600" spc="-1" strike="noStrike">
                <a:solidFill>
                  <a:srgbClr val="ff0000"/>
                </a:solidFill>
                <a:latin typeface="Arial"/>
                <a:ea typeface="Arial"/>
              </a:rPr>
              <a:t>:=</a:t>
            </a: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 is a declaration, whereas </a:t>
            </a:r>
            <a:r>
              <a:rPr b="0" lang="en" sz="1600" spc="-1" strike="noStrike">
                <a:solidFill>
                  <a:srgbClr val="ff0000"/>
                </a:solidFill>
                <a:latin typeface="Arial"/>
                <a:ea typeface="Arial"/>
              </a:rPr>
              <a:t>=</a:t>
            </a: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 is an assignment</a:t>
            </a: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4741920" y="289440"/>
            <a:ext cx="4245480" cy="359316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latin typeface="Arial"/>
                <a:ea typeface="Arial"/>
              </a:rPr>
              <a:t>// Function declaration; takes in 2 ints and outputs an int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latin typeface="Arial"/>
                <a:ea typeface="Arial"/>
              </a:rPr>
              <a:t>func </a:t>
            </a: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add(x, y int) int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      </a:t>
            </a:r>
            <a:r>
              <a:rPr b="1" lang="en" sz="1400" spc="-1" strike="noStrike">
                <a:solidFill>
                  <a:srgbClr val="000080"/>
                </a:solidFill>
                <a:latin typeface="Arial"/>
                <a:ea typeface="Arial"/>
              </a:rPr>
              <a:t>return </a:t>
            </a: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x + y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latin typeface="Arial"/>
                <a:ea typeface="Arial"/>
              </a:rPr>
              <a:t>// Function that returns two things; error is nil if successful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latin typeface="Arial"/>
                <a:ea typeface="Arial"/>
              </a:rPr>
              <a:t>func </a:t>
            </a: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divide(x, y int) (float64, error)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      </a:t>
            </a:r>
            <a:r>
              <a:rPr b="1" lang="en" sz="1400" spc="-1" strike="noStrike">
                <a:solidFill>
                  <a:srgbClr val="000080"/>
                </a:solidFill>
                <a:latin typeface="Arial"/>
                <a:ea typeface="Arial"/>
              </a:rPr>
              <a:t>if </a:t>
            </a: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y == </a:t>
            </a:r>
            <a:r>
              <a:rPr b="0" lang="en" sz="1400" spc="-1" strike="noStrike">
                <a:solidFill>
                  <a:srgbClr val="0000ff"/>
                </a:solidFill>
                <a:latin typeface="Arial"/>
                <a:ea typeface="Arial"/>
              </a:rPr>
              <a:t>0 </a:t>
            </a: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             </a:t>
            </a:r>
            <a:r>
              <a:rPr b="1" lang="en" sz="1400" spc="-1" strike="noStrike">
                <a:solidFill>
                  <a:srgbClr val="000080"/>
                </a:solidFill>
                <a:latin typeface="Arial"/>
                <a:ea typeface="Arial"/>
              </a:rPr>
              <a:t>return </a:t>
            </a:r>
            <a:r>
              <a:rPr b="0" lang="en" sz="1400" spc="-1" strike="noStrike">
                <a:solidFill>
                  <a:srgbClr val="0000ff"/>
                </a:solidFill>
                <a:latin typeface="Arial"/>
                <a:ea typeface="Arial"/>
              </a:rPr>
              <a:t>0.0</a:t>
            </a: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, errors.New(</a:t>
            </a:r>
            <a:r>
              <a:rPr b="1" lang="en" sz="1400" spc="-1" strike="noStrike">
                <a:solidFill>
                  <a:srgbClr val="008000"/>
                </a:solidFill>
                <a:latin typeface="Arial"/>
                <a:ea typeface="Arial"/>
              </a:rPr>
              <a:t>"Divide by zero"</a:t>
            </a: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      </a:t>
            </a:r>
            <a:r>
              <a:rPr b="0" i="1" lang="en" sz="1400" spc="-1" strike="noStrike">
                <a:solidFill>
                  <a:srgbClr val="808080"/>
                </a:solidFill>
                <a:latin typeface="Arial"/>
                <a:ea typeface="Arial"/>
              </a:rPr>
              <a:t>// Cast x and y to float64 before dividing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latin typeface="Arial"/>
                <a:ea typeface="Arial"/>
              </a:rPr>
              <a:t>      </a:t>
            </a:r>
            <a:r>
              <a:rPr b="1" lang="en" sz="1400" spc="-1" strike="noStrike">
                <a:solidFill>
                  <a:srgbClr val="000080"/>
                </a:solidFill>
                <a:latin typeface="Arial"/>
                <a:ea typeface="Arial"/>
              </a:rPr>
              <a:t>return </a:t>
            </a: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float64(x) / float64(y), nil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</p:txBody>
      </p:sp>
      <p:sp>
        <p:nvSpPr>
          <p:cNvPr id="97" name="CustomShape 2"/>
          <p:cNvSpPr/>
          <p:nvPr/>
        </p:nvSpPr>
        <p:spPr>
          <a:xfrm>
            <a:off x="362880" y="289440"/>
            <a:ext cx="7337880" cy="47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900" spc="-1" strike="noStrike">
                <a:solidFill>
                  <a:srgbClr val="000000"/>
                </a:solidFill>
                <a:latin typeface="Arial"/>
                <a:ea typeface="Arial"/>
              </a:rPr>
              <a:t>Functions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98" name="CustomShape 3"/>
          <p:cNvSpPr/>
          <p:nvPr/>
        </p:nvSpPr>
        <p:spPr>
          <a:xfrm>
            <a:off x="362880" y="869040"/>
            <a:ext cx="4133520" cy="2373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 marL="457200" indent="-329760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Function Declaration</a:t>
            </a:r>
            <a:endParaRPr b="0" lang="en-US" sz="1600" spc="-1" strike="noStrike">
              <a:latin typeface="Arial"/>
            </a:endParaRPr>
          </a:p>
          <a:p>
            <a:pPr lvl="1" marL="914400" indent="-329760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The General Form:</a:t>
            </a:r>
            <a:endParaRPr b="0" lang="en-US" sz="1600" spc="-1" strike="noStrike">
              <a:latin typeface="Arial"/>
            </a:endParaRPr>
          </a:p>
          <a:p>
            <a:pPr marL="457200">
              <a:lnSpc>
                <a:spcPct val="100000"/>
              </a:lnSpc>
              <a:tabLst>
                <a:tab algn="l" pos="0"/>
              </a:tabLst>
            </a:pPr>
            <a:r>
              <a:rPr b="0" i="1" lang="en" sz="1600" spc="-1" strike="noStrike">
                <a:solidFill>
                  <a:srgbClr val="6aa84f"/>
                </a:solidFill>
                <a:latin typeface="Arial"/>
                <a:ea typeface="Arial"/>
              </a:rPr>
              <a:t>func name (parameter-list) (result-list) {</a:t>
            </a:r>
            <a:endParaRPr b="0" lang="en-US" sz="1600" spc="-1" strike="noStrike">
              <a:latin typeface="Arial"/>
            </a:endParaRPr>
          </a:p>
          <a:p>
            <a:pPr marL="457200" indent="457200">
              <a:lnSpc>
                <a:spcPct val="100000"/>
              </a:lnSpc>
              <a:tabLst>
                <a:tab algn="l" pos="0"/>
              </a:tabLst>
            </a:pPr>
            <a:r>
              <a:rPr b="0" i="1" lang="en" sz="1600" spc="-1" strike="noStrike">
                <a:solidFill>
                  <a:srgbClr val="6aa84f"/>
                </a:solidFill>
                <a:latin typeface="Arial"/>
                <a:ea typeface="Arial"/>
              </a:rPr>
              <a:t>body</a:t>
            </a:r>
            <a:endParaRPr b="0" lang="en-US" sz="1600" spc="-1" strike="noStrike">
              <a:latin typeface="Arial"/>
            </a:endParaRPr>
          </a:p>
          <a:p>
            <a:pPr marL="457200">
              <a:lnSpc>
                <a:spcPct val="100000"/>
              </a:lnSpc>
              <a:tabLst>
                <a:tab algn="l" pos="0"/>
              </a:tabLst>
            </a:pPr>
            <a:r>
              <a:rPr b="0" i="1" lang="en" sz="1600" spc="-1" strike="noStrike">
                <a:solidFill>
                  <a:srgbClr val="6aa84f"/>
                </a:solidFill>
                <a:latin typeface="Arial"/>
                <a:ea typeface="Arial"/>
              </a:rPr>
              <a:t>}</a:t>
            </a:r>
            <a:endParaRPr b="0" lang="en-US" sz="1600" spc="-1" strike="noStrike">
              <a:latin typeface="Arial"/>
            </a:endParaRPr>
          </a:p>
          <a:p>
            <a:pPr marL="457200">
              <a:lnSpc>
                <a:spcPct val="100000"/>
              </a:lnSpc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Named functions are declared only at the package level. 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4674960" y="289440"/>
            <a:ext cx="4245480" cy="435168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latin typeface="Arial"/>
                <a:ea typeface="Arial"/>
              </a:rPr>
              <a:t>// squares() returns an anonymous function 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latin typeface="Arial"/>
                <a:ea typeface="Arial"/>
              </a:rPr>
              <a:t>// that itself returns the next square number each time it is called 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latin typeface="Arial"/>
                <a:ea typeface="Arial"/>
              </a:rPr>
              <a:t>func </a:t>
            </a: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squares() func() int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      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var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x int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return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func() int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	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x++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	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return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x*x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func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main()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Assign a function variable to func squares()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 := squares()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fmt.Println(f())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“1”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fmt.Println(f())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“4”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fmt.Println(f())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“9”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00" name="CustomShape 2"/>
          <p:cNvSpPr/>
          <p:nvPr/>
        </p:nvSpPr>
        <p:spPr>
          <a:xfrm>
            <a:off x="362880" y="289440"/>
            <a:ext cx="4311720" cy="47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900" spc="-1" strike="noStrike">
                <a:solidFill>
                  <a:srgbClr val="000000"/>
                </a:solidFill>
                <a:latin typeface="Arial"/>
                <a:ea typeface="Arial"/>
              </a:rPr>
              <a:t>Functions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101" name="CustomShape 3"/>
          <p:cNvSpPr/>
          <p:nvPr/>
        </p:nvSpPr>
        <p:spPr>
          <a:xfrm>
            <a:off x="362880" y="869040"/>
            <a:ext cx="3988080" cy="1643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 marL="457200" indent="-329760">
              <a:lnSpc>
                <a:spcPct val="100000"/>
              </a:lnSpc>
              <a:buClr>
                <a:srgbClr val="000000"/>
              </a:buClr>
              <a:buFont typeface="Arial"/>
              <a:buChar char="●"/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Anonymous Functions </a:t>
            </a:r>
            <a:endParaRPr b="0" lang="en-US" sz="1600" spc="-1" strike="noStrike">
              <a:latin typeface="Arial"/>
            </a:endParaRPr>
          </a:p>
          <a:p>
            <a:pPr lvl="1" marL="914400" indent="-329760">
              <a:lnSpc>
                <a:spcPct val="100000"/>
              </a:lnSpc>
              <a:buClr>
                <a:srgbClr val="000000"/>
              </a:buClr>
              <a:buFont typeface="Arial"/>
              <a:buChar char="○"/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Define such a function at its point of use</a:t>
            </a:r>
            <a:endParaRPr b="0" lang="en-US" sz="1600" spc="-1" strike="noStrike">
              <a:latin typeface="Arial"/>
            </a:endParaRPr>
          </a:p>
          <a:p>
            <a:pPr lvl="1" marL="914400" indent="-329760">
              <a:lnSpc>
                <a:spcPct val="100000"/>
              </a:lnSpc>
              <a:buClr>
                <a:srgbClr val="000000"/>
              </a:buClr>
              <a:buFont typeface="Arial"/>
              <a:buChar char="○"/>
              <a:tabLst>
                <a:tab algn="l" pos="0"/>
              </a:tabLst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Declare without a name following the </a:t>
            </a:r>
            <a:r>
              <a:rPr b="0" i="1" lang="en" sz="1600" spc="-1" strike="noStrike">
                <a:solidFill>
                  <a:srgbClr val="6aa84f"/>
                </a:solidFill>
                <a:latin typeface="Arial"/>
                <a:ea typeface="Arial"/>
              </a:rPr>
              <a:t>func</a:t>
            </a:r>
            <a:r>
              <a:rPr b="0" lang="en" sz="1600" spc="-1" strike="noStrike">
                <a:solidFill>
                  <a:srgbClr val="6aa84f"/>
                </a:solidFill>
                <a:latin typeface="Arial"/>
                <a:ea typeface="Arial"/>
              </a:rPr>
              <a:t> </a:t>
            </a: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keyword</a:t>
            </a: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stomShape 1"/>
          <p:cNvSpPr/>
          <p:nvPr/>
        </p:nvSpPr>
        <p:spPr>
          <a:xfrm>
            <a:off x="4741920" y="564480"/>
            <a:ext cx="4088160" cy="307944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func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loops()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For loop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for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i :=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0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; i &lt;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10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; i++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fmt.Print(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"."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While loop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sum :=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1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for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sum &lt;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1000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sum *=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2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fmt.Printf(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"The sum is %v\n"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sum)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</p:txBody>
      </p:sp>
      <p:sp>
        <p:nvSpPr>
          <p:cNvPr id="103" name="CustomShape 2"/>
          <p:cNvSpPr/>
          <p:nvPr/>
        </p:nvSpPr>
        <p:spPr>
          <a:xfrm>
            <a:off x="362880" y="289440"/>
            <a:ext cx="4311720" cy="47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900" spc="-1" strike="noStrike">
                <a:solidFill>
                  <a:srgbClr val="000000"/>
                </a:solidFill>
                <a:latin typeface="Arial"/>
                <a:ea typeface="Arial"/>
              </a:rPr>
              <a:t>Loops 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104" name="CustomShape 3"/>
          <p:cNvSpPr/>
          <p:nvPr/>
        </p:nvSpPr>
        <p:spPr>
          <a:xfrm>
            <a:off x="362880" y="869040"/>
            <a:ext cx="4378680" cy="669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 marL="457200" indent="-329760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In Go, while loops are represented via for loops </a:t>
            </a: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4898160" y="349560"/>
            <a:ext cx="3965400" cy="453672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func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slices()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slice := []int{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1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2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3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4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5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6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7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8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fmt.Println(slice)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fmt.Println(slice[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2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: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5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])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3, 4, 5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fmt.Println(slice[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5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:])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6, 7, 8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fmt.Println(slice[: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3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]) </a:t>
            </a: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// 1, 2, 3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" sz="1400" spc="-1" strike="noStrike">
                <a:solidFill>
                  <a:srgbClr val="80808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slice2 := make([]string, 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3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slice2[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0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] = 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"tic"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slice2[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1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] = 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"tac"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slice2[</a:t>
            </a:r>
            <a:r>
              <a:rPr b="0" lang="en" sz="1400" spc="-1" strike="noStrike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</a:rPr>
              <a:t>2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] = 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"toe"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fmt.Println(slice2)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slice2 = append(slice2, 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"tom"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slice2 = append(slice2, 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"radar"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fmt.Println(slice2)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for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index, value := </a:t>
            </a:r>
            <a:r>
              <a:rPr b="1" lang="en" sz="1400" spc="-1" strike="noStrike">
                <a:solidFill>
                  <a:srgbClr val="000080"/>
                </a:solidFill>
                <a:highlight>
                  <a:srgbClr val="ffffff"/>
                </a:highlight>
                <a:latin typeface="Arial"/>
                <a:ea typeface="Arial"/>
              </a:rPr>
              <a:t>range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slice2 {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 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fmt.Printf(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"%v: %v\n"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index, value)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      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fmt.Printf(</a:t>
            </a:r>
            <a:r>
              <a:rPr b="1" lang="en" sz="1400" spc="-1" strike="noStrike">
                <a:solidFill>
                  <a:srgbClr val="008000"/>
                </a:solidFill>
                <a:highlight>
                  <a:srgbClr val="ffffff"/>
                </a:highlight>
                <a:latin typeface="Arial"/>
                <a:ea typeface="Arial"/>
              </a:rPr>
              <a:t>"Slice length = %v\n"</a:t>
            </a: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, len(slice2))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</a:rPr>
              <a:t>}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</p:txBody>
      </p:sp>
      <p:sp>
        <p:nvSpPr>
          <p:cNvPr id="106" name="CustomShape 2"/>
          <p:cNvSpPr/>
          <p:nvPr/>
        </p:nvSpPr>
        <p:spPr>
          <a:xfrm>
            <a:off x="362880" y="289440"/>
            <a:ext cx="4311720" cy="47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900" spc="-1" strike="noStrike">
                <a:solidFill>
                  <a:srgbClr val="000000"/>
                </a:solidFill>
                <a:latin typeface="Arial"/>
                <a:ea typeface="Arial"/>
              </a:rPr>
              <a:t>Composite Data Types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107" name="CustomShape 3"/>
          <p:cNvSpPr/>
          <p:nvPr/>
        </p:nvSpPr>
        <p:spPr>
          <a:xfrm>
            <a:off x="362880" y="869040"/>
            <a:ext cx="4378680" cy="286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spAutoFit/>
          </a:bodyPr>
          <a:p>
            <a:pPr marL="457200" indent="-329760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Composite types are based on basic data types (e.g integers, floating point numbers, strings, and booleans). In Go, some common composite types are:</a:t>
            </a:r>
            <a:endParaRPr b="0" lang="en-US" sz="1600" spc="-1" strike="noStrike">
              <a:latin typeface="Arial"/>
            </a:endParaRPr>
          </a:p>
          <a:p>
            <a:pPr lvl="1" marL="914400" indent="-329760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Array: fixed-length, elements of same type</a:t>
            </a:r>
            <a:endParaRPr b="0" lang="en-US" sz="1600" spc="-1" strike="noStrike">
              <a:latin typeface="Arial"/>
            </a:endParaRPr>
          </a:p>
          <a:p>
            <a:pPr lvl="1" marL="914400" indent="-329760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Slice: variable-length, elements of same type</a:t>
            </a:r>
            <a:endParaRPr b="0" lang="en-US" sz="1600" spc="-1" strike="noStrike">
              <a:latin typeface="Arial"/>
            </a:endParaRPr>
          </a:p>
          <a:p>
            <a:pPr lvl="1" marL="914400" indent="-329760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Map: hash table of key value pairs  </a:t>
            </a:r>
            <a:endParaRPr b="0" lang="en-US" sz="1600" spc="-1" strike="noStrike">
              <a:latin typeface="Arial"/>
            </a:endParaRPr>
          </a:p>
          <a:p>
            <a:pPr lvl="1" marL="914400" indent="-329760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600" spc="-1" strike="noStrike">
                <a:solidFill>
                  <a:srgbClr val="000000"/>
                </a:solidFill>
                <a:latin typeface="Arial"/>
                <a:ea typeface="Arial"/>
              </a:rPr>
              <a:t>Struct: contain arbitrary fields and types   </a:t>
            </a: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LibreOffice/6.4.7.2$Linux_X86_64 LibreOffice_project/40$Build-2</Application>
  <Words>2074</Words>
  <Paragraphs>321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2022-01-26T09:58:14Z</dcterms:modified>
  <cp:revision>2</cp:revision>
  <dc:subject/>
  <dc:title>COS418 Precept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16</vt:i4>
  </property>
  <property fmtid="{D5CDD505-2E9C-101B-9397-08002B2CF9AE}" pid="8" name="PresentationFormat">
    <vt:lpwstr>On-screen Show (16:9)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16</vt:i4>
  </property>
</Properties>
</file>