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340" r:id="rId3"/>
    <p:sldId id="341" r:id="rId4"/>
    <p:sldId id="342" r:id="rId5"/>
    <p:sldId id="362" r:id="rId6"/>
    <p:sldId id="357" r:id="rId7"/>
    <p:sldId id="365" r:id="rId8"/>
    <p:sldId id="366" r:id="rId9"/>
    <p:sldId id="367" r:id="rId10"/>
    <p:sldId id="368" r:id="rId11"/>
    <p:sldId id="370" r:id="rId12"/>
    <p:sldId id="371" r:id="rId13"/>
    <p:sldId id="373" r:id="rId14"/>
    <p:sldId id="377" r:id="rId15"/>
    <p:sldId id="380" r:id="rId16"/>
    <p:sldId id="374" r:id="rId17"/>
    <p:sldId id="378" r:id="rId18"/>
    <p:sldId id="287" r:id="rId19"/>
  </p:sldIdLst>
  <p:sldSz cx="9144000" cy="6858000" type="overhead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3"/>
    <p:restoredTop sz="74966"/>
  </p:normalViewPr>
  <p:slideViewPr>
    <p:cSldViewPr snapToGrid="0" snapToObjects="1">
      <p:cViewPr>
        <p:scale>
          <a:sx n="64" d="100"/>
          <a:sy n="64" d="100"/>
        </p:scale>
        <p:origin x="264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1EE27-B64A-FC4F-8390-DA7503E69E9F}" type="datetimeFigureOut">
              <a:rPr lang="en-CN" smtClean="0"/>
              <a:t>4/3/22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8D5-C539-AD4C-B21D-BE1AFC3CE84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624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8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2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4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32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86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48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08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0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2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8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D2EB6-6C3D-BA4C-823F-1C1EBA95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8" y="2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Spanner</a:t>
            </a:r>
            <a:br>
              <a:rPr lang="en-US" dirty="0"/>
            </a:br>
            <a:r>
              <a:rPr lang="en-US" sz="3200" dirty="0">
                <a:latin typeface="+mn-lt"/>
              </a:rPr>
              <a:t>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60"/>
            <a:ext cx="6858000" cy="2045177"/>
          </a:xfrm>
        </p:spPr>
        <p:txBody>
          <a:bodyPr>
            <a:normAutofit/>
          </a:bodyPr>
          <a:lstStyle/>
          <a:p>
            <a:r>
              <a:rPr lang="en-US" sz="2000" dirty="0"/>
              <a:t>COS 418: Distributed Systems</a:t>
            </a:r>
          </a:p>
          <a:p>
            <a:r>
              <a:rPr lang="en-US" sz="2000" dirty="0"/>
              <a:t>Lecture 19</a:t>
            </a:r>
          </a:p>
          <a:p>
            <a:endParaRPr lang="en-US" sz="2000" dirty="0"/>
          </a:p>
          <a:p>
            <a:r>
              <a:rPr lang="en-US" sz="2000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20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" y="6619763"/>
            <a:ext cx="2982749" cy="238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</a:rPr>
              <a:t>Slides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21" y="4643785"/>
            <a:ext cx="8694051" cy="18603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 coordinator, e.g., A, others are participants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 buffered writes and the identity of the coordinator; grab write locks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participant prepares T by logging a prepare record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its replicas. Coord skips prepare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send OK to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if lock grabbed and after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 is done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8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8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4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6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2" y="2055571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2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9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41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7" y="2766564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91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1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0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5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6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621D4A0-BA98-8943-8986-30969B205BBF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9B16285C-7321-0142-9CDD-1692E9CDC571}"/>
              </a:ext>
            </a:extLst>
          </p:cNvPr>
          <p:cNvSpPr txBox="1"/>
          <p:nvPr/>
        </p:nvSpPr>
        <p:spPr>
          <a:xfrm>
            <a:off x="1855169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F676E5-59CE-ED4E-B4E5-6112C14AA7E1}"/>
              </a:ext>
            </a:extLst>
          </p:cNvPr>
          <p:cNvSpPr txBox="1"/>
          <p:nvPr/>
        </p:nvSpPr>
        <p:spPr>
          <a:xfrm>
            <a:off x="3927104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C12411C-1621-C74D-A836-A77A320DC6B9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E41377-AB3F-6547-8058-D911046C4528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018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  <p:bldP spid="60" grpId="0"/>
      <p:bldP spid="61" grpId="0"/>
      <p:bldP spid="65" grpId="0"/>
      <p:bldP spid="74" grpId="0"/>
      <p:bldP spid="75" grpId="0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85" y="4770891"/>
            <a:ext cx="8871856" cy="17878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hearing from all participants,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commits T if all OK; o/w, abort T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logs commit/abort record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applies writes if commit, release locks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commit/abort messages to participants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Participants log commit/abort via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apply writes if commit, release locks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sends result to client either after its “log commit” or after ack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8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4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855169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3342022" y="2073326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3354592" y="2055571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3342022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5972" y="2813182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1739" y="3475249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45" y="4231841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5272657" y="2766564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5412591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1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0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5353084" y="2377127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927104" y="1265365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EB9C22-6D03-204C-A2B9-3306404808C7}"/>
              </a:ext>
            </a:extLst>
          </p:cNvPr>
          <p:cNvSpPr txBox="1"/>
          <p:nvPr/>
        </p:nvSpPr>
        <p:spPr>
          <a:xfrm>
            <a:off x="4052519" y="2819391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9EDFF4-CBB4-CC40-9DA1-8BD49BC60BEC}"/>
              </a:ext>
            </a:extLst>
          </p:cNvPr>
          <p:cNvSpPr txBox="1"/>
          <p:nvPr/>
        </p:nvSpPr>
        <p:spPr>
          <a:xfrm>
            <a:off x="3925662" y="3508215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E01F9-FE2A-1249-B835-C1F151C47AAE}"/>
              </a:ext>
            </a:extLst>
          </p:cNvPr>
          <p:cNvSpPr txBox="1"/>
          <p:nvPr/>
        </p:nvSpPr>
        <p:spPr>
          <a:xfrm>
            <a:off x="3767079" y="425420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Recv W(a+1)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998014" y="3218955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990754" y="3934566"/>
            <a:ext cx="116249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898707" y="2491942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5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51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51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E1AC8C-274A-9D4C-B9A2-9A084F75EDDF}"/>
              </a:ext>
            </a:extLst>
          </p:cNvPr>
          <p:cNvSpPr txBox="1"/>
          <p:nvPr/>
        </p:nvSpPr>
        <p:spPr>
          <a:xfrm>
            <a:off x="7024419" y="352961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C2AE9-40B3-A549-9A5A-45DA6FE96986}"/>
              </a:ext>
            </a:extLst>
          </p:cNvPr>
          <p:cNvSpPr txBox="1"/>
          <p:nvPr/>
        </p:nvSpPr>
        <p:spPr>
          <a:xfrm>
            <a:off x="6998418" y="4474069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10" y="276882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9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81702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724365" y="126678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D9EFE9-E2AD-A142-B655-A5FAFDB5D72C}"/>
              </a:ext>
            </a:extLst>
          </p:cNvPr>
          <p:cNvSpPr txBox="1"/>
          <p:nvPr/>
        </p:nvSpPr>
        <p:spPr>
          <a:xfrm>
            <a:off x="5756840" y="3013092"/>
            <a:ext cx="110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W(a+1)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EB7D5-A530-724C-92F0-8AD45CEE91A6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63" name="Slide Number Placeholder 2">
            <a:extLst>
              <a:ext uri="{FF2B5EF4-FFF2-40B4-BE49-F238E27FC236}">
                <a16:creationId xmlns:a16="http://schemas.microsoft.com/office/drawing/2014/main" id="{FBFA383B-943B-F942-BE8D-A0B573D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1" grpId="0" animBg="1"/>
      <p:bldP spid="82" grpId="0" animBg="1"/>
      <p:bldP spid="83" grpId="0"/>
      <p:bldP spid="84" grpId="0"/>
      <p:bldP spid="94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489" y="4462974"/>
            <a:ext cx="8871860" cy="23131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Timestamping: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Participant: choose timestamp 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larger than any writes it has applied</a:t>
            </a:r>
            <a:endParaRPr lang="en-US" sz="1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Coordinator: choose a timestamp, e.g.,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larger than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writes it has applied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 timestamps proposed by the participants, e.g.,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current </a:t>
            </a:r>
            <a:r>
              <a:rPr lang="en-US" sz="1600" dirty="0" err="1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 </a:t>
            </a:r>
            <a:r>
              <a:rPr lang="en-US" sz="18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commit-waits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TT.after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8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== true. Commit-wait overlaps w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Paxos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logging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T’s commit timestamp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Timestamping Read-Write Transactions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6" y="2762053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6" y="3411717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6" y="414857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6" y="2057398"/>
            <a:ext cx="70983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B55DE8-D722-4243-A166-1C7DDD37BFD1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1781667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597961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3155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146136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5E88C70-5F0A-D340-950D-A68736CC3293}"/>
              </a:ext>
            </a:extLst>
          </p:cNvPr>
          <p:cNvCxnSpPr>
            <a:cxnSpLocks/>
          </p:cNvCxnSpPr>
          <p:nvPr/>
        </p:nvCxnSpPr>
        <p:spPr>
          <a:xfrm>
            <a:off x="2634742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5A18D72-3F0F-9646-8B50-8A64A60C0F36}"/>
              </a:ext>
            </a:extLst>
          </p:cNvPr>
          <p:cNvSpPr txBox="1"/>
          <p:nvPr/>
        </p:nvSpPr>
        <p:spPr>
          <a:xfrm>
            <a:off x="1591218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D9071F-9292-1E4C-A494-B7B9299DAEAA}"/>
              </a:ext>
            </a:extLst>
          </p:cNvPr>
          <p:cNvCxnSpPr>
            <a:cxnSpLocks/>
          </p:cNvCxnSpPr>
          <p:nvPr/>
        </p:nvCxnSpPr>
        <p:spPr>
          <a:xfrm>
            <a:off x="2663289" y="2073326"/>
            <a:ext cx="323998" cy="210978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7C45F4-1859-0B42-BDBC-C697A4940CA4}"/>
              </a:ext>
            </a:extLst>
          </p:cNvPr>
          <p:cNvCxnSpPr>
            <a:cxnSpLocks/>
          </p:cNvCxnSpPr>
          <p:nvPr/>
        </p:nvCxnSpPr>
        <p:spPr>
          <a:xfrm>
            <a:off x="2675859" y="2055571"/>
            <a:ext cx="516757" cy="13734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DBDCD5-38D9-A646-B416-33100C992B1D}"/>
              </a:ext>
            </a:extLst>
          </p:cNvPr>
          <p:cNvCxnSpPr>
            <a:cxnSpLocks/>
          </p:cNvCxnSpPr>
          <p:nvPr/>
        </p:nvCxnSpPr>
        <p:spPr>
          <a:xfrm>
            <a:off x="2663289" y="2051513"/>
            <a:ext cx="653576" cy="70603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413EC1-9F14-D844-B33D-33CB3DB83185}"/>
              </a:ext>
            </a:extLst>
          </p:cNvPr>
          <p:cNvSpPr txBox="1"/>
          <p:nvPr/>
        </p:nvSpPr>
        <p:spPr>
          <a:xfrm>
            <a:off x="3093" y="2576258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Coord.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E3218-485B-F74D-9319-BF9CDBA5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7239" y="2813182"/>
            <a:ext cx="208466" cy="29714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AF907-5CFF-A247-97A9-C248AC2D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3006" y="3475249"/>
            <a:ext cx="208466" cy="29714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3353-4576-2D45-A084-C2802DBF4D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5312" y="4231841"/>
            <a:ext cx="208466" cy="297145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B06350-BA0A-824A-B18E-B3F4998A952D}"/>
              </a:ext>
            </a:extLst>
          </p:cNvPr>
          <p:cNvCxnSpPr>
            <a:cxnSpLocks/>
          </p:cNvCxnSpPr>
          <p:nvPr/>
        </p:nvCxnSpPr>
        <p:spPr>
          <a:xfrm flipV="1">
            <a:off x="4678766" y="2766564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9D310A-6372-6941-95FA-368F1F23728A}"/>
              </a:ext>
            </a:extLst>
          </p:cNvPr>
          <p:cNvCxnSpPr>
            <a:cxnSpLocks/>
          </p:cNvCxnSpPr>
          <p:nvPr/>
        </p:nvCxnSpPr>
        <p:spPr>
          <a:xfrm flipV="1">
            <a:off x="4818700" y="2751995"/>
            <a:ext cx="186933" cy="13774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2E6CF2-60C8-D14D-A72E-7BB2FF915E09}"/>
              </a:ext>
            </a:extLst>
          </p:cNvPr>
          <p:cNvSpPr txBox="1"/>
          <p:nvPr/>
        </p:nvSpPr>
        <p:spPr>
          <a:xfrm>
            <a:off x="-152431" y="323723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0AB3AD-783F-0E43-97A5-DD7503B8B5D9}"/>
              </a:ext>
            </a:extLst>
          </p:cNvPr>
          <p:cNvSpPr txBox="1"/>
          <p:nvPr/>
        </p:nvSpPr>
        <p:spPr>
          <a:xfrm>
            <a:off x="-151380" y="3944823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r"/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Par. </a:t>
            </a:r>
            <a:r>
              <a:rPr lang="en-CN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endParaRPr lang="en-CN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E68939-275D-014B-A6BF-514D9B212F7D}"/>
              </a:ext>
            </a:extLst>
          </p:cNvPr>
          <p:cNvSpPr txBox="1"/>
          <p:nvPr/>
        </p:nvSpPr>
        <p:spPr>
          <a:xfrm>
            <a:off x="4422344" y="2169965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k,</a:t>
            </a:r>
          </a:p>
          <a:p>
            <a:pPr algn="ctr"/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N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CN" sz="16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C5F95-4CD0-4045-99ED-F133BBD04B82}"/>
              </a:ext>
            </a:extLst>
          </p:cNvPr>
          <p:cNvSpPr txBox="1"/>
          <p:nvPr/>
        </p:nvSpPr>
        <p:spPr>
          <a:xfrm>
            <a:off x="3419359" y="1266402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  <a:endParaRPr lang="en-CN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643847-5DCB-7748-9627-115A52D0D486}"/>
              </a:ext>
            </a:extLst>
          </p:cNvPr>
          <p:cNvSpPr txBox="1"/>
          <p:nvPr/>
        </p:nvSpPr>
        <p:spPr>
          <a:xfrm>
            <a:off x="3816742" y="3123168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6A4321-C389-A14C-AB69-659F113154EA}"/>
              </a:ext>
            </a:extLst>
          </p:cNvPr>
          <p:cNvSpPr txBox="1"/>
          <p:nvPr/>
        </p:nvSpPr>
        <p:spPr>
          <a:xfrm>
            <a:off x="3832476" y="3921495"/>
            <a:ext cx="80823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0016FD-54E1-7C41-93D0-9B7FACBD6AC1}"/>
              </a:ext>
            </a:extLst>
          </p:cNvPr>
          <p:cNvSpPr txBox="1"/>
          <p:nvPr/>
        </p:nvSpPr>
        <p:spPr>
          <a:xfrm>
            <a:off x="5700744" y="2652199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886A7A2-0E56-F945-8233-3109ED4C51C8}"/>
              </a:ext>
            </a:extLst>
          </p:cNvPr>
          <p:cNvCxnSpPr>
            <a:cxnSpLocks/>
          </p:cNvCxnSpPr>
          <p:nvPr/>
        </p:nvCxnSpPr>
        <p:spPr>
          <a:xfrm>
            <a:off x="6780655" y="2760924"/>
            <a:ext cx="202537" cy="138765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99223F-377F-8D4A-A7D0-3F566E1F7D23}"/>
              </a:ext>
            </a:extLst>
          </p:cNvPr>
          <p:cNvCxnSpPr>
            <a:cxnSpLocks/>
          </p:cNvCxnSpPr>
          <p:nvPr/>
        </p:nvCxnSpPr>
        <p:spPr>
          <a:xfrm>
            <a:off x="6780653" y="2772112"/>
            <a:ext cx="294416" cy="65688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0152EC9-B9B7-6D4C-989D-E6C2E42A6A19}"/>
              </a:ext>
            </a:extLst>
          </p:cNvPr>
          <p:cNvSpPr txBox="1"/>
          <p:nvPr/>
        </p:nvSpPr>
        <p:spPr>
          <a:xfrm>
            <a:off x="7126651" y="3031944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CA1B80-B4F9-2349-9759-AD23A33CF385}"/>
              </a:ext>
            </a:extLst>
          </p:cNvPr>
          <p:cNvSpPr txBox="1"/>
          <p:nvPr/>
        </p:nvSpPr>
        <p:spPr>
          <a:xfrm>
            <a:off x="7126651" y="3945860"/>
            <a:ext cx="821059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</a:t>
            </a:r>
          </a:p>
          <a:p>
            <a:pPr algn="ctr"/>
            <a:r>
              <a:rPr lang="en-CN" sz="1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</a:p>
        </p:txBody>
      </p:sp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D5514FDF-13C9-E048-85C9-A0772D44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0479" y="3533346"/>
            <a:ext cx="289742" cy="289742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81FF3224-34F8-074C-9721-9B8FE4401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5322" y="4467288"/>
            <a:ext cx="289742" cy="289742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49EC720A-24B3-CE46-90D9-1B0050A3C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069" y="2441552"/>
            <a:ext cx="289742" cy="289742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4BEE46B7-9E06-444E-A638-69B53CAE11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92" y="2442808"/>
            <a:ext cx="289742" cy="289742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EF8D28-E5AF-0B42-A184-80DC28F2B13F}"/>
              </a:ext>
            </a:extLst>
          </p:cNvPr>
          <p:cNvCxnSpPr>
            <a:cxnSpLocks/>
          </p:cNvCxnSpPr>
          <p:nvPr/>
        </p:nvCxnSpPr>
        <p:spPr>
          <a:xfrm flipV="1">
            <a:off x="8052110" y="2768827"/>
            <a:ext cx="313025" cy="64330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778FF28-7330-C84E-B8CF-0348F675C89C}"/>
              </a:ext>
            </a:extLst>
          </p:cNvPr>
          <p:cNvCxnSpPr>
            <a:cxnSpLocks/>
          </p:cNvCxnSpPr>
          <p:nvPr/>
        </p:nvCxnSpPr>
        <p:spPr>
          <a:xfrm flipV="1">
            <a:off x="8033209" y="2776979"/>
            <a:ext cx="331924" cy="136274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088DA30-C9FA-4C4A-8D1A-2B20A37A85B8}"/>
              </a:ext>
            </a:extLst>
          </p:cNvPr>
          <p:cNvCxnSpPr>
            <a:cxnSpLocks/>
          </p:cNvCxnSpPr>
          <p:nvPr/>
        </p:nvCxnSpPr>
        <p:spPr>
          <a:xfrm>
            <a:off x="5223133" y="1336330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6F00782-C704-3049-953C-3A3667A14817}"/>
              </a:ext>
            </a:extLst>
          </p:cNvPr>
          <p:cNvSpPr txBox="1"/>
          <p:nvPr/>
        </p:nvSpPr>
        <p:spPr>
          <a:xfrm>
            <a:off x="6292630" y="126550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Commit</a:t>
            </a:r>
            <a:endParaRPr lang="en-CN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F676DF-035D-E947-91D0-0D8C6A49FCE5}"/>
              </a:ext>
            </a:extLst>
          </p:cNvPr>
          <p:cNvSpPr txBox="1"/>
          <p:nvPr/>
        </p:nvSpPr>
        <p:spPr>
          <a:xfrm>
            <a:off x="8005154" y="237856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3012C-F4C2-9747-8624-DCF5C20EDC79}"/>
              </a:ext>
            </a:extLst>
          </p:cNvPr>
          <p:cNvGrpSpPr/>
          <p:nvPr/>
        </p:nvGrpSpPr>
        <p:grpSpPr>
          <a:xfrm>
            <a:off x="3269668" y="3324146"/>
            <a:ext cx="510076" cy="555005"/>
            <a:chOff x="3269668" y="3324144"/>
            <a:chExt cx="510076" cy="55500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75E68C2-A8C5-A245-9FBD-2702434A2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2758" y="332414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2AAD54A-82CD-9642-B8DA-110345BF943C}"/>
                </a:ext>
              </a:extLst>
            </p:cNvPr>
            <p:cNvSpPr txBox="1"/>
            <p:nvPr/>
          </p:nvSpPr>
          <p:spPr>
            <a:xfrm>
              <a:off x="3269668" y="347903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A49A72-E194-F640-9FAA-BE6CE22F9313}"/>
              </a:ext>
            </a:extLst>
          </p:cNvPr>
          <p:cNvGrpSpPr/>
          <p:nvPr/>
        </p:nvGrpSpPr>
        <p:grpSpPr>
          <a:xfrm>
            <a:off x="3178562" y="4051312"/>
            <a:ext cx="516488" cy="554003"/>
            <a:chOff x="3178562" y="4051310"/>
            <a:chExt cx="516488" cy="5540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EBEE03D-8897-8F40-A304-BD9B83494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8256" y="405131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591859A-F42B-3448-BB2A-58CE62B556BE}"/>
                </a:ext>
              </a:extLst>
            </p:cNvPr>
            <p:cNvSpPr txBox="1"/>
            <p:nvPr/>
          </p:nvSpPr>
          <p:spPr>
            <a:xfrm>
              <a:off x="3178562" y="4205203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1180DA-E696-4241-B872-DCB466B37441}"/>
              </a:ext>
            </a:extLst>
          </p:cNvPr>
          <p:cNvGrpSpPr/>
          <p:nvPr/>
        </p:nvGrpSpPr>
        <p:grpSpPr>
          <a:xfrm>
            <a:off x="5235535" y="2674902"/>
            <a:ext cx="503663" cy="536151"/>
            <a:chOff x="5235533" y="2674900"/>
            <a:chExt cx="503663" cy="53615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4DB2047-AA47-D64A-A243-DC6BD458D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5417" y="267490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F43EAF1-6CA6-3E4A-B9F5-DD25ED2A345F}"/>
                </a:ext>
              </a:extLst>
            </p:cNvPr>
            <p:cNvSpPr txBox="1"/>
            <p:nvPr/>
          </p:nvSpPr>
          <p:spPr>
            <a:xfrm>
              <a:off x="5235533" y="2810941"/>
              <a:ext cx="503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US" sz="2000" baseline="-25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endPara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EAA18-9995-5142-99EE-B12D6EA6159C}"/>
              </a:ext>
            </a:extLst>
          </p:cNvPr>
          <p:cNvGrpSpPr/>
          <p:nvPr/>
        </p:nvGrpSpPr>
        <p:grpSpPr>
          <a:xfrm>
            <a:off x="5438400" y="2094162"/>
            <a:ext cx="1227762" cy="523220"/>
            <a:chOff x="5438400" y="2094162"/>
            <a:chExt cx="1227762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EA58C6-31D9-EC43-A246-CBD2E78E0B37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334538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80A2687-C631-2547-BBEC-769DAF7F7A8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400" y="2439061"/>
              <a:ext cx="122705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E6B3AA-4EA8-AC48-B387-E569FAD73616}"/>
                </a:ext>
              </a:extLst>
            </p:cNvPr>
            <p:cNvSpPr txBox="1"/>
            <p:nvPr/>
          </p:nvSpPr>
          <p:spPr>
            <a:xfrm>
              <a:off x="5645300" y="2094162"/>
              <a:ext cx="8210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Commit</a:t>
              </a:r>
            </a:p>
            <a:p>
              <a:pPr algn="ctr"/>
              <a:r>
                <a:rPr lang="en-CN" sz="1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Wait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5238EB5-1DD2-D245-95E8-AB5BD2DBF1F3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62" y="2328650"/>
              <a:ext cx="0" cy="22082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42C99D3-9027-A643-8D8C-C0DB6BAAA3CC}"/>
              </a:ext>
            </a:extLst>
          </p:cNvPr>
          <p:cNvSpPr txBox="1"/>
          <p:nvPr/>
        </p:nvSpPr>
        <p:spPr>
          <a:xfrm>
            <a:off x="7083927" y="3507746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A0D842-6021-AC4F-AA48-F585796A325A}"/>
              </a:ext>
            </a:extLst>
          </p:cNvPr>
          <p:cNvSpPr txBox="1"/>
          <p:nvPr/>
        </p:nvSpPr>
        <p:spPr>
          <a:xfrm>
            <a:off x="7083927" y="4441695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173783D-9566-E54E-8F57-2918840306A8}"/>
              </a:ext>
            </a:extLst>
          </p:cNvPr>
          <p:cNvSpPr txBox="1"/>
          <p:nvPr/>
        </p:nvSpPr>
        <p:spPr>
          <a:xfrm>
            <a:off x="5650571" y="3112961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T.ts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600" baseline="-2500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endParaRPr lang="en-CN" sz="16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9" name="Slide Number Placeholder 2">
            <a:extLst>
              <a:ext uri="{FF2B5EF4-FFF2-40B4-BE49-F238E27FC236}">
                <a16:creationId xmlns:a16="http://schemas.microsoft.com/office/drawing/2014/main" id="{231677D4-5FE2-2B41-A795-A1D69A4C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21" y="5255738"/>
            <a:ext cx="8694051" cy="1563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chooses a read timestamp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TT.now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().latest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 prepared write, return the preceding write, e.g., on 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&gt;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 need to wait, proceed with read,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on 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write prepared with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ts’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&lt; </a:t>
            </a:r>
            <a:r>
              <a:rPr lang="en-US" sz="1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sz="1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wait until write commits, e.g., on C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9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(shards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3" y="2056737"/>
            <a:ext cx="1566497" cy="143982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487395" y="205361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92ACF-7054-D045-8B5F-79DE0D9245B5}"/>
              </a:ext>
            </a:extLst>
          </p:cNvPr>
          <p:cNvSpPr txBox="1"/>
          <p:nvPr/>
        </p:nvSpPr>
        <p:spPr>
          <a:xfrm>
            <a:off x="381321" y="4849681"/>
            <a:ext cx="319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T’ = R(A=?, B=?, C=?)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B58A2-889B-5241-B04D-9C346F0826AC}"/>
              </a:ext>
            </a:extLst>
          </p:cNvPr>
          <p:cNvGrpSpPr/>
          <p:nvPr/>
        </p:nvGrpSpPr>
        <p:grpSpPr>
          <a:xfrm>
            <a:off x="2718983" y="1466820"/>
            <a:ext cx="832279" cy="990029"/>
            <a:chOff x="1719237" y="1466818"/>
            <a:chExt cx="832279" cy="9900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10820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663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19237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639B94D-E44B-354F-9DB9-5007921F55B6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3" y="2056737"/>
            <a:ext cx="1716703" cy="222426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35121" y="2056739"/>
            <a:ext cx="1344534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5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5A01D5C-FC8C-FC4B-95D2-A4BBA111D2B1}"/>
              </a:ext>
            </a:extLst>
          </p:cNvPr>
          <p:cNvCxnSpPr>
            <a:cxnSpLocks/>
          </p:cNvCxnSpPr>
          <p:nvPr/>
        </p:nvCxnSpPr>
        <p:spPr>
          <a:xfrm>
            <a:off x="3862674" y="338882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3E1E303-BA0C-A248-B320-F07DC4B8AE93}"/>
              </a:ext>
            </a:extLst>
          </p:cNvPr>
          <p:cNvSpPr txBox="1"/>
          <p:nvPr/>
        </p:nvSpPr>
        <p:spPr>
          <a:xfrm>
            <a:off x="3627673" y="354888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DD691E-31D7-EE4D-92A6-AF1CA85AA0C8}"/>
              </a:ext>
            </a:extLst>
          </p:cNvPr>
          <p:cNvSpPr txBox="1"/>
          <p:nvPr/>
        </p:nvSpPr>
        <p:spPr>
          <a:xfrm>
            <a:off x="3573597" y="3038976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E85AA40-D09E-8644-9A64-DF264B530310}"/>
              </a:ext>
            </a:extLst>
          </p:cNvPr>
          <p:cNvCxnSpPr>
            <a:cxnSpLocks/>
          </p:cNvCxnSpPr>
          <p:nvPr/>
        </p:nvCxnSpPr>
        <p:spPr>
          <a:xfrm>
            <a:off x="2900450" y="4172101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DFF7C9D-C18C-1347-9DDA-35A47A940DDF}"/>
              </a:ext>
            </a:extLst>
          </p:cNvPr>
          <p:cNvSpPr txBox="1"/>
          <p:nvPr/>
        </p:nvSpPr>
        <p:spPr>
          <a:xfrm>
            <a:off x="2736781" y="43321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B594A7-F29C-CD49-A7A9-0C00284EC782}"/>
              </a:ext>
            </a:extLst>
          </p:cNvPr>
          <p:cNvSpPr txBox="1"/>
          <p:nvPr/>
        </p:nvSpPr>
        <p:spPr>
          <a:xfrm>
            <a:off x="2422833" y="3822252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C307337-2E8C-2649-BBBD-DF7A9A87AACB}"/>
              </a:ext>
            </a:extLst>
          </p:cNvPr>
          <p:cNvCxnSpPr>
            <a:cxnSpLocks/>
          </p:cNvCxnSpPr>
          <p:nvPr/>
        </p:nvCxnSpPr>
        <p:spPr>
          <a:xfrm>
            <a:off x="3508682" y="1903934"/>
            <a:ext cx="0" cy="2495613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08957C4-24E3-5040-AEE5-6DEC8C8453F9}"/>
              </a:ext>
            </a:extLst>
          </p:cNvPr>
          <p:cNvSpPr txBox="1"/>
          <p:nvPr/>
        </p:nvSpPr>
        <p:spPr>
          <a:xfrm>
            <a:off x="3283052" y="43241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01618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DCB51D-A053-314B-8619-30FA5065D383}"/>
              </a:ext>
            </a:extLst>
          </p:cNvPr>
          <p:cNvCxnSpPr>
            <a:cxnSpLocks/>
          </p:cNvCxnSpPr>
          <p:nvPr/>
        </p:nvCxnSpPr>
        <p:spPr>
          <a:xfrm flipV="1">
            <a:off x="4707488" y="2046713"/>
            <a:ext cx="749287" cy="144087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77D635C-8A6C-1343-AF34-91412EA2D28A}"/>
              </a:ext>
            </a:extLst>
          </p:cNvPr>
          <p:cNvSpPr txBox="1"/>
          <p:nvPr/>
        </p:nvSpPr>
        <p:spPr>
          <a:xfrm>
            <a:off x="5207509" y="1681933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55AB8C63-2357-9345-8A20-090AB8162EC1}"/>
              </a:ext>
            </a:extLst>
          </p:cNvPr>
          <p:cNvCxnSpPr>
            <a:cxnSpLocks/>
          </p:cNvCxnSpPr>
          <p:nvPr/>
        </p:nvCxnSpPr>
        <p:spPr>
          <a:xfrm flipV="1">
            <a:off x="5821993" y="2087746"/>
            <a:ext cx="947661" cy="2214566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DECA60E-E675-7E45-8AEA-DB9AC6644288}"/>
              </a:ext>
            </a:extLst>
          </p:cNvPr>
          <p:cNvSpPr txBox="1"/>
          <p:nvPr/>
        </p:nvSpPr>
        <p:spPr>
          <a:xfrm>
            <a:off x="6406318" y="165823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A5CC7-C324-4848-8E22-EF1BEC4F8851}"/>
              </a:ext>
            </a:extLst>
          </p:cNvPr>
          <p:cNvGrpSpPr/>
          <p:nvPr/>
        </p:nvGrpSpPr>
        <p:grpSpPr>
          <a:xfrm>
            <a:off x="5025619" y="3822252"/>
            <a:ext cx="896380" cy="901336"/>
            <a:chOff x="5025619" y="3822252"/>
            <a:chExt cx="896380" cy="901336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042308-F881-184D-9D6E-BF90E4C5E157}"/>
                </a:ext>
              </a:extLst>
            </p:cNvPr>
            <p:cNvCxnSpPr>
              <a:cxnSpLocks/>
            </p:cNvCxnSpPr>
            <p:nvPr/>
          </p:nvCxnSpPr>
          <p:spPr>
            <a:xfrm>
              <a:off x="5314696" y="417210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4056619-AFD3-F345-B36E-24FEC7C3A2CA}"/>
                </a:ext>
              </a:extLst>
            </p:cNvPr>
            <p:cNvSpPr txBox="1"/>
            <p:nvPr/>
          </p:nvSpPr>
          <p:spPr>
            <a:xfrm>
              <a:off x="5025619" y="3822252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5FDD4EE-0D87-324D-987C-0731B37BD989}"/>
                </a:ext>
              </a:extLst>
            </p:cNvPr>
            <p:cNvSpPr txBox="1"/>
            <p:nvPr/>
          </p:nvSpPr>
          <p:spPr>
            <a:xfrm>
              <a:off x="5086951" y="432347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8D1CB-E9B9-9445-89F8-25BC20C1D52A}"/>
              </a:ext>
            </a:extLst>
          </p:cNvPr>
          <p:cNvGrpSpPr/>
          <p:nvPr/>
        </p:nvGrpSpPr>
        <p:grpSpPr>
          <a:xfrm>
            <a:off x="4883087" y="4534295"/>
            <a:ext cx="904973" cy="528619"/>
            <a:chOff x="4883085" y="4534293"/>
            <a:chExt cx="904973" cy="528619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E744995-9F6B-994E-A385-2EE67CA7C4A2}"/>
                </a:ext>
              </a:extLst>
            </p:cNvPr>
            <p:cNvSpPr/>
            <p:nvPr/>
          </p:nvSpPr>
          <p:spPr>
            <a:xfrm>
              <a:off x="4883085" y="4534293"/>
              <a:ext cx="904973" cy="207407"/>
            </a:xfrm>
            <a:custGeom>
              <a:avLst/>
              <a:gdLst>
                <a:gd name="connsiteX0" fmla="*/ 0 w 904973"/>
                <a:gd name="connsiteY0" fmla="*/ 0 h 207407"/>
                <a:gd name="connsiteX1" fmla="*/ 461913 w 904973"/>
                <a:gd name="connsiteY1" fmla="*/ 207389 h 207407"/>
                <a:gd name="connsiteX2" fmla="*/ 904973 w 904973"/>
                <a:gd name="connsiteY2" fmla="*/ 9427 h 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973" h="207407">
                  <a:moveTo>
                    <a:pt x="0" y="0"/>
                  </a:moveTo>
                  <a:cubicBezTo>
                    <a:pt x="155542" y="102909"/>
                    <a:pt x="311084" y="205818"/>
                    <a:pt x="461913" y="207389"/>
                  </a:cubicBezTo>
                  <a:cubicBezTo>
                    <a:pt x="612742" y="208960"/>
                    <a:pt x="758857" y="109193"/>
                    <a:pt x="904973" y="94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82894-8575-DA4B-80FA-C96444EADC8A}"/>
                </a:ext>
              </a:extLst>
            </p:cNvPr>
            <p:cNvSpPr txBox="1"/>
            <p:nvPr/>
          </p:nvSpPr>
          <p:spPr>
            <a:xfrm>
              <a:off x="5043495" y="4693580"/>
              <a:ext cx="63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ait</a:t>
              </a:r>
            </a:p>
          </p:txBody>
        </p:sp>
      </p:grpSp>
      <p:sp>
        <p:nvSpPr>
          <p:cNvPr id="55" name="Slide Number Placeholder 2">
            <a:extLst>
              <a:ext uri="{FF2B5EF4-FFF2-40B4-BE49-F238E27FC236}">
                <a16:creationId xmlns:a16="http://schemas.microsoft.com/office/drawing/2014/main" id="{1D506652-C0EE-7042-9764-C8418668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4976" y="4723373"/>
                <a:ext cx="8694051" cy="21190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 writes are monotonic, e.g., writes with smaller timestamp must be applied earlier,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applied before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T’ needs to wait until there exists a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Paxos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write with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&gt;10 (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eg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W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),</a:t>
                </a:r>
                <a:r>
                  <a:rPr lang="en-US" sz="18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 all writes before 10 are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Put it together: a shard can process a read at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if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ts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&lt;=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min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𝑃𝑎𝑥𝑜𝑠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𝑠𝑎𝑓𝑒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Helvetica Neue" panose="02000503000000020004" pitchFamily="2" charset="0"/>
                                <a:cs typeface="Helvetica Neue" panose="02000503000000020004" pitchFamily="2" charset="0"/>
                              </a:rPr>
                              <m:t>𝑇𝑀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: before </a:t>
                </a:r>
                <a:r>
                  <a:rPr lang="en-US" sz="18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r>
                  <a:rPr lang="en-US" sz="18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safe</a:t>
                </a:r>
                <a:r>
                  <a:rPr lang="en-US" sz="18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all system states (writes) have finalized</a:t>
                </a:r>
              </a:p>
              <a:p>
                <a:pPr>
                  <a:lnSpc>
                    <a:spcPct val="100000"/>
                  </a:lnSpc>
                  <a:spcBef>
                    <a:spcPts val="800"/>
                  </a:spcBef>
                </a:pPr>
                <a:endParaRPr 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976" y="4723373"/>
                <a:ext cx="8694051" cy="2119081"/>
              </a:xfrm>
              <a:blipFill>
                <a:blip r:embed="rId3"/>
                <a:stretch>
                  <a:fillRect l="-437" t="-1796" r="-437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Read-Only Transactions (</a:t>
            </a:r>
            <a:r>
              <a:rPr lang="en-US" sz="3400" dirty="0" err="1"/>
              <a:t>Paxos</a:t>
            </a:r>
            <a:r>
              <a:rPr lang="en-US" sz="3400" dirty="0"/>
              <a:t> part)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4541183" y="2053616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19A3BC2-7E8A-E64B-93E3-8FCB67CA7520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122109" y="2056739"/>
            <a:ext cx="1442070" cy="70348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A60A77B-09E7-E64E-96EC-0E054D257EFC}"/>
              </a:ext>
            </a:extLst>
          </p:cNvPr>
          <p:cNvCxnSpPr>
            <a:cxnSpLocks/>
          </p:cNvCxnSpPr>
          <p:nvPr/>
        </p:nvCxnSpPr>
        <p:spPr>
          <a:xfrm>
            <a:off x="256723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1E624-6AFE-AF40-8E6E-D37D31B22290}"/>
              </a:ext>
            </a:extLst>
          </p:cNvPr>
          <p:cNvSpPr txBox="1"/>
          <p:nvPr/>
        </p:nvSpPr>
        <p:spPr>
          <a:xfrm>
            <a:off x="2403565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E29DA54-15E6-104A-B27D-4A4E94D78369}"/>
              </a:ext>
            </a:extLst>
          </p:cNvPr>
          <p:cNvSpPr txBox="1"/>
          <p:nvPr/>
        </p:nvSpPr>
        <p:spPr>
          <a:xfrm>
            <a:off x="2278153" y="2298130"/>
            <a:ext cx="89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09872C-6014-6A4D-9B60-22A387AF9019}"/>
              </a:ext>
            </a:extLst>
          </p:cNvPr>
          <p:cNvGrpSpPr/>
          <p:nvPr/>
        </p:nvGrpSpPr>
        <p:grpSpPr>
          <a:xfrm>
            <a:off x="3478124" y="1903932"/>
            <a:ext cx="470000" cy="2820290"/>
            <a:chOff x="3014828" y="1903932"/>
            <a:chExt cx="470000" cy="2820290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C307337-2E8C-2649-BBBD-DF7A9A87AAC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650" y="1903932"/>
              <a:ext cx="0" cy="24956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08957C4-24E3-5040-AEE5-6DEC8C8453F9}"/>
                </a:ext>
              </a:extLst>
            </p:cNvPr>
            <p:cNvSpPr txBox="1"/>
            <p:nvPr/>
          </p:nvSpPr>
          <p:spPr>
            <a:xfrm>
              <a:off x="3014828" y="432411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solidFill>
                    <a:srgbClr val="00B05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F2E1B3-E2DC-EC4D-92CC-E925BCE110F7}"/>
              </a:ext>
            </a:extLst>
          </p:cNvPr>
          <p:cNvSpPr txBox="1"/>
          <p:nvPr/>
        </p:nvSpPr>
        <p:spPr>
          <a:xfrm>
            <a:off x="4755406" y="1681077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2D28B9-3BC6-2348-B284-9ACE74454291}"/>
              </a:ext>
            </a:extLst>
          </p:cNvPr>
          <p:cNvGrpSpPr/>
          <p:nvPr/>
        </p:nvGrpSpPr>
        <p:grpSpPr>
          <a:xfrm>
            <a:off x="2709987" y="2808043"/>
            <a:ext cx="1017573" cy="703785"/>
            <a:chOff x="2709985" y="2808041"/>
            <a:chExt cx="1017573" cy="7037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AC4C552-AACF-FC41-85E3-59A9E6663E89}"/>
                </a:ext>
              </a:extLst>
            </p:cNvPr>
            <p:cNvSpPr txBox="1"/>
            <p:nvPr/>
          </p:nvSpPr>
          <p:spPr>
            <a:xfrm>
              <a:off x="2709985" y="3111716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F6691F3-42B2-5845-89EC-FB37D09372F5}"/>
                </a:ext>
              </a:extLst>
            </p:cNvPr>
            <p:cNvSpPr/>
            <p:nvPr/>
          </p:nvSpPr>
          <p:spPr>
            <a:xfrm>
              <a:off x="2912882" y="2808041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7BBC96-98B3-FA49-9CF2-2B8F3B194ADD}"/>
              </a:ext>
            </a:extLst>
          </p:cNvPr>
          <p:cNvGrpSpPr/>
          <p:nvPr/>
        </p:nvGrpSpPr>
        <p:grpSpPr>
          <a:xfrm>
            <a:off x="3785974" y="2809147"/>
            <a:ext cx="1017573" cy="703785"/>
            <a:chOff x="3785972" y="2809145"/>
            <a:chExt cx="1017573" cy="7037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9527A-30E1-B142-A485-A013DF27C0A0}"/>
                </a:ext>
              </a:extLst>
            </p:cNvPr>
            <p:cNvSpPr txBox="1"/>
            <p:nvPr/>
          </p:nvSpPr>
          <p:spPr>
            <a:xfrm>
              <a:off x="3785972" y="3112820"/>
              <a:ext cx="1017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  <a:r>
                <a:rPr lang="en-CN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Paxos</a:t>
              </a:r>
            </a:p>
          </p:txBody>
        </p:sp>
        <p:sp>
          <p:nvSpPr>
            <p:cNvPr id="60" name="Up Arrow 59">
              <a:extLst>
                <a:ext uri="{FF2B5EF4-FFF2-40B4-BE49-F238E27FC236}">
                  <a16:creationId xmlns:a16="http://schemas.microsoft.com/office/drawing/2014/main" id="{25D95255-2C8F-784C-BCC8-D923E0A85C69}"/>
                </a:ext>
              </a:extLst>
            </p:cNvPr>
            <p:cNvSpPr/>
            <p:nvPr/>
          </p:nvSpPr>
          <p:spPr>
            <a:xfrm>
              <a:off x="3988869" y="2809145"/>
              <a:ext cx="101946" cy="343697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87BFDA7E-37B8-974D-BBF9-6216B09C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C8510-E343-8949-A7B2-8C68CB4C7BF4}"/>
              </a:ext>
            </a:extLst>
          </p:cNvPr>
          <p:cNvGrpSpPr/>
          <p:nvPr/>
        </p:nvGrpSpPr>
        <p:grpSpPr>
          <a:xfrm>
            <a:off x="2705971" y="1466820"/>
            <a:ext cx="832279" cy="990029"/>
            <a:chOff x="1742289" y="1466818"/>
            <a:chExt cx="832279" cy="990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4E1E26-D5B5-BC44-B4D0-7BD0BDB61E3D}"/>
                </a:ext>
              </a:extLst>
            </p:cNvPr>
            <p:cNvSpPr txBox="1"/>
            <p:nvPr/>
          </p:nvSpPr>
          <p:spPr>
            <a:xfrm>
              <a:off x="1742289" y="2056737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s=10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2249BD3-E29D-5944-A121-EAE48CCED8F6}"/>
                </a:ext>
              </a:extLst>
            </p:cNvPr>
            <p:cNvSpPr txBox="1"/>
            <p:nvPr/>
          </p:nvSpPr>
          <p:spPr>
            <a:xfrm>
              <a:off x="1941556" y="1466818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T’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72731B-D9B6-C449-9E98-15CDED4A5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7399" y="195502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9039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 flipV="1">
            <a:off x="1588418" y="3496561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28997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26572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40428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8699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18041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8310A13-7371-F749-B0A1-32439521A348}"/>
              </a:ext>
            </a:extLst>
          </p:cNvPr>
          <p:cNvSpPr txBox="1"/>
          <p:nvPr/>
        </p:nvSpPr>
        <p:spPr>
          <a:xfrm>
            <a:off x="1434178" y="280804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624AC0-36E0-6143-A8B8-10990E1F450B}"/>
              </a:ext>
            </a:extLst>
          </p:cNvPr>
          <p:cNvSpPr txBox="1"/>
          <p:nvPr/>
        </p:nvSpPr>
        <p:spPr>
          <a:xfrm>
            <a:off x="1448392" y="3563421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3CD528-63EC-A941-8381-F1A4384C45DF}"/>
              </a:ext>
            </a:extLst>
          </p:cNvPr>
          <p:cNvSpPr txBox="1"/>
          <p:nvPr/>
        </p:nvSpPr>
        <p:spPr>
          <a:xfrm>
            <a:off x="1434178" y="435683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965719-294D-9F46-B55D-53E9EEB00295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815DC-1AFA-B347-9179-CB194E9709DB}"/>
              </a:ext>
            </a:extLst>
          </p:cNvPr>
          <p:cNvSpPr txBox="1"/>
          <p:nvPr/>
        </p:nvSpPr>
        <p:spPr>
          <a:xfrm>
            <a:off x="1353854" y="2295564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1AE0BCB-C2E5-1342-AFAF-38E70493BBEF}"/>
              </a:ext>
            </a:extLst>
          </p:cNvPr>
          <p:cNvSpPr txBox="1"/>
          <p:nvPr/>
        </p:nvSpPr>
        <p:spPr>
          <a:xfrm>
            <a:off x="1380559" y="3078495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85CC196-0606-974A-A9A2-13F5B6DF75AF}"/>
              </a:ext>
            </a:extLst>
          </p:cNvPr>
          <p:cNvSpPr txBox="1"/>
          <p:nvPr/>
        </p:nvSpPr>
        <p:spPr>
          <a:xfrm>
            <a:off x="1374922" y="386082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87BFDA7E-37B8-974D-BBF9-6216B09C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844CDD-B0D5-B445-8D2D-B92AB5050179}"/>
              </a:ext>
            </a:extLst>
          </p:cNvPr>
          <p:cNvSpPr txBox="1"/>
          <p:nvPr/>
        </p:nvSpPr>
        <p:spPr>
          <a:xfrm>
            <a:off x="2905321" y="1467262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A7D95E-50EF-994E-AB0F-F77A061D04E2}"/>
              </a:ext>
            </a:extLst>
          </p:cNvPr>
          <p:cNvSpPr txBox="1"/>
          <p:nvPr/>
        </p:nvSpPr>
        <p:spPr>
          <a:xfrm>
            <a:off x="2713740" y="2057179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2C4396-3D48-0C4C-B00C-BA7DCF8A643E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3129878" y="2057181"/>
            <a:ext cx="520042" cy="6904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805E86-4E3F-F442-B70A-8BA966124AAB}"/>
              </a:ext>
            </a:extLst>
          </p:cNvPr>
          <p:cNvGrpSpPr/>
          <p:nvPr/>
        </p:nvGrpSpPr>
        <p:grpSpPr>
          <a:xfrm>
            <a:off x="4778340" y="2291267"/>
            <a:ext cx="1164003" cy="969982"/>
            <a:chOff x="4538446" y="3252236"/>
            <a:chExt cx="1164003" cy="9699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CCB5863-1069-474B-A3C8-612F614681DE}"/>
                </a:ext>
              </a:extLst>
            </p:cNvPr>
            <p:cNvSpPr txBox="1"/>
            <p:nvPr/>
          </p:nvSpPr>
          <p:spPr>
            <a:xfrm>
              <a:off x="4538446" y="3252236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C0644DF-90EA-AD4E-8E3F-67A131720256}"/>
                </a:ext>
              </a:extLst>
            </p:cNvPr>
            <p:cNvCxnSpPr>
              <a:cxnSpLocks/>
            </p:cNvCxnSpPr>
            <p:nvPr/>
          </p:nvCxnSpPr>
          <p:spPr>
            <a:xfrm>
              <a:off x="4975376" y="3637325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9B35AE4-40BF-A341-B10D-FFC358FBDAE2}"/>
                </a:ext>
              </a:extLst>
            </p:cNvPr>
            <p:cNvSpPr txBox="1"/>
            <p:nvPr/>
          </p:nvSpPr>
          <p:spPr>
            <a:xfrm>
              <a:off x="4721090" y="3822108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0947A7-7186-9B4A-BB54-777428C5B108}"/>
              </a:ext>
            </a:extLst>
          </p:cNvPr>
          <p:cNvGrpSpPr/>
          <p:nvPr/>
        </p:nvGrpSpPr>
        <p:grpSpPr>
          <a:xfrm>
            <a:off x="3831610" y="2266098"/>
            <a:ext cx="896380" cy="956823"/>
            <a:chOff x="3591718" y="3227065"/>
            <a:chExt cx="896380" cy="95682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8ED0396-CE3B-3D4D-B6D0-DFAFD52462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70" y="362371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7CF574-FC2D-534C-AED2-003B66B8BA58}"/>
                </a:ext>
              </a:extLst>
            </p:cNvPr>
            <p:cNvSpPr txBox="1"/>
            <p:nvPr/>
          </p:nvSpPr>
          <p:spPr>
            <a:xfrm>
              <a:off x="3669933" y="3783778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0CA9A-A7BA-6A46-952E-AED34674176C}"/>
                </a:ext>
              </a:extLst>
            </p:cNvPr>
            <p:cNvSpPr txBox="1"/>
            <p:nvPr/>
          </p:nvSpPr>
          <p:spPr>
            <a:xfrm>
              <a:off x="3591718" y="3227065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0AF71E-C60B-4544-AFB7-9164ADDEFE08}"/>
              </a:ext>
            </a:extLst>
          </p:cNvPr>
          <p:cNvGrpSpPr/>
          <p:nvPr/>
        </p:nvGrpSpPr>
        <p:grpSpPr>
          <a:xfrm>
            <a:off x="5032626" y="3800222"/>
            <a:ext cx="1164003" cy="969982"/>
            <a:chOff x="4792732" y="4761191"/>
            <a:chExt cx="1164003" cy="9699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7430BF1-AAF7-9E4E-A9FC-3CF02B4C230C}"/>
                </a:ext>
              </a:extLst>
            </p:cNvPr>
            <p:cNvSpPr txBox="1"/>
            <p:nvPr/>
          </p:nvSpPr>
          <p:spPr>
            <a:xfrm>
              <a:off x="4792732" y="4761191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D52EBE8-1365-5241-89BA-9A410DFB0C43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62" y="5146280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659FA0-6003-974F-8A7A-F765ACD7A358}"/>
                </a:ext>
              </a:extLst>
            </p:cNvPr>
            <p:cNvSpPr txBox="1"/>
            <p:nvPr/>
          </p:nvSpPr>
          <p:spPr>
            <a:xfrm>
              <a:off x="4975376" y="5331063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</a:t>
              </a:r>
              <a:r>
                <a:rPr lang="en-CN" sz="2000" baseline="-25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  <a:r>
                <a:rPr lang="en-CN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=8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6587D6-90CC-2F49-BF3C-6B85430BEE84}"/>
              </a:ext>
            </a:extLst>
          </p:cNvPr>
          <p:cNvGrpSpPr/>
          <p:nvPr/>
        </p:nvGrpSpPr>
        <p:grpSpPr>
          <a:xfrm>
            <a:off x="4085896" y="3775053"/>
            <a:ext cx="946728" cy="956823"/>
            <a:chOff x="3846004" y="4736020"/>
            <a:chExt cx="946728" cy="95682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C6622C2-00BC-2D45-BC0B-2F7C166BCBB0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814471A-138F-7249-936D-4FC4BB756F64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6D88976-BC28-4D41-9AA2-5D0E7FE0263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B4C515B-B3D1-EC4B-B72A-D732CB969699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3129878" y="2057179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CAAA6A2-2ECD-3944-9C15-2749A2BF4E2B}"/>
              </a:ext>
            </a:extLst>
          </p:cNvPr>
          <p:cNvCxnSpPr>
            <a:cxnSpLocks/>
          </p:cNvCxnSpPr>
          <p:nvPr/>
        </p:nvCxnSpPr>
        <p:spPr>
          <a:xfrm flipV="1">
            <a:off x="3679825" y="2041071"/>
            <a:ext cx="302260" cy="71487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3485803-3001-A444-86CB-E5E60572CDDA}"/>
              </a:ext>
            </a:extLst>
          </p:cNvPr>
          <p:cNvSpPr txBox="1"/>
          <p:nvPr/>
        </p:nvSpPr>
        <p:spPr>
          <a:xfrm>
            <a:off x="3668710" y="165511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B17807B-DF53-3A48-95DB-AA57845DF843}"/>
              </a:ext>
            </a:extLst>
          </p:cNvPr>
          <p:cNvCxnSpPr>
            <a:cxnSpLocks/>
          </p:cNvCxnSpPr>
          <p:nvPr/>
        </p:nvCxnSpPr>
        <p:spPr>
          <a:xfrm flipV="1">
            <a:off x="6505898" y="2067654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796138D-9611-B24C-9587-6CF33B705646}"/>
              </a:ext>
            </a:extLst>
          </p:cNvPr>
          <p:cNvSpPr txBox="1"/>
          <p:nvPr/>
        </p:nvSpPr>
        <p:spPr>
          <a:xfrm>
            <a:off x="6641418" y="1666748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CN" sz="14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A467E3-592C-0E4E-A44F-6360FB98D2BB}"/>
              </a:ext>
            </a:extLst>
          </p:cNvPr>
          <p:cNvSpPr>
            <a:spLocks noChangeAspect="1"/>
          </p:cNvSpPr>
          <p:nvPr/>
        </p:nvSpPr>
        <p:spPr>
          <a:xfrm>
            <a:off x="2991164" y="1955462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7DF8F1D7-992B-8B40-9D86-24F21AAD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780"/>
            <a:ext cx="8229600" cy="1216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if no replication, only shards</a:t>
            </a:r>
            <a:r>
              <a:rPr lang="en-US" sz="3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en-US" sz="3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21C574-30C5-4641-9279-B2755EE9B061}"/>
              </a:ext>
            </a:extLst>
          </p:cNvPr>
          <p:cNvSpPr txBox="1"/>
          <p:nvPr/>
        </p:nvSpPr>
        <p:spPr>
          <a:xfrm>
            <a:off x="335532" y="5655486"/>
            <a:ext cx="859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sees partial effect of T (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sees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but not W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and violates atomicity </a:t>
            </a:r>
            <a:endParaRPr lang="en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4BB059-9C3B-334B-B10F-18555277347B}"/>
              </a:ext>
            </a:extLst>
          </p:cNvPr>
          <p:cNvSpPr txBox="1"/>
          <p:nvPr/>
        </p:nvSpPr>
        <p:spPr>
          <a:xfrm>
            <a:off x="348018" y="5097969"/>
            <a:ext cx="461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W</a:t>
            </a:r>
            <a:r>
              <a:rPr lang="en-US" sz="24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},    T’ = R (A, C)</a:t>
            </a:r>
          </a:p>
        </p:txBody>
      </p:sp>
    </p:spTree>
    <p:extLst>
      <p:ext uri="{BB962C8B-B14F-4D97-AF65-F5344CB8AC3E}">
        <p14:creationId xmlns:p14="http://schemas.microsoft.com/office/powerpoint/2010/main" val="2393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8D17E007-46FB-314F-82B9-F2F7A448B5BD}"/>
              </a:ext>
            </a:extLst>
          </p:cNvPr>
          <p:cNvSpPr txBox="1"/>
          <p:nvPr/>
        </p:nvSpPr>
        <p:spPr>
          <a:xfrm>
            <a:off x="650790" y="5150778"/>
            <a:ext cx="798226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Uncertainty-wait ensures that 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must &gt; readTS because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starts after T’ “commits,” and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 waits out uncertainty before “commit”, e.g., TT.after(10) == true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AA7323C-92ED-EC4C-8D33-8C886217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20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400" dirty="0"/>
              <a:t>A Puzzle to Help With Understanding:</a:t>
            </a:r>
            <a:br>
              <a:rPr lang="en-US" sz="3400" dirty="0"/>
            </a:br>
            <a:r>
              <a:rPr lang="en-CN"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uncertainty-wait</a:t>
            </a:r>
            <a:endParaRPr lang="en-US" sz="3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9" name="Slide Number Placeholder 2">
            <a:extLst>
              <a:ext uri="{FF2B5EF4-FFF2-40B4-BE49-F238E27FC236}">
                <a16:creationId xmlns:a16="http://schemas.microsoft.com/office/drawing/2014/main" id="{7D9DFBE5-3EF6-2B4C-A7D2-639F210B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4FE2B81-C440-D347-8337-109AC988BEC1}"/>
              </a:ext>
            </a:extLst>
          </p:cNvPr>
          <p:cNvCxnSpPr>
            <a:cxnSpLocks/>
          </p:cNvCxnSpPr>
          <p:nvPr/>
        </p:nvCxnSpPr>
        <p:spPr>
          <a:xfrm>
            <a:off x="1588418" y="2755329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4F00947-03C7-4249-AE85-933C62991645}"/>
              </a:ext>
            </a:extLst>
          </p:cNvPr>
          <p:cNvCxnSpPr>
            <a:cxnSpLocks/>
          </p:cNvCxnSpPr>
          <p:nvPr/>
        </p:nvCxnSpPr>
        <p:spPr>
          <a:xfrm flipV="1">
            <a:off x="1588418" y="3489837"/>
            <a:ext cx="6226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46CF5FD-CAD7-944F-91DA-EF8BE16259BC}"/>
              </a:ext>
            </a:extLst>
          </p:cNvPr>
          <p:cNvCxnSpPr>
            <a:cxnSpLocks/>
          </p:cNvCxnSpPr>
          <p:nvPr/>
        </p:nvCxnSpPr>
        <p:spPr>
          <a:xfrm>
            <a:off x="1588418" y="4283255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7E3397A-80DA-4D42-BF48-E6C5BB91B7B9}"/>
              </a:ext>
            </a:extLst>
          </p:cNvPr>
          <p:cNvCxnSpPr>
            <a:cxnSpLocks/>
          </p:cNvCxnSpPr>
          <p:nvPr/>
        </p:nvCxnSpPr>
        <p:spPr>
          <a:xfrm>
            <a:off x="1588418" y="2050674"/>
            <a:ext cx="6226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69E38C2-FFD9-9A41-9FB4-D2F80F4E03B7}"/>
              </a:ext>
            </a:extLst>
          </p:cNvPr>
          <p:cNvSpPr txBox="1"/>
          <p:nvPr/>
        </p:nvSpPr>
        <p:spPr>
          <a:xfrm>
            <a:off x="1072753" y="25244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29E74C-D5AA-054F-A4B4-E4401B2D98DD}"/>
              </a:ext>
            </a:extLst>
          </p:cNvPr>
          <p:cNvSpPr txBox="1"/>
          <p:nvPr/>
        </p:nvSpPr>
        <p:spPr>
          <a:xfrm>
            <a:off x="1061531" y="3259005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8012DC-1ADC-4646-BDA9-B66A932A3380}"/>
              </a:ext>
            </a:extLst>
          </p:cNvPr>
          <p:cNvSpPr txBox="1"/>
          <p:nvPr/>
        </p:nvSpPr>
        <p:spPr>
          <a:xfrm>
            <a:off x="1055119" y="403614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84D431-3EF9-1D4B-A3DE-5A47B29AAD5E}"/>
              </a:ext>
            </a:extLst>
          </p:cNvPr>
          <p:cNvSpPr txBox="1"/>
          <p:nvPr/>
        </p:nvSpPr>
        <p:spPr>
          <a:xfrm>
            <a:off x="1910820" y="146009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T’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758DFE3-42BE-024E-9FFB-9C3FD8C04BD1}"/>
              </a:ext>
            </a:extLst>
          </p:cNvPr>
          <p:cNvCxnSpPr>
            <a:cxnSpLocks/>
          </p:cNvCxnSpPr>
          <p:nvPr/>
        </p:nvCxnSpPr>
        <p:spPr>
          <a:xfrm>
            <a:off x="1588416" y="1925183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6883C0-EA88-BC49-9E74-9159093F521B}"/>
              </a:ext>
            </a:extLst>
          </p:cNvPr>
          <p:cNvCxnSpPr>
            <a:cxnSpLocks/>
          </p:cNvCxnSpPr>
          <p:nvPr/>
        </p:nvCxnSpPr>
        <p:spPr>
          <a:xfrm>
            <a:off x="1594700" y="2641255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3A90650-2453-3242-AA0D-5F45AA101B55}"/>
              </a:ext>
            </a:extLst>
          </p:cNvPr>
          <p:cNvCxnSpPr>
            <a:cxnSpLocks/>
          </p:cNvCxnSpPr>
          <p:nvPr/>
        </p:nvCxnSpPr>
        <p:spPr>
          <a:xfrm>
            <a:off x="1600984" y="338026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4B8EF74-19C5-BB43-A110-470C315E0E01}"/>
              </a:ext>
            </a:extLst>
          </p:cNvPr>
          <p:cNvCxnSpPr>
            <a:cxnSpLocks/>
          </p:cNvCxnSpPr>
          <p:nvPr/>
        </p:nvCxnSpPr>
        <p:spPr>
          <a:xfrm>
            <a:off x="1597843" y="417368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BD1E02E-366C-0D40-A41B-DF695AF6AC86}"/>
              </a:ext>
            </a:extLst>
          </p:cNvPr>
          <p:cNvSpPr txBox="1"/>
          <p:nvPr/>
        </p:nvSpPr>
        <p:spPr>
          <a:xfrm>
            <a:off x="1434178" y="2801317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B782C7-3DD1-9249-BD9D-CD454020403B}"/>
              </a:ext>
            </a:extLst>
          </p:cNvPr>
          <p:cNvSpPr txBox="1"/>
          <p:nvPr/>
        </p:nvSpPr>
        <p:spPr>
          <a:xfrm>
            <a:off x="1448392" y="3556697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6B9CB29-48A8-1340-9030-A2DE63F5F9E7}"/>
              </a:ext>
            </a:extLst>
          </p:cNvPr>
          <p:cNvSpPr txBox="1"/>
          <p:nvPr/>
        </p:nvSpPr>
        <p:spPr>
          <a:xfrm>
            <a:off x="1434178" y="4350115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230FC0-5763-F440-A952-F349BF964101}"/>
              </a:ext>
            </a:extLst>
          </p:cNvPr>
          <p:cNvSpPr txBox="1"/>
          <p:nvPr/>
        </p:nvSpPr>
        <p:spPr>
          <a:xfrm>
            <a:off x="457202" y="1782135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92DEE79-3170-214C-A8E9-82749EC22ADA}"/>
              </a:ext>
            </a:extLst>
          </p:cNvPr>
          <p:cNvSpPr>
            <a:spLocks noChangeAspect="1"/>
          </p:cNvSpPr>
          <p:nvPr/>
        </p:nvSpPr>
        <p:spPr>
          <a:xfrm>
            <a:off x="1996663" y="194829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F288438-A050-554A-8B03-3212ED7D390D}"/>
              </a:ext>
            </a:extLst>
          </p:cNvPr>
          <p:cNvSpPr txBox="1"/>
          <p:nvPr/>
        </p:nvSpPr>
        <p:spPr>
          <a:xfrm>
            <a:off x="1719239" y="2050013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s=10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56265D9-1A64-5942-86CA-18B00C4C8655}"/>
              </a:ext>
            </a:extLst>
          </p:cNvPr>
          <p:cNvSpPr>
            <a:spLocks noChangeAspect="1"/>
          </p:cNvSpPr>
          <p:nvPr/>
        </p:nvSpPr>
        <p:spPr>
          <a:xfrm>
            <a:off x="3468816" y="1950224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8C3A7342-0A40-E444-836B-CF865C88F37E}"/>
              </a:ext>
            </a:extLst>
          </p:cNvPr>
          <p:cNvSpPr/>
          <p:nvPr/>
        </p:nvSpPr>
        <p:spPr>
          <a:xfrm>
            <a:off x="2150003" y="1746255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C410119-3641-0248-B003-D281FE2F22B8}"/>
              </a:ext>
            </a:extLst>
          </p:cNvPr>
          <p:cNvSpPr txBox="1"/>
          <p:nvPr/>
        </p:nvSpPr>
        <p:spPr>
          <a:xfrm>
            <a:off x="2411623" y="1368570"/>
            <a:ext cx="768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CN" sz="2400" dirty="0"/>
              <a:t>ait</a:t>
            </a:r>
            <a:endParaRPr lang="en-CN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FEFA764-93FD-564E-A206-7D49340E973D}"/>
              </a:ext>
            </a:extLst>
          </p:cNvPr>
          <p:cNvCxnSpPr>
            <a:cxnSpLocks/>
          </p:cNvCxnSpPr>
          <p:nvPr/>
        </p:nvCxnSpPr>
        <p:spPr>
          <a:xfrm>
            <a:off x="3636316" y="2071728"/>
            <a:ext cx="732255" cy="68808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23FF606-85FF-104A-9820-9AB62314B1F7}"/>
              </a:ext>
            </a:extLst>
          </p:cNvPr>
          <p:cNvSpPr txBox="1"/>
          <p:nvPr/>
        </p:nvSpPr>
        <p:spPr>
          <a:xfrm>
            <a:off x="1353854" y="2288840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7CB166-B2D5-2146-84DB-6D4C3E209BE8}"/>
              </a:ext>
            </a:extLst>
          </p:cNvPr>
          <p:cNvSpPr txBox="1"/>
          <p:nvPr/>
        </p:nvSpPr>
        <p:spPr>
          <a:xfrm>
            <a:off x="1380559" y="3071771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BC61A5-1962-F54B-BED3-610367338F1D}"/>
              </a:ext>
            </a:extLst>
          </p:cNvPr>
          <p:cNvSpPr txBox="1"/>
          <p:nvPr/>
        </p:nvSpPr>
        <p:spPr>
          <a:xfrm>
            <a:off x="1374922" y="3854097"/>
            <a:ext cx="53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9" name="Rectangular Callout 108">
            <a:extLst>
              <a:ext uri="{FF2B5EF4-FFF2-40B4-BE49-F238E27FC236}">
                <a16:creationId xmlns:a16="http://schemas.microsoft.com/office/drawing/2014/main" id="{4EAAFCCF-63FE-8A4A-87E2-A2333B628E98}"/>
              </a:ext>
            </a:extLst>
          </p:cNvPr>
          <p:cNvSpPr/>
          <p:nvPr/>
        </p:nvSpPr>
        <p:spPr>
          <a:xfrm>
            <a:off x="3946256" y="1371673"/>
            <a:ext cx="1145131" cy="314727"/>
          </a:xfrm>
          <a:prstGeom prst="wedgeRectCallout">
            <a:avLst>
              <a:gd name="adj1" fmla="val -77951"/>
              <a:gd name="adj2" fmla="val 14346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“commit”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0E6081A-57C9-3841-81DE-4E2EF5DA43D1}"/>
              </a:ext>
            </a:extLst>
          </p:cNvPr>
          <p:cNvGrpSpPr/>
          <p:nvPr/>
        </p:nvGrpSpPr>
        <p:grpSpPr>
          <a:xfrm>
            <a:off x="4659169" y="2249341"/>
            <a:ext cx="896380" cy="956823"/>
            <a:chOff x="4410196" y="3198620"/>
            <a:chExt cx="896380" cy="956823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583FB8F-171F-6042-B3C6-4623F24D2732}"/>
                </a:ext>
              </a:extLst>
            </p:cNvPr>
            <p:cNvCxnSpPr>
              <a:cxnSpLocks/>
            </p:cNvCxnSpPr>
            <p:nvPr/>
          </p:nvCxnSpPr>
          <p:spPr>
            <a:xfrm>
              <a:off x="4830648" y="35952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E9659A9-3761-0C41-8E87-DFA09A52672F}"/>
                </a:ext>
              </a:extLst>
            </p:cNvPr>
            <p:cNvSpPr txBox="1"/>
            <p:nvPr/>
          </p:nvSpPr>
          <p:spPr>
            <a:xfrm>
              <a:off x="4488411" y="37553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53F21B6-0A90-1E4C-82BF-31D08E655C29}"/>
                </a:ext>
              </a:extLst>
            </p:cNvPr>
            <p:cNvSpPr txBox="1"/>
            <p:nvPr/>
          </p:nvSpPr>
          <p:spPr>
            <a:xfrm>
              <a:off x="4410196" y="319862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1CD5AFD-BDB8-9D47-B91A-8A7BCABCCE05}"/>
              </a:ext>
            </a:extLst>
          </p:cNvPr>
          <p:cNvGrpSpPr/>
          <p:nvPr/>
        </p:nvGrpSpPr>
        <p:grpSpPr>
          <a:xfrm>
            <a:off x="5838656" y="2256168"/>
            <a:ext cx="896380" cy="604221"/>
            <a:chOff x="5589683" y="3205447"/>
            <a:chExt cx="896380" cy="60422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C8DF448-4967-0A4F-BBC2-AC2493425253}"/>
                </a:ext>
              </a:extLst>
            </p:cNvPr>
            <p:cNvSpPr txBox="1"/>
            <p:nvPr/>
          </p:nvSpPr>
          <p:spPr>
            <a:xfrm>
              <a:off x="5589683" y="3205447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04DA568-3B21-154D-A86E-33E185EB18D4}"/>
                </a:ext>
              </a:extLst>
            </p:cNvPr>
            <p:cNvCxnSpPr>
              <a:cxnSpLocks/>
            </p:cNvCxnSpPr>
            <p:nvPr/>
          </p:nvCxnSpPr>
          <p:spPr>
            <a:xfrm>
              <a:off x="6026613" y="3590536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C94A13B-C4B3-A440-8C3E-BE65EA0CF690}"/>
              </a:ext>
            </a:extLst>
          </p:cNvPr>
          <p:cNvSpPr txBox="1"/>
          <p:nvPr/>
        </p:nvSpPr>
        <p:spPr>
          <a:xfrm>
            <a:off x="6019323" y="2834367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  <a:endParaRPr lang="en-CN" sz="2000" baseline="-25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95FD0DB-6140-F04F-9BC6-B5BDDEFCF7E8}"/>
              </a:ext>
            </a:extLst>
          </p:cNvPr>
          <p:cNvCxnSpPr>
            <a:cxnSpLocks/>
          </p:cNvCxnSpPr>
          <p:nvPr/>
        </p:nvCxnSpPr>
        <p:spPr>
          <a:xfrm flipV="1">
            <a:off x="4338401" y="2042472"/>
            <a:ext cx="455430" cy="70835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F1A78A-D0D6-4946-B91F-2A3B05E9CA3E}"/>
              </a:ext>
            </a:extLst>
          </p:cNvPr>
          <p:cNvGrpSpPr/>
          <p:nvPr/>
        </p:nvGrpSpPr>
        <p:grpSpPr>
          <a:xfrm>
            <a:off x="5740559" y="3773511"/>
            <a:ext cx="896380" cy="604221"/>
            <a:chOff x="5816440" y="4722790"/>
            <a:chExt cx="896380" cy="60422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064ED2D-D6B9-7A47-9B58-B79958FDE26F}"/>
                </a:ext>
              </a:extLst>
            </p:cNvPr>
            <p:cNvSpPr txBox="1"/>
            <p:nvPr/>
          </p:nvSpPr>
          <p:spPr>
            <a:xfrm>
              <a:off x="5816440" y="4722790"/>
              <a:ext cx="89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cmt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D5E6DC-CA27-A444-AF2B-FC6CBE9CF1DF}"/>
                </a:ext>
              </a:extLst>
            </p:cNvPr>
            <p:cNvCxnSpPr>
              <a:cxnSpLocks/>
            </p:cNvCxnSpPr>
            <p:nvPr/>
          </p:nvCxnSpPr>
          <p:spPr>
            <a:xfrm>
              <a:off x="6253370" y="5107879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ED3FC35D-245F-154D-8E35-9E6ACB5FC7D8}"/>
              </a:ext>
            </a:extLst>
          </p:cNvPr>
          <p:cNvSpPr txBox="1"/>
          <p:nvPr/>
        </p:nvSpPr>
        <p:spPr>
          <a:xfrm>
            <a:off x="5851870" y="434338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000" baseline="-25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cmt</a:t>
            </a:r>
            <a:r>
              <a:rPr lang="en-CN" sz="2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&gt;10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F608D7-16DC-D744-AD4F-042C7177FB9F}"/>
              </a:ext>
            </a:extLst>
          </p:cNvPr>
          <p:cNvGrpSpPr/>
          <p:nvPr/>
        </p:nvGrpSpPr>
        <p:grpSpPr>
          <a:xfrm>
            <a:off x="4793831" y="3748340"/>
            <a:ext cx="946728" cy="956823"/>
            <a:chOff x="3846004" y="4736020"/>
            <a:chExt cx="946728" cy="956823"/>
          </a:xfrm>
        </p:grpSpPr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FA7A084-1841-FB4B-8213-9A7A5DDD9CF4}"/>
                </a:ext>
              </a:extLst>
            </p:cNvPr>
            <p:cNvCxnSpPr>
              <a:cxnSpLocks/>
            </p:cNvCxnSpPr>
            <p:nvPr/>
          </p:nvCxnSpPr>
          <p:spPr>
            <a:xfrm>
              <a:off x="4266456" y="5132671"/>
              <a:ext cx="0" cy="2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5A71747-91F3-DB4B-A2C4-993266AB061A}"/>
                </a:ext>
              </a:extLst>
            </p:cNvPr>
            <p:cNvSpPr txBox="1"/>
            <p:nvPr/>
          </p:nvSpPr>
          <p:spPr>
            <a:xfrm>
              <a:off x="3924219" y="5292733"/>
              <a:ext cx="74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ts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78F64FB-CF0E-E64C-9221-FE2C799B6ABD}"/>
                </a:ext>
              </a:extLst>
            </p:cNvPr>
            <p:cNvSpPr txBox="1"/>
            <p:nvPr/>
          </p:nvSpPr>
          <p:spPr>
            <a:xfrm>
              <a:off x="3846004" y="4736020"/>
              <a:ext cx="946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</a:t>
              </a:r>
              <a:r>
                <a:rPr lang="en-CN" sz="20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r>
                <a:rPr lang="en-CN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prep</a:t>
              </a:r>
            </a:p>
          </p:txBody>
        </p: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8AF28A0-608F-E94E-9EF6-4F0A0BCFE9F9}"/>
              </a:ext>
            </a:extLst>
          </p:cNvPr>
          <p:cNvCxnSpPr>
            <a:cxnSpLocks/>
          </p:cNvCxnSpPr>
          <p:nvPr/>
        </p:nvCxnSpPr>
        <p:spPr>
          <a:xfrm>
            <a:off x="3636314" y="2044530"/>
            <a:ext cx="3376020" cy="22332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B8EEED6-31A6-474A-ACF8-04CCDB6F8654}"/>
              </a:ext>
            </a:extLst>
          </p:cNvPr>
          <p:cNvCxnSpPr>
            <a:cxnSpLocks/>
          </p:cNvCxnSpPr>
          <p:nvPr/>
        </p:nvCxnSpPr>
        <p:spPr>
          <a:xfrm flipV="1">
            <a:off x="7012334" y="2055005"/>
            <a:ext cx="436930" cy="221914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A353295A-7D72-154C-9C5F-2B791ED1C62F}"/>
              </a:ext>
            </a:extLst>
          </p:cNvPr>
          <p:cNvSpPr txBox="1"/>
          <p:nvPr/>
        </p:nvSpPr>
        <p:spPr>
          <a:xfrm>
            <a:off x="7147854" y="1654099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76D9598-40F0-3340-9DA7-D17460CA2AF8}"/>
              </a:ext>
            </a:extLst>
          </p:cNvPr>
          <p:cNvSpPr txBox="1"/>
          <p:nvPr/>
        </p:nvSpPr>
        <p:spPr>
          <a:xfrm>
            <a:off x="4435974" y="1647505"/>
            <a:ext cx="60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N" sz="2000" baseline="-25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CN" sz="1400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9" grpId="0" animBg="1"/>
      <p:bldP spid="120" grpId="0"/>
      <p:bldP spid="125" grpId="0"/>
      <p:bldP spid="132" grpId="0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179100"/>
            <a:ext cx="8694051" cy="5678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600" dirty="0"/>
              <a:t>Client specifies a read timestamp way in the past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 hour ago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Read shards at the stale timestamp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Old timestamp cannot ensure real-time order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Better </a:t>
            </a:r>
            <a:r>
              <a:rPr lang="en-US" sz="2600" i="1" dirty="0"/>
              <a:t>performance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No waiting in any cases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non-blocking, not just lock-free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 dirty="0"/>
              <a:t>Can have performance but still strictly serializable?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E.g., one-round, non-blocking, and strictly serializable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000" dirty="0"/>
              <a:t>Coming in next lecture!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Serializable Snapshot Reads</a:t>
            </a:r>
          </a:p>
        </p:txBody>
      </p:sp>
    </p:spTree>
    <p:extLst>
      <p:ext uri="{BB962C8B-B14F-4D97-AF65-F5344CB8AC3E}">
        <p14:creationId xmlns:p14="http://schemas.microsoft.com/office/powerpoint/2010/main" val="286778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0" y="2"/>
            <a:ext cx="8592065" cy="1325563"/>
          </a:xfrm>
        </p:spPr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36" y="1482811"/>
            <a:ext cx="8592064" cy="4694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Strictly serializable (externally consistent)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Make it easy for developers to build apps!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Reads dominant, make them efficient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One-round, lock-free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err="1"/>
              <a:t>TrueTime</a:t>
            </a:r>
            <a:r>
              <a:rPr lang="en-US" dirty="0"/>
              <a:t> exposes clock uncertainty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Commit wait and at least </a:t>
            </a:r>
            <a:r>
              <a:rPr lang="en-US" dirty="0" err="1"/>
              <a:t>TT.now.latest</a:t>
            </a:r>
            <a:r>
              <a:rPr lang="en-US" dirty="0"/>
              <a:t>() for timestamps ensure real-time ordering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Globally-distributed database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2PL w/ 2PC over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Efficient read-only transactions in strictly serializable systems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Strict serializability is desirable but costly!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Reads are prevalent! (340x more than write </a:t>
            </a:r>
            <a:r>
              <a:rPr lang="en-US" dirty="0" err="1"/>
              <a:t>txns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Efficient </a:t>
            </a:r>
            <a:r>
              <a:rPr lang="en-US" dirty="0" err="1"/>
              <a:t>rotxns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good system overall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Spanner is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69528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Tag writes with physical timestamps upon commit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Write </a:t>
            </a:r>
            <a:r>
              <a:rPr lang="en-US" dirty="0" err="1"/>
              <a:t>txns</a:t>
            </a:r>
            <a:r>
              <a:rPr lang="en-US" dirty="0"/>
              <a:t> are strictly serializable, e.g., 2PL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Read-only </a:t>
            </a:r>
            <a:r>
              <a:rPr lang="en-US" dirty="0" err="1"/>
              <a:t>txns</a:t>
            </a:r>
            <a:r>
              <a:rPr lang="en-US" dirty="0"/>
              <a:t> return the writes, whose commit timestamps precede the reads’ current time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Rotxns</a:t>
            </a:r>
            <a:r>
              <a:rPr lang="en-US" dirty="0"/>
              <a:t> are one-round, lock-free, and never abort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Ideas Behind Read-Only </a:t>
            </a:r>
            <a:r>
              <a:rPr lang="en-US" sz="3600" dirty="0" err="1"/>
              <a:t>Txns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95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417638"/>
            <a:ext cx="8694051" cy="54267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Timestamping writes must enforce the invariant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  <a:endParaRPr lang="en-US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 err="1"/>
              <a:t>TrueTime</a:t>
            </a:r>
            <a:r>
              <a:rPr lang="en-US" dirty="0"/>
              <a:t>: partially-synchronized clock abstraction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Bounded clock skew (uncertainty)</a:t>
            </a:r>
          </a:p>
          <a:p>
            <a:pPr lvl="1">
              <a:lnSpc>
                <a:spcPct val="120000"/>
              </a:lnSpc>
            </a:pPr>
            <a:r>
              <a:rPr lang="en-US" sz="2600" dirty="0" err="1"/>
              <a:t>TT.now</a:t>
            </a:r>
            <a:r>
              <a:rPr lang="en-US" sz="2600" dirty="0"/>
              <a:t>() </a:t>
            </a:r>
            <a:r>
              <a:rPr lang="en-US" sz="2600" dirty="0">
                <a:sym typeface="Wingdings" pitchFamily="2" charset="2"/>
              </a:rPr>
              <a:t> [earliest, latest]; earliest &lt;= T</a:t>
            </a:r>
            <a:r>
              <a:rPr lang="en-US" sz="2600" baseline="-25000" dirty="0">
                <a:sym typeface="Wingdings" pitchFamily="2" charset="2"/>
              </a:rPr>
              <a:t>abs</a:t>
            </a:r>
            <a:r>
              <a:rPr lang="en-US" sz="2600" dirty="0">
                <a:sym typeface="Wingdings" pitchFamily="2" charset="2"/>
              </a:rPr>
              <a:t> &lt;= latest</a:t>
            </a:r>
            <a:endParaRPr lang="en-US" sz="2600" baseline="-25000" dirty="0">
              <a:sym typeface="Wingdings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600" dirty="0"/>
              <a:t>Uncertainty (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/>
              <a:t>) is kept short</a:t>
            </a:r>
            <a:endParaRPr lang="en-US" dirty="0"/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 err="1"/>
              <a:t>TrueTime</a:t>
            </a:r>
            <a:r>
              <a:rPr lang="en-US" dirty="0"/>
              <a:t> enforces the invariant by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Use </a:t>
            </a:r>
            <a:r>
              <a:rPr lang="en-US" sz="2600" dirty="0">
                <a:solidFill>
                  <a:srgbClr val="00B050"/>
                </a:solidFill>
              </a:rPr>
              <a:t>at least</a:t>
            </a:r>
            <a:r>
              <a:rPr lang="en-US" sz="2600" dirty="0"/>
              <a:t> </a:t>
            </a:r>
            <a:r>
              <a:rPr lang="en-US" sz="2600" dirty="0" err="1"/>
              <a:t>TT.now</a:t>
            </a:r>
            <a:r>
              <a:rPr lang="en-US" sz="2600" dirty="0"/>
              <a:t>().latest for timestamps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solidFill>
                  <a:srgbClr val="00B050"/>
                </a:solidFill>
              </a:rPr>
              <a:t>Commit 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</a:t>
            </a:r>
            <a:r>
              <a:rPr lang="en-US" sz="3600" dirty="0" err="1"/>
              <a:t>TrueTime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5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5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8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2" y="4167056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51" y="5165478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50" y="3168633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6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6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3" y="528873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9" y="37154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4" y="37221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3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8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5" y="371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3357515" y="449439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4871173" y="1872411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25965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6695949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8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2" y="4167056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51" y="5165478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50" y="3168633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6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6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3" y="528873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9" y="37154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6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20" y="2306860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4" y="37221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5" y="5542531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429888" y="3237231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3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5"/>
          </p:cNvCxnSpPr>
          <p:nvPr/>
        </p:nvCxnSpPr>
        <p:spPr>
          <a:xfrm flipH="1" flipV="1">
            <a:off x="5106510" y="3243209"/>
            <a:ext cx="861288" cy="92384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5" y="4180357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8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5" y="371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4170521" y="41754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3357515" y="449439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3ECF02-659C-C344-AEFF-CBE248F7F3B6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C60C17-7073-EE48-B146-3164DA1D4CF6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143B31-75EE-2742-907A-5D817036EFBA}"/>
              </a:ext>
            </a:extLst>
          </p:cNvPr>
          <p:cNvCxnSpPr>
            <a:cxnSpLocks/>
          </p:cNvCxnSpPr>
          <p:nvPr/>
        </p:nvCxnSpPr>
        <p:spPr>
          <a:xfrm>
            <a:off x="5042870" y="3263517"/>
            <a:ext cx="0" cy="920291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602942-1997-3F44-BCB2-289F4CAC35D7}"/>
              </a:ext>
            </a:extLst>
          </p:cNvPr>
          <p:cNvSpPr txBox="1"/>
          <p:nvPr/>
        </p:nvSpPr>
        <p:spPr>
          <a:xfrm>
            <a:off x="4867787" y="387141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A4E8F0-703E-994A-A90B-555036C271F1}"/>
              </a:ext>
            </a:extLst>
          </p:cNvPr>
          <p:cNvCxnSpPr>
            <a:cxnSpLocks/>
          </p:cNvCxnSpPr>
          <p:nvPr/>
        </p:nvCxnSpPr>
        <p:spPr>
          <a:xfrm>
            <a:off x="2519691" y="4167055"/>
            <a:ext cx="0" cy="991009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911A74-D7E3-804A-89A3-0C69567DBEB5}"/>
              </a:ext>
            </a:extLst>
          </p:cNvPr>
          <p:cNvSpPr txBox="1"/>
          <p:nvPr/>
        </p:nvSpPr>
        <p:spPr>
          <a:xfrm>
            <a:off x="2324352" y="37154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write transactions are done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2PL + 2PC (sometimes 2PL for short)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they are timestamped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read-only transactions are done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read timestamps are chosen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reads are executed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1520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7" y="1679171"/>
            <a:ext cx="8694051" cy="4778374"/>
          </a:xfrm>
        </p:spPr>
        <p:txBody>
          <a:bodyPr/>
          <a:lstStyle/>
          <a:p>
            <a:r>
              <a:rPr lang="en-US" dirty="0"/>
              <a:t>Three phases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Execute  </a:t>
            </a:r>
            <a:r>
              <a:rPr lang="en-US" dirty="0">
                <a:sym typeface="Wingdings" pitchFamily="2" charset="2"/>
              </a:rPr>
              <a:t>  Prepare    Commit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CAFA0-9C53-4E46-B695-11EEC864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5864" y="3244601"/>
            <a:ext cx="258735" cy="3687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DEEA9B5-C68A-2F4F-8A09-B51BA146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4995" y="3244604"/>
            <a:ext cx="368797" cy="36879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638E44-A520-3A48-9031-7CE0C6F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54" y="3244601"/>
            <a:ext cx="258735" cy="3687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6CADD-9A54-934E-8938-96A5C462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2219" y="3244601"/>
            <a:ext cx="258735" cy="3687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CBEF660-6F20-274D-A2A5-BA3FE530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792" y="3244604"/>
            <a:ext cx="368797" cy="3687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A4FBE38C-DFBD-E844-AA28-F6E1DE703E05}"/>
              </a:ext>
            </a:extLst>
          </p:cNvPr>
          <p:cNvSpPr/>
          <p:nvPr/>
        </p:nvSpPr>
        <p:spPr>
          <a:xfrm rot="16200000">
            <a:off x="5593789" y="2827020"/>
            <a:ext cx="301658" cy="323543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9E920-A97C-6742-8B09-740158E11A84}"/>
              </a:ext>
            </a:extLst>
          </p:cNvPr>
          <p:cNvSpPr txBox="1"/>
          <p:nvPr/>
        </p:nvSpPr>
        <p:spPr>
          <a:xfrm>
            <a:off x="4571509" y="4655609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2PC: atomicity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975" y="4653425"/>
            <a:ext cx="8919025" cy="1575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Txn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 = {R(A=?), W(A=?+1), W(B=?+1), W(C=?+1)}</a:t>
            </a:r>
          </a:p>
          <a:p>
            <a:pPr marL="0" indent="0">
              <a:buNone/>
            </a:pP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Execute: 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reads: grab read locks and return the most recent data, e.g., R(A=a)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 computes and buffers writes locally, e.g., A = a+1, B = a+1, C = a+1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Read-Write Transactions (2PL)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1A8CE0-F4CA-8141-9CC6-D75D39749134}"/>
              </a:ext>
            </a:extLst>
          </p:cNvPr>
          <p:cNvCxnSpPr>
            <a:cxnSpLocks/>
          </p:cNvCxnSpPr>
          <p:nvPr/>
        </p:nvCxnSpPr>
        <p:spPr>
          <a:xfrm>
            <a:off x="1588418" y="2762053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D5D1C3-E770-8F4F-B233-93B5B105BED0}"/>
              </a:ext>
            </a:extLst>
          </p:cNvPr>
          <p:cNvCxnSpPr>
            <a:cxnSpLocks/>
          </p:cNvCxnSpPr>
          <p:nvPr/>
        </p:nvCxnSpPr>
        <p:spPr>
          <a:xfrm>
            <a:off x="1588418" y="3411717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14A07B-FCD9-234F-B1C3-4BEB22390B79}"/>
              </a:ext>
            </a:extLst>
          </p:cNvPr>
          <p:cNvCxnSpPr>
            <a:cxnSpLocks/>
          </p:cNvCxnSpPr>
          <p:nvPr/>
        </p:nvCxnSpPr>
        <p:spPr>
          <a:xfrm>
            <a:off x="1588418" y="414857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52B62E-AB99-7342-99EA-075DAAF164A6}"/>
              </a:ext>
            </a:extLst>
          </p:cNvPr>
          <p:cNvCxnSpPr>
            <a:cxnSpLocks/>
          </p:cNvCxnSpPr>
          <p:nvPr/>
        </p:nvCxnSpPr>
        <p:spPr>
          <a:xfrm>
            <a:off x="1588418" y="2057398"/>
            <a:ext cx="59671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6469DE-647B-914D-89FC-0964EC34AEE4}"/>
              </a:ext>
            </a:extLst>
          </p:cNvPr>
          <p:cNvSpPr txBox="1"/>
          <p:nvPr/>
        </p:nvSpPr>
        <p:spPr>
          <a:xfrm>
            <a:off x="1072753" y="2531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B5D070-5ACC-2F4F-8BDC-229F86635E54}"/>
              </a:ext>
            </a:extLst>
          </p:cNvPr>
          <p:cNvSpPr txBox="1"/>
          <p:nvPr/>
        </p:nvSpPr>
        <p:spPr>
          <a:xfrm>
            <a:off x="1061531" y="318088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E645A5-F2B2-8E4C-8AAA-428788852193}"/>
              </a:ext>
            </a:extLst>
          </p:cNvPr>
          <p:cNvSpPr txBox="1"/>
          <p:nvPr/>
        </p:nvSpPr>
        <p:spPr>
          <a:xfrm>
            <a:off x="1055119" y="39014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131B551-700C-3A48-8ECC-411AD10A60FD}"/>
              </a:ext>
            </a:extLst>
          </p:cNvPr>
          <p:cNvCxnSpPr>
            <a:cxnSpLocks/>
          </p:cNvCxnSpPr>
          <p:nvPr/>
        </p:nvCxnSpPr>
        <p:spPr>
          <a:xfrm>
            <a:off x="2045618" y="2057399"/>
            <a:ext cx="358219" cy="70465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249BD3-E29D-5944-A121-EAE48CCED8F6}"/>
              </a:ext>
            </a:extLst>
          </p:cNvPr>
          <p:cNvSpPr txBox="1"/>
          <p:nvPr/>
        </p:nvSpPr>
        <p:spPr>
          <a:xfrm>
            <a:off x="1861912" y="157981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2B60E2-F578-1D40-ABC5-446B296B36CA}"/>
              </a:ext>
            </a:extLst>
          </p:cNvPr>
          <p:cNvSpPr txBox="1"/>
          <p:nvPr/>
        </p:nvSpPr>
        <p:spPr>
          <a:xfrm>
            <a:off x="2465574" y="278784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R(A)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A11A9-78E2-AD4E-963F-AC0436F75C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7106" y="2813182"/>
            <a:ext cx="208466" cy="297145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DECEC3-249D-A545-B7EC-AED9C3CE8B95}"/>
              </a:ext>
            </a:extLst>
          </p:cNvPr>
          <p:cNvCxnSpPr>
            <a:cxnSpLocks/>
          </p:cNvCxnSpPr>
          <p:nvPr/>
        </p:nvCxnSpPr>
        <p:spPr>
          <a:xfrm flipV="1">
            <a:off x="2410087" y="2057398"/>
            <a:ext cx="385062" cy="700149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817F9-011E-E646-BE64-C51752387970}"/>
              </a:ext>
            </a:extLst>
          </p:cNvPr>
          <p:cNvCxnSpPr>
            <a:cxnSpLocks/>
          </p:cNvCxnSpPr>
          <p:nvPr/>
        </p:nvCxnSpPr>
        <p:spPr>
          <a:xfrm>
            <a:off x="1588416" y="1931907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2AC7A3-513E-B14F-A5BB-1652285507A4}"/>
              </a:ext>
            </a:extLst>
          </p:cNvPr>
          <p:cNvCxnSpPr>
            <a:cxnSpLocks/>
          </p:cNvCxnSpPr>
          <p:nvPr/>
        </p:nvCxnSpPr>
        <p:spPr>
          <a:xfrm>
            <a:off x="1594700" y="2647979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67F749F-5635-B34A-A1E1-EDB737446A74}"/>
              </a:ext>
            </a:extLst>
          </p:cNvPr>
          <p:cNvCxnSpPr>
            <a:cxnSpLocks/>
          </p:cNvCxnSpPr>
          <p:nvPr/>
        </p:nvCxnSpPr>
        <p:spPr>
          <a:xfrm>
            <a:off x="1600984" y="3302150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430EB3-051E-8A4F-B246-4EE43F22D0EA}"/>
              </a:ext>
            </a:extLst>
          </p:cNvPr>
          <p:cNvCxnSpPr>
            <a:cxnSpLocks/>
          </p:cNvCxnSpPr>
          <p:nvPr/>
        </p:nvCxnSpPr>
        <p:spPr>
          <a:xfrm>
            <a:off x="1597843" y="4039012"/>
            <a:ext cx="0" cy="219132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670B1-9013-C947-AC2A-A4125322BA97}"/>
              </a:ext>
            </a:extLst>
          </p:cNvPr>
          <p:cNvSpPr txBox="1"/>
          <p:nvPr/>
        </p:nvSpPr>
        <p:spPr>
          <a:xfrm>
            <a:off x="2510830" y="1640704"/>
            <a:ext cx="64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A=a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9884D81-6F3E-E84F-BC22-D8913D31C680}"/>
              </a:ext>
            </a:extLst>
          </p:cNvPr>
          <p:cNvCxnSpPr>
            <a:cxnSpLocks/>
          </p:cNvCxnSpPr>
          <p:nvPr/>
        </p:nvCxnSpPr>
        <p:spPr>
          <a:xfrm>
            <a:off x="3181498" y="1348033"/>
            <a:ext cx="0" cy="29661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EC2C96B-C171-CD40-87DC-FAAAE394EBC0}"/>
              </a:ext>
            </a:extLst>
          </p:cNvPr>
          <p:cNvSpPr txBox="1"/>
          <p:nvPr/>
        </p:nvSpPr>
        <p:spPr>
          <a:xfrm>
            <a:off x="1855169" y="126843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Execute</a:t>
            </a:r>
            <a:endParaRPr lang="en-CN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56A125-26C8-D748-9668-6FC7064BBE31}"/>
              </a:ext>
            </a:extLst>
          </p:cNvPr>
          <p:cNvSpPr txBox="1"/>
          <p:nvPr/>
        </p:nvSpPr>
        <p:spPr>
          <a:xfrm>
            <a:off x="457202" y="1788859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Client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212008D8-94F6-D44A-93AB-BDB355AB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773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729111C5-E04E-4942-8174-12BB645D56A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1491</Words>
  <Application>Microsoft Macintosh PowerPoint</Application>
  <PresentationFormat>Overhead</PresentationFormat>
  <Paragraphs>367</Paragraphs>
  <Slides>18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 Neue</vt:lpstr>
      <vt:lpstr>Helvetica Neue Light</vt:lpstr>
      <vt:lpstr>Helvetica Neue Medium</vt:lpstr>
      <vt:lpstr>1_Office Theme</vt:lpstr>
      <vt:lpstr>Spanner Part II</vt:lpstr>
      <vt:lpstr>Recap: Spanner is Strictly Serializable</vt:lpstr>
      <vt:lpstr>Recap: Ideas Behind Read-Only Txns</vt:lpstr>
      <vt:lpstr>Recap: TrueTime</vt:lpstr>
      <vt:lpstr>Enforcing the Invariant with TT</vt:lpstr>
      <vt:lpstr>Enforcing the Invariant with TT</vt:lpstr>
      <vt:lpstr>This Lecture</vt:lpstr>
      <vt:lpstr>Read-Write Transactions (2PL)</vt:lpstr>
      <vt:lpstr>Read-Write Transactions (2PL)</vt:lpstr>
      <vt:lpstr>Read-Write Transactions (2PL)</vt:lpstr>
      <vt:lpstr>Read-Write Transactions (2PL)</vt:lpstr>
      <vt:lpstr>Timestamping Read-Write Transactions</vt:lpstr>
      <vt:lpstr>Read-Only Transactions (shards part)</vt:lpstr>
      <vt:lpstr>Read-Only Transactions (Paxos part)</vt:lpstr>
      <vt:lpstr>A Puzzle to Help With Understanding: What if no replication, only shards?</vt:lpstr>
      <vt:lpstr>A Puzzle to Help With Understanding: Solution: uncertainty-wait</vt:lpstr>
      <vt:lpstr>Serializable Snapshot Reads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Haonan Lu</dc:creator>
  <cp:lastModifiedBy>Michael J. Freedman</cp:lastModifiedBy>
  <cp:revision>241</cp:revision>
  <cp:lastPrinted>2022-04-03T16:27:31Z</cp:lastPrinted>
  <dcterms:created xsi:type="dcterms:W3CDTF">2021-04-10T23:37:05Z</dcterms:created>
  <dcterms:modified xsi:type="dcterms:W3CDTF">2022-04-03T17:51:41Z</dcterms:modified>
</cp:coreProperties>
</file>