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257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0476" autoAdjust="0"/>
  </p:normalViewPr>
  <p:slideViewPr>
    <p:cSldViewPr snapToGrid="0">
      <p:cViewPr varScale="1">
        <p:scale>
          <a:sx n="115" d="100"/>
          <a:sy n="115" d="100"/>
        </p:scale>
        <p:origin x="1152" y="20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Who</a:t>
            </a:r>
            <a:r>
              <a:rPr lang="en-US" baseline="0" dirty="0"/>
              <a:t> can be elected here?? S1 √, s5 √, s4 X, s2/s3 √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</a:t>
            </a:r>
            <a:r>
              <a:rPr lang="en-US" baseline="0" dirty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Consensus: RAFT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14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81001"/>
            <a:ext cx="881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RAFT slides based on those from Diego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793147"/>
            <a:ext cx="10792918" cy="306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Client sends command to leader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appends command to its log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sends </a:t>
            </a:r>
            <a:r>
              <a:rPr lang="en-US" sz="2200" dirty="0" err="1"/>
              <a:t>AppendEntries</a:t>
            </a:r>
            <a:r>
              <a:rPr lang="en-US" sz="2200" dirty="0"/>
              <a:t> RPCs to followers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US" sz="22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passes command to its state machine, sends result to client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piggybacks commitment to followers in later </a:t>
            </a:r>
            <a:r>
              <a:rPr lang="en-US" sz="2200" dirty="0" err="1"/>
              <a:t>AppendEntries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984" y="14898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61638"/>
            <a:ext cx="9923489" cy="21436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Crashed / slow followers?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retries RPCs until they succeed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Performance is “optimal” in common case: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556947"/>
            <a:ext cx="11289632" cy="3048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0" dirty="0"/>
              <a:t>If log entries on different server have same index and term: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374904" y="18288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60"/>
            <a:ext cx="8983579" cy="1459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AppendEntries</a:t>
            </a:r>
            <a:r>
              <a:rPr lang="en-US" sz="2400" dirty="0"/>
              <a:t> has &lt;</a:t>
            </a:r>
            <a:r>
              <a:rPr lang="en-US" sz="2400" dirty="0" err="1"/>
              <a:t>index,term</a:t>
            </a:r>
            <a:r>
              <a:rPr lang="en-US" sz="2400" dirty="0"/>
              <a:t>&gt; of entry preceding new ones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Follower must contain matching entry; otherwise it rejects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Implements an </a:t>
            </a:r>
            <a:r>
              <a:rPr lang="en-US" sz="2400" dirty="0">
                <a:solidFill>
                  <a:schemeClr val="tx2"/>
                </a:solidFill>
              </a:rPr>
              <a:t>induction step</a:t>
            </a:r>
            <a:r>
              <a:rPr lang="en-US" sz="24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4754"/>
            <a:ext cx="10972799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10BBA-CCDA-D74C-828E-481855A3DA3F}"/>
              </a:ext>
            </a:extLst>
          </p:cNvPr>
          <p:cNvSpPr/>
          <p:nvPr/>
        </p:nvSpPr>
        <p:spPr>
          <a:xfrm>
            <a:off x="1623855" y="5440742"/>
            <a:ext cx="8540158" cy="123793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88129"/>
            <a:ext cx="9342468" cy="29429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Raft safety property:  </a:t>
            </a:r>
            <a:r>
              <a:rPr lang="en-US" sz="2400" dirty="0"/>
              <a:t>If leader has decided log entry is committed, entry will be present in logs of all future leaders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Why does this guarantee higher-level goal?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Leaders never overwrite entries in their logs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Only entries in leader’s log can be committed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031" y="5524964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5643" y="59827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300" y="5991121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537062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6670873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6527" y="1260059"/>
            <a:ext cx="8540157" cy="107447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Once log entry applied to a state machine, no 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894332"/>
            <a:ext cx="10732168" cy="2881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b="0" dirty="0"/>
              <a:t>Elect candidate most likely to contain all committed entries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In </a:t>
            </a:r>
            <a:r>
              <a:rPr lang="en-US" sz="2400" dirty="0" err="1"/>
              <a:t>RequestVote</a:t>
            </a:r>
            <a:r>
              <a:rPr lang="en-US" sz="2400" dirty="0"/>
              <a:t>, candidates incl. index + term of last log entry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Voter V denies vote if its log is “more complete”:                                             (newer term) or (entry in higher index of same term)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10082463" cy="1699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#1: </a:t>
            </a:r>
            <a:r>
              <a:rPr lang="en-US" sz="2800" b="0" dirty="0"/>
              <a:t>Leader decides entry in current term is committed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>
                <a:solidFill>
                  <a:srgbClr val="C00000"/>
                </a:solidFill>
              </a:rPr>
              <a:t>Safe: </a:t>
            </a:r>
            <a:r>
              <a:rPr lang="en-US" sz="2800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400" y="4663440"/>
            <a:ext cx="10776350" cy="22787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#2: </a:t>
            </a:r>
            <a:r>
              <a:rPr lang="en-US" sz="2800" b="0" dirty="0"/>
              <a:t>Leader trying to finish committing entry from earlier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Entry 3 </a:t>
            </a:r>
            <a:r>
              <a:rPr lang="en-US" sz="2800" b="0" dirty="0">
                <a:solidFill>
                  <a:schemeClr val="accent4"/>
                </a:solidFill>
              </a:rPr>
              <a:t>not safely committed</a:t>
            </a:r>
            <a:r>
              <a:rPr lang="en-US" sz="2800" b="0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9962147" cy="2214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 leader to decide entry is committed: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Example;   Once e4 committed, s</a:t>
            </a:r>
            <a:r>
              <a:rPr lang="en-US" sz="2400" baseline="-25000" dirty="0"/>
              <a:t>5</a:t>
            </a:r>
            <a:r>
              <a:rPr lang="en-US" sz="2400" dirty="0"/>
              <a:t> cannot be elected leader for term 5, and e3 and e4 both safe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5105400"/>
            <a:ext cx="8549470" cy="16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2219" y="6019744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914399" y="3815003"/>
            <a:ext cx="10840453" cy="28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 in missing entries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 keeps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Initialized to (1 + leader’s last index)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AppendEntries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consistency check fails, decrement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10092560" cy="5312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Leader temporarily disconnected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lnSpc>
                <a:spcPct val="100000"/>
              </a:lnSpc>
              <a:buNone/>
            </a:pPr>
            <a:r>
              <a:rPr lang="en-US" dirty="0"/>
              <a:t>→ old leader attempts to commit log entries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Terms used to detect stale leaders (and candidates)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Every RPC contains term of sender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Sender’s term &lt; receiver: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Receiver: Rejects RPC (via ACK which sender processes…)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Receiver’s term &lt; sender: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 reverts to follower, updates term, processes RPC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Election updates terms of majority of servers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81706"/>
            <a:ext cx="9456821" cy="5312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Send commands to leader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If leader unknown, contact any server, which redirects client to leader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Leader only responds after command logged, committed, and executed by leader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If request times out (e.g., leader crashes):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reissues command to new leader (after possible redirect)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Ensure </a:t>
            </a:r>
            <a:r>
              <a:rPr lang="en-US" sz="2600" dirty="0">
                <a:solidFill>
                  <a:srgbClr val="C00000"/>
                </a:solidFill>
              </a:rPr>
              <a:t>exactly-once semantics </a:t>
            </a:r>
            <a:r>
              <a:rPr lang="en-US" sz="2600" dirty="0"/>
              <a:t>even with leader failures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E.g., Leader can execute command then crash before responding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should embed unique request ID in each command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This unique request ID included in log entry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Before accepting request, leader checks log for entry with same id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1789"/>
            <a:ext cx="8301789" cy="3003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View configuration:  { leader, { members }, settings }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Consensus must support changes to configuration:  e.g., </a:t>
            </a:r>
            <a:r>
              <a:rPr lang="en-US" sz="2400" dirty="0"/>
              <a:t>replace failed machine, change degree of replication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Cannot switch directly from one config to another: </a:t>
            </a:r>
            <a:r>
              <a:rPr lang="en-US" sz="2600" dirty="0">
                <a:solidFill>
                  <a:schemeClr val="accent4"/>
                </a:solidFill>
              </a:rPr>
              <a:t>conflicting majorities </a:t>
            </a:r>
            <a:r>
              <a:rPr lang="en-US" sz="2600" dirty="0"/>
              <a:t>could arise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46840" y="84772"/>
            <a:ext cx="11540359" cy="1066800"/>
          </a:xfrm>
        </p:spPr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42251" y="4086926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2653" y="4086925"/>
            <a:ext cx="4455113" cy="2403828"/>
            <a:chOff x="4194112" y="4230584"/>
            <a:chExt cx="4455113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8634" y="4814462"/>
              <a:ext cx="180658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7300" y="5637355"/>
              <a:ext cx="188192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1165302" cy="2590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>
                <a:solidFill>
                  <a:schemeClr val="accent4"/>
                </a:solidFill>
              </a:rPr>
              <a:t>Joint consensus </a:t>
            </a:r>
            <a:r>
              <a:rPr lang="en-US" sz="2600" b="0" dirty="0"/>
              <a:t>in intermediate phase: need majority of </a:t>
            </a:r>
            <a:r>
              <a:rPr lang="en-US" sz="2600" dirty="0"/>
              <a:t>both</a:t>
            </a:r>
            <a:r>
              <a:rPr lang="en-US" sz="2600" b="0" dirty="0"/>
              <a:t> old and new configurations for elections, commitment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Configuration change just a log entry; applied immediately on receipt (committed or not)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Once joint consensus is committed, begin replicating log entry for final config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8288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0777928" cy="2295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Any server from either configuration can serve as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If leader not in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, must step down once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 committed</a:t>
            </a:r>
            <a:endParaRPr lang="en-US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Arial" charset="0"/>
              </a:rPr>
              <a:t>C</a:t>
            </a:r>
            <a:r>
              <a:rPr lang="en-US" sz="1800" baseline="-25000" dirty="0" err="1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 can make</a:t>
            </a:r>
          </a:p>
          <a:p>
            <a:r>
              <a:rPr lang="en-US" sz="180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2988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16598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562015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939" y="1334627"/>
            <a:ext cx="9978887" cy="3277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0" dirty="0"/>
              <a:t>At any given time, each server is either: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Leader</a:t>
            </a:r>
            <a:r>
              <a:rPr lang="en-US" sz="2400" dirty="0"/>
              <a:t>: handles all client interactions, log replication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Follower</a:t>
            </a:r>
            <a:r>
              <a:rPr lang="en-US" sz="2400" dirty="0"/>
              <a:t>: completely passive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Candidate</a:t>
            </a:r>
            <a:r>
              <a:rPr lang="en-US" sz="2400" dirty="0"/>
              <a:t>: used to elect a new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287783"/>
            <a:ext cx="10250905" cy="2448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dirty="0"/>
              <a:t>Servers start as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Leaders send </a:t>
            </a:r>
            <a:r>
              <a:rPr lang="en-US" sz="2600" b="0" dirty="0">
                <a:solidFill>
                  <a:schemeClr val="accent4"/>
                </a:solidFill>
              </a:rPr>
              <a:t>heartbeats</a:t>
            </a:r>
            <a:r>
              <a:rPr lang="en-US" sz="2600" b="0" dirty="0"/>
              <a:t> (empty </a:t>
            </a:r>
            <a:r>
              <a:rPr lang="en-US" sz="2600" b="0" dirty="0" err="1"/>
              <a:t>AppendEntries</a:t>
            </a:r>
            <a:r>
              <a:rPr lang="en-US" sz="2600" b="0" dirty="0"/>
              <a:t> RPCs) to maintain authority over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If </a:t>
            </a:r>
            <a:r>
              <a:rPr lang="en-US" sz="2600" b="0" dirty="0" err="1">
                <a:solidFill>
                  <a:schemeClr val="accent4"/>
                </a:solidFill>
              </a:rPr>
              <a:t>electionTimeout</a:t>
            </a:r>
            <a:r>
              <a:rPr lang="en-US" sz="2600" b="0" dirty="0">
                <a:solidFill>
                  <a:schemeClr val="accent4"/>
                </a:solidFill>
              </a:rPr>
              <a:t> </a:t>
            </a:r>
            <a:r>
              <a:rPr lang="en-US" sz="2600" b="0" dirty="0"/>
              <a:t>elapses with no RPCs (100-500ms), follower assumes leader has crashed and starts new election</a:t>
            </a:r>
            <a:endParaRPr lang="en-US" sz="2600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223" y="397419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2884" y="3962167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797738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6840" y="36644"/>
            <a:ext cx="11540359" cy="1066800"/>
          </a:xfrm>
        </p:spPr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1505" y="1940124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1505" y="1940124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6668" y="3657382"/>
            <a:ext cx="9011478" cy="2865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Time divided into terms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Election (either failed or resulted in 1 leader)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Normal operation under a single leader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/>
              <a:t>Each server maintains </a:t>
            </a:r>
            <a:r>
              <a:rPr lang="en-US" sz="2800" b="0" dirty="0">
                <a:solidFill>
                  <a:schemeClr val="accent4"/>
                </a:solidFill>
              </a:rPr>
              <a:t>current term </a:t>
            </a:r>
            <a:r>
              <a:rPr lang="en-US" sz="2800" b="0" dirty="0"/>
              <a:t>value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11905" y="2549724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2905" y="1940124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07" y="1940124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0305" y="1940124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7505" y="1940124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7505" y="1940124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4905" y="1940124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4905" y="1940124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68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5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905" y="1633745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24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97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5905" y="2549726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4221" y="2930726"/>
            <a:ext cx="10259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203" y="2930726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215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787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219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363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25123" y="2930726"/>
            <a:ext cx="1047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40805" y="2397324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4873"/>
            <a:ext cx="10493115" cy="5312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Start election: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Increment current term, change to candidate state, vote for self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Send </a:t>
            </a:r>
            <a:r>
              <a:rPr lang="en-US" sz="2800" dirty="0" err="1"/>
              <a:t>RequestVote</a:t>
            </a:r>
            <a:r>
              <a:rPr lang="en-US" sz="2800" dirty="0"/>
              <a:t> to all other servers, retry until either: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Become leader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Send </a:t>
            </a:r>
            <a:r>
              <a:rPr lang="en-US" dirty="0" err="1"/>
              <a:t>AppendEntries</a:t>
            </a:r>
            <a:r>
              <a:rPr lang="en-US" dirty="0"/>
              <a:t> heartbeats to all other servers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Return to follower state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0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9828551" cy="5283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server votes only once per term (persists on disk)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Two different candidates can’t get majorities in same term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38855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30789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30789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496"/>
            <a:ext cx="9694127" cy="1746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entry = &lt; index, term, command &gt;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stored on stable storage (disk); survives crashes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Entry </a:t>
            </a:r>
            <a:r>
              <a:rPr lang="en-US" sz="2400" dirty="0">
                <a:solidFill>
                  <a:schemeClr val="accent4"/>
                </a:solidFill>
              </a:rPr>
              <a:t>committed</a:t>
            </a:r>
            <a:r>
              <a:rPr lang="en-US" sz="2400" dirty="0"/>
              <a:t> if known to be stored on majority of servers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403369" y="4630313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34209" y="1473834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20259" y="2127717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226582" y="1649485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221769" y="2040852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41976</TotalTime>
  <Words>2198</Words>
  <Application>Microsoft Macintosh PowerPoint</Application>
  <PresentationFormat>Widescreen</PresentationFormat>
  <Paragraphs>750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.HelveticaNeueDeskInterface-Regular</vt:lpstr>
      <vt:lpstr>Arial</vt:lpstr>
      <vt:lpstr>Calibri</vt:lpstr>
      <vt:lpstr>Courier New</vt:lpstr>
      <vt:lpstr>Helvetica Neue</vt:lpstr>
      <vt:lpstr>Helvetica Neue Medium</vt:lpstr>
      <vt:lpstr>Times New Roman</vt:lpstr>
      <vt:lpstr>1_Office Theme</vt:lpstr>
      <vt:lpstr>Consensus: RAFT</vt:lpstr>
      <vt:lpstr>Goal: Replicated Log</vt:lpstr>
      <vt:lpstr>Raft Overview</vt:lpstr>
      <vt:lpstr>Server States</vt:lpstr>
      <vt:lpstr>Liveness Validation</vt:lpstr>
      <vt:lpstr>Terms (aka epochs)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Committing Entry from Earlier Term</vt:lpstr>
      <vt:lpstr>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1838</cp:revision>
  <cp:lastPrinted>2016-09-28T00:08:19Z</cp:lastPrinted>
  <dcterms:created xsi:type="dcterms:W3CDTF">2013-10-08T01:49:25Z</dcterms:created>
  <dcterms:modified xsi:type="dcterms:W3CDTF">2022-03-14T01:16:44Z</dcterms:modified>
</cp:coreProperties>
</file>