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49"/>
  </p:notesMasterIdLst>
  <p:handoutMasterIdLst>
    <p:handoutMasterId r:id="rId50"/>
  </p:handoutMasterIdLst>
  <p:sldIdLst>
    <p:sldId id="257" r:id="rId2"/>
    <p:sldId id="447" r:id="rId3"/>
    <p:sldId id="448" r:id="rId4"/>
    <p:sldId id="449" r:id="rId5"/>
    <p:sldId id="454" r:id="rId6"/>
    <p:sldId id="458" r:id="rId7"/>
    <p:sldId id="518" r:id="rId8"/>
    <p:sldId id="476" r:id="rId9"/>
    <p:sldId id="468" r:id="rId10"/>
    <p:sldId id="519" r:id="rId11"/>
    <p:sldId id="522" r:id="rId12"/>
    <p:sldId id="524" r:id="rId13"/>
    <p:sldId id="525" r:id="rId14"/>
    <p:sldId id="526" r:id="rId15"/>
    <p:sldId id="528" r:id="rId16"/>
    <p:sldId id="530" r:id="rId17"/>
    <p:sldId id="531" r:id="rId18"/>
    <p:sldId id="532" r:id="rId19"/>
    <p:sldId id="477" r:id="rId20"/>
    <p:sldId id="488" r:id="rId21"/>
    <p:sldId id="489" r:id="rId22"/>
    <p:sldId id="490" r:id="rId23"/>
    <p:sldId id="491" r:id="rId24"/>
    <p:sldId id="492" r:id="rId25"/>
    <p:sldId id="493" r:id="rId26"/>
    <p:sldId id="494" r:id="rId27"/>
    <p:sldId id="495" r:id="rId28"/>
    <p:sldId id="496" r:id="rId29"/>
    <p:sldId id="497" r:id="rId30"/>
    <p:sldId id="498" r:id="rId31"/>
    <p:sldId id="499" r:id="rId32"/>
    <p:sldId id="500" r:id="rId33"/>
    <p:sldId id="501" r:id="rId34"/>
    <p:sldId id="502" r:id="rId35"/>
    <p:sldId id="503" r:id="rId36"/>
    <p:sldId id="504" r:id="rId37"/>
    <p:sldId id="505" r:id="rId38"/>
    <p:sldId id="506" r:id="rId39"/>
    <p:sldId id="507" r:id="rId40"/>
    <p:sldId id="508" r:id="rId41"/>
    <p:sldId id="509" r:id="rId42"/>
    <p:sldId id="510" r:id="rId43"/>
    <p:sldId id="511" r:id="rId44"/>
    <p:sldId id="512" r:id="rId45"/>
    <p:sldId id="513" r:id="rId46"/>
    <p:sldId id="514" r:id="rId47"/>
    <p:sldId id="515" r:id="rId48"/>
  </p:sldIdLst>
  <p:sldSz cx="12192000" cy="6858000"/>
  <p:notesSz cx="9601200" cy="7315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5pPr>
    <a:lvl6pPr marL="22860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6pPr>
    <a:lvl7pPr marL="27432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7pPr>
    <a:lvl8pPr marL="32004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8pPr>
    <a:lvl9pPr marL="36576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99"/>
    <a:srgbClr val="92D050"/>
    <a:srgbClr val="CCFFFF"/>
    <a:srgbClr val="FFCC99"/>
    <a:srgbClr val="FF3300"/>
    <a:srgbClr val="FFCC00"/>
    <a:srgbClr val="0099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82" autoAdjust="0"/>
    <p:restoredTop sz="90455" autoAdjust="0"/>
  </p:normalViewPr>
  <p:slideViewPr>
    <p:cSldViewPr snapToGrid="0">
      <p:cViewPr>
        <p:scale>
          <a:sx n="117" d="100"/>
          <a:sy n="117" d="100"/>
        </p:scale>
        <p:origin x="496" y="-64"/>
      </p:cViewPr>
      <p:guideLst>
        <p:guide orient="horz" pos="2160"/>
        <p:guide pos="3840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18" d="100"/>
        <a:sy n="118" d="100"/>
      </p:scale>
      <p:origin x="0" y="0"/>
    </p:cViewPr>
  </p:sorterViewPr>
  <p:notesViewPr>
    <p:cSldViewPr snapToGrid="0">
      <p:cViewPr varScale="1">
        <p:scale>
          <a:sx n="152" d="100"/>
          <a:sy n="152" d="100"/>
        </p:scale>
        <p:origin x="4528" y="200"/>
      </p:cViewPr>
      <p:guideLst/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b="0" dirty="0">
              <a:latin typeface="Helvetica Neue Medium" charset="0"/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40265" y="0"/>
            <a:ext cx="4160936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b="0" dirty="0">
              <a:latin typeface="Helvetica Neue Medium" charset="0"/>
            </a:endParaRPr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9924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b="0" dirty="0">
              <a:latin typeface="Helvetica Neue Medium" charset="0"/>
            </a:endParaRPr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40265" y="6949924"/>
            <a:ext cx="4160936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fld id="{227F3E45-4A14-2D47-8F04-4BB42089EFB5}" type="slidenum">
              <a:rPr lang="en-US" b="0">
                <a:latin typeface="Helvetica Neue Medium" charset="0"/>
              </a:rPr>
              <a:pPr>
                <a:defRPr/>
              </a:pPr>
              <a:t>‹#›</a:t>
            </a:fld>
            <a:endParaRPr lang="en-US" b="0" dirty="0">
              <a:latin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5706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818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362200" y="549275"/>
            <a:ext cx="48768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6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538" y="3474963"/>
            <a:ext cx="7680127" cy="3291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6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18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fld id="{B069701C-02A1-CE43-ADB4-E98A80C283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505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3052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3C5A0-49AD-4456-B170-B4454905C7F9}" type="slidenum">
              <a:rPr lang="en-US">
                <a:solidFill>
                  <a:srgbClr val="000000"/>
                </a:solidFill>
              </a:rPr>
              <a:pPr>
                <a:defRPr/>
              </a:pPr>
              <a:t>22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9483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9748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3C5A0-49AD-4456-B170-B4454905C7F9}" type="slidenum">
              <a:rPr lang="en-US">
                <a:solidFill>
                  <a:srgbClr val="000000"/>
                </a:solidFill>
              </a:rPr>
              <a:pPr>
                <a:defRPr/>
              </a:pPr>
              <a:t>32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303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Q: Who</a:t>
            </a:r>
            <a:r>
              <a:rPr lang="en-US" baseline="0" dirty="0"/>
              <a:t> can be elected here?? S1 √, s5 √, s4 X, s2/s3 √</a:t>
            </a:r>
            <a:endParaRPr lang="en-US" dirty="0"/>
          </a:p>
          <a:p>
            <a:endParaRPr lang="en-US" dirty="0"/>
          </a:p>
          <a:p>
            <a:r>
              <a:rPr lang="en-US" dirty="0"/>
              <a:t>How</a:t>
            </a:r>
            <a:r>
              <a:rPr lang="en-US" baseline="0" dirty="0"/>
              <a:t> can s5 be elected?  S1 can fail, and then the rest of the system doesn’t know that epoch 4 ever existed.  S5 then has the highest epoch (3), so will get elected.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9833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000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844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0425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5319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634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75700-F629-484D-9391-F37A4B2AF9C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4687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3775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Very similar to </a:t>
            </a:r>
            <a:r>
              <a:rPr lang="en-US" dirty="0" err="1"/>
              <a:t>Viewstamped</a:t>
            </a:r>
            <a:r>
              <a:rPr lang="en-US" dirty="0"/>
              <a:t> Replication,</a:t>
            </a:r>
            <a:r>
              <a:rPr lang="en-US" baseline="0" dirty="0"/>
              <a:t> invented concurrently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75700-F629-484D-9391-F37A4B2AF9C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2619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99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000" y="685800"/>
            <a:ext cx="11176000" cy="1905000"/>
          </a:xfrm>
          <a:prstGeom prst="rect">
            <a:avLst/>
          </a:prstGeom>
        </p:spPr>
        <p:txBody>
          <a:bodyPr anchor="b"/>
          <a:lstStyle>
            <a:lvl1pPr algn="ctr">
              <a:defRPr b="0" i="0">
                <a:latin typeface="Helvetica Neue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696830"/>
            <a:ext cx="8534400" cy="1551570"/>
          </a:xfrm>
        </p:spPr>
        <p:txBody>
          <a:bodyPr/>
          <a:lstStyle>
            <a:lvl1pPr marL="0" indent="0" algn="ctr">
              <a:buNone/>
              <a:defRPr sz="28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39394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507BD-F870-3947-B44E-E0FA9E0F08CD}" type="datetime1">
              <a:rPr lang="en-US" smtClean="0"/>
              <a:t>3/13/22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25072-9793-DD45-A50B-C84D5FD44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087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0" i="0">
                <a:latin typeface="Helvetica Neue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DDBD9-92BA-EF41-ACBB-6E3908AD288C}" type="datetime1">
              <a:rPr lang="en-US" smtClean="0"/>
              <a:t>3/13/22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BDEDE-40D3-1C4C-B3CB-CF078D2D5C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661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0" i="0">
                <a:latin typeface="Helvetica Neue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8C9AF-7B9C-A049-91F7-F50B28F891E0}" type="datetime1">
              <a:rPr lang="en-US" smtClean="0"/>
              <a:t>3/13/22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0B851-7313-6B4B-90F0-D21AC23BC8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784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4F54E-245A-F84E-9199-FE2DBC902D65}" type="datetime1">
              <a:rPr lang="en-US" smtClean="0"/>
              <a:t>3/13/22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8A700-9ACA-CA49-8640-C2576E344D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203200" y="152400"/>
            <a:ext cx="1168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b="0" i="0">
                <a:latin typeface="Helvetica Neue Medium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03200" y="1295400"/>
            <a:ext cx="11684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67694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>
            <a:lvl1pPr>
              <a:defRPr b="0" i="0">
                <a:latin typeface="Helvetica Neue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762E8-F47B-A84E-9BD3-5005B09C3C37}" type="datetime1">
              <a:rPr lang="en-US" smtClean="0"/>
              <a:t>3/13/22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C1C3E-524C-584F-BE26-32C52DE4B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858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8276" y="1623848"/>
            <a:ext cx="11098924" cy="4853152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48A91-97A8-1E4A-B7DA-F9D845201F58}" type="datetime1">
              <a:rPr lang="en-US" smtClean="0"/>
              <a:t>3/13/22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346840" y="120868"/>
            <a:ext cx="11540359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z="4400" b="0" i="0" spc="-100">
                <a:latin typeface="Helvetica Neue Medium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16650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 sz="2600">
                <a:solidFill>
                  <a:schemeClr val="bg1"/>
                </a:solidFill>
              </a:defRPr>
            </a:lvl2pPr>
            <a:lvl3pPr>
              <a:defRPr sz="2600">
                <a:solidFill>
                  <a:schemeClr val="bg1"/>
                </a:solidFill>
              </a:defRPr>
            </a:lvl3pPr>
            <a:lvl4pPr>
              <a:defRPr sz="2600">
                <a:solidFill>
                  <a:schemeClr val="bg1"/>
                </a:solidFill>
              </a:defRPr>
            </a:lvl4pPr>
            <a:lvl5pPr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AAB37-D57B-5349-8A73-F9D93383FA9F}" type="datetime1">
              <a:rPr lang="en-US" smtClean="0"/>
              <a:t>3/13/22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203200" y="152400"/>
            <a:ext cx="1168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b="0" i="0" spc="-100">
                <a:solidFill>
                  <a:schemeClr val="bg1"/>
                </a:solidFill>
                <a:latin typeface="Helvetica Neue Medium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03200" y="1295400"/>
            <a:ext cx="11684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9532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78756"/>
            <a:ext cx="11684000" cy="6298245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 sz="2600">
                <a:solidFill>
                  <a:schemeClr val="bg1"/>
                </a:solidFill>
              </a:defRPr>
            </a:lvl2pPr>
            <a:lvl3pPr>
              <a:defRPr sz="2600">
                <a:solidFill>
                  <a:schemeClr val="bg1"/>
                </a:solidFill>
              </a:defRPr>
            </a:lvl3pPr>
            <a:lvl4pPr>
              <a:defRPr sz="2600">
                <a:solidFill>
                  <a:schemeClr val="bg1"/>
                </a:solidFill>
              </a:defRPr>
            </a:lvl4pPr>
            <a:lvl5pPr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AAB37-D57B-5349-8A73-F9D93383FA9F}" type="datetime1">
              <a:rPr lang="en-US" smtClean="0"/>
              <a:t>3/13/22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044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168DF-4358-664B-A04B-7A4BE79C5464}" type="datetime1">
              <a:rPr lang="en-US" smtClean="0"/>
              <a:t>3/13/22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25072-9793-DD45-A50B-C84D5FD44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05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Helvetica Neue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A169D-6F4E-B845-A46E-D9EF1006DEEC}" type="datetime1">
              <a:rPr lang="en-US" smtClean="0"/>
              <a:t>3/13/22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59B53-AEC7-9D43-BD4D-FB123296C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187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7234" y="1470346"/>
            <a:ext cx="5787167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70346"/>
            <a:ext cx="5684753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2CFD7-97C5-5045-B173-4D5413FF126D}" type="datetime1">
              <a:rPr lang="en-US" smtClean="0"/>
              <a:t>3/13/22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00562-6296-9E41-94C7-4DAE5BF4E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203200" y="152400"/>
            <a:ext cx="1167915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b="0" i="0" spc="-100">
                <a:latin typeface="Helvetica Neue Medium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03200" y="1295400"/>
            <a:ext cx="11684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7573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3200" y="1535113"/>
            <a:ext cx="57933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3200" y="2174875"/>
            <a:ext cx="57933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6938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6938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6CB7C-5D96-A249-B040-C324F6CD9C3C}" type="datetime1">
              <a:rPr lang="en-US" smtClean="0"/>
              <a:t>3/13/22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929D7-7AD0-024D-8F69-58F7A677F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203200" y="152400"/>
            <a:ext cx="1168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b="0" i="0">
                <a:latin typeface="Helvetica Neue Medium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03200" y="1295400"/>
            <a:ext cx="11684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3578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EFEA4-4857-C447-BE3C-D6F415301E39}" type="datetime1">
              <a:rPr lang="en-US" smtClean="0"/>
              <a:t>3/13/22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34AC4-E5A6-0446-ADDB-6CB25A5DD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203200" y="152400"/>
            <a:ext cx="1168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z="4400" b="0" i="0" spc="-100">
                <a:latin typeface="Helvetica Neue Medium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03200" y="1295400"/>
            <a:ext cx="11684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722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03200" y="1447800"/>
            <a:ext cx="11684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3200" y="6553201"/>
            <a:ext cx="28448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charset="0"/>
              </a:defRPr>
            </a:lvl1pPr>
          </a:lstStyle>
          <a:p>
            <a:pPr>
              <a:defRPr/>
            </a:pPr>
            <a:fld id="{1FDAE6C9-274E-6947-97B4-79B28D53D9E0}" type="datetime1">
              <a:rPr lang="en-US" smtClean="0"/>
              <a:pPr>
                <a:defRPr/>
              </a:pPr>
              <a:t>3/13/22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553201"/>
            <a:ext cx="38608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2400" y="6553201"/>
            <a:ext cx="2844800" cy="212725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400" b="0" i="0">
                <a:solidFill>
                  <a:srgbClr val="FF6600"/>
                </a:solidFill>
                <a:latin typeface="Helvetica Neue Medium" charset="0"/>
              </a:defRPr>
            </a:lvl1pPr>
          </a:lstStyle>
          <a:p>
            <a:pPr>
              <a:defRPr/>
            </a:pPr>
            <a:fld id="{62406363-7E77-DB4B-97E5-317AD9418D5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213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85" r:id="rId3"/>
    <p:sldLayoutId id="2147483686" r:id="rId4"/>
    <p:sldLayoutId id="2147483687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9pPr>
    </p:titleStyle>
    <p:bodyStyle>
      <a:lvl1pPr marL="342900" indent="-3429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b="0" i="0" kern="1200" spc="-50">
          <a:solidFill>
            <a:schemeClr val="tx1"/>
          </a:solidFill>
          <a:latin typeface="Helvetica Neue Medium" charset="0"/>
          <a:ea typeface="ＭＳ Ｐゴシック" pitchFamily="-1" charset="-128"/>
          <a:cs typeface="ＭＳ Ｐゴシック" pitchFamily="-1" charset="-128"/>
        </a:defRPr>
      </a:lvl1pPr>
      <a:lvl2pPr marL="742950" indent="-28575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b="0" i="0" kern="1200" spc="-50">
          <a:solidFill>
            <a:schemeClr val="tx1"/>
          </a:solidFill>
          <a:latin typeface="Helvetica Neue Medium" charset="0"/>
          <a:ea typeface="ＭＳ Ｐゴシック" pitchFamily="-1" charset="-128"/>
          <a:cs typeface="+mn-cs"/>
        </a:defRPr>
      </a:lvl2pPr>
      <a:lvl3pPr marL="11430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b="0" i="0" kern="1200" spc="-50">
          <a:solidFill>
            <a:schemeClr val="tx1"/>
          </a:solidFill>
          <a:latin typeface="Helvetica Neue Medium" charset="0"/>
          <a:ea typeface="ＭＳ Ｐゴシック" pitchFamily="-1" charset="-128"/>
          <a:cs typeface="+mn-cs"/>
        </a:defRPr>
      </a:lvl3pPr>
      <a:lvl4pPr marL="16002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b="0" i="0" kern="1200" spc="-50">
          <a:solidFill>
            <a:schemeClr val="tx1"/>
          </a:solidFill>
          <a:latin typeface="Helvetica Neue Medium" charset="0"/>
          <a:ea typeface="ＭＳ Ｐゴシック" pitchFamily="-1" charset="-128"/>
          <a:cs typeface="+mn-cs"/>
        </a:defRPr>
      </a:lvl4pPr>
      <a:lvl5pPr marL="20574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»"/>
        <a:defRPr sz="2400" b="0" i="0" kern="1200" spc="-50">
          <a:solidFill>
            <a:schemeClr val="tx1"/>
          </a:solidFill>
          <a:latin typeface="Helvetica Neue Medium" charset="0"/>
          <a:ea typeface="ＭＳ Ｐゴシック" pitchFamily="-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0"/>
              <a:t>Consensus: </a:t>
            </a:r>
            <a:r>
              <a:rPr lang="en-US" sz="5400" dirty="0" err="1"/>
              <a:t>Paxos</a:t>
            </a:r>
            <a:r>
              <a:rPr lang="en-US" sz="5400" dirty="0"/>
              <a:t> + RAFT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02316" y="4317167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225988" y="3402767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2665413" y="4137260"/>
            <a:ext cx="6858000" cy="2174330"/>
          </a:xfrm>
        </p:spPr>
        <p:txBody>
          <a:bodyPr>
            <a:noAutofit/>
          </a:bodyPr>
          <a:lstStyle/>
          <a:p>
            <a:r>
              <a:rPr lang="en-US" sz="2800" dirty="0"/>
              <a:t>COS 418: Distributed Systems</a:t>
            </a:r>
          </a:p>
          <a:p>
            <a:r>
              <a:rPr lang="en-US" sz="2800" dirty="0"/>
              <a:t>Lecture </a:t>
            </a:r>
            <a:r>
              <a:rPr lang="en-US" dirty="0"/>
              <a:t>13</a:t>
            </a:r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Mike Freedman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0631" y="2843509"/>
            <a:ext cx="867565" cy="109819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6581001"/>
            <a:ext cx="88142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RAFT slides based on those from Diego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Ongaro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and John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Ousterhout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4904" y="18288"/>
            <a:ext cx="11540359" cy="1066800"/>
          </a:xfrm>
        </p:spPr>
        <p:txBody>
          <a:bodyPr/>
          <a:lstStyle/>
          <a:p>
            <a:r>
              <a:rPr lang="en-US" dirty="0">
                <a:ea typeface="Helvetica Neue Medium" charset="0"/>
                <a:cs typeface="Helvetica Neue Medium" charset="0"/>
              </a:rPr>
              <a:t>Example runs of </a:t>
            </a:r>
            <a:r>
              <a:rPr lang="en-US" dirty="0" err="1">
                <a:ea typeface="Helvetica Neue Medium" charset="0"/>
                <a:cs typeface="Helvetica Neue Medium" charset="0"/>
              </a:rPr>
              <a:t>Paxos</a:t>
            </a:r>
            <a:endParaRPr lang="en-US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>
                <a:ea typeface="Helvetica Neue Medium" charset="0"/>
                <a:cs typeface="Helvetica Neue Medium" charset="0"/>
              </a:rPr>
              <a:pPr>
                <a:defRPr/>
              </a:pPr>
              <a:t>10</a:t>
            </a:fld>
            <a:endParaRPr lang="en-US">
              <a:ea typeface="Helvetica Neue Medium" charset="0"/>
              <a:cs typeface="Helvetica Neue Medium" charset="0"/>
            </a:endParaRPr>
          </a:p>
        </p:txBody>
      </p:sp>
      <p:sp>
        <p:nvSpPr>
          <p:cNvPr id="27" name="Oval 25"/>
          <p:cNvSpPr>
            <a:spLocks noChangeArrowheads="1"/>
          </p:cNvSpPr>
          <p:nvPr/>
        </p:nvSpPr>
        <p:spPr bwMode="auto">
          <a:xfrm>
            <a:off x="2831940" y="1638105"/>
            <a:ext cx="463169" cy="404236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en-US" b="0" dirty="0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1</a:t>
            </a:r>
          </a:p>
        </p:txBody>
      </p:sp>
      <p:sp>
        <p:nvSpPr>
          <p:cNvPr id="28" name="Line 26"/>
          <p:cNvSpPr>
            <a:spLocks noChangeShapeType="1"/>
          </p:cNvSpPr>
          <p:nvPr/>
        </p:nvSpPr>
        <p:spPr bwMode="auto">
          <a:xfrm flipV="1">
            <a:off x="3588876" y="1804463"/>
            <a:ext cx="69475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b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9" name="Line 27"/>
          <p:cNvSpPr>
            <a:spLocks noChangeShapeType="1"/>
          </p:cNvSpPr>
          <p:nvPr/>
        </p:nvSpPr>
        <p:spPr bwMode="auto">
          <a:xfrm>
            <a:off x="3511681" y="1915368"/>
            <a:ext cx="785946" cy="50400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b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0" name="Oval 28"/>
          <p:cNvSpPr>
            <a:spLocks noChangeArrowheads="1"/>
          </p:cNvSpPr>
          <p:nvPr/>
        </p:nvSpPr>
        <p:spPr bwMode="auto">
          <a:xfrm>
            <a:off x="4438019" y="1638105"/>
            <a:ext cx="463169" cy="404236"/>
          </a:xfrm>
          <a:prstGeom prst="ellipse">
            <a:avLst/>
          </a:prstGeom>
          <a:ln>
            <a:solidFill>
              <a:srgbClr val="002060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en-US" b="0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1</a:t>
            </a:r>
          </a:p>
        </p:txBody>
      </p:sp>
      <p:sp>
        <p:nvSpPr>
          <p:cNvPr id="31" name="Oval 29"/>
          <p:cNvSpPr>
            <a:spLocks noChangeArrowheads="1"/>
          </p:cNvSpPr>
          <p:nvPr/>
        </p:nvSpPr>
        <p:spPr bwMode="auto">
          <a:xfrm>
            <a:off x="4438019" y="2269525"/>
            <a:ext cx="463169" cy="404236"/>
          </a:xfrm>
          <a:prstGeom prst="ellipse">
            <a:avLst/>
          </a:prstGeom>
          <a:ln>
            <a:solidFill>
              <a:srgbClr val="002060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en-US" b="0" dirty="0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2</a:t>
            </a:r>
          </a:p>
        </p:txBody>
      </p:sp>
      <p:sp>
        <p:nvSpPr>
          <p:cNvPr id="32" name="Oval 30"/>
          <p:cNvSpPr>
            <a:spLocks noChangeArrowheads="1"/>
          </p:cNvSpPr>
          <p:nvPr/>
        </p:nvSpPr>
        <p:spPr bwMode="auto">
          <a:xfrm>
            <a:off x="4438019" y="3133048"/>
            <a:ext cx="463169" cy="404236"/>
          </a:xfrm>
          <a:prstGeom prst="ellipse">
            <a:avLst/>
          </a:prstGeom>
          <a:ln>
            <a:solidFill>
              <a:srgbClr val="002060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en-US" b="0" dirty="0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n</a:t>
            </a:r>
          </a:p>
        </p:txBody>
      </p:sp>
      <p:sp>
        <p:nvSpPr>
          <p:cNvPr id="33" name="Line 31"/>
          <p:cNvSpPr>
            <a:spLocks noChangeShapeType="1"/>
          </p:cNvSpPr>
          <p:nvPr/>
        </p:nvSpPr>
        <p:spPr bwMode="auto">
          <a:xfrm>
            <a:off x="3434486" y="1970820"/>
            <a:ext cx="890113" cy="111825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b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5" name="Oval 3"/>
          <p:cNvSpPr>
            <a:spLocks noChangeArrowheads="1"/>
          </p:cNvSpPr>
          <p:nvPr/>
        </p:nvSpPr>
        <p:spPr bwMode="auto">
          <a:xfrm>
            <a:off x="6569620" y="1693557"/>
            <a:ext cx="463169" cy="404236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en-US" b="0" dirty="0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1</a:t>
            </a:r>
          </a:p>
        </p:txBody>
      </p:sp>
      <p:sp>
        <p:nvSpPr>
          <p:cNvPr id="36" name="Line 34"/>
          <p:cNvSpPr>
            <a:spLocks noChangeShapeType="1"/>
          </p:cNvSpPr>
          <p:nvPr/>
        </p:nvSpPr>
        <p:spPr bwMode="auto">
          <a:xfrm flipV="1">
            <a:off x="5064543" y="2125511"/>
            <a:ext cx="1384690" cy="10442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b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7" name="Line 35"/>
          <p:cNvSpPr>
            <a:spLocks noChangeShapeType="1"/>
          </p:cNvSpPr>
          <p:nvPr/>
        </p:nvSpPr>
        <p:spPr bwMode="auto">
          <a:xfrm flipV="1">
            <a:off x="5014608" y="2011688"/>
            <a:ext cx="1262212" cy="47241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b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8" name="Line 36"/>
          <p:cNvSpPr>
            <a:spLocks noChangeShapeType="1"/>
          </p:cNvSpPr>
          <p:nvPr/>
        </p:nvSpPr>
        <p:spPr bwMode="auto">
          <a:xfrm flipV="1">
            <a:off x="5074008" y="1845332"/>
            <a:ext cx="1251565" cy="2252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b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 flipV="1">
            <a:off x="7368494" y="1804463"/>
            <a:ext cx="84592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7287236" y="1956169"/>
            <a:ext cx="1000316" cy="38816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8465693" y="1638105"/>
            <a:ext cx="463169" cy="404236"/>
          </a:xfrm>
          <a:prstGeom prst="ellipse">
            <a:avLst/>
          </a:prstGeom>
          <a:ln>
            <a:solidFill>
              <a:srgbClr val="002060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en-US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1</a:t>
            </a:r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8464804" y="2269524"/>
            <a:ext cx="463169" cy="404236"/>
          </a:xfrm>
          <a:prstGeom prst="ellipse">
            <a:avLst/>
          </a:prstGeom>
          <a:ln>
            <a:solidFill>
              <a:srgbClr val="002060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en-US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2</a:t>
            </a:r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8478394" y="3133048"/>
            <a:ext cx="463169" cy="404236"/>
          </a:xfrm>
          <a:prstGeom prst="ellipse">
            <a:avLst/>
          </a:prstGeom>
          <a:ln>
            <a:solidFill>
              <a:srgbClr val="002060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en-US" dirty="0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n</a:t>
            </a: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7256058" y="2118800"/>
            <a:ext cx="1124599" cy="101424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7864E1DC-5BD5-E14B-B16B-8075C92B4617}"/>
              </a:ext>
            </a:extLst>
          </p:cNvPr>
          <p:cNvSpPr/>
          <p:nvPr/>
        </p:nvSpPr>
        <p:spPr>
          <a:xfrm>
            <a:off x="4521690" y="2022025"/>
            <a:ext cx="6383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b="0" dirty="0" err="1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n</a:t>
            </a:r>
            <a:r>
              <a:rPr lang="en-US" altLang="en-US" sz="1200" b="0" baseline="-25000" dirty="0" err="1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h</a:t>
            </a:r>
            <a:r>
              <a:rPr lang="en-US" altLang="en-US" sz="1200" b="0" dirty="0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=1.1</a:t>
            </a:r>
            <a:endParaRPr lang="en-US" sz="1200" dirty="0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E3FD371-76C4-3F4E-8D05-D5887304B169}"/>
              </a:ext>
            </a:extLst>
          </p:cNvPr>
          <p:cNvSpPr/>
          <p:nvPr/>
        </p:nvSpPr>
        <p:spPr>
          <a:xfrm>
            <a:off x="4518203" y="2642923"/>
            <a:ext cx="6383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b="0" dirty="0" err="1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n</a:t>
            </a:r>
            <a:r>
              <a:rPr lang="en-US" altLang="en-US" sz="1200" b="0" baseline="-25000" dirty="0" err="1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h</a:t>
            </a:r>
            <a:r>
              <a:rPr lang="en-US" altLang="en-US" sz="1200" b="0" dirty="0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=1.1</a:t>
            </a:r>
            <a:endParaRPr lang="en-US" sz="1200" dirty="0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0BB0D1FF-F9F3-7B4C-8ACD-D2DC961E07E5}"/>
              </a:ext>
            </a:extLst>
          </p:cNvPr>
          <p:cNvSpPr/>
          <p:nvPr/>
        </p:nvSpPr>
        <p:spPr>
          <a:xfrm>
            <a:off x="4518203" y="3520265"/>
            <a:ext cx="63831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b="0" dirty="0" err="1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n</a:t>
            </a:r>
            <a:r>
              <a:rPr lang="en-US" altLang="en-US" sz="1200" b="0" baseline="-25000" dirty="0" err="1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h</a:t>
            </a:r>
            <a:r>
              <a:rPr lang="en-US" altLang="en-US" sz="1200" b="0" dirty="0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=1.1</a:t>
            </a:r>
            <a:endParaRPr lang="en-US" sz="1200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017AFB09-1B28-B643-8285-87FD9088EE86}"/>
              </a:ext>
            </a:extLst>
          </p:cNvPr>
          <p:cNvSpPr/>
          <p:nvPr/>
        </p:nvSpPr>
        <p:spPr>
          <a:xfrm>
            <a:off x="8478394" y="2022025"/>
            <a:ext cx="6383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b="0" dirty="0" err="1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n</a:t>
            </a:r>
            <a:r>
              <a:rPr lang="en-US" altLang="en-US" sz="1200" b="0" baseline="-25000" dirty="0" err="1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h</a:t>
            </a:r>
            <a:r>
              <a:rPr lang="en-US" altLang="en-US" sz="1200" b="0" dirty="0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=1.1</a:t>
            </a:r>
            <a:endParaRPr lang="en-US" sz="1200" dirty="0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44A88BE0-865F-2548-8A16-7C58415C92E8}"/>
              </a:ext>
            </a:extLst>
          </p:cNvPr>
          <p:cNvSpPr/>
          <p:nvPr/>
        </p:nvSpPr>
        <p:spPr>
          <a:xfrm>
            <a:off x="8474907" y="2642923"/>
            <a:ext cx="6383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b="0" dirty="0" err="1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n</a:t>
            </a:r>
            <a:r>
              <a:rPr lang="en-US" altLang="en-US" sz="1200" b="0" baseline="-25000" dirty="0" err="1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h</a:t>
            </a:r>
            <a:r>
              <a:rPr lang="en-US" altLang="en-US" sz="1200" b="0" dirty="0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=1.1</a:t>
            </a:r>
            <a:endParaRPr lang="en-US" sz="1200" dirty="0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20909BA5-94FB-B349-B056-182A76115871}"/>
              </a:ext>
            </a:extLst>
          </p:cNvPr>
          <p:cNvSpPr/>
          <p:nvPr/>
        </p:nvSpPr>
        <p:spPr>
          <a:xfrm>
            <a:off x="8474907" y="3520265"/>
            <a:ext cx="63831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b="0" dirty="0" err="1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n</a:t>
            </a:r>
            <a:r>
              <a:rPr lang="en-US" altLang="en-US" sz="1200" b="0" baseline="-25000" dirty="0" err="1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h</a:t>
            </a:r>
            <a:r>
              <a:rPr lang="en-US" altLang="en-US" sz="1200" b="0" dirty="0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=1.1</a:t>
            </a:r>
            <a:endParaRPr lang="en-US" sz="1200" dirty="0"/>
          </a:p>
        </p:txBody>
      </p:sp>
      <p:sp>
        <p:nvSpPr>
          <p:cNvPr id="86" name="Text Box 37">
            <a:extLst>
              <a:ext uri="{FF2B5EF4-FFF2-40B4-BE49-F238E27FC236}">
                <a16:creationId xmlns:a16="http://schemas.microsoft.com/office/drawing/2014/main" id="{59B1D479-F4BE-9945-98F2-28B0B990AA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4458" y="1129324"/>
            <a:ext cx="168189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t">
            <a:spAutoFit/>
          </a:bodyPr>
          <a:lstStyle/>
          <a:p>
            <a:r>
              <a:rPr lang="en-US" altLang="en-US" b="0" dirty="0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&lt;promise, </a:t>
            </a:r>
          </a:p>
          <a:p>
            <a:r>
              <a:rPr lang="en-US" altLang="en-US" b="0" dirty="0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1.1, </a:t>
            </a:r>
            <a:r>
              <a:rPr lang="en-US" altLang="en-US" b="0" dirty="0" err="1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Ø</a:t>
            </a:r>
            <a:r>
              <a:rPr lang="en-US" altLang="en-US" b="0" dirty="0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&gt;</a:t>
            </a:r>
          </a:p>
        </p:txBody>
      </p:sp>
      <p:sp>
        <p:nvSpPr>
          <p:cNvPr id="87" name="Text Box 33">
            <a:extLst>
              <a:ext uri="{FF2B5EF4-FFF2-40B4-BE49-F238E27FC236}">
                <a16:creationId xmlns:a16="http://schemas.microsoft.com/office/drawing/2014/main" id="{83CC8D9F-FC74-EA45-8DF5-118E9DC482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1940" y="1244720"/>
            <a:ext cx="197892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t">
            <a:spAutoFit/>
          </a:bodyPr>
          <a:lstStyle/>
          <a:p>
            <a:pPr algn="ctr"/>
            <a:r>
              <a:rPr lang="en-US" altLang="en-US" b="0" dirty="0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&lt;prepare, 1.1&gt;</a:t>
            </a:r>
          </a:p>
        </p:txBody>
      </p:sp>
      <p:sp>
        <p:nvSpPr>
          <p:cNvPr id="88" name="Text Box 39">
            <a:extLst>
              <a:ext uri="{FF2B5EF4-FFF2-40B4-BE49-F238E27FC236}">
                <a16:creationId xmlns:a16="http://schemas.microsoft.com/office/drawing/2014/main" id="{194B0F3A-1247-DD42-A952-5A0AD19C1A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2788" y="1102081"/>
            <a:ext cx="135318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t">
            <a:spAutoFit/>
          </a:bodyPr>
          <a:lstStyle/>
          <a:p>
            <a:pPr algn="ctr"/>
            <a:r>
              <a:rPr lang="en-US" altLang="en-US" b="0" dirty="0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&lt;accept, </a:t>
            </a:r>
          </a:p>
          <a:p>
            <a:pPr algn="ctr"/>
            <a:r>
              <a:rPr lang="en-US" altLang="en-US" b="0" dirty="0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(1.1,v</a:t>
            </a:r>
            <a:r>
              <a:rPr lang="en-US" altLang="en-US" b="0" baseline="-25000" dirty="0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1.1</a:t>
            </a:r>
            <a:r>
              <a:rPr lang="en-US" altLang="en-US" b="0" dirty="0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)&gt;</a:t>
            </a:r>
          </a:p>
        </p:txBody>
      </p:sp>
    </p:spTree>
    <p:extLst>
      <p:ext uri="{BB962C8B-B14F-4D97-AF65-F5344CB8AC3E}">
        <p14:creationId xmlns:p14="http://schemas.microsoft.com/office/powerpoint/2010/main" val="2622609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4904" y="18288"/>
            <a:ext cx="11540359" cy="1066800"/>
          </a:xfrm>
        </p:spPr>
        <p:txBody>
          <a:bodyPr/>
          <a:lstStyle/>
          <a:p>
            <a:r>
              <a:rPr lang="en-US" dirty="0">
                <a:ea typeface="Helvetica Neue Medium" charset="0"/>
                <a:cs typeface="Helvetica Neue Medium" charset="0"/>
              </a:rPr>
              <a:t>Example runs of </a:t>
            </a:r>
            <a:r>
              <a:rPr lang="en-US" dirty="0" err="1">
                <a:ea typeface="Helvetica Neue Medium" charset="0"/>
                <a:cs typeface="Helvetica Neue Medium" charset="0"/>
              </a:rPr>
              <a:t>Paxos</a:t>
            </a:r>
            <a:endParaRPr lang="en-US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>
                <a:ea typeface="Helvetica Neue Medium" charset="0"/>
                <a:cs typeface="Helvetica Neue Medium" charset="0"/>
              </a:rPr>
              <a:pPr>
                <a:defRPr/>
              </a:pPr>
              <a:t>11</a:t>
            </a:fld>
            <a:endParaRPr lang="en-US">
              <a:ea typeface="Helvetica Neue Medium" charset="0"/>
              <a:cs typeface="Helvetica Neue Medium" charset="0"/>
            </a:endParaRPr>
          </a:p>
        </p:txBody>
      </p:sp>
      <p:sp>
        <p:nvSpPr>
          <p:cNvPr id="27" name="Oval 25"/>
          <p:cNvSpPr>
            <a:spLocks noChangeArrowheads="1"/>
          </p:cNvSpPr>
          <p:nvPr/>
        </p:nvSpPr>
        <p:spPr bwMode="auto">
          <a:xfrm>
            <a:off x="2831940" y="1638105"/>
            <a:ext cx="463169" cy="404236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en-US" b="0" dirty="0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1</a:t>
            </a:r>
          </a:p>
        </p:txBody>
      </p:sp>
      <p:sp>
        <p:nvSpPr>
          <p:cNvPr id="28" name="Line 26"/>
          <p:cNvSpPr>
            <a:spLocks noChangeShapeType="1"/>
          </p:cNvSpPr>
          <p:nvPr/>
        </p:nvSpPr>
        <p:spPr bwMode="auto">
          <a:xfrm flipV="1">
            <a:off x="3588876" y="1804463"/>
            <a:ext cx="69475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b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9" name="Line 27"/>
          <p:cNvSpPr>
            <a:spLocks noChangeShapeType="1"/>
          </p:cNvSpPr>
          <p:nvPr/>
        </p:nvSpPr>
        <p:spPr bwMode="auto">
          <a:xfrm>
            <a:off x="3511681" y="1915368"/>
            <a:ext cx="785946" cy="50400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b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0" name="Oval 28"/>
          <p:cNvSpPr>
            <a:spLocks noChangeArrowheads="1"/>
          </p:cNvSpPr>
          <p:nvPr/>
        </p:nvSpPr>
        <p:spPr bwMode="auto">
          <a:xfrm>
            <a:off x="4438019" y="1638105"/>
            <a:ext cx="463169" cy="404236"/>
          </a:xfrm>
          <a:prstGeom prst="ellipse">
            <a:avLst/>
          </a:prstGeom>
          <a:ln>
            <a:solidFill>
              <a:srgbClr val="002060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en-US" b="0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1</a:t>
            </a:r>
          </a:p>
        </p:txBody>
      </p:sp>
      <p:sp>
        <p:nvSpPr>
          <p:cNvPr id="31" name="Oval 29"/>
          <p:cNvSpPr>
            <a:spLocks noChangeArrowheads="1"/>
          </p:cNvSpPr>
          <p:nvPr/>
        </p:nvSpPr>
        <p:spPr bwMode="auto">
          <a:xfrm>
            <a:off x="4438019" y="2269525"/>
            <a:ext cx="463169" cy="404236"/>
          </a:xfrm>
          <a:prstGeom prst="ellipse">
            <a:avLst/>
          </a:prstGeom>
          <a:ln>
            <a:solidFill>
              <a:srgbClr val="002060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en-US" b="0" dirty="0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2</a:t>
            </a:r>
          </a:p>
        </p:txBody>
      </p:sp>
      <p:sp>
        <p:nvSpPr>
          <p:cNvPr id="32" name="Oval 30"/>
          <p:cNvSpPr>
            <a:spLocks noChangeArrowheads="1"/>
          </p:cNvSpPr>
          <p:nvPr/>
        </p:nvSpPr>
        <p:spPr bwMode="auto">
          <a:xfrm>
            <a:off x="4438019" y="3133048"/>
            <a:ext cx="463169" cy="404236"/>
          </a:xfrm>
          <a:prstGeom prst="ellipse">
            <a:avLst/>
          </a:prstGeom>
          <a:ln>
            <a:solidFill>
              <a:srgbClr val="002060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en-US" b="0" dirty="0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n</a:t>
            </a:r>
          </a:p>
        </p:txBody>
      </p:sp>
      <p:sp>
        <p:nvSpPr>
          <p:cNvPr id="33" name="Line 31"/>
          <p:cNvSpPr>
            <a:spLocks noChangeShapeType="1"/>
          </p:cNvSpPr>
          <p:nvPr/>
        </p:nvSpPr>
        <p:spPr bwMode="auto">
          <a:xfrm>
            <a:off x="3434486" y="1970820"/>
            <a:ext cx="890113" cy="111825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b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5" name="Oval 3"/>
          <p:cNvSpPr>
            <a:spLocks noChangeArrowheads="1"/>
          </p:cNvSpPr>
          <p:nvPr/>
        </p:nvSpPr>
        <p:spPr bwMode="auto">
          <a:xfrm>
            <a:off x="6569620" y="1693557"/>
            <a:ext cx="463169" cy="404236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en-US" b="0" dirty="0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1</a:t>
            </a:r>
          </a:p>
        </p:txBody>
      </p:sp>
      <p:sp>
        <p:nvSpPr>
          <p:cNvPr id="36" name="Line 34"/>
          <p:cNvSpPr>
            <a:spLocks noChangeShapeType="1"/>
          </p:cNvSpPr>
          <p:nvPr/>
        </p:nvSpPr>
        <p:spPr bwMode="auto">
          <a:xfrm flipV="1">
            <a:off x="5064543" y="2125511"/>
            <a:ext cx="1384690" cy="10442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b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7" name="Line 35"/>
          <p:cNvSpPr>
            <a:spLocks noChangeShapeType="1"/>
          </p:cNvSpPr>
          <p:nvPr/>
        </p:nvSpPr>
        <p:spPr bwMode="auto">
          <a:xfrm flipV="1">
            <a:off x="5014608" y="2011688"/>
            <a:ext cx="1262212" cy="47241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b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8" name="Line 36"/>
          <p:cNvSpPr>
            <a:spLocks noChangeShapeType="1"/>
          </p:cNvSpPr>
          <p:nvPr/>
        </p:nvSpPr>
        <p:spPr bwMode="auto">
          <a:xfrm flipV="1">
            <a:off x="5074008" y="1845332"/>
            <a:ext cx="1251565" cy="2252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b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9" name="Text Box 37"/>
          <p:cNvSpPr txBox="1">
            <a:spLocks noChangeArrowheads="1"/>
          </p:cNvSpPr>
          <p:nvPr/>
        </p:nvSpPr>
        <p:spPr bwMode="auto">
          <a:xfrm>
            <a:off x="4894458" y="1129324"/>
            <a:ext cx="168189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t">
            <a:spAutoFit/>
          </a:bodyPr>
          <a:lstStyle/>
          <a:p>
            <a:r>
              <a:rPr lang="en-US" altLang="en-US" b="0" dirty="0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&lt;promise, </a:t>
            </a:r>
          </a:p>
          <a:p>
            <a:r>
              <a:rPr lang="en-US" altLang="en-US" b="0" dirty="0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1.1, </a:t>
            </a:r>
            <a:r>
              <a:rPr lang="en-US" altLang="en-US" b="0" dirty="0" err="1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Ø</a:t>
            </a:r>
            <a:r>
              <a:rPr lang="en-US" altLang="en-US" b="0" dirty="0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&gt;</a:t>
            </a:r>
          </a:p>
        </p:txBody>
      </p:sp>
      <p:sp>
        <p:nvSpPr>
          <p:cNvPr id="74" name="Text Box 33">
            <a:extLst>
              <a:ext uri="{FF2B5EF4-FFF2-40B4-BE49-F238E27FC236}">
                <a16:creationId xmlns:a16="http://schemas.microsoft.com/office/drawing/2014/main" id="{E3C028ED-5EA4-0E4E-A743-BA7A8241AA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1940" y="1244720"/>
            <a:ext cx="197892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t">
            <a:spAutoFit/>
          </a:bodyPr>
          <a:lstStyle/>
          <a:p>
            <a:pPr algn="ctr"/>
            <a:r>
              <a:rPr lang="en-US" altLang="en-US" b="0" dirty="0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&lt;prepare, 1.1&gt;</a:t>
            </a:r>
          </a:p>
        </p:txBody>
      </p:sp>
      <p:sp>
        <p:nvSpPr>
          <p:cNvPr id="24" name="Oval 25">
            <a:extLst>
              <a:ext uri="{FF2B5EF4-FFF2-40B4-BE49-F238E27FC236}">
                <a16:creationId xmlns:a16="http://schemas.microsoft.com/office/drawing/2014/main" id="{8E39B61B-B57A-AD4C-9C7A-19B1E7908D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6832" y="3282556"/>
            <a:ext cx="463169" cy="404236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en-US" b="0" dirty="0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2</a:t>
            </a:r>
          </a:p>
        </p:txBody>
      </p:sp>
      <p:sp>
        <p:nvSpPr>
          <p:cNvPr id="25" name="Line 26">
            <a:extLst>
              <a:ext uri="{FF2B5EF4-FFF2-40B4-BE49-F238E27FC236}">
                <a16:creationId xmlns:a16="http://schemas.microsoft.com/office/drawing/2014/main" id="{C6E8436D-FC2C-544D-855B-0AAFBC6A9F3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96087" y="3548120"/>
            <a:ext cx="69475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b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6" name="Line 26">
            <a:extLst>
              <a:ext uri="{FF2B5EF4-FFF2-40B4-BE49-F238E27FC236}">
                <a16:creationId xmlns:a16="http://schemas.microsoft.com/office/drawing/2014/main" id="{F6648987-52CE-B046-ACEC-9436E394F54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62204" y="2769168"/>
            <a:ext cx="705261" cy="77895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b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4" name="Line 26">
            <a:extLst>
              <a:ext uri="{FF2B5EF4-FFF2-40B4-BE49-F238E27FC236}">
                <a16:creationId xmlns:a16="http://schemas.microsoft.com/office/drawing/2014/main" id="{EE7B4176-3D96-C64C-AAB2-EE492D201D1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05463" y="1939996"/>
            <a:ext cx="648104" cy="14998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b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5" name="Text Box 33">
            <a:extLst>
              <a:ext uri="{FF2B5EF4-FFF2-40B4-BE49-F238E27FC236}">
                <a16:creationId xmlns:a16="http://schemas.microsoft.com/office/drawing/2014/main" id="{2E952D2D-10BF-1A40-A137-CB621E0B78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8360" y="3795704"/>
            <a:ext cx="197892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t">
            <a:spAutoFit/>
          </a:bodyPr>
          <a:lstStyle/>
          <a:p>
            <a:pPr algn="ctr"/>
            <a:r>
              <a:rPr lang="en-US" altLang="en-US" b="0" dirty="0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&lt;prepare, 1.2&gt;</a:t>
            </a:r>
          </a:p>
        </p:txBody>
      </p:sp>
      <p:sp>
        <p:nvSpPr>
          <p:cNvPr id="40" name="Oval 25">
            <a:extLst>
              <a:ext uri="{FF2B5EF4-FFF2-40B4-BE49-F238E27FC236}">
                <a16:creationId xmlns:a16="http://schemas.microsoft.com/office/drawing/2014/main" id="{1D2E7449-616F-544F-9570-436A5EBC96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9619" y="3297218"/>
            <a:ext cx="463169" cy="404236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en-US" b="0" dirty="0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2</a:t>
            </a:r>
          </a:p>
        </p:txBody>
      </p:sp>
      <p:sp>
        <p:nvSpPr>
          <p:cNvPr id="42" name="Text Box 37">
            <a:extLst>
              <a:ext uri="{FF2B5EF4-FFF2-40B4-BE49-F238E27FC236}">
                <a16:creationId xmlns:a16="http://schemas.microsoft.com/office/drawing/2014/main" id="{5AE35E29-FCC5-1B40-B219-E516B1DF3B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4608" y="2231161"/>
            <a:ext cx="168189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t">
            <a:spAutoFit/>
          </a:bodyPr>
          <a:lstStyle/>
          <a:p>
            <a:r>
              <a:rPr lang="en-US" altLang="en-US" b="0" dirty="0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&lt;prepare-failed&gt;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F855AD-E840-4149-A909-41473CBDF2C5}"/>
              </a:ext>
            </a:extLst>
          </p:cNvPr>
          <p:cNvSpPr txBox="1"/>
          <p:nvPr/>
        </p:nvSpPr>
        <p:spPr>
          <a:xfrm>
            <a:off x="7246311" y="1232156"/>
            <a:ext cx="29097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Case: </a:t>
            </a:r>
            <a:r>
              <a:rPr lang="en-US" sz="1800" b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Proposer 1 fails to</a:t>
            </a:r>
          </a:p>
          <a:p>
            <a:pPr algn="l"/>
            <a:r>
              <a:rPr lang="en-US" sz="1800" b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get majority of promises for 1.1, because majority of acceptors had received 1.2 prior to 1.1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E216A08-F2BE-D643-911D-5DCF8BB8DB42}"/>
              </a:ext>
            </a:extLst>
          </p:cNvPr>
          <p:cNvSpPr/>
          <p:nvPr/>
        </p:nvSpPr>
        <p:spPr>
          <a:xfrm>
            <a:off x="4521690" y="2022025"/>
            <a:ext cx="6383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b="0" dirty="0" err="1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n</a:t>
            </a:r>
            <a:r>
              <a:rPr lang="en-US" altLang="en-US" sz="1200" b="0" baseline="-25000" dirty="0" err="1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h</a:t>
            </a:r>
            <a:r>
              <a:rPr lang="en-US" altLang="en-US" sz="1200" b="0" dirty="0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=1.1</a:t>
            </a:r>
            <a:endParaRPr lang="en-US" sz="1200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7206AEB-AAD0-6848-8C76-7FDA490F4325}"/>
              </a:ext>
            </a:extLst>
          </p:cNvPr>
          <p:cNvSpPr/>
          <p:nvPr/>
        </p:nvSpPr>
        <p:spPr>
          <a:xfrm>
            <a:off x="4518203" y="2642923"/>
            <a:ext cx="63831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b="0" dirty="0" err="1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n</a:t>
            </a:r>
            <a:r>
              <a:rPr lang="en-US" altLang="en-US" sz="1200" b="0" baseline="-25000" dirty="0" err="1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h</a:t>
            </a:r>
            <a:r>
              <a:rPr lang="en-US" altLang="en-US" sz="1200" b="0" dirty="0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=1.2</a:t>
            </a:r>
            <a:endParaRPr lang="en-US" sz="1200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B5EE1C1-F6E7-FC43-A60F-94A1815E498B}"/>
              </a:ext>
            </a:extLst>
          </p:cNvPr>
          <p:cNvSpPr/>
          <p:nvPr/>
        </p:nvSpPr>
        <p:spPr>
          <a:xfrm>
            <a:off x="4518203" y="3520265"/>
            <a:ext cx="63831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b="0" dirty="0" err="1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n</a:t>
            </a:r>
            <a:r>
              <a:rPr lang="en-US" altLang="en-US" sz="1200" b="0" baseline="-25000" dirty="0" err="1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h</a:t>
            </a:r>
            <a:r>
              <a:rPr lang="en-US" altLang="en-US" sz="1200" b="0" dirty="0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=1.2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574699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4904" y="18288"/>
            <a:ext cx="11540359" cy="1066800"/>
          </a:xfrm>
        </p:spPr>
        <p:txBody>
          <a:bodyPr/>
          <a:lstStyle/>
          <a:p>
            <a:r>
              <a:rPr lang="en-US" dirty="0">
                <a:ea typeface="Helvetica Neue Medium" charset="0"/>
                <a:cs typeface="Helvetica Neue Medium" charset="0"/>
              </a:rPr>
              <a:t>Example runs of </a:t>
            </a:r>
            <a:r>
              <a:rPr lang="en-US" dirty="0" err="1">
                <a:ea typeface="Helvetica Neue Medium" charset="0"/>
                <a:cs typeface="Helvetica Neue Medium" charset="0"/>
              </a:rPr>
              <a:t>Paxos</a:t>
            </a:r>
            <a:endParaRPr lang="en-US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>
                <a:ea typeface="Helvetica Neue Medium" charset="0"/>
                <a:cs typeface="Helvetica Neue Medium" charset="0"/>
              </a:rPr>
              <a:pPr>
                <a:defRPr/>
              </a:pPr>
              <a:t>12</a:t>
            </a:fld>
            <a:endParaRPr lang="en-US">
              <a:ea typeface="Helvetica Neue Medium" charset="0"/>
              <a:cs typeface="Helvetica Neue Medium" charset="0"/>
            </a:endParaRPr>
          </a:p>
        </p:txBody>
      </p:sp>
      <p:sp>
        <p:nvSpPr>
          <p:cNvPr id="27" name="Oval 25"/>
          <p:cNvSpPr>
            <a:spLocks noChangeArrowheads="1"/>
          </p:cNvSpPr>
          <p:nvPr/>
        </p:nvSpPr>
        <p:spPr bwMode="auto">
          <a:xfrm>
            <a:off x="2831940" y="1638105"/>
            <a:ext cx="463169" cy="404236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en-US" b="0" dirty="0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1</a:t>
            </a:r>
          </a:p>
        </p:txBody>
      </p:sp>
      <p:sp>
        <p:nvSpPr>
          <p:cNvPr id="28" name="Line 26"/>
          <p:cNvSpPr>
            <a:spLocks noChangeShapeType="1"/>
          </p:cNvSpPr>
          <p:nvPr/>
        </p:nvSpPr>
        <p:spPr bwMode="auto">
          <a:xfrm flipV="1">
            <a:off x="3588876" y="1804463"/>
            <a:ext cx="69475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b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9" name="Line 27"/>
          <p:cNvSpPr>
            <a:spLocks noChangeShapeType="1"/>
          </p:cNvSpPr>
          <p:nvPr/>
        </p:nvSpPr>
        <p:spPr bwMode="auto">
          <a:xfrm>
            <a:off x="3511681" y="1915368"/>
            <a:ext cx="785946" cy="50400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b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0" name="Oval 28"/>
          <p:cNvSpPr>
            <a:spLocks noChangeArrowheads="1"/>
          </p:cNvSpPr>
          <p:nvPr/>
        </p:nvSpPr>
        <p:spPr bwMode="auto">
          <a:xfrm>
            <a:off x="4438019" y="1638105"/>
            <a:ext cx="463169" cy="404236"/>
          </a:xfrm>
          <a:prstGeom prst="ellipse">
            <a:avLst/>
          </a:prstGeom>
          <a:ln>
            <a:solidFill>
              <a:srgbClr val="002060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en-US" b="0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1</a:t>
            </a:r>
          </a:p>
        </p:txBody>
      </p:sp>
      <p:sp>
        <p:nvSpPr>
          <p:cNvPr id="31" name="Oval 29"/>
          <p:cNvSpPr>
            <a:spLocks noChangeArrowheads="1"/>
          </p:cNvSpPr>
          <p:nvPr/>
        </p:nvSpPr>
        <p:spPr bwMode="auto">
          <a:xfrm>
            <a:off x="4438019" y="2269525"/>
            <a:ext cx="463169" cy="404236"/>
          </a:xfrm>
          <a:prstGeom prst="ellipse">
            <a:avLst/>
          </a:prstGeom>
          <a:ln>
            <a:solidFill>
              <a:srgbClr val="002060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en-US" b="0" dirty="0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2</a:t>
            </a:r>
          </a:p>
        </p:txBody>
      </p:sp>
      <p:sp>
        <p:nvSpPr>
          <p:cNvPr id="32" name="Oval 30"/>
          <p:cNvSpPr>
            <a:spLocks noChangeArrowheads="1"/>
          </p:cNvSpPr>
          <p:nvPr/>
        </p:nvSpPr>
        <p:spPr bwMode="auto">
          <a:xfrm>
            <a:off x="4438019" y="3133048"/>
            <a:ext cx="463169" cy="404236"/>
          </a:xfrm>
          <a:prstGeom prst="ellipse">
            <a:avLst/>
          </a:prstGeom>
          <a:ln>
            <a:solidFill>
              <a:srgbClr val="002060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en-US" b="0" dirty="0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n</a:t>
            </a:r>
          </a:p>
        </p:txBody>
      </p:sp>
      <p:sp>
        <p:nvSpPr>
          <p:cNvPr id="33" name="Line 31"/>
          <p:cNvSpPr>
            <a:spLocks noChangeShapeType="1"/>
          </p:cNvSpPr>
          <p:nvPr/>
        </p:nvSpPr>
        <p:spPr bwMode="auto">
          <a:xfrm>
            <a:off x="3434486" y="1970820"/>
            <a:ext cx="890113" cy="111825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b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5" name="Oval 3"/>
          <p:cNvSpPr>
            <a:spLocks noChangeArrowheads="1"/>
          </p:cNvSpPr>
          <p:nvPr/>
        </p:nvSpPr>
        <p:spPr bwMode="auto">
          <a:xfrm>
            <a:off x="6569620" y="1693557"/>
            <a:ext cx="463169" cy="404236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en-US" b="0" dirty="0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1</a:t>
            </a:r>
          </a:p>
        </p:txBody>
      </p:sp>
      <p:sp>
        <p:nvSpPr>
          <p:cNvPr id="36" name="Line 34"/>
          <p:cNvSpPr>
            <a:spLocks noChangeShapeType="1"/>
          </p:cNvSpPr>
          <p:nvPr/>
        </p:nvSpPr>
        <p:spPr bwMode="auto">
          <a:xfrm flipV="1">
            <a:off x="5064543" y="2125511"/>
            <a:ext cx="1384690" cy="10442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b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7" name="Line 35"/>
          <p:cNvSpPr>
            <a:spLocks noChangeShapeType="1"/>
          </p:cNvSpPr>
          <p:nvPr/>
        </p:nvSpPr>
        <p:spPr bwMode="auto">
          <a:xfrm flipV="1">
            <a:off x="5014608" y="2011688"/>
            <a:ext cx="1262212" cy="47241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b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8" name="Line 36"/>
          <p:cNvSpPr>
            <a:spLocks noChangeShapeType="1"/>
          </p:cNvSpPr>
          <p:nvPr/>
        </p:nvSpPr>
        <p:spPr bwMode="auto">
          <a:xfrm flipV="1">
            <a:off x="5074008" y="1845332"/>
            <a:ext cx="1251565" cy="2252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b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74" name="Text Box 33">
            <a:extLst>
              <a:ext uri="{FF2B5EF4-FFF2-40B4-BE49-F238E27FC236}">
                <a16:creationId xmlns:a16="http://schemas.microsoft.com/office/drawing/2014/main" id="{E3C028ED-5EA4-0E4E-A743-BA7A8241AA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1940" y="1244720"/>
            <a:ext cx="197892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t">
            <a:spAutoFit/>
          </a:bodyPr>
          <a:lstStyle/>
          <a:p>
            <a:pPr algn="ctr"/>
            <a:r>
              <a:rPr lang="en-US" altLang="en-US" b="0" dirty="0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&lt;prepare, 1.1&gt;</a:t>
            </a:r>
          </a:p>
        </p:txBody>
      </p:sp>
      <p:sp>
        <p:nvSpPr>
          <p:cNvPr id="24" name="Oval 25">
            <a:extLst>
              <a:ext uri="{FF2B5EF4-FFF2-40B4-BE49-F238E27FC236}">
                <a16:creationId xmlns:a16="http://schemas.microsoft.com/office/drawing/2014/main" id="{8E39B61B-B57A-AD4C-9C7A-19B1E7908D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6832" y="3282556"/>
            <a:ext cx="463169" cy="404236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en-US" b="0" dirty="0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2</a:t>
            </a:r>
          </a:p>
        </p:txBody>
      </p:sp>
      <p:sp>
        <p:nvSpPr>
          <p:cNvPr id="25" name="Line 26">
            <a:extLst>
              <a:ext uri="{FF2B5EF4-FFF2-40B4-BE49-F238E27FC236}">
                <a16:creationId xmlns:a16="http://schemas.microsoft.com/office/drawing/2014/main" id="{C6E8436D-FC2C-544D-855B-0AAFBC6A9F3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96087" y="3548120"/>
            <a:ext cx="69475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b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6" name="Line 26">
            <a:extLst>
              <a:ext uri="{FF2B5EF4-FFF2-40B4-BE49-F238E27FC236}">
                <a16:creationId xmlns:a16="http://schemas.microsoft.com/office/drawing/2014/main" id="{F6648987-52CE-B046-ACEC-9436E394F54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62204" y="2769168"/>
            <a:ext cx="705261" cy="77895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b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4" name="Line 26">
            <a:extLst>
              <a:ext uri="{FF2B5EF4-FFF2-40B4-BE49-F238E27FC236}">
                <a16:creationId xmlns:a16="http://schemas.microsoft.com/office/drawing/2014/main" id="{EE7B4176-3D96-C64C-AAB2-EE492D201D1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05463" y="1939996"/>
            <a:ext cx="648104" cy="14998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b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5" name="Text Box 33">
            <a:extLst>
              <a:ext uri="{FF2B5EF4-FFF2-40B4-BE49-F238E27FC236}">
                <a16:creationId xmlns:a16="http://schemas.microsoft.com/office/drawing/2014/main" id="{2E952D2D-10BF-1A40-A137-CB621E0B78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8360" y="3795704"/>
            <a:ext cx="197892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t">
            <a:spAutoFit/>
          </a:bodyPr>
          <a:lstStyle/>
          <a:p>
            <a:pPr algn="ctr"/>
            <a:r>
              <a:rPr lang="en-US" altLang="en-US" b="0" dirty="0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&lt;prepare, 1.2&gt;</a:t>
            </a:r>
          </a:p>
        </p:txBody>
      </p:sp>
      <p:sp>
        <p:nvSpPr>
          <p:cNvPr id="40" name="Oval 25">
            <a:extLst>
              <a:ext uri="{FF2B5EF4-FFF2-40B4-BE49-F238E27FC236}">
                <a16:creationId xmlns:a16="http://schemas.microsoft.com/office/drawing/2014/main" id="{1D2E7449-616F-544F-9570-436A5EBC96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9619" y="3297218"/>
            <a:ext cx="463169" cy="404236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en-US" b="0" dirty="0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2</a:t>
            </a:r>
          </a:p>
        </p:txBody>
      </p:sp>
      <p:sp>
        <p:nvSpPr>
          <p:cNvPr id="41" name="Line 34">
            <a:extLst>
              <a:ext uri="{FF2B5EF4-FFF2-40B4-BE49-F238E27FC236}">
                <a16:creationId xmlns:a16="http://schemas.microsoft.com/office/drawing/2014/main" id="{A16C5639-36DF-0647-8EBE-80425208B888}"/>
              </a:ext>
            </a:extLst>
          </p:cNvPr>
          <p:cNvSpPr>
            <a:spLocks noChangeShapeType="1"/>
          </p:cNvSpPr>
          <p:nvPr/>
        </p:nvSpPr>
        <p:spPr bwMode="auto">
          <a:xfrm>
            <a:off x="5076392" y="3334698"/>
            <a:ext cx="1324776" cy="17210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b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43" name="Line 35">
            <a:extLst>
              <a:ext uri="{FF2B5EF4-FFF2-40B4-BE49-F238E27FC236}">
                <a16:creationId xmlns:a16="http://schemas.microsoft.com/office/drawing/2014/main" id="{C912D8FD-EC69-A34F-AE7F-4ED562D2A965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1496" y="2232556"/>
            <a:ext cx="1215709" cy="117814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b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44" name="Text Box 37">
            <a:extLst>
              <a:ext uri="{FF2B5EF4-FFF2-40B4-BE49-F238E27FC236}">
                <a16:creationId xmlns:a16="http://schemas.microsoft.com/office/drawing/2014/main" id="{2F7250B4-08B3-0D48-A43A-6E220DD97C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4351" y="3476354"/>
            <a:ext cx="168189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t">
            <a:spAutoFit/>
          </a:bodyPr>
          <a:lstStyle/>
          <a:p>
            <a:r>
              <a:rPr lang="en-US" altLang="en-US" b="0" dirty="0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&lt;promise, </a:t>
            </a:r>
          </a:p>
          <a:p>
            <a:r>
              <a:rPr lang="en-US" altLang="en-US" b="0" dirty="0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1.2, </a:t>
            </a:r>
            <a:r>
              <a:rPr lang="en-US" altLang="en-US" b="0" dirty="0" err="1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Ø</a:t>
            </a:r>
            <a:r>
              <a:rPr lang="en-US" altLang="en-US" b="0" dirty="0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&gt;</a:t>
            </a:r>
          </a:p>
        </p:txBody>
      </p:sp>
      <p:sp>
        <p:nvSpPr>
          <p:cNvPr id="45" name="Line 36">
            <a:extLst>
              <a:ext uri="{FF2B5EF4-FFF2-40B4-BE49-F238E27FC236}">
                <a16:creationId xmlns:a16="http://schemas.microsoft.com/office/drawing/2014/main" id="{8629DFA9-A329-BA48-8E41-4EA7C0E8FE0D}"/>
              </a:ext>
            </a:extLst>
          </p:cNvPr>
          <p:cNvSpPr>
            <a:spLocks noChangeShapeType="1"/>
          </p:cNvSpPr>
          <p:nvPr/>
        </p:nvSpPr>
        <p:spPr bwMode="auto">
          <a:xfrm>
            <a:off x="5133537" y="1804462"/>
            <a:ext cx="1306638" cy="147809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b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16E6B54-A6EA-024A-ACCB-D77EBD45FFFC}"/>
              </a:ext>
            </a:extLst>
          </p:cNvPr>
          <p:cNvSpPr txBox="1"/>
          <p:nvPr/>
        </p:nvSpPr>
        <p:spPr>
          <a:xfrm>
            <a:off x="7286188" y="3169786"/>
            <a:ext cx="2909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Case: </a:t>
            </a:r>
            <a:r>
              <a:rPr lang="en-US" sz="1800" b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Proposer 2 receives majority of promises for 1.2, progresses to phase 2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743C761-E9D3-2E42-83FF-3544338EA594}"/>
              </a:ext>
            </a:extLst>
          </p:cNvPr>
          <p:cNvSpPr/>
          <p:nvPr/>
        </p:nvSpPr>
        <p:spPr>
          <a:xfrm>
            <a:off x="4521690" y="2022025"/>
            <a:ext cx="63831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b="0" dirty="0" err="1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n</a:t>
            </a:r>
            <a:r>
              <a:rPr lang="en-US" altLang="en-US" sz="1200" b="0" baseline="-25000" dirty="0" err="1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h</a:t>
            </a:r>
            <a:r>
              <a:rPr lang="en-US" altLang="en-US" sz="1200" b="0" dirty="0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=1.2</a:t>
            </a:r>
            <a:endParaRPr lang="en-US" sz="1200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98AE8BA-552F-7E41-96FE-57D2D341317D}"/>
              </a:ext>
            </a:extLst>
          </p:cNvPr>
          <p:cNvSpPr/>
          <p:nvPr/>
        </p:nvSpPr>
        <p:spPr>
          <a:xfrm>
            <a:off x="4518203" y="2642923"/>
            <a:ext cx="63831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b="0" dirty="0" err="1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n</a:t>
            </a:r>
            <a:r>
              <a:rPr lang="en-US" altLang="en-US" sz="1200" b="0" baseline="-25000" dirty="0" err="1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h</a:t>
            </a:r>
            <a:r>
              <a:rPr lang="en-US" altLang="en-US" sz="1200" b="0" dirty="0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=1.2</a:t>
            </a:r>
            <a:endParaRPr lang="en-US" sz="1200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E461FC6F-A6C8-2F45-947D-9164457FF411}"/>
              </a:ext>
            </a:extLst>
          </p:cNvPr>
          <p:cNvSpPr/>
          <p:nvPr/>
        </p:nvSpPr>
        <p:spPr>
          <a:xfrm>
            <a:off x="4518203" y="3520265"/>
            <a:ext cx="63831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b="0" dirty="0" err="1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n</a:t>
            </a:r>
            <a:r>
              <a:rPr lang="en-US" altLang="en-US" sz="1200" b="0" baseline="-25000" dirty="0" err="1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h</a:t>
            </a:r>
            <a:r>
              <a:rPr lang="en-US" altLang="en-US" sz="1200" b="0" dirty="0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=1.2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926444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4904" y="18288"/>
            <a:ext cx="11540359" cy="1066800"/>
          </a:xfrm>
        </p:spPr>
        <p:txBody>
          <a:bodyPr/>
          <a:lstStyle/>
          <a:p>
            <a:r>
              <a:rPr lang="en-US" dirty="0">
                <a:ea typeface="Helvetica Neue Medium" charset="0"/>
                <a:cs typeface="Helvetica Neue Medium" charset="0"/>
              </a:rPr>
              <a:t>Example runs of </a:t>
            </a:r>
            <a:r>
              <a:rPr lang="en-US" dirty="0" err="1">
                <a:ea typeface="Helvetica Neue Medium" charset="0"/>
                <a:cs typeface="Helvetica Neue Medium" charset="0"/>
              </a:rPr>
              <a:t>Paxos</a:t>
            </a:r>
            <a:endParaRPr lang="en-US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>
                <a:ea typeface="Helvetica Neue Medium" charset="0"/>
                <a:cs typeface="Helvetica Neue Medium" charset="0"/>
              </a:rPr>
              <a:pPr>
                <a:defRPr/>
              </a:pPr>
              <a:t>13</a:t>
            </a:fld>
            <a:endParaRPr lang="en-US">
              <a:ea typeface="Helvetica Neue Medium" charset="0"/>
              <a:cs typeface="Helvetica Neue Medium" charset="0"/>
            </a:endParaRPr>
          </a:p>
        </p:txBody>
      </p:sp>
      <p:sp>
        <p:nvSpPr>
          <p:cNvPr id="27" name="Oval 25"/>
          <p:cNvSpPr>
            <a:spLocks noChangeArrowheads="1"/>
          </p:cNvSpPr>
          <p:nvPr/>
        </p:nvSpPr>
        <p:spPr bwMode="auto">
          <a:xfrm>
            <a:off x="2831940" y="1638105"/>
            <a:ext cx="463169" cy="404236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en-US" b="0" dirty="0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1</a:t>
            </a:r>
          </a:p>
        </p:txBody>
      </p:sp>
      <p:sp>
        <p:nvSpPr>
          <p:cNvPr id="28" name="Line 26"/>
          <p:cNvSpPr>
            <a:spLocks noChangeShapeType="1"/>
          </p:cNvSpPr>
          <p:nvPr/>
        </p:nvSpPr>
        <p:spPr bwMode="auto">
          <a:xfrm flipV="1">
            <a:off x="3588876" y="1804463"/>
            <a:ext cx="69475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b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9" name="Line 27"/>
          <p:cNvSpPr>
            <a:spLocks noChangeShapeType="1"/>
          </p:cNvSpPr>
          <p:nvPr/>
        </p:nvSpPr>
        <p:spPr bwMode="auto">
          <a:xfrm>
            <a:off x="3511681" y="1915368"/>
            <a:ext cx="785946" cy="50400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b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0" name="Oval 28"/>
          <p:cNvSpPr>
            <a:spLocks noChangeArrowheads="1"/>
          </p:cNvSpPr>
          <p:nvPr/>
        </p:nvSpPr>
        <p:spPr bwMode="auto">
          <a:xfrm>
            <a:off x="4438019" y="1638105"/>
            <a:ext cx="463169" cy="404236"/>
          </a:xfrm>
          <a:prstGeom prst="ellipse">
            <a:avLst/>
          </a:prstGeom>
          <a:ln>
            <a:solidFill>
              <a:srgbClr val="002060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en-US" b="0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1</a:t>
            </a:r>
          </a:p>
        </p:txBody>
      </p:sp>
      <p:sp>
        <p:nvSpPr>
          <p:cNvPr id="31" name="Oval 29"/>
          <p:cNvSpPr>
            <a:spLocks noChangeArrowheads="1"/>
          </p:cNvSpPr>
          <p:nvPr/>
        </p:nvSpPr>
        <p:spPr bwMode="auto">
          <a:xfrm>
            <a:off x="4438019" y="2269525"/>
            <a:ext cx="463169" cy="404236"/>
          </a:xfrm>
          <a:prstGeom prst="ellipse">
            <a:avLst/>
          </a:prstGeom>
          <a:ln>
            <a:solidFill>
              <a:srgbClr val="002060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en-US" b="0" dirty="0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2</a:t>
            </a:r>
          </a:p>
        </p:txBody>
      </p:sp>
      <p:sp>
        <p:nvSpPr>
          <p:cNvPr id="32" name="Oval 30"/>
          <p:cNvSpPr>
            <a:spLocks noChangeArrowheads="1"/>
          </p:cNvSpPr>
          <p:nvPr/>
        </p:nvSpPr>
        <p:spPr bwMode="auto">
          <a:xfrm>
            <a:off x="4438019" y="3133048"/>
            <a:ext cx="463169" cy="404236"/>
          </a:xfrm>
          <a:prstGeom prst="ellipse">
            <a:avLst/>
          </a:prstGeom>
          <a:ln>
            <a:solidFill>
              <a:srgbClr val="002060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en-US" b="0" dirty="0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n</a:t>
            </a:r>
          </a:p>
        </p:txBody>
      </p:sp>
      <p:sp>
        <p:nvSpPr>
          <p:cNvPr id="33" name="Line 31"/>
          <p:cNvSpPr>
            <a:spLocks noChangeShapeType="1"/>
          </p:cNvSpPr>
          <p:nvPr/>
        </p:nvSpPr>
        <p:spPr bwMode="auto">
          <a:xfrm>
            <a:off x="3434486" y="1970820"/>
            <a:ext cx="890113" cy="111825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b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5" name="Oval 3"/>
          <p:cNvSpPr>
            <a:spLocks noChangeArrowheads="1"/>
          </p:cNvSpPr>
          <p:nvPr/>
        </p:nvSpPr>
        <p:spPr bwMode="auto">
          <a:xfrm>
            <a:off x="6569620" y="1693557"/>
            <a:ext cx="463169" cy="404236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en-US" b="0" dirty="0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1</a:t>
            </a:r>
          </a:p>
        </p:txBody>
      </p:sp>
      <p:sp>
        <p:nvSpPr>
          <p:cNvPr id="36" name="Line 34"/>
          <p:cNvSpPr>
            <a:spLocks noChangeShapeType="1"/>
          </p:cNvSpPr>
          <p:nvPr/>
        </p:nvSpPr>
        <p:spPr bwMode="auto">
          <a:xfrm flipV="1">
            <a:off x="5064543" y="2125511"/>
            <a:ext cx="1384690" cy="10442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b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7" name="Line 35"/>
          <p:cNvSpPr>
            <a:spLocks noChangeShapeType="1"/>
          </p:cNvSpPr>
          <p:nvPr/>
        </p:nvSpPr>
        <p:spPr bwMode="auto">
          <a:xfrm flipV="1">
            <a:off x="5014608" y="2011688"/>
            <a:ext cx="1262212" cy="47241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b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8" name="Line 36"/>
          <p:cNvSpPr>
            <a:spLocks noChangeShapeType="1"/>
          </p:cNvSpPr>
          <p:nvPr/>
        </p:nvSpPr>
        <p:spPr bwMode="auto">
          <a:xfrm flipV="1">
            <a:off x="5074008" y="1845332"/>
            <a:ext cx="1251565" cy="2252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b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74" name="Text Box 33">
            <a:extLst>
              <a:ext uri="{FF2B5EF4-FFF2-40B4-BE49-F238E27FC236}">
                <a16:creationId xmlns:a16="http://schemas.microsoft.com/office/drawing/2014/main" id="{E3C028ED-5EA4-0E4E-A743-BA7A8241AA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1940" y="1244720"/>
            <a:ext cx="197892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t">
            <a:spAutoFit/>
          </a:bodyPr>
          <a:lstStyle/>
          <a:p>
            <a:pPr algn="ctr"/>
            <a:r>
              <a:rPr lang="en-US" altLang="en-US" b="0" dirty="0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&lt;prepare, 1.1&gt;</a:t>
            </a:r>
          </a:p>
        </p:txBody>
      </p:sp>
      <p:sp>
        <p:nvSpPr>
          <p:cNvPr id="24" name="Oval 25">
            <a:extLst>
              <a:ext uri="{FF2B5EF4-FFF2-40B4-BE49-F238E27FC236}">
                <a16:creationId xmlns:a16="http://schemas.microsoft.com/office/drawing/2014/main" id="{8E39B61B-B57A-AD4C-9C7A-19B1E7908D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6832" y="3282556"/>
            <a:ext cx="463169" cy="404236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en-US" b="0" dirty="0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2</a:t>
            </a:r>
          </a:p>
        </p:txBody>
      </p:sp>
      <p:sp>
        <p:nvSpPr>
          <p:cNvPr id="25" name="Line 26">
            <a:extLst>
              <a:ext uri="{FF2B5EF4-FFF2-40B4-BE49-F238E27FC236}">
                <a16:creationId xmlns:a16="http://schemas.microsoft.com/office/drawing/2014/main" id="{C6E8436D-FC2C-544D-855B-0AAFBC6A9F3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96087" y="3548120"/>
            <a:ext cx="69475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b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6" name="Line 26">
            <a:extLst>
              <a:ext uri="{FF2B5EF4-FFF2-40B4-BE49-F238E27FC236}">
                <a16:creationId xmlns:a16="http://schemas.microsoft.com/office/drawing/2014/main" id="{F6648987-52CE-B046-ACEC-9436E394F54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62204" y="2769168"/>
            <a:ext cx="705261" cy="77895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b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4" name="Line 26">
            <a:extLst>
              <a:ext uri="{FF2B5EF4-FFF2-40B4-BE49-F238E27FC236}">
                <a16:creationId xmlns:a16="http://schemas.microsoft.com/office/drawing/2014/main" id="{EE7B4176-3D96-C64C-AAB2-EE492D201D1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05463" y="1939996"/>
            <a:ext cx="648104" cy="14998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b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5" name="Text Box 33">
            <a:extLst>
              <a:ext uri="{FF2B5EF4-FFF2-40B4-BE49-F238E27FC236}">
                <a16:creationId xmlns:a16="http://schemas.microsoft.com/office/drawing/2014/main" id="{2E952D2D-10BF-1A40-A137-CB621E0B78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8360" y="3795704"/>
            <a:ext cx="197892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t">
            <a:spAutoFit/>
          </a:bodyPr>
          <a:lstStyle/>
          <a:p>
            <a:pPr algn="ctr"/>
            <a:r>
              <a:rPr lang="en-US" altLang="en-US" b="0" dirty="0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&lt;prepare, 1.2&gt;</a:t>
            </a:r>
          </a:p>
        </p:txBody>
      </p:sp>
      <p:sp>
        <p:nvSpPr>
          <p:cNvPr id="40" name="Oval 25">
            <a:extLst>
              <a:ext uri="{FF2B5EF4-FFF2-40B4-BE49-F238E27FC236}">
                <a16:creationId xmlns:a16="http://schemas.microsoft.com/office/drawing/2014/main" id="{1D2E7449-616F-544F-9570-436A5EBC96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9619" y="3297218"/>
            <a:ext cx="463169" cy="404236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en-US" b="0" dirty="0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2</a:t>
            </a:r>
          </a:p>
        </p:txBody>
      </p:sp>
      <p:sp>
        <p:nvSpPr>
          <p:cNvPr id="41" name="Line 34">
            <a:extLst>
              <a:ext uri="{FF2B5EF4-FFF2-40B4-BE49-F238E27FC236}">
                <a16:creationId xmlns:a16="http://schemas.microsoft.com/office/drawing/2014/main" id="{A16C5639-36DF-0647-8EBE-80425208B888}"/>
              </a:ext>
            </a:extLst>
          </p:cNvPr>
          <p:cNvSpPr>
            <a:spLocks noChangeShapeType="1"/>
          </p:cNvSpPr>
          <p:nvPr/>
        </p:nvSpPr>
        <p:spPr bwMode="auto">
          <a:xfrm>
            <a:off x="5076392" y="3334698"/>
            <a:ext cx="1324776" cy="17210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b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43" name="Line 35">
            <a:extLst>
              <a:ext uri="{FF2B5EF4-FFF2-40B4-BE49-F238E27FC236}">
                <a16:creationId xmlns:a16="http://schemas.microsoft.com/office/drawing/2014/main" id="{C912D8FD-EC69-A34F-AE7F-4ED562D2A965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1496" y="2232556"/>
            <a:ext cx="1215709" cy="117814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b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44" name="Text Box 37">
            <a:extLst>
              <a:ext uri="{FF2B5EF4-FFF2-40B4-BE49-F238E27FC236}">
                <a16:creationId xmlns:a16="http://schemas.microsoft.com/office/drawing/2014/main" id="{2F7250B4-08B3-0D48-A43A-6E220DD97C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4351" y="3476354"/>
            <a:ext cx="168189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t">
            <a:spAutoFit/>
          </a:bodyPr>
          <a:lstStyle/>
          <a:p>
            <a:r>
              <a:rPr lang="en-US" altLang="en-US" b="0" dirty="0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&lt;promise, </a:t>
            </a:r>
          </a:p>
          <a:p>
            <a:r>
              <a:rPr lang="en-US" altLang="en-US" b="0" dirty="0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1.2, </a:t>
            </a:r>
            <a:r>
              <a:rPr lang="en-US" altLang="en-US" b="0" dirty="0" err="1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Ø</a:t>
            </a:r>
            <a:r>
              <a:rPr lang="en-US" altLang="en-US" b="0" dirty="0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&gt;</a:t>
            </a:r>
          </a:p>
        </p:txBody>
      </p:sp>
      <p:sp>
        <p:nvSpPr>
          <p:cNvPr id="45" name="Line 36">
            <a:extLst>
              <a:ext uri="{FF2B5EF4-FFF2-40B4-BE49-F238E27FC236}">
                <a16:creationId xmlns:a16="http://schemas.microsoft.com/office/drawing/2014/main" id="{8629DFA9-A329-BA48-8E41-4EA7C0E8FE0D}"/>
              </a:ext>
            </a:extLst>
          </p:cNvPr>
          <p:cNvSpPr>
            <a:spLocks noChangeShapeType="1"/>
          </p:cNvSpPr>
          <p:nvPr/>
        </p:nvSpPr>
        <p:spPr bwMode="auto">
          <a:xfrm>
            <a:off x="5133537" y="1804462"/>
            <a:ext cx="1306638" cy="147809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b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16E6B54-A6EA-024A-ACCB-D77EBD45FFFC}"/>
              </a:ext>
            </a:extLst>
          </p:cNvPr>
          <p:cNvSpPr txBox="1"/>
          <p:nvPr/>
        </p:nvSpPr>
        <p:spPr>
          <a:xfrm>
            <a:off x="7286188" y="3169786"/>
            <a:ext cx="2909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Case: </a:t>
            </a:r>
            <a:r>
              <a:rPr lang="en-US" sz="1800" b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Proposer 2 receives majority of promises for 1.2, progresses to phase 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142CB91-2682-BA43-9A91-A5D3EBF76A12}"/>
              </a:ext>
            </a:extLst>
          </p:cNvPr>
          <p:cNvSpPr txBox="1"/>
          <p:nvPr/>
        </p:nvSpPr>
        <p:spPr>
          <a:xfrm>
            <a:off x="7246311" y="1232156"/>
            <a:ext cx="2909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Case: </a:t>
            </a:r>
            <a:r>
              <a:rPr lang="en-US" sz="1800" b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Proposer 1 receives majority of promises for 1.1, progresses to phase 2</a:t>
            </a:r>
          </a:p>
        </p:txBody>
      </p:sp>
      <p:sp>
        <p:nvSpPr>
          <p:cNvPr id="47" name="Text Box 37">
            <a:extLst>
              <a:ext uri="{FF2B5EF4-FFF2-40B4-BE49-F238E27FC236}">
                <a16:creationId xmlns:a16="http://schemas.microsoft.com/office/drawing/2014/main" id="{73A11607-8CC9-8143-83A3-D7CF92BC3C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4458" y="1129324"/>
            <a:ext cx="168189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t">
            <a:spAutoFit/>
          </a:bodyPr>
          <a:lstStyle/>
          <a:p>
            <a:r>
              <a:rPr lang="en-US" altLang="en-US" b="0" dirty="0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&lt;promise, </a:t>
            </a:r>
          </a:p>
          <a:p>
            <a:r>
              <a:rPr lang="en-US" altLang="en-US" b="0" dirty="0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1.1, </a:t>
            </a:r>
            <a:r>
              <a:rPr lang="en-US" altLang="en-US" b="0" dirty="0" err="1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Ø</a:t>
            </a:r>
            <a:r>
              <a:rPr lang="en-US" altLang="en-US" b="0" dirty="0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&gt;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4121754-7CFD-8642-9A74-6C855D5A4FDF}"/>
              </a:ext>
            </a:extLst>
          </p:cNvPr>
          <p:cNvSpPr/>
          <p:nvPr/>
        </p:nvSpPr>
        <p:spPr>
          <a:xfrm>
            <a:off x="4521690" y="2022025"/>
            <a:ext cx="63831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b="0" dirty="0" err="1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n</a:t>
            </a:r>
            <a:r>
              <a:rPr lang="en-US" altLang="en-US" sz="1200" b="0" baseline="-25000" dirty="0" err="1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h</a:t>
            </a:r>
            <a:r>
              <a:rPr lang="en-US" altLang="en-US" sz="1200" b="0" dirty="0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=1.2</a:t>
            </a:r>
            <a:endParaRPr lang="en-US" sz="1200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6E5BD73F-12A2-4046-9167-92F0C26D0093}"/>
              </a:ext>
            </a:extLst>
          </p:cNvPr>
          <p:cNvSpPr/>
          <p:nvPr/>
        </p:nvSpPr>
        <p:spPr>
          <a:xfrm>
            <a:off x="4518203" y="2642923"/>
            <a:ext cx="63831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b="0" dirty="0" err="1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n</a:t>
            </a:r>
            <a:r>
              <a:rPr lang="en-US" altLang="en-US" sz="1200" b="0" baseline="-25000" dirty="0" err="1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h</a:t>
            </a:r>
            <a:r>
              <a:rPr lang="en-US" altLang="en-US" sz="1200" b="0" dirty="0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=1.2</a:t>
            </a:r>
            <a:endParaRPr lang="en-US" sz="1200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9325B21-7ADA-1B49-BFA1-D0941FDABA6E}"/>
              </a:ext>
            </a:extLst>
          </p:cNvPr>
          <p:cNvSpPr/>
          <p:nvPr/>
        </p:nvSpPr>
        <p:spPr>
          <a:xfrm>
            <a:off x="4518203" y="3520265"/>
            <a:ext cx="63831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b="0" dirty="0" err="1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n</a:t>
            </a:r>
            <a:r>
              <a:rPr lang="en-US" altLang="en-US" sz="1200" b="0" baseline="-25000" dirty="0" err="1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h</a:t>
            </a:r>
            <a:r>
              <a:rPr lang="en-US" altLang="en-US" sz="1200" b="0" dirty="0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=1.2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5152708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4904" y="18288"/>
            <a:ext cx="11540359" cy="1066800"/>
          </a:xfrm>
        </p:spPr>
        <p:txBody>
          <a:bodyPr/>
          <a:lstStyle/>
          <a:p>
            <a:r>
              <a:rPr lang="en-US" dirty="0">
                <a:ea typeface="Helvetica Neue Medium" charset="0"/>
                <a:cs typeface="Helvetica Neue Medium" charset="0"/>
              </a:rPr>
              <a:t>Example runs of </a:t>
            </a:r>
            <a:r>
              <a:rPr lang="en-US" dirty="0" err="1">
                <a:ea typeface="Helvetica Neue Medium" charset="0"/>
                <a:cs typeface="Helvetica Neue Medium" charset="0"/>
              </a:rPr>
              <a:t>Paxos</a:t>
            </a:r>
            <a:endParaRPr lang="en-US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>
                <a:ea typeface="Helvetica Neue Medium" charset="0"/>
                <a:cs typeface="Helvetica Neue Medium" charset="0"/>
              </a:rPr>
              <a:pPr>
                <a:defRPr/>
              </a:pPr>
              <a:t>14</a:t>
            </a:fld>
            <a:endParaRPr lang="en-US">
              <a:ea typeface="Helvetica Neue Medium" charset="0"/>
              <a:cs typeface="Helvetica Neue Medium" charset="0"/>
            </a:endParaRPr>
          </a:p>
        </p:txBody>
      </p:sp>
      <p:sp>
        <p:nvSpPr>
          <p:cNvPr id="27" name="Oval 25"/>
          <p:cNvSpPr>
            <a:spLocks noChangeArrowheads="1"/>
          </p:cNvSpPr>
          <p:nvPr/>
        </p:nvSpPr>
        <p:spPr bwMode="auto">
          <a:xfrm>
            <a:off x="2831940" y="1638105"/>
            <a:ext cx="463169" cy="404236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en-US" b="0" dirty="0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1</a:t>
            </a:r>
          </a:p>
        </p:txBody>
      </p:sp>
      <p:sp>
        <p:nvSpPr>
          <p:cNvPr id="28" name="Line 26"/>
          <p:cNvSpPr>
            <a:spLocks noChangeShapeType="1"/>
          </p:cNvSpPr>
          <p:nvPr/>
        </p:nvSpPr>
        <p:spPr bwMode="auto">
          <a:xfrm flipV="1">
            <a:off x="3588876" y="1804463"/>
            <a:ext cx="69475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b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9" name="Line 27"/>
          <p:cNvSpPr>
            <a:spLocks noChangeShapeType="1"/>
          </p:cNvSpPr>
          <p:nvPr/>
        </p:nvSpPr>
        <p:spPr bwMode="auto">
          <a:xfrm>
            <a:off x="3511681" y="1915368"/>
            <a:ext cx="785946" cy="50400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b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0" name="Oval 28"/>
          <p:cNvSpPr>
            <a:spLocks noChangeArrowheads="1"/>
          </p:cNvSpPr>
          <p:nvPr/>
        </p:nvSpPr>
        <p:spPr bwMode="auto">
          <a:xfrm>
            <a:off x="4438019" y="1638105"/>
            <a:ext cx="463169" cy="404236"/>
          </a:xfrm>
          <a:prstGeom prst="ellipse">
            <a:avLst/>
          </a:prstGeom>
          <a:ln>
            <a:solidFill>
              <a:srgbClr val="002060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en-US" b="0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1</a:t>
            </a:r>
          </a:p>
        </p:txBody>
      </p:sp>
      <p:sp>
        <p:nvSpPr>
          <p:cNvPr id="31" name="Oval 29"/>
          <p:cNvSpPr>
            <a:spLocks noChangeArrowheads="1"/>
          </p:cNvSpPr>
          <p:nvPr/>
        </p:nvSpPr>
        <p:spPr bwMode="auto">
          <a:xfrm>
            <a:off x="4438019" y="2269525"/>
            <a:ext cx="463169" cy="404236"/>
          </a:xfrm>
          <a:prstGeom prst="ellipse">
            <a:avLst/>
          </a:prstGeom>
          <a:ln>
            <a:solidFill>
              <a:srgbClr val="002060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en-US" b="0" dirty="0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2</a:t>
            </a:r>
          </a:p>
        </p:txBody>
      </p:sp>
      <p:sp>
        <p:nvSpPr>
          <p:cNvPr id="32" name="Oval 30"/>
          <p:cNvSpPr>
            <a:spLocks noChangeArrowheads="1"/>
          </p:cNvSpPr>
          <p:nvPr/>
        </p:nvSpPr>
        <p:spPr bwMode="auto">
          <a:xfrm>
            <a:off x="4438019" y="3133048"/>
            <a:ext cx="463169" cy="404236"/>
          </a:xfrm>
          <a:prstGeom prst="ellipse">
            <a:avLst/>
          </a:prstGeom>
          <a:ln>
            <a:solidFill>
              <a:srgbClr val="002060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en-US" b="0" dirty="0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n</a:t>
            </a:r>
          </a:p>
        </p:txBody>
      </p:sp>
      <p:sp>
        <p:nvSpPr>
          <p:cNvPr id="33" name="Line 31"/>
          <p:cNvSpPr>
            <a:spLocks noChangeShapeType="1"/>
          </p:cNvSpPr>
          <p:nvPr/>
        </p:nvSpPr>
        <p:spPr bwMode="auto">
          <a:xfrm>
            <a:off x="3434486" y="1970820"/>
            <a:ext cx="890113" cy="111825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b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5" name="Oval 3"/>
          <p:cNvSpPr>
            <a:spLocks noChangeArrowheads="1"/>
          </p:cNvSpPr>
          <p:nvPr/>
        </p:nvSpPr>
        <p:spPr bwMode="auto">
          <a:xfrm>
            <a:off x="6569620" y="1693557"/>
            <a:ext cx="463169" cy="404236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en-US" b="0" dirty="0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1</a:t>
            </a:r>
          </a:p>
        </p:txBody>
      </p:sp>
      <p:sp>
        <p:nvSpPr>
          <p:cNvPr id="36" name="Line 34"/>
          <p:cNvSpPr>
            <a:spLocks noChangeShapeType="1"/>
          </p:cNvSpPr>
          <p:nvPr/>
        </p:nvSpPr>
        <p:spPr bwMode="auto">
          <a:xfrm flipV="1">
            <a:off x="5064543" y="2125511"/>
            <a:ext cx="1384690" cy="10442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b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7" name="Line 35"/>
          <p:cNvSpPr>
            <a:spLocks noChangeShapeType="1"/>
          </p:cNvSpPr>
          <p:nvPr/>
        </p:nvSpPr>
        <p:spPr bwMode="auto">
          <a:xfrm flipV="1">
            <a:off x="5014608" y="2011688"/>
            <a:ext cx="1262212" cy="47241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b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8" name="Line 36"/>
          <p:cNvSpPr>
            <a:spLocks noChangeShapeType="1"/>
          </p:cNvSpPr>
          <p:nvPr/>
        </p:nvSpPr>
        <p:spPr bwMode="auto">
          <a:xfrm flipV="1">
            <a:off x="5074008" y="1845332"/>
            <a:ext cx="1251565" cy="2252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b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74" name="Text Box 33">
            <a:extLst>
              <a:ext uri="{FF2B5EF4-FFF2-40B4-BE49-F238E27FC236}">
                <a16:creationId xmlns:a16="http://schemas.microsoft.com/office/drawing/2014/main" id="{E3C028ED-5EA4-0E4E-A743-BA7A8241AA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1940" y="1244720"/>
            <a:ext cx="197892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t">
            <a:spAutoFit/>
          </a:bodyPr>
          <a:lstStyle/>
          <a:p>
            <a:pPr algn="ctr"/>
            <a:r>
              <a:rPr lang="en-US" altLang="en-US" b="0" dirty="0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&lt;prepare, 1.1&gt;</a:t>
            </a:r>
          </a:p>
        </p:txBody>
      </p:sp>
      <p:sp>
        <p:nvSpPr>
          <p:cNvPr id="24" name="Oval 25">
            <a:extLst>
              <a:ext uri="{FF2B5EF4-FFF2-40B4-BE49-F238E27FC236}">
                <a16:creationId xmlns:a16="http://schemas.microsoft.com/office/drawing/2014/main" id="{8E39B61B-B57A-AD4C-9C7A-19B1E7908D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6832" y="3282556"/>
            <a:ext cx="463169" cy="404236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en-US" b="0" dirty="0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2</a:t>
            </a:r>
          </a:p>
        </p:txBody>
      </p:sp>
      <p:sp>
        <p:nvSpPr>
          <p:cNvPr id="25" name="Line 26">
            <a:extLst>
              <a:ext uri="{FF2B5EF4-FFF2-40B4-BE49-F238E27FC236}">
                <a16:creationId xmlns:a16="http://schemas.microsoft.com/office/drawing/2014/main" id="{C6E8436D-FC2C-544D-855B-0AAFBC6A9F3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96087" y="3548120"/>
            <a:ext cx="69475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b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6" name="Line 26">
            <a:extLst>
              <a:ext uri="{FF2B5EF4-FFF2-40B4-BE49-F238E27FC236}">
                <a16:creationId xmlns:a16="http://schemas.microsoft.com/office/drawing/2014/main" id="{F6648987-52CE-B046-ACEC-9436E394F54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62204" y="2769168"/>
            <a:ext cx="705261" cy="77895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b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4" name="Line 26">
            <a:extLst>
              <a:ext uri="{FF2B5EF4-FFF2-40B4-BE49-F238E27FC236}">
                <a16:creationId xmlns:a16="http://schemas.microsoft.com/office/drawing/2014/main" id="{EE7B4176-3D96-C64C-AAB2-EE492D201D1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05463" y="1939996"/>
            <a:ext cx="648104" cy="14998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b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5" name="Text Box 33">
            <a:extLst>
              <a:ext uri="{FF2B5EF4-FFF2-40B4-BE49-F238E27FC236}">
                <a16:creationId xmlns:a16="http://schemas.microsoft.com/office/drawing/2014/main" id="{2E952D2D-10BF-1A40-A137-CB621E0B78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8360" y="3795704"/>
            <a:ext cx="197892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t">
            <a:spAutoFit/>
          </a:bodyPr>
          <a:lstStyle/>
          <a:p>
            <a:pPr algn="ctr"/>
            <a:r>
              <a:rPr lang="en-US" altLang="en-US" b="0" dirty="0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&lt;prepare, 1.2&gt;</a:t>
            </a:r>
          </a:p>
        </p:txBody>
      </p:sp>
      <p:sp>
        <p:nvSpPr>
          <p:cNvPr id="40" name="Oval 25">
            <a:extLst>
              <a:ext uri="{FF2B5EF4-FFF2-40B4-BE49-F238E27FC236}">
                <a16:creationId xmlns:a16="http://schemas.microsoft.com/office/drawing/2014/main" id="{1D2E7449-616F-544F-9570-436A5EBC96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9619" y="3297218"/>
            <a:ext cx="463169" cy="404236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en-US" b="0" dirty="0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2</a:t>
            </a:r>
          </a:p>
        </p:txBody>
      </p:sp>
      <p:sp>
        <p:nvSpPr>
          <p:cNvPr id="41" name="Line 34">
            <a:extLst>
              <a:ext uri="{FF2B5EF4-FFF2-40B4-BE49-F238E27FC236}">
                <a16:creationId xmlns:a16="http://schemas.microsoft.com/office/drawing/2014/main" id="{A16C5639-36DF-0647-8EBE-80425208B888}"/>
              </a:ext>
            </a:extLst>
          </p:cNvPr>
          <p:cNvSpPr>
            <a:spLocks noChangeShapeType="1"/>
          </p:cNvSpPr>
          <p:nvPr/>
        </p:nvSpPr>
        <p:spPr bwMode="auto">
          <a:xfrm>
            <a:off x="5076392" y="3334698"/>
            <a:ext cx="1324776" cy="17210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b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43" name="Line 35">
            <a:extLst>
              <a:ext uri="{FF2B5EF4-FFF2-40B4-BE49-F238E27FC236}">
                <a16:creationId xmlns:a16="http://schemas.microsoft.com/office/drawing/2014/main" id="{C912D8FD-EC69-A34F-AE7F-4ED562D2A965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1496" y="2232556"/>
            <a:ext cx="1215709" cy="117814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b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44" name="Text Box 37">
            <a:extLst>
              <a:ext uri="{FF2B5EF4-FFF2-40B4-BE49-F238E27FC236}">
                <a16:creationId xmlns:a16="http://schemas.microsoft.com/office/drawing/2014/main" id="{2F7250B4-08B3-0D48-A43A-6E220DD97C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4351" y="3476354"/>
            <a:ext cx="168189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t">
            <a:spAutoFit/>
          </a:bodyPr>
          <a:lstStyle/>
          <a:p>
            <a:r>
              <a:rPr lang="en-US" altLang="en-US" b="0" dirty="0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&lt;promise, </a:t>
            </a:r>
          </a:p>
          <a:p>
            <a:r>
              <a:rPr lang="en-US" altLang="en-US" b="0" dirty="0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1.2, </a:t>
            </a:r>
            <a:r>
              <a:rPr lang="en-US" altLang="en-US" b="0" dirty="0" err="1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Ø</a:t>
            </a:r>
            <a:r>
              <a:rPr lang="en-US" altLang="en-US" b="0" dirty="0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&gt;</a:t>
            </a:r>
          </a:p>
        </p:txBody>
      </p:sp>
      <p:sp>
        <p:nvSpPr>
          <p:cNvPr id="45" name="Line 36">
            <a:extLst>
              <a:ext uri="{FF2B5EF4-FFF2-40B4-BE49-F238E27FC236}">
                <a16:creationId xmlns:a16="http://schemas.microsoft.com/office/drawing/2014/main" id="{8629DFA9-A329-BA48-8E41-4EA7C0E8FE0D}"/>
              </a:ext>
            </a:extLst>
          </p:cNvPr>
          <p:cNvSpPr>
            <a:spLocks noChangeShapeType="1"/>
          </p:cNvSpPr>
          <p:nvPr/>
        </p:nvSpPr>
        <p:spPr bwMode="auto">
          <a:xfrm>
            <a:off x="5133537" y="1804462"/>
            <a:ext cx="1306638" cy="147809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b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47" name="Line 4">
            <a:extLst>
              <a:ext uri="{FF2B5EF4-FFF2-40B4-BE49-F238E27FC236}">
                <a16:creationId xmlns:a16="http://schemas.microsoft.com/office/drawing/2014/main" id="{72816564-8C10-B14C-A3BA-CD835FEF57A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68494" y="1804463"/>
            <a:ext cx="84592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48" name="Line 5">
            <a:extLst>
              <a:ext uri="{FF2B5EF4-FFF2-40B4-BE49-F238E27FC236}">
                <a16:creationId xmlns:a16="http://schemas.microsoft.com/office/drawing/2014/main" id="{61C65BF7-3176-C745-8235-C3D4249875C8}"/>
              </a:ext>
            </a:extLst>
          </p:cNvPr>
          <p:cNvSpPr>
            <a:spLocks noChangeShapeType="1"/>
          </p:cNvSpPr>
          <p:nvPr/>
        </p:nvSpPr>
        <p:spPr bwMode="auto">
          <a:xfrm>
            <a:off x="7287236" y="1956169"/>
            <a:ext cx="1000316" cy="38816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49" name="Oval 6">
            <a:extLst>
              <a:ext uri="{FF2B5EF4-FFF2-40B4-BE49-F238E27FC236}">
                <a16:creationId xmlns:a16="http://schemas.microsoft.com/office/drawing/2014/main" id="{4D98CFA2-11CE-C54E-B569-305B151F89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65693" y="1638105"/>
            <a:ext cx="463169" cy="404236"/>
          </a:xfrm>
          <a:prstGeom prst="ellipse">
            <a:avLst/>
          </a:prstGeom>
          <a:ln>
            <a:solidFill>
              <a:srgbClr val="002060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en-US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1</a:t>
            </a:r>
          </a:p>
        </p:txBody>
      </p:sp>
      <p:sp>
        <p:nvSpPr>
          <p:cNvPr id="50" name="Oval 7">
            <a:extLst>
              <a:ext uri="{FF2B5EF4-FFF2-40B4-BE49-F238E27FC236}">
                <a16:creationId xmlns:a16="http://schemas.microsoft.com/office/drawing/2014/main" id="{A71C3704-06BA-2849-A8E7-8E14B8D6AF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64804" y="2269524"/>
            <a:ext cx="463169" cy="404236"/>
          </a:xfrm>
          <a:prstGeom prst="ellipse">
            <a:avLst/>
          </a:prstGeom>
          <a:ln>
            <a:solidFill>
              <a:srgbClr val="002060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en-US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2</a:t>
            </a:r>
          </a:p>
        </p:txBody>
      </p:sp>
      <p:sp>
        <p:nvSpPr>
          <p:cNvPr id="51" name="Oval 8">
            <a:extLst>
              <a:ext uri="{FF2B5EF4-FFF2-40B4-BE49-F238E27FC236}">
                <a16:creationId xmlns:a16="http://schemas.microsoft.com/office/drawing/2014/main" id="{A359B8E8-6E5C-CA40-B1C2-F78BC1BFC7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8394" y="3133048"/>
            <a:ext cx="463169" cy="404236"/>
          </a:xfrm>
          <a:prstGeom prst="ellipse">
            <a:avLst/>
          </a:prstGeom>
          <a:ln>
            <a:solidFill>
              <a:srgbClr val="002060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en-US" dirty="0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n</a:t>
            </a:r>
          </a:p>
        </p:txBody>
      </p:sp>
      <p:sp>
        <p:nvSpPr>
          <p:cNvPr id="52" name="Line 9">
            <a:extLst>
              <a:ext uri="{FF2B5EF4-FFF2-40B4-BE49-F238E27FC236}">
                <a16:creationId xmlns:a16="http://schemas.microsoft.com/office/drawing/2014/main" id="{DC496790-6F13-CB40-B72A-79934C522921}"/>
              </a:ext>
            </a:extLst>
          </p:cNvPr>
          <p:cNvSpPr>
            <a:spLocks noChangeShapeType="1"/>
          </p:cNvSpPr>
          <p:nvPr/>
        </p:nvSpPr>
        <p:spPr bwMode="auto">
          <a:xfrm>
            <a:off x="7256058" y="2118800"/>
            <a:ext cx="1124599" cy="101424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53" name="Text Box 39">
            <a:extLst>
              <a:ext uri="{FF2B5EF4-FFF2-40B4-BE49-F238E27FC236}">
                <a16:creationId xmlns:a16="http://schemas.microsoft.com/office/drawing/2014/main" id="{E901C064-1FF8-324D-9EEB-6DDF6D19C6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2788" y="1102081"/>
            <a:ext cx="135318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t">
            <a:spAutoFit/>
          </a:bodyPr>
          <a:lstStyle/>
          <a:p>
            <a:pPr algn="ctr"/>
            <a:r>
              <a:rPr lang="en-US" altLang="en-US" b="0" dirty="0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&lt;accept, </a:t>
            </a:r>
          </a:p>
          <a:p>
            <a:pPr algn="ctr"/>
            <a:r>
              <a:rPr lang="en-US" altLang="en-US" b="0" dirty="0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(1.1,v</a:t>
            </a:r>
            <a:r>
              <a:rPr lang="en-US" altLang="en-US" b="0" baseline="-25000" dirty="0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1.1</a:t>
            </a:r>
            <a:r>
              <a:rPr lang="en-US" altLang="en-US" b="0" dirty="0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)&gt;</a:t>
            </a:r>
          </a:p>
        </p:txBody>
      </p:sp>
      <p:sp>
        <p:nvSpPr>
          <p:cNvPr id="58" name="Text Box 37">
            <a:extLst>
              <a:ext uri="{FF2B5EF4-FFF2-40B4-BE49-F238E27FC236}">
                <a16:creationId xmlns:a16="http://schemas.microsoft.com/office/drawing/2014/main" id="{5AAE37BB-41C9-AD4C-976B-D62544D6E9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4458" y="1129324"/>
            <a:ext cx="168189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t">
            <a:spAutoFit/>
          </a:bodyPr>
          <a:lstStyle/>
          <a:p>
            <a:r>
              <a:rPr lang="en-US" altLang="en-US" b="0" dirty="0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&lt;promise, </a:t>
            </a:r>
          </a:p>
          <a:p>
            <a:r>
              <a:rPr lang="en-US" altLang="en-US" b="0" dirty="0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1.1, </a:t>
            </a:r>
            <a:r>
              <a:rPr lang="en-US" altLang="en-US" b="0" dirty="0" err="1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Ø</a:t>
            </a:r>
            <a:r>
              <a:rPr lang="en-US" altLang="en-US" b="0" dirty="0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&gt;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E50D84A-88D7-FE4B-B79D-37304F57A731}"/>
              </a:ext>
            </a:extLst>
          </p:cNvPr>
          <p:cNvSpPr txBox="1"/>
          <p:nvPr/>
        </p:nvSpPr>
        <p:spPr>
          <a:xfrm>
            <a:off x="9276301" y="1417278"/>
            <a:ext cx="2477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Reject &lt;</a:t>
            </a:r>
            <a:r>
              <a:rPr lang="en-US" altLang="en-US" sz="1800" b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accept, 1.1&gt;, given 1.1 &lt; </a:t>
            </a:r>
            <a:r>
              <a:rPr lang="en-US" altLang="en-US" sz="1800" b="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</a:t>
            </a:r>
            <a:r>
              <a:rPr lang="en-US" altLang="en-US" sz="1800" b="0" baseline="-25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</a:t>
            </a:r>
            <a:endParaRPr lang="en-US" sz="1800" b="0" baseline="-25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A721295F-A7B5-784D-ADB7-4A65EE1E8098}"/>
              </a:ext>
            </a:extLst>
          </p:cNvPr>
          <p:cNvSpPr/>
          <p:nvPr/>
        </p:nvSpPr>
        <p:spPr>
          <a:xfrm>
            <a:off x="4521690" y="2022025"/>
            <a:ext cx="63831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b="0" dirty="0" err="1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n</a:t>
            </a:r>
            <a:r>
              <a:rPr lang="en-US" altLang="en-US" sz="1200" b="0" baseline="-25000" dirty="0" err="1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h</a:t>
            </a:r>
            <a:r>
              <a:rPr lang="en-US" altLang="en-US" sz="1200" b="0" dirty="0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=1.2</a:t>
            </a:r>
            <a:endParaRPr lang="en-US" sz="1200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BC683876-8B5F-C84A-8A2B-9B084916DBA1}"/>
              </a:ext>
            </a:extLst>
          </p:cNvPr>
          <p:cNvSpPr/>
          <p:nvPr/>
        </p:nvSpPr>
        <p:spPr>
          <a:xfrm>
            <a:off x="4518203" y="2642923"/>
            <a:ext cx="63831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b="0" dirty="0" err="1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n</a:t>
            </a:r>
            <a:r>
              <a:rPr lang="en-US" altLang="en-US" sz="1200" b="0" baseline="-25000" dirty="0" err="1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h</a:t>
            </a:r>
            <a:r>
              <a:rPr lang="en-US" altLang="en-US" sz="1200" b="0" dirty="0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=1.2</a:t>
            </a:r>
            <a:endParaRPr lang="en-US" sz="1200" dirty="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9DF1CFAF-AEAB-2A4A-99D6-BB0480FE165E}"/>
              </a:ext>
            </a:extLst>
          </p:cNvPr>
          <p:cNvSpPr/>
          <p:nvPr/>
        </p:nvSpPr>
        <p:spPr>
          <a:xfrm>
            <a:off x="4518203" y="3520265"/>
            <a:ext cx="63831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b="0" dirty="0" err="1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n</a:t>
            </a:r>
            <a:r>
              <a:rPr lang="en-US" altLang="en-US" sz="1200" b="0" baseline="-25000" dirty="0" err="1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h</a:t>
            </a:r>
            <a:r>
              <a:rPr lang="en-US" altLang="en-US" sz="1200" b="0" dirty="0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=1.2</a:t>
            </a:r>
            <a:endParaRPr lang="en-US" sz="1200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0E2C32B7-6417-EA4C-A9E9-FDD4A7EB48D2}"/>
              </a:ext>
            </a:extLst>
          </p:cNvPr>
          <p:cNvSpPr/>
          <p:nvPr/>
        </p:nvSpPr>
        <p:spPr>
          <a:xfrm>
            <a:off x="8509321" y="2022025"/>
            <a:ext cx="63831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b="0" dirty="0" err="1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n</a:t>
            </a:r>
            <a:r>
              <a:rPr lang="en-US" altLang="en-US" sz="1200" b="0" baseline="-25000" dirty="0" err="1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h</a:t>
            </a:r>
            <a:r>
              <a:rPr lang="en-US" altLang="en-US" sz="1200" b="0" dirty="0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=1.2</a:t>
            </a:r>
            <a:endParaRPr lang="en-US" sz="1200" dirty="0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0801CA21-22D3-464F-91A8-89A6350A2B3B}"/>
              </a:ext>
            </a:extLst>
          </p:cNvPr>
          <p:cNvSpPr/>
          <p:nvPr/>
        </p:nvSpPr>
        <p:spPr>
          <a:xfrm>
            <a:off x="8505834" y="2642923"/>
            <a:ext cx="63831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b="0" dirty="0" err="1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n</a:t>
            </a:r>
            <a:r>
              <a:rPr lang="en-US" altLang="en-US" sz="1200" b="0" baseline="-25000" dirty="0" err="1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h</a:t>
            </a:r>
            <a:r>
              <a:rPr lang="en-US" altLang="en-US" sz="1200" b="0" dirty="0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=1.2</a:t>
            </a:r>
            <a:endParaRPr lang="en-US" sz="1200" dirty="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E6E832A4-D887-AF47-AC9A-AF4B32FD877F}"/>
              </a:ext>
            </a:extLst>
          </p:cNvPr>
          <p:cNvSpPr/>
          <p:nvPr/>
        </p:nvSpPr>
        <p:spPr>
          <a:xfrm>
            <a:off x="8505834" y="3520265"/>
            <a:ext cx="63831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b="0" dirty="0" err="1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n</a:t>
            </a:r>
            <a:r>
              <a:rPr lang="en-US" altLang="en-US" sz="1200" b="0" baseline="-25000" dirty="0" err="1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h</a:t>
            </a:r>
            <a:r>
              <a:rPr lang="en-US" altLang="en-US" sz="1200" b="0" dirty="0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=1.2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665264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4904" y="18288"/>
            <a:ext cx="11540359" cy="1066800"/>
          </a:xfrm>
        </p:spPr>
        <p:txBody>
          <a:bodyPr/>
          <a:lstStyle/>
          <a:p>
            <a:r>
              <a:rPr lang="en-US" dirty="0">
                <a:ea typeface="Helvetica Neue Medium" charset="0"/>
                <a:cs typeface="Helvetica Neue Medium" charset="0"/>
              </a:rPr>
              <a:t>Example runs of </a:t>
            </a:r>
            <a:r>
              <a:rPr lang="en-US" dirty="0" err="1">
                <a:ea typeface="Helvetica Neue Medium" charset="0"/>
                <a:cs typeface="Helvetica Neue Medium" charset="0"/>
              </a:rPr>
              <a:t>Paxos</a:t>
            </a:r>
            <a:endParaRPr lang="en-US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>
                <a:ea typeface="Helvetica Neue Medium" charset="0"/>
                <a:cs typeface="Helvetica Neue Medium" charset="0"/>
              </a:rPr>
              <a:pPr>
                <a:defRPr/>
              </a:pPr>
              <a:t>15</a:t>
            </a:fld>
            <a:endParaRPr lang="en-US">
              <a:ea typeface="Helvetica Neue Medium" charset="0"/>
              <a:cs typeface="Helvetica Neue Medium" charset="0"/>
            </a:endParaRPr>
          </a:p>
        </p:txBody>
      </p:sp>
      <p:sp>
        <p:nvSpPr>
          <p:cNvPr id="27" name="Oval 25"/>
          <p:cNvSpPr>
            <a:spLocks noChangeArrowheads="1"/>
          </p:cNvSpPr>
          <p:nvPr/>
        </p:nvSpPr>
        <p:spPr bwMode="auto">
          <a:xfrm>
            <a:off x="2831940" y="1638105"/>
            <a:ext cx="463169" cy="404236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en-US" b="0" dirty="0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1</a:t>
            </a:r>
          </a:p>
        </p:txBody>
      </p:sp>
      <p:sp>
        <p:nvSpPr>
          <p:cNvPr id="28" name="Line 26"/>
          <p:cNvSpPr>
            <a:spLocks noChangeShapeType="1"/>
          </p:cNvSpPr>
          <p:nvPr/>
        </p:nvSpPr>
        <p:spPr bwMode="auto">
          <a:xfrm flipV="1">
            <a:off x="3588876" y="1804463"/>
            <a:ext cx="69475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b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9" name="Line 27"/>
          <p:cNvSpPr>
            <a:spLocks noChangeShapeType="1"/>
          </p:cNvSpPr>
          <p:nvPr/>
        </p:nvSpPr>
        <p:spPr bwMode="auto">
          <a:xfrm>
            <a:off x="3511681" y="1915368"/>
            <a:ext cx="785946" cy="50400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b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0" name="Oval 28"/>
          <p:cNvSpPr>
            <a:spLocks noChangeArrowheads="1"/>
          </p:cNvSpPr>
          <p:nvPr/>
        </p:nvSpPr>
        <p:spPr bwMode="auto">
          <a:xfrm>
            <a:off x="4438019" y="1638105"/>
            <a:ext cx="463169" cy="404236"/>
          </a:xfrm>
          <a:prstGeom prst="ellipse">
            <a:avLst/>
          </a:prstGeom>
          <a:ln>
            <a:solidFill>
              <a:srgbClr val="002060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en-US" b="0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1</a:t>
            </a:r>
          </a:p>
        </p:txBody>
      </p:sp>
      <p:sp>
        <p:nvSpPr>
          <p:cNvPr id="31" name="Oval 29"/>
          <p:cNvSpPr>
            <a:spLocks noChangeArrowheads="1"/>
          </p:cNvSpPr>
          <p:nvPr/>
        </p:nvSpPr>
        <p:spPr bwMode="auto">
          <a:xfrm>
            <a:off x="4438019" y="2269525"/>
            <a:ext cx="463169" cy="404236"/>
          </a:xfrm>
          <a:prstGeom prst="ellipse">
            <a:avLst/>
          </a:prstGeom>
          <a:ln>
            <a:solidFill>
              <a:srgbClr val="002060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en-US" b="0" dirty="0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2</a:t>
            </a:r>
          </a:p>
        </p:txBody>
      </p:sp>
      <p:sp>
        <p:nvSpPr>
          <p:cNvPr id="32" name="Oval 30"/>
          <p:cNvSpPr>
            <a:spLocks noChangeArrowheads="1"/>
          </p:cNvSpPr>
          <p:nvPr/>
        </p:nvSpPr>
        <p:spPr bwMode="auto">
          <a:xfrm>
            <a:off x="4438019" y="3133048"/>
            <a:ext cx="463169" cy="404236"/>
          </a:xfrm>
          <a:prstGeom prst="ellipse">
            <a:avLst/>
          </a:prstGeom>
          <a:ln>
            <a:solidFill>
              <a:srgbClr val="002060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en-US" b="0" dirty="0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n</a:t>
            </a:r>
          </a:p>
        </p:txBody>
      </p:sp>
      <p:sp>
        <p:nvSpPr>
          <p:cNvPr id="33" name="Line 31"/>
          <p:cNvSpPr>
            <a:spLocks noChangeShapeType="1"/>
          </p:cNvSpPr>
          <p:nvPr/>
        </p:nvSpPr>
        <p:spPr bwMode="auto">
          <a:xfrm>
            <a:off x="3434486" y="1970820"/>
            <a:ext cx="890113" cy="111825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b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5" name="Oval 3"/>
          <p:cNvSpPr>
            <a:spLocks noChangeArrowheads="1"/>
          </p:cNvSpPr>
          <p:nvPr/>
        </p:nvSpPr>
        <p:spPr bwMode="auto">
          <a:xfrm>
            <a:off x="6569620" y="1693557"/>
            <a:ext cx="463169" cy="404236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en-US" b="0" dirty="0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1</a:t>
            </a:r>
          </a:p>
        </p:txBody>
      </p:sp>
      <p:sp>
        <p:nvSpPr>
          <p:cNvPr id="36" name="Line 34"/>
          <p:cNvSpPr>
            <a:spLocks noChangeShapeType="1"/>
          </p:cNvSpPr>
          <p:nvPr/>
        </p:nvSpPr>
        <p:spPr bwMode="auto">
          <a:xfrm flipV="1">
            <a:off x="5064543" y="2125511"/>
            <a:ext cx="1384690" cy="10442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b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7" name="Line 35"/>
          <p:cNvSpPr>
            <a:spLocks noChangeShapeType="1"/>
          </p:cNvSpPr>
          <p:nvPr/>
        </p:nvSpPr>
        <p:spPr bwMode="auto">
          <a:xfrm flipV="1">
            <a:off x="5014608" y="2011688"/>
            <a:ext cx="1262212" cy="47241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b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8" name="Line 36"/>
          <p:cNvSpPr>
            <a:spLocks noChangeShapeType="1"/>
          </p:cNvSpPr>
          <p:nvPr/>
        </p:nvSpPr>
        <p:spPr bwMode="auto">
          <a:xfrm flipV="1">
            <a:off x="5074008" y="1845332"/>
            <a:ext cx="1251565" cy="2252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b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74" name="Text Box 33">
            <a:extLst>
              <a:ext uri="{FF2B5EF4-FFF2-40B4-BE49-F238E27FC236}">
                <a16:creationId xmlns:a16="http://schemas.microsoft.com/office/drawing/2014/main" id="{E3C028ED-5EA4-0E4E-A743-BA7A8241AA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1940" y="1244720"/>
            <a:ext cx="197892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t">
            <a:spAutoFit/>
          </a:bodyPr>
          <a:lstStyle/>
          <a:p>
            <a:pPr algn="ctr"/>
            <a:r>
              <a:rPr lang="en-US" altLang="en-US" b="0" dirty="0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&lt;prepare, 1.1&gt;</a:t>
            </a:r>
          </a:p>
        </p:txBody>
      </p:sp>
      <p:sp>
        <p:nvSpPr>
          <p:cNvPr id="24" name="Oval 25">
            <a:extLst>
              <a:ext uri="{FF2B5EF4-FFF2-40B4-BE49-F238E27FC236}">
                <a16:creationId xmlns:a16="http://schemas.microsoft.com/office/drawing/2014/main" id="{8E39B61B-B57A-AD4C-9C7A-19B1E7908D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6832" y="3282556"/>
            <a:ext cx="463169" cy="404236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en-US" b="0" dirty="0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2</a:t>
            </a:r>
          </a:p>
        </p:txBody>
      </p:sp>
      <p:sp>
        <p:nvSpPr>
          <p:cNvPr id="25" name="Line 26">
            <a:extLst>
              <a:ext uri="{FF2B5EF4-FFF2-40B4-BE49-F238E27FC236}">
                <a16:creationId xmlns:a16="http://schemas.microsoft.com/office/drawing/2014/main" id="{C6E8436D-FC2C-544D-855B-0AAFBC6A9F3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96087" y="3548120"/>
            <a:ext cx="69475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b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6" name="Line 26">
            <a:extLst>
              <a:ext uri="{FF2B5EF4-FFF2-40B4-BE49-F238E27FC236}">
                <a16:creationId xmlns:a16="http://schemas.microsoft.com/office/drawing/2014/main" id="{F6648987-52CE-B046-ACEC-9436E394F54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62204" y="2769168"/>
            <a:ext cx="705261" cy="77895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b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4" name="Line 26">
            <a:extLst>
              <a:ext uri="{FF2B5EF4-FFF2-40B4-BE49-F238E27FC236}">
                <a16:creationId xmlns:a16="http://schemas.microsoft.com/office/drawing/2014/main" id="{EE7B4176-3D96-C64C-AAB2-EE492D201D1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05463" y="1939996"/>
            <a:ext cx="648104" cy="14998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b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5" name="Text Box 33">
            <a:extLst>
              <a:ext uri="{FF2B5EF4-FFF2-40B4-BE49-F238E27FC236}">
                <a16:creationId xmlns:a16="http://schemas.microsoft.com/office/drawing/2014/main" id="{2E952D2D-10BF-1A40-A137-CB621E0B78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8360" y="3795704"/>
            <a:ext cx="197892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t">
            <a:spAutoFit/>
          </a:bodyPr>
          <a:lstStyle/>
          <a:p>
            <a:pPr algn="ctr"/>
            <a:r>
              <a:rPr lang="en-US" altLang="en-US" b="0" dirty="0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&lt;prepare, 1.2&gt;</a:t>
            </a:r>
          </a:p>
        </p:txBody>
      </p:sp>
      <p:sp>
        <p:nvSpPr>
          <p:cNvPr id="40" name="Oval 25">
            <a:extLst>
              <a:ext uri="{FF2B5EF4-FFF2-40B4-BE49-F238E27FC236}">
                <a16:creationId xmlns:a16="http://schemas.microsoft.com/office/drawing/2014/main" id="{1D2E7449-616F-544F-9570-436A5EBC96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9619" y="3297218"/>
            <a:ext cx="463169" cy="404236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en-US" b="0" dirty="0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2</a:t>
            </a:r>
          </a:p>
        </p:txBody>
      </p:sp>
      <p:sp>
        <p:nvSpPr>
          <p:cNvPr id="41" name="Line 34">
            <a:extLst>
              <a:ext uri="{FF2B5EF4-FFF2-40B4-BE49-F238E27FC236}">
                <a16:creationId xmlns:a16="http://schemas.microsoft.com/office/drawing/2014/main" id="{A16C5639-36DF-0647-8EBE-80425208B888}"/>
              </a:ext>
            </a:extLst>
          </p:cNvPr>
          <p:cNvSpPr>
            <a:spLocks noChangeShapeType="1"/>
          </p:cNvSpPr>
          <p:nvPr/>
        </p:nvSpPr>
        <p:spPr bwMode="auto">
          <a:xfrm>
            <a:off x="5076392" y="3334698"/>
            <a:ext cx="1324776" cy="17210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b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43" name="Line 35">
            <a:extLst>
              <a:ext uri="{FF2B5EF4-FFF2-40B4-BE49-F238E27FC236}">
                <a16:creationId xmlns:a16="http://schemas.microsoft.com/office/drawing/2014/main" id="{C912D8FD-EC69-A34F-AE7F-4ED562D2A965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1496" y="2232556"/>
            <a:ext cx="1215709" cy="117814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b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44" name="Text Box 37">
            <a:extLst>
              <a:ext uri="{FF2B5EF4-FFF2-40B4-BE49-F238E27FC236}">
                <a16:creationId xmlns:a16="http://schemas.microsoft.com/office/drawing/2014/main" id="{2F7250B4-08B3-0D48-A43A-6E220DD97C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4351" y="3476354"/>
            <a:ext cx="168189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t">
            <a:spAutoFit/>
          </a:bodyPr>
          <a:lstStyle/>
          <a:p>
            <a:r>
              <a:rPr lang="en-US" altLang="en-US" b="0" dirty="0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&lt;promise, </a:t>
            </a:r>
          </a:p>
          <a:p>
            <a:r>
              <a:rPr lang="en-US" altLang="en-US" b="0" dirty="0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1.2, </a:t>
            </a:r>
            <a:r>
              <a:rPr lang="en-US" altLang="en-US" b="0" dirty="0" err="1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Ø</a:t>
            </a:r>
            <a:r>
              <a:rPr lang="en-US" altLang="en-US" b="0" dirty="0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&gt;</a:t>
            </a:r>
          </a:p>
        </p:txBody>
      </p:sp>
      <p:sp>
        <p:nvSpPr>
          <p:cNvPr id="45" name="Line 36">
            <a:extLst>
              <a:ext uri="{FF2B5EF4-FFF2-40B4-BE49-F238E27FC236}">
                <a16:creationId xmlns:a16="http://schemas.microsoft.com/office/drawing/2014/main" id="{8629DFA9-A329-BA48-8E41-4EA7C0E8FE0D}"/>
              </a:ext>
            </a:extLst>
          </p:cNvPr>
          <p:cNvSpPr>
            <a:spLocks noChangeShapeType="1"/>
          </p:cNvSpPr>
          <p:nvPr/>
        </p:nvSpPr>
        <p:spPr bwMode="auto">
          <a:xfrm>
            <a:off x="5133537" y="1804462"/>
            <a:ext cx="1306638" cy="147809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b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47" name="Line 4">
            <a:extLst>
              <a:ext uri="{FF2B5EF4-FFF2-40B4-BE49-F238E27FC236}">
                <a16:creationId xmlns:a16="http://schemas.microsoft.com/office/drawing/2014/main" id="{72816564-8C10-B14C-A3BA-CD835FEF57A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68494" y="1804463"/>
            <a:ext cx="84592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48" name="Line 5">
            <a:extLst>
              <a:ext uri="{FF2B5EF4-FFF2-40B4-BE49-F238E27FC236}">
                <a16:creationId xmlns:a16="http://schemas.microsoft.com/office/drawing/2014/main" id="{61C65BF7-3176-C745-8235-C3D4249875C8}"/>
              </a:ext>
            </a:extLst>
          </p:cNvPr>
          <p:cNvSpPr>
            <a:spLocks noChangeShapeType="1"/>
          </p:cNvSpPr>
          <p:nvPr/>
        </p:nvSpPr>
        <p:spPr bwMode="auto">
          <a:xfrm>
            <a:off x="7287236" y="1956169"/>
            <a:ext cx="1000316" cy="38816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49" name="Oval 6">
            <a:extLst>
              <a:ext uri="{FF2B5EF4-FFF2-40B4-BE49-F238E27FC236}">
                <a16:creationId xmlns:a16="http://schemas.microsoft.com/office/drawing/2014/main" id="{4D98CFA2-11CE-C54E-B569-305B151F89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65693" y="1638105"/>
            <a:ext cx="463169" cy="404236"/>
          </a:xfrm>
          <a:prstGeom prst="ellipse">
            <a:avLst/>
          </a:prstGeom>
          <a:ln>
            <a:solidFill>
              <a:srgbClr val="002060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en-US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1</a:t>
            </a:r>
          </a:p>
        </p:txBody>
      </p:sp>
      <p:sp>
        <p:nvSpPr>
          <p:cNvPr id="50" name="Oval 7">
            <a:extLst>
              <a:ext uri="{FF2B5EF4-FFF2-40B4-BE49-F238E27FC236}">
                <a16:creationId xmlns:a16="http://schemas.microsoft.com/office/drawing/2014/main" id="{A71C3704-06BA-2849-A8E7-8E14B8D6AF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64804" y="2269524"/>
            <a:ext cx="463169" cy="404236"/>
          </a:xfrm>
          <a:prstGeom prst="ellipse">
            <a:avLst/>
          </a:prstGeom>
          <a:ln>
            <a:solidFill>
              <a:srgbClr val="002060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en-US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2</a:t>
            </a:r>
          </a:p>
        </p:txBody>
      </p:sp>
      <p:sp>
        <p:nvSpPr>
          <p:cNvPr id="51" name="Oval 8">
            <a:extLst>
              <a:ext uri="{FF2B5EF4-FFF2-40B4-BE49-F238E27FC236}">
                <a16:creationId xmlns:a16="http://schemas.microsoft.com/office/drawing/2014/main" id="{A359B8E8-6E5C-CA40-B1C2-F78BC1BFC7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8394" y="3133048"/>
            <a:ext cx="463169" cy="404236"/>
          </a:xfrm>
          <a:prstGeom prst="ellipse">
            <a:avLst/>
          </a:prstGeom>
          <a:ln>
            <a:solidFill>
              <a:srgbClr val="002060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en-US" dirty="0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n</a:t>
            </a:r>
          </a:p>
        </p:txBody>
      </p:sp>
      <p:sp>
        <p:nvSpPr>
          <p:cNvPr id="52" name="Line 9">
            <a:extLst>
              <a:ext uri="{FF2B5EF4-FFF2-40B4-BE49-F238E27FC236}">
                <a16:creationId xmlns:a16="http://schemas.microsoft.com/office/drawing/2014/main" id="{DC496790-6F13-CB40-B72A-79934C522921}"/>
              </a:ext>
            </a:extLst>
          </p:cNvPr>
          <p:cNvSpPr>
            <a:spLocks noChangeShapeType="1"/>
          </p:cNvSpPr>
          <p:nvPr/>
        </p:nvSpPr>
        <p:spPr bwMode="auto">
          <a:xfrm>
            <a:off x="7256058" y="2118800"/>
            <a:ext cx="1124599" cy="101424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53" name="Text Box 39">
            <a:extLst>
              <a:ext uri="{FF2B5EF4-FFF2-40B4-BE49-F238E27FC236}">
                <a16:creationId xmlns:a16="http://schemas.microsoft.com/office/drawing/2014/main" id="{E901C064-1FF8-324D-9EEB-6DDF6D19C6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2788" y="1102081"/>
            <a:ext cx="135318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t">
            <a:spAutoFit/>
          </a:bodyPr>
          <a:lstStyle/>
          <a:p>
            <a:pPr algn="ctr"/>
            <a:r>
              <a:rPr lang="en-US" altLang="en-US" b="0" dirty="0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&lt;accept, </a:t>
            </a:r>
          </a:p>
          <a:p>
            <a:pPr algn="ctr"/>
            <a:r>
              <a:rPr lang="en-US" altLang="en-US" b="0" dirty="0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(1.1,v</a:t>
            </a:r>
            <a:r>
              <a:rPr lang="en-US" altLang="en-US" b="0" baseline="-25000" dirty="0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1.1</a:t>
            </a:r>
            <a:r>
              <a:rPr lang="en-US" altLang="en-US" b="0" dirty="0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)&gt;</a:t>
            </a:r>
          </a:p>
        </p:txBody>
      </p:sp>
      <p:sp>
        <p:nvSpPr>
          <p:cNvPr id="54" name="Line 4">
            <a:extLst>
              <a:ext uri="{FF2B5EF4-FFF2-40B4-BE49-F238E27FC236}">
                <a16:creationId xmlns:a16="http://schemas.microsoft.com/office/drawing/2014/main" id="{EF10AEED-C787-A043-8B58-29BE186E127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10929" y="1956863"/>
            <a:ext cx="1155893" cy="134035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55" name="Line 5">
            <a:extLst>
              <a:ext uri="{FF2B5EF4-FFF2-40B4-BE49-F238E27FC236}">
                <a16:creationId xmlns:a16="http://schemas.microsoft.com/office/drawing/2014/main" id="{F1E5BA90-0D97-884A-928D-7B4351A8726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56058" y="2560601"/>
            <a:ext cx="1079837" cy="91157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56" name="Line 9">
            <a:extLst>
              <a:ext uri="{FF2B5EF4-FFF2-40B4-BE49-F238E27FC236}">
                <a16:creationId xmlns:a16="http://schemas.microsoft.com/office/drawing/2014/main" id="{ED3862A9-7D30-F945-A0C3-6CD3FD9FECE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32706" y="3537284"/>
            <a:ext cx="1155892" cy="1083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57" name="Text Box 39">
            <a:extLst>
              <a:ext uri="{FF2B5EF4-FFF2-40B4-BE49-F238E27FC236}">
                <a16:creationId xmlns:a16="http://schemas.microsoft.com/office/drawing/2014/main" id="{ADBD6903-7D5A-4448-90CD-1FA24915A0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6897" y="3779235"/>
            <a:ext cx="135318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t">
            <a:spAutoFit/>
          </a:bodyPr>
          <a:lstStyle/>
          <a:p>
            <a:pPr algn="ctr"/>
            <a:r>
              <a:rPr lang="en-US" altLang="en-US" b="0" dirty="0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&lt;accept, </a:t>
            </a:r>
          </a:p>
          <a:p>
            <a:pPr algn="ctr"/>
            <a:r>
              <a:rPr lang="en-US" altLang="en-US" b="0" dirty="0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(1.2,v</a:t>
            </a:r>
            <a:r>
              <a:rPr lang="en-US" altLang="en-US" b="0" baseline="-25000" dirty="0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1.2</a:t>
            </a:r>
            <a:r>
              <a:rPr lang="en-US" altLang="en-US" b="0" dirty="0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)&gt;</a:t>
            </a:r>
          </a:p>
        </p:txBody>
      </p:sp>
      <p:sp>
        <p:nvSpPr>
          <p:cNvPr id="58" name="Text Box 37">
            <a:extLst>
              <a:ext uri="{FF2B5EF4-FFF2-40B4-BE49-F238E27FC236}">
                <a16:creationId xmlns:a16="http://schemas.microsoft.com/office/drawing/2014/main" id="{5AAE37BB-41C9-AD4C-976B-D62544D6E9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4458" y="1129324"/>
            <a:ext cx="168189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t">
            <a:spAutoFit/>
          </a:bodyPr>
          <a:lstStyle/>
          <a:p>
            <a:r>
              <a:rPr lang="en-US" altLang="en-US" b="0" dirty="0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&lt;promise, </a:t>
            </a:r>
          </a:p>
          <a:p>
            <a:r>
              <a:rPr lang="en-US" altLang="en-US" b="0" dirty="0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1.1, </a:t>
            </a:r>
            <a:r>
              <a:rPr lang="en-US" altLang="en-US" b="0" dirty="0" err="1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Ø</a:t>
            </a:r>
            <a:r>
              <a:rPr lang="en-US" altLang="en-US" b="0" dirty="0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&gt;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A721295F-A7B5-784D-ADB7-4A65EE1E8098}"/>
              </a:ext>
            </a:extLst>
          </p:cNvPr>
          <p:cNvSpPr/>
          <p:nvPr/>
        </p:nvSpPr>
        <p:spPr>
          <a:xfrm>
            <a:off x="4521690" y="2022025"/>
            <a:ext cx="63831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b="0" dirty="0" err="1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n</a:t>
            </a:r>
            <a:r>
              <a:rPr lang="en-US" altLang="en-US" sz="1200" b="0" baseline="-25000" dirty="0" err="1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h</a:t>
            </a:r>
            <a:r>
              <a:rPr lang="en-US" altLang="en-US" sz="1200" b="0" dirty="0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=1.2</a:t>
            </a:r>
            <a:endParaRPr lang="en-US" sz="1200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BC683876-8B5F-C84A-8A2B-9B084916DBA1}"/>
              </a:ext>
            </a:extLst>
          </p:cNvPr>
          <p:cNvSpPr/>
          <p:nvPr/>
        </p:nvSpPr>
        <p:spPr>
          <a:xfrm>
            <a:off x="4518203" y="2642923"/>
            <a:ext cx="63831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b="0" dirty="0" err="1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n</a:t>
            </a:r>
            <a:r>
              <a:rPr lang="en-US" altLang="en-US" sz="1200" b="0" baseline="-25000" dirty="0" err="1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h</a:t>
            </a:r>
            <a:r>
              <a:rPr lang="en-US" altLang="en-US" sz="1200" b="0" dirty="0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=1.2</a:t>
            </a:r>
            <a:endParaRPr lang="en-US" sz="1200" dirty="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9DF1CFAF-AEAB-2A4A-99D6-BB0480FE165E}"/>
              </a:ext>
            </a:extLst>
          </p:cNvPr>
          <p:cNvSpPr/>
          <p:nvPr/>
        </p:nvSpPr>
        <p:spPr>
          <a:xfrm>
            <a:off x="4518203" y="3520265"/>
            <a:ext cx="63831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b="0" dirty="0" err="1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n</a:t>
            </a:r>
            <a:r>
              <a:rPr lang="en-US" altLang="en-US" sz="1200" b="0" baseline="-25000" dirty="0" err="1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h</a:t>
            </a:r>
            <a:r>
              <a:rPr lang="en-US" altLang="en-US" sz="1200" b="0" dirty="0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=1.2</a:t>
            </a:r>
            <a:endParaRPr lang="en-US" sz="1200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0E2C32B7-6417-EA4C-A9E9-FDD4A7EB48D2}"/>
              </a:ext>
            </a:extLst>
          </p:cNvPr>
          <p:cNvSpPr/>
          <p:nvPr/>
        </p:nvSpPr>
        <p:spPr>
          <a:xfrm>
            <a:off x="8509321" y="2022025"/>
            <a:ext cx="63831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b="0" dirty="0" err="1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n</a:t>
            </a:r>
            <a:r>
              <a:rPr lang="en-US" altLang="en-US" sz="1200" b="0" baseline="-25000" dirty="0" err="1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h</a:t>
            </a:r>
            <a:r>
              <a:rPr lang="en-US" altLang="en-US" sz="1200" b="0" dirty="0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=1.2</a:t>
            </a:r>
            <a:endParaRPr lang="en-US" sz="1200" dirty="0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C321D5A8-0972-8248-B758-140B144C563B}"/>
              </a:ext>
            </a:extLst>
          </p:cNvPr>
          <p:cNvSpPr txBox="1"/>
          <p:nvPr/>
        </p:nvSpPr>
        <p:spPr>
          <a:xfrm>
            <a:off x="9261386" y="2835553"/>
            <a:ext cx="2909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Proposal &lt;1.2, </a:t>
            </a:r>
            <a:r>
              <a:rPr lang="en-US" altLang="en-US" sz="1800" b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</a:t>
            </a:r>
            <a:r>
              <a:rPr lang="en-US" altLang="en-US" sz="1800" b="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1.2 </a:t>
            </a:r>
            <a:r>
              <a:rPr lang="en-US" altLang="en-US" sz="1800" b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&gt; accepted by majority of acceptors</a:t>
            </a:r>
            <a:r>
              <a:rPr lang="en-US" sz="1800" b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9EA8627-E5DB-DE42-B44F-05AFD4A4AA06}"/>
              </a:ext>
            </a:extLst>
          </p:cNvPr>
          <p:cNvSpPr txBox="1"/>
          <p:nvPr/>
        </p:nvSpPr>
        <p:spPr>
          <a:xfrm>
            <a:off x="9276301" y="1417278"/>
            <a:ext cx="2477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Reject &lt;</a:t>
            </a:r>
            <a:r>
              <a:rPr lang="en-US" altLang="en-US" sz="1800" b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accept, 1.1&gt;, given 1.1 &lt; </a:t>
            </a:r>
            <a:r>
              <a:rPr lang="en-US" altLang="en-US" sz="1800" b="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</a:t>
            </a:r>
            <a:r>
              <a:rPr lang="en-US" altLang="en-US" sz="1800" b="0" baseline="-25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</a:t>
            </a:r>
            <a:endParaRPr lang="en-US" sz="1800" b="0" baseline="-25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228508C-7944-734E-8FF9-ACF90FB052E8}"/>
              </a:ext>
            </a:extLst>
          </p:cNvPr>
          <p:cNvSpPr/>
          <p:nvPr/>
        </p:nvSpPr>
        <p:spPr>
          <a:xfrm>
            <a:off x="8328702" y="2642923"/>
            <a:ext cx="9925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b="0" dirty="0" err="1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n</a:t>
            </a:r>
            <a:r>
              <a:rPr lang="en-US" altLang="en-US" sz="1200" b="0" baseline="-25000" dirty="0" err="1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h</a:t>
            </a:r>
            <a:r>
              <a:rPr lang="en-US" altLang="en-US" sz="1200" b="0" dirty="0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= </a:t>
            </a:r>
            <a:r>
              <a:rPr lang="en-US" altLang="en-US" sz="1200" b="0" dirty="0" err="1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n</a:t>
            </a:r>
            <a:r>
              <a:rPr lang="en-US" altLang="en-US" sz="1200" b="0" baseline="-25000" dirty="0" err="1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a</a:t>
            </a:r>
            <a:r>
              <a:rPr lang="en-US" altLang="en-US" sz="1200" b="0" baseline="-25000" dirty="0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 </a:t>
            </a:r>
            <a:r>
              <a:rPr lang="en-US" altLang="en-US" sz="1200" b="0" dirty="0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= 1.2</a:t>
            </a:r>
            <a:endParaRPr lang="en-US" sz="1200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F109D11-CB5B-C44A-BD51-352CD58B9137}"/>
              </a:ext>
            </a:extLst>
          </p:cNvPr>
          <p:cNvSpPr/>
          <p:nvPr/>
        </p:nvSpPr>
        <p:spPr>
          <a:xfrm>
            <a:off x="8350342" y="3520265"/>
            <a:ext cx="94929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b="0" dirty="0" err="1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n</a:t>
            </a:r>
            <a:r>
              <a:rPr lang="en-US" altLang="en-US" sz="1200" b="0" baseline="-25000" dirty="0" err="1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h</a:t>
            </a:r>
            <a:r>
              <a:rPr lang="en-US" altLang="en-US" sz="1200" b="0" dirty="0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= </a:t>
            </a:r>
            <a:r>
              <a:rPr lang="en-US" altLang="en-US" sz="1200" b="0" dirty="0" err="1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n</a:t>
            </a:r>
            <a:r>
              <a:rPr lang="en-US" altLang="en-US" sz="1200" b="0" baseline="-25000" dirty="0" err="1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a</a:t>
            </a:r>
            <a:r>
              <a:rPr lang="en-US" altLang="en-US" sz="1200" b="0" baseline="-25000" dirty="0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 </a:t>
            </a:r>
            <a:r>
              <a:rPr lang="en-US" altLang="en-US" sz="1200" b="0" dirty="0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=1.2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7914153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4904" y="18288"/>
            <a:ext cx="11540359" cy="1066800"/>
          </a:xfrm>
        </p:spPr>
        <p:txBody>
          <a:bodyPr/>
          <a:lstStyle/>
          <a:p>
            <a:r>
              <a:rPr lang="en-US" dirty="0">
                <a:ea typeface="Helvetica Neue Medium" charset="0"/>
                <a:cs typeface="Helvetica Neue Medium" charset="0"/>
              </a:rPr>
              <a:t>Example runs of </a:t>
            </a:r>
            <a:r>
              <a:rPr lang="en-US" dirty="0" err="1">
                <a:ea typeface="Helvetica Neue Medium" charset="0"/>
                <a:cs typeface="Helvetica Neue Medium" charset="0"/>
              </a:rPr>
              <a:t>Paxos</a:t>
            </a:r>
            <a:endParaRPr lang="en-US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>
                <a:ea typeface="Helvetica Neue Medium" charset="0"/>
                <a:cs typeface="Helvetica Neue Medium" charset="0"/>
              </a:rPr>
              <a:pPr>
                <a:defRPr/>
              </a:pPr>
              <a:t>16</a:t>
            </a:fld>
            <a:endParaRPr lang="en-US">
              <a:ea typeface="Helvetica Neue Medium" charset="0"/>
              <a:cs typeface="Helvetica Neue Medium" charset="0"/>
            </a:endParaRPr>
          </a:p>
        </p:txBody>
      </p:sp>
      <p:sp>
        <p:nvSpPr>
          <p:cNvPr id="27" name="Oval 25"/>
          <p:cNvSpPr>
            <a:spLocks noChangeArrowheads="1"/>
          </p:cNvSpPr>
          <p:nvPr/>
        </p:nvSpPr>
        <p:spPr bwMode="auto">
          <a:xfrm>
            <a:off x="2831940" y="1638105"/>
            <a:ext cx="463169" cy="404236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en-US" b="0" dirty="0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1</a:t>
            </a:r>
          </a:p>
        </p:txBody>
      </p:sp>
      <p:sp>
        <p:nvSpPr>
          <p:cNvPr id="28" name="Line 26"/>
          <p:cNvSpPr>
            <a:spLocks noChangeShapeType="1"/>
          </p:cNvSpPr>
          <p:nvPr/>
        </p:nvSpPr>
        <p:spPr bwMode="auto">
          <a:xfrm flipV="1">
            <a:off x="3588876" y="1804463"/>
            <a:ext cx="69475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b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9" name="Line 27"/>
          <p:cNvSpPr>
            <a:spLocks noChangeShapeType="1"/>
          </p:cNvSpPr>
          <p:nvPr/>
        </p:nvSpPr>
        <p:spPr bwMode="auto">
          <a:xfrm>
            <a:off x="3511681" y="1915368"/>
            <a:ext cx="785946" cy="50400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b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0" name="Oval 28"/>
          <p:cNvSpPr>
            <a:spLocks noChangeArrowheads="1"/>
          </p:cNvSpPr>
          <p:nvPr/>
        </p:nvSpPr>
        <p:spPr bwMode="auto">
          <a:xfrm>
            <a:off x="4438019" y="1638105"/>
            <a:ext cx="463169" cy="404236"/>
          </a:xfrm>
          <a:prstGeom prst="ellipse">
            <a:avLst/>
          </a:prstGeom>
          <a:ln>
            <a:solidFill>
              <a:srgbClr val="002060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en-US" b="0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1</a:t>
            </a:r>
          </a:p>
        </p:txBody>
      </p:sp>
      <p:sp>
        <p:nvSpPr>
          <p:cNvPr id="31" name="Oval 29"/>
          <p:cNvSpPr>
            <a:spLocks noChangeArrowheads="1"/>
          </p:cNvSpPr>
          <p:nvPr/>
        </p:nvSpPr>
        <p:spPr bwMode="auto">
          <a:xfrm>
            <a:off x="4438019" y="2269525"/>
            <a:ext cx="463169" cy="404236"/>
          </a:xfrm>
          <a:prstGeom prst="ellipse">
            <a:avLst/>
          </a:prstGeom>
          <a:ln>
            <a:solidFill>
              <a:srgbClr val="002060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en-US" b="0" dirty="0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2</a:t>
            </a:r>
          </a:p>
        </p:txBody>
      </p:sp>
      <p:sp>
        <p:nvSpPr>
          <p:cNvPr id="32" name="Oval 30"/>
          <p:cNvSpPr>
            <a:spLocks noChangeArrowheads="1"/>
          </p:cNvSpPr>
          <p:nvPr/>
        </p:nvSpPr>
        <p:spPr bwMode="auto">
          <a:xfrm>
            <a:off x="4438019" y="3133048"/>
            <a:ext cx="463169" cy="404236"/>
          </a:xfrm>
          <a:prstGeom prst="ellipse">
            <a:avLst/>
          </a:prstGeom>
          <a:ln>
            <a:solidFill>
              <a:srgbClr val="002060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en-US" b="0" dirty="0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n</a:t>
            </a:r>
          </a:p>
        </p:txBody>
      </p:sp>
      <p:sp>
        <p:nvSpPr>
          <p:cNvPr id="33" name="Line 31"/>
          <p:cNvSpPr>
            <a:spLocks noChangeShapeType="1"/>
          </p:cNvSpPr>
          <p:nvPr/>
        </p:nvSpPr>
        <p:spPr bwMode="auto">
          <a:xfrm>
            <a:off x="3434486" y="1970820"/>
            <a:ext cx="890113" cy="111825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b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5" name="Oval 3"/>
          <p:cNvSpPr>
            <a:spLocks noChangeArrowheads="1"/>
          </p:cNvSpPr>
          <p:nvPr/>
        </p:nvSpPr>
        <p:spPr bwMode="auto">
          <a:xfrm>
            <a:off x="6569620" y="1693557"/>
            <a:ext cx="463169" cy="404236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en-US" b="0" dirty="0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1</a:t>
            </a:r>
          </a:p>
        </p:txBody>
      </p:sp>
      <p:sp>
        <p:nvSpPr>
          <p:cNvPr id="36" name="Line 34"/>
          <p:cNvSpPr>
            <a:spLocks noChangeShapeType="1"/>
          </p:cNvSpPr>
          <p:nvPr/>
        </p:nvSpPr>
        <p:spPr bwMode="auto">
          <a:xfrm flipV="1">
            <a:off x="5064543" y="2125511"/>
            <a:ext cx="1384690" cy="10442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b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7" name="Line 35"/>
          <p:cNvSpPr>
            <a:spLocks noChangeShapeType="1"/>
          </p:cNvSpPr>
          <p:nvPr/>
        </p:nvSpPr>
        <p:spPr bwMode="auto">
          <a:xfrm flipV="1">
            <a:off x="5014608" y="2011688"/>
            <a:ext cx="1262212" cy="47241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b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8" name="Line 36"/>
          <p:cNvSpPr>
            <a:spLocks noChangeShapeType="1"/>
          </p:cNvSpPr>
          <p:nvPr/>
        </p:nvSpPr>
        <p:spPr bwMode="auto">
          <a:xfrm flipV="1">
            <a:off x="5074008" y="1845332"/>
            <a:ext cx="1251565" cy="2252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b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4" name="Oval 25">
            <a:extLst>
              <a:ext uri="{FF2B5EF4-FFF2-40B4-BE49-F238E27FC236}">
                <a16:creationId xmlns:a16="http://schemas.microsoft.com/office/drawing/2014/main" id="{8E39B61B-B57A-AD4C-9C7A-19B1E7908D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6832" y="3282556"/>
            <a:ext cx="463169" cy="404236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en-US" b="0" dirty="0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2</a:t>
            </a:r>
          </a:p>
        </p:txBody>
      </p:sp>
      <p:sp>
        <p:nvSpPr>
          <p:cNvPr id="25" name="Line 26">
            <a:extLst>
              <a:ext uri="{FF2B5EF4-FFF2-40B4-BE49-F238E27FC236}">
                <a16:creationId xmlns:a16="http://schemas.microsoft.com/office/drawing/2014/main" id="{C6E8436D-FC2C-544D-855B-0AAFBC6A9F3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96087" y="3548120"/>
            <a:ext cx="69475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b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6" name="Line 26">
            <a:extLst>
              <a:ext uri="{FF2B5EF4-FFF2-40B4-BE49-F238E27FC236}">
                <a16:creationId xmlns:a16="http://schemas.microsoft.com/office/drawing/2014/main" id="{F6648987-52CE-B046-ACEC-9436E394F54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62204" y="2769168"/>
            <a:ext cx="705261" cy="77895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b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4" name="Line 26">
            <a:extLst>
              <a:ext uri="{FF2B5EF4-FFF2-40B4-BE49-F238E27FC236}">
                <a16:creationId xmlns:a16="http://schemas.microsoft.com/office/drawing/2014/main" id="{EE7B4176-3D96-C64C-AAB2-EE492D201D1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05463" y="1939996"/>
            <a:ext cx="648104" cy="14998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b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40" name="Oval 25">
            <a:extLst>
              <a:ext uri="{FF2B5EF4-FFF2-40B4-BE49-F238E27FC236}">
                <a16:creationId xmlns:a16="http://schemas.microsoft.com/office/drawing/2014/main" id="{1D2E7449-616F-544F-9570-436A5EBC96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9619" y="3297218"/>
            <a:ext cx="463169" cy="404236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en-US" b="0" dirty="0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2</a:t>
            </a:r>
          </a:p>
        </p:txBody>
      </p:sp>
      <p:sp>
        <p:nvSpPr>
          <p:cNvPr id="41" name="Line 34">
            <a:extLst>
              <a:ext uri="{FF2B5EF4-FFF2-40B4-BE49-F238E27FC236}">
                <a16:creationId xmlns:a16="http://schemas.microsoft.com/office/drawing/2014/main" id="{A16C5639-36DF-0647-8EBE-80425208B888}"/>
              </a:ext>
            </a:extLst>
          </p:cNvPr>
          <p:cNvSpPr>
            <a:spLocks noChangeShapeType="1"/>
          </p:cNvSpPr>
          <p:nvPr/>
        </p:nvSpPr>
        <p:spPr bwMode="auto">
          <a:xfrm>
            <a:off x="5076392" y="3334698"/>
            <a:ext cx="1324776" cy="17210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b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43" name="Line 35">
            <a:extLst>
              <a:ext uri="{FF2B5EF4-FFF2-40B4-BE49-F238E27FC236}">
                <a16:creationId xmlns:a16="http://schemas.microsoft.com/office/drawing/2014/main" id="{C912D8FD-EC69-A34F-AE7F-4ED562D2A965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1496" y="2232556"/>
            <a:ext cx="1215709" cy="117814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b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45" name="Line 36">
            <a:extLst>
              <a:ext uri="{FF2B5EF4-FFF2-40B4-BE49-F238E27FC236}">
                <a16:creationId xmlns:a16="http://schemas.microsoft.com/office/drawing/2014/main" id="{8629DFA9-A329-BA48-8E41-4EA7C0E8FE0D}"/>
              </a:ext>
            </a:extLst>
          </p:cNvPr>
          <p:cNvSpPr>
            <a:spLocks noChangeShapeType="1"/>
          </p:cNvSpPr>
          <p:nvPr/>
        </p:nvSpPr>
        <p:spPr bwMode="auto">
          <a:xfrm>
            <a:off x="5133537" y="1804462"/>
            <a:ext cx="1306638" cy="147809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b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47" name="Line 4">
            <a:extLst>
              <a:ext uri="{FF2B5EF4-FFF2-40B4-BE49-F238E27FC236}">
                <a16:creationId xmlns:a16="http://schemas.microsoft.com/office/drawing/2014/main" id="{72816564-8C10-B14C-A3BA-CD835FEF57A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68494" y="1804463"/>
            <a:ext cx="84592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48" name="Line 5">
            <a:extLst>
              <a:ext uri="{FF2B5EF4-FFF2-40B4-BE49-F238E27FC236}">
                <a16:creationId xmlns:a16="http://schemas.microsoft.com/office/drawing/2014/main" id="{61C65BF7-3176-C745-8235-C3D4249875C8}"/>
              </a:ext>
            </a:extLst>
          </p:cNvPr>
          <p:cNvSpPr>
            <a:spLocks noChangeShapeType="1"/>
          </p:cNvSpPr>
          <p:nvPr/>
        </p:nvSpPr>
        <p:spPr bwMode="auto">
          <a:xfrm>
            <a:off x="7287236" y="1956169"/>
            <a:ext cx="1000316" cy="38816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49" name="Oval 6">
            <a:extLst>
              <a:ext uri="{FF2B5EF4-FFF2-40B4-BE49-F238E27FC236}">
                <a16:creationId xmlns:a16="http://schemas.microsoft.com/office/drawing/2014/main" id="{4D98CFA2-11CE-C54E-B569-305B151F89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65693" y="1638105"/>
            <a:ext cx="463169" cy="404236"/>
          </a:xfrm>
          <a:prstGeom prst="ellipse">
            <a:avLst/>
          </a:prstGeom>
          <a:ln>
            <a:solidFill>
              <a:srgbClr val="002060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en-US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1</a:t>
            </a:r>
          </a:p>
        </p:txBody>
      </p:sp>
      <p:sp>
        <p:nvSpPr>
          <p:cNvPr id="50" name="Oval 7">
            <a:extLst>
              <a:ext uri="{FF2B5EF4-FFF2-40B4-BE49-F238E27FC236}">
                <a16:creationId xmlns:a16="http://schemas.microsoft.com/office/drawing/2014/main" id="{A71C3704-06BA-2849-A8E7-8E14B8D6AF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64804" y="2269524"/>
            <a:ext cx="463169" cy="404236"/>
          </a:xfrm>
          <a:prstGeom prst="ellipse">
            <a:avLst/>
          </a:prstGeom>
          <a:ln>
            <a:solidFill>
              <a:srgbClr val="002060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en-US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2</a:t>
            </a:r>
          </a:p>
        </p:txBody>
      </p:sp>
      <p:sp>
        <p:nvSpPr>
          <p:cNvPr id="51" name="Oval 8">
            <a:extLst>
              <a:ext uri="{FF2B5EF4-FFF2-40B4-BE49-F238E27FC236}">
                <a16:creationId xmlns:a16="http://schemas.microsoft.com/office/drawing/2014/main" id="{A359B8E8-6E5C-CA40-B1C2-F78BC1BFC7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8394" y="3133048"/>
            <a:ext cx="463169" cy="404236"/>
          </a:xfrm>
          <a:prstGeom prst="ellipse">
            <a:avLst/>
          </a:prstGeom>
          <a:ln>
            <a:solidFill>
              <a:srgbClr val="002060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en-US" dirty="0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n</a:t>
            </a:r>
          </a:p>
        </p:txBody>
      </p:sp>
      <p:sp>
        <p:nvSpPr>
          <p:cNvPr id="52" name="Line 9">
            <a:extLst>
              <a:ext uri="{FF2B5EF4-FFF2-40B4-BE49-F238E27FC236}">
                <a16:creationId xmlns:a16="http://schemas.microsoft.com/office/drawing/2014/main" id="{DC496790-6F13-CB40-B72A-79934C522921}"/>
              </a:ext>
            </a:extLst>
          </p:cNvPr>
          <p:cNvSpPr>
            <a:spLocks noChangeShapeType="1"/>
          </p:cNvSpPr>
          <p:nvPr/>
        </p:nvSpPr>
        <p:spPr bwMode="auto">
          <a:xfrm>
            <a:off x="7256058" y="2118800"/>
            <a:ext cx="1124599" cy="101424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54" name="Line 4">
            <a:extLst>
              <a:ext uri="{FF2B5EF4-FFF2-40B4-BE49-F238E27FC236}">
                <a16:creationId xmlns:a16="http://schemas.microsoft.com/office/drawing/2014/main" id="{EF10AEED-C787-A043-8B58-29BE186E127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10929" y="1956863"/>
            <a:ext cx="1155893" cy="134035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55" name="Line 5">
            <a:extLst>
              <a:ext uri="{FF2B5EF4-FFF2-40B4-BE49-F238E27FC236}">
                <a16:creationId xmlns:a16="http://schemas.microsoft.com/office/drawing/2014/main" id="{F1E5BA90-0D97-884A-928D-7B4351A8726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56058" y="2560601"/>
            <a:ext cx="1079837" cy="91157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56" name="Line 9">
            <a:extLst>
              <a:ext uri="{FF2B5EF4-FFF2-40B4-BE49-F238E27FC236}">
                <a16:creationId xmlns:a16="http://schemas.microsoft.com/office/drawing/2014/main" id="{ED3862A9-7D30-F945-A0C3-6CD3FD9FECE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32706" y="3537284"/>
            <a:ext cx="1155892" cy="1083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A721295F-A7B5-784D-ADB7-4A65EE1E8098}"/>
              </a:ext>
            </a:extLst>
          </p:cNvPr>
          <p:cNvSpPr/>
          <p:nvPr/>
        </p:nvSpPr>
        <p:spPr>
          <a:xfrm>
            <a:off x="4521690" y="2022025"/>
            <a:ext cx="63831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b="0" dirty="0" err="1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n</a:t>
            </a:r>
            <a:r>
              <a:rPr lang="en-US" altLang="en-US" sz="1200" b="0" baseline="-25000" dirty="0" err="1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h</a:t>
            </a:r>
            <a:r>
              <a:rPr lang="en-US" altLang="en-US" sz="1200" b="0" dirty="0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=1.2</a:t>
            </a:r>
            <a:endParaRPr lang="en-US" sz="1200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BC683876-8B5F-C84A-8A2B-9B084916DBA1}"/>
              </a:ext>
            </a:extLst>
          </p:cNvPr>
          <p:cNvSpPr/>
          <p:nvPr/>
        </p:nvSpPr>
        <p:spPr>
          <a:xfrm>
            <a:off x="4518203" y="2642923"/>
            <a:ext cx="63831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b="0" dirty="0" err="1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n</a:t>
            </a:r>
            <a:r>
              <a:rPr lang="en-US" altLang="en-US" sz="1200" b="0" baseline="-25000" dirty="0" err="1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h</a:t>
            </a:r>
            <a:r>
              <a:rPr lang="en-US" altLang="en-US" sz="1200" b="0" dirty="0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=1.2</a:t>
            </a:r>
            <a:endParaRPr lang="en-US" sz="1200" dirty="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9DF1CFAF-AEAB-2A4A-99D6-BB0480FE165E}"/>
              </a:ext>
            </a:extLst>
          </p:cNvPr>
          <p:cNvSpPr/>
          <p:nvPr/>
        </p:nvSpPr>
        <p:spPr>
          <a:xfrm>
            <a:off x="4518203" y="3520265"/>
            <a:ext cx="63831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b="0" dirty="0" err="1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n</a:t>
            </a:r>
            <a:r>
              <a:rPr lang="en-US" altLang="en-US" sz="1200" b="0" baseline="-25000" dirty="0" err="1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h</a:t>
            </a:r>
            <a:r>
              <a:rPr lang="en-US" altLang="en-US" sz="1200" b="0" dirty="0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=1.2</a:t>
            </a:r>
            <a:endParaRPr lang="en-US" sz="1200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0E2C32B7-6417-EA4C-A9E9-FDD4A7EB48D2}"/>
              </a:ext>
            </a:extLst>
          </p:cNvPr>
          <p:cNvSpPr/>
          <p:nvPr/>
        </p:nvSpPr>
        <p:spPr>
          <a:xfrm>
            <a:off x="8509321" y="2022025"/>
            <a:ext cx="63831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b="0" dirty="0" err="1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n</a:t>
            </a:r>
            <a:r>
              <a:rPr lang="en-US" altLang="en-US" sz="1200" b="0" baseline="-25000" dirty="0" err="1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h</a:t>
            </a:r>
            <a:r>
              <a:rPr lang="en-US" altLang="en-US" sz="1200" b="0" dirty="0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=1.2</a:t>
            </a:r>
            <a:endParaRPr lang="en-US" sz="1200" dirty="0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0801CA21-22D3-464F-91A8-89A6350A2B3B}"/>
              </a:ext>
            </a:extLst>
          </p:cNvPr>
          <p:cNvSpPr/>
          <p:nvPr/>
        </p:nvSpPr>
        <p:spPr>
          <a:xfrm>
            <a:off x="8328702" y="2642923"/>
            <a:ext cx="9925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b="0" dirty="0" err="1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n</a:t>
            </a:r>
            <a:r>
              <a:rPr lang="en-US" altLang="en-US" sz="1200" b="0" baseline="-25000" dirty="0" err="1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h</a:t>
            </a:r>
            <a:r>
              <a:rPr lang="en-US" altLang="en-US" sz="1200" b="0" dirty="0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= </a:t>
            </a:r>
            <a:r>
              <a:rPr lang="en-US" altLang="en-US" sz="1200" b="0" dirty="0" err="1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n</a:t>
            </a:r>
            <a:r>
              <a:rPr lang="en-US" altLang="en-US" sz="1200" b="0" baseline="-25000" dirty="0" err="1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a</a:t>
            </a:r>
            <a:r>
              <a:rPr lang="en-US" altLang="en-US" sz="1200" b="0" baseline="-25000" dirty="0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 </a:t>
            </a:r>
            <a:r>
              <a:rPr lang="en-US" altLang="en-US" sz="1200" b="0" dirty="0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= 1.2</a:t>
            </a:r>
            <a:endParaRPr lang="en-US" sz="1200" dirty="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E6E832A4-D887-AF47-AC9A-AF4B32FD877F}"/>
              </a:ext>
            </a:extLst>
          </p:cNvPr>
          <p:cNvSpPr/>
          <p:nvPr/>
        </p:nvSpPr>
        <p:spPr>
          <a:xfrm>
            <a:off x="8350342" y="3520265"/>
            <a:ext cx="94929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b="0" dirty="0" err="1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n</a:t>
            </a:r>
            <a:r>
              <a:rPr lang="en-US" altLang="en-US" sz="1200" b="0" baseline="-25000" dirty="0" err="1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h</a:t>
            </a:r>
            <a:r>
              <a:rPr lang="en-US" altLang="en-US" sz="1200" b="0" dirty="0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= </a:t>
            </a:r>
            <a:r>
              <a:rPr lang="en-US" altLang="en-US" sz="1200" b="0" dirty="0" err="1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n</a:t>
            </a:r>
            <a:r>
              <a:rPr lang="en-US" altLang="en-US" sz="1200" b="0" baseline="-25000" dirty="0" err="1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a</a:t>
            </a:r>
            <a:r>
              <a:rPr lang="en-US" altLang="en-US" sz="1200" b="0" baseline="-25000" dirty="0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 </a:t>
            </a:r>
            <a:r>
              <a:rPr lang="en-US" altLang="en-US" sz="1200" b="0" dirty="0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=1.2</a:t>
            </a:r>
            <a:endParaRPr lang="en-US" sz="1200" dirty="0"/>
          </a:p>
        </p:txBody>
      </p:sp>
      <p:sp>
        <p:nvSpPr>
          <p:cNvPr id="59" name="Oval 25">
            <a:extLst>
              <a:ext uri="{FF2B5EF4-FFF2-40B4-BE49-F238E27FC236}">
                <a16:creationId xmlns:a16="http://schemas.microsoft.com/office/drawing/2014/main" id="{BB56D47B-501F-A540-A2C0-338DFC9607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7881" y="4444411"/>
            <a:ext cx="463169" cy="404236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en-US" b="0" dirty="0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3</a:t>
            </a:r>
          </a:p>
        </p:txBody>
      </p:sp>
      <p:sp>
        <p:nvSpPr>
          <p:cNvPr id="60" name="Line 26">
            <a:extLst>
              <a:ext uri="{FF2B5EF4-FFF2-40B4-BE49-F238E27FC236}">
                <a16:creationId xmlns:a16="http://schemas.microsoft.com/office/drawing/2014/main" id="{7D222EA2-87FB-2F46-8014-0A589441BB7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732354" y="3607358"/>
            <a:ext cx="713533" cy="98153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b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61" name="Line 26">
            <a:extLst>
              <a:ext uri="{FF2B5EF4-FFF2-40B4-BE49-F238E27FC236}">
                <a16:creationId xmlns:a16="http://schemas.microsoft.com/office/drawing/2014/main" id="{5B591C98-023D-434A-BA33-1FF0B5D8189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85079" y="2642923"/>
            <a:ext cx="703519" cy="188085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b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62" name="Line 26">
            <a:extLst>
              <a:ext uri="{FF2B5EF4-FFF2-40B4-BE49-F238E27FC236}">
                <a16:creationId xmlns:a16="http://schemas.microsoft.com/office/drawing/2014/main" id="{1282D326-B755-2249-A674-B1BD6E0CF67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58166" y="1780237"/>
            <a:ext cx="713533" cy="261205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b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63" name="Text Box 33">
            <a:extLst>
              <a:ext uri="{FF2B5EF4-FFF2-40B4-BE49-F238E27FC236}">
                <a16:creationId xmlns:a16="http://schemas.microsoft.com/office/drawing/2014/main" id="{9D607E76-55AD-244E-AC7C-79F9D8B20C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9619" y="3949544"/>
            <a:ext cx="197892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t">
            <a:spAutoFit/>
          </a:bodyPr>
          <a:lstStyle/>
          <a:p>
            <a:pPr algn="ctr"/>
            <a:r>
              <a:rPr lang="en-US" altLang="en-US" b="0" dirty="0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&lt;prepare, 1.3&gt;</a:t>
            </a:r>
          </a:p>
        </p:txBody>
      </p:sp>
      <p:sp>
        <p:nvSpPr>
          <p:cNvPr id="77" name="Text Box 33">
            <a:extLst>
              <a:ext uri="{FF2B5EF4-FFF2-40B4-BE49-F238E27FC236}">
                <a16:creationId xmlns:a16="http://schemas.microsoft.com/office/drawing/2014/main" id="{14FDA2D8-86B9-4F47-905E-BE1315BD86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8360" y="3795704"/>
            <a:ext cx="197892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t">
            <a:spAutoFit/>
          </a:bodyPr>
          <a:lstStyle/>
          <a:p>
            <a:pPr algn="ctr"/>
            <a:r>
              <a:rPr lang="en-US" altLang="en-US" b="0" dirty="0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&lt;prepare, 1.2&gt;</a:t>
            </a:r>
          </a:p>
        </p:txBody>
      </p:sp>
      <p:sp>
        <p:nvSpPr>
          <p:cNvPr id="78" name="Text Box 37">
            <a:extLst>
              <a:ext uri="{FF2B5EF4-FFF2-40B4-BE49-F238E27FC236}">
                <a16:creationId xmlns:a16="http://schemas.microsoft.com/office/drawing/2014/main" id="{B489B736-1B39-D44A-B0C3-F0186A0179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4351" y="3476354"/>
            <a:ext cx="168189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t">
            <a:spAutoFit/>
          </a:bodyPr>
          <a:lstStyle/>
          <a:p>
            <a:r>
              <a:rPr lang="en-US" altLang="en-US" b="0" dirty="0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&lt;promise, </a:t>
            </a:r>
          </a:p>
          <a:p>
            <a:r>
              <a:rPr lang="en-US" altLang="en-US" b="0" dirty="0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1.2, </a:t>
            </a:r>
            <a:r>
              <a:rPr lang="en-US" altLang="en-US" b="0" dirty="0" err="1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Ø</a:t>
            </a:r>
            <a:r>
              <a:rPr lang="en-US" altLang="en-US" b="0" dirty="0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&gt;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044FE4E5-496F-D047-BFD7-3A1DB2EFD383}"/>
              </a:ext>
            </a:extLst>
          </p:cNvPr>
          <p:cNvSpPr txBox="1"/>
          <p:nvPr/>
        </p:nvSpPr>
        <p:spPr>
          <a:xfrm>
            <a:off x="9321282" y="1750430"/>
            <a:ext cx="2909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Proposal 1.3 is highest, but 1.2 accepted already by majority</a:t>
            </a:r>
          </a:p>
        </p:txBody>
      </p:sp>
    </p:spTree>
    <p:extLst>
      <p:ext uri="{BB962C8B-B14F-4D97-AF65-F5344CB8AC3E}">
        <p14:creationId xmlns:p14="http://schemas.microsoft.com/office/powerpoint/2010/main" val="6934393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4904" y="18288"/>
            <a:ext cx="11540359" cy="1066800"/>
          </a:xfrm>
        </p:spPr>
        <p:txBody>
          <a:bodyPr/>
          <a:lstStyle/>
          <a:p>
            <a:r>
              <a:rPr lang="en-US" dirty="0">
                <a:ea typeface="Helvetica Neue Medium" charset="0"/>
                <a:cs typeface="Helvetica Neue Medium" charset="0"/>
              </a:rPr>
              <a:t>Example runs of </a:t>
            </a:r>
            <a:r>
              <a:rPr lang="en-US" dirty="0" err="1">
                <a:ea typeface="Helvetica Neue Medium" charset="0"/>
                <a:cs typeface="Helvetica Neue Medium" charset="0"/>
              </a:rPr>
              <a:t>Paxos</a:t>
            </a:r>
            <a:endParaRPr lang="en-US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>
                <a:ea typeface="Helvetica Neue Medium" charset="0"/>
                <a:cs typeface="Helvetica Neue Medium" charset="0"/>
              </a:rPr>
              <a:pPr>
                <a:defRPr/>
              </a:pPr>
              <a:t>17</a:t>
            </a:fld>
            <a:endParaRPr lang="en-US">
              <a:ea typeface="Helvetica Neue Medium" charset="0"/>
              <a:cs typeface="Helvetica Neue Medium" charset="0"/>
            </a:endParaRPr>
          </a:p>
        </p:txBody>
      </p:sp>
      <p:sp>
        <p:nvSpPr>
          <p:cNvPr id="27" name="Oval 25"/>
          <p:cNvSpPr>
            <a:spLocks noChangeArrowheads="1"/>
          </p:cNvSpPr>
          <p:nvPr/>
        </p:nvSpPr>
        <p:spPr bwMode="auto">
          <a:xfrm>
            <a:off x="2831940" y="1638105"/>
            <a:ext cx="463169" cy="404236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en-US" b="0" dirty="0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1</a:t>
            </a:r>
          </a:p>
        </p:txBody>
      </p:sp>
      <p:sp>
        <p:nvSpPr>
          <p:cNvPr id="28" name="Line 26"/>
          <p:cNvSpPr>
            <a:spLocks noChangeShapeType="1"/>
          </p:cNvSpPr>
          <p:nvPr/>
        </p:nvSpPr>
        <p:spPr bwMode="auto">
          <a:xfrm flipV="1">
            <a:off x="3588876" y="1804463"/>
            <a:ext cx="69475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b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9" name="Line 27"/>
          <p:cNvSpPr>
            <a:spLocks noChangeShapeType="1"/>
          </p:cNvSpPr>
          <p:nvPr/>
        </p:nvSpPr>
        <p:spPr bwMode="auto">
          <a:xfrm>
            <a:off x="3511681" y="1915368"/>
            <a:ext cx="785946" cy="50400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b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0" name="Oval 28"/>
          <p:cNvSpPr>
            <a:spLocks noChangeArrowheads="1"/>
          </p:cNvSpPr>
          <p:nvPr/>
        </p:nvSpPr>
        <p:spPr bwMode="auto">
          <a:xfrm>
            <a:off x="4438019" y="1638105"/>
            <a:ext cx="463169" cy="404236"/>
          </a:xfrm>
          <a:prstGeom prst="ellipse">
            <a:avLst/>
          </a:prstGeom>
          <a:ln>
            <a:solidFill>
              <a:srgbClr val="002060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en-US" b="0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1</a:t>
            </a:r>
          </a:p>
        </p:txBody>
      </p:sp>
      <p:sp>
        <p:nvSpPr>
          <p:cNvPr id="31" name="Oval 29"/>
          <p:cNvSpPr>
            <a:spLocks noChangeArrowheads="1"/>
          </p:cNvSpPr>
          <p:nvPr/>
        </p:nvSpPr>
        <p:spPr bwMode="auto">
          <a:xfrm>
            <a:off x="4438019" y="2269525"/>
            <a:ext cx="463169" cy="404236"/>
          </a:xfrm>
          <a:prstGeom prst="ellipse">
            <a:avLst/>
          </a:prstGeom>
          <a:ln>
            <a:solidFill>
              <a:srgbClr val="002060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en-US" b="0" dirty="0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2</a:t>
            </a:r>
          </a:p>
        </p:txBody>
      </p:sp>
      <p:sp>
        <p:nvSpPr>
          <p:cNvPr id="32" name="Oval 30"/>
          <p:cNvSpPr>
            <a:spLocks noChangeArrowheads="1"/>
          </p:cNvSpPr>
          <p:nvPr/>
        </p:nvSpPr>
        <p:spPr bwMode="auto">
          <a:xfrm>
            <a:off x="4438019" y="3133048"/>
            <a:ext cx="463169" cy="404236"/>
          </a:xfrm>
          <a:prstGeom prst="ellipse">
            <a:avLst/>
          </a:prstGeom>
          <a:ln>
            <a:solidFill>
              <a:srgbClr val="002060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en-US" b="0" dirty="0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n</a:t>
            </a:r>
          </a:p>
        </p:txBody>
      </p:sp>
      <p:sp>
        <p:nvSpPr>
          <p:cNvPr id="33" name="Line 31"/>
          <p:cNvSpPr>
            <a:spLocks noChangeShapeType="1"/>
          </p:cNvSpPr>
          <p:nvPr/>
        </p:nvSpPr>
        <p:spPr bwMode="auto">
          <a:xfrm>
            <a:off x="3434486" y="1970820"/>
            <a:ext cx="890113" cy="111825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b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5" name="Oval 3"/>
          <p:cNvSpPr>
            <a:spLocks noChangeArrowheads="1"/>
          </p:cNvSpPr>
          <p:nvPr/>
        </p:nvSpPr>
        <p:spPr bwMode="auto">
          <a:xfrm>
            <a:off x="6569620" y="1693557"/>
            <a:ext cx="463169" cy="404236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en-US" b="0" dirty="0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1</a:t>
            </a:r>
          </a:p>
        </p:txBody>
      </p:sp>
      <p:sp>
        <p:nvSpPr>
          <p:cNvPr id="36" name="Line 34"/>
          <p:cNvSpPr>
            <a:spLocks noChangeShapeType="1"/>
          </p:cNvSpPr>
          <p:nvPr/>
        </p:nvSpPr>
        <p:spPr bwMode="auto">
          <a:xfrm flipV="1">
            <a:off x="5064543" y="2125511"/>
            <a:ext cx="1384690" cy="10442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b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7" name="Line 35"/>
          <p:cNvSpPr>
            <a:spLocks noChangeShapeType="1"/>
          </p:cNvSpPr>
          <p:nvPr/>
        </p:nvSpPr>
        <p:spPr bwMode="auto">
          <a:xfrm flipV="1">
            <a:off x="5014608" y="2011688"/>
            <a:ext cx="1262212" cy="47241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b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8" name="Line 36"/>
          <p:cNvSpPr>
            <a:spLocks noChangeShapeType="1"/>
          </p:cNvSpPr>
          <p:nvPr/>
        </p:nvSpPr>
        <p:spPr bwMode="auto">
          <a:xfrm flipV="1">
            <a:off x="5074008" y="1845332"/>
            <a:ext cx="1251565" cy="2252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b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4" name="Oval 25">
            <a:extLst>
              <a:ext uri="{FF2B5EF4-FFF2-40B4-BE49-F238E27FC236}">
                <a16:creationId xmlns:a16="http://schemas.microsoft.com/office/drawing/2014/main" id="{8E39B61B-B57A-AD4C-9C7A-19B1E7908D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6832" y="3282556"/>
            <a:ext cx="463169" cy="404236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en-US" b="0" dirty="0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2</a:t>
            </a:r>
          </a:p>
        </p:txBody>
      </p:sp>
      <p:sp>
        <p:nvSpPr>
          <p:cNvPr id="25" name="Line 26">
            <a:extLst>
              <a:ext uri="{FF2B5EF4-FFF2-40B4-BE49-F238E27FC236}">
                <a16:creationId xmlns:a16="http://schemas.microsoft.com/office/drawing/2014/main" id="{C6E8436D-FC2C-544D-855B-0AAFBC6A9F3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96087" y="3548120"/>
            <a:ext cx="69475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b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6" name="Line 26">
            <a:extLst>
              <a:ext uri="{FF2B5EF4-FFF2-40B4-BE49-F238E27FC236}">
                <a16:creationId xmlns:a16="http://schemas.microsoft.com/office/drawing/2014/main" id="{F6648987-52CE-B046-ACEC-9436E394F54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62204" y="2769168"/>
            <a:ext cx="705261" cy="77895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b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4" name="Line 26">
            <a:extLst>
              <a:ext uri="{FF2B5EF4-FFF2-40B4-BE49-F238E27FC236}">
                <a16:creationId xmlns:a16="http://schemas.microsoft.com/office/drawing/2014/main" id="{EE7B4176-3D96-C64C-AAB2-EE492D201D1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05463" y="1939996"/>
            <a:ext cx="648104" cy="14998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b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40" name="Oval 25">
            <a:extLst>
              <a:ext uri="{FF2B5EF4-FFF2-40B4-BE49-F238E27FC236}">
                <a16:creationId xmlns:a16="http://schemas.microsoft.com/office/drawing/2014/main" id="{1D2E7449-616F-544F-9570-436A5EBC96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9619" y="3297218"/>
            <a:ext cx="463169" cy="404236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en-US" b="0" dirty="0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2</a:t>
            </a:r>
          </a:p>
        </p:txBody>
      </p:sp>
      <p:sp>
        <p:nvSpPr>
          <p:cNvPr id="41" name="Line 34">
            <a:extLst>
              <a:ext uri="{FF2B5EF4-FFF2-40B4-BE49-F238E27FC236}">
                <a16:creationId xmlns:a16="http://schemas.microsoft.com/office/drawing/2014/main" id="{A16C5639-36DF-0647-8EBE-80425208B888}"/>
              </a:ext>
            </a:extLst>
          </p:cNvPr>
          <p:cNvSpPr>
            <a:spLocks noChangeShapeType="1"/>
          </p:cNvSpPr>
          <p:nvPr/>
        </p:nvSpPr>
        <p:spPr bwMode="auto">
          <a:xfrm>
            <a:off x="5076392" y="3334698"/>
            <a:ext cx="1324776" cy="17210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b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43" name="Line 35">
            <a:extLst>
              <a:ext uri="{FF2B5EF4-FFF2-40B4-BE49-F238E27FC236}">
                <a16:creationId xmlns:a16="http://schemas.microsoft.com/office/drawing/2014/main" id="{C912D8FD-EC69-A34F-AE7F-4ED562D2A965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1496" y="2232556"/>
            <a:ext cx="1215709" cy="117814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b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45" name="Line 36">
            <a:extLst>
              <a:ext uri="{FF2B5EF4-FFF2-40B4-BE49-F238E27FC236}">
                <a16:creationId xmlns:a16="http://schemas.microsoft.com/office/drawing/2014/main" id="{8629DFA9-A329-BA48-8E41-4EA7C0E8FE0D}"/>
              </a:ext>
            </a:extLst>
          </p:cNvPr>
          <p:cNvSpPr>
            <a:spLocks noChangeShapeType="1"/>
          </p:cNvSpPr>
          <p:nvPr/>
        </p:nvSpPr>
        <p:spPr bwMode="auto">
          <a:xfrm>
            <a:off x="5133537" y="1804462"/>
            <a:ext cx="1306638" cy="147809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b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47" name="Line 4">
            <a:extLst>
              <a:ext uri="{FF2B5EF4-FFF2-40B4-BE49-F238E27FC236}">
                <a16:creationId xmlns:a16="http://schemas.microsoft.com/office/drawing/2014/main" id="{72816564-8C10-B14C-A3BA-CD835FEF57A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68494" y="1804463"/>
            <a:ext cx="84592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48" name="Line 5">
            <a:extLst>
              <a:ext uri="{FF2B5EF4-FFF2-40B4-BE49-F238E27FC236}">
                <a16:creationId xmlns:a16="http://schemas.microsoft.com/office/drawing/2014/main" id="{61C65BF7-3176-C745-8235-C3D4249875C8}"/>
              </a:ext>
            </a:extLst>
          </p:cNvPr>
          <p:cNvSpPr>
            <a:spLocks noChangeShapeType="1"/>
          </p:cNvSpPr>
          <p:nvPr/>
        </p:nvSpPr>
        <p:spPr bwMode="auto">
          <a:xfrm>
            <a:off x="7287236" y="1956169"/>
            <a:ext cx="1000316" cy="38816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49" name="Oval 6">
            <a:extLst>
              <a:ext uri="{FF2B5EF4-FFF2-40B4-BE49-F238E27FC236}">
                <a16:creationId xmlns:a16="http://schemas.microsoft.com/office/drawing/2014/main" id="{4D98CFA2-11CE-C54E-B569-305B151F89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65693" y="1638105"/>
            <a:ext cx="463169" cy="404236"/>
          </a:xfrm>
          <a:prstGeom prst="ellipse">
            <a:avLst/>
          </a:prstGeom>
          <a:ln>
            <a:solidFill>
              <a:srgbClr val="002060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en-US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1</a:t>
            </a:r>
          </a:p>
        </p:txBody>
      </p:sp>
      <p:sp>
        <p:nvSpPr>
          <p:cNvPr id="50" name="Oval 7">
            <a:extLst>
              <a:ext uri="{FF2B5EF4-FFF2-40B4-BE49-F238E27FC236}">
                <a16:creationId xmlns:a16="http://schemas.microsoft.com/office/drawing/2014/main" id="{A71C3704-06BA-2849-A8E7-8E14B8D6AF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64804" y="2269524"/>
            <a:ext cx="463169" cy="404236"/>
          </a:xfrm>
          <a:prstGeom prst="ellipse">
            <a:avLst/>
          </a:prstGeom>
          <a:ln>
            <a:solidFill>
              <a:srgbClr val="002060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en-US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2</a:t>
            </a:r>
          </a:p>
        </p:txBody>
      </p:sp>
      <p:sp>
        <p:nvSpPr>
          <p:cNvPr id="51" name="Oval 8">
            <a:extLst>
              <a:ext uri="{FF2B5EF4-FFF2-40B4-BE49-F238E27FC236}">
                <a16:creationId xmlns:a16="http://schemas.microsoft.com/office/drawing/2014/main" id="{A359B8E8-6E5C-CA40-B1C2-F78BC1BFC7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8394" y="3133048"/>
            <a:ext cx="463169" cy="404236"/>
          </a:xfrm>
          <a:prstGeom prst="ellipse">
            <a:avLst/>
          </a:prstGeom>
          <a:ln>
            <a:solidFill>
              <a:srgbClr val="002060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en-US" dirty="0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n</a:t>
            </a:r>
          </a:p>
        </p:txBody>
      </p:sp>
      <p:sp>
        <p:nvSpPr>
          <p:cNvPr id="52" name="Line 9">
            <a:extLst>
              <a:ext uri="{FF2B5EF4-FFF2-40B4-BE49-F238E27FC236}">
                <a16:creationId xmlns:a16="http://schemas.microsoft.com/office/drawing/2014/main" id="{DC496790-6F13-CB40-B72A-79934C522921}"/>
              </a:ext>
            </a:extLst>
          </p:cNvPr>
          <p:cNvSpPr>
            <a:spLocks noChangeShapeType="1"/>
          </p:cNvSpPr>
          <p:nvPr/>
        </p:nvSpPr>
        <p:spPr bwMode="auto">
          <a:xfrm>
            <a:off x="7256058" y="2118800"/>
            <a:ext cx="1124599" cy="101424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54" name="Line 4">
            <a:extLst>
              <a:ext uri="{FF2B5EF4-FFF2-40B4-BE49-F238E27FC236}">
                <a16:creationId xmlns:a16="http://schemas.microsoft.com/office/drawing/2014/main" id="{EF10AEED-C787-A043-8B58-29BE186E127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10929" y="1956863"/>
            <a:ext cx="1155893" cy="134035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55" name="Line 5">
            <a:extLst>
              <a:ext uri="{FF2B5EF4-FFF2-40B4-BE49-F238E27FC236}">
                <a16:creationId xmlns:a16="http://schemas.microsoft.com/office/drawing/2014/main" id="{F1E5BA90-0D97-884A-928D-7B4351A8726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56058" y="2560601"/>
            <a:ext cx="1079837" cy="91157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56" name="Line 9">
            <a:extLst>
              <a:ext uri="{FF2B5EF4-FFF2-40B4-BE49-F238E27FC236}">
                <a16:creationId xmlns:a16="http://schemas.microsoft.com/office/drawing/2014/main" id="{ED3862A9-7D30-F945-A0C3-6CD3FD9FECE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32706" y="3537284"/>
            <a:ext cx="1155892" cy="1083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A721295F-A7B5-784D-ADB7-4A65EE1E8098}"/>
              </a:ext>
            </a:extLst>
          </p:cNvPr>
          <p:cNvSpPr/>
          <p:nvPr/>
        </p:nvSpPr>
        <p:spPr>
          <a:xfrm>
            <a:off x="4521690" y="2022025"/>
            <a:ext cx="63831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b="0" dirty="0" err="1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n</a:t>
            </a:r>
            <a:r>
              <a:rPr lang="en-US" altLang="en-US" sz="1200" b="0" baseline="-25000" dirty="0" err="1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h</a:t>
            </a:r>
            <a:r>
              <a:rPr lang="en-US" altLang="en-US" sz="1200" b="0" dirty="0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=1.2</a:t>
            </a:r>
            <a:endParaRPr lang="en-US" sz="1200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BC683876-8B5F-C84A-8A2B-9B084916DBA1}"/>
              </a:ext>
            </a:extLst>
          </p:cNvPr>
          <p:cNvSpPr/>
          <p:nvPr/>
        </p:nvSpPr>
        <p:spPr>
          <a:xfrm>
            <a:off x="4518203" y="2642923"/>
            <a:ext cx="63831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b="0" dirty="0" err="1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n</a:t>
            </a:r>
            <a:r>
              <a:rPr lang="en-US" altLang="en-US" sz="1200" b="0" baseline="-25000" dirty="0" err="1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h</a:t>
            </a:r>
            <a:r>
              <a:rPr lang="en-US" altLang="en-US" sz="1200" b="0" dirty="0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=1.2</a:t>
            </a:r>
            <a:endParaRPr lang="en-US" sz="1200" dirty="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9DF1CFAF-AEAB-2A4A-99D6-BB0480FE165E}"/>
              </a:ext>
            </a:extLst>
          </p:cNvPr>
          <p:cNvSpPr/>
          <p:nvPr/>
        </p:nvSpPr>
        <p:spPr>
          <a:xfrm>
            <a:off x="4518203" y="3520265"/>
            <a:ext cx="63831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b="0" dirty="0" err="1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n</a:t>
            </a:r>
            <a:r>
              <a:rPr lang="en-US" altLang="en-US" sz="1200" b="0" baseline="-25000" dirty="0" err="1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h</a:t>
            </a:r>
            <a:r>
              <a:rPr lang="en-US" altLang="en-US" sz="1200" b="0" dirty="0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=1.2</a:t>
            </a:r>
            <a:endParaRPr lang="en-US" sz="1200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0E2C32B7-6417-EA4C-A9E9-FDD4A7EB48D2}"/>
              </a:ext>
            </a:extLst>
          </p:cNvPr>
          <p:cNvSpPr/>
          <p:nvPr/>
        </p:nvSpPr>
        <p:spPr>
          <a:xfrm>
            <a:off x="8509321" y="2022025"/>
            <a:ext cx="63831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b="0" dirty="0" err="1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n</a:t>
            </a:r>
            <a:r>
              <a:rPr lang="en-US" altLang="en-US" sz="1200" b="0" baseline="-25000" dirty="0" err="1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h</a:t>
            </a:r>
            <a:r>
              <a:rPr lang="en-US" altLang="en-US" sz="1200" b="0" dirty="0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=1.2</a:t>
            </a:r>
            <a:endParaRPr lang="en-US" sz="1200" dirty="0"/>
          </a:p>
        </p:txBody>
      </p:sp>
      <p:sp>
        <p:nvSpPr>
          <p:cNvPr id="59" name="Oval 25">
            <a:extLst>
              <a:ext uri="{FF2B5EF4-FFF2-40B4-BE49-F238E27FC236}">
                <a16:creationId xmlns:a16="http://schemas.microsoft.com/office/drawing/2014/main" id="{BB56D47B-501F-A540-A2C0-338DFC9607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7881" y="4444411"/>
            <a:ext cx="463169" cy="404236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en-US" b="0" dirty="0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3</a:t>
            </a:r>
          </a:p>
        </p:txBody>
      </p:sp>
      <p:sp>
        <p:nvSpPr>
          <p:cNvPr id="60" name="Line 26">
            <a:extLst>
              <a:ext uri="{FF2B5EF4-FFF2-40B4-BE49-F238E27FC236}">
                <a16:creationId xmlns:a16="http://schemas.microsoft.com/office/drawing/2014/main" id="{7D222EA2-87FB-2F46-8014-0A589441BB7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732354" y="3607358"/>
            <a:ext cx="713533" cy="98153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b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61" name="Line 26">
            <a:extLst>
              <a:ext uri="{FF2B5EF4-FFF2-40B4-BE49-F238E27FC236}">
                <a16:creationId xmlns:a16="http://schemas.microsoft.com/office/drawing/2014/main" id="{5B591C98-023D-434A-BA33-1FF0B5D8189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85079" y="2642923"/>
            <a:ext cx="703519" cy="188085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b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62" name="Line 26">
            <a:extLst>
              <a:ext uri="{FF2B5EF4-FFF2-40B4-BE49-F238E27FC236}">
                <a16:creationId xmlns:a16="http://schemas.microsoft.com/office/drawing/2014/main" id="{1282D326-B755-2249-A674-B1BD6E0CF67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58166" y="1780237"/>
            <a:ext cx="713533" cy="261205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b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63" name="Text Box 33">
            <a:extLst>
              <a:ext uri="{FF2B5EF4-FFF2-40B4-BE49-F238E27FC236}">
                <a16:creationId xmlns:a16="http://schemas.microsoft.com/office/drawing/2014/main" id="{9D607E76-55AD-244E-AC7C-79F9D8B20C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9619" y="3949544"/>
            <a:ext cx="197892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t">
            <a:spAutoFit/>
          </a:bodyPr>
          <a:lstStyle/>
          <a:p>
            <a:pPr algn="ctr"/>
            <a:r>
              <a:rPr lang="en-US" altLang="en-US" b="0" dirty="0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&lt;prepare, 1.3&gt;</a:t>
            </a:r>
          </a:p>
        </p:txBody>
      </p:sp>
      <p:sp>
        <p:nvSpPr>
          <p:cNvPr id="71" name="Oval 25">
            <a:extLst>
              <a:ext uri="{FF2B5EF4-FFF2-40B4-BE49-F238E27FC236}">
                <a16:creationId xmlns:a16="http://schemas.microsoft.com/office/drawing/2014/main" id="{A5F11F16-753B-2C4F-9F8C-7009FD35A9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75194" y="4443393"/>
            <a:ext cx="463169" cy="404236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en-US" b="0" dirty="0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3</a:t>
            </a:r>
          </a:p>
        </p:txBody>
      </p:sp>
      <p:sp>
        <p:nvSpPr>
          <p:cNvPr id="72" name="Line 26">
            <a:extLst>
              <a:ext uri="{FF2B5EF4-FFF2-40B4-BE49-F238E27FC236}">
                <a16:creationId xmlns:a16="http://schemas.microsoft.com/office/drawing/2014/main" id="{EBE95A16-9503-8F40-8E04-F4D5F5C4A1E4}"/>
              </a:ext>
            </a:extLst>
          </p:cNvPr>
          <p:cNvSpPr>
            <a:spLocks noChangeShapeType="1"/>
          </p:cNvSpPr>
          <p:nvPr/>
        </p:nvSpPr>
        <p:spPr bwMode="auto">
          <a:xfrm>
            <a:off x="9058799" y="3500176"/>
            <a:ext cx="811490" cy="93251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b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73" name="Line 26">
            <a:extLst>
              <a:ext uri="{FF2B5EF4-FFF2-40B4-BE49-F238E27FC236}">
                <a16:creationId xmlns:a16="http://schemas.microsoft.com/office/drawing/2014/main" id="{EE6E7A1B-6B9E-4343-8649-AB9B53B6C539}"/>
              </a:ext>
            </a:extLst>
          </p:cNvPr>
          <p:cNvSpPr>
            <a:spLocks noChangeShapeType="1"/>
          </p:cNvSpPr>
          <p:nvPr/>
        </p:nvSpPr>
        <p:spPr bwMode="auto">
          <a:xfrm>
            <a:off x="9031359" y="2560601"/>
            <a:ext cx="924624" cy="183169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b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75" name="Line 26">
            <a:extLst>
              <a:ext uri="{FF2B5EF4-FFF2-40B4-BE49-F238E27FC236}">
                <a16:creationId xmlns:a16="http://schemas.microsoft.com/office/drawing/2014/main" id="{EA3B4A26-CB0C-B14B-9410-72EFA60AC5F5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150" y="2042341"/>
            <a:ext cx="915219" cy="234995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b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77" name="Text Box 33">
            <a:extLst>
              <a:ext uri="{FF2B5EF4-FFF2-40B4-BE49-F238E27FC236}">
                <a16:creationId xmlns:a16="http://schemas.microsoft.com/office/drawing/2014/main" id="{14FDA2D8-86B9-4F47-905E-BE1315BD86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8360" y="3795704"/>
            <a:ext cx="197892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t">
            <a:spAutoFit/>
          </a:bodyPr>
          <a:lstStyle/>
          <a:p>
            <a:pPr algn="ctr"/>
            <a:r>
              <a:rPr lang="en-US" altLang="en-US" b="0" dirty="0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&lt;prepare, 1.2&gt;</a:t>
            </a:r>
          </a:p>
        </p:txBody>
      </p:sp>
      <p:sp>
        <p:nvSpPr>
          <p:cNvPr id="78" name="Text Box 37">
            <a:extLst>
              <a:ext uri="{FF2B5EF4-FFF2-40B4-BE49-F238E27FC236}">
                <a16:creationId xmlns:a16="http://schemas.microsoft.com/office/drawing/2014/main" id="{B489B736-1B39-D44A-B0C3-F0186A0179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4351" y="3476354"/>
            <a:ext cx="168189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t">
            <a:spAutoFit/>
          </a:bodyPr>
          <a:lstStyle/>
          <a:p>
            <a:r>
              <a:rPr lang="en-US" altLang="en-US" b="0" dirty="0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&lt;promise, </a:t>
            </a:r>
          </a:p>
          <a:p>
            <a:r>
              <a:rPr lang="en-US" altLang="en-US" b="0" dirty="0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1.2, </a:t>
            </a:r>
            <a:r>
              <a:rPr lang="en-US" altLang="en-US" b="0" dirty="0" err="1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Ø</a:t>
            </a:r>
            <a:r>
              <a:rPr lang="en-US" altLang="en-US" b="0" dirty="0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&gt;</a:t>
            </a:r>
          </a:p>
        </p:txBody>
      </p:sp>
      <p:sp>
        <p:nvSpPr>
          <p:cNvPr id="79" name="Text Box 37">
            <a:extLst>
              <a:ext uri="{FF2B5EF4-FFF2-40B4-BE49-F238E27FC236}">
                <a16:creationId xmlns:a16="http://schemas.microsoft.com/office/drawing/2014/main" id="{474174C3-C531-8940-9FB3-7DC53B0F0F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3921" y="4165615"/>
            <a:ext cx="199331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t">
            <a:spAutoFit/>
          </a:bodyPr>
          <a:lstStyle/>
          <a:p>
            <a:r>
              <a:rPr lang="en-US" altLang="en-US" b="0" dirty="0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&lt;promise, </a:t>
            </a:r>
          </a:p>
          <a:p>
            <a:r>
              <a:rPr lang="en-US" altLang="en-US" b="0" dirty="0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1.3, (n</a:t>
            </a:r>
            <a:r>
              <a:rPr lang="en-US" altLang="en-US" b="0" baseline="-25000" dirty="0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1.2</a:t>
            </a:r>
            <a:r>
              <a:rPr lang="en-US" altLang="en-US" b="0" dirty="0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, v</a:t>
            </a:r>
            <a:r>
              <a:rPr lang="en-US" altLang="en-US" b="0" baseline="-25000" dirty="0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1.2</a:t>
            </a:r>
            <a:r>
              <a:rPr lang="en-US" altLang="en-US" b="0" dirty="0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)&gt;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B154DC9D-4213-4245-8E42-A3163C992768}"/>
              </a:ext>
            </a:extLst>
          </p:cNvPr>
          <p:cNvSpPr/>
          <p:nvPr/>
        </p:nvSpPr>
        <p:spPr>
          <a:xfrm>
            <a:off x="8328702" y="2642923"/>
            <a:ext cx="9925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b="0" dirty="0" err="1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n</a:t>
            </a:r>
            <a:r>
              <a:rPr lang="en-US" altLang="en-US" sz="1200" b="0" baseline="-25000" dirty="0" err="1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h</a:t>
            </a:r>
            <a:r>
              <a:rPr lang="en-US" altLang="en-US" sz="1200" b="0" dirty="0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= </a:t>
            </a:r>
            <a:r>
              <a:rPr lang="en-US" altLang="en-US" sz="1200" b="0" dirty="0" err="1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n</a:t>
            </a:r>
            <a:r>
              <a:rPr lang="en-US" altLang="en-US" sz="1200" b="0" baseline="-25000" dirty="0" err="1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a</a:t>
            </a:r>
            <a:r>
              <a:rPr lang="en-US" altLang="en-US" sz="1200" b="0" baseline="-25000" dirty="0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 </a:t>
            </a:r>
            <a:r>
              <a:rPr lang="en-US" altLang="en-US" sz="1200" b="0" dirty="0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= 1.2</a:t>
            </a:r>
            <a:endParaRPr lang="en-US" sz="1200" dirty="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1580902F-DED9-8744-B839-39CD54005877}"/>
              </a:ext>
            </a:extLst>
          </p:cNvPr>
          <p:cNvSpPr/>
          <p:nvPr/>
        </p:nvSpPr>
        <p:spPr>
          <a:xfrm>
            <a:off x="8350342" y="3520265"/>
            <a:ext cx="94929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b="0" dirty="0" err="1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n</a:t>
            </a:r>
            <a:r>
              <a:rPr lang="en-US" altLang="en-US" sz="1200" b="0" baseline="-25000" dirty="0" err="1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h</a:t>
            </a:r>
            <a:r>
              <a:rPr lang="en-US" altLang="en-US" sz="1200" b="0" dirty="0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= </a:t>
            </a:r>
            <a:r>
              <a:rPr lang="en-US" altLang="en-US" sz="1200" b="0" dirty="0" err="1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n</a:t>
            </a:r>
            <a:r>
              <a:rPr lang="en-US" altLang="en-US" sz="1200" b="0" baseline="-25000" dirty="0" err="1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a</a:t>
            </a:r>
            <a:r>
              <a:rPr lang="en-US" altLang="en-US" sz="1200" b="0" baseline="-25000" dirty="0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 </a:t>
            </a:r>
            <a:r>
              <a:rPr lang="en-US" altLang="en-US" sz="1200" b="0" dirty="0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=1.2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47218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4904" y="18288"/>
            <a:ext cx="11540359" cy="1066800"/>
          </a:xfrm>
        </p:spPr>
        <p:txBody>
          <a:bodyPr/>
          <a:lstStyle/>
          <a:p>
            <a:r>
              <a:rPr lang="en-US" dirty="0">
                <a:ea typeface="Helvetica Neue Medium" charset="0"/>
                <a:cs typeface="Helvetica Neue Medium" charset="0"/>
              </a:rPr>
              <a:t>Example runs of </a:t>
            </a:r>
            <a:r>
              <a:rPr lang="en-US" dirty="0" err="1">
                <a:ea typeface="Helvetica Neue Medium" charset="0"/>
                <a:cs typeface="Helvetica Neue Medium" charset="0"/>
              </a:rPr>
              <a:t>Paxos</a:t>
            </a:r>
            <a:endParaRPr lang="en-US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>
                <a:ea typeface="Helvetica Neue Medium" charset="0"/>
                <a:cs typeface="Helvetica Neue Medium" charset="0"/>
              </a:rPr>
              <a:pPr>
                <a:defRPr/>
              </a:pPr>
              <a:t>18</a:t>
            </a:fld>
            <a:endParaRPr lang="en-US">
              <a:ea typeface="Helvetica Neue Medium" charset="0"/>
              <a:cs typeface="Helvetica Neue Medium" charset="0"/>
            </a:endParaRPr>
          </a:p>
        </p:txBody>
      </p:sp>
      <p:sp>
        <p:nvSpPr>
          <p:cNvPr id="27" name="Oval 25"/>
          <p:cNvSpPr>
            <a:spLocks noChangeArrowheads="1"/>
          </p:cNvSpPr>
          <p:nvPr/>
        </p:nvSpPr>
        <p:spPr bwMode="auto">
          <a:xfrm>
            <a:off x="2831940" y="1638105"/>
            <a:ext cx="463169" cy="404236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en-US" b="0" dirty="0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1</a:t>
            </a:r>
          </a:p>
        </p:txBody>
      </p:sp>
      <p:sp>
        <p:nvSpPr>
          <p:cNvPr id="28" name="Line 26"/>
          <p:cNvSpPr>
            <a:spLocks noChangeShapeType="1"/>
          </p:cNvSpPr>
          <p:nvPr/>
        </p:nvSpPr>
        <p:spPr bwMode="auto">
          <a:xfrm flipV="1">
            <a:off x="3588876" y="1804463"/>
            <a:ext cx="69475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b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9" name="Line 27"/>
          <p:cNvSpPr>
            <a:spLocks noChangeShapeType="1"/>
          </p:cNvSpPr>
          <p:nvPr/>
        </p:nvSpPr>
        <p:spPr bwMode="auto">
          <a:xfrm>
            <a:off x="3511681" y="1915368"/>
            <a:ext cx="785946" cy="50400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b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0" name="Oval 28"/>
          <p:cNvSpPr>
            <a:spLocks noChangeArrowheads="1"/>
          </p:cNvSpPr>
          <p:nvPr/>
        </p:nvSpPr>
        <p:spPr bwMode="auto">
          <a:xfrm>
            <a:off x="4438019" y="1638105"/>
            <a:ext cx="463169" cy="404236"/>
          </a:xfrm>
          <a:prstGeom prst="ellipse">
            <a:avLst/>
          </a:prstGeom>
          <a:ln>
            <a:solidFill>
              <a:srgbClr val="002060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en-US" b="0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1</a:t>
            </a:r>
          </a:p>
        </p:txBody>
      </p:sp>
      <p:sp>
        <p:nvSpPr>
          <p:cNvPr id="31" name="Oval 29"/>
          <p:cNvSpPr>
            <a:spLocks noChangeArrowheads="1"/>
          </p:cNvSpPr>
          <p:nvPr/>
        </p:nvSpPr>
        <p:spPr bwMode="auto">
          <a:xfrm>
            <a:off x="4438019" y="2269525"/>
            <a:ext cx="463169" cy="404236"/>
          </a:xfrm>
          <a:prstGeom prst="ellipse">
            <a:avLst/>
          </a:prstGeom>
          <a:ln>
            <a:solidFill>
              <a:srgbClr val="002060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en-US" b="0" dirty="0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2</a:t>
            </a:r>
          </a:p>
        </p:txBody>
      </p:sp>
      <p:sp>
        <p:nvSpPr>
          <p:cNvPr id="32" name="Oval 30"/>
          <p:cNvSpPr>
            <a:spLocks noChangeArrowheads="1"/>
          </p:cNvSpPr>
          <p:nvPr/>
        </p:nvSpPr>
        <p:spPr bwMode="auto">
          <a:xfrm>
            <a:off x="4438019" y="3133048"/>
            <a:ext cx="463169" cy="404236"/>
          </a:xfrm>
          <a:prstGeom prst="ellipse">
            <a:avLst/>
          </a:prstGeom>
          <a:ln>
            <a:solidFill>
              <a:srgbClr val="002060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en-US" b="0" dirty="0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n</a:t>
            </a:r>
          </a:p>
        </p:txBody>
      </p:sp>
      <p:sp>
        <p:nvSpPr>
          <p:cNvPr id="33" name="Line 31"/>
          <p:cNvSpPr>
            <a:spLocks noChangeShapeType="1"/>
          </p:cNvSpPr>
          <p:nvPr/>
        </p:nvSpPr>
        <p:spPr bwMode="auto">
          <a:xfrm>
            <a:off x="3434486" y="1970820"/>
            <a:ext cx="890113" cy="111825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b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5" name="Oval 3"/>
          <p:cNvSpPr>
            <a:spLocks noChangeArrowheads="1"/>
          </p:cNvSpPr>
          <p:nvPr/>
        </p:nvSpPr>
        <p:spPr bwMode="auto">
          <a:xfrm>
            <a:off x="6569620" y="1693557"/>
            <a:ext cx="463169" cy="404236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en-US" b="0" dirty="0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1</a:t>
            </a:r>
          </a:p>
        </p:txBody>
      </p:sp>
      <p:sp>
        <p:nvSpPr>
          <p:cNvPr id="36" name="Line 34"/>
          <p:cNvSpPr>
            <a:spLocks noChangeShapeType="1"/>
          </p:cNvSpPr>
          <p:nvPr/>
        </p:nvSpPr>
        <p:spPr bwMode="auto">
          <a:xfrm flipV="1">
            <a:off x="5064543" y="2125511"/>
            <a:ext cx="1384690" cy="10442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b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7" name="Line 35"/>
          <p:cNvSpPr>
            <a:spLocks noChangeShapeType="1"/>
          </p:cNvSpPr>
          <p:nvPr/>
        </p:nvSpPr>
        <p:spPr bwMode="auto">
          <a:xfrm flipV="1">
            <a:off x="5014608" y="2011688"/>
            <a:ext cx="1262212" cy="47241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b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8" name="Line 36"/>
          <p:cNvSpPr>
            <a:spLocks noChangeShapeType="1"/>
          </p:cNvSpPr>
          <p:nvPr/>
        </p:nvSpPr>
        <p:spPr bwMode="auto">
          <a:xfrm flipV="1">
            <a:off x="5074008" y="1845332"/>
            <a:ext cx="1251565" cy="2252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b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4" name="Oval 25">
            <a:extLst>
              <a:ext uri="{FF2B5EF4-FFF2-40B4-BE49-F238E27FC236}">
                <a16:creationId xmlns:a16="http://schemas.microsoft.com/office/drawing/2014/main" id="{8E39B61B-B57A-AD4C-9C7A-19B1E7908D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6832" y="3282556"/>
            <a:ext cx="463169" cy="404236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en-US" b="0" dirty="0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2</a:t>
            </a:r>
          </a:p>
        </p:txBody>
      </p:sp>
      <p:sp>
        <p:nvSpPr>
          <p:cNvPr id="25" name="Line 26">
            <a:extLst>
              <a:ext uri="{FF2B5EF4-FFF2-40B4-BE49-F238E27FC236}">
                <a16:creationId xmlns:a16="http://schemas.microsoft.com/office/drawing/2014/main" id="{C6E8436D-FC2C-544D-855B-0AAFBC6A9F3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96087" y="3548120"/>
            <a:ext cx="69475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b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6" name="Line 26">
            <a:extLst>
              <a:ext uri="{FF2B5EF4-FFF2-40B4-BE49-F238E27FC236}">
                <a16:creationId xmlns:a16="http://schemas.microsoft.com/office/drawing/2014/main" id="{F6648987-52CE-B046-ACEC-9436E394F54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62204" y="2769168"/>
            <a:ext cx="705261" cy="77895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b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4" name="Line 26">
            <a:extLst>
              <a:ext uri="{FF2B5EF4-FFF2-40B4-BE49-F238E27FC236}">
                <a16:creationId xmlns:a16="http://schemas.microsoft.com/office/drawing/2014/main" id="{EE7B4176-3D96-C64C-AAB2-EE492D201D1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05463" y="1939996"/>
            <a:ext cx="648104" cy="14998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b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40" name="Oval 25">
            <a:extLst>
              <a:ext uri="{FF2B5EF4-FFF2-40B4-BE49-F238E27FC236}">
                <a16:creationId xmlns:a16="http://schemas.microsoft.com/office/drawing/2014/main" id="{1D2E7449-616F-544F-9570-436A5EBC96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9619" y="3297218"/>
            <a:ext cx="463169" cy="404236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en-US" b="0" dirty="0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2</a:t>
            </a:r>
          </a:p>
        </p:txBody>
      </p:sp>
      <p:sp>
        <p:nvSpPr>
          <p:cNvPr id="41" name="Line 34">
            <a:extLst>
              <a:ext uri="{FF2B5EF4-FFF2-40B4-BE49-F238E27FC236}">
                <a16:creationId xmlns:a16="http://schemas.microsoft.com/office/drawing/2014/main" id="{A16C5639-36DF-0647-8EBE-80425208B888}"/>
              </a:ext>
            </a:extLst>
          </p:cNvPr>
          <p:cNvSpPr>
            <a:spLocks noChangeShapeType="1"/>
          </p:cNvSpPr>
          <p:nvPr/>
        </p:nvSpPr>
        <p:spPr bwMode="auto">
          <a:xfrm>
            <a:off x="5076392" y="3334698"/>
            <a:ext cx="1324776" cy="17210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b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43" name="Line 35">
            <a:extLst>
              <a:ext uri="{FF2B5EF4-FFF2-40B4-BE49-F238E27FC236}">
                <a16:creationId xmlns:a16="http://schemas.microsoft.com/office/drawing/2014/main" id="{C912D8FD-EC69-A34F-AE7F-4ED562D2A965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1496" y="2232556"/>
            <a:ext cx="1215709" cy="117814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b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45" name="Line 36">
            <a:extLst>
              <a:ext uri="{FF2B5EF4-FFF2-40B4-BE49-F238E27FC236}">
                <a16:creationId xmlns:a16="http://schemas.microsoft.com/office/drawing/2014/main" id="{8629DFA9-A329-BA48-8E41-4EA7C0E8FE0D}"/>
              </a:ext>
            </a:extLst>
          </p:cNvPr>
          <p:cNvSpPr>
            <a:spLocks noChangeShapeType="1"/>
          </p:cNvSpPr>
          <p:nvPr/>
        </p:nvSpPr>
        <p:spPr bwMode="auto">
          <a:xfrm>
            <a:off x="5133537" y="1804462"/>
            <a:ext cx="1306638" cy="147809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b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47" name="Line 4">
            <a:extLst>
              <a:ext uri="{FF2B5EF4-FFF2-40B4-BE49-F238E27FC236}">
                <a16:creationId xmlns:a16="http://schemas.microsoft.com/office/drawing/2014/main" id="{72816564-8C10-B14C-A3BA-CD835FEF57A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68494" y="1804463"/>
            <a:ext cx="84592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48" name="Line 5">
            <a:extLst>
              <a:ext uri="{FF2B5EF4-FFF2-40B4-BE49-F238E27FC236}">
                <a16:creationId xmlns:a16="http://schemas.microsoft.com/office/drawing/2014/main" id="{61C65BF7-3176-C745-8235-C3D4249875C8}"/>
              </a:ext>
            </a:extLst>
          </p:cNvPr>
          <p:cNvSpPr>
            <a:spLocks noChangeShapeType="1"/>
          </p:cNvSpPr>
          <p:nvPr/>
        </p:nvSpPr>
        <p:spPr bwMode="auto">
          <a:xfrm>
            <a:off x="7287236" y="1956169"/>
            <a:ext cx="1000316" cy="38816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49" name="Oval 6">
            <a:extLst>
              <a:ext uri="{FF2B5EF4-FFF2-40B4-BE49-F238E27FC236}">
                <a16:creationId xmlns:a16="http://schemas.microsoft.com/office/drawing/2014/main" id="{4D98CFA2-11CE-C54E-B569-305B151F89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65693" y="1638105"/>
            <a:ext cx="463169" cy="404236"/>
          </a:xfrm>
          <a:prstGeom prst="ellipse">
            <a:avLst/>
          </a:prstGeom>
          <a:ln>
            <a:solidFill>
              <a:srgbClr val="002060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en-US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1</a:t>
            </a:r>
          </a:p>
        </p:txBody>
      </p:sp>
      <p:sp>
        <p:nvSpPr>
          <p:cNvPr id="50" name="Oval 7">
            <a:extLst>
              <a:ext uri="{FF2B5EF4-FFF2-40B4-BE49-F238E27FC236}">
                <a16:creationId xmlns:a16="http://schemas.microsoft.com/office/drawing/2014/main" id="{A71C3704-06BA-2849-A8E7-8E14B8D6AF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64804" y="2269524"/>
            <a:ext cx="463169" cy="404236"/>
          </a:xfrm>
          <a:prstGeom prst="ellipse">
            <a:avLst/>
          </a:prstGeom>
          <a:ln>
            <a:solidFill>
              <a:srgbClr val="002060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en-US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2</a:t>
            </a:r>
          </a:p>
        </p:txBody>
      </p:sp>
      <p:sp>
        <p:nvSpPr>
          <p:cNvPr id="51" name="Oval 8">
            <a:extLst>
              <a:ext uri="{FF2B5EF4-FFF2-40B4-BE49-F238E27FC236}">
                <a16:creationId xmlns:a16="http://schemas.microsoft.com/office/drawing/2014/main" id="{A359B8E8-6E5C-CA40-B1C2-F78BC1BFC7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8394" y="3133048"/>
            <a:ext cx="463169" cy="404236"/>
          </a:xfrm>
          <a:prstGeom prst="ellipse">
            <a:avLst/>
          </a:prstGeom>
          <a:ln>
            <a:solidFill>
              <a:srgbClr val="002060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en-US" dirty="0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n</a:t>
            </a:r>
          </a:p>
        </p:txBody>
      </p:sp>
      <p:sp>
        <p:nvSpPr>
          <p:cNvPr id="52" name="Line 9">
            <a:extLst>
              <a:ext uri="{FF2B5EF4-FFF2-40B4-BE49-F238E27FC236}">
                <a16:creationId xmlns:a16="http://schemas.microsoft.com/office/drawing/2014/main" id="{DC496790-6F13-CB40-B72A-79934C522921}"/>
              </a:ext>
            </a:extLst>
          </p:cNvPr>
          <p:cNvSpPr>
            <a:spLocks noChangeShapeType="1"/>
          </p:cNvSpPr>
          <p:nvPr/>
        </p:nvSpPr>
        <p:spPr bwMode="auto">
          <a:xfrm>
            <a:off x="7256058" y="2118800"/>
            <a:ext cx="1124599" cy="101424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54" name="Line 4">
            <a:extLst>
              <a:ext uri="{FF2B5EF4-FFF2-40B4-BE49-F238E27FC236}">
                <a16:creationId xmlns:a16="http://schemas.microsoft.com/office/drawing/2014/main" id="{EF10AEED-C787-A043-8B58-29BE186E127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10929" y="1956863"/>
            <a:ext cx="1155893" cy="134035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55" name="Line 5">
            <a:extLst>
              <a:ext uri="{FF2B5EF4-FFF2-40B4-BE49-F238E27FC236}">
                <a16:creationId xmlns:a16="http://schemas.microsoft.com/office/drawing/2014/main" id="{F1E5BA90-0D97-884A-928D-7B4351A8726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56058" y="2560601"/>
            <a:ext cx="1079837" cy="91157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56" name="Line 9">
            <a:extLst>
              <a:ext uri="{FF2B5EF4-FFF2-40B4-BE49-F238E27FC236}">
                <a16:creationId xmlns:a16="http://schemas.microsoft.com/office/drawing/2014/main" id="{ED3862A9-7D30-F945-A0C3-6CD3FD9FECE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32706" y="3537284"/>
            <a:ext cx="1155892" cy="1083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A721295F-A7B5-784D-ADB7-4A65EE1E8098}"/>
              </a:ext>
            </a:extLst>
          </p:cNvPr>
          <p:cNvSpPr/>
          <p:nvPr/>
        </p:nvSpPr>
        <p:spPr>
          <a:xfrm>
            <a:off x="4521690" y="2022025"/>
            <a:ext cx="63831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b="0" dirty="0" err="1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n</a:t>
            </a:r>
            <a:r>
              <a:rPr lang="en-US" altLang="en-US" sz="1200" b="0" baseline="-25000" dirty="0" err="1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h</a:t>
            </a:r>
            <a:r>
              <a:rPr lang="en-US" altLang="en-US" sz="1200" b="0" dirty="0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=1.2</a:t>
            </a:r>
            <a:endParaRPr lang="en-US" sz="1200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BC683876-8B5F-C84A-8A2B-9B084916DBA1}"/>
              </a:ext>
            </a:extLst>
          </p:cNvPr>
          <p:cNvSpPr/>
          <p:nvPr/>
        </p:nvSpPr>
        <p:spPr>
          <a:xfrm>
            <a:off x="4518203" y="2642923"/>
            <a:ext cx="63831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b="0" dirty="0" err="1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n</a:t>
            </a:r>
            <a:r>
              <a:rPr lang="en-US" altLang="en-US" sz="1200" b="0" baseline="-25000" dirty="0" err="1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h</a:t>
            </a:r>
            <a:r>
              <a:rPr lang="en-US" altLang="en-US" sz="1200" b="0" dirty="0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=1.2</a:t>
            </a:r>
            <a:endParaRPr lang="en-US" sz="1200" dirty="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9DF1CFAF-AEAB-2A4A-99D6-BB0480FE165E}"/>
              </a:ext>
            </a:extLst>
          </p:cNvPr>
          <p:cNvSpPr/>
          <p:nvPr/>
        </p:nvSpPr>
        <p:spPr>
          <a:xfrm>
            <a:off x="4518203" y="3520265"/>
            <a:ext cx="63831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b="0" dirty="0" err="1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n</a:t>
            </a:r>
            <a:r>
              <a:rPr lang="en-US" altLang="en-US" sz="1200" b="0" baseline="-25000" dirty="0" err="1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h</a:t>
            </a:r>
            <a:r>
              <a:rPr lang="en-US" altLang="en-US" sz="1200" b="0" dirty="0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=1.2</a:t>
            </a:r>
            <a:endParaRPr lang="en-US" sz="1200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0E2C32B7-6417-EA4C-A9E9-FDD4A7EB48D2}"/>
              </a:ext>
            </a:extLst>
          </p:cNvPr>
          <p:cNvSpPr/>
          <p:nvPr/>
        </p:nvSpPr>
        <p:spPr>
          <a:xfrm>
            <a:off x="8509321" y="2022025"/>
            <a:ext cx="63831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b="0" dirty="0" err="1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n</a:t>
            </a:r>
            <a:r>
              <a:rPr lang="en-US" altLang="en-US" sz="1200" b="0" baseline="-25000" dirty="0" err="1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h</a:t>
            </a:r>
            <a:r>
              <a:rPr lang="en-US" altLang="en-US" sz="1200" b="0" dirty="0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=1.2</a:t>
            </a:r>
            <a:endParaRPr lang="en-US" sz="1200" dirty="0"/>
          </a:p>
        </p:txBody>
      </p:sp>
      <p:sp>
        <p:nvSpPr>
          <p:cNvPr id="59" name="Oval 25">
            <a:extLst>
              <a:ext uri="{FF2B5EF4-FFF2-40B4-BE49-F238E27FC236}">
                <a16:creationId xmlns:a16="http://schemas.microsoft.com/office/drawing/2014/main" id="{BB56D47B-501F-A540-A2C0-338DFC9607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7881" y="4444411"/>
            <a:ext cx="463169" cy="404236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en-US" b="0" dirty="0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3</a:t>
            </a:r>
          </a:p>
        </p:txBody>
      </p:sp>
      <p:sp>
        <p:nvSpPr>
          <p:cNvPr id="60" name="Line 26">
            <a:extLst>
              <a:ext uri="{FF2B5EF4-FFF2-40B4-BE49-F238E27FC236}">
                <a16:creationId xmlns:a16="http://schemas.microsoft.com/office/drawing/2014/main" id="{7D222EA2-87FB-2F46-8014-0A589441BB7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732354" y="3607358"/>
            <a:ext cx="713533" cy="98153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b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61" name="Line 26">
            <a:extLst>
              <a:ext uri="{FF2B5EF4-FFF2-40B4-BE49-F238E27FC236}">
                <a16:creationId xmlns:a16="http://schemas.microsoft.com/office/drawing/2014/main" id="{5B591C98-023D-434A-BA33-1FF0B5D8189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85079" y="2642923"/>
            <a:ext cx="703519" cy="188085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b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62" name="Line 26">
            <a:extLst>
              <a:ext uri="{FF2B5EF4-FFF2-40B4-BE49-F238E27FC236}">
                <a16:creationId xmlns:a16="http://schemas.microsoft.com/office/drawing/2014/main" id="{1282D326-B755-2249-A674-B1BD6E0CF67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58166" y="1780237"/>
            <a:ext cx="713533" cy="261205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b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63" name="Text Box 33">
            <a:extLst>
              <a:ext uri="{FF2B5EF4-FFF2-40B4-BE49-F238E27FC236}">
                <a16:creationId xmlns:a16="http://schemas.microsoft.com/office/drawing/2014/main" id="{9D607E76-55AD-244E-AC7C-79F9D8B20C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9619" y="3949544"/>
            <a:ext cx="197892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t">
            <a:spAutoFit/>
          </a:bodyPr>
          <a:lstStyle/>
          <a:p>
            <a:pPr algn="ctr"/>
            <a:r>
              <a:rPr lang="en-US" altLang="en-US" b="0" dirty="0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&lt;prepare, 1.3&gt;</a:t>
            </a:r>
          </a:p>
        </p:txBody>
      </p:sp>
      <p:sp>
        <p:nvSpPr>
          <p:cNvPr id="71" name="Oval 25">
            <a:extLst>
              <a:ext uri="{FF2B5EF4-FFF2-40B4-BE49-F238E27FC236}">
                <a16:creationId xmlns:a16="http://schemas.microsoft.com/office/drawing/2014/main" id="{A5F11F16-753B-2C4F-9F8C-7009FD35A9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75194" y="4443393"/>
            <a:ext cx="463169" cy="404236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en-US" b="0" dirty="0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3</a:t>
            </a:r>
          </a:p>
        </p:txBody>
      </p:sp>
      <p:sp>
        <p:nvSpPr>
          <p:cNvPr id="72" name="Line 26">
            <a:extLst>
              <a:ext uri="{FF2B5EF4-FFF2-40B4-BE49-F238E27FC236}">
                <a16:creationId xmlns:a16="http://schemas.microsoft.com/office/drawing/2014/main" id="{EBE95A16-9503-8F40-8E04-F4D5F5C4A1E4}"/>
              </a:ext>
            </a:extLst>
          </p:cNvPr>
          <p:cNvSpPr>
            <a:spLocks noChangeShapeType="1"/>
          </p:cNvSpPr>
          <p:nvPr/>
        </p:nvSpPr>
        <p:spPr bwMode="auto">
          <a:xfrm>
            <a:off x="9058799" y="3500176"/>
            <a:ext cx="811490" cy="93251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b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73" name="Line 26">
            <a:extLst>
              <a:ext uri="{FF2B5EF4-FFF2-40B4-BE49-F238E27FC236}">
                <a16:creationId xmlns:a16="http://schemas.microsoft.com/office/drawing/2014/main" id="{EE6E7A1B-6B9E-4343-8649-AB9B53B6C539}"/>
              </a:ext>
            </a:extLst>
          </p:cNvPr>
          <p:cNvSpPr>
            <a:spLocks noChangeShapeType="1"/>
          </p:cNvSpPr>
          <p:nvPr/>
        </p:nvSpPr>
        <p:spPr bwMode="auto">
          <a:xfrm>
            <a:off x="9031359" y="2560601"/>
            <a:ext cx="924624" cy="183169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b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75" name="Line 26">
            <a:extLst>
              <a:ext uri="{FF2B5EF4-FFF2-40B4-BE49-F238E27FC236}">
                <a16:creationId xmlns:a16="http://schemas.microsoft.com/office/drawing/2014/main" id="{EA3B4A26-CB0C-B14B-9410-72EFA60AC5F5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150" y="2042341"/>
            <a:ext cx="915219" cy="234995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b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77" name="Text Box 33">
            <a:extLst>
              <a:ext uri="{FF2B5EF4-FFF2-40B4-BE49-F238E27FC236}">
                <a16:creationId xmlns:a16="http://schemas.microsoft.com/office/drawing/2014/main" id="{14FDA2D8-86B9-4F47-905E-BE1315BD86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8360" y="3795704"/>
            <a:ext cx="197892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t">
            <a:spAutoFit/>
          </a:bodyPr>
          <a:lstStyle/>
          <a:p>
            <a:pPr algn="ctr"/>
            <a:r>
              <a:rPr lang="en-US" altLang="en-US" b="0" dirty="0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&lt;prepare, 1.2&gt;</a:t>
            </a:r>
          </a:p>
        </p:txBody>
      </p:sp>
      <p:sp>
        <p:nvSpPr>
          <p:cNvPr id="78" name="Text Box 37">
            <a:extLst>
              <a:ext uri="{FF2B5EF4-FFF2-40B4-BE49-F238E27FC236}">
                <a16:creationId xmlns:a16="http://schemas.microsoft.com/office/drawing/2014/main" id="{B489B736-1B39-D44A-B0C3-F0186A0179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4351" y="3476354"/>
            <a:ext cx="168189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t">
            <a:spAutoFit/>
          </a:bodyPr>
          <a:lstStyle/>
          <a:p>
            <a:r>
              <a:rPr lang="en-US" altLang="en-US" b="0" dirty="0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&lt;promise, </a:t>
            </a:r>
          </a:p>
          <a:p>
            <a:r>
              <a:rPr lang="en-US" altLang="en-US" b="0" dirty="0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1.2, </a:t>
            </a:r>
            <a:r>
              <a:rPr lang="en-US" altLang="en-US" b="0" dirty="0" err="1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Ø</a:t>
            </a:r>
            <a:r>
              <a:rPr lang="en-US" altLang="en-US" b="0" dirty="0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&gt;</a:t>
            </a:r>
          </a:p>
        </p:txBody>
      </p:sp>
      <p:sp>
        <p:nvSpPr>
          <p:cNvPr id="79" name="Text Box 37">
            <a:extLst>
              <a:ext uri="{FF2B5EF4-FFF2-40B4-BE49-F238E27FC236}">
                <a16:creationId xmlns:a16="http://schemas.microsoft.com/office/drawing/2014/main" id="{474174C3-C531-8940-9FB3-7DC53B0F0F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3921" y="4165615"/>
            <a:ext cx="199331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t">
            <a:spAutoFit/>
          </a:bodyPr>
          <a:lstStyle/>
          <a:p>
            <a:r>
              <a:rPr lang="en-US" altLang="en-US" b="0" dirty="0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&lt;promise, </a:t>
            </a:r>
          </a:p>
          <a:p>
            <a:r>
              <a:rPr lang="en-US" altLang="en-US" b="0" dirty="0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1.3, (n</a:t>
            </a:r>
            <a:r>
              <a:rPr lang="en-US" altLang="en-US" b="0" baseline="-25000" dirty="0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1.2</a:t>
            </a:r>
            <a:r>
              <a:rPr lang="en-US" altLang="en-US" b="0" dirty="0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, v</a:t>
            </a:r>
            <a:r>
              <a:rPr lang="en-US" altLang="en-US" b="0" baseline="-25000" dirty="0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1.2</a:t>
            </a:r>
            <a:r>
              <a:rPr lang="en-US" altLang="en-US" b="0" dirty="0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)&gt;</a:t>
            </a:r>
          </a:p>
        </p:txBody>
      </p:sp>
      <p:sp>
        <p:nvSpPr>
          <p:cNvPr id="83" name="Line 26">
            <a:extLst>
              <a:ext uri="{FF2B5EF4-FFF2-40B4-BE49-F238E27FC236}">
                <a16:creationId xmlns:a16="http://schemas.microsoft.com/office/drawing/2014/main" id="{5F5ED93E-B526-F644-8BCE-1283E4B79B0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379925" y="3469909"/>
            <a:ext cx="713533" cy="98153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b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84" name="Line 26">
            <a:extLst>
              <a:ext uri="{FF2B5EF4-FFF2-40B4-BE49-F238E27FC236}">
                <a16:creationId xmlns:a16="http://schemas.microsoft.com/office/drawing/2014/main" id="{E063B5F2-5954-CE48-AE80-D50DFE66EF5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332650" y="2505474"/>
            <a:ext cx="703519" cy="188085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b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85" name="Line 26">
            <a:extLst>
              <a:ext uri="{FF2B5EF4-FFF2-40B4-BE49-F238E27FC236}">
                <a16:creationId xmlns:a16="http://schemas.microsoft.com/office/drawing/2014/main" id="{F272F545-0E46-C945-B710-4766A187CAD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305737" y="1642788"/>
            <a:ext cx="713533" cy="261205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b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86" name="Text Box 37">
            <a:extLst>
              <a:ext uri="{FF2B5EF4-FFF2-40B4-BE49-F238E27FC236}">
                <a16:creationId xmlns:a16="http://schemas.microsoft.com/office/drawing/2014/main" id="{EEE6BB8D-7C42-C84D-BFE3-89846B648E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05737" y="3811672"/>
            <a:ext cx="199331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t">
            <a:spAutoFit/>
          </a:bodyPr>
          <a:lstStyle/>
          <a:p>
            <a:r>
              <a:rPr lang="en-US" altLang="en-US" b="0" dirty="0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&lt;accept, </a:t>
            </a:r>
          </a:p>
          <a:p>
            <a:r>
              <a:rPr lang="en-US" altLang="en-US" b="0" dirty="0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(1.3, v</a:t>
            </a:r>
            <a:r>
              <a:rPr lang="en-US" altLang="en-US" b="0" baseline="-25000" dirty="0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1.2</a:t>
            </a:r>
            <a:r>
              <a:rPr lang="en-US" altLang="en-US" b="0" dirty="0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)&gt;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B154DC9D-4213-4245-8E42-A3163C992768}"/>
              </a:ext>
            </a:extLst>
          </p:cNvPr>
          <p:cNvSpPr/>
          <p:nvPr/>
        </p:nvSpPr>
        <p:spPr>
          <a:xfrm>
            <a:off x="8328702" y="2642923"/>
            <a:ext cx="9925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b="0" dirty="0" err="1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n</a:t>
            </a:r>
            <a:r>
              <a:rPr lang="en-US" altLang="en-US" sz="1200" b="0" baseline="-25000" dirty="0" err="1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h</a:t>
            </a:r>
            <a:r>
              <a:rPr lang="en-US" altLang="en-US" sz="1200" b="0" dirty="0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= </a:t>
            </a:r>
            <a:r>
              <a:rPr lang="en-US" altLang="en-US" sz="1200" b="0" dirty="0" err="1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n</a:t>
            </a:r>
            <a:r>
              <a:rPr lang="en-US" altLang="en-US" sz="1200" b="0" baseline="-25000" dirty="0" err="1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a</a:t>
            </a:r>
            <a:r>
              <a:rPr lang="en-US" altLang="en-US" sz="1200" b="0" baseline="-25000" dirty="0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 </a:t>
            </a:r>
            <a:r>
              <a:rPr lang="en-US" altLang="en-US" sz="1200" b="0" dirty="0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= 1.2</a:t>
            </a:r>
            <a:endParaRPr lang="en-US" sz="1200" dirty="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1580902F-DED9-8744-B839-39CD54005877}"/>
              </a:ext>
            </a:extLst>
          </p:cNvPr>
          <p:cNvSpPr/>
          <p:nvPr/>
        </p:nvSpPr>
        <p:spPr>
          <a:xfrm>
            <a:off x="8350342" y="3520265"/>
            <a:ext cx="94929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b="0" dirty="0" err="1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n</a:t>
            </a:r>
            <a:r>
              <a:rPr lang="en-US" altLang="en-US" sz="1200" b="0" baseline="-25000" dirty="0" err="1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h</a:t>
            </a:r>
            <a:r>
              <a:rPr lang="en-US" altLang="en-US" sz="1200" b="0" dirty="0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= </a:t>
            </a:r>
            <a:r>
              <a:rPr lang="en-US" altLang="en-US" sz="1200" b="0" dirty="0" err="1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n</a:t>
            </a:r>
            <a:r>
              <a:rPr lang="en-US" altLang="en-US" sz="1200" b="0" baseline="-25000" dirty="0" err="1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a</a:t>
            </a:r>
            <a:r>
              <a:rPr lang="en-US" altLang="en-US" sz="1200" b="0" baseline="-25000" dirty="0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 </a:t>
            </a:r>
            <a:r>
              <a:rPr lang="en-US" altLang="en-US" sz="1200" b="0" dirty="0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=1.2</a:t>
            </a:r>
            <a:endParaRPr lang="en-US" sz="1200" dirty="0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D7665BD0-9A0B-1647-A74A-DA4BB8A81E15}"/>
              </a:ext>
            </a:extLst>
          </p:cNvPr>
          <p:cNvSpPr txBox="1"/>
          <p:nvPr/>
        </p:nvSpPr>
        <p:spPr>
          <a:xfrm>
            <a:off x="9439550" y="1808806"/>
            <a:ext cx="2447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Once v</a:t>
            </a:r>
            <a:r>
              <a:rPr lang="en-US" sz="18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1.2</a:t>
            </a:r>
            <a:r>
              <a:rPr lang="en-U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accepted, stays accepted</a:t>
            </a:r>
          </a:p>
        </p:txBody>
      </p:sp>
    </p:spTree>
    <p:extLst>
      <p:ext uri="{BB962C8B-B14F-4D97-AF65-F5344CB8AC3E}">
        <p14:creationId xmlns:p14="http://schemas.microsoft.com/office/powerpoint/2010/main" val="21540819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Flavors of </a:t>
            </a:r>
            <a:r>
              <a:rPr lang="en-US" dirty="0" err="1"/>
              <a:t>Paxos</a:t>
            </a:r>
            <a:r>
              <a:rPr lang="en-US" dirty="0"/>
              <a:t>: Multi-</a:t>
            </a:r>
            <a:r>
              <a:rPr lang="en-US" dirty="0" err="1"/>
              <a:t>Paxos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54480"/>
            <a:ext cx="10999450" cy="492526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Elect a leader and have them run 2</a:t>
            </a:r>
            <a:r>
              <a:rPr lang="en-US" baseline="30000" dirty="0"/>
              <a:t>nd</a:t>
            </a:r>
            <a:r>
              <a:rPr lang="en-US" dirty="0"/>
              <a:t> phase directly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e.g., for each slot in the command log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Leader election uses Basic </a:t>
            </a:r>
            <a:r>
              <a:rPr lang="en-US" dirty="0" err="1"/>
              <a:t>Paxos</a:t>
            </a:r>
            <a:endParaRPr lang="en-US" dirty="0"/>
          </a:p>
          <a:p>
            <a:pPr lvl="1"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Takes 1 round until a value is chosen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Faster than Basic </a:t>
            </a:r>
            <a:r>
              <a:rPr lang="en-US" dirty="0" err="1"/>
              <a:t>Paxos</a:t>
            </a:r>
            <a:endParaRPr lang="en-US" dirty="0"/>
          </a:p>
          <a:p>
            <a:pPr lvl="1"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Used extensively in practice!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RAFT is similar to Multi </a:t>
            </a:r>
            <a:r>
              <a:rPr lang="en-US" dirty="0" err="1"/>
              <a:t>Paxos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Primary-Backup Replication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76400" y="4863882"/>
            <a:ext cx="8763000" cy="19050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/>
              <a:t>Nominate one replica </a:t>
            </a:r>
            <a:r>
              <a:rPr lang="en-US" dirty="0">
                <a:solidFill>
                  <a:srgbClr val="FF8F00"/>
                </a:solidFill>
              </a:rPr>
              <a:t>primary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Clients send all requests to primary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Primary orders clients’ requests</a:t>
            </a:r>
          </a:p>
          <a:p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4513674" y="2666394"/>
            <a:ext cx="2286000" cy="1905000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4818474" y="4190394"/>
            <a:ext cx="1524000" cy="228600"/>
            <a:chOff x="1828800" y="3733800"/>
            <a:chExt cx="1524000" cy="228600"/>
          </a:xfrm>
        </p:grpSpPr>
        <p:sp>
          <p:nvSpPr>
            <p:cNvPr id="31" name="Rectangle 30"/>
            <p:cNvSpPr/>
            <p:nvPr/>
          </p:nvSpPr>
          <p:spPr>
            <a:xfrm>
              <a:off x="1828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100" dirty="0">
                  <a:latin typeface="Helvetica Neue Medium" charset="0"/>
                  <a:ea typeface="Helvetica Neue Medium" charset="0"/>
                  <a:cs typeface="Helvetica Neue Medium" charset="0"/>
                </a:rPr>
                <a:t>add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209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100" dirty="0" err="1">
                  <a:latin typeface="Helvetica Neue Medium" charset="0"/>
                  <a:ea typeface="Helvetica Neue Medium" charset="0"/>
                  <a:cs typeface="Helvetica Neue Medium" charset="0"/>
                </a:rPr>
                <a:t>jmp</a:t>
              </a:r>
              <a:endParaRPr lang="en-US" sz="1100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590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100" dirty="0" err="1">
                  <a:latin typeface="Helvetica Neue Medium" charset="0"/>
                  <a:ea typeface="Helvetica Neue Medium" charset="0"/>
                  <a:cs typeface="Helvetica Neue Medium" charset="0"/>
                </a:rPr>
                <a:t>mov</a:t>
              </a:r>
              <a:endParaRPr lang="en-US" sz="1100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971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100" dirty="0" err="1">
                  <a:latin typeface="Helvetica Neue Medium" charset="0"/>
                  <a:ea typeface="Helvetica Neue Medium" charset="0"/>
                  <a:cs typeface="Helvetica Neue Medium" charset="0"/>
                </a:rPr>
                <a:t>shl</a:t>
              </a:r>
              <a:endParaRPr lang="en-US" sz="1100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5416970" y="3961794"/>
            <a:ext cx="31418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Log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5912443" y="3199794"/>
            <a:ext cx="658633" cy="609600"/>
            <a:chOff x="3075167" y="2286000"/>
            <a:chExt cx="658633" cy="609600"/>
          </a:xfrm>
        </p:grpSpPr>
        <p:sp>
          <p:nvSpPr>
            <p:cNvPr id="37" name="Oval 36"/>
            <p:cNvSpPr/>
            <p:nvPr/>
          </p:nvSpPr>
          <p:spPr>
            <a:xfrm>
              <a:off x="3322154" y="2401625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3569142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3322154" y="2730942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3075167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41" name="Freeform 40"/>
            <p:cNvSpPr/>
            <p:nvPr/>
          </p:nvSpPr>
          <p:spPr>
            <a:xfrm>
              <a:off x="3492394" y="2479551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42" name="Freeform 41"/>
            <p:cNvSpPr/>
            <p:nvPr/>
          </p:nvSpPr>
          <p:spPr>
            <a:xfrm rot="10800000">
              <a:off x="3157496" y="2725143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43" name="Freeform 42"/>
            <p:cNvSpPr/>
            <p:nvPr/>
          </p:nvSpPr>
          <p:spPr>
            <a:xfrm flipH="1">
              <a:off x="3158892" y="248395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44" name="Freeform 43"/>
            <p:cNvSpPr/>
            <p:nvPr/>
          </p:nvSpPr>
          <p:spPr>
            <a:xfrm rot="10800000" flipH="1">
              <a:off x="3488208" y="272514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3334455" y="2286000"/>
              <a:ext cx="136991" cy="126788"/>
            </a:xfrm>
            <a:custGeom>
              <a:avLst/>
              <a:gdLst>
                <a:gd name="connsiteX0" fmla="*/ 0 w 185980"/>
                <a:gd name="connsiteY0" fmla="*/ 0 h 6711"/>
                <a:gd name="connsiteX1" fmla="*/ 185980 w 185980"/>
                <a:gd name="connsiteY1" fmla="*/ 0 h 6711"/>
                <a:gd name="connsiteX0" fmla="*/ 2160 w 12160"/>
                <a:gd name="connsiteY0" fmla="*/ 223289 h 223707"/>
                <a:gd name="connsiteX1" fmla="*/ 12160 w 12160"/>
                <a:gd name="connsiteY1" fmla="*/ 223289 h 223707"/>
                <a:gd name="connsiteX0" fmla="*/ 1366 w 13800"/>
                <a:gd name="connsiteY0" fmla="*/ 342290 h 342290"/>
                <a:gd name="connsiteX1" fmla="*/ 11366 w 13800"/>
                <a:gd name="connsiteY1" fmla="*/ 342290 h 342290"/>
                <a:gd name="connsiteX0" fmla="*/ 1989 w 14293"/>
                <a:gd name="connsiteY0" fmla="*/ 324153 h 324153"/>
                <a:gd name="connsiteX1" fmla="*/ 11989 w 14293"/>
                <a:gd name="connsiteY1" fmla="*/ 324153 h 324153"/>
                <a:gd name="connsiteX0" fmla="*/ 2255 w 14511"/>
                <a:gd name="connsiteY0" fmla="*/ 370090 h 370090"/>
                <a:gd name="connsiteX1" fmla="*/ 12255 w 14511"/>
                <a:gd name="connsiteY1" fmla="*/ 370090 h 370090"/>
                <a:gd name="connsiteX0" fmla="*/ 2329 w 14189"/>
                <a:gd name="connsiteY0" fmla="*/ 440603 h 440603"/>
                <a:gd name="connsiteX1" fmla="*/ 12329 w 14189"/>
                <a:gd name="connsiteY1" fmla="*/ 440603 h 440603"/>
                <a:gd name="connsiteX0" fmla="*/ 2751 w 14550"/>
                <a:gd name="connsiteY0" fmla="*/ 444918 h 444918"/>
                <a:gd name="connsiteX1" fmla="*/ 12751 w 14550"/>
                <a:gd name="connsiteY1" fmla="*/ 444918 h 444918"/>
                <a:gd name="connsiteX0" fmla="*/ 2670 w 14857"/>
                <a:gd name="connsiteY0" fmla="*/ 449265 h 449265"/>
                <a:gd name="connsiteX1" fmla="*/ 12670 w 14857"/>
                <a:gd name="connsiteY1" fmla="*/ 449265 h 449265"/>
                <a:gd name="connsiteX0" fmla="*/ 2810 w 14974"/>
                <a:gd name="connsiteY0" fmla="*/ 403354 h 403354"/>
                <a:gd name="connsiteX1" fmla="*/ 12810 w 14974"/>
                <a:gd name="connsiteY1" fmla="*/ 403354 h 403354"/>
                <a:gd name="connsiteX0" fmla="*/ 2954 w 14489"/>
                <a:gd name="connsiteY0" fmla="*/ 354005 h 354005"/>
                <a:gd name="connsiteX1" fmla="*/ 12954 w 14489"/>
                <a:gd name="connsiteY1" fmla="*/ 354005 h 354005"/>
                <a:gd name="connsiteX0" fmla="*/ 1970 w 13635"/>
                <a:gd name="connsiteY0" fmla="*/ 349722 h 349722"/>
                <a:gd name="connsiteX1" fmla="*/ 11970 w 13635"/>
                <a:gd name="connsiteY1" fmla="*/ 349722 h 3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5" h="349722">
                  <a:moveTo>
                    <a:pt x="1970" y="349722"/>
                  </a:moveTo>
                  <a:cubicBezTo>
                    <a:pt x="-7474" y="-103494"/>
                    <a:pt x="20582" y="-129473"/>
                    <a:pt x="11970" y="349722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cxnSp>
          <p:nvCxnSpPr>
            <p:cNvPr id="46" name="Straight Connector 45"/>
            <p:cNvCxnSpPr/>
            <p:nvPr/>
          </p:nvCxnSpPr>
          <p:spPr>
            <a:xfrm flipV="1">
              <a:off x="3404484" y="2566284"/>
              <a:ext cx="0" cy="164658"/>
            </a:xfrm>
            <a:prstGeom prst="line">
              <a:avLst/>
            </a:pr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4882004" y="3199794"/>
            <a:ext cx="531549" cy="533400"/>
            <a:chOff x="2057400" y="2438400"/>
            <a:chExt cx="379678" cy="381000"/>
          </a:xfrm>
        </p:grpSpPr>
        <p:sp>
          <p:nvSpPr>
            <p:cNvPr id="48" name="AutoShape 568"/>
            <p:cNvSpPr>
              <a:spLocks noChangeArrowheads="1"/>
            </p:cNvSpPr>
            <p:nvPr/>
          </p:nvSpPr>
          <p:spPr bwMode="auto">
            <a:xfrm>
              <a:off x="2057400" y="2438400"/>
              <a:ext cx="379678" cy="379204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49" name="AutoShape 569"/>
            <p:cNvSpPr>
              <a:spLocks noChangeArrowheads="1"/>
            </p:cNvSpPr>
            <p:nvPr/>
          </p:nvSpPr>
          <p:spPr bwMode="auto">
            <a:xfrm rot="7281778">
              <a:off x="2057637" y="2439959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50" name="AutoShape 570"/>
            <p:cNvSpPr>
              <a:spLocks noChangeArrowheads="1"/>
            </p:cNvSpPr>
            <p:nvPr/>
          </p:nvSpPr>
          <p:spPr bwMode="auto">
            <a:xfrm rot="14395787">
              <a:off x="2057637" y="2438163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4795919" y="2742596"/>
            <a:ext cx="67165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Logging</a:t>
            </a:r>
            <a:b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Module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885276" y="2742596"/>
            <a:ext cx="71493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State</a:t>
            </a:r>
            <a:b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Machine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6952074" y="2666394"/>
            <a:ext cx="2286000" cy="1905000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7256874" y="4190394"/>
            <a:ext cx="1524000" cy="228600"/>
            <a:chOff x="1828800" y="3733800"/>
            <a:chExt cx="1524000" cy="228600"/>
          </a:xfrm>
        </p:grpSpPr>
        <p:sp>
          <p:nvSpPr>
            <p:cNvPr id="55" name="Rectangle 54"/>
            <p:cNvSpPr/>
            <p:nvPr/>
          </p:nvSpPr>
          <p:spPr>
            <a:xfrm>
              <a:off x="1828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100" dirty="0">
                  <a:latin typeface="Helvetica Neue Medium" charset="0"/>
                  <a:ea typeface="Helvetica Neue Medium" charset="0"/>
                  <a:cs typeface="Helvetica Neue Medium" charset="0"/>
                </a:rPr>
                <a:t>add</a:t>
              </a: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2209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100" dirty="0" err="1">
                  <a:latin typeface="Helvetica Neue Medium" charset="0"/>
                  <a:ea typeface="Helvetica Neue Medium" charset="0"/>
                  <a:cs typeface="Helvetica Neue Medium" charset="0"/>
                </a:rPr>
                <a:t>jmp</a:t>
              </a:r>
              <a:endParaRPr lang="en-US" sz="1100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2590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100" dirty="0" err="1">
                  <a:latin typeface="Helvetica Neue Medium" charset="0"/>
                  <a:ea typeface="Helvetica Neue Medium" charset="0"/>
                  <a:cs typeface="Helvetica Neue Medium" charset="0"/>
                </a:rPr>
                <a:t>mov</a:t>
              </a:r>
              <a:endParaRPr lang="en-US" sz="1100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2971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100" dirty="0" err="1">
                  <a:latin typeface="Helvetica Neue Medium" charset="0"/>
                  <a:ea typeface="Helvetica Neue Medium" charset="0"/>
                  <a:cs typeface="Helvetica Neue Medium" charset="0"/>
                </a:rPr>
                <a:t>shl</a:t>
              </a:r>
              <a:endParaRPr lang="en-US" sz="1100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7855370" y="3961794"/>
            <a:ext cx="31418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Log</a:t>
            </a:r>
          </a:p>
        </p:txBody>
      </p:sp>
      <p:grpSp>
        <p:nvGrpSpPr>
          <p:cNvPr id="60" name="Group 59"/>
          <p:cNvGrpSpPr/>
          <p:nvPr/>
        </p:nvGrpSpPr>
        <p:grpSpPr>
          <a:xfrm>
            <a:off x="8350843" y="3199794"/>
            <a:ext cx="658633" cy="609600"/>
            <a:chOff x="3075167" y="2286000"/>
            <a:chExt cx="658633" cy="609600"/>
          </a:xfrm>
        </p:grpSpPr>
        <p:sp>
          <p:nvSpPr>
            <p:cNvPr id="61" name="Oval 60"/>
            <p:cNvSpPr/>
            <p:nvPr/>
          </p:nvSpPr>
          <p:spPr>
            <a:xfrm>
              <a:off x="3322154" y="2401625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3569142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3322154" y="2730942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4" name="Oval 63"/>
            <p:cNvSpPr/>
            <p:nvPr/>
          </p:nvSpPr>
          <p:spPr>
            <a:xfrm>
              <a:off x="3075167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5" name="Freeform 64"/>
            <p:cNvSpPr/>
            <p:nvPr/>
          </p:nvSpPr>
          <p:spPr>
            <a:xfrm>
              <a:off x="3492394" y="2479551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6" name="Freeform 65"/>
            <p:cNvSpPr/>
            <p:nvPr/>
          </p:nvSpPr>
          <p:spPr>
            <a:xfrm rot="10800000">
              <a:off x="3157496" y="2725143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7" name="Freeform 66"/>
            <p:cNvSpPr/>
            <p:nvPr/>
          </p:nvSpPr>
          <p:spPr>
            <a:xfrm flipH="1">
              <a:off x="3158892" y="248395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 rot="10800000" flipH="1">
              <a:off x="3488208" y="272514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>
              <a:off x="3334455" y="2286000"/>
              <a:ext cx="136991" cy="126788"/>
            </a:xfrm>
            <a:custGeom>
              <a:avLst/>
              <a:gdLst>
                <a:gd name="connsiteX0" fmla="*/ 0 w 185980"/>
                <a:gd name="connsiteY0" fmla="*/ 0 h 6711"/>
                <a:gd name="connsiteX1" fmla="*/ 185980 w 185980"/>
                <a:gd name="connsiteY1" fmla="*/ 0 h 6711"/>
                <a:gd name="connsiteX0" fmla="*/ 2160 w 12160"/>
                <a:gd name="connsiteY0" fmla="*/ 223289 h 223707"/>
                <a:gd name="connsiteX1" fmla="*/ 12160 w 12160"/>
                <a:gd name="connsiteY1" fmla="*/ 223289 h 223707"/>
                <a:gd name="connsiteX0" fmla="*/ 1366 w 13800"/>
                <a:gd name="connsiteY0" fmla="*/ 342290 h 342290"/>
                <a:gd name="connsiteX1" fmla="*/ 11366 w 13800"/>
                <a:gd name="connsiteY1" fmla="*/ 342290 h 342290"/>
                <a:gd name="connsiteX0" fmla="*/ 1989 w 14293"/>
                <a:gd name="connsiteY0" fmla="*/ 324153 h 324153"/>
                <a:gd name="connsiteX1" fmla="*/ 11989 w 14293"/>
                <a:gd name="connsiteY1" fmla="*/ 324153 h 324153"/>
                <a:gd name="connsiteX0" fmla="*/ 2255 w 14511"/>
                <a:gd name="connsiteY0" fmla="*/ 370090 h 370090"/>
                <a:gd name="connsiteX1" fmla="*/ 12255 w 14511"/>
                <a:gd name="connsiteY1" fmla="*/ 370090 h 370090"/>
                <a:gd name="connsiteX0" fmla="*/ 2329 w 14189"/>
                <a:gd name="connsiteY0" fmla="*/ 440603 h 440603"/>
                <a:gd name="connsiteX1" fmla="*/ 12329 w 14189"/>
                <a:gd name="connsiteY1" fmla="*/ 440603 h 440603"/>
                <a:gd name="connsiteX0" fmla="*/ 2751 w 14550"/>
                <a:gd name="connsiteY0" fmla="*/ 444918 h 444918"/>
                <a:gd name="connsiteX1" fmla="*/ 12751 w 14550"/>
                <a:gd name="connsiteY1" fmla="*/ 444918 h 444918"/>
                <a:gd name="connsiteX0" fmla="*/ 2670 w 14857"/>
                <a:gd name="connsiteY0" fmla="*/ 449265 h 449265"/>
                <a:gd name="connsiteX1" fmla="*/ 12670 w 14857"/>
                <a:gd name="connsiteY1" fmla="*/ 449265 h 449265"/>
                <a:gd name="connsiteX0" fmla="*/ 2810 w 14974"/>
                <a:gd name="connsiteY0" fmla="*/ 403354 h 403354"/>
                <a:gd name="connsiteX1" fmla="*/ 12810 w 14974"/>
                <a:gd name="connsiteY1" fmla="*/ 403354 h 403354"/>
                <a:gd name="connsiteX0" fmla="*/ 2954 w 14489"/>
                <a:gd name="connsiteY0" fmla="*/ 354005 h 354005"/>
                <a:gd name="connsiteX1" fmla="*/ 12954 w 14489"/>
                <a:gd name="connsiteY1" fmla="*/ 354005 h 354005"/>
                <a:gd name="connsiteX0" fmla="*/ 1970 w 13635"/>
                <a:gd name="connsiteY0" fmla="*/ 349722 h 349722"/>
                <a:gd name="connsiteX1" fmla="*/ 11970 w 13635"/>
                <a:gd name="connsiteY1" fmla="*/ 349722 h 3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5" h="349722">
                  <a:moveTo>
                    <a:pt x="1970" y="349722"/>
                  </a:moveTo>
                  <a:cubicBezTo>
                    <a:pt x="-7474" y="-103494"/>
                    <a:pt x="20582" y="-129473"/>
                    <a:pt x="11970" y="349722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cxnSp>
          <p:nvCxnSpPr>
            <p:cNvPr id="70" name="Straight Connector 69"/>
            <p:cNvCxnSpPr/>
            <p:nvPr/>
          </p:nvCxnSpPr>
          <p:spPr>
            <a:xfrm flipV="1">
              <a:off x="3404484" y="2566284"/>
              <a:ext cx="0" cy="164658"/>
            </a:xfrm>
            <a:prstGeom prst="line">
              <a:avLst/>
            </a:pr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71" name="Group 70"/>
          <p:cNvGrpSpPr/>
          <p:nvPr/>
        </p:nvGrpSpPr>
        <p:grpSpPr>
          <a:xfrm>
            <a:off x="7320404" y="3199794"/>
            <a:ext cx="531549" cy="533400"/>
            <a:chOff x="2057400" y="2438400"/>
            <a:chExt cx="379678" cy="381000"/>
          </a:xfrm>
        </p:grpSpPr>
        <p:sp>
          <p:nvSpPr>
            <p:cNvPr id="72" name="AutoShape 568"/>
            <p:cNvSpPr>
              <a:spLocks noChangeArrowheads="1"/>
            </p:cNvSpPr>
            <p:nvPr/>
          </p:nvSpPr>
          <p:spPr bwMode="auto">
            <a:xfrm>
              <a:off x="2057400" y="2438400"/>
              <a:ext cx="379678" cy="379204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73" name="AutoShape 569"/>
            <p:cNvSpPr>
              <a:spLocks noChangeArrowheads="1"/>
            </p:cNvSpPr>
            <p:nvPr/>
          </p:nvSpPr>
          <p:spPr bwMode="auto">
            <a:xfrm rot="7281778">
              <a:off x="2057637" y="2439959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74" name="AutoShape 570"/>
            <p:cNvSpPr>
              <a:spLocks noChangeArrowheads="1"/>
            </p:cNvSpPr>
            <p:nvPr/>
          </p:nvSpPr>
          <p:spPr bwMode="auto">
            <a:xfrm rot="14395787">
              <a:off x="2057637" y="2438163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75" name="TextBox 74"/>
          <p:cNvSpPr txBox="1"/>
          <p:nvPr/>
        </p:nvSpPr>
        <p:spPr>
          <a:xfrm>
            <a:off x="7234321" y="2742596"/>
            <a:ext cx="67165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Logging</a:t>
            </a:r>
          </a:p>
          <a:p>
            <a:pPr>
              <a:lnSpc>
                <a:spcPts val="1500"/>
              </a:lnSpc>
            </a:pPr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Module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8323676" y="2742596"/>
            <a:ext cx="71493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State</a:t>
            </a:r>
            <a:b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Machine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9324993" y="1810527"/>
            <a:ext cx="10038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Clients</a:t>
            </a:r>
          </a:p>
        </p:txBody>
      </p:sp>
      <p:pic>
        <p:nvPicPr>
          <p:cNvPr id="78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5" name="Straight Connector 84"/>
          <p:cNvCxnSpPr/>
          <p:nvPr/>
        </p:nvCxnSpPr>
        <p:spPr>
          <a:xfrm>
            <a:off x="7561674" y="2361594"/>
            <a:ext cx="0" cy="7620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6" name="Freeform 85"/>
          <p:cNvSpPr/>
          <p:nvPr/>
        </p:nvSpPr>
        <p:spPr>
          <a:xfrm>
            <a:off x="5369957" y="2858218"/>
            <a:ext cx="2007031" cy="355783"/>
          </a:xfrm>
          <a:custGeom>
            <a:avLst/>
            <a:gdLst>
              <a:gd name="connsiteX0" fmla="*/ 1983783 w 1983783"/>
              <a:gd name="connsiteY0" fmla="*/ 25352 h 25352"/>
              <a:gd name="connsiteX1" fmla="*/ 0 w 1983783"/>
              <a:gd name="connsiteY1" fmla="*/ 25352 h 25352"/>
              <a:gd name="connsiteX0" fmla="*/ 1983783 w 1983783"/>
              <a:gd name="connsiteY0" fmla="*/ 203577 h 203577"/>
              <a:gd name="connsiteX1" fmla="*/ 0 w 1983783"/>
              <a:gd name="connsiteY1" fmla="*/ 203577 h 203577"/>
              <a:gd name="connsiteX0" fmla="*/ 1983783 w 1983783"/>
              <a:gd name="connsiteY0" fmla="*/ 283044 h 283044"/>
              <a:gd name="connsiteX1" fmla="*/ 0 w 1983783"/>
              <a:gd name="connsiteY1" fmla="*/ 283044 h 283044"/>
              <a:gd name="connsiteX0" fmla="*/ 2007031 w 2007031"/>
              <a:gd name="connsiteY0" fmla="*/ 265800 h 296797"/>
              <a:gd name="connsiteX1" fmla="*/ 0 w 2007031"/>
              <a:gd name="connsiteY1" fmla="*/ 296797 h 296797"/>
              <a:gd name="connsiteX0" fmla="*/ 2007031 w 2007031"/>
              <a:gd name="connsiteY0" fmla="*/ 306367 h 337364"/>
              <a:gd name="connsiteX1" fmla="*/ 0 w 2007031"/>
              <a:gd name="connsiteY1" fmla="*/ 337364 h 337364"/>
              <a:gd name="connsiteX0" fmla="*/ 2007031 w 2007031"/>
              <a:gd name="connsiteY0" fmla="*/ 324786 h 355783"/>
              <a:gd name="connsiteX1" fmla="*/ 0 w 2007031"/>
              <a:gd name="connsiteY1" fmla="*/ 355783 h 355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07031" h="355783">
                <a:moveTo>
                  <a:pt x="2007031" y="324786"/>
                </a:moveTo>
                <a:cubicBezTo>
                  <a:pt x="1444571" y="-30384"/>
                  <a:pt x="796872" y="-191824"/>
                  <a:pt x="0" y="355783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88" name="Freeform 87"/>
          <p:cNvSpPr/>
          <p:nvPr/>
        </p:nvSpPr>
        <p:spPr>
          <a:xfrm>
            <a:off x="5152981" y="3771942"/>
            <a:ext cx="867905" cy="371959"/>
          </a:xfrm>
          <a:custGeom>
            <a:avLst/>
            <a:gdLst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905" h="371959">
                <a:moveTo>
                  <a:pt x="0" y="0"/>
                </a:moveTo>
                <a:cubicBezTo>
                  <a:pt x="12916" y="335796"/>
                  <a:pt x="552773" y="-41330"/>
                  <a:pt x="867905" y="371959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89" name="Straight Connector 88"/>
          <p:cNvCxnSpPr/>
          <p:nvPr/>
        </p:nvCxnSpPr>
        <p:spPr>
          <a:xfrm flipV="1">
            <a:off x="6236568" y="3843043"/>
            <a:ext cx="0" cy="4572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0" name="Freeform 89"/>
          <p:cNvSpPr/>
          <p:nvPr/>
        </p:nvSpPr>
        <p:spPr>
          <a:xfrm>
            <a:off x="7584924" y="3771942"/>
            <a:ext cx="867905" cy="371959"/>
          </a:xfrm>
          <a:custGeom>
            <a:avLst/>
            <a:gdLst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905" h="371959">
                <a:moveTo>
                  <a:pt x="0" y="0"/>
                </a:moveTo>
                <a:cubicBezTo>
                  <a:pt x="12916" y="335796"/>
                  <a:pt x="552773" y="-41330"/>
                  <a:pt x="867905" y="371959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92" name="Straight Connector 91"/>
          <p:cNvCxnSpPr/>
          <p:nvPr/>
        </p:nvCxnSpPr>
        <p:spPr>
          <a:xfrm flipV="1">
            <a:off x="8673678" y="3843043"/>
            <a:ext cx="0" cy="4572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4" name="Freeform 93"/>
          <p:cNvSpPr/>
          <p:nvPr/>
        </p:nvSpPr>
        <p:spPr>
          <a:xfrm>
            <a:off x="7748947" y="2090374"/>
            <a:ext cx="922149" cy="1022888"/>
          </a:xfrm>
          <a:custGeom>
            <a:avLst/>
            <a:gdLst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22149 w 922149"/>
              <a:gd name="connsiteY0" fmla="*/ 1022888 h 1022888"/>
              <a:gd name="connsiteX1" fmla="*/ 0 w 922149"/>
              <a:gd name="connsiteY1" fmla="*/ 0 h 1022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22149" h="1022888">
                <a:moveTo>
                  <a:pt x="922149" y="1022888"/>
                </a:moveTo>
                <a:cubicBezTo>
                  <a:pt x="876945" y="548898"/>
                  <a:pt x="669011" y="198894"/>
                  <a:pt x="0" y="0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7124986" y="2333519"/>
            <a:ext cx="3738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>
                <a:latin typeface="Helvetica Neue Medium" charset="0"/>
                <a:ea typeface="Helvetica Neue Medium" charset="0"/>
                <a:cs typeface="Helvetica Neue Medium" charset="0"/>
              </a:rPr>
              <a:t>shl</a:t>
            </a:r>
            <a:endParaRPr lang="en-US" sz="11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9278505" y="3907793"/>
            <a:ext cx="1082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Servers</a:t>
            </a:r>
          </a:p>
        </p:txBody>
      </p:sp>
    </p:spTree>
    <p:extLst>
      <p:ext uri="{BB962C8B-B14F-4D97-AF65-F5344CB8AC3E}">
        <p14:creationId xmlns:p14="http://schemas.microsoft.com/office/powerpoint/2010/main" val="2697582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3" y="1668683"/>
            <a:ext cx="9143999" cy="2516305"/>
          </a:xfrm>
        </p:spPr>
        <p:txBody>
          <a:bodyPr/>
          <a:lstStyle/>
          <a:p>
            <a:pPr eaLnBrk="1" hangingPunct="1"/>
            <a:r>
              <a:rPr lang="en-US" dirty="0"/>
              <a:t>Raft: A Consensus Algorithm</a:t>
            </a:r>
            <a:br>
              <a:rPr lang="en-US" dirty="0"/>
            </a:br>
            <a:r>
              <a:rPr lang="en-US" dirty="0"/>
              <a:t>for Replicated Logs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11085" y="4339988"/>
            <a:ext cx="8969828" cy="1135222"/>
          </a:xfrm>
        </p:spPr>
        <p:txBody>
          <a:bodyPr>
            <a:noAutofit/>
          </a:bodyPr>
          <a:lstStyle/>
          <a:p>
            <a:pPr eaLnBrk="1" hangingPunct="1"/>
            <a:r>
              <a:rPr lang="en-US" sz="2200" dirty="0"/>
              <a:t>Diego </a:t>
            </a:r>
            <a:r>
              <a:rPr lang="en-US" sz="2200" dirty="0" err="1"/>
              <a:t>Ongaro</a:t>
            </a:r>
            <a:r>
              <a:rPr lang="en-US" sz="2200" dirty="0"/>
              <a:t> and John </a:t>
            </a:r>
            <a:r>
              <a:rPr lang="en-US" sz="2200" dirty="0" err="1"/>
              <a:t>Ousterhout</a:t>
            </a:r>
            <a:endParaRPr lang="en-US" sz="2200" dirty="0">
              <a:cs typeface="Arial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sz="2200" dirty="0"/>
              <a:t>Stanford University</a:t>
            </a:r>
          </a:p>
          <a:p>
            <a:pPr eaLnBrk="1" hangingPunct="1"/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59B53-AEC7-9D43-BD4D-FB123296CDE3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1478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99017" y="5105400"/>
            <a:ext cx="8549470" cy="160020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Replicated log =&gt; replicated state machine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All servers execute same commands in same order</a:t>
            </a:r>
            <a:endParaRPr lang="en-US" sz="2400" dirty="0">
              <a:solidFill>
                <a:schemeClr val="accent4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Consensus module ensures proper log replication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Goal: Replicated Log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2075274" y="2666394"/>
            <a:ext cx="2286000" cy="1905000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1" name="Group 90"/>
          <p:cNvGrpSpPr/>
          <p:nvPr/>
        </p:nvGrpSpPr>
        <p:grpSpPr>
          <a:xfrm>
            <a:off x="2380074" y="4190394"/>
            <a:ext cx="1524000" cy="228600"/>
            <a:chOff x="1828800" y="3733800"/>
            <a:chExt cx="1524000" cy="228600"/>
          </a:xfrm>
        </p:grpSpPr>
        <p:sp>
          <p:nvSpPr>
            <p:cNvPr id="66" name="Rectangle 65"/>
            <p:cNvSpPr/>
            <p:nvPr/>
          </p:nvSpPr>
          <p:spPr>
            <a:xfrm>
              <a:off x="1828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>
                  <a:latin typeface="Arial" charset="0"/>
                </a:rPr>
                <a:t>add</a:t>
              </a: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2209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latin typeface="Arial" charset="0"/>
                </a:rPr>
                <a:t>jmp</a:t>
              </a:r>
              <a:endParaRPr lang="en-US" sz="1400" dirty="0">
                <a:latin typeface="Arial" charset="0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2590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latin typeface="Arial" charset="0"/>
                </a:rPr>
                <a:t>mov</a:t>
              </a:r>
              <a:endParaRPr lang="en-US" sz="1400" dirty="0">
                <a:latin typeface="Arial" charset="0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2971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latin typeface="Arial" charset="0"/>
                </a:rPr>
                <a:t>shl</a:t>
              </a:r>
              <a:endParaRPr lang="en-US" sz="1400" dirty="0">
                <a:latin typeface="Arial" charset="0"/>
              </a:endParaRPr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2978570" y="3961794"/>
            <a:ext cx="327013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latin typeface="Arial" charset="0"/>
                <a:ea typeface="Arial" charset="0"/>
                <a:cs typeface="Arial" charset="0"/>
              </a:rPr>
              <a:t>Log</a:t>
            </a:r>
          </a:p>
        </p:txBody>
      </p:sp>
      <p:grpSp>
        <p:nvGrpSpPr>
          <p:cNvPr id="90" name="Group 89"/>
          <p:cNvGrpSpPr/>
          <p:nvPr/>
        </p:nvGrpSpPr>
        <p:grpSpPr>
          <a:xfrm>
            <a:off x="3474043" y="3199794"/>
            <a:ext cx="658633" cy="609600"/>
            <a:chOff x="3075167" y="2286000"/>
            <a:chExt cx="658633" cy="609600"/>
          </a:xfrm>
        </p:grpSpPr>
        <p:sp>
          <p:nvSpPr>
            <p:cNvPr id="72" name="Oval 71"/>
            <p:cNvSpPr/>
            <p:nvPr/>
          </p:nvSpPr>
          <p:spPr>
            <a:xfrm>
              <a:off x="3322154" y="2401625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3569142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3322154" y="2730942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3075167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3492394" y="2479551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 76"/>
            <p:cNvSpPr/>
            <p:nvPr/>
          </p:nvSpPr>
          <p:spPr>
            <a:xfrm rot="10800000">
              <a:off x="3157496" y="2725143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 77"/>
            <p:cNvSpPr/>
            <p:nvPr/>
          </p:nvSpPr>
          <p:spPr>
            <a:xfrm flipH="1">
              <a:off x="3158892" y="248395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 78"/>
            <p:cNvSpPr/>
            <p:nvPr/>
          </p:nvSpPr>
          <p:spPr>
            <a:xfrm rot="10800000" flipH="1">
              <a:off x="3488208" y="272514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3334455" y="2286000"/>
              <a:ext cx="136991" cy="126788"/>
            </a:xfrm>
            <a:custGeom>
              <a:avLst/>
              <a:gdLst>
                <a:gd name="connsiteX0" fmla="*/ 0 w 185980"/>
                <a:gd name="connsiteY0" fmla="*/ 0 h 6711"/>
                <a:gd name="connsiteX1" fmla="*/ 185980 w 185980"/>
                <a:gd name="connsiteY1" fmla="*/ 0 h 6711"/>
                <a:gd name="connsiteX0" fmla="*/ 2160 w 12160"/>
                <a:gd name="connsiteY0" fmla="*/ 223289 h 223707"/>
                <a:gd name="connsiteX1" fmla="*/ 12160 w 12160"/>
                <a:gd name="connsiteY1" fmla="*/ 223289 h 223707"/>
                <a:gd name="connsiteX0" fmla="*/ 1366 w 13800"/>
                <a:gd name="connsiteY0" fmla="*/ 342290 h 342290"/>
                <a:gd name="connsiteX1" fmla="*/ 11366 w 13800"/>
                <a:gd name="connsiteY1" fmla="*/ 342290 h 342290"/>
                <a:gd name="connsiteX0" fmla="*/ 1989 w 14293"/>
                <a:gd name="connsiteY0" fmla="*/ 324153 h 324153"/>
                <a:gd name="connsiteX1" fmla="*/ 11989 w 14293"/>
                <a:gd name="connsiteY1" fmla="*/ 324153 h 324153"/>
                <a:gd name="connsiteX0" fmla="*/ 2255 w 14511"/>
                <a:gd name="connsiteY0" fmla="*/ 370090 h 370090"/>
                <a:gd name="connsiteX1" fmla="*/ 12255 w 14511"/>
                <a:gd name="connsiteY1" fmla="*/ 370090 h 370090"/>
                <a:gd name="connsiteX0" fmla="*/ 2329 w 14189"/>
                <a:gd name="connsiteY0" fmla="*/ 440603 h 440603"/>
                <a:gd name="connsiteX1" fmla="*/ 12329 w 14189"/>
                <a:gd name="connsiteY1" fmla="*/ 440603 h 440603"/>
                <a:gd name="connsiteX0" fmla="*/ 2751 w 14550"/>
                <a:gd name="connsiteY0" fmla="*/ 444918 h 444918"/>
                <a:gd name="connsiteX1" fmla="*/ 12751 w 14550"/>
                <a:gd name="connsiteY1" fmla="*/ 444918 h 444918"/>
                <a:gd name="connsiteX0" fmla="*/ 2670 w 14857"/>
                <a:gd name="connsiteY0" fmla="*/ 449265 h 449265"/>
                <a:gd name="connsiteX1" fmla="*/ 12670 w 14857"/>
                <a:gd name="connsiteY1" fmla="*/ 449265 h 449265"/>
                <a:gd name="connsiteX0" fmla="*/ 2810 w 14974"/>
                <a:gd name="connsiteY0" fmla="*/ 403354 h 403354"/>
                <a:gd name="connsiteX1" fmla="*/ 12810 w 14974"/>
                <a:gd name="connsiteY1" fmla="*/ 403354 h 403354"/>
                <a:gd name="connsiteX0" fmla="*/ 2954 w 14489"/>
                <a:gd name="connsiteY0" fmla="*/ 354005 h 354005"/>
                <a:gd name="connsiteX1" fmla="*/ 12954 w 14489"/>
                <a:gd name="connsiteY1" fmla="*/ 354005 h 354005"/>
                <a:gd name="connsiteX0" fmla="*/ 1970 w 13635"/>
                <a:gd name="connsiteY0" fmla="*/ 349722 h 349722"/>
                <a:gd name="connsiteX1" fmla="*/ 11970 w 13635"/>
                <a:gd name="connsiteY1" fmla="*/ 349722 h 3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5" h="349722">
                  <a:moveTo>
                    <a:pt x="1970" y="349722"/>
                  </a:moveTo>
                  <a:cubicBezTo>
                    <a:pt x="-7474" y="-103494"/>
                    <a:pt x="20582" y="-129473"/>
                    <a:pt x="11970" y="349722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1" name="Straight Connector 80"/>
            <p:cNvCxnSpPr>
              <a:stCxn id="74" idx="0"/>
              <a:endCxn id="72" idx="4"/>
            </p:cNvCxnSpPr>
            <p:nvPr/>
          </p:nvCxnSpPr>
          <p:spPr>
            <a:xfrm flipV="1">
              <a:off x="3404484" y="2566284"/>
              <a:ext cx="0" cy="164658"/>
            </a:xfrm>
            <a:prstGeom prst="line">
              <a:avLst/>
            </a:pr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89" name="Group 88"/>
          <p:cNvGrpSpPr/>
          <p:nvPr/>
        </p:nvGrpSpPr>
        <p:grpSpPr>
          <a:xfrm>
            <a:off x="2443604" y="3199794"/>
            <a:ext cx="531549" cy="533400"/>
            <a:chOff x="2057400" y="2438400"/>
            <a:chExt cx="379678" cy="381000"/>
          </a:xfrm>
        </p:grpSpPr>
        <p:sp>
          <p:nvSpPr>
            <p:cNvPr id="84" name="AutoShape 568"/>
            <p:cNvSpPr>
              <a:spLocks noChangeArrowheads="1"/>
            </p:cNvSpPr>
            <p:nvPr/>
          </p:nvSpPr>
          <p:spPr bwMode="auto">
            <a:xfrm>
              <a:off x="2057400" y="2438400"/>
              <a:ext cx="379678" cy="379204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AutoShape 569"/>
            <p:cNvSpPr>
              <a:spLocks noChangeArrowheads="1"/>
            </p:cNvSpPr>
            <p:nvPr/>
          </p:nvSpPr>
          <p:spPr bwMode="auto">
            <a:xfrm rot="7281778">
              <a:off x="2057637" y="2439959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AutoShape 570"/>
            <p:cNvSpPr>
              <a:spLocks noChangeArrowheads="1"/>
            </p:cNvSpPr>
            <p:nvPr/>
          </p:nvSpPr>
          <p:spPr bwMode="auto">
            <a:xfrm rot="14395787">
              <a:off x="2057637" y="2438163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7" name="TextBox 86"/>
          <p:cNvSpPr txBox="1"/>
          <p:nvPr/>
        </p:nvSpPr>
        <p:spPr>
          <a:xfrm>
            <a:off x="2227676" y="2742596"/>
            <a:ext cx="963405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Consensus</a:t>
            </a:r>
            <a:br>
              <a:rPr lang="en-US" sz="1400" dirty="0">
                <a:latin typeface="Arial" charset="0"/>
                <a:ea typeface="Arial" charset="0"/>
                <a:cs typeface="Arial" charset="0"/>
              </a:rPr>
            </a:b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Module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446876" y="2742596"/>
            <a:ext cx="71493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State</a:t>
            </a:r>
            <a:br>
              <a:rPr lang="en-US" sz="1400" dirty="0">
                <a:latin typeface="Arial" charset="0"/>
                <a:ea typeface="Arial" charset="0"/>
                <a:cs typeface="Arial" charset="0"/>
              </a:rPr>
            </a:b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Machine</a:t>
            </a:r>
          </a:p>
        </p:txBody>
      </p:sp>
      <p:sp>
        <p:nvSpPr>
          <p:cNvPr id="196" name="Rounded Rectangle 195"/>
          <p:cNvSpPr/>
          <p:nvPr/>
        </p:nvSpPr>
        <p:spPr>
          <a:xfrm>
            <a:off x="4513674" y="2666394"/>
            <a:ext cx="2286000" cy="1905000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7" name="Group 196"/>
          <p:cNvGrpSpPr/>
          <p:nvPr/>
        </p:nvGrpSpPr>
        <p:grpSpPr>
          <a:xfrm>
            <a:off x="4818474" y="4190394"/>
            <a:ext cx="1524000" cy="228600"/>
            <a:chOff x="1828800" y="3733800"/>
            <a:chExt cx="1524000" cy="228600"/>
          </a:xfrm>
        </p:grpSpPr>
        <p:sp>
          <p:nvSpPr>
            <p:cNvPr id="216" name="Rectangle 215"/>
            <p:cNvSpPr/>
            <p:nvPr/>
          </p:nvSpPr>
          <p:spPr>
            <a:xfrm>
              <a:off x="1828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>
                  <a:latin typeface="Arial" charset="0"/>
                </a:rPr>
                <a:t>add</a:t>
              </a:r>
            </a:p>
          </p:txBody>
        </p:sp>
        <p:sp>
          <p:nvSpPr>
            <p:cNvPr id="217" name="Rectangle 216"/>
            <p:cNvSpPr/>
            <p:nvPr/>
          </p:nvSpPr>
          <p:spPr>
            <a:xfrm>
              <a:off x="2209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latin typeface="Arial" charset="0"/>
                </a:rPr>
                <a:t>jmp</a:t>
              </a:r>
              <a:endParaRPr lang="en-US" sz="1400" dirty="0">
                <a:latin typeface="Arial" charset="0"/>
              </a:endParaRPr>
            </a:p>
          </p:txBody>
        </p:sp>
        <p:sp>
          <p:nvSpPr>
            <p:cNvPr id="218" name="Rectangle 217"/>
            <p:cNvSpPr/>
            <p:nvPr/>
          </p:nvSpPr>
          <p:spPr>
            <a:xfrm>
              <a:off x="2590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latin typeface="Arial" charset="0"/>
                </a:rPr>
                <a:t>mov</a:t>
              </a:r>
              <a:endParaRPr lang="en-US" sz="1400" dirty="0">
                <a:latin typeface="Arial" charset="0"/>
              </a:endParaRPr>
            </a:p>
          </p:txBody>
        </p:sp>
        <p:sp>
          <p:nvSpPr>
            <p:cNvPr id="219" name="Rectangle 218"/>
            <p:cNvSpPr/>
            <p:nvPr/>
          </p:nvSpPr>
          <p:spPr>
            <a:xfrm>
              <a:off x="2971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latin typeface="Arial" charset="0"/>
                </a:rPr>
                <a:t>shl</a:t>
              </a:r>
              <a:endParaRPr lang="en-US" sz="1400" dirty="0">
                <a:latin typeface="Arial" charset="0"/>
              </a:endParaRPr>
            </a:p>
          </p:txBody>
        </p:sp>
      </p:grpSp>
      <p:sp>
        <p:nvSpPr>
          <p:cNvPr id="198" name="TextBox 197"/>
          <p:cNvSpPr txBox="1"/>
          <p:nvPr/>
        </p:nvSpPr>
        <p:spPr>
          <a:xfrm>
            <a:off x="5416970" y="3961794"/>
            <a:ext cx="327013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latin typeface="Arial" charset="0"/>
                <a:ea typeface="Arial" charset="0"/>
                <a:cs typeface="Arial" charset="0"/>
              </a:rPr>
              <a:t>Log</a:t>
            </a:r>
          </a:p>
        </p:txBody>
      </p:sp>
      <p:grpSp>
        <p:nvGrpSpPr>
          <p:cNvPr id="199" name="Group 198"/>
          <p:cNvGrpSpPr/>
          <p:nvPr/>
        </p:nvGrpSpPr>
        <p:grpSpPr>
          <a:xfrm>
            <a:off x="5912443" y="3199794"/>
            <a:ext cx="658633" cy="609600"/>
            <a:chOff x="3075167" y="2286000"/>
            <a:chExt cx="658633" cy="609600"/>
          </a:xfrm>
        </p:grpSpPr>
        <p:sp>
          <p:nvSpPr>
            <p:cNvPr id="206" name="Oval 205"/>
            <p:cNvSpPr/>
            <p:nvPr/>
          </p:nvSpPr>
          <p:spPr>
            <a:xfrm>
              <a:off x="3322154" y="2401625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Oval 206"/>
            <p:cNvSpPr/>
            <p:nvPr/>
          </p:nvSpPr>
          <p:spPr>
            <a:xfrm>
              <a:off x="3569142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Oval 207"/>
            <p:cNvSpPr/>
            <p:nvPr/>
          </p:nvSpPr>
          <p:spPr>
            <a:xfrm>
              <a:off x="3322154" y="2730942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Oval 208"/>
            <p:cNvSpPr/>
            <p:nvPr/>
          </p:nvSpPr>
          <p:spPr>
            <a:xfrm>
              <a:off x="3075167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Freeform 209"/>
            <p:cNvSpPr/>
            <p:nvPr/>
          </p:nvSpPr>
          <p:spPr>
            <a:xfrm>
              <a:off x="3492394" y="2479551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Freeform 210"/>
            <p:cNvSpPr/>
            <p:nvPr/>
          </p:nvSpPr>
          <p:spPr>
            <a:xfrm rot="10800000">
              <a:off x="3157496" y="2725143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Freeform 211"/>
            <p:cNvSpPr/>
            <p:nvPr/>
          </p:nvSpPr>
          <p:spPr>
            <a:xfrm flipH="1">
              <a:off x="3158892" y="248395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Freeform 212"/>
            <p:cNvSpPr/>
            <p:nvPr/>
          </p:nvSpPr>
          <p:spPr>
            <a:xfrm rot="10800000" flipH="1">
              <a:off x="3488208" y="272514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Freeform 213"/>
            <p:cNvSpPr/>
            <p:nvPr/>
          </p:nvSpPr>
          <p:spPr>
            <a:xfrm>
              <a:off x="3334455" y="2286000"/>
              <a:ext cx="136991" cy="126788"/>
            </a:xfrm>
            <a:custGeom>
              <a:avLst/>
              <a:gdLst>
                <a:gd name="connsiteX0" fmla="*/ 0 w 185980"/>
                <a:gd name="connsiteY0" fmla="*/ 0 h 6711"/>
                <a:gd name="connsiteX1" fmla="*/ 185980 w 185980"/>
                <a:gd name="connsiteY1" fmla="*/ 0 h 6711"/>
                <a:gd name="connsiteX0" fmla="*/ 2160 w 12160"/>
                <a:gd name="connsiteY0" fmla="*/ 223289 h 223707"/>
                <a:gd name="connsiteX1" fmla="*/ 12160 w 12160"/>
                <a:gd name="connsiteY1" fmla="*/ 223289 h 223707"/>
                <a:gd name="connsiteX0" fmla="*/ 1366 w 13800"/>
                <a:gd name="connsiteY0" fmla="*/ 342290 h 342290"/>
                <a:gd name="connsiteX1" fmla="*/ 11366 w 13800"/>
                <a:gd name="connsiteY1" fmla="*/ 342290 h 342290"/>
                <a:gd name="connsiteX0" fmla="*/ 1989 w 14293"/>
                <a:gd name="connsiteY0" fmla="*/ 324153 h 324153"/>
                <a:gd name="connsiteX1" fmla="*/ 11989 w 14293"/>
                <a:gd name="connsiteY1" fmla="*/ 324153 h 324153"/>
                <a:gd name="connsiteX0" fmla="*/ 2255 w 14511"/>
                <a:gd name="connsiteY0" fmla="*/ 370090 h 370090"/>
                <a:gd name="connsiteX1" fmla="*/ 12255 w 14511"/>
                <a:gd name="connsiteY1" fmla="*/ 370090 h 370090"/>
                <a:gd name="connsiteX0" fmla="*/ 2329 w 14189"/>
                <a:gd name="connsiteY0" fmla="*/ 440603 h 440603"/>
                <a:gd name="connsiteX1" fmla="*/ 12329 w 14189"/>
                <a:gd name="connsiteY1" fmla="*/ 440603 h 440603"/>
                <a:gd name="connsiteX0" fmla="*/ 2751 w 14550"/>
                <a:gd name="connsiteY0" fmla="*/ 444918 h 444918"/>
                <a:gd name="connsiteX1" fmla="*/ 12751 w 14550"/>
                <a:gd name="connsiteY1" fmla="*/ 444918 h 444918"/>
                <a:gd name="connsiteX0" fmla="*/ 2670 w 14857"/>
                <a:gd name="connsiteY0" fmla="*/ 449265 h 449265"/>
                <a:gd name="connsiteX1" fmla="*/ 12670 w 14857"/>
                <a:gd name="connsiteY1" fmla="*/ 449265 h 449265"/>
                <a:gd name="connsiteX0" fmla="*/ 2810 w 14974"/>
                <a:gd name="connsiteY0" fmla="*/ 403354 h 403354"/>
                <a:gd name="connsiteX1" fmla="*/ 12810 w 14974"/>
                <a:gd name="connsiteY1" fmla="*/ 403354 h 403354"/>
                <a:gd name="connsiteX0" fmla="*/ 2954 w 14489"/>
                <a:gd name="connsiteY0" fmla="*/ 354005 h 354005"/>
                <a:gd name="connsiteX1" fmla="*/ 12954 w 14489"/>
                <a:gd name="connsiteY1" fmla="*/ 354005 h 354005"/>
                <a:gd name="connsiteX0" fmla="*/ 1970 w 13635"/>
                <a:gd name="connsiteY0" fmla="*/ 349722 h 349722"/>
                <a:gd name="connsiteX1" fmla="*/ 11970 w 13635"/>
                <a:gd name="connsiteY1" fmla="*/ 349722 h 3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5" h="349722">
                  <a:moveTo>
                    <a:pt x="1970" y="349722"/>
                  </a:moveTo>
                  <a:cubicBezTo>
                    <a:pt x="-7474" y="-103494"/>
                    <a:pt x="20582" y="-129473"/>
                    <a:pt x="11970" y="349722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5" name="Straight Connector 214"/>
            <p:cNvCxnSpPr>
              <a:stCxn id="208" idx="0"/>
              <a:endCxn id="206" idx="4"/>
            </p:cNvCxnSpPr>
            <p:nvPr/>
          </p:nvCxnSpPr>
          <p:spPr>
            <a:xfrm flipV="1">
              <a:off x="3404484" y="2566284"/>
              <a:ext cx="0" cy="164658"/>
            </a:xfrm>
            <a:prstGeom prst="line">
              <a:avLst/>
            </a:pr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200" name="Group 199"/>
          <p:cNvGrpSpPr/>
          <p:nvPr/>
        </p:nvGrpSpPr>
        <p:grpSpPr>
          <a:xfrm>
            <a:off x="4882004" y="3199794"/>
            <a:ext cx="531549" cy="533400"/>
            <a:chOff x="2057400" y="2438400"/>
            <a:chExt cx="379678" cy="381000"/>
          </a:xfrm>
        </p:grpSpPr>
        <p:sp>
          <p:nvSpPr>
            <p:cNvPr id="203" name="AutoShape 568"/>
            <p:cNvSpPr>
              <a:spLocks noChangeArrowheads="1"/>
            </p:cNvSpPr>
            <p:nvPr/>
          </p:nvSpPr>
          <p:spPr bwMode="auto">
            <a:xfrm>
              <a:off x="2057400" y="2438400"/>
              <a:ext cx="379678" cy="379204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" name="AutoShape 569"/>
            <p:cNvSpPr>
              <a:spLocks noChangeArrowheads="1"/>
            </p:cNvSpPr>
            <p:nvPr/>
          </p:nvSpPr>
          <p:spPr bwMode="auto">
            <a:xfrm rot="7281778">
              <a:off x="2057637" y="2439959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" name="AutoShape 570"/>
            <p:cNvSpPr>
              <a:spLocks noChangeArrowheads="1"/>
            </p:cNvSpPr>
            <p:nvPr/>
          </p:nvSpPr>
          <p:spPr bwMode="auto">
            <a:xfrm rot="14395787">
              <a:off x="2057637" y="2438163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1" name="TextBox 200"/>
          <p:cNvSpPr txBox="1"/>
          <p:nvPr/>
        </p:nvSpPr>
        <p:spPr>
          <a:xfrm>
            <a:off x="4666076" y="2742596"/>
            <a:ext cx="963405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Consensus</a:t>
            </a:r>
            <a:br>
              <a:rPr lang="en-US" sz="1400" dirty="0">
                <a:latin typeface="Arial" charset="0"/>
                <a:ea typeface="Arial" charset="0"/>
                <a:cs typeface="Arial" charset="0"/>
              </a:rPr>
            </a:b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Module</a:t>
            </a:r>
          </a:p>
        </p:txBody>
      </p:sp>
      <p:sp>
        <p:nvSpPr>
          <p:cNvPr id="202" name="TextBox 201"/>
          <p:cNvSpPr txBox="1"/>
          <p:nvPr/>
        </p:nvSpPr>
        <p:spPr>
          <a:xfrm>
            <a:off x="5885276" y="2742596"/>
            <a:ext cx="71493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State</a:t>
            </a:r>
            <a:br>
              <a:rPr lang="en-US" sz="1400" dirty="0">
                <a:latin typeface="Arial" charset="0"/>
                <a:ea typeface="Arial" charset="0"/>
                <a:cs typeface="Arial" charset="0"/>
              </a:rPr>
            </a:b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Machine</a:t>
            </a:r>
          </a:p>
        </p:txBody>
      </p:sp>
      <p:sp>
        <p:nvSpPr>
          <p:cNvPr id="221" name="Rounded Rectangle 220"/>
          <p:cNvSpPr/>
          <p:nvPr/>
        </p:nvSpPr>
        <p:spPr>
          <a:xfrm>
            <a:off x="6952074" y="2666394"/>
            <a:ext cx="2286000" cy="1905000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2" name="Group 221"/>
          <p:cNvGrpSpPr/>
          <p:nvPr/>
        </p:nvGrpSpPr>
        <p:grpSpPr>
          <a:xfrm>
            <a:off x="7256874" y="4190394"/>
            <a:ext cx="1524000" cy="228600"/>
            <a:chOff x="1828800" y="3733800"/>
            <a:chExt cx="1524000" cy="228600"/>
          </a:xfrm>
        </p:grpSpPr>
        <p:sp>
          <p:nvSpPr>
            <p:cNvPr id="241" name="Rectangle 240"/>
            <p:cNvSpPr/>
            <p:nvPr/>
          </p:nvSpPr>
          <p:spPr>
            <a:xfrm>
              <a:off x="1828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>
                  <a:latin typeface="Arial" charset="0"/>
                </a:rPr>
                <a:t>add</a:t>
              </a:r>
            </a:p>
          </p:txBody>
        </p:sp>
        <p:sp>
          <p:nvSpPr>
            <p:cNvPr id="242" name="Rectangle 241"/>
            <p:cNvSpPr/>
            <p:nvPr/>
          </p:nvSpPr>
          <p:spPr>
            <a:xfrm>
              <a:off x="2209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latin typeface="Arial" charset="0"/>
                </a:rPr>
                <a:t>jmp</a:t>
              </a:r>
              <a:endParaRPr lang="en-US" sz="1400" dirty="0">
                <a:latin typeface="Arial" charset="0"/>
              </a:endParaRPr>
            </a:p>
          </p:txBody>
        </p:sp>
        <p:sp>
          <p:nvSpPr>
            <p:cNvPr id="243" name="Rectangle 242"/>
            <p:cNvSpPr/>
            <p:nvPr/>
          </p:nvSpPr>
          <p:spPr>
            <a:xfrm>
              <a:off x="2590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latin typeface="Arial" charset="0"/>
                </a:rPr>
                <a:t>mov</a:t>
              </a:r>
              <a:endParaRPr lang="en-US" sz="1400" dirty="0">
                <a:latin typeface="Arial" charset="0"/>
              </a:endParaRPr>
            </a:p>
          </p:txBody>
        </p:sp>
        <p:sp>
          <p:nvSpPr>
            <p:cNvPr id="244" name="Rectangle 243"/>
            <p:cNvSpPr/>
            <p:nvPr/>
          </p:nvSpPr>
          <p:spPr>
            <a:xfrm>
              <a:off x="2971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latin typeface="Arial" charset="0"/>
                </a:rPr>
                <a:t>shl</a:t>
              </a:r>
              <a:endParaRPr lang="en-US" sz="1400" dirty="0">
                <a:latin typeface="Arial" charset="0"/>
              </a:endParaRPr>
            </a:p>
          </p:txBody>
        </p:sp>
      </p:grpSp>
      <p:sp>
        <p:nvSpPr>
          <p:cNvPr id="223" name="TextBox 222"/>
          <p:cNvSpPr txBox="1"/>
          <p:nvPr/>
        </p:nvSpPr>
        <p:spPr>
          <a:xfrm>
            <a:off x="7855370" y="3961794"/>
            <a:ext cx="327013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latin typeface="Arial" charset="0"/>
                <a:ea typeface="Arial" charset="0"/>
                <a:cs typeface="Arial" charset="0"/>
              </a:rPr>
              <a:t>Log</a:t>
            </a:r>
          </a:p>
        </p:txBody>
      </p:sp>
      <p:grpSp>
        <p:nvGrpSpPr>
          <p:cNvPr id="224" name="Group 223"/>
          <p:cNvGrpSpPr/>
          <p:nvPr/>
        </p:nvGrpSpPr>
        <p:grpSpPr>
          <a:xfrm>
            <a:off x="8350843" y="3199794"/>
            <a:ext cx="658633" cy="609600"/>
            <a:chOff x="3075167" y="2286000"/>
            <a:chExt cx="658633" cy="609600"/>
          </a:xfrm>
        </p:grpSpPr>
        <p:sp>
          <p:nvSpPr>
            <p:cNvPr id="231" name="Oval 230"/>
            <p:cNvSpPr/>
            <p:nvPr/>
          </p:nvSpPr>
          <p:spPr>
            <a:xfrm>
              <a:off x="3322154" y="2401625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/>
            <p:cNvSpPr/>
            <p:nvPr/>
          </p:nvSpPr>
          <p:spPr>
            <a:xfrm>
              <a:off x="3569142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/>
            <p:cNvSpPr/>
            <p:nvPr/>
          </p:nvSpPr>
          <p:spPr>
            <a:xfrm>
              <a:off x="3322154" y="2730942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/>
            <p:cNvSpPr/>
            <p:nvPr/>
          </p:nvSpPr>
          <p:spPr>
            <a:xfrm>
              <a:off x="3075167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Freeform 234"/>
            <p:cNvSpPr/>
            <p:nvPr/>
          </p:nvSpPr>
          <p:spPr>
            <a:xfrm>
              <a:off x="3492394" y="2479551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Freeform 235"/>
            <p:cNvSpPr/>
            <p:nvPr/>
          </p:nvSpPr>
          <p:spPr>
            <a:xfrm rot="10800000">
              <a:off x="3157496" y="2725143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Freeform 236"/>
            <p:cNvSpPr/>
            <p:nvPr/>
          </p:nvSpPr>
          <p:spPr>
            <a:xfrm flipH="1">
              <a:off x="3158892" y="248395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Freeform 237"/>
            <p:cNvSpPr/>
            <p:nvPr/>
          </p:nvSpPr>
          <p:spPr>
            <a:xfrm rot="10800000" flipH="1">
              <a:off x="3488208" y="272514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Freeform 238"/>
            <p:cNvSpPr/>
            <p:nvPr/>
          </p:nvSpPr>
          <p:spPr>
            <a:xfrm>
              <a:off x="3334455" y="2286000"/>
              <a:ext cx="136991" cy="126788"/>
            </a:xfrm>
            <a:custGeom>
              <a:avLst/>
              <a:gdLst>
                <a:gd name="connsiteX0" fmla="*/ 0 w 185980"/>
                <a:gd name="connsiteY0" fmla="*/ 0 h 6711"/>
                <a:gd name="connsiteX1" fmla="*/ 185980 w 185980"/>
                <a:gd name="connsiteY1" fmla="*/ 0 h 6711"/>
                <a:gd name="connsiteX0" fmla="*/ 2160 w 12160"/>
                <a:gd name="connsiteY0" fmla="*/ 223289 h 223707"/>
                <a:gd name="connsiteX1" fmla="*/ 12160 w 12160"/>
                <a:gd name="connsiteY1" fmla="*/ 223289 h 223707"/>
                <a:gd name="connsiteX0" fmla="*/ 1366 w 13800"/>
                <a:gd name="connsiteY0" fmla="*/ 342290 h 342290"/>
                <a:gd name="connsiteX1" fmla="*/ 11366 w 13800"/>
                <a:gd name="connsiteY1" fmla="*/ 342290 h 342290"/>
                <a:gd name="connsiteX0" fmla="*/ 1989 w 14293"/>
                <a:gd name="connsiteY0" fmla="*/ 324153 h 324153"/>
                <a:gd name="connsiteX1" fmla="*/ 11989 w 14293"/>
                <a:gd name="connsiteY1" fmla="*/ 324153 h 324153"/>
                <a:gd name="connsiteX0" fmla="*/ 2255 w 14511"/>
                <a:gd name="connsiteY0" fmla="*/ 370090 h 370090"/>
                <a:gd name="connsiteX1" fmla="*/ 12255 w 14511"/>
                <a:gd name="connsiteY1" fmla="*/ 370090 h 370090"/>
                <a:gd name="connsiteX0" fmla="*/ 2329 w 14189"/>
                <a:gd name="connsiteY0" fmla="*/ 440603 h 440603"/>
                <a:gd name="connsiteX1" fmla="*/ 12329 w 14189"/>
                <a:gd name="connsiteY1" fmla="*/ 440603 h 440603"/>
                <a:gd name="connsiteX0" fmla="*/ 2751 w 14550"/>
                <a:gd name="connsiteY0" fmla="*/ 444918 h 444918"/>
                <a:gd name="connsiteX1" fmla="*/ 12751 w 14550"/>
                <a:gd name="connsiteY1" fmla="*/ 444918 h 444918"/>
                <a:gd name="connsiteX0" fmla="*/ 2670 w 14857"/>
                <a:gd name="connsiteY0" fmla="*/ 449265 h 449265"/>
                <a:gd name="connsiteX1" fmla="*/ 12670 w 14857"/>
                <a:gd name="connsiteY1" fmla="*/ 449265 h 449265"/>
                <a:gd name="connsiteX0" fmla="*/ 2810 w 14974"/>
                <a:gd name="connsiteY0" fmla="*/ 403354 h 403354"/>
                <a:gd name="connsiteX1" fmla="*/ 12810 w 14974"/>
                <a:gd name="connsiteY1" fmla="*/ 403354 h 403354"/>
                <a:gd name="connsiteX0" fmla="*/ 2954 w 14489"/>
                <a:gd name="connsiteY0" fmla="*/ 354005 h 354005"/>
                <a:gd name="connsiteX1" fmla="*/ 12954 w 14489"/>
                <a:gd name="connsiteY1" fmla="*/ 354005 h 354005"/>
                <a:gd name="connsiteX0" fmla="*/ 1970 w 13635"/>
                <a:gd name="connsiteY0" fmla="*/ 349722 h 349722"/>
                <a:gd name="connsiteX1" fmla="*/ 11970 w 13635"/>
                <a:gd name="connsiteY1" fmla="*/ 349722 h 3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5" h="349722">
                  <a:moveTo>
                    <a:pt x="1970" y="349722"/>
                  </a:moveTo>
                  <a:cubicBezTo>
                    <a:pt x="-7474" y="-103494"/>
                    <a:pt x="20582" y="-129473"/>
                    <a:pt x="11970" y="349722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0" name="Straight Connector 239"/>
            <p:cNvCxnSpPr>
              <a:stCxn id="233" idx="0"/>
              <a:endCxn id="231" idx="4"/>
            </p:cNvCxnSpPr>
            <p:nvPr/>
          </p:nvCxnSpPr>
          <p:spPr>
            <a:xfrm flipV="1">
              <a:off x="3404484" y="2566284"/>
              <a:ext cx="0" cy="164658"/>
            </a:xfrm>
            <a:prstGeom prst="line">
              <a:avLst/>
            </a:pr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225" name="Group 224"/>
          <p:cNvGrpSpPr/>
          <p:nvPr/>
        </p:nvGrpSpPr>
        <p:grpSpPr>
          <a:xfrm>
            <a:off x="7320404" y="3199794"/>
            <a:ext cx="531549" cy="533400"/>
            <a:chOff x="2057400" y="2438400"/>
            <a:chExt cx="379678" cy="381000"/>
          </a:xfrm>
        </p:grpSpPr>
        <p:sp>
          <p:nvSpPr>
            <p:cNvPr id="228" name="AutoShape 568"/>
            <p:cNvSpPr>
              <a:spLocks noChangeArrowheads="1"/>
            </p:cNvSpPr>
            <p:nvPr/>
          </p:nvSpPr>
          <p:spPr bwMode="auto">
            <a:xfrm>
              <a:off x="2057400" y="2438400"/>
              <a:ext cx="379678" cy="379204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9" name="AutoShape 569"/>
            <p:cNvSpPr>
              <a:spLocks noChangeArrowheads="1"/>
            </p:cNvSpPr>
            <p:nvPr/>
          </p:nvSpPr>
          <p:spPr bwMode="auto">
            <a:xfrm rot="7281778">
              <a:off x="2057637" y="2439959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0" name="AutoShape 570"/>
            <p:cNvSpPr>
              <a:spLocks noChangeArrowheads="1"/>
            </p:cNvSpPr>
            <p:nvPr/>
          </p:nvSpPr>
          <p:spPr bwMode="auto">
            <a:xfrm rot="14395787">
              <a:off x="2057637" y="2438163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6" name="TextBox 225"/>
          <p:cNvSpPr txBox="1"/>
          <p:nvPr/>
        </p:nvSpPr>
        <p:spPr>
          <a:xfrm>
            <a:off x="7104476" y="2742596"/>
            <a:ext cx="963405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Consensus</a:t>
            </a:r>
            <a:br>
              <a:rPr lang="en-US" sz="1400" dirty="0">
                <a:latin typeface="Arial" charset="0"/>
                <a:ea typeface="Arial" charset="0"/>
                <a:cs typeface="Arial" charset="0"/>
              </a:rPr>
            </a:b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Module</a:t>
            </a:r>
          </a:p>
        </p:txBody>
      </p:sp>
      <p:sp>
        <p:nvSpPr>
          <p:cNvPr id="227" name="TextBox 226"/>
          <p:cNvSpPr txBox="1"/>
          <p:nvPr/>
        </p:nvSpPr>
        <p:spPr>
          <a:xfrm>
            <a:off x="8323676" y="2742596"/>
            <a:ext cx="71493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State</a:t>
            </a:r>
            <a:br>
              <a:rPr lang="en-US" sz="1400" dirty="0">
                <a:latin typeface="Arial" charset="0"/>
                <a:ea typeface="Arial" charset="0"/>
                <a:cs typeface="Arial" charset="0"/>
              </a:rPr>
            </a:b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Machine</a:t>
            </a:r>
          </a:p>
        </p:txBody>
      </p:sp>
      <p:sp>
        <p:nvSpPr>
          <p:cNvPr id="245" name="TextBox 244"/>
          <p:cNvSpPr txBox="1"/>
          <p:nvPr/>
        </p:nvSpPr>
        <p:spPr>
          <a:xfrm>
            <a:off x="9361062" y="3434228"/>
            <a:ext cx="1125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Servers</a:t>
            </a:r>
          </a:p>
        </p:txBody>
      </p:sp>
      <p:sp>
        <p:nvSpPr>
          <p:cNvPr id="262" name="TextBox 261"/>
          <p:cNvSpPr txBox="1"/>
          <p:nvPr/>
        </p:nvSpPr>
        <p:spPr>
          <a:xfrm>
            <a:off x="9365870" y="1810527"/>
            <a:ext cx="10390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Clients</a:t>
            </a:r>
          </a:p>
        </p:txBody>
      </p:sp>
      <p:pic>
        <p:nvPicPr>
          <p:cNvPr id="263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4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5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7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8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9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72" name="Straight Connector 271"/>
          <p:cNvCxnSpPr/>
          <p:nvPr/>
        </p:nvCxnSpPr>
        <p:spPr>
          <a:xfrm>
            <a:off x="7561674" y="2361594"/>
            <a:ext cx="0" cy="7620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3" name="Freeform 272"/>
          <p:cNvSpPr/>
          <p:nvPr/>
        </p:nvSpPr>
        <p:spPr>
          <a:xfrm>
            <a:off x="5369957" y="2858218"/>
            <a:ext cx="2007031" cy="355783"/>
          </a:xfrm>
          <a:custGeom>
            <a:avLst/>
            <a:gdLst>
              <a:gd name="connsiteX0" fmla="*/ 1983783 w 1983783"/>
              <a:gd name="connsiteY0" fmla="*/ 25352 h 25352"/>
              <a:gd name="connsiteX1" fmla="*/ 0 w 1983783"/>
              <a:gd name="connsiteY1" fmla="*/ 25352 h 25352"/>
              <a:gd name="connsiteX0" fmla="*/ 1983783 w 1983783"/>
              <a:gd name="connsiteY0" fmla="*/ 203577 h 203577"/>
              <a:gd name="connsiteX1" fmla="*/ 0 w 1983783"/>
              <a:gd name="connsiteY1" fmla="*/ 203577 h 203577"/>
              <a:gd name="connsiteX0" fmla="*/ 1983783 w 1983783"/>
              <a:gd name="connsiteY0" fmla="*/ 283044 h 283044"/>
              <a:gd name="connsiteX1" fmla="*/ 0 w 1983783"/>
              <a:gd name="connsiteY1" fmla="*/ 283044 h 283044"/>
              <a:gd name="connsiteX0" fmla="*/ 2007031 w 2007031"/>
              <a:gd name="connsiteY0" fmla="*/ 265800 h 296797"/>
              <a:gd name="connsiteX1" fmla="*/ 0 w 2007031"/>
              <a:gd name="connsiteY1" fmla="*/ 296797 h 296797"/>
              <a:gd name="connsiteX0" fmla="*/ 2007031 w 2007031"/>
              <a:gd name="connsiteY0" fmla="*/ 306367 h 337364"/>
              <a:gd name="connsiteX1" fmla="*/ 0 w 2007031"/>
              <a:gd name="connsiteY1" fmla="*/ 337364 h 337364"/>
              <a:gd name="connsiteX0" fmla="*/ 2007031 w 2007031"/>
              <a:gd name="connsiteY0" fmla="*/ 324786 h 355783"/>
              <a:gd name="connsiteX1" fmla="*/ 0 w 2007031"/>
              <a:gd name="connsiteY1" fmla="*/ 355783 h 355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07031" h="355783">
                <a:moveTo>
                  <a:pt x="2007031" y="324786"/>
                </a:moveTo>
                <a:cubicBezTo>
                  <a:pt x="1444571" y="-30384"/>
                  <a:pt x="796872" y="-191824"/>
                  <a:pt x="0" y="355783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4" name="Freeform 273"/>
          <p:cNvSpPr/>
          <p:nvPr/>
        </p:nvSpPr>
        <p:spPr>
          <a:xfrm>
            <a:off x="2913475" y="2614567"/>
            <a:ext cx="4463512" cy="599432"/>
          </a:xfrm>
          <a:custGeom>
            <a:avLst/>
            <a:gdLst>
              <a:gd name="connsiteX0" fmla="*/ 1983783 w 1983783"/>
              <a:gd name="connsiteY0" fmla="*/ 25352 h 25352"/>
              <a:gd name="connsiteX1" fmla="*/ 0 w 1983783"/>
              <a:gd name="connsiteY1" fmla="*/ 25352 h 25352"/>
              <a:gd name="connsiteX0" fmla="*/ 1983783 w 1983783"/>
              <a:gd name="connsiteY0" fmla="*/ 203577 h 203577"/>
              <a:gd name="connsiteX1" fmla="*/ 0 w 1983783"/>
              <a:gd name="connsiteY1" fmla="*/ 203577 h 203577"/>
              <a:gd name="connsiteX0" fmla="*/ 1983783 w 1983783"/>
              <a:gd name="connsiteY0" fmla="*/ 283044 h 283044"/>
              <a:gd name="connsiteX1" fmla="*/ 0 w 1983783"/>
              <a:gd name="connsiteY1" fmla="*/ 283044 h 283044"/>
              <a:gd name="connsiteX0" fmla="*/ 2007031 w 2007031"/>
              <a:gd name="connsiteY0" fmla="*/ 265800 h 296797"/>
              <a:gd name="connsiteX1" fmla="*/ 0 w 2007031"/>
              <a:gd name="connsiteY1" fmla="*/ 296797 h 296797"/>
              <a:gd name="connsiteX0" fmla="*/ 2007031 w 2007031"/>
              <a:gd name="connsiteY0" fmla="*/ 306367 h 337364"/>
              <a:gd name="connsiteX1" fmla="*/ 0 w 2007031"/>
              <a:gd name="connsiteY1" fmla="*/ 337364 h 337364"/>
              <a:gd name="connsiteX0" fmla="*/ 2007031 w 2007031"/>
              <a:gd name="connsiteY0" fmla="*/ 324786 h 355783"/>
              <a:gd name="connsiteX1" fmla="*/ 0 w 2007031"/>
              <a:gd name="connsiteY1" fmla="*/ 355783 h 355783"/>
              <a:gd name="connsiteX0" fmla="*/ 2007031 w 2007031"/>
              <a:gd name="connsiteY0" fmla="*/ 375253 h 406250"/>
              <a:gd name="connsiteX1" fmla="*/ 0 w 2007031"/>
              <a:gd name="connsiteY1" fmla="*/ 406250 h 406250"/>
              <a:gd name="connsiteX0" fmla="*/ 2007031 w 2007031"/>
              <a:gd name="connsiteY0" fmla="*/ 568435 h 599432"/>
              <a:gd name="connsiteX1" fmla="*/ 0 w 2007031"/>
              <a:gd name="connsiteY1" fmla="*/ 599432 h 59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07031" h="599432">
                <a:moveTo>
                  <a:pt x="2007031" y="568435"/>
                </a:moveTo>
                <a:cubicBezTo>
                  <a:pt x="1570010" y="-305928"/>
                  <a:pt x="605228" y="-72162"/>
                  <a:pt x="0" y="599432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5" name="Freeform 274"/>
          <p:cNvSpPr/>
          <p:nvPr/>
        </p:nvSpPr>
        <p:spPr>
          <a:xfrm>
            <a:off x="5152981" y="3771942"/>
            <a:ext cx="867905" cy="371959"/>
          </a:xfrm>
          <a:custGeom>
            <a:avLst/>
            <a:gdLst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905" h="371959">
                <a:moveTo>
                  <a:pt x="0" y="0"/>
                </a:moveTo>
                <a:cubicBezTo>
                  <a:pt x="12916" y="335796"/>
                  <a:pt x="552773" y="-41330"/>
                  <a:pt x="867905" y="371959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7" name="Straight Connector 276"/>
          <p:cNvCxnSpPr/>
          <p:nvPr/>
        </p:nvCxnSpPr>
        <p:spPr>
          <a:xfrm flipV="1">
            <a:off x="6236568" y="3843043"/>
            <a:ext cx="0" cy="4572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8" name="Freeform 277"/>
          <p:cNvSpPr/>
          <p:nvPr/>
        </p:nvSpPr>
        <p:spPr>
          <a:xfrm>
            <a:off x="7584924" y="3771942"/>
            <a:ext cx="867905" cy="371959"/>
          </a:xfrm>
          <a:custGeom>
            <a:avLst/>
            <a:gdLst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905" h="371959">
                <a:moveTo>
                  <a:pt x="0" y="0"/>
                </a:moveTo>
                <a:cubicBezTo>
                  <a:pt x="12916" y="335796"/>
                  <a:pt x="552773" y="-41330"/>
                  <a:pt x="867905" y="371959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9" name="Freeform 278"/>
          <p:cNvSpPr/>
          <p:nvPr/>
        </p:nvSpPr>
        <p:spPr>
          <a:xfrm>
            <a:off x="2708124" y="3771942"/>
            <a:ext cx="867905" cy="371959"/>
          </a:xfrm>
          <a:custGeom>
            <a:avLst/>
            <a:gdLst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905" h="371959">
                <a:moveTo>
                  <a:pt x="0" y="0"/>
                </a:moveTo>
                <a:cubicBezTo>
                  <a:pt x="12916" y="335796"/>
                  <a:pt x="552773" y="-41330"/>
                  <a:pt x="867905" y="371959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3" name="Straight Connector 282"/>
          <p:cNvCxnSpPr/>
          <p:nvPr/>
        </p:nvCxnSpPr>
        <p:spPr>
          <a:xfrm flipV="1">
            <a:off x="8673678" y="3843043"/>
            <a:ext cx="0" cy="4572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4" name="Straight Connector 283"/>
          <p:cNvCxnSpPr/>
          <p:nvPr/>
        </p:nvCxnSpPr>
        <p:spPr>
          <a:xfrm flipV="1">
            <a:off x="3796878" y="3843043"/>
            <a:ext cx="0" cy="4572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5" name="Freeform 284"/>
          <p:cNvSpPr/>
          <p:nvPr/>
        </p:nvSpPr>
        <p:spPr>
          <a:xfrm>
            <a:off x="7748947" y="2090374"/>
            <a:ext cx="922149" cy="1022888"/>
          </a:xfrm>
          <a:custGeom>
            <a:avLst/>
            <a:gdLst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22149 w 922149"/>
              <a:gd name="connsiteY0" fmla="*/ 1022888 h 1022888"/>
              <a:gd name="connsiteX1" fmla="*/ 0 w 922149"/>
              <a:gd name="connsiteY1" fmla="*/ 0 h 1022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22149" h="1022888">
                <a:moveTo>
                  <a:pt x="922149" y="1022888"/>
                </a:moveTo>
                <a:cubicBezTo>
                  <a:pt x="876945" y="548898"/>
                  <a:pt x="669011" y="198894"/>
                  <a:pt x="0" y="0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078499" y="2333521"/>
            <a:ext cx="5068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shl</a:t>
            </a:r>
            <a:endParaRPr lang="en-US" sz="14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233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84291" y="1562015"/>
            <a:ext cx="9160510" cy="4906963"/>
          </a:xfrm>
        </p:spPr>
        <p:txBody>
          <a:bodyPr/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800" dirty="0">
                <a:solidFill>
                  <a:schemeClr val="tx2"/>
                </a:solidFill>
              </a:rPr>
              <a:t>Leader election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800" dirty="0">
                <a:solidFill>
                  <a:schemeClr val="tx2"/>
                </a:solidFill>
              </a:rPr>
              <a:t>Normal operation (basic log replication)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800" dirty="0">
                <a:solidFill>
                  <a:schemeClr val="tx2"/>
                </a:solidFill>
              </a:rPr>
              <a:t>Safety and consistency after leader changes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800" dirty="0">
                <a:solidFill>
                  <a:schemeClr val="tx2"/>
                </a:solidFill>
              </a:rPr>
              <a:t>Neutralizing old leaders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800" dirty="0">
                <a:solidFill>
                  <a:schemeClr val="tx2"/>
                </a:solidFill>
              </a:rPr>
              <a:t>Client interactions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800" dirty="0">
                <a:solidFill>
                  <a:schemeClr val="tx2"/>
                </a:solidFill>
              </a:rPr>
              <a:t>Reconfiguration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Raft Overview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047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52939" y="1334627"/>
            <a:ext cx="9978887" cy="327713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800"/>
              </a:spcBef>
            </a:pPr>
            <a:r>
              <a:rPr lang="en-US" sz="2800" b="0" dirty="0"/>
              <a:t>At any given time, each server is either:</a:t>
            </a:r>
          </a:p>
          <a:p>
            <a:pPr lvl="1">
              <a:lnSpc>
                <a:spcPct val="100000"/>
              </a:lnSpc>
              <a:spcBef>
                <a:spcPts val="800"/>
              </a:spcBef>
            </a:pPr>
            <a:r>
              <a:rPr lang="en-US" sz="2400" dirty="0">
                <a:solidFill>
                  <a:schemeClr val="tx2"/>
                </a:solidFill>
              </a:rPr>
              <a:t>Leader</a:t>
            </a:r>
            <a:r>
              <a:rPr lang="en-US" sz="2400" dirty="0"/>
              <a:t>: handles all client interactions, log replication</a:t>
            </a:r>
          </a:p>
          <a:p>
            <a:pPr lvl="1">
              <a:lnSpc>
                <a:spcPct val="100000"/>
              </a:lnSpc>
              <a:spcBef>
                <a:spcPts val="800"/>
              </a:spcBef>
            </a:pPr>
            <a:r>
              <a:rPr lang="en-US" sz="2400" dirty="0">
                <a:solidFill>
                  <a:schemeClr val="tx2"/>
                </a:solidFill>
              </a:rPr>
              <a:t>Follower</a:t>
            </a:r>
            <a:r>
              <a:rPr lang="en-US" sz="2400" dirty="0"/>
              <a:t>: completely passive</a:t>
            </a:r>
          </a:p>
          <a:p>
            <a:pPr lvl="1">
              <a:lnSpc>
                <a:spcPct val="100000"/>
              </a:lnSpc>
              <a:spcBef>
                <a:spcPts val="800"/>
              </a:spcBef>
            </a:pPr>
            <a:r>
              <a:rPr lang="en-US" sz="2400" dirty="0">
                <a:solidFill>
                  <a:schemeClr val="tx2"/>
                </a:solidFill>
              </a:rPr>
              <a:t>Candidate</a:t>
            </a:r>
            <a:r>
              <a:rPr lang="en-US" sz="2400" dirty="0"/>
              <a:t>: used to elect a new leader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2800" b="0" dirty="0"/>
              <a:t>Normal operation: 1 leader, N-1 followers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839687" y="4900634"/>
            <a:ext cx="1752600" cy="533400"/>
          </a:xfrm>
          <a:prstGeom prst="roundRect">
            <a:avLst>
              <a:gd name="adj" fmla="val 50000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0" dirty="0">
                <a:solidFill>
                  <a:srgbClr val="4974CB"/>
                </a:solidFill>
              </a:rPr>
              <a:t>Follower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354287" y="4900634"/>
            <a:ext cx="1752600" cy="533400"/>
          </a:xfrm>
          <a:prstGeom prst="roundRect">
            <a:avLst>
              <a:gd name="adj" fmla="val 50000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0" dirty="0">
                <a:solidFill>
                  <a:srgbClr val="4974CB"/>
                </a:solidFill>
              </a:rPr>
              <a:t>Candidate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868887" y="4900634"/>
            <a:ext cx="1752600" cy="533400"/>
          </a:xfrm>
          <a:prstGeom prst="roundRect">
            <a:avLst>
              <a:gd name="adj" fmla="val 50000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0" dirty="0">
                <a:solidFill>
                  <a:srgbClr val="4974CB"/>
                </a:solidFill>
              </a:rPr>
              <a:t>Leader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Server States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2588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399" y="1287783"/>
            <a:ext cx="10250905" cy="244877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600" b="0" dirty="0"/>
              <a:t>Servers start as followers</a:t>
            </a:r>
          </a:p>
          <a:p>
            <a:pPr>
              <a:lnSpc>
                <a:spcPct val="100000"/>
              </a:lnSpc>
            </a:pPr>
            <a:r>
              <a:rPr lang="en-US" sz="2600" b="0" dirty="0"/>
              <a:t>Leaders send </a:t>
            </a:r>
            <a:r>
              <a:rPr lang="en-US" sz="2600" b="0" dirty="0">
                <a:solidFill>
                  <a:schemeClr val="accent4"/>
                </a:solidFill>
              </a:rPr>
              <a:t>heartbeats</a:t>
            </a:r>
            <a:r>
              <a:rPr lang="en-US" sz="2600" b="0" dirty="0"/>
              <a:t> (empty </a:t>
            </a:r>
            <a:r>
              <a:rPr lang="en-US" sz="2600" b="0" dirty="0" err="1"/>
              <a:t>AppendEntries</a:t>
            </a:r>
            <a:r>
              <a:rPr lang="en-US" sz="2600" b="0" dirty="0"/>
              <a:t> RPCs) to maintain authority over followers</a:t>
            </a:r>
          </a:p>
          <a:p>
            <a:pPr>
              <a:lnSpc>
                <a:spcPct val="100000"/>
              </a:lnSpc>
            </a:pPr>
            <a:r>
              <a:rPr lang="en-US" sz="2600" b="0" dirty="0"/>
              <a:t>If </a:t>
            </a:r>
            <a:r>
              <a:rPr lang="en-US" sz="2600" b="0" dirty="0" err="1">
                <a:solidFill>
                  <a:schemeClr val="accent4"/>
                </a:solidFill>
              </a:rPr>
              <a:t>electionTimeout</a:t>
            </a:r>
            <a:r>
              <a:rPr lang="en-US" sz="2600" b="0" dirty="0">
                <a:solidFill>
                  <a:schemeClr val="accent4"/>
                </a:solidFill>
              </a:rPr>
              <a:t> </a:t>
            </a:r>
            <a:r>
              <a:rPr lang="en-US" sz="2600" b="0" dirty="0"/>
              <a:t>elapses with no RPCs (100-500ms), follower assumes leader has crashed and starts new election</a:t>
            </a:r>
            <a:endParaRPr lang="en-US" sz="2600" dirty="0"/>
          </a:p>
        </p:txBody>
      </p:sp>
      <p:sp>
        <p:nvSpPr>
          <p:cNvPr id="7" name="Rounded Rectangle 6"/>
          <p:cNvSpPr/>
          <p:nvPr/>
        </p:nvSpPr>
        <p:spPr>
          <a:xfrm>
            <a:off x="2839687" y="4900634"/>
            <a:ext cx="1752600" cy="533400"/>
          </a:xfrm>
          <a:prstGeom prst="roundRect">
            <a:avLst>
              <a:gd name="adj" fmla="val 50000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0" dirty="0">
                <a:solidFill>
                  <a:srgbClr val="4974CB"/>
                </a:solidFill>
              </a:rPr>
              <a:t>Follower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354287" y="4900634"/>
            <a:ext cx="1752600" cy="533400"/>
          </a:xfrm>
          <a:prstGeom prst="roundRect">
            <a:avLst>
              <a:gd name="adj" fmla="val 50000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0" dirty="0">
                <a:solidFill>
                  <a:srgbClr val="4974CB"/>
                </a:solidFill>
              </a:rPr>
              <a:t>Candidate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868887" y="4900634"/>
            <a:ext cx="1752600" cy="533400"/>
          </a:xfrm>
          <a:prstGeom prst="roundRect">
            <a:avLst>
              <a:gd name="adj" fmla="val 50000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0" dirty="0">
                <a:solidFill>
                  <a:srgbClr val="4974CB"/>
                </a:solidFill>
              </a:rPr>
              <a:t>Leader</a:t>
            </a:r>
          </a:p>
        </p:txBody>
      </p:sp>
      <p:sp>
        <p:nvSpPr>
          <p:cNvPr id="10" name="Freeform 9"/>
          <p:cNvSpPr/>
          <p:nvPr/>
        </p:nvSpPr>
        <p:spPr>
          <a:xfrm>
            <a:off x="2493980" y="4558937"/>
            <a:ext cx="365760" cy="606392"/>
          </a:xfrm>
          <a:custGeom>
            <a:avLst/>
            <a:gdLst>
              <a:gd name="connsiteX0" fmla="*/ 0 w 365760"/>
              <a:gd name="connsiteY0" fmla="*/ 0 h 606392"/>
              <a:gd name="connsiteX1" fmla="*/ 365760 w 365760"/>
              <a:gd name="connsiteY1" fmla="*/ 606392 h 606392"/>
              <a:gd name="connsiteX0" fmla="*/ 0 w 365760"/>
              <a:gd name="connsiteY0" fmla="*/ 0 h 606392"/>
              <a:gd name="connsiteX1" fmla="*/ 365760 w 365760"/>
              <a:gd name="connsiteY1" fmla="*/ 606392 h 606392"/>
              <a:gd name="connsiteX0" fmla="*/ 0 w 365760"/>
              <a:gd name="connsiteY0" fmla="*/ 0 h 606392"/>
              <a:gd name="connsiteX1" fmla="*/ 365760 w 365760"/>
              <a:gd name="connsiteY1" fmla="*/ 606392 h 606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5760" h="606392">
                <a:moveTo>
                  <a:pt x="0" y="0"/>
                </a:moveTo>
                <a:cubicBezTo>
                  <a:pt x="4812" y="521369"/>
                  <a:pt x="115504" y="599975"/>
                  <a:pt x="365760" y="606392"/>
                </a:cubicBezTo>
              </a:path>
            </a:pathLst>
          </a:custGeom>
          <a:noFill/>
          <a:ln>
            <a:solidFill>
              <a:schemeClr val="accent4"/>
            </a:solidFill>
            <a:tailEnd type="triangle" w="med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77934" y="4214834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A5001E"/>
                </a:solidFill>
                <a:latin typeface="Arial" charset="0"/>
              </a:rPr>
              <a:t>start</a:t>
            </a:r>
          </a:p>
        </p:txBody>
      </p:sp>
      <p:sp>
        <p:nvSpPr>
          <p:cNvPr id="13" name="Freeform 12"/>
          <p:cNvSpPr/>
          <p:nvPr/>
        </p:nvSpPr>
        <p:spPr>
          <a:xfrm>
            <a:off x="4168775" y="4598630"/>
            <a:ext cx="1655546" cy="306816"/>
          </a:xfrm>
          <a:custGeom>
            <a:avLst/>
            <a:gdLst>
              <a:gd name="connsiteX0" fmla="*/ 0 w 1655546"/>
              <a:gd name="connsiteY0" fmla="*/ 0 h 22228"/>
              <a:gd name="connsiteX1" fmla="*/ 1655546 w 1655546"/>
              <a:gd name="connsiteY1" fmla="*/ 0 h 22228"/>
              <a:gd name="connsiteX0" fmla="*/ 0 w 1655546"/>
              <a:gd name="connsiteY0" fmla="*/ 179958 h 182265"/>
              <a:gd name="connsiteX1" fmla="*/ 1655546 w 1655546"/>
              <a:gd name="connsiteY1" fmla="*/ 179958 h 182265"/>
              <a:gd name="connsiteX0" fmla="*/ 0 w 1655546"/>
              <a:gd name="connsiteY0" fmla="*/ 272714 h 272714"/>
              <a:gd name="connsiteX1" fmla="*/ 1655546 w 1655546"/>
              <a:gd name="connsiteY1" fmla="*/ 272714 h 272714"/>
              <a:gd name="connsiteX0" fmla="*/ 0 w 1655546"/>
              <a:gd name="connsiteY0" fmla="*/ 279333 h 279333"/>
              <a:gd name="connsiteX1" fmla="*/ 1655546 w 1655546"/>
              <a:gd name="connsiteY1" fmla="*/ 279333 h 279333"/>
              <a:gd name="connsiteX0" fmla="*/ 0 w 1655546"/>
              <a:gd name="connsiteY0" fmla="*/ 275498 h 275498"/>
              <a:gd name="connsiteX1" fmla="*/ 1655546 w 1655546"/>
              <a:gd name="connsiteY1" fmla="*/ 275498 h 275498"/>
              <a:gd name="connsiteX0" fmla="*/ 0 w 1655546"/>
              <a:gd name="connsiteY0" fmla="*/ 306816 h 306816"/>
              <a:gd name="connsiteX1" fmla="*/ 1655546 w 1655546"/>
              <a:gd name="connsiteY1" fmla="*/ 306816 h 306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55546" h="306816">
                <a:moveTo>
                  <a:pt x="0" y="306816"/>
                </a:moveTo>
                <a:cubicBezTo>
                  <a:pt x="321644" y="-107070"/>
                  <a:pt x="1432561" y="-97446"/>
                  <a:pt x="1655546" y="306816"/>
                </a:cubicBezTo>
              </a:path>
            </a:pathLst>
          </a:custGeom>
          <a:noFill/>
          <a:ln>
            <a:solidFill>
              <a:schemeClr val="accent4"/>
            </a:solidFill>
            <a:tailEnd type="triangle" w="med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06223" y="3974199"/>
            <a:ext cx="1492716" cy="6052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1800" b="0" dirty="0">
                <a:solidFill>
                  <a:srgbClr val="A5001E"/>
                </a:solidFill>
                <a:latin typeface="Arial" charset="0"/>
              </a:rPr>
              <a:t>timeout,</a:t>
            </a:r>
            <a:br>
              <a:rPr lang="en-US" sz="1800" b="0" dirty="0">
                <a:solidFill>
                  <a:srgbClr val="A5001E"/>
                </a:solidFill>
                <a:latin typeface="Arial" charset="0"/>
              </a:rPr>
            </a:br>
            <a:r>
              <a:rPr lang="en-US" sz="1800" b="0" dirty="0">
                <a:solidFill>
                  <a:srgbClr val="A5001E"/>
                </a:solidFill>
                <a:latin typeface="Arial" charset="0"/>
              </a:rPr>
              <a:t>start election</a:t>
            </a:r>
          </a:p>
        </p:txBody>
      </p:sp>
      <p:sp>
        <p:nvSpPr>
          <p:cNvPr id="15" name="Freeform 14"/>
          <p:cNvSpPr/>
          <p:nvPr/>
        </p:nvSpPr>
        <p:spPr>
          <a:xfrm>
            <a:off x="6670541" y="4595834"/>
            <a:ext cx="1655546" cy="306816"/>
          </a:xfrm>
          <a:custGeom>
            <a:avLst/>
            <a:gdLst>
              <a:gd name="connsiteX0" fmla="*/ 0 w 1655546"/>
              <a:gd name="connsiteY0" fmla="*/ 0 h 22228"/>
              <a:gd name="connsiteX1" fmla="*/ 1655546 w 1655546"/>
              <a:gd name="connsiteY1" fmla="*/ 0 h 22228"/>
              <a:gd name="connsiteX0" fmla="*/ 0 w 1655546"/>
              <a:gd name="connsiteY0" fmla="*/ 179958 h 182265"/>
              <a:gd name="connsiteX1" fmla="*/ 1655546 w 1655546"/>
              <a:gd name="connsiteY1" fmla="*/ 179958 h 182265"/>
              <a:gd name="connsiteX0" fmla="*/ 0 w 1655546"/>
              <a:gd name="connsiteY0" fmla="*/ 272714 h 272714"/>
              <a:gd name="connsiteX1" fmla="*/ 1655546 w 1655546"/>
              <a:gd name="connsiteY1" fmla="*/ 272714 h 272714"/>
              <a:gd name="connsiteX0" fmla="*/ 0 w 1655546"/>
              <a:gd name="connsiteY0" fmla="*/ 279333 h 279333"/>
              <a:gd name="connsiteX1" fmla="*/ 1655546 w 1655546"/>
              <a:gd name="connsiteY1" fmla="*/ 279333 h 279333"/>
              <a:gd name="connsiteX0" fmla="*/ 0 w 1655546"/>
              <a:gd name="connsiteY0" fmla="*/ 275498 h 275498"/>
              <a:gd name="connsiteX1" fmla="*/ 1655546 w 1655546"/>
              <a:gd name="connsiteY1" fmla="*/ 275498 h 275498"/>
              <a:gd name="connsiteX0" fmla="*/ 0 w 1655546"/>
              <a:gd name="connsiteY0" fmla="*/ 306816 h 306816"/>
              <a:gd name="connsiteX1" fmla="*/ 1655546 w 1655546"/>
              <a:gd name="connsiteY1" fmla="*/ 306816 h 306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55546" h="306816">
                <a:moveTo>
                  <a:pt x="0" y="306816"/>
                </a:moveTo>
                <a:cubicBezTo>
                  <a:pt x="321644" y="-107070"/>
                  <a:pt x="1432561" y="-97446"/>
                  <a:pt x="1655546" y="306816"/>
                </a:cubicBezTo>
              </a:path>
            </a:pathLst>
          </a:custGeom>
          <a:noFill/>
          <a:ln>
            <a:solidFill>
              <a:schemeClr val="accent4"/>
            </a:solidFill>
            <a:tailEnd type="triangle" w="med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42884" y="3962167"/>
            <a:ext cx="2069797" cy="6052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1800" b="0" dirty="0">
                <a:solidFill>
                  <a:srgbClr val="A5001E"/>
                </a:solidFill>
                <a:latin typeface="Arial" charset="0"/>
              </a:rPr>
              <a:t>receive votes from</a:t>
            </a:r>
            <a:br>
              <a:rPr lang="en-US" sz="1800" b="0" dirty="0">
                <a:solidFill>
                  <a:srgbClr val="A5001E"/>
                </a:solidFill>
                <a:latin typeface="Arial" charset="0"/>
              </a:rPr>
            </a:br>
            <a:r>
              <a:rPr lang="en-US" sz="1800" b="0" dirty="0">
                <a:solidFill>
                  <a:srgbClr val="A5001E"/>
                </a:solidFill>
                <a:latin typeface="Arial" charset="0"/>
              </a:rPr>
              <a:t>majority of servers</a:t>
            </a:r>
          </a:p>
        </p:txBody>
      </p:sp>
      <p:sp>
        <p:nvSpPr>
          <p:cNvPr id="17" name="Freeform 16"/>
          <p:cNvSpPr/>
          <p:nvPr/>
        </p:nvSpPr>
        <p:spPr>
          <a:xfrm>
            <a:off x="5982097" y="4434685"/>
            <a:ext cx="500310" cy="480386"/>
          </a:xfrm>
          <a:custGeom>
            <a:avLst/>
            <a:gdLst>
              <a:gd name="connsiteX0" fmla="*/ 0 w 413887"/>
              <a:gd name="connsiteY0" fmla="*/ 19661 h 29286"/>
              <a:gd name="connsiteX1" fmla="*/ 413887 w 413887"/>
              <a:gd name="connsiteY1" fmla="*/ 29286 h 29286"/>
              <a:gd name="connsiteX0" fmla="*/ 46492 w 460379"/>
              <a:gd name="connsiteY0" fmla="*/ 242950 h 252575"/>
              <a:gd name="connsiteX1" fmla="*/ 460379 w 460379"/>
              <a:gd name="connsiteY1" fmla="*/ 252575 h 252575"/>
              <a:gd name="connsiteX0" fmla="*/ 34625 w 483137"/>
              <a:gd name="connsiteY0" fmla="*/ 439122 h 448747"/>
              <a:gd name="connsiteX1" fmla="*/ 448512 w 483137"/>
              <a:gd name="connsiteY1" fmla="*/ 448747 h 448747"/>
              <a:gd name="connsiteX0" fmla="*/ 53980 w 500310"/>
              <a:gd name="connsiteY0" fmla="*/ 470761 h 480386"/>
              <a:gd name="connsiteX1" fmla="*/ 467867 w 500310"/>
              <a:gd name="connsiteY1" fmla="*/ 480386 h 480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00310" h="480386">
                <a:moveTo>
                  <a:pt x="53980" y="470761"/>
                </a:moveTo>
                <a:cubicBezTo>
                  <a:pt x="-225153" y="-144455"/>
                  <a:pt x="679624" y="-172527"/>
                  <a:pt x="467867" y="480386"/>
                </a:cubicBezTo>
              </a:path>
            </a:pathLst>
          </a:custGeom>
          <a:noFill/>
          <a:ln>
            <a:solidFill>
              <a:schemeClr val="accent4"/>
            </a:solidFill>
            <a:tailEnd type="triangle" w="med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01061" y="3797738"/>
            <a:ext cx="1467068" cy="6052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1800" b="0" dirty="0">
                <a:solidFill>
                  <a:srgbClr val="A5001E"/>
                </a:solidFill>
                <a:latin typeface="Arial" charset="0"/>
              </a:rPr>
              <a:t>timeout,</a:t>
            </a:r>
            <a:br>
              <a:rPr lang="en-US" sz="1800" b="0" dirty="0">
                <a:solidFill>
                  <a:srgbClr val="A5001E"/>
                </a:solidFill>
                <a:latin typeface="Arial" charset="0"/>
              </a:rPr>
            </a:br>
            <a:r>
              <a:rPr lang="en-US" sz="1800" b="0" dirty="0">
                <a:solidFill>
                  <a:srgbClr val="A5001E"/>
                </a:solidFill>
                <a:latin typeface="Arial" charset="0"/>
              </a:rPr>
              <a:t>new election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381000" y="5434034"/>
            <a:ext cx="7710832" cy="1219200"/>
            <a:chOff x="857000" y="5434034"/>
            <a:chExt cx="7710832" cy="1219200"/>
          </a:xfrm>
        </p:grpSpPr>
        <p:sp>
          <p:nvSpPr>
            <p:cNvPr id="19" name="Freeform 18"/>
            <p:cNvSpPr/>
            <p:nvPr/>
          </p:nvSpPr>
          <p:spPr>
            <a:xfrm>
              <a:off x="1720702" y="5444462"/>
              <a:ext cx="2974253" cy="590137"/>
            </a:xfrm>
            <a:custGeom>
              <a:avLst/>
              <a:gdLst>
                <a:gd name="connsiteX0" fmla="*/ 2974206 w 2974206"/>
                <a:gd name="connsiteY0" fmla="*/ 64833 h 64833"/>
                <a:gd name="connsiteX1" fmla="*/ 0 w 2974206"/>
                <a:gd name="connsiteY1" fmla="*/ 64833 h 64833"/>
                <a:gd name="connsiteX0" fmla="*/ 2974206 w 2974206"/>
                <a:gd name="connsiteY0" fmla="*/ 2990 h 304592"/>
                <a:gd name="connsiteX1" fmla="*/ 0 w 2974206"/>
                <a:gd name="connsiteY1" fmla="*/ 2990 h 304592"/>
                <a:gd name="connsiteX0" fmla="*/ 2974206 w 2974206"/>
                <a:gd name="connsiteY0" fmla="*/ 0 h 358866"/>
                <a:gd name="connsiteX1" fmla="*/ 0 w 2974206"/>
                <a:gd name="connsiteY1" fmla="*/ 0 h 358866"/>
                <a:gd name="connsiteX0" fmla="*/ 2974206 w 2974206"/>
                <a:gd name="connsiteY0" fmla="*/ 0 h 342000"/>
                <a:gd name="connsiteX1" fmla="*/ 0 w 2974206"/>
                <a:gd name="connsiteY1" fmla="*/ 0 h 342000"/>
                <a:gd name="connsiteX0" fmla="*/ 2974206 w 2974206"/>
                <a:gd name="connsiteY0" fmla="*/ 0 h 386787"/>
                <a:gd name="connsiteX1" fmla="*/ 0 w 2974206"/>
                <a:gd name="connsiteY1" fmla="*/ 0 h 386787"/>
                <a:gd name="connsiteX0" fmla="*/ 2974253 w 2974253"/>
                <a:gd name="connsiteY0" fmla="*/ 0 h 590137"/>
                <a:gd name="connsiteX1" fmla="*/ 47 w 2974253"/>
                <a:gd name="connsiteY1" fmla="*/ 0 h 590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74253" h="590137">
                  <a:moveTo>
                    <a:pt x="2974253" y="0"/>
                  </a:moveTo>
                  <a:cubicBezTo>
                    <a:pt x="2563576" y="338488"/>
                    <a:pt x="-12787" y="1138990"/>
                    <a:pt x="47" y="0"/>
                  </a:cubicBezTo>
                </a:path>
              </a:pathLst>
            </a:custGeom>
            <a:noFill/>
            <a:ln>
              <a:solidFill>
                <a:schemeClr val="accent4"/>
              </a:solidFill>
              <a:tailEnd type="triangle" w="med" len="lg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1800" b="0">
                <a:solidFill>
                  <a:srgbClr val="000000"/>
                </a:solidFill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2519647" y="5444462"/>
              <a:ext cx="4677878" cy="391941"/>
            </a:xfrm>
            <a:custGeom>
              <a:avLst/>
              <a:gdLst>
                <a:gd name="connsiteX0" fmla="*/ 4677878 w 4677878"/>
                <a:gd name="connsiteY0" fmla="*/ 75947 h 75947"/>
                <a:gd name="connsiteX1" fmla="*/ 0 w 4677878"/>
                <a:gd name="connsiteY1" fmla="*/ 75947 h 75947"/>
                <a:gd name="connsiteX0" fmla="*/ 4677878 w 4677878"/>
                <a:gd name="connsiteY0" fmla="*/ 3074 h 413768"/>
                <a:gd name="connsiteX1" fmla="*/ 0 w 4677878"/>
                <a:gd name="connsiteY1" fmla="*/ 3074 h 413768"/>
                <a:gd name="connsiteX0" fmla="*/ 4677878 w 4677878"/>
                <a:gd name="connsiteY0" fmla="*/ 0 h 468982"/>
                <a:gd name="connsiteX1" fmla="*/ 0 w 4677878"/>
                <a:gd name="connsiteY1" fmla="*/ 0 h 468982"/>
                <a:gd name="connsiteX0" fmla="*/ 4677878 w 4677878"/>
                <a:gd name="connsiteY0" fmla="*/ 0 h 409604"/>
                <a:gd name="connsiteX1" fmla="*/ 0 w 4677878"/>
                <a:gd name="connsiteY1" fmla="*/ 0 h 409604"/>
                <a:gd name="connsiteX0" fmla="*/ 4677878 w 4677878"/>
                <a:gd name="connsiteY0" fmla="*/ 0 h 384212"/>
                <a:gd name="connsiteX1" fmla="*/ 0 w 4677878"/>
                <a:gd name="connsiteY1" fmla="*/ 0 h 384212"/>
                <a:gd name="connsiteX0" fmla="*/ 4677878 w 4677878"/>
                <a:gd name="connsiteY0" fmla="*/ 0 h 391941"/>
                <a:gd name="connsiteX1" fmla="*/ 0 w 4677878"/>
                <a:gd name="connsiteY1" fmla="*/ 0 h 391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677878" h="391941">
                  <a:moveTo>
                    <a:pt x="4677878" y="0"/>
                  </a:moveTo>
                  <a:cubicBezTo>
                    <a:pt x="4561573" y="213360"/>
                    <a:pt x="575911" y="763604"/>
                    <a:pt x="0" y="0"/>
                  </a:cubicBezTo>
                </a:path>
              </a:pathLst>
            </a:custGeom>
            <a:noFill/>
            <a:ln>
              <a:solidFill>
                <a:schemeClr val="accent4"/>
              </a:solidFill>
              <a:tailEnd type="triangle" w="med" len="lg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1800" b="0">
                <a:solidFill>
                  <a:srgbClr val="000000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344146" y="5738834"/>
              <a:ext cx="2223686" cy="6052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en-US" sz="1800" b="0" dirty="0">
                  <a:solidFill>
                    <a:srgbClr val="A5001E"/>
                  </a:solidFill>
                  <a:latin typeface="Arial" charset="0"/>
                </a:rPr>
                <a:t>discover server with</a:t>
              </a:r>
              <a:br>
                <a:rPr lang="en-US" sz="1800" b="0" dirty="0">
                  <a:solidFill>
                    <a:srgbClr val="A5001E"/>
                  </a:solidFill>
                  <a:latin typeface="Arial" charset="0"/>
                </a:rPr>
              </a:br>
              <a:r>
                <a:rPr lang="en-US" sz="1800" b="0" dirty="0">
                  <a:solidFill>
                    <a:srgbClr val="A5001E"/>
                  </a:solidFill>
                  <a:latin typeface="Arial" charset="0"/>
                </a:rPr>
                <a:t> higher term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57000" y="6047940"/>
              <a:ext cx="2531463" cy="60529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en-US" sz="1800" b="0" dirty="0">
                  <a:solidFill>
                    <a:srgbClr val="A5001E"/>
                  </a:solidFill>
                  <a:latin typeface="Arial" charset="0"/>
                </a:rPr>
                <a:t>discover current leader</a:t>
              </a:r>
              <a:br>
                <a:rPr lang="en-US" sz="1800" b="0" dirty="0">
                  <a:solidFill>
                    <a:srgbClr val="A5001E"/>
                  </a:solidFill>
                  <a:latin typeface="Arial" charset="0"/>
                </a:rPr>
              </a:br>
              <a:r>
                <a:rPr lang="en-US" sz="1800" b="0" dirty="0">
                  <a:solidFill>
                    <a:srgbClr val="A5001E"/>
                  </a:solidFill>
                  <a:latin typeface="Arial" charset="0"/>
                </a:rPr>
                <a:t>or higher term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925287" y="5434034"/>
              <a:ext cx="671979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ts val="1500"/>
                </a:lnSpc>
              </a:pPr>
              <a:r>
                <a:rPr lang="en-US" sz="1400" b="0" dirty="0">
                  <a:solidFill>
                    <a:srgbClr val="A5001E"/>
                  </a:solidFill>
                  <a:latin typeface="Arial" charset="0"/>
                </a:rPr>
                <a:t>“step</a:t>
              </a:r>
              <a:br>
                <a:rPr lang="en-US" sz="1400" b="0" dirty="0">
                  <a:solidFill>
                    <a:srgbClr val="A5001E"/>
                  </a:solidFill>
                  <a:latin typeface="Arial" charset="0"/>
                </a:rPr>
              </a:br>
              <a:r>
                <a:rPr lang="en-US" sz="1400" b="0" dirty="0">
                  <a:solidFill>
                    <a:srgbClr val="A5001E"/>
                  </a:solidFill>
                  <a:latin typeface="Arial" charset="0"/>
                </a:rPr>
                <a:t>down”</a:t>
              </a:r>
            </a:p>
          </p:txBody>
        </p:sp>
      </p:grp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46840" y="36644"/>
            <a:ext cx="11540359" cy="1066800"/>
          </a:xfrm>
        </p:spPr>
        <p:txBody>
          <a:bodyPr/>
          <a:lstStyle/>
          <a:p>
            <a:r>
              <a:rPr lang="en-US" dirty="0"/>
              <a:t>Liveness Validation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73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 animBg="1"/>
      <p:bldP spid="16" grpId="0"/>
      <p:bldP spid="17" grpId="0" animBg="1"/>
      <p:bldP spid="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431505" y="1940124"/>
            <a:ext cx="914400" cy="4572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431505" y="1940124"/>
            <a:ext cx="76200" cy="457200"/>
          </a:xfrm>
          <a:prstGeom prst="rect">
            <a:avLst/>
          </a:prstGeom>
          <a:solidFill>
            <a:srgbClr val="B3C7EF"/>
          </a:solidFill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6668" y="3657382"/>
            <a:ext cx="9011478" cy="286530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b="0" dirty="0"/>
              <a:t>Time divided into terms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Election (either failed or resulted in 1 leader)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Normal operation under a single leader</a:t>
            </a:r>
          </a:p>
          <a:p>
            <a:pPr>
              <a:lnSpc>
                <a:spcPct val="100000"/>
              </a:lnSpc>
              <a:spcBef>
                <a:spcPts val="1900"/>
              </a:spcBef>
            </a:pPr>
            <a:r>
              <a:rPr lang="en-US" sz="2800" b="0" dirty="0"/>
              <a:t>Each server maintains </a:t>
            </a:r>
            <a:r>
              <a:rPr lang="en-US" sz="2800" b="0" dirty="0">
                <a:solidFill>
                  <a:schemeClr val="accent4"/>
                </a:solidFill>
              </a:rPr>
              <a:t>current term </a:t>
            </a:r>
            <a:r>
              <a:rPr lang="en-US" sz="2800" b="0" dirty="0"/>
              <a:t>value</a:t>
            </a:r>
          </a:p>
          <a:p>
            <a:pPr>
              <a:lnSpc>
                <a:spcPct val="100000"/>
              </a:lnSpc>
              <a:spcBef>
                <a:spcPts val="1900"/>
              </a:spcBef>
            </a:pPr>
            <a:r>
              <a:rPr lang="en-US" sz="2800" b="0" dirty="0">
                <a:solidFill>
                  <a:schemeClr val="tx2"/>
                </a:solidFill>
              </a:rPr>
              <a:t>Key role of terms: identify obsolete information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3011905" y="2549724"/>
            <a:ext cx="5943600" cy="0"/>
          </a:xfrm>
          <a:prstGeom prst="line">
            <a:avLst/>
          </a:prstGeom>
          <a:ln w="38100" cap="rnd"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392905" y="1940124"/>
            <a:ext cx="685800" cy="4572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92907" y="1940124"/>
            <a:ext cx="304799" cy="457200"/>
          </a:xfrm>
          <a:prstGeom prst="rect">
            <a:avLst/>
          </a:prstGeom>
          <a:solidFill>
            <a:srgbClr val="B3C7EF"/>
          </a:solidFill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450305" y="1940124"/>
            <a:ext cx="381000" cy="457200"/>
          </a:xfrm>
          <a:prstGeom prst="rect">
            <a:avLst/>
          </a:prstGeom>
          <a:solidFill>
            <a:srgbClr val="B3C7EF"/>
          </a:solidFill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907505" y="1940124"/>
            <a:ext cx="1447800" cy="4572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907505" y="1940124"/>
            <a:ext cx="152400" cy="457200"/>
          </a:xfrm>
          <a:prstGeom prst="rect">
            <a:avLst/>
          </a:prstGeom>
          <a:solidFill>
            <a:srgbClr val="B3C7EF"/>
          </a:solidFill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154905" y="1940124"/>
            <a:ext cx="1219200" cy="4572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154905" y="1940124"/>
            <a:ext cx="228600" cy="457200"/>
          </a:xfrm>
          <a:prstGeom prst="rect">
            <a:avLst/>
          </a:prstGeom>
          <a:solidFill>
            <a:srgbClr val="B3C7EF"/>
          </a:solidFill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06807" y="1633745"/>
            <a:ext cx="658002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Arial" charset="0"/>
              </a:rPr>
              <a:t>Term 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435507" y="1633745"/>
            <a:ext cx="658002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Arial" charset="0"/>
              </a:rPr>
              <a:t>Term 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297905" y="1633745"/>
            <a:ext cx="6858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Arial" charset="0"/>
              </a:rPr>
              <a:t>Term 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02407" y="1633745"/>
            <a:ext cx="658002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Arial" charset="0"/>
              </a:rPr>
              <a:t>Term 4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559707" y="1633745"/>
            <a:ext cx="658002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Arial" charset="0"/>
              </a:rPr>
              <a:t>Term 5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345905" y="2549726"/>
            <a:ext cx="387928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b="0" dirty="0">
                <a:solidFill>
                  <a:srgbClr val="000000"/>
                </a:solidFill>
                <a:latin typeface="Arial" charset="0"/>
              </a:rPr>
              <a:t>time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424221" y="2930726"/>
            <a:ext cx="102592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800" dirty="0">
                <a:solidFill>
                  <a:srgbClr val="A5001E"/>
                </a:solidFill>
                <a:latin typeface="Arial" charset="0"/>
              </a:rPr>
              <a:t>Elections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400203" y="2930726"/>
            <a:ext cx="194925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800" dirty="0">
                <a:solidFill>
                  <a:srgbClr val="A5001E"/>
                </a:solidFill>
                <a:latin typeface="Arial" charset="0"/>
              </a:rPr>
              <a:t>Normal Operation</a:t>
            </a:r>
          </a:p>
        </p:txBody>
      </p:sp>
      <p:cxnSp>
        <p:nvCxnSpPr>
          <p:cNvPr id="30" name="Straight Connector 29"/>
          <p:cNvCxnSpPr/>
          <p:nvPr/>
        </p:nvCxnSpPr>
        <p:spPr>
          <a:xfrm flipH="1" flipV="1">
            <a:off x="3621505" y="2397324"/>
            <a:ext cx="152400" cy="533400"/>
          </a:xfrm>
          <a:prstGeom prst="line">
            <a:avLst/>
          </a:prstGeom>
          <a:ln w="19050" cap="rnd">
            <a:solidFill>
              <a:schemeClr val="accent4"/>
            </a:solidFill>
            <a:tailEnd type="triangl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4078705" y="2397324"/>
            <a:ext cx="152400" cy="533400"/>
          </a:xfrm>
          <a:prstGeom prst="line">
            <a:avLst/>
          </a:prstGeom>
          <a:ln w="19050" cap="rnd">
            <a:solidFill>
              <a:schemeClr val="accent4"/>
            </a:solidFill>
            <a:tailEnd type="triangl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 flipV="1">
            <a:off x="6821905" y="2397324"/>
            <a:ext cx="152400" cy="533400"/>
          </a:xfrm>
          <a:prstGeom prst="line">
            <a:avLst/>
          </a:prstGeom>
          <a:ln w="19050" cap="rnd">
            <a:solidFill>
              <a:schemeClr val="accent4"/>
            </a:solidFill>
            <a:tailEnd type="triangl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7736305" y="2397324"/>
            <a:ext cx="152400" cy="533400"/>
          </a:xfrm>
          <a:prstGeom prst="line">
            <a:avLst/>
          </a:prstGeom>
          <a:ln w="19050" cap="rnd">
            <a:solidFill>
              <a:schemeClr val="accent4"/>
            </a:solidFill>
            <a:tailEnd type="triangl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125123" y="2930726"/>
            <a:ext cx="104727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800" dirty="0">
                <a:solidFill>
                  <a:srgbClr val="A5001E"/>
                </a:solidFill>
                <a:latin typeface="Arial" charset="0"/>
              </a:rPr>
              <a:t>Split Vote</a:t>
            </a:r>
          </a:p>
        </p:txBody>
      </p:sp>
      <p:cxnSp>
        <p:nvCxnSpPr>
          <p:cNvPr id="38" name="Straight Connector 37"/>
          <p:cNvCxnSpPr/>
          <p:nvPr/>
        </p:nvCxnSpPr>
        <p:spPr>
          <a:xfrm flipV="1">
            <a:off x="5640805" y="2397324"/>
            <a:ext cx="0" cy="533400"/>
          </a:xfrm>
          <a:prstGeom prst="line">
            <a:avLst/>
          </a:prstGeom>
          <a:ln w="19050" cap="rnd">
            <a:solidFill>
              <a:schemeClr val="accent4"/>
            </a:solidFill>
            <a:tailEnd type="triangl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Title 6"/>
          <p:cNvSpPr>
            <a:spLocks noGrp="1"/>
          </p:cNvSpPr>
          <p:nvPr>
            <p:ph type="title"/>
          </p:nvPr>
        </p:nvSpPr>
        <p:spPr>
          <a:xfrm>
            <a:off x="449704" y="16215"/>
            <a:ext cx="9989695" cy="1066800"/>
          </a:xfrm>
        </p:spPr>
        <p:txBody>
          <a:bodyPr/>
          <a:lstStyle/>
          <a:p>
            <a:r>
              <a:rPr lang="en-US" dirty="0"/>
              <a:t>Terms (aka epochs)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216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1294873"/>
            <a:ext cx="10493115" cy="531202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dirty="0"/>
              <a:t>Start election: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Increment current term, change to candidate state, vote for self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2800" dirty="0"/>
              <a:t>Send </a:t>
            </a:r>
            <a:r>
              <a:rPr lang="en-US" sz="2800" dirty="0" err="1"/>
              <a:t>RequestVote</a:t>
            </a:r>
            <a:r>
              <a:rPr lang="en-US" sz="2800" dirty="0"/>
              <a:t> to all other servers, retry until either:</a:t>
            </a:r>
          </a:p>
          <a:p>
            <a:pPr marL="914400" lvl="1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400" dirty="0"/>
              <a:t>Receive votes from majority of servers:</a:t>
            </a:r>
          </a:p>
          <a:p>
            <a:pPr marL="1314450" lvl="2" indent="-457200">
              <a:lnSpc>
                <a:spcPct val="100000"/>
              </a:lnSpc>
            </a:pPr>
            <a:r>
              <a:rPr lang="en-US" dirty="0"/>
              <a:t>Become leader</a:t>
            </a:r>
          </a:p>
          <a:p>
            <a:pPr marL="1314450" lvl="2" indent="-457200">
              <a:lnSpc>
                <a:spcPct val="100000"/>
              </a:lnSpc>
            </a:pPr>
            <a:r>
              <a:rPr lang="en-US" dirty="0"/>
              <a:t>Send </a:t>
            </a:r>
            <a:r>
              <a:rPr lang="en-US" dirty="0" err="1"/>
              <a:t>AppendEntries</a:t>
            </a:r>
            <a:r>
              <a:rPr lang="en-US" dirty="0"/>
              <a:t> heartbeats to all other servers</a:t>
            </a:r>
          </a:p>
          <a:p>
            <a:pPr marL="914400" lvl="1" indent="-457200">
              <a:lnSpc>
                <a:spcPct val="100000"/>
              </a:lnSpc>
              <a:spcBef>
                <a:spcPts val="1800"/>
              </a:spcBef>
              <a:buFont typeface="+mj-lt"/>
              <a:buAutoNum type="arabicPeriod"/>
            </a:pPr>
            <a:r>
              <a:rPr lang="en-US" sz="2400" dirty="0"/>
              <a:t>Receive RPC from valid leader:</a:t>
            </a:r>
          </a:p>
          <a:p>
            <a:pPr marL="1314450" lvl="2" indent="-457200">
              <a:lnSpc>
                <a:spcPct val="100000"/>
              </a:lnSpc>
            </a:pPr>
            <a:r>
              <a:rPr lang="en-US" dirty="0"/>
              <a:t>Return to follower state</a:t>
            </a:r>
          </a:p>
          <a:p>
            <a:pPr marL="914400" lvl="1" indent="-457200">
              <a:lnSpc>
                <a:spcPct val="100000"/>
              </a:lnSpc>
              <a:spcBef>
                <a:spcPts val="1800"/>
              </a:spcBef>
              <a:buFont typeface="+mj-lt"/>
              <a:buAutoNum type="arabicPeriod"/>
            </a:pPr>
            <a:r>
              <a:rPr lang="en-US" sz="2400" dirty="0"/>
              <a:t>No-one wins election (election timeout elapses):</a:t>
            </a:r>
          </a:p>
          <a:p>
            <a:pPr marL="1314450" lvl="2" indent="-457200">
              <a:lnSpc>
                <a:spcPct val="100000"/>
              </a:lnSpc>
            </a:pPr>
            <a:r>
              <a:rPr lang="en-US" dirty="0"/>
              <a:t>Increment term, start new election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48056" y="16215"/>
            <a:ext cx="9914744" cy="1066800"/>
          </a:xfrm>
        </p:spPr>
        <p:txBody>
          <a:bodyPr/>
          <a:lstStyle/>
          <a:p>
            <a:r>
              <a:rPr lang="en-US" dirty="0"/>
              <a:t>Elections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709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1453896"/>
            <a:ext cx="9828551" cy="528323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dirty="0">
                <a:solidFill>
                  <a:schemeClr val="accent4"/>
                </a:solidFill>
              </a:rPr>
              <a:t>Safety</a:t>
            </a:r>
            <a:r>
              <a:rPr lang="en-US" dirty="0"/>
              <a:t>:  allow at most one winner per term</a:t>
            </a:r>
          </a:p>
          <a:p>
            <a:pPr lvl="1">
              <a:lnSpc>
                <a:spcPct val="100000"/>
              </a:lnSpc>
              <a:spcBef>
                <a:spcPts val="400"/>
              </a:spcBef>
            </a:pPr>
            <a:r>
              <a:rPr lang="en-US" sz="2600" dirty="0"/>
              <a:t>Each server votes only once per term (persists on disk)</a:t>
            </a:r>
          </a:p>
          <a:p>
            <a:pPr lvl="1">
              <a:lnSpc>
                <a:spcPct val="100000"/>
              </a:lnSpc>
              <a:spcBef>
                <a:spcPts val="400"/>
              </a:spcBef>
            </a:pPr>
            <a:r>
              <a:rPr lang="en-US" sz="2600" dirty="0"/>
              <a:t>Two different candidates can’t get majorities in same term</a:t>
            </a: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en-US" dirty="0">
              <a:solidFill>
                <a:schemeClr val="accent4"/>
              </a:solidFill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en-US" dirty="0">
              <a:solidFill>
                <a:schemeClr val="accent4"/>
              </a:solidFill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en-US" dirty="0">
              <a:solidFill>
                <a:schemeClr val="accent4"/>
              </a:solidFill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dirty="0">
                <a:solidFill>
                  <a:schemeClr val="accent4"/>
                </a:solidFill>
              </a:rPr>
              <a:t>Liveness</a:t>
            </a:r>
            <a:r>
              <a:rPr lang="en-US" dirty="0"/>
              <a:t>: some candidate eventually wins</a:t>
            </a:r>
          </a:p>
          <a:p>
            <a:pPr lvl="1">
              <a:lnSpc>
                <a:spcPct val="100000"/>
              </a:lnSpc>
              <a:spcBef>
                <a:spcPts val="400"/>
              </a:spcBef>
            </a:pPr>
            <a:r>
              <a:rPr lang="en-US" sz="2600" dirty="0"/>
              <a:t>Each choose election timeouts randomly in [T, 2T]</a:t>
            </a:r>
          </a:p>
          <a:p>
            <a:pPr lvl="1">
              <a:lnSpc>
                <a:spcPct val="100000"/>
              </a:lnSpc>
              <a:spcBef>
                <a:spcPts val="400"/>
              </a:spcBef>
            </a:pPr>
            <a:r>
              <a:rPr lang="en-US" sz="2600" dirty="0"/>
              <a:t>One usually initiates and wins election before others start</a:t>
            </a:r>
          </a:p>
          <a:p>
            <a:pPr lvl="1">
              <a:lnSpc>
                <a:spcPct val="100000"/>
              </a:lnSpc>
              <a:spcBef>
                <a:spcPts val="400"/>
              </a:spcBef>
            </a:pPr>
            <a:r>
              <a:rPr lang="en-US" sz="2600" dirty="0"/>
              <a:t>Works well if T &gt;&gt; network RTT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267200" y="3384097"/>
            <a:ext cx="457200" cy="457200"/>
          </a:xfrm>
          <a:prstGeom prst="round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endParaRPr lang="en-US" sz="1600" b="0">
              <a:solidFill>
                <a:srgbClr val="00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029200" y="3384097"/>
            <a:ext cx="457200" cy="457200"/>
          </a:xfrm>
          <a:prstGeom prst="round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endParaRPr lang="en-US" sz="1600" b="0">
              <a:solidFill>
                <a:srgbClr val="0000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791200" y="3384097"/>
            <a:ext cx="457200" cy="457200"/>
          </a:xfrm>
          <a:prstGeom prst="round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endParaRPr lang="en-US" sz="1600" b="0">
              <a:solidFill>
                <a:srgbClr val="000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553200" y="3384097"/>
            <a:ext cx="457200" cy="457200"/>
          </a:xfrm>
          <a:prstGeom prst="round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endParaRPr lang="en-US" sz="1600" b="0">
              <a:solidFill>
                <a:srgbClr val="0000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315200" y="3384097"/>
            <a:ext cx="457200" cy="457200"/>
          </a:xfrm>
          <a:prstGeom prst="round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endParaRPr lang="en-US" sz="1600" b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57800" y="3938855"/>
            <a:ext cx="1371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0" dirty="0">
                <a:solidFill>
                  <a:srgbClr val="000000"/>
                </a:solidFill>
                <a:latin typeface="Arial" charset="0"/>
              </a:rPr>
              <a:t>Servers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48600" y="3307899"/>
            <a:ext cx="1905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A5001E"/>
                </a:solidFill>
                <a:latin typeface="Arial" charset="0"/>
              </a:rPr>
              <a:t>Voted for candidate 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09800" y="3307899"/>
            <a:ext cx="1905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704316"/>
                </a:solidFill>
                <a:latin typeface="Arial" charset="0"/>
              </a:rPr>
              <a:t>B can’t also get majority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715000" y="3307897"/>
            <a:ext cx="2133600" cy="609600"/>
          </a:xfrm>
          <a:prstGeom prst="roundRect">
            <a:avLst/>
          </a:prstGeom>
          <a:noFill/>
          <a:ln>
            <a:solidFill>
              <a:schemeClr val="accent4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191000" y="3307897"/>
            <a:ext cx="1371600" cy="609600"/>
          </a:xfrm>
          <a:prstGeom prst="roundRect">
            <a:avLst/>
          </a:prstGeom>
          <a:noFill/>
          <a:ln>
            <a:solidFill>
              <a:srgbClr val="704316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48056" y="18288"/>
            <a:ext cx="11540359" cy="1066800"/>
          </a:xfrm>
        </p:spPr>
        <p:txBody>
          <a:bodyPr/>
          <a:lstStyle/>
          <a:p>
            <a:r>
              <a:rPr lang="en-US" dirty="0"/>
              <a:t>Elections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246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5111496"/>
            <a:ext cx="9694127" cy="174650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</a:pPr>
            <a:r>
              <a:rPr lang="en-US" sz="2400" dirty="0"/>
              <a:t>Log entry = &lt; index, term, command &gt;</a:t>
            </a: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</a:pPr>
            <a:r>
              <a:rPr lang="en-US" sz="2400" dirty="0"/>
              <a:t>Log stored on stable storage (disk); survives crashes</a:t>
            </a: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sz="2400" dirty="0"/>
              <a:t>Entry </a:t>
            </a:r>
            <a:r>
              <a:rPr lang="en-US" sz="2400" dirty="0">
                <a:solidFill>
                  <a:schemeClr val="accent4"/>
                </a:solidFill>
              </a:rPr>
              <a:t>committed</a:t>
            </a:r>
            <a:r>
              <a:rPr lang="en-US" sz="2400" dirty="0"/>
              <a:t> if known to be stored on majority of servers</a:t>
            </a:r>
          </a:p>
          <a:p>
            <a:pPr lvl="1">
              <a:lnSpc>
                <a:spcPct val="100000"/>
              </a:lnSpc>
              <a:spcBef>
                <a:spcPts val="400"/>
              </a:spcBef>
            </a:pPr>
            <a:r>
              <a:rPr lang="en-US" sz="2400" dirty="0"/>
              <a:t>Durable / stable, will eventually be executed by state machines</a:t>
            </a:r>
          </a:p>
        </p:txBody>
      </p:sp>
      <p:sp>
        <p:nvSpPr>
          <p:cNvPr id="7" name="Rectangle 6"/>
          <p:cNvSpPr/>
          <p:nvPr/>
        </p:nvSpPr>
        <p:spPr>
          <a:xfrm>
            <a:off x="3678967" y="1737688"/>
            <a:ext cx="457200" cy="4572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>
                <a:solidFill>
                  <a:srgbClr val="000000"/>
                </a:solidFill>
              </a:rPr>
              <a:t>add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678967" y="135668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136167" y="135668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93367" y="135668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050567" y="135668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507767" y="135668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5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041167" y="135668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6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574567" y="135668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7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107967" y="135668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8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507767" y="1737688"/>
            <a:ext cx="533400" cy="457200"/>
          </a:xfrm>
          <a:prstGeom prst="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3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 err="1">
                <a:solidFill>
                  <a:srgbClr val="000000"/>
                </a:solidFill>
              </a:rPr>
              <a:t>jmp</a:t>
            </a:r>
            <a:endParaRPr lang="en-US" sz="1600" b="0" dirty="0">
              <a:solidFill>
                <a:srgbClr val="000000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4136167" y="1737688"/>
            <a:ext cx="457200" cy="4572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 err="1">
                <a:solidFill>
                  <a:srgbClr val="000000"/>
                </a:solidFill>
              </a:rPr>
              <a:t>cmp</a:t>
            </a:r>
            <a:endParaRPr lang="en-US" sz="1600" b="0" dirty="0">
              <a:solidFill>
                <a:srgbClr val="000000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4593367" y="1737688"/>
            <a:ext cx="457200" cy="4572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>
                <a:solidFill>
                  <a:srgbClr val="000000"/>
                </a:solidFill>
              </a:rPr>
              <a:t>ret</a:t>
            </a:r>
          </a:p>
        </p:txBody>
      </p:sp>
      <p:sp>
        <p:nvSpPr>
          <p:cNvPr id="57" name="Rectangle 56"/>
          <p:cNvSpPr/>
          <p:nvPr/>
        </p:nvSpPr>
        <p:spPr>
          <a:xfrm>
            <a:off x="5050567" y="1737688"/>
            <a:ext cx="457200" cy="4572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2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 err="1">
                <a:solidFill>
                  <a:srgbClr val="000000"/>
                </a:solidFill>
              </a:rPr>
              <a:t>mov</a:t>
            </a:r>
            <a:endParaRPr lang="en-US" sz="1600" b="0" dirty="0">
              <a:solidFill>
                <a:srgbClr val="000000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6041167" y="1737688"/>
            <a:ext cx="533400" cy="457200"/>
          </a:xfrm>
          <a:prstGeom prst="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3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>
                <a:solidFill>
                  <a:srgbClr val="000000"/>
                </a:solidFill>
              </a:rPr>
              <a:t>div</a:t>
            </a:r>
          </a:p>
        </p:txBody>
      </p:sp>
      <p:sp>
        <p:nvSpPr>
          <p:cNvPr id="60" name="Rectangle 59"/>
          <p:cNvSpPr/>
          <p:nvPr/>
        </p:nvSpPr>
        <p:spPr>
          <a:xfrm>
            <a:off x="6574567" y="1737688"/>
            <a:ext cx="533400" cy="457200"/>
          </a:xfrm>
          <a:prstGeom prst="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3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 err="1">
                <a:solidFill>
                  <a:srgbClr val="000000"/>
                </a:solidFill>
              </a:rPr>
              <a:t>shl</a:t>
            </a:r>
            <a:endParaRPr lang="en-US" sz="1600" b="0" dirty="0">
              <a:solidFill>
                <a:srgbClr val="000000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7107967" y="1737688"/>
            <a:ext cx="533400" cy="457200"/>
          </a:xfrm>
          <a:prstGeom prst="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3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>
                <a:solidFill>
                  <a:srgbClr val="000000"/>
                </a:solidFill>
              </a:rPr>
              <a:t>sub</a:t>
            </a:r>
          </a:p>
        </p:txBody>
      </p:sp>
      <p:sp>
        <p:nvSpPr>
          <p:cNvPr id="62" name="Rectangle 61"/>
          <p:cNvSpPr/>
          <p:nvPr/>
        </p:nvSpPr>
        <p:spPr>
          <a:xfrm>
            <a:off x="3678967" y="2347288"/>
            <a:ext cx="457200" cy="4572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>
                <a:solidFill>
                  <a:srgbClr val="000000"/>
                </a:solidFill>
              </a:rPr>
              <a:t>add</a:t>
            </a:r>
          </a:p>
        </p:txBody>
      </p:sp>
      <p:sp>
        <p:nvSpPr>
          <p:cNvPr id="63" name="Rectangle 62"/>
          <p:cNvSpPr/>
          <p:nvPr/>
        </p:nvSpPr>
        <p:spPr>
          <a:xfrm>
            <a:off x="5507767" y="2347288"/>
            <a:ext cx="533400" cy="457200"/>
          </a:xfrm>
          <a:prstGeom prst="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3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 err="1">
                <a:solidFill>
                  <a:srgbClr val="000000"/>
                </a:solidFill>
              </a:rPr>
              <a:t>jmp</a:t>
            </a:r>
            <a:endParaRPr lang="en-US" sz="1600" b="0" dirty="0">
              <a:solidFill>
                <a:srgbClr val="000000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4136167" y="2347288"/>
            <a:ext cx="457200" cy="4572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 err="1">
                <a:solidFill>
                  <a:srgbClr val="000000"/>
                </a:solidFill>
              </a:rPr>
              <a:t>cmp</a:t>
            </a:r>
            <a:endParaRPr lang="en-US" sz="1600" b="0" dirty="0">
              <a:solidFill>
                <a:srgbClr val="000000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4593367" y="2347288"/>
            <a:ext cx="457200" cy="4572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>
                <a:solidFill>
                  <a:srgbClr val="000000"/>
                </a:solidFill>
              </a:rPr>
              <a:t>ret</a:t>
            </a:r>
          </a:p>
        </p:txBody>
      </p:sp>
      <p:sp>
        <p:nvSpPr>
          <p:cNvPr id="66" name="Rectangle 65"/>
          <p:cNvSpPr/>
          <p:nvPr/>
        </p:nvSpPr>
        <p:spPr>
          <a:xfrm>
            <a:off x="5050567" y="2347288"/>
            <a:ext cx="457200" cy="4572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2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 err="1">
                <a:solidFill>
                  <a:srgbClr val="000000"/>
                </a:solidFill>
              </a:rPr>
              <a:t>mov</a:t>
            </a:r>
            <a:endParaRPr lang="en-US" sz="1600" b="0" dirty="0">
              <a:solidFill>
                <a:srgbClr val="000000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3678967" y="2956888"/>
            <a:ext cx="457200" cy="4572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>
                <a:solidFill>
                  <a:srgbClr val="000000"/>
                </a:solidFill>
              </a:rPr>
              <a:t>add</a:t>
            </a:r>
          </a:p>
        </p:txBody>
      </p:sp>
      <p:sp>
        <p:nvSpPr>
          <p:cNvPr id="71" name="Rectangle 70"/>
          <p:cNvSpPr/>
          <p:nvPr/>
        </p:nvSpPr>
        <p:spPr>
          <a:xfrm>
            <a:off x="5507767" y="2956888"/>
            <a:ext cx="533400" cy="457200"/>
          </a:xfrm>
          <a:prstGeom prst="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3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 err="1">
                <a:solidFill>
                  <a:srgbClr val="000000"/>
                </a:solidFill>
              </a:rPr>
              <a:t>jmp</a:t>
            </a:r>
            <a:endParaRPr lang="en-US" sz="1600" b="0" dirty="0">
              <a:solidFill>
                <a:srgbClr val="000000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4136167" y="2956888"/>
            <a:ext cx="457200" cy="4572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 err="1">
                <a:solidFill>
                  <a:srgbClr val="000000"/>
                </a:solidFill>
              </a:rPr>
              <a:t>cmp</a:t>
            </a:r>
            <a:endParaRPr lang="en-US" sz="1600" b="0" dirty="0">
              <a:solidFill>
                <a:srgbClr val="000000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4593367" y="2956888"/>
            <a:ext cx="457200" cy="4572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>
                <a:solidFill>
                  <a:srgbClr val="000000"/>
                </a:solidFill>
              </a:rPr>
              <a:t>ret</a:t>
            </a:r>
          </a:p>
        </p:txBody>
      </p:sp>
      <p:sp>
        <p:nvSpPr>
          <p:cNvPr id="74" name="Rectangle 73"/>
          <p:cNvSpPr/>
          <p:nvPr/>
        </p:nvSpPr>
        <p:spPr>
          <a:xfrm>
            <a:off x="5050567" y="2956888"/>
            <a:ext cx="457200" cy="4572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2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 err="1">
                <a:solidFill>
                  <a:srgbClr val="000000"/>
                </a:solidFill>
              </a:rPr>
              <a:t>mov</a:t>
            </a:r>
            <a:endParaRPr lang="en-US" sz="1600" b="0" dirty="0">
              <a:solidFill>
                <a:srgbClr val="000000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6041167" y="2956888"/>
            <a:ext cx="533400" cy="457200"/>
          </a:xfrm>
          <a:prstGeom prst="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3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>
                <a:solidFill>
                  <a:srgbClr val="000000"/>
                </a:solidFill>
              </a:rPr>
              <a:t>div</a:t>
            </a:r>
          </a:p>
        </p:txBody>
      </p:sp>
      <p:sp>
        <p:nvSpPr>
          <p:cNvPr id="76" name="Rectangle 75"/>
          <p:cNvSpPr/>
          <p:nvPr/>
        </p:nvSpPr>
        <p:spPr>
          <a:xfrm>
            <a:off x="6574567" y="2956888"/>
            <a:ext cx="533400" cy="457200"/>
          </a:xfrm>
          <a:prstGeom prst="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3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 err="1">
                <a:solidFill>
                  <a:srgbClr val="000000"/>
                </a:solidFill>
              </a:rPr>
              <a:t>shl</a:t>
            </a:r>
            <a:endParaRPr lang="en-US" sz="1600" b="0" dirty="0">
              <a:solidFill>
                <a:srgbClr val="000000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7107967" y="2956888"/>
            <a:ext cx="533400" cy="457200"/>
          </a:xfrm>
          <a:prstGeom prst="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3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>
                <a:solidFill>
                  <a:srgbClr val="000000"/>
                </a:solidFill>
              </a:rPr>
              <a:t>sub</a:t>
            </a:r>
          </a:p>
        </p:txBody>
      </p:sp>
      <p:sp>
        <p:nvSpPr>
          <p:cNvPr id="78" name="Rectangle 77"/>
          <p:cNvSpPr/>
          <p:nvPr/>
        </p:nvSpPr>
        <p:spPr>
          <a:xfrm>
            <a:off x="3678967" y="3566488"/>
            <a:ext cx="457200" cy="4572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>
                <a:solidFill>
                  <a:srgbClr val="000000"/>
                </a:solidFill>
              </a:rPr>
              <a:t>add</a:t>
            </a:r>
          </a:p>
        </p:txBody>
      </p:sp>
      <p:sp>
        <p:nvSpPr>
          <p:cNvPr id="80" name="Rectangle 79"/>
          <p:cNvSpPr/>
          <p:nvPr/>
        </p:nvSpPr>
        <p:spPr>
          <a:xfrm>
            <a:off x="4136167" y="3566488"/>
            <a:ext cx="457200" cy="4572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 err="1">
                <a:solidFill>
                  <a:srgbClr val="000000"/>
                </a:solidFill>
              </a:rPr>
              <a:t>cmp</a:t>
            </a:r>
            <a:endParaRPr lang="en-US" sz="1600" b="0" dirty="0">
              <a:solidFill>
                <a:srgbClr val="000000"/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3678967" y="4176088"/>
            <a:ext cx="457200" cy="4572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>
                <a:solidFill>
                  <a:srgbClr val="000000"/>
                </a:solidFill>
              </a:rPr>
              <a:t>add</a:t>
            </a:r>
          </a:p>
        </p:txBody>
      </p:sp>
      <p:sp>
        <p:nvSpPr>
          <p:cNvPr id="87" name="Rectangle 86"/>
          <p:cNvSpPr/>
          <p:nvPr/>
        </p:nvSpPr>
        <p:spPr>
          <a:xfrm>
            <a:off x="5507767" y="4176088"/>
            <a:ext cx="533400" cy="457200"/>
          </a:xfrm>
          <a:prstGeom prst="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3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 err="1">
                <a:solidFill>
                  <a:srgbClr val="000000"/>
                </a:solidFill>
              </a:rPr>
              <a:t>jmp</a:t>
            </a:r>
            <a:endParaRPr lang="en-US" sz="1600" b="0" dirty="0">
              <a:solidFill>
                <a:srgbClr val="000000"/>
              </a:solidFill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4136167" y="4176088"/>
            <a:ext cx="457200" cy="4572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 err="1">
                <a:solidFill>
                  <a:srgbClr val="000000"/>
                </a:solidFill>
              </a:rPr>
              <a:t>cmp</a:t>
            </a:r>
            <a:endParaRPr lang="en-US" sz="1600" b="0" dirty="0">
              <a:solidFill>
                <a:srgbClr val="000000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593367" y="4176088"/>
            <a:ext cx="457200" cy="4572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>
                <a:solidFill>
                  <a:srgbClr val="000000"/>
                </a:solidFill>
              </a:rPr>
              <a:t>ret</a:t>
            </a:r>
          </a:p>
        </p:txBody>
      </p:sp>
      <p:sp>
        <p:nvSpPr>
          <p:cNvPr id="90" name="Rectangle 89"/>
          <p:cNvSpPr/>
          <p:nvPr/>
        </p:nvSpPr>
        <p:spPr>
          <a:xfrm>
            <a:off x="5050567" y="4176088"/>
            <a:ext cx="457200" cy="4572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2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 err="1">
                <a:solidFill>
                  <a:srgbClr val="000000"/>
                </a:solidFill>
              </a:rPr>
              <a:t>mov</a:t>
            </a:r>
            <a:endParaRPr lang="en-US" sz="1600" b="0" dirty="0">
              <a:solidFill>
                <a:srgbClr val="000000"/>
              </a:solidFill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6041167" y="4176088"/>
            <a:ext cx="533400" cy="457200"/>
          </a:xfrm>
          <a:prstGeom prst="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3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>
                <a:solidFill>
                  <a:srgbClr val="000000"/>
                </a:solidFill>
              </a:rPr>
              <a:t>div</a:t>
            </a:r>
          </a:p>
        </p:txBody>
      </p:sp>
      <p:sp>
        <p:nvSpPr>
          <p:cNvPr id="92" name="Rectangle 91"/>
          <p:cNvSpPr/>
          <p:nvPr/>
        </p:nvSpPr>
        <p:spPr>
          <a:xfrm>
            <a:off x="6574567" y="4176088"/>
            <a:ext cx="533400" cy="457200"/>
          </a:xfrm>
          <a:prstGeom prst="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3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 err="1">
                <a:solidFill>
                  <a:srgbClr val="000000"/>
                </a:solidFill>
              </a:rPr>
              <a:t>shl</a:t>
            </a:r>
            <a:endParaRPr lang="en-US" sz="1600" b="0" dirty="0">
              <a:solidFill>
                <a:srgbClr val="000000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8403369" y="1812402"/>
            <a:ext cx="713337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0" dirty="0">
                <a:solidFill>
                  <a:srgbClr val="000000"/>
                </a:solidFill>
                <a:latin typeface="Arial" charset="0"/>
              </a:rPr>
              <a:t>leader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8403369" y="1375940"/>
            <a:ext cx="1027525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0" dirty="0">
                <a:solidFill>
                  <a:srgbClr val="000000"/>
                </a:solidFill>
                <a:latin typeface="Arial" charset="0"/>
              </a:rPr>
              <a:t>log index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8403369" y="3374502"/>
            <a:ext cx="1013099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0" dirty="0">
                <a:solidFill>
                  <a:srgbClr val="000000"/>
                </a:solidFill>
                <a:latin typeface="Arial" charset="0"/>
              </a:rPr>
              <a:t>followers</a:t>
            </a:r>
          </a:p>
        </p:txBody>
      </p:sp>
      <p:sp>
        <p:nvSpPr>
          <p:cNvPr id="97" name="Right Brace 96"/>
          <p:cNvSpPr/>
          <p:nvPr/>
        </p:nvSpPr>
        <p:spPr>
          <a:xfrm>
            <a:off x="7946167" y="2347290"/>
            <a:ext cx="228600" cy="2283023"/>
          </a:xfrm>
          <a:prstGeom prst="rightBrace">
            <a:avLst>
              <a:gd name="adj1" fmla="val 37205"/>
              <a:gd name="adj2" fmla="val 50000"/>
            </a:avLst>
          </a:prstGeom>
          <a:ln w="19050" cap="rnd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678967" y="4709488"/>
            <a:ext cx="3429000" cy="228600"/>
            <a:chOff x="2154967" y="4709488"/>
            <a:chExt cx="3429000" cy="228600"/>
          </a:xfrm>
        </p:grpSpPr>
        <p:cxnSp>
          <p:nvCxnSpPr>
            <p:cNvPr id="99" name="Straight Connector 98"/>
            <p:cNvCxnSpPr/>
            <p:nvPr/>
          </p:nvCxnSpPr>
          <p:spPr>
            <a:xfrm>
              <a:off x="2154967" y="4709488"/>
              <a:ext cx="0" cy="228600"/>
            </a:xfrm>
            <a:prstGeom prst="line">
              <a:avLst/>
            </a:prstGeom>
            <a:ln w="28575" cap="rnd">
              <a:solidFill>
                <a:schemeClr val="accent4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5583967" y="4709488"/>
              <a:ext cx="0" cy="228600"/>
            </a:xfrm>
            <a:prstGeom prst="line">
              <a:avLst/>
            </a:prstGeom>
            <a:ln w="28575" cap="rnd">
              <a:solidFill>
                <a:schemeClr val="accent4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2154967" y="4823788"/>
              <a:ext cx="3429000" cy="0"/>
            </a:xfrm>
            <a:prstGeom prst="line">
              <a:avLst/>
            </a:prstGeom>
            <a:ln w="28575" cap="rnd">
              <a:solidFill>
                <a:schemeClr val="accent4"/>
              </a:solidFill>
              <a:headEnd type="triangle" w="med" len="lg"/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3" name="TextBox 102"/>
          <p:cNvSpPr txBox="1"/>
          <p:nvPr/>
        </p:nvSpPr>
        <p:spPr>
          <a:xfrm>
            <a:off x="8403369" y="4630313"/>
            <a:ext cx="2021387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0" dirty="0">
                <a:solidFill>
                  <a:srgbClr val="A5001E"/>
                </a:solidFill>
                <a:latin typeface="Arial" charset="0"/>
              </a:rPr>
              <a:t>committed entries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2634209" y="1473834"/>
            <a:ext cx="511358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0" dirty="0">
                <a:solidFill>
                  <a:srgbClr val="1F4899"/>
                </a:solidFill>
                <a:latin typeface="Arial" charset="0"/>
              </a:rPr>
              <a:t>term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2020259" y="2127717"/>
            <a:ext cx="1125308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0" dirty="0">
                <a:solidFill>
                  <a:srgbClr val="1F4899"/>
                </a:solidFill>
                <a:latin typeface="Arial" charset="0"/>
              </a:rPr>
              <a:t>command</a:t>
            </a:r>
          </a:p>
        </p:txBody>
      </p:sp>
      <p:sp>
        <p:nvSpPr>
          <p:cNvPr id="109" name="Freeform 108"/>
          <p:cNvSpPr/>
          <p:nvPr/>
        </p:nvSpPr>
        <p:spPr>
          <a:xfrm>
            <a:off x="3226582" y="1649485"/>
            <a:ext cx="375385" cy="240640"/>
          </a:xfrm>
          <a:custGeom>
            <a:avLst/>
            <a:gdLst>
              <a:gd name="connsiteX0" fmla="*/ 0 w 375385"/>
              <a:gd name="connsiteY0" fmla="*/ 0 h 240632"/>
              <a:gd name="connsiteX1" fmla="*/ 375385 w 375385"/>
              <a:gd name="connsiteY1" fmla="*/ 240632 h 240632"/>
              <a:gd name="connsiteX0" fmla="*/ 0 w 375385"/>
              <a:gd name="connsiteY0" fmla="*/ 0 h 240632"/>
              <a:gd name="connsiteX1" fmla="*/ 375385 w 375385"/>
              <a:gd name="connsiteY1" fmla="*/ 240632 h 240632"/>
              <a:gd name="connsiteX0" fmla="*/ 0 w 375385"/>
              <a:gd name="connsiteY0" fmla="*/ 8 h 240640"/>
              <a:gd name="connsiteX1" fmla="*/ 375385 w 375385"/>
              <a:gd name="connsiteY1" fmla="*/ 240640 h 240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5385" h="240640">
                <a:moveTo>
                  <a:pt x="0" y="8"/>
                </a:moveTo>
                <a:cubicBezTo>
                  <a:pt x="363353" y="-1597"/>
                  <a:pt x="-33689" y="237432"/>
                  <a:pt x="375385" y="240640"/>
                </a:cubicBezTo>
              </a:path>
            </a:pathLst>
          </a:custGeom>
          <a:ln w="19050" cap="rnd">
            <a:solidFill>
              <a:schemeClr val="tx2"/>
            </a:solidFill>
            <a:tailEnd type="triangl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110" name="Freeform 109"/>
          <p:cNvSpPr/>
          <p:nvPr/>
        </p:nvSpPr>
        <p:spPr>
          <a:xfrm flipV="1">
            <a:off x="3221769" y="2040852"/>
            <a:ext cx="375385" cy="240640"/>
          </a:xfrm>
          <a:custGeom>
            <a:avLst/>
            <a:gdLst>
              <a:gd name="connsiteX0" fmla="*/ 0 w 375385"/>
              <a:gd name="connsiteY0" fmla="*/ 0 h 240632"/>
              <a:gd name="connsiteX1" fmla="*/ 375385 w 375385"/>
              <a:gd name="connsiteY1" fmla="*/ 240632 h 240632"/>
              <a:gd name="connsiteX0" fmla="*/ 0 w 375385"/>
              <a:gd name="connsiteY0" fmla="*/ 0 h 240632"/>
              <a:gd name="connsiteX1" fmla="*/ 375385 w 375385"/>
              <a:gd name="connsiteY1" fmla="*/ 240632 h 240632"/>
              <a:gd name="connsiteX0" fmla="*/ 0 w 375385"/>
              <a:gd name="connsiteY0" fmla="*/ 8 h 240640"/>
              <a:gd name="connsiteX1" fmla="*/ 375385 w 375385"/>
              <a:gd name="connsiteY1" fmla="*/ 240640 h 240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5385" h="240640">
                <a:moveTo>
                  <a:pt x="0" y="8"/>
                </a:moveTo>
                <a:cubicBezTo>
                  <a:pt x="363353" y="-1597"/>
                  <a:pt x="-33689" y="237432"/>
                  <a:pt x="375385" y="240640"/>
                </a:cubicBezTo>
              </a:path>
            </a:pathLst>
          </a:custGeom>
          <a:ln w="19050" cap="rnd">
            <a:solidFill>
              <a:schemeClr val="tx2"/>
            </a:solidFill>
            <a:tailEnd type="triangl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48056" y="18288"/>
            <a:ext cx="11540359" cy="1066800"/>
          </a:xfrm>
        </p:spPr>
        <p:txBody>
          <a:bodyPr/>
          <a:lstStyle/>
          <a:p>
            <a:r>
              <a:rPr lang="en-US" dirty="0"/>
              <a:t>Log Structure</a:t>
            </a:r>
          </a:p>
        </p:txBody>
      </p:sp>
    </p:spTree>
    <p:extLst>
      <p:ext uri="{BB962C8B-B14F-4D97-AF65-F5344CB8AC3E}">
        <p14:creationId xmlns:p14="http://schemas.microsoft.com/office/powerpoint/2010/main" val="1909731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96" grpId="0"/>
      <p:bldP spid="97" grpId="0" animBg="1"/>
      <p:bldP spid="10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3793147"/>
            <a:ext cx="10792918" cy="306485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 dirty="0"/>
              <a:t>Client sends command to leader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 dirty="0"/>
              <a:t>Leader appends command to its log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 dirty="0"/>
              <a:t>Leader sends </a:t>
            </a:r>
            <a:r>
              <a:rPr lang="en-US" sz="2200" dirty="0" err="1"/>
              <a:t>AppendEntries</a:t>
            </a:r>
            <a:r>
              <a:rPr lang="en-US" sz="2200" dirty="0"/>
              <a:t> RPCs to followers</a:t>
            </a:r>
          </a:p>
          <a:p>
            <a:pPr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</a:pPr>
            <a:r>
              <a:rPr lang="en-US" sz="2200" dirty="0">
                <a:solidFill>
                  <a:srgbClr val="C00000"/>
                </a:solidFill>
              </a:rPr>
              <a:t>Once new entry committed: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 dirty="0"/>
              <a:t>Leader passes command to its state machine, sends result to client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 dirty="0"/>
              <a:t>Leader piggybacks commitment to followers in later </a:t>
            </a:r>
            <a:r>
              <a:rPr lang="en-US" sz="2200" dirty="0" err="1"/>
              <a:t>AppendEntries</a:t>
            </a:r>
            <a:endParaRPr lang="en-US" sz="2200" dirty="0"/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 dirty="0"/>
              <a:t>Followers pass committed commands to their state machines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32984" y="14898"/>
            <a:ext cx="9719872" cy="1066800"/>
          </a:xfrm>
        </p:spPr>
        <p:txBody>
          <a:bodyPr/>
          <a:lstStyle/>
          <a:p>
            <a:r>
              <a:rPr lang="en-US" dirty="0"/>
              <a:t>Normal operation</a:t>
            </a:r>
          </a:p>
        </p:txBody>
      </p:sp>
      <p:sp>
        <p:nvSpPr>
          <p:cNvPr id="105" name="Rounded Rectangle 104"/>
          <p:cNvSpPr/>
          <p:nvPr/>
        </p:nvSpPr>
        <p:spPr>
          <a:xfrm>
            <a:off x="2525656" y="1683738"/>
            <a:ext cx="2286000" cy="1905000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6" name="Group 105"/>
          <p:cNvGrpSpPr/>
          <p:nvPr/>
        </p:nvGrpSpPr>
        <p:grpSpPr>
          <a:xfrm>
            <a:off x="2830456" y="3207738"/>
            <a:ext cx="1524000" cy="228600"/>
            <a:chOff x="1828800" y="3733800"/>
            <a:chExt cx="1524000" cy="228600"/>
          </a:xfrm>
        </p:grpSpPr>
        <p:sp>
          <p:nvSpPr>
            <p:cNvPr id="107" name="Rectangle 106"/>
            <p:cNvSpPr/>
            <p:nvPr/>
          </p:nvSpPr>
          <p:spPr>
            <a:xfrm>
              <a:off x="1828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>
                  <a:latin typeface="Arial" charset="0"/>
                </a:rPr>
                <a:t>add</a:t>
              </a: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2209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latin typeface="Arial" charset="0"/>
                </a:rPr>
                <a:t>jmp</a:t>
              </a:r>
              <a:endParaRPr lang="en-US" sz="1400" dirty="0">
                <a:latin typeface="Arial" charset="0"/>
              </a:endParaRP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2590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latin typeface="Arial" charset="0"/>
                </a:rPr>
                <a:t>mov</a:t>
              </a:r>
              <a:endParaRPr lang="en-US" sz="1400" dirty="0">
                <a:latin typeface="Arial" charset="0"/>
              </a:endParaRPr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2971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latin typeface="Arial" charset="0"/>
                </a:rPr>
                <a:t>shl</a:t>
              </a:r>
              <a:endParaRPr lang="en-US" sz="1400" dirty="0">
                <a:latin typeface="Arial" charset="0"/>
              </a:endParaRPr>
            </a:p>
          </p:txBody>
        </p:sp>
      </p:grpSp>
      <p:sp>
        <p:nvSpPr>
          <p:cNvPr id="111" name="TextBox 110"/>
          <p:cNvSpPr txBox="1"/>
          <p:nvPr/>
        </p:nvSpPr>
        <p:spPr>
          <a:xfrm>
            <a:off x="3428952" y="2979138"/>
            <a:ext cx="327013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latin typeface="Arial" charset="0"/>
                <a:ea typeface="Arial" charset="0"/>
                <a:cs typeface="Arial" charset="0"/>
              </a:rPr>
              <a:t>Log</a:t>
            </a:r>
          </a:p>
        </p:txBody>
      </p:sp>
      <p:grpSp>
        <p:nvGrpSpPr>
          <p:cNvPr id="112" name="Group 111"/>
          <p:cNvGrpSpPr/>
          <p:nvPr/>
        </p:nvGrpSpPr>
        <p:grpSpPr>
          <a:xfrm>
            <a:off x="3924425" y="2217138"/>
            <a:ext cx="658633" cy="609600"/>
            <a:chOff x="3075167" y="2286000"/>
            <a:chExt cx="658633" cy="609600"/>
          </a:xfrm>
        </p:grpSpPr>
        <p:sp>
          <p:nvSpPr>
            <p:cNvPr id="113" name="Oval 112"/>
            <p:cNvSpPr/>
            <p:nvPr/>
          </p:nvSpPr>
          <p:spPr>
            <a:xfrm>
              <a:off x="3322154" y="2401625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/>
            <p:cNvSpPr/>
            <p:nvPr/>
          </p:nvSpPr>
          <p:spPr>
            <a:xfrm>
              <a:off x="3569142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/>
            <p:cNvSpPr/>
            <p:nvPr/>
          </p:nvSpPr>
          <p:spPr>
            <a:xfrm>
              <a:off x="3322154" y="2730942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/>
            <p:cNvSpPr/>
            <p:nvPr/>
          </p:nvSpPr>
          <p:spPr>
            <a:xfrm>
              <a:off x="3075167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Freeform 116"/>
            <p:cNvSpPr/>
            <p:nvPr/>
          </p:nvSpPr>
          <p:spPr>
            <a:xfrm>
              <a:off x="3492394" y="2479551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Freeform 117"/>
            <p:cNvSpPr/>
            <p:nvPr/>
          </p:nvSpPr>
          <p:spPr>
            <a:xfrm rot="10800000">
              <a:off x="3157496" y="2725143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Freeform 118"/>
            <p:cNvSpPr/>
            <p:nvPr/>
          </p:nvSpPr>
          <p:spPr>
            <a:xfrm flipH="1">
              <a:off x="3158892" y="248395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Freeform 119"/>
            <p:cNvSpPr/>
            <p:nvPr/>
          </p:nvSpPr>
          <p:spPr>
            <a:xfrm rot="10800000" flipH="1">
              <a:off x="3488208" y="272514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3334455" y="2286000"/>
              <a:ext cx="136991" cy="126788"/>
            </a:xfrm>
            <a:custGeom>
              <a:avLst/>
              <a:gdLst>
                <a:gd name="connsiteX0" fmla="*/ 0 w 185980"/>
                <a:gd name="connsiteY0" fmla="*/ 0 h 6711"/>
                <a:gd name="connsiteX1" fmla="*/ 185980 w 185980"/>
                <a:gd name="connsiteY1" fmla="*/ 0 h 6711"/>
                <a:gd name="connsiteX0" fmla="*/ 2160 w 12160"/>
                <a:gd name="connsiteY0" fmla="*/ 223289 h 223707"/>
                <a:gd name="connsiteX1" fmla="*/ 12160 w 12160"/>
                <a:gd name="connsiteY1" fmla="*/ 223289 h 223707"/>
                <a:gd name="connsiteX0" fmla="*/ 1366 w 13800"/>
                <a:gd name="connsiteY0" fmla="*/ 342290 h 342290"/>
                <a:gd name="connsiteX1" fmla="*/ 11366 w 13800"/>
                <a:gd name="connsiteY1" fmla="*/ 342290 h 342290"/>
                <a:gd name="connsiteX0" fmla="*/ 1989 w 14293"/>
                <a:gd name="connsiteY0" fmla="*/ 324153 h 324153"/>
                <a:gd name="connsiteX1" fmla="*/ 11989 w 14293"/>
                <a:gd name="connsiteY1" fmla="*/ 324153 h 324153"/>
                <a:gd name="connsiteX0" fmla="*/ 2255 w 14511"/>
                <a:gd name="connsiteY0" fmla="*/ 370090 h 370090"/>
                <a:gd name="connsiteX1" fmla="*/ 12255 w 14511"/>
                <a:gd name="connsiteY1" fmla="*/ 370090 h 370090"/>
                <a:gd name="connsiteX0" fmla="*/ 2329 w 14189"/>
                <a:gd name="connsiteY0" fmla="*/ 440603 h 440603"/>
                <a:gd name="connsiteX1" fmla="*/ 12329 w 14189"/>
                <a:gd name="connsiteY1" fmla="*/ 440603 h 440603"/>
                <a:gd name="connsiteX0" fmla="*/ 2751 w 14550"/>
                <a:gd name="connsiteY0" fmla="*/ 444918 h 444918"/>
                <a:gd name="connsiteX1" fmla="*/ 12751 w 14550"/>
                <a:gd name="connsiteY1" fmla="*/ 444918 h 444918"/>
                <a:gd name="connsiteX0" fmla="*/ 2670 w 14857"/>
                <a:gd name="connsiteY0" fmla="*/ 449265 h 449265"/>
                <a:gd name="connsiteX1" fmla="*/ 12670 w 14857"/>
                <a:gd name="connsiteY1" fmla="*/ 449265 h 449265"/>
                <a:gd name="connsiteX0" fmla="*/ 2810 w 14974"/>
                <a:gd name="connsiteY0" fmla="*/ 403354 h 403354"/>
                <a:gd name="connsiteX1" fmla="*/ 12810 w 14974"/>
                <a:gd name="connsiteY1" fmla="*/ 403354 h 403354"/>
                <a:gd name="connsiteX0" fmla="*/ 2954 w 14489"/>
                <a:gd name="connsiteY0" fmla="*/ 354005 h 354005"/>
                <a:gd name="connsiteX1" fmla="*/ 12954 w 14489"/>
                <a:gd name="connsiteY1" fmla="*/ 354005 h 354005"/>
                <a:gd name="connsiteX0" fmla="*/ 1970 w 13635"/>
                <a:gd name="connsiteY0" fmla="*/ 349722 h 349722"/>
                <a:gd name="connsiteX1" fmla="*/ 11970 w 13635"/>
                <a:gd name="connsiteY1" fmla="*/ 349722 h 3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5" h="349722">
                  <a:moveTo>
                    <a:pt x="1970" y="349722"/>
                  </a:moveTo>
                  <a:cubicBezTo>
                    <a:pt x="-7474" y="-103494"/>
                    <a:pt x="20582" y="-129473"/>
                    <a:pt x="11970" y="349722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2" name="Straight Connector 121"/>
            <p:cNvCxnSpPr/>
            <p:nvPr/>
          </p:nvCxnSpPr>
          <p:spPr>
            <a:xfrm flipV="1">
              <a:off x="3404484" y="2566284"/>
              <a:ext cx="0" cy="164658"/>
            </a:xfrm>
            <a:prstGeom prst="line">
              <a:avLst/>
            </a:pr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123" name="Group 122"/>
          <p:cNvGrpSpPr/>
          <p:nvPr/>
        </p:nvGrpSpPr>
        <p:grpSpPr>
          <a:xfrm>
            <a:off x="2893986" y="2217138"/>
            <a:ext cx="531549" cy="533400"/>
            <a:chOff x="2057400" y="2438400"/>
            <a:chExt cx="379678" cy="381000"/>
          </a:xfrm>
        </p:grpSpPr>
        <p:sp>
          <p:nvSpPr>
            <p:cNvPr id="124" name="AutoShape 568"/>
            <p:cNvSpPr>
              <a:spLocks noChangeArrowheads="1"/>
            </p:cNvSpPr>
            <p:nvPr/>
          </p:nvSpPr>
          <p:spPr bwMode="auto">
            <a:xfrm>
              <a:off x="2057400" y="2438400"/>
              <a:ext cx="379678" cy="379204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" name="AutoShape 569"/>
            <p:cNvSpPr>
              <a:spLocks noChangeArrowheads="1"/>
            </p:cNvSpPr>
            <p:nvPr/>
          </p:nvSpPr>
          <p:spPr bwMode="auto">
            <a:xfrm rot="7281778">
              <a:off x="2057637" y="2439959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" name="AutoShape 570"/>
            <p:cNvSpPr>
              <a:spLocks noChangeArrowheads="1"/>
            </p:cNvSpPr>
            <p:nvPr/>
          </p:nvSpPr>
          <p:spPr bwMode="auto">
            <a:xfrm rot="14395787">
              <a:off x="2057637" y="2438163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7" name="TextBox 126"/>
          <p:cNvSpPr txBox="1"/>
          <p:nvPr/>
        </p:nvSpPr>
        <p:spPr>
          <a:xfrm>
            <a:off x="2678058" y="1759940"/>
            <a:ext cx="963405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Consensus</a:t>
            </a:r>
            <a:br>
              <a:rPr lang="en-US" sz="1400" dirty="0">
                <a:latin typeface="Arial" charset="0"/>
                <a:ea typeface="Arial" charset="0"/>
                <a:cs typeface="Arial" charset="0"/>
              </a:rPr>
            </a:b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Module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3897258" y="1759940"/>
            <a:ext cx="71493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State</a:t>
            </a:r>
            <a:br>
              <a:rPr lang="en-US" sz="1400" dirty="0">
                <a:latin typeface="Arial" charset="0"/>
                <a:ea typeface="Arial" charset="0"/>
                <a:cs typeface="Arial" charset="0"/>
              </a:rPr>
            </a:b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Machine</a:t>
            </a:r>
          </a:p>
        </p:txBody>
      </p:sp>
      <p:sp>
        <p:nvSpPr>
          <p:cNvPr id="129" name="Rounded Rectangle 128"/>
          <p:cNvSpPr/>
          <p:nvPr/>
        </p:nvSpPr>
        <p:spPr>
          <a:xfrm>
            <a:off x="4964056" y="1683738"/>
            <a:ext cx="2286000" cy="1905000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0" name="Group 129"/>
          <p:cNvGrpSpPr/>
          <p:nvPr/>
        </p:nvGrpSpPr>
        <p:grpSpPr>
          <a:xfrm>
            <a:off x="5268856" y="3207738"/>
            <a:ext cx="1524000" cy="228600"/>
            <a:chOff x="1828800" y="3733800"/>
            <a:chExt cx="1524000" cy="228600"/>
          </a:xfrm>
        </p:grpSpPr>
        <p:sp>
          <p:nvSpPr>
            <p:cNvPr id="131" name="Rectangle 130"/>
            <p:cNvSpPr/>
            <p:nvPr/>
          </p:nvSpPr>
          <p:spPr>
            <a:xfrm>
              <a:off x="1828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>
                  <a:latin typeface="Arial" charset="0"/>
                </a:rPr>
                <a:t>add</a:t>
              </a:r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2209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latin typeface="Arial" charset="0"/>
                </a:rPr>
                <a:t>jmp</a:t>
              </a:r>
              <a:endParaRPr lang="en-US" sz="1400" dirty="0">
                <a:latin typeface="Arial" charset="0"/>
              </a:endParaRPr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2590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latin typeface="Arial" charset="0"/>
                </a:rPr>
                <a:t>mov</a:t>
              </a:r>
              <a:endParaRPr lang="en-US" sz="1400" dirty="0">
                <a:latin typeface="Arial" charset="0"/>
              </a:endParaRPr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2971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latin typeface="Arial" charset="0"/>
                </a:rPr>
                <a:t>shl</a:t>
              </a:r>
              <a:endParaRPr lang="en-US" sz="1400" dirty="0">
                <a:latin typeface="Arial" charset="0"/>
              </a:endParaRPr>
            </a:p>
          </p:txBody>
        </p:sp>
      </p:grpSp>
      <p:sp>
        <p:nvSpPr>
          <p:cNvPr id="135" name="TextBox 134"/>
          <p:cNvSpPr txBox="1"/>
          <p:nvPr/>
        </p:nvSpPr>
        <p:spPr>
          <a:xfrm>
            <a:off x="5867352" y="2979138"/>
            <a:ext cx="327013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latin typeface="Arial" charset="0"/>
                <a:ea typeface="Arial" charset="0"/>
                <a:cs typeface="Arial" charset="0"/>
              </a:rPr>
              <a:t>Log</a:t>
            </a:r>
          </a:p>
        </p:txBody>
      </p:sp>
      <p:grpSp>
        <p:nvGrpSpPr>
          <p:cNvPr id="136" name="Group 135"/>
          <p:cNvGrpSpPr/>
          <p:nvPr/>
        </p:nvGrpSpPr>
        <p:grpSpPr>
          <a:xfrm>
            <a:off x="6362825" y="2217138"/>
            <a:ext cx="658633" cy="609600"/>
            <a:chOff x="3075167" y="2286000"/>
            <a:chExt cx="658633" cy="609600"/>
          </a:xfrm>
        </p:grpSpPr>
        <p:sp>
          <p:nvSpPr>
            <p:cNvPr id="137" name="Oval 136"/>
            <p:cNvSpPr/>
            <p:nvPr/>
          </p:nvSpPr>
          <p:spPr>
            <a:xfrm>
              <a:off x="3322154" y="2401625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/>
            <p:nvPr/>
          </p:nvSpPr>
          <p:spPr>
            <a:xfrm>
              <a:off x="3569142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/>
            <p:nvPr/>
          </p:nvSpPr>
          <p:spPr>
            <a:xfrm>
              <a:off x="3322154" y="2730942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/>
            <p:nvPr/>
          </p:nvSpPr>
          <p:spPr>
            <a:xfrm>
              <a:off x="3075167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Freeform 140"/>
            <p:cNvSpPr/>
            <p:nvPr/>
          </p:nvSpPr>
          <p:spPr>
            <a:xfrm>
              <a:off x="3492394" y="2479551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Freeform 141"/>
            <p:cNvSpPr/>
            <p:nvPr/>
          </p:nvSpPr>
          <p:spPr>
            <a:xfrm rot="10800000">
              <a:off x="3157496" y="2725143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Freeform 142"/>
            <p:cNvSpPr/>
            <p:nvPr/>
          </p:nvSpPr>
          <p:spPr>
            <a:xfrm flipH="1">
              <a:off x="3158892" y="248395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Freeform 143"/>
            <p:cNvSpPr/>
            <p:nvPr/>
          </p:nvSpPr>
          <p:spPr>
            <a:xfrm rot="10800000" flipH="1">
              <a:off x="3488208" y="272514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Freeform 144"/>
            <p:cNvSpPr/>
            <p:nvPr/>
          </p:nvSpPr>
          <p:spPr>
            <a:xfrm>
              <a:off x="3334455" y="2286000"/>
              <a:ext cx="136991" cy="126788"/>
            </a:xfrm>
            <a:custGeom>
              <a:avLst/>
              <a:gdLst>
                <a:gd name="connsiteX0" fmla="*/ 0 w 185980"/>
                <a:gd name="connsiteY0" fmla="*/ 0 h 6711"/>
                <a:gd name="connsiteX1" fmla="*/ 185980 w 185980"/>
                <a:gd name="connsiteY1" fmla="*/ 0 h 6711"/>
                <a:gd name="connsiteX0" fmla="*/ 2160 w 12160"/>
                <a:gd name="connsiteY0" fmla="*/ 223289 h 223707"/>
                <a:gd name="connsiteX1" fmla="*/ 12160 w 12160"/>
                <a:gd name="connsiteY1" fmla="*/ 223289 h 223707"/>
                <a:gd name="connsiteX0" fmla="*/ 1366 w 13800"/>
                <a:gd name="connsiteY0" fmla="*/ 342290 h 342290"/>
                <a:gd name="connsiteX1" fmla="*/ 11366 w 13800"/>
                <a:gd name="connsiteY1" fmla="*/ 342290 h 342290"/>
                <a:gd name="connsiteX0" fmla="*/ 1989 w 14293"/>
                <a:gd name="connsiteY0" fmla="*/ 324153 h 324153"/>
                <a:gd name="connsiteX1" fmla="*/ 11989 w 14293"/>
                <a:gd name="connsiteY1" fmla="*/ 324153 h 324153"/>
                <a:gd name="connsiteX0" fmla="*/ 2255 w 14511"/>
                <a:gd name="connsiteY0" fmla="*/ 370090 h 370090"/>
                <a:gd name="connsiteX1" fmla="*/ 12255 w 14511"/>
                <a:gd name="connsiteY1" fmla="*/ 370090 h 370090"/>
                <a:gd name="connsiteX0" fmla="*/ 2329 w 14189"/>
                <a:gd name="connsiteY0" fmla="*/ 440603 h 440603"/>
                <a:gd name="connsiteX1" fmla="*/ 12329 w 14189"/>
                <a:gd name="connsiteY1" fmla="*/ 440603 h 440603"/>
                <a:gd name="connsiteX0" fmla="*/ 2751 w 14550"/>
                <a:gd name="connsiteY0" fmla="*/ 444918 h 444918"/>
                <a:gd name="connsiteX1" fmla="*/ 12751 w 14550"/>
                <a:gd name="connsiteY1" fmla="*/ 444918 h 444918"/>
                <a:gd name="connsiteX0" fmla="*/ 2670 w 14857"/>
                <a:gd name="connsiteY0" fmla="*/ 449265 h 449265"/>
                <a:gd name="connsiteX1" fmla="*/ 12670 w 14857"/>
                <a:gd name="connsiteY1" fmla="*/ 449265 h 449265"/>
                <a:gd name="connsiteX0" fmla="*/ 2810 w 14974"/>
                <a:gd name="connsiteY0" fmla="*/ 403354 h 403354"/>
                <a:gd name="connsiteX1" fmla="*/ 12810 w 14974"/>
                <a:gd name="connsiteY1" fmla="*/ 403354 h 403354"/>
                <a:gd name="connsiteX0" fmla="*/ 2954 w 14489"/>
                <a:gd name="connsiteY0" fmla="*/ 354005 h 354005"/>
                <a:gd name="connsiteX1" fmla="*/ 12954 w 14489"/>
                <a:gd name="connsiteY1" fmla="*/ 354005 h 354005"/>
                <a:gd name="connsiteX0" fmla="*/ 1970 w 13635"/>
                <a:gd name="connsiteY0" fmla="*/ 349722 h 349722"/>
                <a:gd name="connsiteX1" fmla="*/ 11970 w 13635"/>
                <a:gd name="connsiteY1" fmla="*/ 349722 h 3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5" h="349722">
                  <a:moveTo>
                    <a:pt x="1970" y="349722"/>
                  </a:moveTo>
                  <a:cubicBezTo>
                    <a:pt x="-7474" y="-103494"/>
                    <a:pt x="20582" y="-129473"/>
                    <a:pt x="11970" y="349722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6" name="Straight Connector 145"/>
            <p:cNvCxnSpPr/>
            <p:nvPr/>
          </p:nvCxnSpPr>
          <p:spPr>
            <a:xfrm flipV="1">
              <a:off x="3404484" y="2566284"/>
              <a:ext cx="0" cy="164658"/>
            </a:xfrm>
            <a:prstGeom prst="line">
              <a:avLst/>
            </a:pr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147" name="Group 146"/>
          <p:cNvGrpSpPr/>
          <p:nvPr/>
        </p:nvGrpSpPr>
        <p:grpSpPr>
          <a:xfrm>
            <a:off x="5332386" y="2217138"/>
            <a:ext cx="531549" cy="533400"/>
            <a:chOff x="2057400" y="2438400"/>
            <a:chExt cx="379678" cy="381000"/>
          </a:xfrm>
        </p:grpSpPr>
        <p:sp>
          <p:nvSpPr>
            <p:cNvPr id="148" name="AutoShape 568"/>
            <p:cNvSpPr>
              <a:spLocks noChangeArrowheads="1"/>
            </p:cNvSpPr>
            <p:nvPr/>
          </p:nvSpPr>
          <p:spPr bwMode="auto">
            <a:xfrm>
              <a:off x="2057400" y="2438400"/>
              <a:ext cx="379678" cy="379204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" name="AutoShape 569"/>
            <p:cNvSpPr>
              <a:spLocks noChangeArrowheads="1"/>
            </p:cNvSpPr>
            <p:nvPr/>
          </p:nvSpPr>
          <p:spPr bwMode="auto">
            <a:xfrm rot="7281778">
              <a:off x="2057637" y="2439959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" name="AutoShape 570"/>
            <p:cNvSpPr>
              <a:spLocks noChangeArrowheads="1"/>
            </p:cNvSpPr>
            <p:nvPr/>
          </p:nvSpPr>
          <p:spPr bwMode="auto">
            <a:xfrm rot="14395787">
              <a:off x="2057637" y="2438163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1" name="TextBox 150"/>
          <p:cNvSpPr txBox="1"/>
          <p:nvPr/>
        </p:nvSpPr>
        <p:spPr>
          <a:xfrm>
            <a:off x="5116458" y="1759940"/>
            <a:ext cx="963405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Consensus</a:t>
            </a:r>
            <a:br>
              <a:rPr lang="en-US" sz="1400" dirty="0">
                <a:latin typeface="Arial" charset="0"/>
                <a:ea typeface="Arial" charset="0"/>
                <a:cs typeface="Arial" charset="0"/>
              </a:rPr>
            </a:b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Module</a:t>
            </a:r>
          </a:p>
        </p:txBody>
      </p:sp>
      <p:sp>
        <p:nvSpPr>
          <p:cNvPr id="152" name="TextBox 151"/>
          <p:cNvSpPr txBox="1"/>
          <p:nvPr/>
        </p:nvSpPr>
        <p:spPr>
          <a:xfrm>
            <a:off x="6335658" y="1759940"/>
            <a:ext cx="71493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State</a:t>
            </a:r>
            <a:br>
              <a:rPr lang="en-US" sz="1400" dirty="0">
                <a:latin typeface="Arial" charset="0"/>
                <a:ea typeface="Arial" charset="0"/>
                <a:cs typeface="Arial" charset="0"/>
              </a:rPr>
            </a:b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Machine</a:t>
            </a:r>
          </a:p>
        </p:txBody>
      </p:sp>
      <p:sp>
        <p:nvSpPr>
          <p:cNvPr id="153" name="Rounded Rectangle 152"/>
          <p:cNvSpPr/>
          <p:nvPr/>
        </p:nvSpPr>
        <p:spPr>
          <a:xfrm>
            <a:off x="7402456" y="1683738"/>
            <a:ext cx="2286000" cy="1905000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4" name="Group 153"/>
          <p:cNvGrpSpPr/>
          <p:nvPr/>
        </p:nvGrpSpPr>
        <p:grpSpPr>
          <a:xfrm>
            <a:off x="7707256" y="3207738"/>
            <a:ext cx="1524000" cy="228600"/>
            <a:chOff x="1828800" y="3733800"/>
            <a:chExt cx="1524000" cy="228600"/>
          </a:xfrm>
        </p:grpSpPr>
        <p:sp>
          <p:nvSpPr>
            <p:cNvPr id="155" name="Rectangle 154"/>
            <p:cNvSpPr/>
            <p:nvPr/>
          </p:nvSpPr>
          <p:spPr>
            <a:xfrm>
              <a:off x="1828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>
                  <a:latin typeface="Arial" charset="0"/>
                </a:rPr>
                <a:t>add</a:t>
              </a:r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2209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latin typeface="Arial" charset="0"/>
                </a:rPr>
                <a:t>jmp</a:t>
              </a:r>
              <a:endParaRPr lang="en-US" sz="1400" dirty="0">
                <a:latin typeface="Arial" charset="0"/>
              </a:endParaRPr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2590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latin typeface="Arial" charset="0"/>
                </a:rPr>
                <a:t>mov</a:t>
              </a:r>
              <a:endParaRPr lang="en-US" sz="1400" dirty="0">
                <a:latin typeface="Arial" charset="0"/>
              </a:endParaRPr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2971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latin typeface="Arial" charset="0"/>
                </a:rPr>
                <a:t>shl</a:t>
              </a:r>
              <a:endParaRPr lang="en-US" sz="1400" dirty="0">
                <a:latin typeface="Arial" charset="0"/>
              </a:endParaRPr>
            </a:p>
          </p:txBody>
        </p:sp>
      </p:grpSp>
      <p:sp>
        <p:nvSpPr>
          <p:cNvPr id="159" name="TextBox 158"/>
          <p:cNvSpPr txBox="1"/>
          <p:nvPr/>
        </p:nvSpPr>
        <p:spPr>
          <a:xfrm>
            <a:off x="8305752" y="2979138"/>
            <a:ext cx="327013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latin typeface="Arial" charset="0"/>
                <a:ea typeface="Arial" charset="0"/>
                <a:cs typeface="Arial" charset="0"/>
              </a:rPr>
              <a:t>Log</a:t>
            </a:r>
          </a:p>
        </p:txBody>
      </p:sp>
      <p:grpSp>
        <p:nvGrpSpPr>
          <p:cNvPr id="160" name="Group 159"/>
          <p:cNvGrpSpPr/>
          <p:nvPr/>
        </p:nvGrpSpPr>
        <p:grpSpPr>
          <a:xfrm>
            <a:off x="8801225" y="2217138"/>
            <a:ext cx="658633" cy="609600"/>
            <a:chOff x="3075167" y="2286000"/>
            <a:chExt cx="658633" cy="609600"/>
          </a:xfrm>
        </p:grpSpPr>
        <p:sp>
          <p:nvSpPr>
            <p:cNvPr id="161" name="Oval 160"/>
            <p:cNvSpPr/>
            <p:nvPr/>
          </p:nvSpPr>
          <p:spPr>
            <a:xfrm>
              <a:off x="3322154" y="2401625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Oval 161"/>
            <p:cNvSpPr/>
            <p:nvPr/>
          </p:nvSpPr>
          <p:spPr>
            <a:xfrm>
              <a:off x="3569142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Oval 162"/>
            <p:cNvSpPr/>
            <p:nvPr/>
          </p:nvSpPr>
          <p:spPr>
            <a:xfrm>
              <a:off x="3322154" y="2730942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Oval 163"/>
            <p:cNvSpPr/>
            <p:nvPr/>
          </p:nvSpPr>
          <p:spPr>
            <a:xfrm>
              <a:off x="3075167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Freeform 164"/>
            <p:cNvSpPr/>
            <p:nvPr/>
          </p:nvSpPr>
          <p:spPr>
            <a:xfrm>
              <a:off x="3492394" y="2479551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Freeform 165"/>
            <p:cNvSpPr/>
            <p:nvPr/>
          </p:nvSpPr>
          <p:spPr>
            <a:xfrm rot="10800000">
              <a:off x="3157496" y="2725143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Freeform 166"/>
            <p:cNvSpPr/>
            <p:nvPr/>
          </p:nvSpPr>
          <p:spPr>
            <a:xfrm flipH="1">
              <a:off x="3158892" y="248395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Freeform 167"/>
            <p:cNvSpPr/>
            <p:nvPr/>
          </p:nvSpPr>
          <p:spPr>
            <a:xfrm rot="10800000" flipH="1">
              <a:off x="3488208" y="272514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Freeform 168"/>
            <p:cNvSpPr/>
            <p:nvPr/>
          </p:nvSpPr>
          <p:spPr>
            <a:xfrm>
              <a:off x="3334455" y="2286000"/>
              <a:ext cx="136991" cy="126788"/>
            </a:xfrm>
            <a:custGeom>
              <a:avLst/>
              <a:gdLst>
                <a:gd name="connsiteX0" fmla="*/ 0 w 185980"/>
                <a:gd name="connsiteY0" fmla="*/ 0 h 6711"/>
                <a:gd name="connsiteX1" fmla="*/ 185980 w 185980"/>
                <a:gd name="connsiteY1" fmla="*/ 0 h 6711"/>
                <a:gd name="connsiteX0" fmla="*/ 2160 w 12160"/>
                <a:gd name="connsiteY0" fmla="*/ 223289 h 223707"/>
                <a:gd name="connsiteX1" fmla="*/ 12160 w 12160"/>
                <a:gd name="connsiteY1" fmla="*/ 223289 h 223707"/>
                <a:gd name="connsiteX0" fmla="*/ 1366 w 13800"/>
                <a:gd name="connsiteY0" fmla="*/ 342290 h 342290"/>
                <a:gd name="connsiteX1" fmla="*/ 11366 w 13800"/>
                <a:gd name="connsiteY1" fmla="*/ 342290 h 342290"/>
                <a:gd name="connsiteX0" fmla="*/ 1989 w 14293"/>
                <a:gd name="connsiteY0" fmla="*/ 324153 h 324153"/>
                <a:gd name="connsiteX1" fmla="*/ 11989 w 14293"/>
                <a:gd name="connsiteY1" fmla="*/ 324153 h 324153"/>
                <a:gd name="connsiteX0" fmla="*/ 2255 w 14511"/>
                <a:gd name="connsiteY0" fmla="*/ 370090 h 370090"/>
                <a:gd name="connsiteX1" fmla="*/ 12255 w 14511"/>
                <a:gd name="connsiteY1" fmla="*/ 370090 h 370090"/>
                <a:gd name="connsiteX0" fmla="*/ 2329 w 14189"/>
                <a:gd name="connsiteY0" fmla="*/ 440603 h 440603"/>
                <a:gd name="connsiteX1" fmla="*/ 12329 w 14189"/>
                <a:gd name="connsiteY1" fmla="*/ 440603 h 440603"/>
                <a:gd name="connsiteX0" fmla="*/ 2751 w 14550"/>
                <a:gd name="connsiteY0" fmla="*/ 444918 h 444918"/>
                <a:gd name="connsiteX1" fmla="*/ 12751 w 14550"/>
                <a:gd name="connsiteY1" fmla="*/ 444918 h 444918"/>
                <a:gd name="connsiteX0" fmla="*/ 2670 w 14857"/>
                <a:gd name="connsiteY0" fmla="*/ 449265 h 449265"/>
                <a:gd name="connsiteX1" fmla="*/ 12670 w 14857"/>
                <a:gd name="connsiteY1" fmla="*/ 449265 h 449265"/>
                <a:gd name="connsiteX0" fmla="*/ 2810 w 14974"/>
                <a:gd name="connsiteY0" fmla="*/ 403354 h 403354"/>
                <a:gd name="connsiteX1" fmla="*/ 12810 w 14974"/>
                <a:gd name="connsiteY1" fmla="*/ 403354 h 403354"/>
                <a:gd name="connsiteX0" fmla="*/ 2954 w 14489"/>
                <a:gd name="connsiteY0" fmla="*/ 354005 h 354005"/>
                <a:gd name="connsiteX1" fmla="*/ 12954 w 14489"/>
                <a:gd name="connsiteY1" fmla="*/ 354005 h 354005"/>
                <a:gd name="connsiteX0" fmla="*/ 1970 w 13635"/>
                <a:gd name="connsiteY0" fmla="*/ 349722 h 349722"/>
                <a:gd name="connsiteX1" fmla="*/ 11970 w 13635"/>
                <a:gd name="connsiteY1" fmla="*/ 349722 h 3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5" h="349722">
                  <a:moveTo>
                    <a:pt x="1970" y="349722"/>
                  </a:moveTo>
                  <a:cubicBezTo>
                    <a:pt x="-7474" y="-103494"/>
                    <a:pt x="20582" y="-129473"/>
                    <a:pt x="11970" y="349722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0" name="Straight Connector 169"/>
            <p:cNvCxnSpPr/>
            <p:nvPr/>
          </p:nvCxnSpPr>
          <p:spPr>
            <a:xfrm flipV="1">
              <a:off x="3404484" y="2566284"/>
              <a:ext cx="0" cy="164658"/>
            </a:xfrm>
            <a:prstGeom prst="line">
              <a:avLst/>
            </a:pr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171" name="Group 170"/>
          <p:cNvGrpSpPr/>
          <p:nvPr/>
        </p:nvGrpSpPr>
        <p:grpSpPr>
          <a:xfrm>
            <a:off x="7770786" y="2217138"/>
            <a:ext cx="531549" cy="533400"/>
            <a:chOff x="2057400" y="2438400"/>
            <a:chExt cx="379678" cy="381000"/>
          </a:xfrm>
        </p:grpSpPr>
        <p:sp>
          <p:nvSpPr>
            <p:cNvPr id="172" name="AutoShape 568"/>
            <p:cNvSpPr>
              <a:spLocks noChangeArrowheads="1"/>
            </p:cNvSpPr>
            <p:nvPr/>
          </p:nvSpPr>
          <p:spPr bwMode="auto">
            <a:xfrm>
              <a:off x="2057400" y="2438400"/>
              <a:ext cx="379678" cy="379204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" name="AutoShape 569"/>
            <p:cNvSpPr>
              <a:spLocks noChangeArrowheads="1"/>
            </p:cNvSpPr>
            <p:nvPr/>
          </p:nvSpPr>
          <p:spPr bwMode="auto">
            <a:xfrm rot="7281778">
              <a:off x="2057637" y="2439959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" name="AutoShape 570"/>
            <p:cNvSpPr>
              <a:spLocks noChangeArrowheads="1"/>
            </p:cNvSpPr>
            <p:nvPr/>
          </p:nvSpPr>
          <p:spPr bwMode="auto">
            <a:xfrm rot="14395787">
              <a:off x="2057637" y="2438163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5" name="TextBox 174"/>
          <p:cNvSpPr txBox="1"/>
          <p:nvPr/>
        </p:nvSpPr>
        <p:spPr>
          <a:xfrm>
            <a:off x="7554858" y="1759940"/>
            <a:ext cx="963405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Consensus</a:t>
            </a:r>
            <a:br>
              <a:rPr lang="en-US" sz="1400" dirty="0">
                <a:latin typeface="Arial" charset="0"/>
                <a:ea typeface="Arial" charset="0"/>
                <a:cs typeface="Arial" charset="0"/>
              </a:rPr>
            </a:b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Module</a:t>
            </a:r>
          </a:p>
        </p:txBody>
      </p:sp>
      <p:sp>
        <p:nvSpPr>
          <p:cNvPr id="176" name="TextBox 175"/>
          <p:cNvSpPr txBox="1"/>
          <p:nvPr/>
        </p:nvSpPr>
        <p:spPr>
          <a:xfrm>
            <a:off x="8774058" y="1759940"/>
            <a:ext cx="71493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State</a:t>
            </a:r>
            <a:br>
              <a:rPr lang="en-US" sz="1400" dirty="0">
                <a:latin typeface="Arial" charset="0"/>
                <a:ea typeface="Arial" charset="0"/>
                <a:cs typeface="Arial" charset="0"/>
              </a:rPr>
            </a:b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Machine</a:t>
            </a:r>
          </a:p>
        </p:txBody>
      </p:sp>
      <p:cxnSp>
        <p:nvCxnSpPr>
          <p:cNvPr id="186" name="Straight Connector 185"/>
          <p:cNvCxnSpPr/>
          <p:nvPr/>
        </p:nvCxnSpPr>
        <p:spPr>
          <a:xfrm>
            <a:off x="8025704" y="1406234"/>
            <a:ext cx="0" cy="7620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7" name="Freeform 186"/>
          <p:cNvSpPr/>
          <p:nvPr/>
        </p:nvSpPr>
        <p:spPr>
          <a:xfrm>
            <a:off x="5820339" y="1875562"/>
            <a:ext cx="2007031" cy="355783"/>
          </a:xfrm>
          <a:custGeom>
            <a:avLst/>
            <a:gdLst>
              <a:gd name="connsiteX0" fmla="*/ 1983783 w 1983783"/>
              <a:gd name="connsiteY0" fmla="*/ 25352 h 25352"/>
              <a:gd name="connsiteX1" fmla="*/ 0 w 1983783"/>
              <a:gd name="connsiteY1" fmla="*/ 25352 h 25352"/>
              <a:gd name="connsiteX0" fmla="*/ 1983783 w 1983783"/>
              <a:gd name="connsiteY0" fmla="*/ 203577 h 203577"/>
              <a:gd name="connsiteX1" fmla="*/ 0 w 1983783"/>
              <a:gd name="connsiteY1" fmla="*/ 203577 h 203577"/>
              <a:gd name="connsiteX0" fmla="*/ 1983783 w 1983783"/>
              <a:gd name="connsiteY0" fmla="*/ 283044 h 283044"/>
              <a:gd name="connsiteX1" fmla="*/ 0 w 1983783"/>
              <a:gd name="connsiteY1" fmla="*/ 283044 h 283044"/>
              <a:gd name="connsiteX0" fmla="*/ 2007031 w 2007031"/>
              <a:gd name="connsiteY0" fmla="*/ 265800 h 296797"/>
              <a:gd name="connsiteX1" fmla="*/ 0 w 2007031"/>
              <a:gd name="connsiteY1" fmla="*/ 296797 h 296797"/>
              <a:gd name="connsiteX0" fmla="*/ 2007031 w 2007031"/>
              <a:gd name="connsiteY0" fmla="*/ 306367 h 337364"/>
              <a:gd name="connsiteX1" fmla="*/ 0 w 2007031"/>
              <a:gd name="connsiteY1" fmla="*/ 337364 h 337364"/>
              <a:gd name="connsiteX0" fmla="*/ 2007031 w 2007031"/>
              <a:gd name="connsiteY0" fmla="*/ 324786 h 355783"/>
              <a:gd name="connsiteX1" fmla="*/ 0 w 2007031"/>
              <a:gd name="connsiteY1" fmla="*/ 355783 h 355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07031" h="355783">
                <a:moveTo>
                  <a:pt x="2007031" y="324786"/>
                </a:moveTo>
                <a:cubicBezTo>
                  <a:pt x="1444571" y="-30384"/>
                  <a:pt x="796872" y="-191824"/>
                  <a:pt x="0" y="355783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Freeform 187"/>
          <p:cNvSpPr/>
          <p:nvPr/>
        </p:nvSpPr>
        <p:spPr>
          <a:xfrm>
            <a:off x="3363857" y="1631911"/>
            <a:ext cx="4463512" cy="599432"/>
          </a:xfrm>
          <a:custGeom>
            <a:avLst/>
            <a:gdLst>
              <a:gd name="connsiteX0" fmla="*/ 1983783 w 1983783"/>
              <a:gd name="connsiteY0" fmla="*/ 25352 h 25352"/>
              <a:gd name="connsiteX1" fmla="*/ 0 w 1983783"/>
              <a:gd name="connsiteY1" fmla="*/ 25352 h 25352"/>
              <a:gd name="connsiteX0" fmla="*/ 1983783 w 1983783"/>
              <a:gd name="connsiteY0" fmla="*/ 203577 h 203577"/>
              <a:gd name="connsiteX1" fmla="*/ 0 w 1983783"/>
              <a:gd name="connsiteY1" fmla="*/ 203577 h 203577"/>
              <a:gd name="connsiteX0" fmla="*/ 1983783 w 1983783"/>
              <a:gd name="connsiteY0" fmla="*/ 283044 h 283044"/>
              <a:gd name="connsiteX1" fmla="*/ 0 w 1983783"/>
              <a:gd name="connsiteY1" fmla="*/ 283044 h 283044"/>
              <a:gd name="connsiteX0" fmla="*/ 2007031 w 2007031"/>
              <a:gd name="connsiteY0" fmla="*/ 265800 h 296797"/>
              <a:gd name="connsiteX1" fmla="*/ 0 w 2007031"/>
              <a:gd name="connsiteY1" fmla="*/ 296797 h 296797"/>
              <a:gd name="connsiteX0" fmla="*/ 2007031 w 2007031"/>
              <a:gd name="connsiteY0" fmla="*/ 306367 h 337364"/>
              <a:gd name="connsiteX1" fmla="*/ 0 w 2007031"/>
              <a:gd name="connsiteY1" fmla="*/ 337364 h 337364"/>
              <a:gd name="connsiteX0" fmla="*/ 2007031 w 2007031"/>
              <a:gd name="connsiteY0" fmla="*/ 324786 h 355783"/>
              <a:gd name="connsiteX1" fmla="*/ 0 w 2007031"/>
              <a:gd name="connsiteY1" fmla="*/ 355783 h 355783"/>
              <a:gd name="connsiteX0" fmla="*/ 2007031 w 2007031"/>
              <a:gd name="connsiteY0" fmla="*/ 375253 h 406250"/>
              <a:gd name="connsiteX1" fmla="*/ 0 w 2007031"/>
              <a:gd name="connsiteY1" fmla="*/ 406250 h 406250"/>
              <a:gd name="connsiteX0" fmla="*/ 2007031 w 2007031"/>
              <a:gd name="connsiteY0" fmla="*/ 568435 h 599432"/>
              <a:gd name="connsiteX1" fmla="*/ 0 w 2007031"/>
              <a:gd name="connsiteY1" fmla="*/ 599432 h 59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07031" h="599432">
                <a:moveTo>
                  <a:pt x="2007031" y="568435"/>
                </a:moveTo>
                <a:cubicBezTo>
                  <a:pt x="1570010" y="-305928"/>
                  <a:pt x="605228" y="-72162"/>
                  <a:pt x="0" y="599432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Freeform 188"/>
          <p:cNvSpPr/>
          <p:nvPr/>
        </p:nvSpPr>
        <p:spPr>
          <a:xfrm>
            <a:off x="5603363" y="2789286"/>
            <a:ext cx="867905" cy="371959"/>
          </a:xfrm>
          <a:custGeom>
            <a:avLst/>
            <a:gdLst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905" h="371959">
                <a:moveTo>
                  <a:pt x="0" y="0"/>
                </a:moveTo>
                <a:cubicBezTo>
                  <a:pt x="12916" y="335796"/>
                  <a:pt x="552773" y="-41330"/>
                  <a:pt x="867905" y="371959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0" name="Straight Connector 189"/>
          <p:cNvCxnSpPr/>
          <p:nvPr/>
        </p:nvCxnSpPr>
        <p:spPr>
          <a:xfrm flipV="1">
            <a:off x="6686950" y="2860387"/>
            <a:ext cx="0" cy="4572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1" name="Freeform 190"/>
          <p:cNvSpPr/>
          <p:nvPr/>
        </p:nvSpPr>
        <p:spPr>
          <a:xfrm>
            <a:off x="8035306" y="2789286"/>
            <a:ext cx="867905" cy="371959"/>
          </a:xfrm>
          <a:custGeom>
            <a:avLst/>
            <a:gdLst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905" h="371959">
                <a:moveTo>
                  <a:pt x="0" y="0"/>
                </a:moveTo>
                <a:cubicBezTo>
                  <a:pt x="12916" y="335796"/>
                  <a:pt x="552773" y="-41330"/>
                  <a:pt x="867905" y="371959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Freeform 191"/>
          <p:cNvSpPr/>
          <p:nvPr/>
        </p:nvSpPr>
        <p:spPr>
          <a:xfrm>
            <a:off x="3158506" y="2789286"/>
            <a:ext cx="867905" cy="371959"/>
          </a:xfrm>
          <a:custGeom>
            <a:avLst/>
            <a:gdLst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905" h="371959">
                <a:moveTo>
                  <a:pt x="0" y="0"/>
                </a:moveTo>
                <a:cubicBezTo>
                  <a:pt x="12916" y="335796"/>
                  <a:pt x="552773" y="-41330"/>
                  <a:pt x="867905" y="371959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3" name="Straight Connector 192"/>
          <p:cNvCxnSpPr/>
          <p:nvPr/>
        </p:nvCxnSpPr>
        <p:spPr>
          <a:xfrm flipV="1">
            <a:off x="9124060" y="2860387"/>
            <a:ext cx="0" cy="4572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4" name="Straight Connector 193"/>
          <p:cNvCxnSpPr/>
          <p:nvPr/>
        </p:nvCxnSpPr>
        <p:spPr>
          <a:xfrm flipV="1">
            <a:off x="4247260" y="2860387"/>
            <a:ext cx="0" cy="4572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5" name="Freeform 194"/>
          <p:cNvSpPr/>
          <p:nvPr/>
        </p:nvSpPr>
        <p:spPr>
          <a:xfrm>
            <a:off x="8214860" y="1325090"/>
            <a:ext cx="922149" cy="833998"/>
          </a:xfrm>
          <a:custGeom>
            <a:avLst/>
            <a:gdLst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22149 w 922149"/>
              <a:gd name="connsiteY0" fmla="*/ 1022888 h 1022888"/>
              <a:gd name="connsiteX1" fmla="*/ 0 w 922149"/>
              <a:gd name="connsiteY1" fmla="*/ 0 h 1022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22149" h="1022888">
                <a:moveTo>
                  <a:pt x="922149" y="1022888"/>
                </a:moveTo>
                <a:cubicBezTo>
                  <a:pt x="876945" y="548898"/>
                  <a:pt x="669011" y="198894"/>
                  <a:pt x="0" y="0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6" name="TextBox 195"/>
          <p:cNvSpPr txBox="1"/>
          <p:nvPr/>
        </p:nvSpPr>
        <p:spPr>
          <a:xfrm>
            <a:off x="7528881" y="1350865"/>
            <a:ext cx="5068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shl</a:t>
            </a:r>
            <a:endParaRPr lang="en-US" sz="1400" dirty="0"/>
          </a:p>
        </p:txBody>
      </p:sp>
      <p:pic>
        <p:nvPicPr>
          <p:cNvPr id="207" name="Picture 559" descr="j04315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363" y="758284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380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" grpId="0" animBg="1"/>
      <p:bldP spid="188" grpId="0" animBg="1"/>
      <p:bldP spid="189" grpId="0" animBg="1"/>
      <p:bldP spid="191" grpId="0" animBg="1"/>
      <p:bldP spid="192" grpId="0" animBg="1"/>
      <p:bldP spid="19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Two to Many Replicas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44380" y="4918746"/>
            <a:ext cx="10942819" cy="184718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Primary-backup with many replicas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Primary waits for acknowledgement from </a:t>
            </a:r>
            <a:r>
              <a:rPr lang="en-US" b="1" dirty="0"/>
              <a:t>all</a:t>
            </a:r>
            <a:r>
              <a:rPr lang="en-US" dirty="0"/>
              <a:t> backups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All updates to set of replicas needs to update shared disk</a:t>
            </a:r>
          </a:p>
          <a:p>
            <a:pPr lvl="1"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075274" y="2666394"/>
            <a:ext cx="2286000" cy="1905000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380074" y="4190394"/>
            <a:ext cx="1524000" cy="228600"/>
            <a:chOff x="1828800" y="3733800"/>
            <a:chExt cx="1524000" cy="228600"/>
          </a:xfrm>
        </p:grpSpPr>
        <p:sp>
          <p:nvSpPr>
            <p:cNvPr id="7" name="Rectangle 6"/>
            <p:cNvSpPr/>
            <p:nvPr/>
          </p:nvSpPr>
          <p:spPr>
            <a:xfrm>
              <a:off x="1828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100" dirty="0">
                  <a:latin typeface="Helvetica Neue Medium" charset="0"/>
                  <a:ea typeface="Helvetica Neue Medium" charset="0"/>
                  <a:cs typeface="Helvetica Neue Medium" charset="0"/>
                </a:rPr>
                <a:t>add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209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100" dirty="0" err="1">
                  <a:latin typeface="Helvetica Neue Medium" charset="0"/>
                  <a:ea typeface="Helvetica Neue Medium" charset="0"/>
                  <a:cs typeface="Helvetica Neue Medium" charset="0"/>
                </a:rPr>
                <a:t>jmp</a:t>
              </a:r>
              <a:endParaRPr lang="en-US" sz="1100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590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100" dirty="0" err="1">
                  <a:latin typeface="Helvetica Neue Medium" charset="0"/>
                  <a:ea typeface="Helvetica Neue Medium" charset="0"/>
                  <a:cs typeface="Helvetica Neue Medium" charset="0"/>
                </a:rPr>
                <a:t>mov</a:t>
              </a:r>
              <a:endParaRPr lang="en-US" sz="1100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971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100" dirty="0" err="1">
                  <a:latin typeface="Helvetica Neue Medium" charset="0"/>
                  <a:ea typeface="Helvetica Neue Medium" charset="0"/>
                  <a:cs typeface="Helvetica Neue Medium" charset="0"/>
                </a:rPr>
                <a:t>shl</a:t>
              </a:r>
              <a:endParaRPr lang="en-US" sz="1100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978570" y="3961794"/>
            <a:ext cx="31418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Log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474043" y="3199794"/>
            <a:ext cx="658633" cy="609600"/>
            <a:chOff x="3075167" y="2286000"/>
            <a:chExt cx="658633" cy="609600"/>
          </a:xfrm>
        </p:grpSpPr>
        <p:sp>
          <p:nvSpPr>
            <p:cNvPr id="13" name="Oval 12"/>
            <p:cNvSpPr/>
            <p:nvPr/>
          </p:nvSpPr>
          <p:spPr>
            <a:xfrm>
              <a:off x="3322154" y="2401625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3569142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3322154" y="2730942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3075167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>
              <a:off x="3492394" y="2479551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 rot="10800000">
              <a:off x="3157496" y="2725143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 flipH="1">
              <a:off x="3158892" y="248395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 rot="10800000" flipH="1">
              <a:off x="3488208" y="272514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1" name="Freeform 20"/>
            <p:cNvSpPr/>
            <p:nvPr/>
          </p:nvSpPr>
          <p:spPr>
            <a:xfrm>
              <a:off x="3334455" y="2286000"/>
              <a:ext cx="136991" cy="126788"/>
            </a:xfrm>
            <a:custGeom>
              <a:avLst/>
              <a:gdLst>
                <a:gd name="connsiteX0" fmla="*/ 0 w 185980"/>
                <a:gd name="connsiteY0" fmla="*/ 0 h 6711"/>
                <a:gd name="connsiteX1" fmla="*/ 185980 w 185980"/>
                <a:gd name="connsiteY1" fmla="*/ 0 h 6711"/>
                <a:gd name="connsiteX0" fmla="*/ 2160 w 12160"/>
                <a:gd name="connsiteY0" fmla="*/ 223289 h 223707"/>
                <a:gd name="connsiteX1" fmla="*/ 12160 w 12160"/>
                <a:gd name="connsiteY1" fmla="*/ 223289 h 223707"/>
                <a:gd name="connsiteX0" fmla="*/ 1366 w 13800"/>
                <a:gd name="connsiteY0" fmla="*/ 342290 h 342290"/>
                <a:gd name="connsiteX1" fmla="*/ 11366 w 13800"/>
                <a:gd name="connsiteY1" fmla="*/ 342290 h 342290"/>
                <a:gd name="connsiteX0" fmla="*/ 1989 w 14293"/>
                <a:gd name="connsiteY0" fmla="*/ 324153 h 324153"/>
                <a:gd name="connsiteX1" fmla="*/ 11989 w 14293"/>
                <a:gd name="connsiteY1" fmla="*/ 324153 h 324153"/>
                <a:gd name="connsiteX0" fmla="*/ 2255 w 14511"/>
                <a:gd name="connsiteY0" fmla="*/ 370090 h 370090"/>
                <a:gd name="connsiteX1" fmla="*/ 12255 w 14511"/>
                <a:gd name="connsiteY1" fmla="*/ 370090 h 370090"/>
                <a:gd name="connsiteX0" fmla="*/ 2329 w 14189"/>
                <a:gd name="connsiteY0" fmla="*/ 440603 h 440603"/>
                <a:gd name="connsiteX1" fmla="*/ 12329 w 14189"/>
                <a:gd name="connsiteY1" fmla="*/ 440603 h 440603"/>
                <a:gd name="connsiteX0" fmla="*/ 2751 w 14550"/>
                <a:gd name="connsiteY0" fmla="*/ 444918 h 444918"/>
                <a:gd name="connsiteX1" fmla="*/ 12751 w 14550"/>
                <a:gd name="connsiteY1" fmla="*/ 444918 h 444918"/>
                <a:gd name="connsiteX0" fmla="*/ 2670 w 14857"/>
                <a:gd name="connsiteY0" fmla="*/ 449265 h 449265"/>
                <a:gd name="connsiteX1" fmla="*/ 12670 w 14857"/>
                <a:gd name="connsiteY1" fmla="*/ 449265 h 449265"/>
                <a:gd name="connsiteX0" fmla="*/ 2810 w 14974"/>
                <a:gd name="connsiteY0" fmla="*/ 403354 h 403354"/>
                <a:gd name="connsiteX1" fmla="*/ 12810 w 14974"/>
                <a:gd name="connsiteY1" fmla="*/ 403354 h 403354"/>
                <a:gd name="connsiteX0" fmla="*/ 2954 w 14489"/>
                <a:gd name="connsiteY0" fmla="*/ 354005 h 354005"/>
                <a:gd name="connsiteX1" fmla="*/ 12954 w 14489"/>
                <a:gd name="connsiteY1" fmla="*/ 354005 h 354005"/>
                <a:gd name="connsiteX0" fmla="*/ 1970 w 13635"/>
                <a:gd name="connsiteY0" fmla="*/ 349722 h 349722"/>
                <a:gd name="connsiteX1" fmla="*/ 11970 w 13635"/>
                <a:gd name="connsiteY1" fmla="*/ 349722 h 3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5" h="349722">
                  <a:moveTo>
                    <a:pt x="1970" y="349722"/>
                  </a:moveTo>
                  <a:cubicBezTo>
                    <a:pt x="-7474" y="-103494"/>
                    <a:pt x="20582" y="-129473"/>
                    <a:pt x="11970" y="349722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cxnSp>
          <p:nvCxnSpPr>
            <p:cNvPr id="22" name="Straight Connector 21"/>
            <p:cNvCxnSpPr>
              <a:endCxn id="78" idx="4"/>
            </p:cNvCxnSpPr>
            <p:nvPr/>
          </p:nvCxnSpPr>
          <p:spPr>
            <a:xfrm flipV="1">
              <a:off x="3404484" y="2566284"/>
              <a:ext cx="0" cy="164658"/>
            </a:xfrm>
            <a:prstGeom prst="line">
              <a:avLst/>
            </a:pr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2443604" y="3199794"/>
            <a:ext cx="531549" cy="533400"/>
            <a:chOff x="2057400" y="2438400"/>
            <a:chExt cx="379678" cy="381000"/>
          </a:xfrm>
        </p:grpSpPr>
        <p:sp>
          <p:nvSpPr>
            <p:cNvPr id="24" name="AutoShape 568"/>
            <p:cNvSpPr>
              <a:spLocks noChangeArrowheads="1"/>
            </p:cNvSpPr>
            <p:nvPr/>
          </p:nvSpPr>
          <p:spPr bwMode="auto">
            <a:xfrm>
              <a:off x="2057400" y="2438400"/>
              <a:ext cx="379678" cy="379204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5" name="AutoShape 569"/>
            <p:cNvSpPr>
              <a:spLocks noChangeArrowheads="1"/>
            </p:cNvSpPr>
            <p:nvPr/>
          </p:nvSpPr>
          <p:spPr bwMode="auto">
            <a:xfrm rot="7281778">
              <a:off x="2057637" y="2439959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6" name="AutoShape 570"/>
            <p:cNvSpPr>
              <a:spLocks noChangeArrowheads="1"/>
            </p:cNvSpPr>
            <p:nvPr/>
          </p:nvSpPr>
          <p:spPr bwMode="auto">
            <a:xfrm rot="14395787">
              <a:off x="2057637" y="2438163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357521" y="2742596"/>
            <a:ext cx="67165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Logging</a:t>
            </a:r>
          </a:p>
          <a:p>
            <a:pPr>
              <a:lnSpc>
                <a:spcPts val="1500"/>
              </a:lnSpc>
            </a:pPr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Module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446876" y="2742596"/>
            <a:ext cx="71493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State</a:t>
            </a:r>
            <a:b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Machine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4513674" y="2666394"/>
            <a:ext cx="2286000" cy="1905000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4818474" y="4190394"/>
            <a:ext cx="1524000" cy="228600"/>
            <a:chOff x="1828800" y="3733800"/>
            <a:chExt cx="1524000" cy="228600"/>
          </a:xfrm>
        </p:grpSpPr>
        <p:sp>
          <p:nvSpPr>
            <p:cNvPr id="31" name="Rectangle 30"/>
            <p:cNvSpPr/>
            <p:nvPr/>
          </p:nvSpPr>
          <p:spPr>
            <a:xfrm>
              <a:off x="1828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100" dirty="0">
                  <a:latin typeface="Helvetica Neue Medium" charset="0"/>
                  <a:ea typeface="Helvetica Neue Medium" charset="0"/>
                  <a:cs typeface="Helvetica Neue Medium" charset="0"/>
                </a:rPr>
                <a:t>add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209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100" dirty="0" err="1">
                  <a:latin typeface="Helvetica Neue Medium" charset="0"/>
                  <a:ea typeface="Helvetica Neue Medium" charset="0"/>
                  <a:cs typeface="Helvetica Neue Medium" charset="0"/>
                </a:rPr>
                <a:t>jmp</a:t>
              </a:r>
              <a:endParaRPr lang="en-US" sz="1100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590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100" dirty="0" err="1">
                  <a:latin typeface="Helvetica Neue Medium" charset="0"/>
                  <a:ea typeface="Helvetica Neue Medium" charset="0"/>
                  <a:cs typeface="Helvetica Neue Medium" charset="0"/>
                </a:rPr>
                <a:t>mov</a:t>
              </a:r>
              <a:endParaRPr lang="en-US" sz="1100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971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100" dirty="0" err="1">
                  <a:latin typeface="Helvetica Neue Medium" charset="0"/>
                  <a:ea typeface="Helvetica Neue Medium" charset="0"/>
                  <a:cs typeface="Helvetica Neue Medium" charset="0"/>
                </a:rPr>
                <a:t>shl</a:t>
              </a:r>
              <a:endParaRPr lang="en-US" sz="1100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5416970" y="3961794"/>
            <a:ext cx="31418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Log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5912443" y="3199794"/>
            <a:ext cx="658633" cy="609600"/>
            <a:chOff x="3075167" y="2286000"/>
            <a:chExt cx="658633" cy="609600"/>
          </a:xfrm>
        </p:grpSpPr>
        <p:sp>
          <p:nvSpPr>
            <p:cNvPr id="37" name="Oval 36"/>
            <p:cNvSpPr/>
            <p:nvPr/>
          </p:nvSpPr>
          <p:spPr>
            <a:xfrm>
              <a:off x="3322154" y="2401625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3569142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3322154" y="2730942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3075167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41" name="Freeform 40"/>
            <p:cNvSpPr/>
            <p:nvPr/>
          </p:nvSpPr>
          <p:spPr>
            <a:xfrm>
              <a:off x="3492394" y="2479551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42" name="Freeform 41"/>
            <p:cNvSpPr/>
            <p:nvPr/>
          </p:nvSpPr>
          <p:spPr>
            <a:xfrm rot="10800000">
              <a:off x="3157496" y="2725143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43" name="Freeform 42"/>
            <p:cNvSpPr/>
            <p:nvPr/>
          </p:nvSpPr>
          <p:spPr>
            <a:xfrm flipH="1">
              <a:off x="3158892" y="248395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44" name="Freeform 43"/>
            <p:cNvSpPr/>
            <p:nvPr/>
          </p:nvSpPr>
          <p:spPr>
            <a:xfrm rot="10800000" flipH="1">
              <a:off x="3488208" y="272514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3334455" y="2286000"/>
              <a:ext cx="136991" cy="126788"/>
            </a:xfrm>
            <a:custGeom>
              <a:avLst/>
              <a:gdLst>
                <a:gd name="connsiteX0" fmla="*/ 0 w 185980"/>
                <a:gd name="connsiteY0" fmla="*/ 0 h 6711"/>
                <a:gd name="connsiteX1" fmla="*/ 185980 w 185980"/>
                <a:gd name="connsiteY1" fmla="*/ 0 h 6711"/>
                <a:gd name="connsiteX0" fmla="*/ 2160 w 12160"/>
                <a:gd name="connsiteY0" fmla="*/ 223289 h 223707"/>
                <a:gd name="connsiteX1" fmla="*/ 12160 w 12160"/>
                <a:gd name="connsiteY1" fmla="*/ 223289 h 223707"/>
                <a:gd name="connsiteX0" fmla="*/ 1366 w 13800"/>
                <a:gd name="connsiteY0" fmla="*/ 342290 h 342290"/>
                <a:gd name="connsiteX1" fmla="*/ 11366 w 13800"/>
                <a:gd name="connsiteY1" fmla="*/ 342290 h 342290"/>
                <a:gd name="connsiteX0" fmla="*/ 1989 w 14293"/>
                <a:gd name="connsiteY0" fmla="*/ 324153 h 324153"/>
                <a:gd name="connsiteX1" fmla="*/ 11989 w 14293"/>
                <a:gd name="connsiteY1" fmla="*/ 324153 h 324153"/>
                <a:gd name="connsiteX0" fmla="*/ 2255 w 14511"/>
                <a:gd name="connsiteY0" fmla="*/ 370090 h 370090"/>
                <a:gd name="connsiteX1" fmla="*/ 12255 w 14511"/>
                <a:gd name="connsiteY1" fmla="*/ 370090 h 370090"/>
                <a:gd name="connsiteX0" fmla="*/ 2329 w 14189"/>
                <a:gd name="connsiteY0" fmla="*/ 440603 h 440603"/>
                <a:gd name="connsiteX1" fmla="*/ 12329 w 14189"/>
                <a:gd name="connsiteY1" fmla="*/ 440603 h 440603"/>
                <a:gd name="connsiteX0" fmla="*/ 2751 w 14550"/>
                <a:gd name="connsiteY0" fmla="*/ 444918 h 444918"/>
                <a:gd name="connsiteX1" fmla="*/ 12751 w 14550"/>
                <a:gd name="connsiteY1" fmla="*/ 444918 h 444918"/>
                <a:gd name="connsiteX0" fmla="*/ 2670 w 14857"/>
                <a:gd name="connsiteY0" fmla="*/ 449265 h 449265"/>
                <a:gd name="connsiteX1" fmla="*/ 12670 w 14857"/>
                <a:gd name="connsiteY1" fmla="*/ 449265 h 449265"/>
                <a:gd name="connsiteX0" fmla="*/ 2810 w 14974"/>
                <a:gd name="connsiteY0" fmla="*/ 403354 h 403354"/>
                <a:gd name="connsiteX1" fmla="*/ 12810 w 14974"/>
                <a:gd name="connsiteY1" fmla="*/ 403354 h 403354"/>
                <a:gd name="connsiteX0" fmla="*/ 2954 w 14489"/>
                <a:gd name="connsiteY0" fmla="*/ 354005 h 354005"/>
                <a:gd name="connsiteX1" fmla="*/ 12954 w 14489"/>
                <a:gd name="connsiteY1" fmla="*/ 354005 h 354005"/>
                <a:gd name="connsiteX0" fmla="*/ 1970 w 13635"/>
                <a:gd name="connsiteY0" fmla="*/ 349722 h 349722"/>
                <a:gd name="connsiteX1" fmla="*/ 11970 w 13635"/>
                <a:gd name="connsiteY1" fmla="*/ 349722 h 3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5" h="349722">
                  <a:moveTo>
                    <a:pt x="1970" y="349722"/>
                  </a:moveTo>
                  <a:cubicBezTo>
                    <a:pt x="-7474" y="-103494"/>
                    <a:pt x="20582" y="-129473"/>
                    <a:pt x="11970" y="349722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cxnSp>
          <p:nvCxnSpPr>
            <p:cNvPr id="46" name="Straight Connector 45"/>
            <p:cNvCxnSpPr/>
            <p:nvPr/>
          </p:nvCxnSpPr>
          <p:spPr>
            <a:xfrm flipV="1">
              <a:off x="3404484" y="2566284"/>
              <a:ext cx="0" cy="164658"/>
            </a:xfrm>
            <a:prstGeom prst="line">
              <a:avLst/>
            </a:pr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4882004" y="3199794"/>
            <a:ext cx="531549" cy="533400"/>
            <a:chOff x="2057400" y="2438400"/>
            <a:chExt cx="379678" cy="381000"/>
          </a:xfrm>
        </p:grpSpPr>
        <p:sp>
          <p:nvSpPr>
            <p:cNvPr id="48" name="AutoShape 568"/>
            <p:cNvSpPr>
              <a:spLocks noChangeArrowheads="1"/>
            </p:cNvSpPr>
            <p:nvPr/>
          </p:nvSpPr>
          <p:spPr bwMode="auto">
            <a:xfrm>
              <a:off x="2057400" y="2438400"/>
              <a:ext cx="379678" cy="379204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49" name="AutoShape 569"/>
            <p:cNvSpPr>
              <a:spLocks noChangeArrowheads="1"/>
            </p:cNvSpPr>
            <p:nvPr/>
          </p:nvSpPr>
          <p:spPr bwMode="auto">
            <a:xfrm rot="7281778">
              <a:off x="2057637" y="2439959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50" name="AutoShape 570"/>
            <p:cNvSpPr>
              <a:spLocks noChangeArrowheads="1"/>
            </p:cNvSpPr>
            <p:nvPr/>
          </p:nvSpPr>
          <p:spPr bwMode="auto">
            <a:xfrm rot="14395787">
              <a:off x="2057637" y="2438163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4795919" y="2742596"/>
            <a:ext cx="67165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Logging</a:t>
            </a:r>
            <a:b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Module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885276" y="2742596"/>
            <a:ext cx="71493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State</a:t>
            </a:r>
            <a:b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Machine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6952074" y="2666394"/>
            <a:ext cx="2286000" cy="1905000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7256874" y="4190394"/>
            <a:ext cx="1524000" cy="228600"/>
            <a:chOff x="1828800" y="3733800"/>
            <a:chExt cx="1524000" cy="228600"/>
          </a:xfrm>
        </p:grpSpPr>
        <p:sp>
          <p:nvSpPr>
            <p:cNvPr id="55" name="Rectangle 54"/>
            <p:cNvSpPr/>
            <p:nvPr/>
          </p:nvSpPr>
          <p:spPr>
            <a:xfrm>
              <a:off x="1828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100" dirty="0">
                  <a:latin typeface="Helvetica Neue Medium" charset="0"/>
                  <a:ea typeface="Helvetica Neue Medium" charset="0"/>
                  <a:cs typeface="Helvetica Neue Medium" charset="0"/>
                </a:rPr>
                <a:t>add</a:t>
              </a: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2209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100" dirty="0" err="1">
                  <a:latin typeface="Helvetica Neue Medium" charset="0"/>
                  <a:ea typeface="Helvetica Neue Medium" charset="0"/>
                  <a:cs typeface="Helvetica Neue Medium" charset="0"/>
                </a:rPr>
                <a:t>jmp</a:t>
              </a:r>
              <a:endParaRPr lang="en-US" sz="1100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2590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100" dirty="0" err="1">
                  <a:latin typeface="Helvetica Neue Medium" charset="0"/>
                  <a:ea typeface="Helvetica Neue Medium" charset="0"/>
                  <a:cs typeface="Helvetica Neue Medium" charset="0"/>
                </a:rPr>
                <a:t>mov</a:t>
              </a:r>
              <a:endParaRPr lang="en-US" sz="1100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2971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100" dirty="0" err="1">
                  <a:latin typeface="Helvetica Neue Medium" charset="0"/>
                  <a:ea typeface="Helvetica Neue Medium" charset="0"/>
                  <a:cs typeface="Helvetica Neue Medium" charset="0"/>
                </a:rPr>
                <a:t>shl</a:t>
              </a:r>
              <a:endParaRPr lang="en-US" sz="1100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7855370" y="3961794"/>
            <a:ext cx="31418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Log</a:t>
            </a:r>
          </a:p>
        </p:txBody>
      </p:sp>
      <p:grpSp>
        <p:nvGrpSpPr>
          <p:cNvPr id="60" name="Group 59"/>
          <p:cNvGrpSpPr/>
          <p:nvPr/>
        </p:nvGrpSpPr>
        <p:grpSpPr>
          <a:xfrm>
            <a:off x="8350843" y="3199794"/>
            <a:ext cx="658633" cy="609600"/>
            <a:chOff x="3075167" y="2286000"/>
            <a:chExt cx="658633" cy="609600"/>
          </a:xfrm>
        </p:grpSpPr>
        <p:sp>
          <p:nvSpPr>
            <p:cNvPr id="61" name="Oval 60"/>
            <p:cNvSpPr/>
            <p:nvPr/>
          </p:nvSpPr>
          <p:spPr>
            <a:xfrm>
              <a:off x="3322154" y="2401625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3569142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3322154" y="2730942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4" name="Oval 63"/>
            <p:cNvSpPr/>
            <p:nvPr/>
          </p:nvSpPr>
          <p:spPr>
            <a:xfrm>
              <a:off x="3075167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5" name="Freeform 64"/>
            <p:cNvSpPr/>
            <p:nvPr/>
          </p:nvSpPr>
          <p:spPr>
            <a:xfrm>
              <a:off x="3492394" y="2479551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6" name="Freeform 65"/>
            <p:cNvSpPr/>
            <p:nvPr/>
          </p:nvSpPr>
          <p:spPr>
            <a:xfrm rot="10800000">
              <a:off x="3157496" y="2725143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7" name="Freeform 66"/>
            <p:cNvSpPr/>
            <p:nvPr/>
          </p:nvSpPr>
          <p:spPr>
            <a:xfrm flipH="1">
              <a:off x="3158892" y="248395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 rot="10800000" flipH="1">
              <a:off x="3488208" y="272514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>
              <a:off x="3334455" y="2286000"/>
              <a:ext cx="136991" cy="126788"/>
            </a:xfrm>
            <a:custGeom>
              <a:avLst/>
              <a:gdLst>
                <a:gd name="connsiteX0" fmla="*/ 0 w 185980"/>
                <a:gd name="connsiteY0" fmla="*/ 0 h 6711"/>
                <a:gd name="connsiteX1" fmla="*/ 185980 w 185980"/>
                <a:gd name="connsiteY1" fmla="*/ 0 h 6711"/>
                <a:gd name="connsiteX0" fmla="*/ 2160 w 12160"/>
                <a:gd name="connsiteY0" fmla="*/ 223289 h 223707"/>
                <a:gd name="connsiteX1" fmla="*/ 12160 w 12160"/>
                <a:gd name="connsiteY1" fmla="*/ 223289 h 223707"/>
                <a:gd name="connsiteX0" fmla="*/ 1366 w 13800"/>
                <a:gd name="connsiteY0" fmla="*/ 342290 h 342290"/>
                <a:gd name="connsiteX1" fmla="*/ 11366 w 13800"/>
                <a:gd name="connsiteY1" fmla="*/ 342290 h 342290"/>
                <a:gd name="connsiteX0" fmla="*/ 1989 w 14293"/>
                <a:gd name="connsiteY0" fmla="*/ 324153 h 324153"/>
                <a:gd name="connsiteX1" fmla="*/ 11989 w 14293"/>
                <a:gd name="connsiteY1" fmla="*/ 324153 h 324153"/>
                <a:gd name="connsiteX0" fmla="*/ 2255 w 14511"/>
                <a:gd name="connsiteY0" fmla="*/ 370090 h 370090"/>
                <a:gd name="connsiteX1" fmla="*/ 12255 w 14511"/>
                <a:gd name="connsiteY1" fmla="*/ 370090 h 370090"/>
                <a:gd name="connsiteX0" fmla="*/ 2329 w 14189"/>
                <a:gd name="connsiteY0" fmla="*/ 440603 h 440603"/>
                <a:gd name="connsiteX1" fmla="*/ 12329 w 14189"/>
                <a:gd name="connsiteY1" fmla="*/ 440603 h 440603"/>
                <a:gd name="connsiteX0" fmla="*/ 2751 w 14550"/>
                <a:gd name="connsiteY0" fmla="*/ 444918 h 444918"/>
                <a:gd name="connsiteX1" fmla="*/ 12751 w 14550"/>
                <a:gd name="connsiteY1" fmla="*/ 444918 h 444918"/>
                <a:gd name="connsiteX0" fmla="*/ 2670 w 14857"/>
                <a:gd name="connsiteY0" fmla="*/ 449265 h 449265"/>
                <a:gd name="connsiteX1" fmla="*/ 12670 w 14857"/>
                <a:gd name="connsiteY1" fmla="*/ 449265 h 449265"/>
                <a:gd name="connsiteX0" fmla="*/ 2810 w 14974"/>
                <a:gd name="connsiteY0" fmla="*/ 403354 h 403354"/>
                <a:gd name="connsiteX1" fmla="*/ 12810 w 14974"/>
                <a:gd name="connsiteY1" fmla="*/ 403354 h 403354"/>
                <a:gd name="connsiteX0" fmla="*/ 2954 w 14489"/>
                <a:gd name="connsiteY0" fmla="*/ 354005 h 354005"/>
                <a:gd name="connsiteX1" fmla="*/ 12954 w 14489"/>
                <a:gd name="connsiteY1" fmla="*/ 354005 h 354005"/>
                <a:gd name="connsiteX0" fmla="*/ 1970 w 13635"/>
                <a:gd name="connsiteY0" fmla="*/ 349722 h 349722"/>
                <a:gd name="connsiteX1" fmla="*/ 11970 w 13635"/>
                <a:gd name="connsiteY1" fmla="*/ 349722 h 3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5" h="349722">
                  <a:moveTo>
                    <a:pt x="1970" y="349722"/>
                  </a:moveTo>
                  <a:cubicBezTo>
                    <a:pt x="-7474" y="-103494"/>
                    <a:pt x="20582" y="-129473"/>
                    <a:pt x="11970" y="349722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cxnSp>
          <p:nvCxnSpPr>
            <p:cNvPr id="70" name="Straight Connector 69"/>
            <p:cNvCxnSpPr/>
            <p:nvPr/>
          </p:nvCxnSpPr>
          <p:spPr>
            <a:xfrm flipV="1">
              <a:off x="3404484" y="2566284"/>
              <a:ext cx="0" cy="164658"/>
            </a:xfrm>
            <a:prstGeom prst="line">
              <a:avLst/>
            </a:pr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71" name="Group 70"/>
          <p:cNvGrpSpPr/>
          <p:nvPr/>
        </p:nvGrpSpPr>
        <p:grpSpPr>
          <a:xfrm>
            <a:off x="7320404" y="3199794"/>
            <a:ext cx="531549" cy="533400"/>
            <a:chOff x="2057400" y="2438400"/>
            <a:chExt cx="379678" cy="381000"/>
          </a:xfrm>
        </p:grpSpPr>
        <p:sp>
          <p:nvSpPr>
            <p:cNvPr id="72" name="AutoShape 568"/>
            <p:cNvSpPr>
              <a:spLocks noChangeArrowheads="1"/>
            </p:cNvSpPr>
            <p:nvPr/>
          </p:nvSpPr>
          <p:spPr bwMode="auto">
            <a:xfrm>
              <a:off x="2057400" y="2438400"/>
              <a:ext cx="379678" cy="379204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73" name="AutoShape 569"/>
            <p:cNvSpPr>
              <a:spLocks noChangeArrowheads="1"/>
            </p:cNvSpPr>
            <p:nvPr/>
          </p:nvSpPr>
          <p:spPr bwMode="auto">
            <a:xfrm rot="7281778">
              <a:off x="2057637" y="2439959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74" name="AutoShape 570"/>
            <p:cNvSpPr>
              <a:spLocks noChangeArrowheads="1"/>
            </p:cNvSpPr>
            <p:nvPr/>
          </p:nvSpPr>
          <p:spPr bwMode="auto">
            <a:xfrm rot="14395787">
              <a:off x="2057637" y="2438163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75" name="TextBox 74"/>
          <p:cNvSpPr txBox="1"/>
          <p:nvPr/>
        </p:nvSpPr>
        <p:spPr>
          <a:xfrm>
            <a:off x="7234321" y="2742596"/>
            <a:ext cx="67165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Logging</a:t>
            </a:r>
          </a:p>
          <a:p>
            <a:pPr>
              <a:lnSpc>
                <a:spcPts val="1500"/>
              </a:lnSpc>
            </a:pPr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Module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8323676" y="2742596"/>
            <a:ext cx="71493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State</a:t>
            </a:r>
            <a:b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Machine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9324993" y="1810527"/>
            <a:ext cx="10038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Clients</a:t>
            </a:r>
          </a:p>
        </p:txBody>
      </p:sp>
      <p:pic>
        <p:nvPicPr>
          <p:cNvPr id="78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5" name="Straight Connector 84"/>
          <p:cNvCxnSpPr/>
          <p:nvPr/>
        </p:nvCxnSpPr>
        <p:spPr>
          <a:xfrm>
            <a:off x="7561674" y="2361594"/>
            <a:ext cx="0" cy="7620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6" name="Freeform 85"/>
          <p:cNvSpPr/>
          <p:nvPr/>
        </p:nvSpPr>
        <p:spPr>
          <a:xfrm>
            <a:off x="5369957" y="2858218"/>
            <a:ext cx="2007031" cy="355783"/>
          </a:xfrm>
          <a:custGeom>
            <a:avLst/>
            <a:gdLst>
              <a:gd name="connsiteX0" fmla="*/ 1983783 w 1983783"/>
              <a:gd name="connsiteY0" fmla="*/ 25352 h 25352"/>
              <a:gd name="connsiteX1" fmla="*/ 0 w 1983783"/>
              <a:gd name="connsiteY1" fmla="*/ 25352 h 25352"/>
              <a:gd name="connsiteX0" fmla="*/ 1983783 w 1983783"/>
              <a:gd name="connsiteY0" fmla="*/ 203577 h 203577"/>
              <a:gd name="connsiteX1" fmla="*/ 0 w 1983783"/>
              <a:gd name="connsiteY1" fmla="*/ 203577 h 203577"/>
              <a:gd name="connsiteX0" fmla="*/ 1983783 w 1983783"/>
              <a:gd name="connsiteY0" fmla="*/ 283044 h 283044"/>
              <a:gd name="connsiteX1" fmla="*/ 0 w 1983783"/>
              <a:gd name="connsiteY1" fmla="*/ 283044 h 283044"/>
              <a:gd name="connsiteX0" fmla="*/ 2007031 w 2007031"/>
              <a:gd name="connsiteY0" fmla="*/ 265800 h 296797"/>
              <a:gd name="connsiteX1" fmla="*/ 0 w 2007031"/>
              <a:gd name="connsiteY1" fmla="*/ 296797 h 296797"/>
              <a:gd name="connsiteX0" fmla="*/ 2007031 w 2007031"/>
              <a:gd name="connsiteY0" fmla="*/ 306367 h 337364"/>
              <a:gd name="connsiteX1" fmla="*/ 0 w 2007031"/>
              <a:gd name="connsiteY1" fmla="*/ 337364 h 337364"/>
              <a:gd name="connsiteX0" fmla="*/ 2007031 w 2007031"/>
              <a:gd name="connsiteY0" fmla="*/ 324786 h 355783"/>
              <a:gd name="connsiteX1" fmla="*/ 0 w 2007031"/>
              <a:gd name="connsiteY1" fmla="*/ 355783 h 355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07031" h="355783">
                <a:moveTo>
                  <a:pt x="2007031" y="324786"/>
                </a:moveTo>
                <a:cubicBezTo>
                  <a:pt x="1444571" y="-30384"/>
                  <a:pt x="796872" y="-191824"/>
                  <a:pt x="0" y="355783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87" name="Freeform 86"/>
          <p:cNvSpPr/>
          <p:nvPr/>
        </p:nvSpPr>
        <p:spPr>
          <a:xfrm>
            <a:off x="2913475" y="2614567"/>
            <a:ext cx="4463512" cy="599432"/>
          </a:xfrm>
          <a:custGeom>
            <a:avLst/>
            <a:gdLst>
              <a:gd name="connsiteX0" fmla="*/ 1983783 w 1983783"/>
              <a:gd name="connsiteY0" fmla="*/ 25352 h 25352"/>
              <a:gd name="connsiteX1" fmla="*/ 0 w 1983783"/>
              <a:gd name="connsiteY1" fmla="*/ 25352 h 25352"/>
              <a:gd name="connsiteX0" fmla="*/ 1983783 w 1983783"/>
              <a:gd name="connsiteY0" fmla="*/ 203577 h 203577"/>
              <a:gd name="connsiteX1" fmla="*/ 0 w 1983783"/>
              <a:gd name="connsiteY1" fmla="*/ 203577 h 203577"/>
              <a:gd name="connsiteX0" fmla="*/ 1983783 w 1983783"/>
              <a:gd name="connsiteY0" fmla="*/ 283044 h 283044"/>
              <a:gd name="connsiteX1" fmla="*/ 0 w 1983783"/>
              <a:gd name="connsiteY1" fmla="*/ 283044 h 283044"/>
              <a:gd name="connsiteX0" fmla="*/ 2007031 w 2007031"/>
              <a:gd name="connsiteY0" fmla="*/ 265800 h 296797"/>
              <a:gd name="connsiteX1" fmla="*/ 0 w 2007031"/>
              <a:gd name="connsiteY1" fmla="*/ 296797 h 296797"/>
              <a:gd name="connsiteX0" fmla="*/ 2007031 w 2007031"/>
              <a:gd name="connsiteY0" fmla="*/ 306367 h 337364"/>
              <a:gd name="connsiteX1" fmla="*/ 0 w 2007031"/>
              <a:gd name="connsiteY1" fmla="*/ 337364 h 337364"/>
              <a:gd name="connsiteX0" fmla="*/ 2007031 w 2007031"/>
              <a:gd name="connsiteY0" fmla="*/ 324786 h 355783"/>
              <a:gd name="connsiteX1" fmla="*/ 0 w 2007031"/>
              <a:gd name="connsiteY1" fmla="*/ 355783 h 355783"/>
              <a:gd name="connsiteX0" fmla="*/ 2007031 w 2007031"/>
              <a:gd name="connsiteY0" fmla="*/ 375253 h 406250"/>
              <a:gd name="connsiteX1" fmla="*/ 0 w 2007031"/>
              <a:gd name="connsiteY1" fmla="*/ 406250 h 406250"/>
              <a:gd name="connsiteX0" fmla="*/ 2007031 w 2007031"/>
              <a:gd name="connsiteY0" fmla="*/ 568435 h 599432"/>
              <a:gd name="connsiteX1" fmla="*/ 0 w 2007031"/>
              <a:gd name="connsiteY1" fmla="*/ 599432 h 59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07031" h="599432">
                <a:moveTo>
                  <a:pt x="2007031" y="568435"/>
                </a:moveTo>
                <a:cubicBezTo>
                  <a:pt x="1570010" y="-305928"/>
                  <a:pt x="605228" y="-72162"/>
                  <a:pt x="0" y="599432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88" name="Freeform 87"/>
          <p:cNvSpPr/>
          <p:nvPr/>
        </p:nvSpPr>
        <p:spPr>
          <a:xfrm>
            <a:off x="5152981" y="3771942"/>
            <a:ext cx="867905" cy="371959"/>
          </a:xfrm>
          <a:custGeom>
            <a:avLst/>
            <a:gdLst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905" h="371959">
                <a:moveTo>
                  <a:pt x="0" y="0"/>
                </a:moveTo>
                <a:cubicBezTo>
                  <a:pt x="12916" y="335796"/>
                  <a:pt x="552773" y="-41330"/>
                  <a:pt x="867905" y="371959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89" name="Straight Connector 88"/>
          <p:cNvCxnSpPr/>
          <p:nvPr/>
        </p:nvCxnSpPr>
        <p:spPr>
          <a:xfrm flipV="1">
            <a:off x="6236568" y="3843043"/>
            <a:ext cx="0" cy="4572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0" name="Freeform 89"/>
          <p:cNvSpPr/>
          <p:nvPr/>
        </p:nvSpPr>
        <p:spPr>
          <a:xfrm>
            <a:off x="7584924" y="3771942"/>
            <a:ext cx="867905" cy="371959"/>
          </a:xfrm>
          <a:custGeom>
            <a:avLst/>
            <a:gdLst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905" h="371959">
                <a:moveTo>
                  <a:pt x="0" y="0"/>
                </a:moveTo>
                <a:cubicBezTo>
                  <a:pt x="12916" y="335796"/>
                  <a:pt x="552773" y="-41330"/>
                  <a:pt x="867905" y="371959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91" name="Freeform 90"/>
          <p:cNvSpPr/>
          <p:nvPr/>
        </p:nvSpPr>
        <p:spPr>
          <a:xfrm>
            <a:off x="2708124" y="3771942"/>
            <a:ext cx="867905" cy="371959"/>
          </a:xfrm>
          <a:custGeom>
            <a:avLst/>
            <a:gdLst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905" h="371959">
                <a:moveTo>
                  <a:pt x="0" y="0"/>
                </a:moveTo>
                <a:cubicBezTo>
                  <a:pt x="12916" y="335796"/>
                  <a:pt x="552773" y="-41330"/>
                  <a:pt x="867905" y="371959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92" name="Straight Connector 91"/>
          <p:cNvCxnSpPr/>
          <p:nvPr/>
        </p:nvCxnSpPr>
        <p:spPr>
          <a:xfrm flipV="1">
            <a:off x="8673678" y="3843043"/>
            <a:ext cx="0" cy="4572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V="1">
            <a:off x="3796878" y="3843043"/>
            <a:ext cx="0" cy="4572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4" name="Freeform 93"/>
          <p:cNvSpPr/>
          <p:nvPr/>
        </p:nvSpPr>
        <p:spPr>
          <a:xfrm>
            <a:off x="7748947" y="2090374"/>
            <a:ext cx="922149" cy="1022888"/>
          </a:xfrm>
          <a:custGeom>
            <a:avLst/>
            <a:gdLst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22149 w 922149"/>
              <a:gd name="connsiteY0" fmla="*/ 1022888 h 1022888"/>
              <a:gd name="connsiteX1" fmla="*/ 0 w 922149"/>
              <a:gd name="connsiteY1" fmla="*/ 0 h 1022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22149" h="1022888">
                <a:moveTo>
                  <a:pt x="922149" y="1022888"/>
                </a:moveTo>
                <a:cubicBezTo>
                  <a:pt x="876945" y="548898"/>
                  <a:pt x="669011" y="198894"/>
                  <a:pt x="0" y="0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7124986" y="2333519"/>
            <a:ext cx="3738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>
                <a:latin typeface="Helvetica Neue Medium" charset="0"/>
                <a:ea typeface="Helvetica Neue Medium" charset="0"/>
                <a:cs typeface="Helvetica Neue Medium" charset="0"/>
              </a:rPr>
              <a:t>shl</a:t>
            </a:r>
            <a:endParaRPr lang="en-US" sz="11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9278505" y="3907793"/>
            <a:ext cx="1082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Servers</a:t>
            </a:r>
          </a:p>
        </p:txBody>
      </p:sp>
    </p:spTree>
    <p:extLst>
      <p:ext uri="{BB962C8B-B14F-4D97-AF65-F5344CB8AC3E}">
        <p14:creationId xmlns:p14="http://schemas.microsoft.com/office/powerpoint/2010/main" val="16790161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4161638"/>
            <a:ext cx="9923489" cy="2143631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b="0" dirty="0"/>
              <a:t>Crashed / slow followers?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dirty="0"/>
              <a:t>Leader retries RPCs until they succeed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endParaRPr lang="en-US" sz="2400" dirty="0"/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b="0" dirty="0"/>
              <a:t>Performance is “optimal” in common case: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dirty="0"/>
              <a:t>One successful RPC to any majority of servers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34715" y="16215"/>
            <a:ext cx="10004685" cy="1066800"/>
          </a:xfrm>
        </p:spPr>
        <p:txBody>
          <a:bodyPr/>
          <a:lstStyle/>
          <a:p>
            <a:r>
              <a:rPr lang="en-US" dirty="0"/>
              <a:t>Normal operation</a:t>
            </a:r>
          </a:p>
        </p:txBody>
      </p:sp>
      <p:sp>
        <p:nvSpPr>
          <p:cNvPr id="105" name="Rounded Rectangle 104"/>
          <p:cNvSpPr/>
          <p:nvPr/>
        </p:nvSpPr>
        <p:spPr>
          <a:xfrm>
            <a:off x="2525656" y="1683738"/>
            <a:ext cx="2286000" cy="1905000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6" name="Group 105"/>
          <p:cNvGrpSpPr/>
          <p:nvPr/>
        </p:nvGrpSpPr>
        <p:grpSpPr>
          <a:xfrm>
            <a:off x="2830456" y="3207738"/>
            <a:ext cx="1524000" cy="228600"/>
            <a:chOff x="1828800" y="3733800"/>
            <a:chExt cx="1524000" cy="228600"/>
          </a:xfrm>
        </p:grpSpPr>
        <p:sp>
          <p:nvSpPr>
            <p:cNvPr id="107" name="Rectangle 106"/>
            <p:cNvSpPr/>
            <p:nvPr/>
          </p:nvSpPr>
          <p:spPr>
            <a:xfrm>
              <a:off x="1828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>
                  <a:latin typeface="Arial" charset="0"/>
                </a:rPr>
                <a:t>add</a:t>
              </a: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2209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latin typeface="Arial" charset="0"/>
                </a:rPr>
                <a:t>jmp</a:t>
              </a:r>
              <a:endParaRPr lang="en-US" sz="1400" dirty="0">
                <a:latin typeface="Arial" charset="0"/>
              </a:endParaRP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2590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latin typeface="Arial" charset="0"/>
                </a:rPr>
                <a:t>mov</a:t>
              </a:r>
              <a:endParaRPr lang="en-US" sz="1400" dirty="0">
                <a:latin typeface="Arial" charset="0"/>
              </a:endParaRPr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2971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latin typeface="Arial" charset="0"/>
                </a:rPr>
                <a:t>shl</a:t>
              </a:r>
              <a:endParaRPr lang="en-US" sz="1400" dirty="0">
                <a:latin typeface="Arial" charset="0"/>
              </a:endParaRPr>
            </a:p>
          </p:txBody>
        </p:sp>
      </p:grpSp>
      <p:sp>
        <p:nvSpPr>
          <p:cNvPr id="111" name="TextBox 110"/>
          <p:cNvSpPr txBox="1"/>
          <p:nvPr/>
        </p:nvSpPr>
        <p:spPr>
          <a:xfrm>
            <a:off x="3428952" y="2979138"/>
            <a:ext cx="327013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latin typeface="Arial" charset="0"/>
                <a:ea typeface="Arial" charset="0"/>
                <a:cs typeface="Arial" charset="0"/>
              </a:rPr>
              <a:t>Log</a:t>
            </a:r>
          </a:p>
        </p:txBody>
      </p:sp>
      <p:grpSp>
        <p:nvGrpSpPr>
          <p:cNvPr id="112" name="Group 111"/>
          <p:cNvGrpSpPr/>
          <p:nvPr/>
        </p:nvGrpSpPr>
        <p:grpSpPr>
          <a:xfrm>
            <a:off x="3924425" y="2217138"/>
            <a:ext cx="658633" cy="609600"/>
            <a:chOff x="3075167" y="2286000"/>
            <a:chExt cx="658633" cy="609600"/>
          </a:xfrm>
        </p:grpSpPr>
        <p:sp>
          <p:nvSpPr>
            <p:cNvPr id="113" name="Oval 112"/>
            <p:cNvSpPr/>
            <p:nvPr/>
          </p:nvSpPr>
          <p:spPr>
            <a:xfrm>
              <a:off x="3322154" y="2401625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/>
            <p:cNvSpPr/>
            <p:nvPr/>
          </p:nvSpPr>
          <p:spPr>
            <a:xfrm>
              <a:off x="3569142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/>
            <p:cNvSpPr/>
            <p:nvPr/>
          </p:nvSpPr>
          <p:spPr>
            <a:xfrm>
              <a:off x="3322154" y="2730942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/>
            <p:cNvSpPr/>
            <p:nvPr/>
          </p:nvSpPr>
          <p:spPr>
            <a:xfrm>
              <a:off x="3075167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Freeform 116"/>
            <p:cNvSpPr/>
            <p:nvPr/>
          </p:nvSpPr>
          <p:spPr>
            <a:xfrm>
              <a:off x="3492394" y="2479551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Freeform 117"/>
            <p:cNvSpPr/>
            <p:nvPr/>
          </p:nvSpPr>
          <p:spPr>
            <a:xfrm rot="10800000">
              <a:off x="3157496" y="2725143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Freeform 118"/>
            <p:cNvSpPr/>
            <p:nvPr/>
          </p:nvSpPr>
          <p:spPr>
            <a:xfrm flipH="1">
              <a:off x="3158892" y="248395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Freeform 119"/>
            <p:cNvSpPr/>
            <p:nvPr/>
          </p:nvSpPr>
          <p:spPr>
            <a:xfrm rot="10800000" flipH="1">
              <a:off x="3488208" y="272514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3334455" y="2286000"/>
              <a:ext cx="136991" cy="126788"/>
            </a:xfrm>
            <a:custGeom>
              <a:avLst/>
              <a:gdLst>
                <a:gd name="connsiteX0" fmla="*/ 0 w 185980"/>
                <a:gd name="connsiteY0" fmla="*/ 0 h 6711"/>
                <a:gd name="connsiteX1" fmla="*/ 185980 w 185980"/>
                <a:gd name="connsiteY1" fmla="*/ 0 h 6711"/>
                <a:gd name="connsiteX0" fmla="*/ 2160 w 12160"/>
                <a:gd name="connsiteY0" fmla="*/ 223289 h 223707"/>
                <a:gd name="connsiteX1" fmla="*/ 12160 w 12160"/>
                <a:gd name="connsiteY1" fmla="*/ 223289 h 223707"/>
                <a:gd name="connsiteX0" fmla="*/ 1366 w 13800"/>
                <a:gd name="connsiteY0" fmla="*/ 342290 h 342290"/>
                <a:gd name="connsiteX1" fmla="*/ 11366 w 13800"/>
                <a:gd name="connsiteY1" fmla="*/ 342290 h 342290"/>
                <a:gd name="connsiteX0" fmla="*/ 1989 w 14293"/>
                <a:gd name="connsiteY0" fmla="*/ 324153 h 324153"/>
                <a:gd name="connsiteX1" fmla="*/ 11989 w 14293"/>
                <a:gd name="connsiteY1" fmla="*/ 324153 h 324153"/>
                <a:gd name="connsiteX0" fmla="*/ 2255 w 14511"/>
                <a:gd name="connsiteY0" fmla="*/ 370090 h 370090"/>
                <a:gd name="connsiteX1" fmla="*/ 12255 w 14511"/>
                <a:gd name="connsiteY1" fmla="*/ 370090 h 370090"/>
                <a:gd name="connsiteX0" fmla="*/ 2329 w 14189"/>
                <a:gd name="connsiteY0" fmla="*/ 440603 h 440603"/>
                <a:gd name="connsiteX1" fmla="*/ 12329 w 14189"/>
                <a:gd name="connsiteY1" fmla="*/ 440603 h 440603"/>
                <a:gd name="connsiteX0" fmla="*/ 2751 w 14550"/>
                <a:gd name="connsiteY0" fmla="*/ 444918 h 444918"/>
                <a:gd name="connsiteX1" fmla="*/ 12751 w 14550"/>
                <a:gd name="connsiteY1" fmla="*/ 444918 h 444918"/>
                <a:gd name="connsiteX0" fmla="*/ 2670 w 14857"/>
                <a:gd name="connsiteY0" fmla="*/ 449265 h 449265"/>
                <a:gd name="connsiteX1" fmla="*/ 12670 w 14857"/>
                <a:gd name="connsiteY1" fmla="*/ 449265 h 449265"/>
                <a:gd name="connsiteX0" fmla="*/ 2810 w 14974"/>
                <a:gd name="connsiteY0" fmla="*/ 403354 h 403354"/>
                <a:gd name="connsiteX1" fmla="*/ 12810 w 14974"/>
                <a:gd name="connsiteY1" fmla="*/ 403354 h 403354"/>
                <a:gd name="connsiteX0" fmla="*/ 2954 w 14489"/>
                <a:gd name="connsiteY0" fmla="*/ 354005 h 354005"/>
                <a:gd name="connsiteX1" fmla="*/ 12954 w 14489"/>
                <a:gd name="connsiteY1" fmla="*/ 354005 h 354005"/>
                <a:gd name="connsiteX0" fmla="*/ 1970 w 13635"/>
                <a:gd name="connsiteY0" fmla="*/ 349722 h 349722"/>
                <a:gd name="connsiteX1" fmla="*/ 11970 w 13635"/>
                <a:gd name="connsiteY1" fmla="*/ 349722 h 3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5" h="349722">
                  <a:moveTo>
                    <a:pt x="1970" y="349722"/>
                  </a:moveTo>
                  <a:cubicBezTo>
                    <a:pt x="-7474" y="-103494"/>
                    <a:pt x="20582" y="-129473"/>
                    <a:pt x="11970" y="349722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2" name="Straight Connector 121"/>
            <p:cNvCxnSpPr/>
            <p:nvPr/>
          </p:nvCxnSpPr>
          <p:spPr>
            <a:xfrm flipV="1">
              <a:off x="3404484" y="2566284"/>
              <a:ext cx="0" cy="164658"/>
            </a:xfrm>
            <a:prstGeom prst="line">
              <a:avLst/>
            </a:pr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123" name="Group 122"/>
          <p:cNvGrpSpPr/>
          <p:nvPr/>
        </p:nvGrpSpPr>
        <p:grpSpPr>
          <a:xfrm>
            <a:off x="2893986" y="2217138"/>
            <a:ext cx="531549" cy="533400"/>
            <a:chOff x="2057400" y="2438400"/>
            <a:chExt cx="379678" cy="381000"/>
          </a:xfrm>
        </p:grpSpPr>
        <p:sp>
          <p:nvSpPr>
            <p:cNvPr id="124" name="AutoShape 568"/>
            <p:cNvSpPr>
              <a:spLocks noChangeArrowheads="1"/>
            </p:cNvSpPr>
            <p:nvPr/>
          </p:nvSpPr>
          <p:spPr bwMode="auto">
            <a:xfrm>
              <a:off x="2057400" y="2438400"/>
              <a:ext cx="379678" cy="379204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" name="AutoShape 569"/>
            <p:cNvSpPr>
              <a:spLocks noChangeArrowheads="1"/>
            </p:cNvSpPr>
            <p:nvPr/>
          </p:nvSpPr>
          <p:spPr bwMode="auto">
            <a:xfrm rot="7281778">
              <a:off x="2057637" y="2439959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" name="AutoShape 570"/>
            <p:cNvSpPr>
              <a:spLocks noChangeArrowheads="1"/>
            </p:cNvSpPr>
            <p:nvPr/>
          </p:nvSpPr>
          <p:spPr bwMode="auto">
            <a:xfrm rot="14395787">
              <a:off x="2057637" y="2438163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7" name="TextBox 126"/>
          <p:cNvSpPr txBox="1"/>
          <p:nvPr/>
        </p:nvSpPr>
        <p:spPr>
          <a:xfrm>
            <a:off x="2678058" y="1759940"/>
            <a:ext cx="963405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Consensus</a:t>
            </a:r>
            <a:br>
              <a:rPr lang="en-US" sz="1400" dirty="0">
                <a:latin typeface="Arial" charset="0"/>
                <a:ea typeface="Arial" charset="0"/>
                <a:cs typeface="Arial" charset="0"/>
              </a:rPr>
            </a:b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Module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3897258" y="1759940"/>
            <a:ext cx="71493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State</a:t>
            </a:r>
            <a:br>
              <a:rPr lang="en-US" sz="1400" dirty="0">
                <a:latin typeface="Arial" charset="0"/>
                <a:ea typeface="Arial" charset="0"/>
                <a:cs typeface="Arial" charset="0"/>
              </a:rPr>
            </a:b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Machine</a:t>
            </a:r>
          </a:p>
        </p:txBody>
      </p:sp>
      <p:sp>
        <p:nvSpPr>
          <p:cNvPr id="129" name="Rounded Rectangle 128"/>
          <p:cNvSpPr/>
          <p:nvPr/>
        </p:nvSpPr>
        <p:spPr>
          <a:xfrm>
            <a:off x="4964056" y="1683738"/>
            <a:ext cx="2286000" cy="1905000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0" name="Group 129"/>
          <p:cNvGrpSpPr/>
          <p:nvPr/>
        </p:nvGrpSpPr>
        <p:grpSpPr>
          <a:xfrm>
            <a:off x="5268856" y="3207738"/>
            <a:ext cx="1524000" cy="228600"/>
            <a:chOff x="1828800" y="3733800"/>
            <a:chExt cx="1524000" cy="228600"/>
          </a:xfrm>
        </p:grpSpPr>
        <p:sp>
          <p:nvSpPr>
            <p:cNvPr id="131" name="Rectangle 130"/>
            <p:cNvSpPr/>
            <p:nvPr/>
          </p:nvSpPr>
          <p:spPr>
            <a:xfrm>
              <a:off x="1828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>
                  <a:latin typeface="Arial" charset="0"/>
                </a:rPr>
                <a:t>add</a:t>
              </a:r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2209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latin typeface="Arial" charset="0"/>
                </a:rPr>
                <a:t>jmp</a:t>
              </a:r>
              <a:endParaRPr lang="en-US" sz="1400" dirty="0">
                <a:latin typeface="Arial" charset="0"/>
              </a:endParaRPr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2590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latin typeface="Arial" charset="0"/>
                </a:rPr>
                <a:t>mov</a:t>
              </a:r>
              <a:endParaRPr lang="en-US" sz="1400" dirty="0">
                <a:latin typeface="Arial" charset="0"/>
              </a:endParaRPr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2971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latin typeface="Arial" charset="0"/>
                </a:rPr>
                <a:t>shl</a:t>
              </a:r>
              <a:endParaRPr lang="en-US" sz="1400" dirty="0">
                <a:latin typeface="Arial" charset="0"/>
              </a:endParaRPr>
            </a:p>
          </p:txBody>
        </p:sp>
      </p:grpSp>
      <p:sp>
        <p:nvSpPr>
          <p:cNvPr id="135" name="TextBox 134"/>
          <p:cNvSpPr txBox="1"/>
          <p:nvPr/>
        </p:nvSpPr>
        <p:spPr>
          <a:xfrm>
            <a:off x="5867352" y="2979138"/>
            <a:ext cx="327013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latin typeface="Arial" charset="0"/>
                <a:ea typeface="Arial" charset="0"/>
                <a:cs typeface="Arial" charset="0"/>
              </a:rPr>
              <a:t>Log</a:t>
            </a:r>
          </a:p>
        </p:txBody>
      </p:sp>
      <p:grpSp>
        <p:nvGrpSpPr>
          <p:cNvPr id="136" name="Group 135"/>
          <p:cNvGrpSpPr/>
          <p:nvPr/>
        </p:nvGrpSpPr>
        <p:grpSpPr>
          <a:xfrm>
            <a:off x="6362825" y="2217138"/>
            <a:ext cx="658633" cy="609600"/>
            <a:chOff x="3075167" y="2286000"/>
            <a:chExt cx="658633" cy="609600"/>
          </a:xfrm>
        </p:grpSpPr>
        <p:sp>
          <p:nvSpPr>
            <p:cNvPr id="137" name="Oval 136"/>
            <p:cNvSpPr/>
            <p:nvPr/>
          </p:nvSpPr>
          <p:spPr>
            <a:xfrm>
              <a:off x="3322154" y="2401625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/>
            <p:nvPr/>
          </p:nvSpPr>
          <p:spPr>
            <a:xfrm>
              <a:off x="3569142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/>
            <p:nvPr/>
          </p:nvSpPr>
          <p:spPr>
            <a:xfrm>
              <a:off x="3322154" y="2730942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/>
            <p:nvPr/>
          </p:nvSpPr>
          <p:spPr>
            <a:xfrm>
              <a:off x="3075167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Freeform 140"/>
            <p:cNvSpPr/>
            <p:nvPr/>
          </p:nvSpPr>
          <p:spPr>
            <a:xfrm>
              <a:off x="3492394" y="2479551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Freeform 141"/>
            <p:cNvSpPr/>
            <p:nvPr/>
          </p:nvSpPr>
          <p:spPr>
            <a:xfrm rot="10800000">
              <a:off x="3157496" y="2725143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Freeform 142"/>
            <p:cNvSpPr/>
            <p:nvPr/>
          </p:nvSpPr>
          <p:spPr>
            <a:xfrm flipH="1">
              <a:off x="3158892" y="248395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Freeform 143"/>
            <p:cNvSpPr/>
            <p:nvPr/>
          </p:nvSpPr>
          <p:spPr>
            <a:xfrm rot="10800000" flipH="1">
              <a:off x="3488208" y="272514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Freeform 144"/>
            <p:cNvSpPr/>
            <p:nvPr/>
          </p:nvSpPr>
          <p:spPr>
            <a:xfrm>
              <a:off x="3334455" y="2286000"/>
              <a:ext cx="136991" cy="126788"/>
            </a:xfrm>
            <a:custGeom>
              <a:avLst/>
              <a:gdLst>
                <a:gd name="connsiteX0" fmla="*/ 0 w 185980"/>
                <a:gd name="connsiteY0" fmla="*/ 0 h 6711"/>
                <a:gd name="connsiteX1" fmla="*/ 185980 w 185980"/>
                <a:gd name="connsiteY1" fmla="*/ 0 h 6711"/>
                <a:gd name="connsiteX0" fmla="*/ 2160 w 12160"/>
                <a:gd name="connsiteY0" fmla="*/ 223289 h 223707"/>
                <a:gd name="connsiteX1" fmla="*/ 12160 w 12160"/>
                <a:gd name="connsiteY1" fmla="*/ 223289 h 223707"/>
                <a:gd name="connsiteX0" fmla="*/ 1366 w 13800"/>
                <a:gd name="connsiteY0" fmla="*/ 342290 h 342290"/>
                <a:gd name="connsiteX1" fmla="*/ 11366 w 13800"/>
                <a:gd name="connsiteY1" fmla="*/ 342290 h 342290"/>
                <a:gd name="connsiteX0" fmla="*/ 1989 w 14293"/>
                <a:gd name="connsiteY0" fmla="*/ 324153 h 324153"/>
                <a:gd name="connsiteX1" fmla="*/ 11989 w 14293"/>
                <a:gd name="connsiteY1" fmla="*/ 324153 h 324153"/>
                <a:gd name="connsiteX0" fmla="*/ 2255 w 14511"/>
                <a:gd name="connsiteY0" fmla="*/ 370090 h 370090"/>
                <a:gd name="connsiteX1" fmla="*/ 12255 w 14511"/>
                <a:gd name="connsiteY1" fmla="*/ 370090 h 370090"/>
                <a:gd name="connsiteX0" fmla="*/ 2329 w 14189"/>
                <a:gd name="connsiteY0" fmla="*/ 440603 h 440603"/>
                <a:gd name="connsiteX1" fmla="*/ 12329 w 14189"/>
                <a:gd name="connsiteY1" fmla="*/ 440603 h 440603"/>
                <a:gd name="connsiteX0" fmla="*/ 2751 w 14550"/>
                <a:gd name="connsiteY0" fmla="*/ 444918 h 444918"/>
                <a:gd name="connsiteX1" fmla="*/ 12751 w 14550"/>
                <a:gd name="connsiteY1" fmla="*/ 444918 h 444918"/>
                <a:gd name="connsiteX0" fmla="*/ 2670 w 14857"/>
                <a:gd name="connsiteY0" fmla="*/ 449265 h 449265"/>
                <a:gd name="connsiteX1" fmla="*/ 12670 w 14857"/>
                <a:gd name="connsiteY1" fmla="*/ 449265 h 449265"/>
                <a:gd name="connsiteX0" fmla="*/ 2810 w 14974"/>
                <a:gd name="connsiteY0" fmla="*/ 403354 h 403354"/>
                <a:gd name="connsiteX1" fmla="*/ 12810 w 14974"/>
                <a:gd name="connsiteY1" fmla="*/ 403354 h 403354"/>
                <a:gd name="connsiteX0" fmla="*/ 2954 w 14489"/>
                <a:gd name="connsiteY0" fmla="*/ 354005 h 354005"/>
                <a:gd name="connsiteX1" fmla="*/ 12954 w 14489"/>
                <a:gd name="connsiteY1" fmla="*/ 354005 h 354005"/>
                <a:gd name="connsiteX0" fmla="*/ 1970 w 13635"/>
                <a:gd name="connsiteY0" fmla="*/ 349722 h 349722"/>
                <a:gd name="connsiteX1" fmla="*/ 11970 w 13635"/>
                <a:gd name="connsiteY1" fmla="*/ 349722 h 3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5" h="349722">
                  <a:moveTo>
                    <a:pt x="1970" y="349722"/>
                  </a:moveTo>
                  <a:cubicBezTo>
                    <a:pt x="-7474" y="-103494"/>
                    <a:pt x="20582" y="-129473"/>
                    <a:pt x="11970" y="349722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6" name="Straight Connector 145"/>
            <p:cNvCxnSpPr/>
            <p:nvPr/>
          </p:nvCxnSpPr>
          <p:spPr>
            <a:xfrm flipV="1">
              <a:off x="3404484" y="2566284"/>
              <a:ext cx="0" cy="164658"/>
            </a:xfrm>
            <a:prstGeom prst="line">
              <a:avLst/>
            </a:pr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147" name="Group 146"/>
          <p:cNvGrpSpPr/>
          <p:nvPr/>
        </p:nvGrpSpPr>
        <p:grpSpPr>
          <a:xfrm>
            <a:off x="5332386" y="2217138"/>
            <a:ext cx="531549" cy="533400"/>
            <a:chOff x="2057400" y="2438400"/>
            <a:chExt cx="379678" cy="381000"/>
          </a:xfrm>
        </p:grpSpPr>
        <p:sp>
          <p:nvSpPr>
            <p:cNvPr id="148" name="AutoShape 568"/>
            <p:cNvSpPr>
              <a:spLocks noChangeArrowheads="1"/>
            </p:cNvSpPr>
            <p:nvPr/>
          </p:nvSpPr>
          <p:spPr bwMode="auto">
            <a:xfrm>
              <a:off x="2057400" y="2438400"/>
              <a:ext cx="379678" cy="379204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" name="AutoShape 569"/>
            <p:cNvSpPr>
              <a:spLocks noChangeArrowheads="1"/>
            </p:cNvSpPr>
            <p:nvPr/>
          </p:nvSpPr>
          <p:spPr bwMode="auto">
            <a:xfrm rot="7281778">
              <a:off x="2057637" y="2439959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" name="AutoShape 570"/>
            <p:cNvSpPr>
              <a:spLocks noChangeArrowheads="1"/>
            </p:cNvSpPr>
            <p:nvPr/>
          </p:nvSpPr>
          <p:spPr bwMode="auto">
            <a:xfrm rot="14395787">
              <a:off x="2057637" y="2438163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1" name="TextBox 150"/>
          <p:cNvSpPr txBox="1"/>
          <p:nvPr/>
        </p:nvSpPr>
        <p:spPr>
          <a:xfrm>
            <a:off x="5116458" y="1759940"/>
            <a:ext cx="963405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Consensus</a:t>
            </a:r>
            <a:br>
              <a:rPr lang="en-US" sz="1400" dirty="0">
                <a:latin typeface="Arial" charset="0"/>
                <a:ea typeface="Arial" charset="0"/>
                <a:cs typeface="Arial" charset="0"/>
              </a:rPr>
            </a:b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Module</a:t>
            </a:r>
          </a:p>
        </p:txBody>
      </p:sp>
      <p:sp>
        <p:nvSpPr>
          <p:cNvPr id="152" name="TextBox 151"/>
          <p:cNvSpPr txBox="1"/>
          <p:nvPr/>
        </p:nvSpPr>
        <p:spPr>
          <a:xfrm>
            <a:off x="6335658" y="1759940"/>
            <a:ext cx="71493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State</a:t>
            </a:r>
            <a:br>
              <a:rPr lang="en-US" sz="1400" dirty="0">
                <a:latin typeface="Arial" charset="0"/>
                <a:ea typeface="Arial" charset="0"/>
                <a:cs typeface="Arial" charset="0"/>
              </a:rPr>
            </a:b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Machine</a:t>
            </a:r>
          </a:p>
        </p:txBody>
      </p:sp>
      <p:sp>
        <p:nvSpPr>
          <p:cNvPr id="153" name="Rounded Rectangle 152"/>
          <p:cNvSpPr/>
          <p:nvPr/>
        </p:nvSpPr>
        <p:spPr>
          <a:xfrm>
            <a:off x="7402456" y="1683738"/>
            <a:ext cx="2286000" cy="1905000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4" name="Group 153"/>
          <p:cNvGrpSpPr/>
          <p:nvPr/>
        </p:nvGrpSpPr>
        <p:grpSpPr>
          <a:xfrm>
            <a:off x="7707256" y="3207738"/>
            <a:ext cx="1524000" cy="228600"/>
            <a:chOff x="1828800" y="3733800"/>
            <a:chExt cx="1524000" cy="228600"/>
          </a:xfrm>
        </p:grpSpPr>
        <p:sp>
          <p:nvSpPr>
            <p:cNvPr id="155" name="Rectangle 154"/>
            <p:cNvSpPr/>
            <p:nvPr/>
          </p:nvSpPr>
          <p:spPr>
            <a:xfrm>
              <a:off x="1828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>
                  <a:latin typeface="Arial" charset="0"/>
                </a:rPr>
                <a:t>add</a:t>
              </a:r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2209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latin typeface="Arial" charset="0"/>
                </a:rPr>
                <a:t>jmp</a:t>
              </a:r>
              <a:endParaRPr lang="en-US" sz="1400" dirty="0">
                <a:latin typeface="Arial" charset="0"/>
              </a:endParaRPr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2590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latin typeface="Arial" charset="0"/>
                </a:rPr>
                <a:t>mov</a:t>
              </a:r>
              <a:endParaRPr lang="en-US" sz="1400" dirty="0">
                <a:latin typeface="Arial" charset="0"/>
              </a:endParaRPr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2971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latin typeface="Arial" charset="0"/>
                </a:rPr>
                <a:t>shl</a:t>
              </a:r>
              <a:endParaRPr lang="en-US" sz="1400" dirty="0">
                <a:latin typeface="Arial" charset="0"/>
              </a:endParaRPr>
            </a:p>
          </p:txBody>
        </p:sp>
      </p:grpSp>
      <p:sp>
        <p:nvSpPr>
          <p:cNvPr id="159" name="TextBox 158"/>
          <p:cNvSpPr txBox="1"/>
          <p:nvPr/>
        </p:nvSpPr>
        <p:spPr>
          <a:xfrm>
            <a:off x="8305752" y="2979138"/>
            <a:ext cx="327013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latin typeface="Arial" charset="0"/>
                <a:ea typeface="Arial" charset="0"/>
                <a:cs typeface="Arial" charset="0"/>
              </a:rPr>
              <a:t>Log</a:t>
            </a:r>
          </a:p>
        </p:txBody>
      </p:sp>
      <p:grpSp>
        <p:nvGrpSpPr>
          <p:cNvPr id="160" name="Group 159"/>
          <p:cNvGrpSpPr/>
          <p:nvPr/>
        </p:nvGrpSpPr>
        <p:grpSpPr>
          <a:xfrm>
            <a:off x="8801225" y="2217138"/>
            <a:ext cx="658633" cy="609600"/>
            <a:chOff x="3075167" y="2286000"/>
            <a:chExt cx="658633" cy="609600"/>
          </a:xfrm>
        </p:grpSpPr>
        <p:sp>
          <p:nvSpPr>
            <p:cNvPr id="161" name="Oval 160"/>
            <p:cNvSpPr/>
            <p:nvPr/>
          </p:nvSpPr>
          <p:spPr>
            <a:xfrm>
              <a:off x="3322154" y="2401625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Oval 161"/>
            <p:cNvSpPr/>
            <p:nvPr/>
          </p:nvSpPr>
          <p:spPr>
            <a:xfrm>
              <a:off x="3569142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Oval 162"/>
            <p:cNvSpPr/>
            <p:nvPr/>
          </p:nvSpPr>
          <p:spPr>
            <a:xfrm>
              <a:off x="3322154" y="2730942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Oval 163"/>
            <p:cNvSpPr/>
            <p:nvPr/>
          </p:nvSpPr>
          <p:spPr>
            <a:xfrm>
              <a:off x="3075167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Freeform 164"/>
            <p:cNvSpPr/>
            <p:nvPr/>
          </p:nvSpPr>
          <p:spPr>
            <a:xfrm>
              <a:off x="3492394" y="2479551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Freeform 165"/>
            <p:cNvSpPr/>
            <p:nvPr/>
          </p:nvSpPr>
          <p:spPr>
            <a:xfrm rot="10800000">
              <a:off x="3157496" y="2725143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Freeform 166"/>
            <p:cNvSpPr/>
            <p:nvPr/>
          </p:nvSpPr>
          <p:spPr>
            <a:xfrm flipH="1">
              <a:off x="3158892" y="248395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Freeform 167"/>
            <p:cNvSpPr/>
            <p:nvPr/>
          </p:nvSpPr>
          <p:spPr>
            <a:xfrm rot="10800000" flipH="1">
              <a:off x="3488208" y="272514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Freeform 168"/>
            <p:cNvSpPr/>
            <p:nvPr/>
          </p:nvSpPr>
          <p:spPr>
            <a:xfrm>
              <a:off x="3334455" y="2286000"/>
              <a:ext cx="136991" cy="126788"/>
            </a:xfrm>
            <a:custGeom>
              <a:avLst/>
              <a:gdLst>
                <a:gd name="connsiteX0" fmla="*/ 0 w 185980"/>
                <a:gd name="connsiteY0" fmla="*/ 0 h 6711"/>
                <a:gd name="connsiteX1" fmla="*/ 185980 w 185980"/>
                <a:gd name="connsiteY1" fmla="*/ 0 h 6711"/>
                <a:gd name="connsiteX0" fmla="*/ 2160 w 12160"/>
                <a:gd name="connsiteY0" fmla="*/ 223289 h 223707"/>
                <a:gd name="connsiteX1" fmla="*/ 12160 w 12160"/>
                <a:gd name="connsiteY1" fmla="*/ 223289 h 223707"/>
                <a:gd name="connsiteX0" fmla="*/ 1366 w 13800"/>
                <a:gd name="connsiteY0" fmla="*/ 342290 h 342290"/>
                <a:gd name="connsiteX1" fmla="*/ 11366 w 13800"/>
                <a:gd name="connsiteY1" fmla="*/ 342290 h 342290"/>
                <a:gd name="connsiteX0" fmla="*/ 1989 w 14293"/>
                <a:gd name="connsiteY0" fmla="*/ 324153 h 324153"/>
                <a:gd name="connsiteX1" fmla="*/ 11989 w 14293"/>
                <a:gd name="connsiteY1" fmla="*/ 324153 h 324153"/>
                <a:gd name="connsiteX0" fmla="*/ 2255 w 14511"/>
                <a:gd name="connsiteY0" fmla="*/ 370090 h 370090"/>
                <a:gd name="connsiteX1" fmla="*/ 12255 w 14511"/>
                <a:gd name="connsiteY1" fmla="*/ 370090 h 370090"/>
                <a:gd name="connsiteX0" fmla="*/ 2329 w 14189"/>
                <a:gd name="connsiteY0" fmla="*/ 440603 h 440603"/>
                <a:gd name="connsiteX1" fmla="*/ 12329 w 14189"/>
                <a:gd name="connsiteY1" fmla="*/ 440603 h 440603"/>
                <a:gd name="connsiteX0" fmla="*/ 2751 w 14550"/>
                <a:gd name="connsiteY0" fmla="*/ 444918 h 444918"/>
                <a:gd name="connsiteX1" fmla="*/ 12751 w 14550"/>
                <a:gd name="connsiteY1" fmla="*/ 444918 h 444918"/>
                <a:gd name="connsiteX0" fmla="*/ 2670 w 14857"/>
                <a:gd name="connsiteY0" fmla="*/ 449265 h 449265"/>
                <a:gd name="connsiteX1" fmla="*/ 12670 w 14857"/>
                <a:gd name="connsiteY1" fmla="*/ 449265 h 449265"/>
                <a:gd name="connsiteX0" fmla="*/ 2810 w 14974"/>
                <a:gd name="connsiteY0" fmla="*/ 403354 h 403354"/>
                <a:gd name="connsiteX1" fmla="*/ 12810 w 14974"/>
                <a:gd name="connsiteY1" fmla="*/ 403354 h 403354"/>
                <a:gd name="connsiteX0" fmla="*/ 2954 w 14489"/>
                <a:gd name="connsiteY0" fmla="*/ 354005 h 354005"/>
                <a:gd name="connsiteX1" fmla="*/ 12954 w 14489"/>
                <a:gd name="connsiteY1" fmla="*/ 354005 h 354005"/>
                <a:gd name="connsiteX0" fmla="*/ 1970 w 13635"/>
                <a:gd name="connsiteY0" fmla="*/ 349722 h 349722"/>
                <a:gd name="connsiteX1" fmla="*/ 11970 w 13635"/>
                <a:gd name="connsiteY1" fmla="*/ 349722 h 3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5" h="349722">
                  <a:moveTo>
                    <a:pt x="1970" y="349722"/>
                  </a:moveTo>
                  <a:cubicBezTo>
                    <a:pt x="-7474" y="-103494"/>
                    <a:pt x="20582" y="-129473"/>
                    <a:pt x="11970" y="349722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0" name="Straight Connector 169"/>
            <p:cNvCxnSpPr/>
            <p:nvPr/>
          </p:nvCxnSpPr>
          <p:spPr>
            <a:xfrm flipV="1">
              <a:off x="3404484" y="2566284"/>
              <a:ext cx="0" cy="164658"/>
            </a:xfrm>
            <a:prstGeom prst="line">
              <a:avLst/>
            </a:pr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171" name="Group 170"/>
          <p:cNvGrpSpPr/>
          <p:nvPr/>
        </p:nvGrpSpPr>
        <p:grpSpPr>
          <a:xfrm>
            <a:off x="7770786" y="2217138"/>
            <a:ext cx="531549" cy="533400"/>
            <a:chOff x="2057400" y="2438400"/>
            <a:chExt cx="379678" cy="381000"/>
          </a:xfrm>
        </p:grpSpPr>
        <p:sp>
          <p:nvSpPr>
            <p:cNvPr id="172" name="AutoShape 568"/>
            <p:cNvSpPr>
              <a:spLocks noChangeArrowheads="1"/>
            </p:cNvSpPr>
            <p:nvPr/>
          </p:nvSpPr>
          <p:spPr bwMode="auto">
            <a:xfrm>
              <a:off x="2057400" y="2438400"/>
              <a:ext cx="379678" cy="379204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" name="AutoShape 569"/>
            <p:cNvSpPr>
              <a:spLocks noChangeArrowheads="1"/>
            </p:cNvSpPr>
            <p:nvPr/>
          </p:nvSpPr>
          <p:spPr bwMode="auto">
            <a:xfrm rot="7281778">
              <a:off x="2057637" y="2439959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" name="AutoShape 570"/>
            <p:cNvSpPr>
              <a:spLocks noChangeArrowheads="1"/>
            </p:cNvSpPr>
            <p:nvPr/>
          </p:nvSpPr>
          <p:spPr bwMode="auto">
            <a:xfrm rot="14395787">
              <a:off x="2057637" y="2438163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5" name="TextBox 174"/>
          <p:cNvSpPr txBox="1"/>
          <p:nvPr/>
        </p:nvSpPr>
        <p:spPr>
          <a:xfrm>
            <a:off x="7554858" y="1759940"/>
            <a:ext cx="963405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Consensus</a:t>
            </a:r>
            <a:br>
              <a:rPr lang="en-US" sz="1400" dirty="0">
                <a:latin typeface="Arial" charset="0"/>
                <a:ea typeface="Arial" charset="0"/>
                <a:cs typeface="Arial" charset="0"/>
              </a:rPr>
            </a:b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Module</a:t>
            </a:r>
          </a:p>
        </p:txBody>
      </p:sp>
      <p:sp>
        <p:nvSpPr>
          <p:cNvPr id="176" name="TextBox 175"/>
          <p:cNvSpPr txBox="1"/>
          <p:nvPr/>
        </p:nvSpPr>
        <p:spPr>
          <a:xfrm>
            <a:off x="8774058" y="1759940"/>
            <a:ext cx="71493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State</a:t>
            </a:r>
            <a:br>
              <a:rPr lang="en-US" sz="1400" dirty="0">
                <a:latin typeface="Arial" charset="0"/>
                <a:ea typeface="Arial" charset="0"/>
                <a:cs typeface="Arial" charset="0"/>
              </a:rPr>
            </a:b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Machine</a:t>
            </a:r>
          </a:p>
        </p:txBody>
      </p:sp>
      <p:cxnSp>
        <p:nvCxnSpPr>
          <p:cNvPr id="186" name="Straight Connector 185"/>
          <p:cNvCxnSpPr/>
          <p:nvPr/>
        </p:nvCxnSpPr>
        <p:spPr>
          <a:xfrm>
            <a:off x="8025704" y="1406234"/>
            <a:ext cx="0" cy="7620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7" name="Freeform 186"/>
          <p:cNvSpPr/>
          <p:nvPr/>
        </p:nvSpPr>
        <p:spPr>
          <a:xfrm>
            <a:off x="5820339" y="1875562"/>
            <a:ext cx="2007031" cy="355783"/>
          </a:xfrm>
          <a:custGeom>
            <a:avLst/>
            <a:gdLst>
              <a:gd name="connsiteX0" fmla="*/ 1983783 w 1983783"/>
              <a:gd name="connsiteY0" fmla="*/ 25352 h 25352"/>
              <a:gd name="connsiteX1" fmla="*/ 0 w 1983783"/>
              <a:gd name="connsiteY1" fmla="*/ 25352 h 25352"/>
              <a:gd name="connsiteX0" fmla="*/ 1983783 w 1983783"/>
              <a:gd name="connsiteY0" fmla="*/ 203577 h 203577"/>
              <a:gd name="connsiteX1" fmla="*/ 0 w 1983783"/>
              <a:gd name="connsiteY1" fmla="*/ 203577 h 203577"/>
              <a:gd name="connsiteX0" fmla="*/ 1983783 w 1983783"/>
              <a:gd name="connsiteY0" fmla="*/ 283044 h 283044"/>
              <a:gd name="connsiteX1" fmla="*/ 0 w 1983783"/>
              <a:gd name="connsiteY1" fmla="*/ 283044 h 283044"/>
              <a:gd name="connsiteX0" fmla="*/ 2007031 w 2007031"/>
              <a:gd name="connsiteY0" fmla="*/ 265800 h 296797"/>
              <a:gd name="connsiteX1" fmla="*/ 0 w 2007031"/>
              <a:gd name="connsiteY1" fmla="*/ 296797 h 296797"/>
              <a:gd name="connsiteX0" fmla="*/ 2007031 w 2007031"/>
              <a:gd name="connsiteY0" fmla="*/ 306367 h 337364"/>
              <a:gd name="connsiteX1" fmla="*/ 0 w 2007031"/>
              <a:gd name="connsiteY1" fmla="*/ 337364 h 337364"/>
              <a:gd name="connsiteX0" fmla="*/ 2007031 w 2007031"/>
              <a:gd name="connsiteY0" fmla="*/ 324786 h 355783"/>
              <a:gd name="connsiteX1" fmla="*/ 0 w 2007031"/>
              <a:gd name="connsiteY1" fmla="*/ 355783 h 355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07031" h="355783">
                <a:moveTo>
                  <a:pt x="2007031" y="324786"/>
                </a:moveTo>
                <a:cubicBezTo>
                  <a:pt x="1444571" y="-30384"/>
                  <a:pt x="796872" y="-191824"/>
                  <a:pt x="0" y="355783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Freeform 187"/>
          <p:cNvSpPr/>
          <p:nvPr/>
        </p:nvSpPr>
        <p:spPr>
          <a:xfrm>
            <a:off x="3363857" y="1631911"/>
            <a:ext cx="4463512" cy="599432"/>
          </a:xfrm>
          <a:custGeom>
            <a:avLst/>
            <a:gdLst>
              <a:gd name="connsiteX0" fmla="*/ 1983783 w 1983783"/>
              <a:gd name="connsiteY0" fmla="*/ 25352 h 25352"/>
              <a:gd name="connsiteX1" fmla="*/ 0 w 1983783"/>
              <a:gd name="connsiteY1" fmla="*/ 25352 h 25352"/>
              <a:gd name="connsiteX0" fmla="*/ 1983783 w 1983783"/>
              <a:gd name="connsiteY0" fmla="*/ 203577 h 203577"/>
              <a:gd name="connsiteX1" fmla="*/ 0 w 1983783"/>
              <a:gd name="connsiteY1" fmla="*/ 203577 h 203577"/>
              <a:gd name="connsiteX0" fmla="*/ 1983783 w 1983783"/>
              <a:gd name="connsiteY0" fmla="*/ 283044 h 283044"/>
              <a:gd name="connsiteX1" fmla="*/ 0 w 1983783"/>
              <a:gd name="connsiteY1" fmla="*/ 283044 h 283044"/>
              <a:gd name="connsiteX0" fmla="*/ 2007031 w 2007031"/>
              <a:gd name="connsiteY0" fmla="*/ 265800 h 296797"/>
              <a:gd name="connsiteX1" fmla="*/ 0 w 2007031"/>
              <a:gd name="connsiteY1" fmla="*/ 296797 h 296797"/>
              <a:gd name="connsiteX0" fmla="*/ 2007031 w 2007031"/>
              <a:gd name="connsiteY0" fmla="*/ 306367 h 337364"/>
              <a:gd name="connsiteX1" fmla="*/ 0 w 2007031"/>
              <a:gd name="connsiteY1" fmla="*/ 337364 h 337364"/>
              <a:gd name="connsiteX0" fmla="*/ 2007031 w 2007031"/>
              <a:gd name="connsiteY0" fmla="*/ 324786 h 355783"/>
              <a:gd name="connsiteX1" fmla="*/ 0 w 2007031"/>
              <a:gd name="connsiteY1" fmla="*/ 355783 h 355783"/>
              <a:gd name="connsiteX0" fmla="*/ 2007031 w 2007031"/>
              <a:gd name="connsiteY0" fmla="*/ 375253 h 406250"/>
              <a:gd name="connsiteX1" fmla="*/ 0 w 2007031"/>
              <a:gd name="connsiteY1" fmla="*/ 406250 h 406250"/>
              <a:gd name="connsiteX0" fmla="*/ 2007031 w 2007031"/>
              <a:gd name="connsiteY0" fmla="*/ 568435 h 599432"/>
              <a:gd name="connsiteX1" fmla="*/ 0 w 2007031"/>
              <a:gd name="connsiteY1" fmla="*/ 599432 h 59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07031" h="599432">
                <a:moveTo>
                  <a:pt x="2007031" y="568435"/>
                </a:moveTo>
                <a:cubicBezTo>
                  <a:pt x="1570010" y="-305928"/>
                  <a:pt x="605228" y="-72162"/>
                  <a:pt x="0" y="599432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Freeform 188"/>
          <p:cNvSpPr/>
          <p:nvPr/>
        </p:nvSpPr>
        <p:spPr>
          <a:xfrm>
            <a:off x="5603363" y="2789286"/>
            <a:ext cx="867905" cy="371959"/>
          </a:xfrm>
          <a:custGeom>
            <a:avLst/>
            <a:gdLst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905" h="371959">
                <a:moveTo>
                  <a:pt x="0" y="0"/>
                </a:moveTo>
                <a:cubicBezTo>
                  <a:pt x="12916" y="335796"/>
                  <a:pt x="552773" y="-41330"/>
                  <a:pt x="867905" y="371959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0" name="Straight Connector 189"/>
          <p:cNvCxnSpPr/>
          <p:nvPr/>
        </p:nvCxnSpPr>
        <p:spPr>
          <a:xfrm flipV="1">
            <a:off x="6686950" y="2860387"/>
            <a:ext cx="0" cy="4572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1" name="Freeform 190"/>
          <p:cNvSpPr/>
          <p:nvPr/>
        </p:nvSpPr>
        <p:spPr>
          <a:xfrm>
            <a:off x="8035306" y="2789286"/>
            <a:ext cx="867905" cy="371959"/>
          </a:xfrm>
          <a:custGeom>
            <a:avLst/>
            <a:gdLst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905" h="371959">
                <a:moveTo>
                  <a:pt x="0" y="0"/>
                </a:moveTo>
                <a:cubicBezTo>
                  <a:pt x="12916" y="335796"/>
                  <a:pt x="552773" y="-41330"/>
                  <a:pt x="867905" y="371959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Freeform 191"/>
          <p:cNvSpPr/>
          <p:nvPr/>
        </p:nvSpPr>
        <p:spPr>
          <a:xfrm>
            <a:off x="3158506" y="2789286"/>
            <a:ext cx="867905" cy="371959"/>
          </a:xfrm>
          <a:custGeom>
            <a:avLst/>
            <a:gdLst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905" h="371959">
                <a:moveTo>
                  <a:pt x="0" y="0"/>
                </a:moveTo>
                <a:cubicBezTo>
                  <a:pt x="12916" y="335796"/>
                  <a:pt x="552773" y="-41330"/>
                  <a:pt x="867905" y="371959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3" name="Straight Connector 192"/>
          <p:cNvCxnSpPr/>
          <p:nvPr/>
        </p:nvCxnSpPr>
        <p:spPr>
          <a:xfrm flipV="1">
            <a:off x="9124060" y="2860387"/>
            <a:ext cx="0" cy="4572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4" name="Straight Connector 193"/>
          <p:cNvCxnSpPr/>
          <p:nvPr/>
        </p:nvCxnSpPr>
        <p:spPr>
          <a:xfrm flipV="1">
            <a:off x="4247260" y="2860387"/>
            <a:ext cx="0" cy="4572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5" name="Freeform 194"/>
          <p:cNvSpPr/>
          <p:nvPr/>
        </p:nvSpPr>
        <p:spPr>
          <a:xfrm>
            <a:off x="8214860" y="1325090"/>
            <a:ext cx="922149" cy="833998"/>
          </a:xfrm>
          <a:custGeom>
            <a:avLst/>
            <a:gdLst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22149 w 922149"/>
              <a:gd name="connsiteY0" fmla="*/ 1022888 h 1022888"/>
              <a:gd name="connsiteX1" fmla="*/ 0 w 922149"/>
              <a:gd name="connsiteY1" fmla="*/ 0 h 1022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22149" h="1022888">
                <a:moveTo>
                  <a:pt x="922149" y="1022888"/>
                </a:moveTo>
                <a:cubicBezTo>
                  <a:pt x="876945" y="548898"/>
                  <a:pt x="669011" y="198894"/>
                  <a:pt x="0" y="0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6" name="TextBox 195"/>
          <p:cNvSpPr txBox="1"/>
          <p:nvPr/>
        </p:nvSpPr>
        <p:spPr>
          <a:xfrm>
            <a:off x="7528881" y="1350865"/>
            <a:ext cx="5068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shl</a:t>
            </a:r>
            <a:endParaRPr lang="en-US" sz="1400" dirty="0"/>
          </a:p>
        </p:txBody>
      </p:sp>
      <p:pic>
        <p:nvPicPr>
          <p:cNvPr id="207" name="Picture 559" descr="j04315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363" y="758284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9403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3556947"/>
            <a:ext cx="11289632" cy="3048000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800" b="0" dirty="0"/>
              <a:t>If log entries on different server have same index and term: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sz="2400" dirty="0"/>
              <a:t>Store the same command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sz="2400" dirty="0"/>
              <a:t>Logs are identical in all preceding entries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2800" b="0" dirty="0"/>
              <a:t>If given entry is committed, all preceding also committed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28" name="Title 8"/>
          <p:cNvSpPr>
            <a:spLocks noGrp="1"/>
          </p:cNvSpPr>
          <p:nvPr>
            <p:ph type="title"/>
          </p:nvPr>
        </p:nvSpPr>
        <p:spPr>
          <a:xfrm>
            <a:off x="374904" y="18288"/>
            <a:ext cx="9910164" cy="1066800"/>
          </a:xfrm>
        </p:spPr>
        <p:txBody>
          <a:bodyPr/>
          <a:lstStyle/>
          <a:p>
            <a:r>
              <a:rPr lang="en-US" dirty="0"/>
              <a:t>Log Operation:  Highly Coherent</a:t>
            </a:r>
          </a:p>
        </p:txBody>
      </p:sp>
      <p:grpSp>
        <p:nvGrpSpPr>
          <p:cNvPr id="119" name="Group 118"/>
          <p:cNvGrpSpPr/>
          <p:nvPr/>
        </p:nvGrpSpPr>
        <p:grpSpPr>
          <a:xfrm>
            <a:off x="3384028" y="1510352"/>
            <a:ext cx="2895600" cy="1447800"/>
            <a:chOff x="1860028" y="1510352"/>
            <a:chExt cx="2895600" cy="1447800"/>
          </a:xfrm>
        </p:grpSpPr>
        <p:sp>
          <p:nvSpPr>
            <p:cNvPr id="120" name="Rectangle 119"/>
            <p:cNvSpPr/>
            <p:nvPr/>
          </p:nvSpPr>
          <p:spPr>
            <a:xfrm>
              <a:off x="1860028" y="1891352"/>
              <a:ext cx="457200" cy="4572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  <a:br>
                <a:rPr lang="en-US" sz="1600" b="0" dirty="0">
                  <a:solidFill>
                    <a:srgbClr val="000000"/>
                  </a:solidFill>
                </a:rPr>
              </a:br>
              <a:r>
                <a:rPr lang="en-US" sz="1600" b="0" dirty="0">
                  <a:solidFill>
                    <a:srgbClr val="000000"/>
                  </a:solidFill>
                </a:rPr>
                <a:t>add</a:t>
              </a: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1860028" y="1510352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0" dirty="0">
                  <a:solidFill>
                    <a:srgbClr val="000000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2317228" y="1510352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0" dirty="0">
                  <a:solidFill>
                    <a:srgbClr val="000000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2774428" y="1510352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0" dirty="0">
                  <a:solidFill>
                    <a:srgbClr val="000000"/>
                  </a:solidFill>
                  <a:latin typeface="Arial" charset="0"/>
                </a:rPr>
                <a:t>3</a:t>
              </a: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3231628" y="1510352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0" dirty="0">
                  <a:solidFill>
                    <a:srgbClr val="000000"/>
                  </a:solidFill>
                  <a:latin typeface="Arial" charset="0"/>
                </a:rPr>
                <a:t>4</a:t>
              </a: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3688828" y="1510352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0" dirty="0">
                  <a:solidFill>
                    <a:srgbClr val="000000"/>
                  </a:solidFill>
                  <a:latin typeface="Arial" charset="0"/>
                </a:rPr>
                <a:t>5</a:t>
              </a: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4222228" y="1510352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0" dirty="0">
                  <a:solidFill>
                    <a:srgbClr val="000000"/>
                  </a:solidFill>
                  <a:latin typeface="Arial" charset="0"/>
                </a:rPr>
                <a:t>6</a:t>
              </a:r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3688828" y="1891352"/>
              <a:ext cx="533400" cy="457200"/>
            </a:xfrm>
            <a:prstGeom prst="rect">
              <a:avLst/>
            </a:prstGeom>
            <a:solidFill>
              <a:srgbClr val="CCD9F4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3</a:t>
              </a:r>
              <a:br>
                <a:rPr lang="en-US" sz="1600" b="0" dirty="0">
                  <a:solidFill>
                    <a:srgbClr val="000000"/>
                  </a:solidFill>
                </a:rPr>
              </a:br>
              <a:r>
                <a:rPr lang="en-US" sz="1600" b="0" dirty="0" err="1">
                  <a:solidFill>
                    <a:srgbClr val="000000"/>
                  </a:solidFill>
                </a:rPr>
                <a:t>jmp</a:t>
              </a:r>
              <a:endParaRPr lang="en-US" sz="1600" b="0" dirty="0">
                <a:solidFill>
                  <a:srgbClr val="000000"/>
                </a:solidFill>
              </a:endParaRPr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2317228" y="1891352"/>
              <a:ext cx="457200" cy="4572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  <a:br>
                <a:rPr lang="en-US" sz="1600" b="0" dirty="0">
                  <a:solidFill>
                    <a:srgbClr val="000000"/>
                  </a:solidFill>
                </a:rPr>
              </a:br>
              <a:r>
                <a:rPr lang="en-US" sz="1600" b="0" dirty="0" err="1">
                  <a:solidFill>
                    <a:srgbClr val="000000"/>
                  </a:solidFill>
                </a:rPr>
                <a:t>cmp</a:t>
              </a:r>
              <a:endParaRPr lang="en-US" sz="1600" b="0" dirty="0">
                <a:solidFill>
                  <a:srgbClr val="000000"/>
                </a:solidFill>
              </a:endParaRPr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2774428" y="1891352"/>
              <a:ext cx="457200" cy="4572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  <a:br>
                <a:rPr lang="en-US" sz="1600" b="0" dirty="0">
                  <a:solidFill>
                    <a:srgbClr val="000000"/>
                  </a:solidFill>
                </a:rPr>
              </a:br>
              <a:r>
                <a:rPr lang="en-US" sz="1600" b="0" dirty="0">
                  <a:solidFill>
                    <a:srgbClr val="000000"/>
                  </a:solidFill>
                </a:rPr>
                <a:t>ret</a:t>
              </a:r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3231628" y="1891352"/>
              <a:ext cx="457200" cy="457200"/>
            </a:xfrm>
            <a:prstGeom prst="rect">
              <a:avLst/>
            </a:prstGeom>
            <a:solidFill>
              <a:srgbClr val="FFFF9B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2</a:t>
              </a:r>
              <a:br>
                <a:rPr lang="en-US" sz="1600" b="0" dirty="0">
                  <a:solidFill>
                    <a:srgbClr val="000000"/>
                  </a:solidFill>
                </a:rPr>
              </a:br>
              <a:r>
                <a:rPr lang="en-US" sz="1600" b="0" dirty="0" err="1">
                  <a:solidFill>
                    <a:srgbClr val="000000"/>
                  </a:solidFill>
                </a:rPr>
                <a:t>mov</a:t>
              </a:r>
              <a:endParaRPr lang="en-US" sz="1600" b="0" dirty="0">
                <a:solidFill>
                  <a:srgbClr val="000000"/>
                </a:solidFill>
              </a:endParaRPr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4222228" y="1891352"/>
              <a:ext cx="533400" cy="457200"/>
            </a:xfrm>
            <a:prstGeom prst="rect">
              <a:avLst/>
            </a:prstGeom>
            <a:solidFill>
              <a:srgbClr val="CCD9F4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3</a:t>
              </a:r>
              <a:br>
                <a:rPr lang="en-US" sz="1600" b="0" dirty="0">
                  <a:solidFill>
                    <a:srgbClr val="000000"/>
                  </a:solidFill>
                </a:rPr>
              </a:br>
              <a:r>
                <a:rPr lang="en-US" sz="1600" b="0" dirty="0">
                  <a:solidFill>
                    <a:srgbClr val="000000"/>
                  </a:solidFill>
                </a:rPr>
                <a:t>div</a:t>
              </a:r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4222228" y="2500952"/>
              <a:ext cx="533400" cy="457200"/>
            </a:xfrm>
            <a:prstGeom prst="rect">
              <a:avLst/>
            </a:prstGeom>
            <a:solidFill>
              <a:srgbClr val="FFC3CE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4</a:t>
              </a:r>
              <a:br>
                <a:rPr lang="en-US" sz="1600" b="0" dirty="0">
                  <a:solidFill>
                    <a:srgbClr val="000000"/>
                  </a:solidFill>
                </a:rPr>
              </a:br>
              <a:r>
                <a:rPr lang="en-US" sz="1600" b="0" dirty="0">
                  <a:solidFill>
                    <a:srgbClr val="000000"/>
                  </a:solidFill>
                </a:rPr>
                <a:t>sub</a:t>
              </a:r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1860028" y="2500952"/>
              <a:ext cx="457200" cy="4572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  <a:br>
                <a:rPr lang="en-US" sz="1600" b="0" dirty="0">
                  <a:solidFill>
                    <a:srgbClr val="000000"/>
                  </a:solidFill>
                </a:rPr>
              </a:br>
              <a:r>
                <a:rPr lang="en-US" sz="1600" b="0" dirty="0">
                  <a:solidFill>
                    <a:srgbClr val="000000"/>
                  </a:solidFill>
                </a:rPr>
                <a:t>add</a:t>
              </a:r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3688828" y="2500952"/>
              <a:ext cx="533400" cy="457200"/>
            </a:xfrm>
            <a:prstGeom prst="rect">
              <a:avLst/>
            </a:prstGeom>
            <a:solidFill>
              <a:srgbClr val="CCD9F4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3</a:t>
              </a:r>
              <a:br>
                <a:rPr lang="en-US" sz="1600" b="0" dirty="0">
                  <a:solidFill>
                    <a:srgbClr val="000000"/>
                  </a:solidFill>
                </a:rPr>
              </a:br>
              <a:r>
                <a:rPr lang="en-US" sz="1600" b="0" dirty="0" err="1">
                  <a:solidFill>
                    <a:srgbClr val="000000"/>
                  </a:solidFill>
                </a:rPr>
                <a:t>jmp</a:t>
              </a:r>
              <a:endParaRPr lang="en-US" sz="1600" b="0" dirty="0">
                <a:solidFill>
                  <a:srgbClr val="000000"/>
                </a:solidFill>
              </a:endParaRPr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2317228" y="2500952"/>
              <a:ext cx="457200" cy="4572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  <a:br>
                <a:rPr lang="en-US" sz="1600" b="0" dirty="0">
                  <a:solidFill>
                    <a:srgbClr val="000000"/>
                  </a:solidFill>
                </a:rPr>
              </a:br>
              <a:r>
                <a:rPr lang="en-US" sz="1600" b="0" dirty="0" err="1">
                  <a:solidFill>
                    <a:srgbClr val="000000"/>
                  </a:solidFill>
                </a:rPr>
                <a:t>cmp</a:t>
              </a:r>
              <a:endParaRPr lang="en-US" sz="1600" b="0" dirty="0">
                <a:solidFill>
                  <a:srgbClr val="000000"/>
                </a:solidFill>
              </a:endParaRPr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2774428" y="2500952"/>
              <a:ext cx="457200" cy="4572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  <a:br>
                <a:rPr lang="en-US" sz="1600" b="0" dirty="0">
                  <a:solidFill>
                    <a:srgbClr val="000000"/>
                  </a:solidFill>
                </a:rPr>
              </a:br>
              <a:r>
                <a:rPr lang="en-US" sz="1600" b="0" dirty="0">
                  <a:solidFill>
                    <a:srgbClr val="000000"/>
                  </a:solidFill>
                </a:rPr>
                <a:t>ret</a:t>
              </a:r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3231628" y="2500952"/>
              <a:ext cx="457200" cy="457200"/>
            </a:xfrm>
            <a:prstGeom prst="rect">
              <a:avLst/>
            </a:prstGeom>
            <a:solidFill>
              <a:srgbClr val="FFFF9B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2</a:t>
              </a:r>
              <a:br>
                <a:rPr lang="en-US" sz="1600" b="0" dirty="0">
                  <a:solidFill>
                    <a:srgbClr val="000000"/>
                  </a:solidFill>
                </a:rPr>
              </a:br>
              <a:r>
                <a:rPr lang="en-US" sz="1600" b="0" dirty="0" err="1">
                  <a:solidFill>
                    <a:srgbClr val="000000"/>
                  </a:solidFill>
                </a:rPr>
                <a:t>mov</a:t>
              </a:r>
              <a:endParaRPr lang="en-US" sz="1600" b="0" dirty="0">
                <a:solidFill>
                  <a:srgbClr val="000000"/>
                </a:solidFill>
              </a:endParaRPr>
            </a:p>
          </p:txBody>
        </p:sp>
      </p:grpSp>
      <p:sp>
        <p:nvSpPr>
          <p:cNvPr id="138" name="TextBox 137"/>
          <p:cNvSpPr txBox="1"/>
          <p:nvPr/>
        </p:nvSpPr>
        <p:spPr>
          <a:xfrm>
            <a:off x="2359600" y="1966066"/>
            <a:ext cx="854401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0" dirty="0">
                <a:solidFill>
                  <a:srgbClr val="000000"/>
                </a:solidFill>
                <a:latin typeface="Arial" charset="0"/>
              </a:rPr>
              <a:t>server1</a:t>
            </a:r>
          </a:p>
        </p:txBody>
      </p:sp>
      <p:sp>
        <p:nvSpPr>
          <p:cNvPr id="139" name="TextBox 138"/>
          <p:cNvSpPr txBox="1"/>
          <p:nvPr/>
        </p:nvSpPr>
        <p:spPr>
          <a:xfrm>
            <a:off x="2359600" y="2575666"/>
            <a:ext cx="854401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0" dirty="0">
                <a:solidFill>
                  <a:srgbClr val="000000"/>
                </a:solidFill>
                <a:latin typeface="Arial" charset="0"/>
              </a:rPr>
              <a:t>server2</a:t>
            </a:r>
          </a:p>
        </p:txBody>
      </p:sp>
    </p:spTree>
    <p:extLst>
      <p:ext uri="{BB962C8B-B14F-4D97-AF65-F5344CB8AC3E}">
        <p14:creationId xmlns:p14="http://schemas.microsoft.com/office/powerpoint/2010/main" val="2140092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4920060"/>
            <a:ext cx="8983579" cy="145913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dirty="0" err="1"/>
              <a:t>AppendEntries</a:t>
            </a:r>
            <a:r>
              <a:rPr lang="en-US" sz="2400" dirty="0"/>
              <a:t> has &lt;</a:t>
            </a:r>
            <a:r>
              <a:rPr lang="en-US" sz="2400" dirty="0" err="1"/>
              <a:t>index,term</a:t>
            </a:r>
            <a:r>
              <a:rPr lang="en-US" sz="2400" dirty="0"/>
              <a:t>&gt; of entry preceding new ones</a:t>
            </a:r>
          </a:p>
          <a:p>
            <a:pPr>
              <a:lnSpc>
                <a:spcPct val="100000"/>
              </a:lnSpc>
              <a:spcBef>
                <a:spcPts val="1600"/>
              </a:spcBef>
            </a:pPr>
            <a:r>
              <a:rPr lang="en-US" sz="2400" dirty="0"/>
              <a:t>Follower must contain matching entry; otherwise it rejects</a:t>
            </a:r>
          </a:p>
          <a:p>
            <a:pPr>
              <a:lnSpc>
                <a:spcPct val="100000"/>
              </a:lnSpc>
              <a:spcBef>
                <a:spcPts val="1600"/>
              </a:spcBef>
            </a:pPr>
            <a:r>
              <a:rPr lang="en-US" sz="2400" dirty="0"/>
              <a:t>Implements an </a:t>
            </a:r>
            <a:r>
              <a:rPr lang="en-US" sz="2400" dirty="0">
                <a:solidFill>
                  <a:schemeClr val="tx2"/>
                </a:solidFill>
              </a:rPr>
              <a:t>induction step</a:t>
            </a:r>
            <a:r>
              <a:rPr lang="en-US" sz="2400" dirty="0"/>
              <a:t>, ensures coherency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46" name="Title 5"/>
          <p:cNvSpPr>
            <a:spLocks noGrp="1"/>
          </p:cNvSpPr>
          <p:nvPr>
            <p:ph type="title"/>
          </p:nvPr>
        </p:nvSpPr>
        <p:spPr>
          <a:xfrm>
            <a:off x="374904" y="18288"/>
            <a:ext cx="11540359" cy="1066800"/>
          </a:xfrm>
        </p:spPr>
        <p:txBody>
          <a:bodyPr/>
          <a:lstStyle/>
          <a:p>
            <a:r>
              <a:rPr lang="en-US" dirty="0"/>
              <a:t>Log Operation:  Consistency Check</a:t>
            </a:r>
          </a:p>
        </p:txBody>
      </p:sp>
      <p:sp>
        <p:nvSpPr>
          <p:cNvPr id="47" name="Rectangle 46"/>
          <p:cNvSpPr/>
          <p:nvPr/>
        </p:nvSpPr>
        <p:spPr>
          <a:xfrm>
            <a:off x="3376084" y="1891352"/>
            <a:ext cx="457200" cy="4572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>
                <a:solidFill>
                  <a:srgbClr val="000000"/>
                </a:solidFill>
              </a:rPr>
              <a:t>add</a:t>
            </a:r>
          </a:p>
        </p:txBody>
      </p:sp>
      <p:sp>
        <p:nvSpPr>
          <p:cNvPr id="48" name="Rectangle 47"/>
          <p:cNvSpPr/>
          <p:nvPr/>
        </p:nvSpPr>
        <p:spPr>
          <a:xfrm>
            <a:off x="5204884" y="1891352"/>
            <a:ext cx="533400" cy="457200"/>
          </a:xfrm>
          <a:prstGeom prst="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3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 err="1">
                <a:solidFill>
                  <a:srgbClr val="000000"/>
                </a:solidFill>
              </a:rPr>
              <a:t>jmp</a:t>
            </a:r>
            <a:endParaRPr lang="en-US" sz="1600" b="0" dirty="0">
              <a:solidFill>
                <a:srgbClr val="000000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3833284" y="1891352"/>
            <a:ext cx="457200" cy="4572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 err="1">
                <a:solidFill>
                  <a:srgbClr val="000000"/>
                </a:solidFill>
              </a:rPr>
              <a:t>cmp</a:t>
            </a:r>
            <a:endParaRPr lang="en-US" sz="1600" b="0" dirty="0">
              <a:solidFill>
                <a:srgbClr val="000000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4290484" y="1891352"/>
            <a:ext cx="457200" cy="4572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>
                <a:solidFill>
                  <a:srgbClr val="000000"/>
                </a:solidFill>
              </a:rPr>
              <a:t>ret</a:t>
            </a:r>
          </a:p>
        </p:txBody>
      </p:sp>
      <p:sp>
        <p:nvSpPr>
          <p:cNvPr id="55" name="Rectangle 54"/>
          <p:cNvSpPr/>
          <p:nvPr/>
        </p:nvSpPr>
        <p:spPr>
          <a:xfrm>
            <a:off x="4747684" y="1891352"/>
            <a:ext cx="457200" cy="4572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2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 err="1">
                <a:solidFill>
                  <a:srgbClr val="000000"/>
                </a:solidFill>
              </a:rPr>
              <a:t>mov</a:t>
            </a:r>
            <a:endParaRPr lang="en-US" sz="1600" b="0" dirty="0">
              <a:solidFill>
                <a:srgbClr val="000000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3376084" y="2500952"/>
            <a:ext cx="457200" cy="4572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>
                <a:solidFill>
                  <a:srgbClr val="000000"/>
                </a:solidFill>
              </a:rPr>
              <a:t>add</a:t>
            </a:r>
          </a:p>
        </p:txBody>
      </p:sp>
      <p:sp>
        <p:nvSpPr>
          <p:cNvPr id="58" name="Rectangle 57"/>
          <p:cNvSpPr/>
          <p:nvPr/>
        </p:nvSpPr>
        <p:spPr>
          <a:xfrm>
            <a:off x="3833284" y="2500952"/>
            <a:ext cx="457200" cy="4572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 err="1">
                <a:solidFill>
                  <a:srgbClr val="000000"/>
                </a:solidFill>
              </a:rPr>
              <a:t>cmp</a:t>
            </a:r>
            <a:endParaRPr lang="en-US" sz="1600" b="0" dirty="0">
              <a:solidFill>
                <a:srgbClr val="000000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4290484" y="2500952"/>
            <a:ext cx="457200" cy="4572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>
                <a:solidFill>
                  <a:srgbClr val="000000"/>
                </a:solidFill>
              </a:rPr>
              <a:t>ret</a:t>
            </a:r>
          </a:p>
        </p:txBody>
      </p:sp>
      <p:sp>
        <p:nvSpPr>
          <p:cNvPr id="60" name="Rectangle 59"/>
          <p:cNvSpPr/>
          <p:nvPr/>
        </p:nvSpPr>
        <p:spPr>
          <a:xfrm>
            <a:off x="4747684" y="2500952"/>
            <a:ext cx="457200" cy="4572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2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 err="1">
                <a:solidFill>
                  <a:srgbClr val="000000"/>
                </a:solidFill>
              </a:rPr>
              <a:t>mov</a:t>
            </a:r>
            <a:endParaRPr lang="en-US" sz="1600" b="0" dirty="0">
              <a:solidFill>
                <a:srgbClr val="00000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471074" y="1966066"/>
            <a:ext cx="713337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0" dirty="0">
                <a:solidFill>
                  <a:srgbClr val="000000"/>
                </a:solidFill>
                <a:latin typeface="Arial" charset="0"/>
              </a:rPr>
              <a:t>leader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2299551" y="2575666"/>
            <a:ext cx="884858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0" dirty="0">
                <a:solidFill>
                  <a:srgbClr val="000000"/>
                </a:solidFill>
                <a:latin typeface="Arial" charset="0"/>
              </a:rPr>
              <a:t>follower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3376084" y="1524000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000000"/>
                </a:solidFill>
                <a:latin typeface="Arial" charset="0"/>
              </a:rPr>
              <a:t>1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3833284" y="1524000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000000"/>
                </a:solidFill>
                <a:latin typeface="Arial" charset="0"/>
              </a:rPr>
              <a:t>2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4290484" y="1524000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000000"/>
                </a:solidFill>
                <a:latin typeface="Arial" charset="0"/>
              </a:rPr>
              <a:t>3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4747684" y="1524000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000000"/>
                </a:solidFill>
                <a:latin typeface="Arial" charset="0"/>
              </a:rPr>
              <a:t>4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5204884" y="1524000"/>
            <a:ext cx="53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000000"/>
                </a:solidFill>
                <a:latin typeface="Arial" charset="0"/>
              </a:rPr>
              <a:t>5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2006154" y="3106000"/>
            <a:ext cx="8229600" cy="1223752"/>
            <a:chOff x="482154" y="3106000"/>
            <a:chExt cx="8229600" cy="1223752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482154" y="3106000"/>
              <a:ext cx="8229600" cy="0"/>
            </a:xfrm>
            <a:prstGeom prst="line">
              <a:avLst/>
            </a:prstGeom>
            <a:ln w="19050" cap="rnd">
              <a:prstDash val="sysDot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0" name="Rectangle 69"/>
            <p:cNvSpPr/>
            <p:nvPr/>
          </p:nvSpPr>
          <p:spPr>
            <a:xfrm>
              <a:off x="1852084" y="3262952"/>
              <a:ext cx="457200" cy="4572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  <a:br>
                <a:rPr lang="en-US" sz="1600" b="0" dirty="0">
                  <a:solidFill>
                    <a:srgbClr val="000000"/>
                  </a:solidFill>
                </a:rPr>
              </a:br>
              <a:r>
                <a:rPr lang="en-US" sz="1600" b="0" dirty="0">
                  <a:solidFill>
                    <a:srgbClr val="000000"/>
                  </a:solidFill>
                </a:rPr>
                <a:t>add</a:t>
              </a: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3680884" y="3262952"/>
              <a:ext cx="533400" cy="457200"/>
            </a:xfrm>
            <a:prstGeom prst="rect">
              <a:avLst/>
            </a:prstGeom>
            <a:solidFill>
              <a:srgbClr val="CCD9F4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3</a:t>
              </a:r>
              <a:br>
                <a:rPr lang="en-US" sz="1600" b="0" dirty="0">
                  <a:solidFill>
                    <a:srgbClr val="000000"/>
                  </a:solidFill>
                </a:rPr>
              </a:br>
              <a:r>
                <a:rPr lang="en-US" sz="1600" b="0" dirty="0" err="1">
                  <a:solidFill>
                    <a:srgbClr val="000000"/>
                  </a:solidFill>
                </a:rPr>
                <a:t>jmp</a:t>
              </a:r>
              <a:endParaRPr lang="en-US" sz="1600" b="0" dirty="0">
                <a:solidFill>
                  <a:srgbClr val="000000"/>
                </a:solidFill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2309284" y="3262952"/>
              <a:ext cx="457200" cy="4572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  <a:br>
                <a:rPr lang="en-US" sz="1600" b="0" dirty="0">
                  <a:solidFill>
                    <a:srgbClr val="000000"/>
                  </a:solidFill>
                </a:rPr>
              </a:br>
              <a:r>
                <a:rPr lang="en-US" sz="1600" b="0" dirty="0" err="1">
                  <a:solidFill>
                    <a:srgbClr val="000000"/>
                  </a:solidFill>
                </a:rPr>
                <a:t>cmp</a:t>
              </a:r>
              <a:endParaRPr lang="en-US" sz="1600" b="0" dirty="0">
                <a:solidFill>
                  <a:srgbClr val="000000"/>
                </a:solidFill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2766484" y="3262952"/>
              <a:ext cx="457200" cy="4572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  <a:br>
                <a:rPr lang="en-US" sz="1600" b="0" dirty="0">
                  <a:solidFill>
                    <a:srgbClr val="000000"/>
                  </a:solidFill>
                </a:rPr>
              </a:br>
              <a:r>
                <a:rPr lang="en-US" sz="1600" b="0" dirty="0">
                  <a:solidFill>
                    <a:srgbClr val="000000"/>
                  </a:solidFill>
                </a:rPr>
                <a:t>ret</a:t>
              </a: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3223684" y="3262952"/>
              <a:ext cx="457200" cy="457200"/>
            </a:xfrm>
            <a:prstGeom prst="rect">
              <a:avLst/>
            </a:prstGeom>
            <a:solidFill>
              <a:srgbClr val="FFFF9B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2</a:t>
              </a:r>
              <a:br>
                <a:rPr lang="en-US" sz="1600" b="0" dirty="0">
                  <a:solidFill>
                    <a:srgbClr val="000000"/>
                  </a:solidFill>
                </a:rPr>
              </a:br>
              <a:r>
                <a:rPr lang="en-US" sz="1600" b="0" dirty="0" err="1">
                  <a:solidFill>
                    <a:srgbClr val="000000"/>
                  </a:solidFill>
                </a:rPr>
                <a:t>mov</a:t>
              </a:r>
              <a:endParaRPr lang="en-US" sz="1600" b="0" dirty="0">
                <a:solidFill>
                  <a:srgbClr val="000000"/>
                </a:solidFill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1852084" y="3872552"/>
              <a:ext cx="457200" cy="4572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  <a:br>
                <a:rPr lang="en-US" sz="1600" b="0" dirty="0">
                  <a:solidFill>
                    <a:srgbClr val="000000"/>
                  </a:solidFill>
                </a:rPr>
              </a:br>
              <a:r>
                <a:rPr lang="en-US" sz="1600" b="0" dirty="0">
                  <a:solidFill>
                    <a:srgbClr val="000000"/>
                  </a:solidFill>
                </a:rPr>
                <a:t>add</a:t>
              </a: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2309284" y="3872552"/>
              <a:ext cx="457200" cy="4572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  <a:br>
                <a:rPr lang="en-US" sz="1600" b="0" dirty="0">
                  <a:solidFill>
                    <a:srgbClr val="000000"/>
                  </a:solidFill>
                </a:rPr>
              </a:br>
              <a:r>
                <a:rPr lang="en-US" sz="1600" b="0" dirty="0" err="1">
                  <a:solidFill>
                    <a:srgbClr val="000000"/>
                  </a:solidFill>
                </a:rPr>
                <a:t>cmp</a:t>
              </a:r>
              <a:endParaRPr lang="en-US" sz="1600" b="0" dirty="0">
                <a:solidFill>
                  <a:srgbClr val="000000"/>
                </a:solidFill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2766484" y="3872552"/>
              <a:ext cx="457200" cy="4572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  <a:br>
                <a:rPr lang="en-US" sz="1600" b="0" dirty="0">
                  <a:solidFill>
                    <a:srgbClr val="000000"/>
                  </a:solidFill>
                </a:rPr>
              </a:br>
              <a:r>
                <a:rPr lang="en-US" sz="1600" b="0" dirty="0">
                  <a:solidFill>
                    <a:srgbClr val="000000"/>
                  </a:solidFill>
                </a:rPr>
                <a:t>ret</a:t>
              </a: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3223684" y="3872552"/>
              <a:ext cx="457200" cy="4572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  <a:br>
                <a:rPr lang="en-US" sz="1600" b="0" dirty="0">
                  <a:solidFill>
                    <a:srgbClr val="000000"/>
                  </a:solidFill>
                </a:rPr>
              </a:br>
              <a:r>
                <a:rPr lang="en-US" sz="1600" b="0" dirty="0" err="1">
                  <a:solidFill>
                    <a:srgbClr val="000000"/>
                  </a:solidFill>
                </a:rPr>
                <a:t>shl</a:t>
              </a:r>
              <a:endParaRPr lang="en-US" sz="1600" b="0" dirty="0">
                <a:solidFill>
                  <a:srgbClr val="000000"/>
                </a:solidFill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947072" y="3337664"/>
              <a:ext cx="713337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b="0" dirty="0">
                  <a:solidFill>
                    <a:srgbClr val="000000"/>
                  </a:solidFill>
                  <a:latin typeface="Arial" charset="0"/>
                </a:rPr>
                <a:t>leader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775551" y="3947264"/>
              <a:ext cx="884858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b="0" dirty="0">
                  <a:solidFill>
                    <a:srgbClr val="000000"/>
                  </a:solidFill>
                  <a:latin typeface="Arial" charset="0"/>
                </a:rPr>
                <a:t>follower</a:t>
              </a:r>
            </a:p>
          </p:txBody>
        </p:sp>
      </p:grpSp>
      <p:sp>
        <p:nvSpPr>
          <p:cNvPr id="81" name="Freeform 80"/>
          <p:cNvSpPr/>
          <p:nvPr/>
        </p:nvSpPr>
        <p:spPr>
          <a:xfrm>
            <a:off x="5509684" y="2095089"/>
            <a:ext cx="828688" cy="635267"/>
          </a:xfrm>
          <a:custGeom>
            <a:avLst/>
            <a:gdLst>
              <a:gd name="connsiteX0" fmla="*/ 434283 w 434283"/>
              <a:gd name="connsiteY0" fmla="*/ 0 h 635267"/>
              <a:gd name="connsiteX1" fmla="*/ 1147 w 434283"/>
              <a:gd name="connsiteY1" fmla="*/ 635267 h 635267"/>
              <a:gd name="connsiteX0" fmla="*/ 433309 w 849194"/>
              <a:gd name="connsiteY0" fmla="*/ 0 h 635267"/>
              <a:gd name="connsiteX1" fmla="*/ 173 w 849194"/>
              <a:gd name="connsiteY1" fmla="*/ 635267 h 635267"/>
              <a:gd name="connsiteX0" fmla="*/ 433136 w 1030014"/>
              <a:gd name="connsiteY0" fmla="*/ 0 h 635267"/>
              <a:gd name="connsiteX1" fmla="*/ 0 w 1030014"/>
              <a:gd name="connsiteY1" fmla="*/ 635267 h 635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30014" h="635267">
                <a:moveTo>
                  <a:pt x="433136" y="0"/>
                </a:moveTo>
                <a:cubicBezTo>
                  <a:pt x="1583355" y="206141"/>
                  <a:pt x="866274" y="614412"/>
                  <a:pt x="0" y="635267"/>
                </a:cubicBezTo>
              </a:path>
            </a:pathLst>
          </a:custGeom>
          <a:noFill/>
          <a:ln w="28575">
            <a:solidFill>
              <a:srgbClr val="006400"/>
            </a:solidFill>
            <a:tailEnd type="triangle" w="med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6566974" y="2043754"/>
            <a:ext cx="28007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b="0" dirty="0" err="1">
                <a:solidFill>
                  <a:srgbClr val="006400"/>
                </a:solidFill>
                <a:latin typeface="Arial" charset="0"/>
              </a:rPr>
              <a:t>AppendEntries</a:t>
            </a:r>
            <a:r>
              <a:rPr lang="en-US" sz="1800" b="0" dirty="0">
                <a:solidFill>
                  <a:srgbClr val="006400"/>
                </a:solidFill>
                <a:latin typeface="Arial" charset="0"/>
              </a:rPr>
              <a:t> succeeds:</a:t>
            </a:r>
          </a:p>
          <a:p>
            <a:pPr algn="l"/>
            <a:r>
              <a:rPr lang="en-US" sz="1800" b="0" dirty="0">
                <a:solidFill>
                  <a:srgbClr val="006400"/>
                </a:solidFill>
                <a:latin typeface="Arial" charset="0"/>
              </a:rPr>
              <a:t>matching entry</a:t>
            </a:r>
          </a:p>
        </p:txBody>
      </p:sp>
      <p:sp>
        <p:nvSpPr>
          <p:cNvPr id="83" name="Freeform 82"/>
          <p:cNvSpPr/>
          <p:nvPr/>
        </p:nvSpPr>
        <p:spPr>
          <a:xfrm>
            <a:off x="5509684" y="3465887"/>
            <a:ext cx="828688" cy="635267"/>
          </a:xfrm>
          <a:custGeom>
            <a:avLst/>
            <a:gdLst>
              <a:gd name="connsiteX0" fmla="*/ 434283 w 434283"/>
              <a:gd name="connsiteY0" fmla="*/ 0 h 635267"/>
              <a:gd name="connsiteX1" fmla="*/ 1147 w 434283"/>
              <a:gd name="connsiteY1" fmla="*/ 635267 h 635267"/>
              <a:gd name="connsiteX0" fmla="*/ 433309 w 849194"/>
              <a:gd name="connsiteY0" fmla="*/ 0 h 635267"/>
              <a:gd name="connsiteX1" fmla="*/ 173 w 849194"/>
              <a:gd name="connsiteY1" fmla="*/ 635267 h 635267"/>
              <a:gd name="connsiteX0" fmla="*/ 433136 w 1030014"/>
              <a:gd name="connsiteY0" fmla="*/ 0 h 635267"/>
              <a:gd name="connsiteX1" fmla="*/ 0 w 1030014"/>
              <a:gd name="connsiteY1" fmla="*/ 635267 h 635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30014" h="635267">
                <a:moveTo>
                  <a:pt x="433136" y="0"/>
                </a:moveTo>
                <a:cubicBezTo>
                  <a:pt x="1583355" y="206141"/>
                  <a:pt x="866274" y="614412"/>
                  <a:pt x="0" y="635267"/>
                </a:cubicBezTo>
              </a:path>
            </a:pathLst>
          </a:custGeom>
          <a:noFill/>
          <a:ln w="28575">
            <a:solidFill>
              <a:schemeClr val="accent4"/>
            </a:solidFill>
            <a:tailEnd type="triangle" w="med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6566972" y="3454823"/>
            <a:ext cx="22365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b="0" dirty="0" err="1">
                <a:solidFill>
                  <a:srgbClr val="A5001E"/>
                </a:solidFill>
                <a:latin typeface="Arial" charset="0"/>
              </a:rPr>
              <a:t>AppendEntries</a:t>
            </a:r>
            <a:r>
              <a:rPr lang="en-US" sz="1800" b="0" dirty="0">
                <a:solidFill>
                  <a:srgbClr val="A5001E"/>
                </a:solidFill>
                <a:latin typeface="Arial" charset="0"/>
              </a:rPr>
              <a:t> fails:</a:t>
            </a:r>
          </a:p>
          <a:p>
            <a:pPr algn="l"/>
            <a:r>
              <a:rPr lang="en-US" sz="1800" b="0" dirty="0">
                <a:solidFill>
                  <a:srgbClr val="A5001E"/>
                </a:solidFill>
                <a:latin typeface="Arial" charset="0"/>
              </a:rPr>
              <a:t>mismatch</a:t>
            </a:r>
          </a:p>
        </p:txBody>
      </p:sp>
      <p:grpSp>
        <p:nvGrpSpPr>
          <p:cNvPr id="85" name="Group 84"/>
          <p:cNvGrpSpPr/>
          <p:nvPr/>
        </p:nvGrpSpPr>
        <p:grpSpPr>
          <a:xfrm>
            <a:off x="5319184" y="3948752"/>
            <a:ext cx="304800" cy="304800"/>
            <a:chOff x="4038600" y="5715000"/>
            <a:chExt cx="304800" cy="304800"/>
          </a:xfrm>
        </p:grpSpPr>
        <p:cxnSp>
          <p:nvCxnSpPr>
            <p:cNvPr id="86" name="Straight Connector 85"/>
            <p:cNvCxnSpPr/>
            <p:nvPr/>
          </p:nvCxnSpPr>
          <p:spPr>
            <a:xfrm>
              <a:off x="4038600" y="5715000"/>
              <a:ext cx="304800" cy="304800"/>
            </a:xfrm>
            <a:prstGeom prst="line">
              <a:avLst/>
            </a:prstGeom>
            <a:ln w="57150" cap="rnd">
              <a:solidFill>
                <a:schemeClr val="accent4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V="1">
              <a:off x="4038600" y="5715000"/>
              <a:ext cx="304800" cy="304800"/>
            </a:xfrm>
            <a:prstGeom prst="line">
              <a:avLst/>
            </a:prstGeom>
            <a:ln w="57150" cap="rnd">
              <a:solidFill>
                <a:schemeClr val="accent4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8" name="Rectangle 87"/>
          <p:cNvSpPr/>
          <p:nvPr/>
        </p:nvSpPr>
        <p:spPr>
          <a:xfrm>
            <a:off x="4823884" y="1542640"/>
            <a:ext cx="304800" cy="577312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81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81" grpId="0" animBg="1"/>
      <p:bldP spid="82" grpId="0"/>
      <p:bldP spid="83" grpId="0" animBg="1"/>
      <p:bldP spid="84" grpId="0"/>
      <p:bldP spid="8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1444754"/>
            <a:ext cx="10972799" cy="4906963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New leader’s log is truth, no special steps, start normal operation</a:t>
            </a:r>
          </a:p>
          <a:p>
            <a:pPr lvl="1">
              <a:spcAft>
                <a:spcPts val="600"/>
              </a:spcAft>
            </a:pPr>
            <a:r>
              <a:rPr lang="en-US" sz="2400" dirty="0"/>
              <a:t>Will eventually make follower’s logs identical to leader’s</a:t>
            </a:r>
          </a:p>
          <a:p>
            <a:pPr lvl="1">
              <a:spcAft>
                <a:spcPts val="600"/>
              </a:spcAft>
            </a:pPr>
            <a:r>
              <a:rPr lang="en-US" sz="2400" dirty="0"/>
              <a:t>Old leader may have left entries partially replicated</a:t>
            </a:r>
          </a:p>
          <a:p>
            <a:pPr>
              <a:spcBef>
                <a:spcPts val="3000"/>
              </a:spcBef>
              <a:spcAft>
                <a:spcPts val="600"/>
              </a:spcAft>
            </a:pPr>
            <a:r>
              <a:rPr lang="en-US" sz="2800" dirty="0"/>
              <a:t>Multiple crashes can leave many extraneous log entries</a:t>
            </a:r>
          </a:p>
        </p:txBody>
      </p:sp>
      <p:grpSp>
        <p:nvGrpSpPr>
          <p:cNvPr id="56" name="Group 55"/>
          <p:cNvGrpSpPr/>
          <p:nvPr/>
        </p:nvGrpSpPr>
        <p:grpSpPr>
          <a:xfrm>
            <a:off x="3723400" y="3909290"/>
            <a:ext cx="3965040" cy="2590800"/>
            <a:chOff x="2199400" y="3928054"/>
            <a:chExt cx="3965040" cy="2590800"/>
          </a:xfrm>
        </p:grpSpPr>
        <p:sp>
          <p:nvSpPr>
            <p:cNvPr id="7" name="TextBox 6"/>
            <p:cNvSpPr txBox="1"/>
            <p:nvPr/>
          </p:nvSpPr>
          <p:spPr>
            <a:xfrm>
              <a:off x="3497440" y="3928054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F4899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878440" y="3928054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F4899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259440" y="3928054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F4899"/>
                  </a:solidFill>
                  <a:latin typeface="Arial" charset="0"/>
                </a:rPr>
                <a:t>3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640440" y="3928054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F4899"/>
                  </a:solidFill>
                  <a:latin typeface="Arial" charset="0"/>
                </a:rPr>
                <a:t>4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021440" y="3928054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F4899"/>
                  </a:solidFill>
                  <a:latin typeface="Arial" charset="0"/>
                </a:rPr>
                <a:t>5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402440" y="3928054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F4899"/>
                  </a:solidFill>
                  <a:latin typeface="Arial" charset="0"/>
                </a:rPr>
                <a:t>6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783440" y="3928054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F4899"/>
                  </a:solidFill>
                  <a:latin typeface="Arial" charset="0"/>
                </a:rPr>
                <a:t>7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428000" y="3975921"/>
              <a:ext cx="1143000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1600" b="0" dirty="0">
                  <a:solidFill>
                    <a:srgbClr val="1F4899"/>
                  </a:solidFill>
                  <a:latin typeface="Arial" charset="0"/>
                </a:rPr>
                <a:t>log index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497440" y="4309054"/>
              <a:ext cx="381000" cy="3810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878440" y="4309054"/>
              <a:ext cx="381000" cy="3810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497440" y="4766254"/>
              <a:ext cx="381000" cy="3810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878440" y="4766254"/>
              <a:ext cx="381000" cy="3810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259440" y="4309054"/>
              <a:ext cx="381000" cy="381000"/>
            </a:xfrm>
            <a:prstGeom prst="rect">
              <a:avLst/>
            </a:prstGeom>
            <a:solidFill>
              <a:srgbClr val="FFC3CE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259440" y="4766254"/>
              <a:ext cx="381000" cy="381000"/>
            </a:xfrm>
            <a:prstGeom prst="rect">
              <a:avLst/>
            </a:prstGeom>
            <a:solidFill>
              <a:srgbClr val="FFC3CE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640440" y="4309054"/>
              <a:ext cx="381000" cy="381000"/>
            </a:xfrm>
            <a:prstGeom prst="rect">
              <a:avLst/>
            </a:prstGeom>
            <a:solidFill>
              <a:srgbClr val="CCD9F4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021440" y="4309054"/>
              <a:ext cx="381000" cy="381000"/>
            </a:xfrm>
            <a:prstGeom prst="rect">
              <a:avLst/>
            </a:prstGeom>
            <a:solidFill>
              <a:srgbClr val="CCD9F4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402440" y="4309054"/>
              <a:ext cx="381000" cy="381000"/>
            </a:xfrm>
            <a:prstGeom prst="rect">
              <a:avLst/>
            </a:prstGeom>
            <a:solidFill>
              <a:srgbClr val="CCD9F4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640440" y="4766254"/>
              <a:ext cx="381000" cy="381000"/>
            </a:xfrm>
            <a:prstGeom prst="rect">
              <a:avLst/>
            </a:prstGeom>
            <a:solidFill>
              <a:srgbClr val="CCD9F4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497440" y="5223454"/>
              <a:ext cx="381000" cy="3810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878440" y="5223454"/>
              <a:ext cx="381000" cy="3810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259440" y="5223454"/>
              <a:ext cx="381000" cy="381000"/>
            </a:xfrm>
            <a:prstGeom prst="rect">
              <a:avLst/>
            </a:prstGeom>
            <a:solidFill>
              <a:srgbClr val="FFC3CE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640440" y="5223454"/>
              <a:ext cx="381000" cy="381000"/>
            </a:xfrm>
            <a:prstGeom prst="rect">
              <a:avLst/>
            </a:prstGeom>
            <a:solidFill>
              <a:srgbClr val="FFC3CE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497440" y="5680654"/>
              <a:ext cx="381000" cy="3810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640440" y="5680654"/>
              <a:ext cx="381000" cy="381000"/>
            </a:xfrm>
            <a:prstGeom prst="rect">
              <a:avLst/>
            </a:prstGeom>
            <a:solidFill>
              <a:srgbClr val="FFFF9B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878440" y="5680654"/>
              <a:ext cx="381000" cy="3810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497440" y="6137854"/>
              <a:ext cx="381000" cy="3810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3878440" y="6137854"/>
              <a:ext cx="381000" cy="3810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021440" y="4766254"/>
              <a:ext cx="381000" cy="381000"/>
            </a:xfrm>
            <a:prstGeom prst="rect">
              <a:avLst/>
            </a:prstGeom>
            <a:solidFill>
              <a:srgbClr val="EECBA8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7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5402440" y="4766254"/>
              <a:ext cx="381000" cy="381000"/>
            </a:xfrm>
            <a:prstGeom prst="rect">
              <a:avLst/>
            </a:prstGeom>
            <a:solidFill>
              <a:srgbClr val="EECBA8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7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259440" y="6137854"/>
              <a:ext cx="381000" cy="381000"/>
            </a:xfrm>
            <a:prstGeom prst="rect">
              <a:avLst/>
            </a:prstGeom>
            <a:solidFill>
              <a:srgbClr val="D1B2E8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4640440" y="6137854"/>
              <a:ext cx="381000" cy="381000"/>
            </a:xfrm>
            <a:prstGeom prst="rect">
              <a:avLst/>
            </a:prstGeom>
            <a:solidFill>
              <a:srgbClr val="D1B2E8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021440" y="6137854"/>
              <a:ext cx="381000" cy="381000"/>
            </a:xfrm>
            <a:prstGeom prst="rect">
              <a:avLst/>
            </a:prstGeom>
            <a:solidFill>
              <a:srgbClr val="FFE181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5402440" y="6137854"/>
              <a:ext cx="381000" cy="381000"/>
            </a:xfrm>
            <a:prstGeom prst="rect">
              <a:avLst/>
            </a:prstGeom>
            <a:solidFill>
              <a:srgbClr val="FFE181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5783440" y="6137854"/>
              <a:ext cx="381000" cy="381000"/>
            </a:xfrm>
            <a:prstGeom prst="rect">
              <a:avLst/>
            </a:prstGeom>
            <a:solidFill>
              <a:srgbClr val="FFE181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4259440" y="5680654"/>
              <a:ext cx="381000" cy="381000"/>
            </a:xfrm>
            <a:prstGeom prst="rect">
              <a:avLst/>
            </a:prstGeom>
            <a:solidFill>
              <a:srgbClr val="D1B2E8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5783440" y="4766254"/>
              <a:ext cx="381000" cy="381000"/>
            </a:xfrm>
            <a:prstGeom prst="rect">
              <a:avLst/>
            </a:prstGeom>
            <a:solidFill>
              <a:srgbClr val="EECBA8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7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199400" y="4375829"/>
              <a:ext cx="762000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1600" b="0" dirty="0">
                  <a:solidFill>
                    <a:srgbClr val="1F4899"/>
                  </a:solidFill>
                  <a:latin typeface="Arial" charset="0"/>
                </a:rPr>
                <a:t>term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116440" y="4361055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800" b="0" dirty="0">
                  <a:solidFill>
                    <a:srgbClr val="000000"/>
                  </a:solidFill>
                  <a:latin typeface="Arial" charset="0"/>
                </a:rPr>
                <a:t>s</a:t>
              </a:r>
              <a:r>
                <a:rPr lang="en-US" sz="1800" b="0" baseline="-25000" dirty="0">
                  <a:solidFill>
                    <a:srgbClr val="000000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116440" y="4818255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800" b="0" dirty="0">
                  <a:solidFill>
                    <a:srgbClr val="000000"/>
                  </a:solidFill>
                  <a:latin typeface="Arial" charset="0"/>
                </a:rPr>
                <a:t>s</a:t>
              </a:r>
              <a:r>
                <a:rPr lang="en-US" sz="1800" b="0" baseline="-25000" dirty="0">
                  <a:solidFill>
                    <a:srgbClr val="000000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116440" y="5275455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800" b="0" dirty="0">
                  <a:solidFill>
                    <a:srgbClr val="000000"/>
                  </a:solidFill>
                  <a:latin typeface="Arial" charset="0"/>
                </a:rPr>
                <a:t>s</a:t>
              </a:r>
              <a:r>
                <a:rPr lang="en-US" sz="1800" b="0" baseline="-25000" dirty="0">
                  <a:solidFill>
                    <a:srgbClr val="000000"/>
                  </a:solidFill>
                  <a:latin typeface="Arial" charset="0"/>
                </a:rPr>
                <a:t>3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116440" y="5732655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800" b="0" dirty="0">
                  <a:solidFill>
                    <a:srgbClr val="000000"/>
                  </a:solidFill>
                  <a:latin typeface="Arial" charset="0"/>
                </a:rPr>
                <a:t>s</a:t>
              </a:r>
              <a:r>
                <a:rPr lang="en-US" sz="1800" b="0" baseline="-25000" dirty="0">
                  <a:solidFill>
                    <a:srgbClr val="000000"/>
                  </a:solidFill>
                  <a:latin typeface="Arial" charset="0"/>
                </a:rPr>
                <a:t>4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116440" y="6189855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800" b="0" dirty="0">
                  <a:solidFill>
                    <a:srgbClr val="000000"/>
                  </a:solidFill>
                  <a:latin typeface="Arial" charset="0"/>
                </a:rPr>
                <a:t>s</a:t>
              </a:r>
              <a:r>
                <a:rPr lang="en-US" sz="1800" b="0" baseline="-25000" dirty="0">
                  <a:solidFill>
                    <a:srgbClr val="000000"/>
                  </a:solidFill>
                  <a:latin typeface="Arial" charset="0"/>
                </a:rPr>
                <a:t>5</a:t>
              </a:r>
            </a:p>
          </p:txBody>
        </p:sp>
        <p:sp>
          <p:nvSpPr>
            <p:cNvPr id="53" name="Freeform 52"/>
            <p:cNvSpPr/>
            <p:nvPr/>
          </p:nvSpPr>
          <p:spPr>
            <a:xfrm>
              <a:off x="2677186" y="4318609"/>
              <a:ext cx="923961" cy="136388"/>
            </a:xfrm>
            <a:custGeom>
              <a:avLst/>
              <a:gdLst>
                <a:gd name="connsiteX0" fmla="*/ 0 w 960895"/>
                <a:gd name="connsiteY0" fmla="*/ 30997 h 35621"/>
                <a:gd name="connsiteX1" fmla="*/ 960895 w 960895"/>
                <a:gd name="connsiteY1" fmla="*/ 0 h 35621"/>
                <a:gd name="connsiteX0" fmla="*/ 0 w 960895"/>
                <a:gd name="connsiteY0" fmla="*/ 140060 h 140060"/>
                <a:gd name="connsiteX1" fmla="*/ 960895 w 960895"/>
                <a:gd name="connsiteY1" fmla="*/ 109063 h 140060"/>
                <a:gd name="connsiteX0" fmla="*/ 0 w 960895"/>
                <a:gd name="connsiteY0" fmla="*/ 234909 h 234909"/>
                <a:gd name="connsiteX1" fmla="*/ 960895 w 960895"/>
                <a:gd name="connsiteY1" fmla="*/ 203912 h 234909"/>
                <a:gd name="connsiteX0" fmla="*/ 0 w 960895"/>
                <a:gd name="connsiteY0" fmla="*/ 229092 h 229092"/>
                <a:gd name="connsiteX1" fmla="*/ 960895 w 960895"/>
                <a:gd name="connsiteY1" fmla="*/ 198095 h 229092"/>
                <a:gd name="connsiteX0" fmla="*/ 0 w 960895"/>
                <a:gd name="connsiteY0" fmla="*/ 232023 h 232023"/>
                <a:gd name="connsiteX1" fmla="*/ 960895 w 960895"/>
                <a:gd name="connsiteY1" fmla="*/ 201026 h 232023"/>
                <a:gd name="connsiteX0" fmla="*/ 0 w 960895"/>
                <a:gd name="connsiteY0" fmla="*/ 190489 h 190489"/>
                <a:gd name="connsiteX1" fmla="*/ 960895 w 960895"/>
                <a:gd name="connsiteY1" fmla="*/ 159492 h 190489"/>
                <a:gd name="connsiteX0" fmla="*/ 0 w 960895"/>
                <a:gd name="connsiteY0" fmla="*/ 165531 h 165531"/>
                <a:gd name="connsiteX1" fmla="*/ 960895 w 960895"/>
                <a:gd name="connsiteY1" fmla="*/ 134534 h 165531"/>
                <a:gd name="connsiteX0" fmla="*/ 0 w 960895"/>
                <a:gd name="connsiteY0" fmla="*/ 146110 h 153859"/>
                <a:gd name="connsiteX1" fmla="*/ 960895 w 960895"/>
                <a:gd name="connsiteY1" fmla="*/ 153859 h 153859"/>
                <a:gd name="connsiteX0" fmla="*/ 0 w 999641"/>
                <a:gd name="connsiteY0" fmla="*/ 132573 h 171318"/>
                <a:gd name="connsiteX1" fmla="*/ 999641 w 999641"/>
                <a:gd name="connsiteY1" fmla="*/ 171318 h 171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9641" h="171318">
                  <a:moveTo>
                    <a:pt x="0" y="132573"/>
                  </a:moveTo>
                  <a:cubicBezTo>
                    <a:pt x="315779" y="-77946"/>
                    <a:pt x="670302" y="-17245"/>
                    <a:pt x="999641" y="171318"/>
                  </a:cubicBezTo>
                </a:path>
              </a:pathLst>
            </a:custGeom>
            <a:noFill/>
            <a:ln w="19050">
              <a:solidFill>
                <a:schemeClr val="tx2"/>
              </a:solidFill>
              <a:tailEnd type="triangle" w="sm" len="lg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1800" b="0">
                <a:solidFill>
                  <a:srgbClr val="000000"/>
                </a:solidFill>
              </a:endParaRPr>
            </a:p>
          </p:txBody>
        </p:sp>
      </p:grpSp>
      <p:sp>
        <p:nvSpPr>
          <p:cNvPr id="51" name="Slide Number Placeholder 5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55" name="Title 5"/>
          <p:cNvSpPr>
            <a:spLocks noGrp="1"/>
          </p:cNvSpPr>
          <p:nvPr>
            <p:ph type="title"/>
          </p:nvPr>
        </p:nvSpPr>
        <p:spPr>
          <a:xfrm>
            <a:off x="374904" y="18288"/>
            <a:ext cx="11540359" cy="1066800"/>
          </a:xfrm>
        </p:spPr>
        <p:txBody>
          <a:bodyPr/>
          <a:lstStyle/>
          <a:p>
            <a:r>
              <a:rPr lang="en-US" dirty="0"/>
              <a:t>Leader Changes</a:t>
            </a:r>
          </a:p>
        </p:txBody>
      </p:sp>
    </p:spTree>
    <p:extLst>
      <p:ext uri="{BB962C8B-B14F-4D97-AF65-F5344CB8AC3E}">
        <p14:creationId xmlns:p14="http://schemas.microsoft.com/office/powerpoint/2010/main" val="437803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BF310BBA-CCDA-D74C-828E-481855A3DA3F}"/>
              </a:ext>
            </a:extLst>
          </p:cNvPr>
          <p:cNvSpPr/>
          <p:nvPr/>
        </p:nvSpPr>
        <p:spPr>
          <a:xfrm>
            <a:off x="1623855" y="5440742"/>
            <a:ext cx="8540158" cy="1237936"/>
          </a:xfrm>
          <a:prstGeom prst="roundRect">
            <a:avLst/>
          </a:prstGeom>
          <a:solidFill>
            <a:srgbClr val="FFFF99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2488129"/>
            <a:ext cx="9342468" cy="294298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C00000"/>
                </a:solidFill>
              </a:rPr>
              <a:t>Raft safety property:  </a:t>
            </a:r>
            <a:r>
              <a:rPr lang="en-US" sz="2400" dirty="0"/>
              <a:t>If leader has decided log entry is committed, entry will be present in logs of all future leaders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2400" dirty="0"/>
              <a:t>Why does this guarantee higher-level goal?</a:t>
            </a:r>
          </a:p>
          <a:p>
            <a:pPr marL="914400" lvl="1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400" dirty="0"/>
              <a:t>Leaders never overwrite entries in their logs</a:t>
            </a:r>
          </a:p>
          <a:p>
            <a:pPr marL="914400" lvl="1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400" dirty="0"/>
              <a:t>Only entries in leader’s log can be committed</a:t>
            </a:r>
          </a:p>
          <a:p>
            <a:pPr marL="914400" lvl="1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400" dirty="0"/>
              <a:t>Entries must be committed before applying to state machine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09031" y="5524964"/>
            <a:ext cx="55790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1F4899"/>
                </a:solidFill>
                <a:latin typeface="Arial" charset="0"/>
              </a:rPr>
              <a:t>Committed → Present in future leaders’ logs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25643" y="5982763"/>
            <a:ext cx="18646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>
                <a:solidFill>
                  <a:srgbClr val="E1FFE1">
                    <a:lumMod val="25000"/>
                  </a:srgbClr>
                </a:solidFill>
                <a:latin typeface="Arial" charset="0"/>
              </a:rPr>
              <a:t>Restrictions on</a:t>
            </a:r>
            <a:br>
              <a:rPr lang="en-US" sz="1800" dirty="0">
                <a:solidFill>
                  <a:srgbClr val="E1FFE1">
                    <a:lumMod val="25000"/>
                  </a:srgbClr>
                </a:solidFill>
                <a:latin typeface="Arial" charset="0"/>
              </a:rPr>
            </a:br>
            <a:r>
              <a:rPr lang="en-US" sz="1800" dirty="0">
                <a:solidFill>
                  <a:srgbClr val="E1FFE1">
                    <a:lumMod val="25000"/>
                  </a:srgbClr>
                </a:solidFill>
                <a:latin typeface="Arial" charset="0"/>
              </a:rPr>
              <a:t>commitment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84300" y="5991121"/>
            <a:ext cx="18646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solidFill>
                  <a:srgbClr val="E1FFE1">
                    <a:lumMod val="25000"/>
                  </a:srgbClr>
                </a:solidFill>
                <a:latin typeface="Arial" charset="0"/>
              </a:rPr>
              <a:t>Restrictions on</a:t>
            </a:r>
            <a:br>
              <a:rPr lang="en-US" sz="1800" dirty="0">
                <a:solidFill>
                  <a:srgbClr val="E1FFE1">
                    <a:lumMod val="25000"/>
                  </a:srgbClr>
                </a:solidFill>
                <a:latin typeface="Arial" charset="0"/>
              </a:rPr>
            </a:br>
            <a:r>
              <a:rPr lang="en-US" sz="1800" dirty="0">
                <a:solidFill>
                  <a:srgbClr val="E1FFE1">
                    <a:lumMod val="25000"/>
                  </a:srgbClr>
                </a:solidFill>
                <a:latin typeface="Arial" charset="0"/>
              </a:rPr>
              <a:t>leader election</a:t>
            </a:r>
          </a:p>
        </p:txBody>
      </p:sp>
      <p:sp>
        <p:nvSpPr>
          <p:cNvPr id="10" name="Freeform 9"/>
          <p:cNvSpPr/>
          <p:nvPr/>
        </p:nvSpPr>
        <p:spPr>
          <a:xfrm>
            <a:off x="4537062" y="5949136"/>
            <a:ext cx="658678" cy="305822"/>
          </a:xfrm>
          <a:custGeom>
            <a:avLst/>
            <a:gdLst>
              <a:gd name="connsiteX0" fmla="*/ 658678 w 658678"/>
              <a:gd name="connsiteY0" fmla="*/ 0 h 402956"/>
              <a:gd name="connsiteX1" fmla="*/ 0 w 658678"/>
              <a:gd name="connsiteY1" fmla="*/ 402956 h 402956"/>
              <a:gd name="connsiteX0" fmla="*/ 658678 w 658678"/>
              <a:gd name="connsiteY0" fmla="*/ 0 h 402956"/>
              <a:gd name="connsiteX1" fmla="*/ 0 w 658678"/>
              <a:gd name="connsiteY1" fmla="*/ 402956 h 402956"/>
              <a:gd name="connsiteX0" fmla="*/ 658678 w 658678"/>
              <a:gd name="connsiteY0" fmla="*/ 0 h 402956"/>
              <a:gd name="connsiteX1" fmla="*/ 0 w 658678"/>
              <a:gd name="connsiteY1" fmla="*/ 402956 h 402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58678" h="402956">
                <a:moveTo>
                  <a:pt x="658678" y="0"/>
                </a:moveTo>
                <a:cubicBezTo>
                  <a:pt x="648346" y="242808"/>
                  <a:pt x="537274" y="392624"/>
                  <a:pt x="0" y="402956"/>
                </a:cubicBezTo>
              </a:path>
            </a:pathLst>
          </a:custGeom>
          <a:noFill/>
          <a:ln w="34925">
            <a:solidFill>
              <a:schemeClr val="accent2">
                <a:lumMod val="25000"/>
              </a:schemeClr>
            </a:solidFill>
            <a:tailEnd type="triangle" w="med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 flipH="1">
            <a:off x="6670873" y="5949136"/>
            <a:ext cx="658678" cy="305822"/>
          </a:xfrm>
          <a:custGeom>
            <a:avLst/>
            <a:gdLst>
              <a:gd name="connsiteX0" fmla="*/ 658678 w 658678"/>
              <a:gd name="connsiteY0" fmla="*/ 0 h 402956"/>
              <a:gd name="connsiteX1" fmla="*/ 0 w 658678"/>
              <a:gd name="connsiteY1" fmla="*/ 402956 h 402956"/>
              <a:gd name="connsiteX0" fmla="*/ 658678 w 658678"/>
              <a:gd name="connsiteY0" fmla="*/ 0 h 402956"/>
              <a:gd name="connsiteX1" fmla="*/ 0 w 658678"/>
              <a:gd name="connsiteY1" fmla="*/ 402956 h 402956"/>
              <a:gd name="connsiteX0" fmla="*/ 658678 w 658678"/>
              <a:gd name="connsiteY0" fmla="*/ 0 h 402956"/>
              <a:gd name="connsiteX1" fmla="*/ 0 w 658678"/>
              <a:gd name="connsiteY1" fmla="*/ 402956 h 402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58678" h="402956">
                <a:moveTo>
                  <a:pt x="658678" y="0"/>
                </a:moveTo>
                <a:cubicBezTo>
                  <a:pt x="648346" y="242808"/>
                  <a:pt x="537274" y="392624"/>
                  <a:pt x="0" y="402956"/>
                </a:cubicBezTo>
              </a:path>
            </a:pathLst>
          </a:custGeom>
          <a:noFill/>
          <a:ln w="34925">
            <a:solidFill>
              <a:schemeClr val="accent2">
                <a:lumMod val="25000"/>
              </a:schemeClr>
            </a:solidFill>
            <a:tailEnd type="triangle" w="med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15" name="Title 5"/>
          <p:cNvSpPr>
            <a:spLocks noGrp="1"/>
          </p:cNvSpPr>
          <p:nvPr>
            <p:ph type="title"/>
          </p:nvPr>
        </p:nvSpPr>
        <p:spPr>
          <a:xfrm>
            <a:off x="374904" y="18288"/>
            <a:ext cx="11540359" cy="1066800"/>
          </a:xfrm>
        </p:spPr>
        <p:txBody>
          <a:bodyPr/>
          <a:lstStyle/>
          <a:p>
            <a:r>
              <a:rPr lang="en-US" dirty="0"/>
              <a:t>Safety Requirement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626527" y="1260059"/>
            <a:ext cx="8540157" cy="1074470"/>
          </a:xfrm>
          <a:prstGeom prst="round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</a:gra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bg1"/>
                </a:solidFill>
              </a:rPr>
              <a:t>Once log entry applied to a state machine, no other state machine must apply a different value for that log entry</a:t>
            </a:r>
          </a:p>
        </p:txBody>
      </p:sp>
    </p:spTree>
    <p:extLst>
      <p:ext uri="{BB962C8B-B14F-4D97-AF65-F5344CB8AC3E}">
        <p14:creationId xmlns:p14="http://schemas.microsoft.com/office/powerpoint/2010/main" val="486980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 build="p"/>
      <p:bldP spid="7" grpId="0"/>
      <p:bldP spid="8" grpId="0"/>
      <p:bldP spid="9" grpId="0"/>
      <p:bldP spid="10" grpId="0" animBg="1"/>
      <p:bldP spid="1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3894332"/>
            <a:ext cx="10732168" cy="288125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2800" b="0" dirty="0"/>
              <a:t>Elect candidate most likely to contain all committed entries</a:t>
            </a:r>
          </a:p>
          <a:p>
            <a:pPr lvl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2400" dirty="0"/>
              <a:t>In </a:t>
            </a:r>
            <a:r>
              <a:rPr lang="en-US" sz="2400" dirty="0" err="1"/>
              <a:t>RequestVote</a:t>
            </a:r>
            <a:r>
              <a:rPr lang="en-US" sz="2400" dirty="0"/>
              <a:t>, candidates incl. index + term of last log entry</a:t>
            </a:r>
          </a:p>
          <a:p>
            <a:pPr lvl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2400" dirty="0"/>
              <a:t>Voter V denies vote if its log is “more complete”:                                             (newer term) or (entry in higher index of same term)</a:t>
            </a:r>
            <a:endParaRPr lang="en-US" sz="2400" dirty="0">
              <a:solidFill>
                <a:schemeClr val="tx2"/>
              </a:solidFill>
            </a:endParaRPr>
          </a:p>
          <a:p>
            <a:pPr lvl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2400" dirty="0"/>
              <a:t>Leader will have “most complete” log among electing majority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34" name="Title 5"/>
          <p:cNvSpPr>
            <a:spLocks noGrp="1"/>
          </p:cNvSpPr>
          <p:nvPr>
            <p:ph type="title"/>
          </p:nvPr>
        </p:nvSpPr>
        <p:spPr>
          <a:xfrm>
            <a:off x="374904" y="18288"/>
            <a:ext cx="11540359" cy="1066800"/>
          </a:xfrm>
        </p:spPr>
        <p:txBody>
          <a:bodyPr/>
          <a:lstStyle/>
          <a:p>
            <a:r>
              <a:rPr lang="en-US" dirty="0"/>
              <a:t>Picking the Best Leader</a:t>
            </a:r>
          </a:p>
        </p:txBody>
      </p:sp>
      <p:sp>
        <p:nvSpPr>
          <p:cNvPr id="92" name="Rectangle 91"/>
          <p:cNvSpPr/>
          <p:nvPr/>
        </p:nvSpPr>
        <p:spPr>
          <a:xfrm>
            <a:off x="4263083" y="1853513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93" name="Rectangle 92"/>
          <p:cNvSpPr/>
          <p:nvPr/>
        </p:nvSpPr>
        <p:spPr>
          <a:xfrm>
            <a:off x="5406083" y="1853513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94" name="Rectangle 93"/>
          <p:cNvSpPr/>
          <p:nvPr/>
        </p:nvSpPr>
        <p:spPr>
          <a:xfrm>
            <a:off x="4644083" y="1853513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95" name="Rectangle 94"/>
          <p:cNvSpPr/>
          <p:nvPr/>
        </p:nvSpPr>
        <p:spPr>
          <a:xfrm>
            <a:off x="5025083" y="1853513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96" name="Rectangle 95"/>
          <p:cNvSpPr/>
          <p:nvPr/>
        </p:nvSpPr>
        <p:spPr>
          <a:xfrm>
            <a:off x="5787083" y="1853513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4263083" y="1497227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1F4899"/>
                </a:solidFill>
                <a:latin typeface="Arial" charset="0"/>
              </a:rPr>
              <a:t>1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4644083" y="1497227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1F4899"/>
                </a:solidFill>
                <a:latin typeface="Arial" charset="0"/>
              </a:rPr>
              <a:t>2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5025083" y="1497227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1F4899"/>
                </a:solidFill>
                <a:latin typeface="Arial" charset="0"/>
              </a:rPr>
              <a:t>3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5406083" y="1497227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1F4899"/>
                </a:solidFill>
                <a:latin typeface="Arial" charset="0"/>
              </a:rPr>
              <a:t>4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5787083" y="1497227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1F4899"/>
                </a:solidFill>
                <a:latin typeface="Arial" charset="0"/>
              </a:rPr>
              <a:t>5</a:t>
            </a:r>
          </a:p>
        </p:txBody>
      </p:sp>
      <p:sp>
        <p:nvSpPr>
          <p:cNvPr id="102" name="Rectangle 101"/>
          <p:cNvSpPr/>
          <p:nvPr/>
        </p:nvSpPr>
        <p:spPr>
          <a:xfrm>
            <a:off x="4263083" y="2386913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03" name="Rectangle 102"/>
          <p:cNvSpPr/>
          <p:nvPr/>
        </p:nvSpPr>
        <p:spPr>
          <a:xfrm>
            <a:off x="5406083" y="2386913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04" name="Rectangle 103"/>
          <p:cNvSpPr/>
          <p:nvPr/>
        </p:nvSpPr>
        <p:spPr>
          <a:xfrm>
            <a:off x="4644083" y="2386913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05" name="Rectangle 104"/>
          <p:cNvSpPr/>
          <p:nvPr/>
        </p:nvSpPr>
        <p:spPr>
          <a:xfrm>
            <a:off x="5025083" y="2386913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06" name="Rectangle 105"/>
          <p:cNvSpPr/>
          <p:nvPr/>
        </p:nvSpPr>
        <p:spPr>
          <a:xfrm>
            <a:off x="4263083" y="2920313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07" name="Rectangle 106"/>
          <p:cNvSpPr/>
          <p:nvPr/>
        </p:nvSpPr>
        <p:spPr>
          <a:xfrm>
            <a:off x="5406083" y="2920313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08" name="Rectangle 107"/>
          <p:cNvSpPr/>
          <p:nvPr/>
        </p:nvSpPr>
        <p:spPr>
          <a:xfrm>
            <a:off x="4644083" y="2920313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09" name="Rectangle 108"/>
          <p:cNvSpPr/>
          <p:nvPr/>
        </p:nvSpPr>
        <p:spPr>
          <a:xfrm>
            <a:off x="5025083" y="2920313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10" name="Rectangle 109"/>
          <p:cNvSpPr/>
          <p:nvPr/>
        </p:nvSpPr>
        <p:spPr>
          <a:xfrm>
            <a:off x="5787083" y="2920313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2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4186883" y="2844113"/>
            <a:ext cx="5410200" cy="533400"/>
            <a:chOff x="2662883" y="2844113"/>
            <a:chExt cx="5410200" cy="533400"/>
          </a:xfrm>
        </p:grpSpPr>
        <p:sp>
          <p:nvSpPr>
            <p:cNvPr id="111" name="Rounded Rectangle 110"/>
            <p:cNvSpPr/>
            <p:nvPr/>
          </p:nvSpPr>
          <p:spPr>
            <a:xfrm>
              <a:off x="2662883" y="2844113"/>
              <a:ext cx="2057400" cy="533400"/>
            </a:xfrm>
            <a:prstGeom prst="roundRect">
              <a:avLst/>
            </a:prstGeom>
            <a:noFill/>
            <a:ln>
              <a:solidFill>
                <a:schemeClr val="accent4"/>
              </a:solidFill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1800" b="0">
                <a:solidFill>
                  <a:srgbClr val="000000"/>
                </a:solidFill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5541621" y="2861325"/>
              <a:ext cx="2531462" cy="48731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l">
                <a:lnSpc>
                  <a:spcPts val="1900"/>
                </a:lnSpc>
                <a:defRPr>
                  <a:solidFill>
                    <a:schemeClr val="accent4"/>
                  </a:solidFill>
                </a:defRPr>
              </a:lvl1pPr>
            </a:lstStyle>
            <a:p>
              <a:r>
                <a:rPr lang="en-US" sz="1800" dirty="0">
                  <a:solidFill>
                    <a:srgbClr val="A5001E"/>
                  </a:solidFill>
                  <a:latin typeface="Arial" charset="0"/>
                </a:rPr>
                <a:t>Unavailable during leader transition</a:t>
              </a:r>
            </a:p>
          </p:txBody>
        </p:sp>
        <p:cxnSp>
          <p:nvCxnSpPr>
            <p:cNvPr id="115" name="Straight Connector 114"/>
            <p:cNvCxnSpPr/>
            <p:nvPr/>
          </p:nvCxnSpPr>
          <p:spPr>
            <a:xfrm flipH="1">
              <a:off x="4796483" y="3110813"/>
              <a:ext cx="609600" cy="0"/>
            </a:xfrm>
            <a:prstGeom prst="line">
              <a:avLst/>
            </a:prstGeom>
            <a:ln w="19050" cap="rnd">
              <a:solidFill>
                <a:schemeClr val="accent4"/>
              </a:solidFill>
              <a:tailEnd type="triangle" w="sm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5710883" y="1777313"/>
            <a:ext cx="3183538" cy="533400"/>
            <a:chOff x="4186883" y="1777313"/>
            <a:chExt cx="3183538" cy="533400"/>
          </a:xfrm>
        </p:grpSpPr>
        <p:sp>
          <p:nvSpPr>
            <p:cNvPr id="113" name="TextBox 112"/>
            <p:cNvSpPr txBox="1"/>
            <p:nvPr/>
          </p:nvSpPr>
          <p:spPr>
            <a:xfrm>
              <a:off x="5541621" y="1922185"/>
              <a:ext cx="1828800" cy="24365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>
                <a:lnSpc>
                  <a:spcPts val="1900"/>
                </a:lnSpc>
              </a:pPr>
              <a:r>
                <a:rPr lang="en-US" sz="1800" dirty="0">
                  <a:solidFill>
                    <a:srgbClr val="A5001E"/>
                  </a:solidFill>
                  <a:latin typeface="Arial" charset="0"/>
                </a:rPr>
                <a:t>Committed?</a:t>
              </a:r>
            </a:p>
          </p:txBody>
        </p:sp>
        <p:cxnSp>
          <p:nvCxnSpPr>
            <p:cNvPr id="114" name="Straight Connector 113"/>
            <p:cNvCxnSpPr/>
            <p:nvPr/>
          </p:nvCxnSpPr>
          <p:spPr>
            <a:xfrm flipH="1">
              <a:off x="4796483" y="2044013"/>
              <a:ext cx="609600" cy="0"/>
            </a:xfrm>
            <a:prstGeom prst="line">
              <a:avLst/>
            </a:prstGeom>
            <a:ln w="19050" cap="rnd">
              <a:solidFill>
                <a:schemeClr val="accent4"/>
              </a:solidFill>
              <a:tailEnd type="triangle" w="sm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16" name="Rounded Rectangle 115"/>
            <p:cNvSpPr/>
            <p:nvPr/>
          </p:nvSpPr>
          <p:spPr>
            <a:xfrm>
              <a:off x="4186883" y="1777313"/>
              <a:ext cx="533400" cy="533400"/>
            </a:xfrm>
            <a:prstGeom prst="roundRect">
              <a:avLst/>
            </a:prstGeom>
            <a:noFill/>
            <a:ln>
              <a:solidFill>
                <a:schemeClr val="accent4"/>
              </a:solidFill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1800" b="0">
                <a:solidFill>
                  <a:srgbClr val="000000"/>
                </a:solidFill>
              </a:endParaRPr>
            </a:p>
          </p:txBody>
        </p:sp>
      </p:grpSp>
      <p:sp>
        <p:nvSpPr>
          <p:cNvPr id="117" name="Rectangle 116"/>
          <p:cNvSpPr/>
          <p:nvPr/>
        </p:nvSpPr>
        <p:spPr>
          <a:xfrm>
            <a:off x="1817334" y="2016922"/>
            <a:ext cx="196070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Can’t tell which entries committed!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3882082" y="1899340"/>
            <a:ext cx="381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s</a:t>
            </a:r>
            <a:r>
              <a:rPr lang="en-US" sz="1800" b="0" baseline="-25000" dirty="0">
                <a:solidFill>
                  <a:srgbClr val="000000"/>
                </a:solidFill>
                <a:latin typeface="Arial" charset="0"/>
              </a:rPr>
              <a:t>1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3882082" y="2432740"/>
            <a:ext cx="381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s</a:t>
            </a:r>
            <a:r>
              <a:rPr lang="en-US" sz="1800" b="0" baseline="-25000" dirty="0">
                <a:solidFill>
                  <a:srgbClr val="000000"/>
                </a:solidFill>
                <a:latin typeface="Arial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47260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1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Content Placeholder 58"/>
          <p:cNvSpPr>
            <a:spLocks noGrp="1"/>
          </p:cNvSpPr>
          <p:nvPr>
            <p:ph idx="1"/>
          </p:nvPr>
        </p:nvSpPr>
        <p:spPr>
          <a:xfrm>
            <a:off x="914399" y="4663440"/>
            <a:ext cx="10082463" cy="169945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dirty="0"/>
              <a:t>Case #1: </a:t>
            </a:r>
            <a:r>
              <a:rPr lang="en-US" sz="2800" b="0" dirty="0"/>
              <a:t>Leader decides entry in current term is committed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2800" b="0" dirty="0">
                <a:solidFill>
                  <a:srgbClr val="C00000"/>
                </a:solidFill>
              </a:rPr>
              <a:t>Safe: </a:t>
            </a:r>
            <a:r>
              <a:rPr lang="en-US" sz="2800" b="0" dirty="0"/>
              <a:t>leader for term 3 must contain entry 4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51" name="Title 5"/>
          <p:cNvSpPr>
            <a:spLocks noGrp="1"/>
          </p:cNvSpPr>
          <p:nvPr>
            <p:ph type="title"/>
          </p:nvPr>
        </p:nvSpPr>
        <p:spPr>
          <a:xfrm>
            <a:off x="374904" y="16215"/>
            <a:ext cx="10233285" cy="1066800"/>
          </a:xfrm>
        </p:spPr>
        <p:txBody>
          <a:bodyPr/>
          <a:lstStyle/>
          <a:p>
            <a:r>
              <a:rPr lang="en-US" dirty="0"/>
              <a:t>Committing Entry from Current Term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4265719" y="1476630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1F4899"/>
                </a:solidFill>
                <a:latin typeface="Arial" charset="0"/>
              </a:rPr>
              <a:t>1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4646719" y="1476630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1F4899"/>
                </a:solidFill>
                <a:latin typeface="Arial" charset="0"/>
              </a:rPr>
              <a:t>2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5027719" y="1476630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1F4899"/>
                </a:solidFill>
                <a:latin typeface="Arial" charset="0"/>
              </a:rPr>
              <a:t>3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5408719" y="1476630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1F4899"/>
                </a:solidFill>
                <a:latin typeface="Arial" charset="0"/>
              </a:rPr>
              <a:t>4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5789719" y="1476630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1F4899"/>
                </a:solidFill>
                <a:latin typeface="Arial" charset="0"/>
              </a:rPr>
              <a:t>5</a:t>
            </a:r>
          </a:p>
        </p:txBody>
      </p:sp>
      <p:sp>
        <p:nvSpPr>
          <p:cNvPr id="165" name="Rectangle 164"/>
          <p:cNvSpPr/>
          <p:nvPr/>
        </p:nvSpPr>
        <p:spPr>
          <a:xfrm>
            <a:off x="4269258" y="1850214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66" name="Rectangle 165"/>
          <p:cNvSpPr/>
          <p:nvPr/>
        </p:nvSpPr>
        <p:spPr>
          <a:xfrm>
            <a:off x="4650258" y="1850214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67" name="Rectangle 166"/>
          <p:cNvSpPr/>
          <p:nvPr/>
        </p:nvSpPr>
        <p:spPr>
          <a:xfrm>
            <a:off x="4269258" y="2383614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68" name="Rectangle 167"/>
          <p:cNvSpPr/>
          <p:nvPr/>
        </p:nvSpPr>
        <p:spPr>
          <a:xfrm>
            <a:off x="4650258" y="2383614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69" name="Rectangle 168"/>
          <p:cNvSpPr/>
          <p:nvPr/>
        </p:nvSpPr>
        <p:spPr>
          <a:xfrm>
            <a:off x="4269258" y="2917014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70" name="Rectangle 169"/>
          <p:cNvSpPr/>
          <p:nvPr/>
        </p:nvSpPr>
        <p:spPr>
          <a:xfrm>
            <a:off x="4650258" y="2917014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71" name="Rectangle 170"/>
          <p:cNvSpPr/>
          <p:nvPr/>
        </p:nvSpPr>
        <p:spPr>
          <a:xfrm>
            <a:off x="4269258" y="3450414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72" name="Rectangle 171"/>
          <p:cNvSpPr/>
          <p:nvPr/>
        </p:nvSpPr>
        <p:spPr>
          <a:xfrm>
            <a:off x="5031258" y="1850214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73" name="Rectangle 172"/>
          <p:cNvSpPr/>
          <p:nvPr/>
        </p:nvSpPr>
        <p:spPr>
          <a:xfrm>
            <a:off x="4650258" y="3450414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74" name="Rectangle 173"/>
          <p:cNvSpPr/>
          <p:nvPr/>
        </p:nvSpPr>
        <p:spPr>
          <a:xfrm>
            <a:off x="4269258" y="3983814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75" name="Rectangle 174"/>
          <p:cNvSpPr/>
          <p:nvPr/>
        </p:nvSpPr>
        <p:spPr>
          <a:xfrm>
            <a:off x="4650258" y="3983814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76" name="TextBox 175"/>
          <p:cNvSpPr txBox="1"/>
          <p:nvPr/>
        </p:nvSpPr>
        <p:spPr>
          <a:xfrm>
            <a:off x="3888258" y="1902217"/>
            <a:ext cx="381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s</a:t>
            </a:r>
            <a:r>
              <a:rPr lang="en-US" sz="1800" b="0" baseline="-25000" dirty="0">
                <a:solidFill>
                  <a:srgbClr val="000000"/>
                </a:solidFill>
                <a:latin typeface="Arial" charset="0"/>
              </a:rPr>
              <a:t>1</a:t>
            </a:r>
          </a:p>
        </p:txBody>
      </p:sp>
      <p:sp>
        <p:nvSpPr>
          <p:cNvPr id="177" name="TextBox 176"/>
          <p:cNvSpPr txBox="1"/>
          <p:nvPr/>
        </p:nvSpPr>
        <p:spPr>
          <a:xfrm>
            <a:off x="3888258" y="2435617"/>
            <a:ext cx="381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s</a:t>
            </a:r>
            <a:r>
              <a:rPr lang="en-US" sz="1800" b="0" baseline="-25000" dirty="0">
                <a:solidFill>
                  <a:srgbClr val="000000"/>
                </a:solidFill>
                <a:latin typeface="Arial" charset="0"/>
              </a:rPr>
              <a:t>2</a:t>
            </a:r>
          </a:p>
        </p:txBody>
      </p:sp>
      <p:sp>
        <p:nvSpPr>
          <p:cNvPr id="178" name="TextBox 177"/>
          <p:cNvSpPr txBox="1"/>
          <p:nvPr/>
        </p:nvSpPr>
        <p:spPr>
          <a:xfrm>
            <a:off x="3888258" y="2969017"/>
            <a:ext cx="381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s</a:t>
            </a:r>
            <a:r>
              <a:rPr lang="en-US" sz="1800" b="0" baseline="-25000" dirty="0">
                <a:solidFill>
                  <a:srgbClr val="000000"/>
                </a:solidFill>
                <a:latin typeface="Arial" charset="0"/>
              </a:rPr>
              <a:t>3</a:t>
            </a:r>
          </a:p>
        </p:txBody>
      </p:sp>
      <p:sp>
        <p:nvSpPr>
          <p:cNvPr id="179" name="TextBox 178"/>
          <p:cNvSpPr txBox="1"/>
          <p:nvPr/>
        </p:nvSpPr>
        <p:spPr>
          <a:xfrm>
            <a:off x="3888258" y="3502417"/>
            <a:ext cx="381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s</a:t>
            </a:r>
            <a:r>
              <a:rPr lang="en-US" sz="1800" b="0" baseline="-25000" dirty="0">
                <a:solidFill>
                  <a:srgbClr val="000000"/>
                </a:solidFill>
                <a:latin typeface="Arial" charset="0"/>
              </a:rPr>
              <a:t>4</a:t>
            </a:r>
          </a:p>
        </p:txBody>
      </p:sp>
      <p:sp>
        <p:nvSpPr>
          <p:cNvPr id="180" name="TextBox 179"/>
          <p:cNvSpPr txBox="1"/>
          <p:nvPr/>
        </p:nvSpPr>
        <p:spPr>
          <a:xfrm>
            <a:off x="3888258" y="4035817"/>
            <a:ext cx="381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s</a:t>
            </a:r>
            <a:r>
              <a:rPr lang="en-US" sz="1800" b="0" baseline="-25000" dirty="0">
                <a:solidFill>
                  <a:srgbClr val="000000"/>
                </a:solidFill>
                <a:latin typeface="Arial" charset="0"/>
              </a:rPr>
              <a:t>5</a:t>
            </a:r>
          </a:p>
        </p:txBody>
      </p:sp>
      <p:sp>
        <p:nvSpPr>
          <p:cNvPr id="181" name="Rectangle 180"/>
          <p:cNvSpPr/>
          <p:nvPr/>
        </p:nvSpPr>
        <p:spPr>
          <a:xfrm>
            <a:off x="5031258" y="2383614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82" name="Rectangle 181"/>
          <p:cNvSpPr/>
          <p:nvPr/>
        </p:nvSpPr>
        <p:spPr>
          <a:xfrm>
            <a:off x="5031258" y="2917014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83" name="Rectangle 182"/>
          <p:cNvSpPr/>
          <p:nvPr/>
        </p:nvSpPr>
        <p:spPr>
          <a:xfrm>
            <a:off x="5412258" y="1850214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84" name="Rectangle 183"/>
          <p:cNvSpPr/>
          <p:nvPr/>
        </p:nvSpPr>
        <p:spPr>
          <a:xfrm>
            <a:off x="5412258" y="2383614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85" name="Rectangle 184"/>
          <p:cNvSpPr/>
          <p:nvPr/>
        </p:nvSpPr>
        <p:spPr>
          <a:xfrm>
            <a:off x="5793258" y="1850214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86" name="Rectangle 185"/>
          <p:cNvSpPr/>
          <p:nvPr/>
        </p:nvSpPr>
        <p:spPr>
          <a:xfrm>
            <a:off x="5412258" y="2917014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87" name="Rectangle 186"/>
          <p:cNvSpPr/>
          <p:nvPr/>
        </p:nvSpPr>
        <p:spPr>
          <a:xfrm>
            <a:off x="5031258" y="3450414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2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6479058" y="3374214"/>
            <a:ext cx="2819400" cy="1066800"/>
            <a:chOff x="4955058" y="3374214"/>
            <a:chExt cx="2819400" cy="1066800"/>
          </a:xfrm>
        </p:grpSpPr>
        <p:sp>
          <p:nvSpPr>
            <p:cNvPr id="191" name="TextBox 190"/>
            <p:cNvSpPr txBox="1"/>
            <p:nvPr/>
          </p:nvSpPr>
          <p:spPr>
            <a:xfrm>
              <a:off x="5242996" y="3648901"/>
              <a:ext cx="2531462" cy="48731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l">
                <a:lnSpc>
                  <a:spcPts val="1900"/>
                </a:lnSpc>
                <a:defRPr>
                  <a:solidFill>
                    <a:schemeClr val="accent4"/>
                  </a:solidFill>
                </a:defRPr>
              </a:lvl1pPr>
            </a:lstStyle>
            <a:p>
              <a:r>
                <a:rPr lang="en-US" sz="1800" dirty="0">
                  <a:solidFill>
                    <a:srgbClr val="A5001E"/>
                  </a:solidFill>
                  <a:latin typeface="Arial" charset="0"/>
                </a:rPr>
                <a:t>Can’t be elected as</a:t>
              </a:r>
              <a:br>
                <a:rPr lang="en-US" sz="1800" dirty="0">
                  <a:solidFill>
                    <a:srgbClr val="A5001E"/>
                  </a:solidFill>
                  <a:latin typeface="Arial" charset="0"/>
                </a:rPr>
              </a:br>
              <a:r>
                <a:rPr lang="en-US" sz="1800" dirty="0">
                  <a:solidFill>
                    <a:srgbClr val="A5001E"/>
                  </a:solidFill>
                  <a:latin typeface="Arial" charset="0"/>
                </a:rPr>
                <a:t>leader for term 3</a:t>
              </a:r>
            </a:p>
          </p:txBody>
        </p:sp>
        <p:sp>
          <p:nvSpPr>
            <p:cNvPr id="193" name="Right Brace 192"/>
            <p:cNvSpPr/>
            <p:nvPr/>
          </p:nvSpPr>
          <p:spPr>
            <a:xfrm>
              <a:off x="4955058" y="3374214"/>
              <a:ext cx="152400" cy="1066800"/>
            </a:xfrm>
            <a:prstGeom prst="rightBrace">
              <a:avLst>
                <a:gd name="adj1" fmla="val 33757"/>
                <a:gd name="adj2" fmla="val 50000"/>
              </a:avLst>
            </a:prstGeom>
            <a:ln w="19050" cap="rnd">
              <a:solidFill>
                <a:schemeClr val="accent4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endParaRPr lang="en-US" sz="1800" b="0">
                <a:solidFill>
                  <a:srgbClr val="E1FFE1">
                    <a:lumMod val="25000"/>
                  </a:srgbClr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336058" y="1902217"/>
            <a:ext cx="5257800" cy="1471999"/>
            <a:chOff x="3812058" y="1902215"/>
            <a:chExt cx="5257800" cy="1471999"/>
          </a:xfrm>
        </p:grpSpPr>
        <p:sp>
          <p:nvSpPr>
            <p:cNvPr id="188" name="Rounded Rectangle 187"/>
            <p:cNvSpPr/>
            <p:nvPr/>
          </p:nvSpPr>
          <p:spPr>
            <a:xfrm>
              <a:off x="3812058" y="2840814"/>
              <a:ext cx="533400" cy="533400"/>
            </a:xfrm>
            <a:prstGeom prst="roundRect">
              <a:avLst/>
            </a:prstGeom>
            <a:noFill/>
            <a:ln>
              <a:solidFill>
                <a:schemeClr val="tx2"/>
              </a:solidFill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1800" b="0">
                <a:solidFill>
                  <a:srgbClr val="000000"/>
                </a:solidFill>
              </a:endParaRPr>
            </a:p>
          </p:txBody>
        </p:sp>
        <p:sp>
          <p:nvSpPr>
            <p:cNvPr id="189" name="TextBox 188"/>
            <p:cNvSpPr txBox="1"/>
            <p:nvPr/>
          </p:nvSpPr>
          <p:spPr>
            <a:xfrm>
              <a:off x="5242996" y="2985686"/>
              <a:ext cx="3826862" cy="24365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l">
                <a:lnSpc>
                  <a:spcPts val="1900"/>
                </a:lnSpc>
                <a:defRPr>
                  <a:solidFill>
                    <a:schemeClr val="accent4"/>
                  </a:solidFill>
                </a:defRPr>
              </a:lvl1pPr>
            </a:lstStyle>
            <a:p>
              <a:r>
                <a:rPr lang="en-US" sz="1800" dirty="0" err="1">
                  <a:solidFill>
                    <a:srgbClr val="1F4899"/>
                  </a:solidFill>
                  <a:latin typeface="Arial" charset="0"/>
                </a:rPr>
                <a:t>AppendEntries</a:t>
              </a:r>
              <a:r>
                <a:rPr lang="en-US" sz="1800" dirty="0">
                  <a:solidFill>
                    <a:srgbClr val="1F4899"/>
                  </a:solidFill>
                  <a:latin typeface="Arial" charset="0"/>
                </a:rPr>
                <a:t> just succeeded</a:t>
              </a:r>
            </a:p>
          </p:txBody>
        </p:sp>
        <p:cxnSp>
          <p:nvCxnSpPr>
            <p:cNvPr id="190" name="Straight Connector 189"/>
            <p:cNvCxnSpPr/>
            <p:nvPr/>
          </p:nvCxnSpPr>
          <p:spPr>
            <a:xfrm flipH="1">
              <a:off x="4497858" y="3107514"/>
              <a:ext cx="609600" cy="0"/>
            </a:xfrm>
            <a:prstGeom prst="line">
              <a:avLst/>
            </a:prstGeom>
            <a:ln w="19050" cap="rnd">
              <a:solidFill>
                <a:schemeClr val="tx2"/>
              </a:solidFill>
              <a:tailEnd type="triangle" w="sm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92" name="Freeform 191"/>
            <p:cNvSpPr/>
            <p:nvPr/>
          </p:nvSpPr>
          <p:spPr>
            <a:xfrm>
              <a:off x="4168191" y="2166243"/>
              <a:ext cx="355881" cy="808523"/>
            </a:xfrm>
            <a:custGeom>
              <a:avLst/>
              <a:gdLst>
                <a:gd name="connsiteX0" fmla="*/ 9261 w 9261"/>
                <a:gd name="connsiteY0" fmla="*/ 0 h 808523"/>
                <a:gd name="connsiteX1" fmla="*/ 9261 w 9261"/>
                <a:gd name="connsiteY1" fmla="*/ 808523 h 808523"/>
                <a:gd name="connsiteX0" fmla="*/ 445 w 209903"/>
                <a:gd name="connsiteY0" fmla="*/ 0 h 10000"/>
                <a:gd name="connsiteX1" fmla="*/ 445 w 209903"/>
                <a:gd name="connsiteY1" fmla="*/ 10000 h 10000"/>
                <a:gd name="connsiteX0" fmla="*/ 0 w 384280"/>
                <a:gd name="connsiteY0" fmla="*/ 0 h 10000"/>
                <a:gd name="connsiteX1" fmla="*/ 0 w 384280"/>
                <a:gd name="connsiteY1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4280" h="10000">
                  <a:moveTo>
                    <a:pt x="0" y="0"/>
                  </a:moveTo>
                  <a:cubicBezTo>
                    <a:pt x="479825" y="3611"/>
                    <a:pt x="543919" y="6389"/>
                    <a:pt x="0" y="10000"/>
                  </a:cubicBezTo>
                </a:path>
              </a:pathLst>
            </a:custGeom>
            <a:noFill/>
            <a:ln>
              <a:solidFill>
                <a:schemeClr val="tx2"/>
              </a:solidFill>
              <a:tailEnd type="triangle" w="med" len="lg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1800" b="0">
                <a:solidFill>
                  <a:srgbClr val="000000"/>
                </a:solidFill>
              </a:endParaRPr>
            </a:p>
          </p:txBody>
        </p:sp>
        <p:sp>
          <p:nvSpPr>
            <p:cNvPr id="194" name="TextBox 193"/>
            <p:cNvSpPr txBox="1"/>
            <p:nvPr/>
          </p:nvSpPr>
          <p:spPr>
            <a:xfrm>
              <a:off x="5242996" y="1902215"/>
              <a:ext cx="2531462" cy="24365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>
                <a:lnSpc>
                  <a:spcPts val="1900"/>
                </a:lnSpc>
              </a:pPr>
              <a:r>
                <a:rPr lang="en-US" sz="1800">
                  <a:solidFill>
                    <a:srgbClr val="1F4899"/>
                  </a:solidFill>
                  <a:latin typeface="Arial" charset="0"/>
                </a:rPr>
                <a:t>Leader for term </a:t>
              </a:r>
              <a:r>
                <a:rPr lang="en-US" sz="1800" dirty="0">
                  <a:solidFill>
                    <a:srgbClr val="1F4899"/>
                  </a:solidFill>
                  <a:latin typeface="Arial" charset="0"/>
                </a:rPr>
                <a:t>2</a:t>
              </a:r>
            </a:p>
          </p:txBody>
        </p:sp>
        <p:cxnSp>
          <p:nvCxnSpPr>
            <p:cNvPr id="195" name="Straight Connector 194"/>
            <p:cNvCxnSpPr/>
            <p:nvPr/>
          </p:nvCxnSpPr>
          <p:spPr>
            <a:xfrm flipH="1">
              <a:off x="4726458" y="2040714"/>
              <a:ext cx="381000" cy="0"/>
            </a:xfrm>
            <a:prstGeom prst="line">
              <a:avLst/>
            </a:prstGeom>
            <a:ln w="19050" cap="rnd">
              <a:solidFill>
                <a:schemeClr val="tx2"/>
              </a:solidFill>
              <a:tailEnd type="triangle" w="sm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57494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Content Placeholder 58"/>
          <p:cNvSpPr>
            <a:spLocks noGrp="1"/>
          </p:cNvSpPr>
          <p:nvPr>
            <p:ph idx="1"/>
          </p:nvPr>
        </p:nvSpPr>
        <p:spPr>
          <a:xfrm>
            <a:off x="914400" y="4663440"/>
            <a:ext cx="10776350" cy="227877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dirty="0"/>
              <a:t>Case #2: </a:t>
            </a:r>
            <a:r>
              <a:rPr lang="en-US" sz="2800" b="0" dirty="0"/>
              <a:t>Leader trying to finish committing entry from earlier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2800" b="0" dirty="0"/>
              <a:t>Entry 3 </a:t>
            </a:r>
            <a:r>
              <a:rPr lang="en-US" sz="2800" b="0" dirty="0">
                <a:solidFill>
                  <a:schemeClr val="accent4"/>
                </a:solidFill>
              </a:rPr>
              <a:t>not safely committed</a:t>
            </a:r>
            <a:r>
              <a:rPr lang="en-US" sz="2800" b="0" dirty="0"/>
              <a:t>: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en-US" sz="2400" dirty="0"/>
              <a:t>s</a:t>
            </a:r>
            <a:r>
              <a:rPr lang="en-US" sz="2400" baseline="-25000" dirty="0"/>
              <a:t>5</a:t>
            </a:r>
            <a:r>
              <a:rPr lang="en-US" sz="2400" dirty="0"/>
              <a:t> can be elected as leader for term 5 (how?)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en-US" sz="2400" dirty="0"/>
              <a:t>If elected, it will overwrite entry 3 on s</a:t>
            </a:r>
            <a:r>
              <a:rPr lang="en-US" sz="2400" baseline="-25000" dirty="0"/>
              <a:t>1</a:t>
            </a:r>
            <a:r>
              <a:rPr lang="en-US" sz="2400" dirty="0"/>
              <a:t>, s</a:t>
            </a:r>
            <a:r>
              <a:rPr lang="en-US" sz="2400" baseline="-25000" dirty="0"/>
              <a:t>2</a:t>
            </a:r>
            <a:r>
              <a:rPr lang="en-US" sz="2400" dirty="0"/>
              <a:t>, and s</a:t>
            </a:r>
            <a:r>
              <a:rPr lang="en-US" sz="2400" baseline="-25000" dirty="0"/>
              <a:t>3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54" name="Title 5"/>
          <p:cNvSpPr>
            <a:spLocks noGrp="1"/>
          </p:cNvSpPr>
          <p:nvPr>
            <p:ph type="title"/>
          </p:nvPr>
        </p:nvSpPr>
        <p:spPr>
          <a:xfrm>
            <a:off x="374904" y="18288"/>
            <a:ext cx="11540359" cy="1066800"/>
          </a:xfrm>
        </p:spPr>
        <p:txBody>
          <a:bodyPr/>
          <a:lstStyle/>
          <a:p>
            <a:r>
              <a:rPr lang="en-US" dirty="0"/>
              <a:t>Committing Entry from Earlier Term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4265719" y="1476630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1F4899"/>
                </a:solidFill>
                <a:latin typeface="Arial" charset="0"/>
              </a:rPr>
              <a:t>1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646719" y="1476630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1F4899"/>
                </a:solidFill>
                <a:latin typeface="Arial" charset="0"/>
              </a:rPr>
              <a:t>2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027719" y="1476630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1F4899"/>
                </a:solidFill>
                <a:latin typeface="Arial" charset="0"/>
              </a:rPr>
              <a:t>3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5408719" y="1476630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1F4899"/>
                </a:solidFill>
                <a:latin typeface="Arial" charset="0"/>
              </a:rPr>
              <a:t>4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789719" y="1476630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1F4899"/>
                </a:solidFill>
                <a:latin typeface="Arial" charset="0"/>
              </a:rPr>
              <a:t>5</a:t>
            </a:r>
          </a:p>
        </p:txBody>
      </p:sp>
      <p:sp>
        <p:nvSpPr>
          <p:cNvPr id="67" name="Rectangle 66"/>
          <p:cNvSpPr/>
          <p:nvPr/>
        </p:nvSpPr>
        <p:spPr>
          <a:xfrm>
            <a:off x="4265719" y="1857630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69" name="Rectangle 68"/>
          <p:cNvSpPr/>
          <p:nvPr/>
        </p:nvSpPr>
        <p:spPr>
          <a:xfrm>
            <a:off x="4646719" y="1857630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70" name="Rectangle 69"/>
          <p:cNvSpPr/>
          <p:nvPr/>
        </p:nvSpPr>
        <p:spPr>
          <a:xfrm>
            <a:off x="4265719" y="2391030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71" name="Rectangle 70"/>
          <p:cNvSpPr/>
          <p:nvPr/>
        </p:nvSpPr>
        <p:spPr>
          <a:xfrm>
            <a:off x="4646719" y="2391030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72" name="Rectangle 71"/>
          <p:cNvSpPr/>
          <p:nvPr/>
        </p:nvSpPr>
        <p:spPr>
          <a:xfrm>
            <a:off x="4265719" y="2924430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73" name="Rectangle 72"/>
          <p:cNvSpPr/>
          <p:nvPr/>
        </p:nvSpPr>
        <p:spPr>
          <a:xfrm>
            <a:off x="4646719" y="2924430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74" name="Rectangle 73"/>
          <p:cNvSpPr/>
          <p:nvPr/>
        </p:nvSpPr>
        <p:spPr>
          <a:xfrm>
            <a:off x="4265719" y="3457830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75" name="Rectangle 74"/>
          <p:cNvSpPr/>
          <p:nvPr/>
        </p:nvSpPr>
        <p:spPr>
          <a:xfrm>
            <a:off x="5027719" y="1857630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76" name="Rectangle 75"/>
          <p:cNvSpPr/>
          <p:nvPr/>
        </p:nvSpPr>
        <p:spPr>
          <a:xfrm>
            <a:off x="4646719" y="3457830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77" name="Rectangle 76"/>
          <p:cNvSpPr/>
          <p:nvPr/>
        </p:nvSpPr>
        <p:spPr>
          <a:xfrm>
            <a:off x="4265719" y="3991230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78" name="Rectangle 77"/>
          <p:cNvSpPr/>
          <p:nvPr/>
        </p:nvSpPr>
        <p:spPr>
          <a:xfrm>
            <a:off x="4646719" y="3991230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3884719" y="1909633"/>
            <a:ext cx="381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s</a:t>
            </a:r>
            <a:r>
              <a:rPr lang="en-US" sz="1800" b="0" baseline="-25000" dirty="0">
                <a:solidFill>
                  <a:srgbClr val="000000"/>
                </a:solidFill>
                <a:latin typeface="Arial" charset="0"/>
              </a:rPr>
              <a:t>1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3884719" y="2443033"/>
            <a:ext cx="381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s</a:t>
            </a:r>
            <a:r>
              <a:rPr lang="en-US" sz="1800" b="0" baseline="-25000" dirty="0">
                <a:solidFill>
                  <a:srgbClr val="000000"/>
                </a:solidFill>
                <a:latin typeface="Arial" charset="0"/>
              </a:rPr>
              <a:t>2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3884719" y="2976433"/>
            <a:ext cx="381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s</a:t>
            </a:r>
            <a:r>
              <a:rPr lang="en-US" sz="1800" b="0" baseline="-25000" dirty="0">
                <a:solidFill>
                  <a:srgbClr val="000000"/>
                </a:solidFill>
                <a:latin typeface="Arial" charset="0"/>
              </a:rPr>
              <a:t>3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3884719" y="3509833"/>
            <a:ext cx="381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s</a:t>
            </a:r>
            <a:r>
              <a:rPr lang="en-US" sz="1800" b="0" baseline="-25000" dirty="0">
                <a:solidFill>
                  <a:srgbClr val="000000"/>
                </a:solidFill>
                <a:latin typeface="Arial" charset="0"/>
              </a:rPr>
              <a:t>4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3884719" y="4043233"/>
            <a:ext cx="381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s</a:t>
            </a:r>
            <a:r>
              <a:rPr lang="en-US" sz="1800" b="0" baseline="-25000" dirty="0">
                <a:solidFill>
                  <a:srgbClr val="000000"/>
                </a:solidFill>
                <a:latin typeface="Arial" charset="0"/>
              </a:rPr>
              <a:t>5</a:t>
            </a:r>
          </a:p>
        </p:txBody>
      </p:sp>
      <p:sp>
        <p:nvSpPr>
          <p:cNvPr id="84" name="Rectangle 83"/>
          <p:cNvSpPr/>
          <p:nvPr/>
        </p:nvSpPr>
        <p:spPr>
          <a:xfrm>
            <a:off x="5027719" y="2391030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85" name="Rectangle 84"/>
          <p:cNvSpPr/>
          <p:nvPr/>
        </p:nvSpPr>
        <p:spPr>
          <a:xfrm>
            <a:off x="5027719" y="2924430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89" name="Rectangle 88"/>
          <p:cNvSpPr/>
          <p:nvPr/>
        </p:nvSpPr>
        <p:spPr>
          <a:xfrm>
            <a:off x="5027719" y="3991230"/>
            <a:ext cx="381000" cy="381000"/>
          </a:xfrm>
          <a:prstGeom prst="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90" name="Rectangle 89"/>
          <p:cNvSpPr/>
          <p:nvPr/>
        </p:nvSpPr>
        <p:spPr>
          <a:xfrm>
            <a:off x="5408719" y="1857630"/>
            <a:ext cx="381000" cy="381000"/>
          </a:xfrm>
          <a:prstGeom prst="rect">
            <a:avLst/>
          </a:prstGeom>
          <a:solidFill>
            <a:srgbClr val="FFC3CE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91" name="Rectangle 90"/>
          <p:cNvSpPr/>
          <p:nvPr/>
        </p:nvSpPr>
        <p:spPr>
          <a:xfrm>
            <a:off x="5408719" y="3991230"/>
            <a:ext cx="381000" cy="381000"/>
          </a:xfrm>
          <a:prstGeom prst="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3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951519" y="1901588"/>
            <a:ext cx="5681472" cy="1480042"/>
            <a:chOff x="3427519" y="1901588"/>
            <a:chExt cx="5681472" cy="1480042"/>
          </a:xfrm>
        </p:grpSpPr>
        <p:sp>
          <p:nvSpPr>
            <p:cNvPr id="86" name="Rounded Rectangle 85"/>
            <p:cNvSpPr/>
            <p:nvPr/>
          </p:nvSpPr>
          <p:spPr>
            <a:xfrm>
              <a:off x="3427519" y="2848230"/>
              <a:ext cx="533400" cy="533400"/>
            </a:xfrm>
            <a:prstGeom prst="roundRect">
              <a:avLst/>
            </a:prstGeom>
            <a:noFill/>
            <a:ln>
              <a:solidFill>
                <a:schemeClr val="tx2"/>
              </a:solidFill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1800" b="0">
                <a:solidFill>
                  <a:srgbClr val="000000"/>
                </a:solidFill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5239457" y="2998014"/>
              <a:ext cx="3869534" cy="24365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l">
                <a:lnSpc>
                  <a:spcPts val="1900"/>
                </a:lnSpc>
                <a:defRPr>
                  <a:solidFill>
                    <a:schemeClr val="accent4"/>
                  </a:solidFill>
                </a:defRPr>
              </a:lvl1pPr>
            </a:lstStyle>
            <a:p>
              <a:r>
                <a:rPr lang="en-US" sz="1800" dirty="0" err="1">
                  <a:solidFill>
                    <a:srgbClr val="1F4899"/>
                  </a:solidFill>
                  <a:latin typeface="Arial" charset="0"/>
                </a:rPr>
                <a:t>AppendEntries</a:t>
              </a:r>
              <a:r>
                <a:rPr lang="en-US" sz="1800" dirty="0">
                  <a:solidFill>
                    <a:srgbClr val="1F4899"/>
                  </a:solidFill>
                  <a:latin typeface="Arial" charset="0"/>
                </a:rPr>
                <a:t> just succeeded</a:t>
              </a:r>
            </a:p>
          </p:txBody>
        </p:sp>
        <p:cxnSp>
          <p:nvCxnSpPr>
            <p:cNvPr id="88" name="Straight Connector 87"/>
            <p:cNvCxnSpPr/>
            <p:nvPr/>
          </p:nvCxnSpPr>
          <p:spPr>
            <a:xfrm flipH="1">
              <a:off x="4113319" y="3114930"/>
              <a:ext cx="990600" cy="0"/>
            </a:xfrm>
            <a:prstGeom prst="line">
              <a:avLst/>
            </a:prstGeom>
            <a:ln w="19050" cap="rnd">
              <a:solidFill>
                <a:schemeClr val="tx2"/>
              </a:solidFill>
              <a:tailEnd type="triangle" w="sm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92" name="Freeform 91"/>
            <p:cNvSpPr/>
            <p:nvPr/>
          </p:nvSpPr>
          <p:spPr>
            <a:xfrm>
              <a:off x="3808519" y="2173659"/>
              <a:ext cx="355881" cy="808523"/>
            </a:xfrm>
            <a:custGeom>
              <a:avLst/>
              <a:gdLst>
                <a:gd name="connsiteX0" fmla="*/ 9261 w 9261"/>
                <a:gd name="connsiteY0" fmla="*/ 0 h 808523"/>
                <a:gd name="connsiteX1" fmla="*/ 9261 w 9261"/>
                <a:gd name="connsiteY1" fmla="*/ 808523 h 808523"/>
                <a:gd name="connsiteX0" fmla="*/ 445 w 209903"/>
                <a:gd name="connsiteY0" fmla="*/ 0 h 10000"/>
                <a:gd name="connsiteX1" fmla="*/ 445 w 209903"/>
                <a:gd name="connsiteY1" fmla="*/ 10000 h 10000"/>
                <a:gd name="connsiteX0" fmla="*/ 0 w 384280"/>
                <a:gd name="connsiteY0" fmla="*/ 0 h 10000"/>
                <a:gd name="connsiteX1" fmla="*/ 0 w 384280"/>
                <a:gd name="connsiteY1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4280" h="10000">
                  <a:moveTo>
                    <a:pt x="0" y="0"/>
                  </a:moveTo>
                  <a:cubicBezTo>
                    <a:pt x="479825" y="3611"/>
                    <a:pt x="543919" y="6389"/>
                    <a:pt x="0" y="10000"/>
                  </a:cubicBezTo>
                </a:path>
              </a:pathLst>
            </a:custGeom>
            <a:noFill/>
            <a:ln>
              <a:solidFill>
                <a:schemeClr val="tx2"/>
              </a:solidFill>
              <a:tailEnd type="triangle" w="med" len="lg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1800" b="0">
                <a:solidFill>
                  <a:srgbClr val="000000"/>
                </a:solidFill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5239457" y="1901588"/>
              <a:ext cx="1980118" cy="24365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>
                <a:lnSpc>
                  <a:spcPts val="1900"/>
                </a:lnSpc>
              </a:pPr>
              <a:r>
                <a:rPr lang="en-US" sz="1800">
                  <a:solidFill>
                    <a:srgbClr val="1F4899"/>
                  </a:solidFill>
                  <a:latin typeface="Arial" charset="0"/>
                </a:rPr>
                <a:t>Leader for term </a:t>
              </a:r>
              <a:r>
                <a:rPr lang="en-US" sz="1800" dirty="0">
                  <a:solidFill>
                    <a:srgbClr val="1F4899"/>
                  </a:solidFill>
                  <a:latin typeface="Arial" charset="0"/>
                </a:rPr>
                <a:t>4</a:t>
              </a:r>
            </a:p>
          </p:txBody>
        </p:sp>
        <p:cxnSp>
          <p:nvCxnSpPr>
            <p:cNvPr id="94" name="Straight Connector 93"/>
            <p:cNvCxnSpPr/>
            <p:nvPr/>
          </p:nvCxnSpPr>
          <p:spPr>
            <a:xfrm flipH="1">
              <a:off x="4494319" y="2048130"/>
              <a:ext cx="609600" cy="0"/>
            </a:xfrm>
            <a:prstGeom prst="line">
              <a:avLst/>
            </a:prstGeom>
            <a:ln w="19050" cap="rnd">
              <a:solidFill>
                <a:schemeClr val="tx2"/>
              </a:solidFill>
              <a:tailEnd type="triangle" w="sm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5" name="Rectangle 94"/>
          <p:cNvSpPr/>
          <p:nvPr/>
        </p:nvSpPr>
        <p:spPr>
          <a:xfrm>
            <a:off x="5789719" y="3991230"/>
            <a:ext cx="381000" cy="381000"/>
          </a:xfrm>
          <a:prstGeom prst="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586709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Content Placeholder 58"/>
          <p:cNvSpPr>
            <a:spLocks noGrp="1"/>
          </p:cNvSpPr>
          <p:nvPr>
            <p:ph idx="1"/>
          </p:nvPr>
        </p:nvSpPr>
        <p:spPr>
          <a:xfrm>
            <a:off x="914399" y="4663440"/>
            <a:ext cx="9962147" cy="221468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dirty="0"/>
              <a:t>For leader to decide entry is committed:</a:t>
            </a:r>
          </a:p>
          <a:p>
            <a:pPr marL="914400" lvl="1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400" dirty="0"/>
              <a:t>Entry stored on a majority </a:t>
            </a:r>
          </a:p>
          <a:p>
            <a:pPr marL="914400" lvl="1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400" dirty="0"/>
              <a:t>≥ 1 new entry from leader’s term also on majority 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Example;   Once e4 committed, s</a:t>
            </a:r>
            <a:r>
              <a:rPr lang="en-US" sz="2400" baseline="-25000" dirty="0"/>
              <a:t>5</a:t>
            </a:r>
            <a:r>
              <a:rPr lang="en-US" sz="2400" dirty="0"/>
              <a:t> cannot be elected leader for term 5, and e3 and e4 both safe</a:t>
            </a:r>
            <a:endParaRPr lang="en-US" sz="2400" baseline="-25000" dirty="0"/>
          </a:p>
        </p:txBody>
      </p:sp>
      <p:sp>
        <p:nvSpPr>
          <p:cNvPr id="13" name="TextBox 12"/>
          <p:cNvSpPr txBox="1"/>
          <p:nvPr/>
        </p:nvSpPr>
        <p:spPr>
          <a:xfrm>
            <a:off x="5599220" y="9011418"/>
            <a:ext cx="78742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1F4899"/>
                </a:solidFill>
                <a:latin typeface="Arial" charset="0"/>
              </a:rPr>
              <a:t>Combination of election rules and commitment rules</a:t>
            </a:r>
            <a:br>
              <a:rPr lang="en-US" sz="2400" dirty="0">
                <a:solidFill>
                  <a:srgbClr val="1F4899"/>
                </a:solidFill>
                <a:latin typeface="Arial" charset="0"/>
              </a:rPr>
            </a:br>
            <a:r>
              <a:rPr lang="en-US" sz="2400" dirty="0">
                <a:solidFill>
                  <a:srgbClr val="1F4899"/>
                </a:solidFill>
                <a:latin typeface="Arial" charset="0"/>
              </a:rPr>
              <a:t>makes Raft safe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54" name="Title 5"/>
          <p:cNvSpPr>
            <a:spLocks noGrp="1"/>
          </p:cNvSpPr>
          <p:nvPr>
            <p:ph type="title"/>
          </p:nvPr>
        </p:nvSpPr>
        <p:spPr>
          <a:xfrm>
            <a:off x="374904" y="18288"/>
            <a:ext cx="11540359" cy="1066800"/>
          </a:xfrm>
        </p:spPr>
        <p:txBody>
          <a:bodyPr/>
          <a:lstStyle/>
          <a:p>
            <a:r>
              <a:rPr lang="en-US" dirty="0"/>
              <a:t>New Commitment Rules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3884718" y="1476630"/>
            <a:ext cx="2743200" cy="2895600"/>
            <a:chOff x="4953000" y="1828800"/>
            <a:chExt cx="2743200" cy="2895600"/>
          </a:xfrm>
        </p:grpSpPr>
        <p:sp>
          <p:nvSpPr>
            <p:cNvPr id="56" name="TextBox 55"/>
            <p:cNvSpPr txBox="1"/>
            <p:nvPr/>
          </p:nvSpPr>
          <p:spPr>
            <a:xfrm>
              <a:off x="5334000" y="1828800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F4899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715000" y="1828800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F4899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096000" y="1828800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F4899"/>
                  </a:solidFill>
                  <a:latin typeface="Arial" charset="0"/>
                </a:rPr>
                <a:t>3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6477000" y="1828800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F4899"/>
                  </a:solidFill>
                  <a:latin typeface="Arial" charset="0"/>
                </a:rPr>
                <a:t>4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6858000" y="1828800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F4899"/>
                  </a:solidFill>
                  <a:latin typeface="Arial" charset="0"/>
                </a:rPr>
                <a:t>5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5334000" y="2209800"/>
              <a:ext cx="381000" cy="3810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5715000" y="2209800"/>
              <a:ext cx="381000" cy="3810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5334000" y="2743200"/>
              <a:ext cx="381000" cy="3810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5715000" y="2743200"/>
              <a:ext cx="381000" cy="3810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5334000" y="3276600"/>
              <a:ext cx="381000" cy="3810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5715000" y="3276600"/>
              <a:ext cx="381000" cy="3810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5334000" y="3810000"/>
              <a:ext cx="381000" cy="3810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6096000" y="2209800"/>
              <a:ext cx="381000" cy="381000"/>
            </a:xfrm>
            <a:prstGeom prst="rect">
              <a:avLst/>
            </a:prstGeom>
            <a:solidFill>
              <a:srgbClr val="FFFF9B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5715000" y="3810000"/>
              <a:ext cx="381000" cy="3810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5334000" y="4343400"/>
              <a:ext cx="381000" cy="3810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5715000" y="4343400"/>
              <a:ext cx="381000" cy="3810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4953000" y="2261801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800" b="0" dirty="0">
                  <a:solidFill>
                    <a:srgbClr val="000000"/>
                  </a:solidFill>
                  <a:latin typeface="Arial" charset="0"/>
                </a:rPr>
                <a:t>s</a:t>
              </a:r>
              <a:r>
                <a:rPr lang="en-US" sz="1800" b="0" baseline="-25000" dirty="0">
                  <a:solidFill>
                    <a:srgbClr val="000000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953000" y="2795201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800" b="0" dirty="0">
                  <a:solidFill>
                    <a:srgbClr val="000000"/>
                  </a:solidFill>
                  <a:latin typeface="Arial" charset="0"/>
                </a:rPr>
                <a:t>s</a:t>
              </a:r>
              <a:r>
                <a:rPr lang="en-US" sz="1800" b="0" baseline="-25000" dirty="0">
                  <a:solidFill>
                    <a:srgbClr val="000000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4953000" y="3328601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800" b="0" dirty="0">
                  <a:solidFill>
                    <a:srgbClr val="000000"/>
                  </a:solidFill>
                  <a:latin typeface="Arial" charset="0"/>
                </a:rPr>
                <a:t>s</a:t>
              </a:r>
              <a:r>
                <a:rPr lang="en-US" sz="1800" b="0" baseline="-25000" dirty="0">
                  <a:solidFill>
                    <a:srgbClr val="000000"/>
                  </a:solidFill>
                  <a:latin typeface="Arial" charset="0"/>
                </a:rPr>
                <a:t>3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4953000" y="3862001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800" b="0" dirty="0">
                  <a:solidFill>
                    <a:srgbClr val="000000"/>
                  </a:solidFill>
                  <a:latin typeface="Arial" charset="0"/>
                </a:rPr>
                <a:t>s</a:t>
              </a:r>
              <a:r>
                <a:rPr lang="en-US" sz="1800" b="0" baseline="-25000" dirty="0">
                  <a:solidFill>
                    <a:srgbClr val="000000"/>
                  </a:solidFill>
                  <a:latin typeface="Arial" charset="0"/>
                </a:rPr>
                <a:t>4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4953000" y="4395401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800" b="0" dirty="0">
                  <a:solidFill>
                    <a:srgbClr val="000000"/>
                  </a:solidFill>
                  <a:latin typeface="Arial" charset="0"/>
                </a:rPr>
                <a:t>s</a:t>
              </a:r>
              <a:r>
                <a:rPr lang="en-US" sz="1800" b="0" baseline="-25000" dirty="0">
                  <a:solidFill>
                    <a:srgbClr val="000000"/>
                  </a:solidFill>
                  <a:latin typeface="Arial" charset="0"/>
                </a:rPr>
                <a:t>5</a:t>
              </a: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6096000" y="2743200"/>
              <a:ext cx="381000" cy="381000"/>
            </a:xfrm>
            <a:prstGeom prst="rect">
              <a:avLst/>
            </a:prstGeom>
            <a:solidFill>
              <a:srgbClr val="FFFF9B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6096000" y="3276600"/>
              <a:ext cx="381000" cy="381000"/>
            </a:xfrm>
            <a:prstGeom prst="rect">
              <a:avLst/>
            </a:prstGeom>
            <a:solidFill>
              <a:srgbClr val="FFFF9B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6096000" y="4343400"/>
              <a:ext cx="381000" cy="381000"/>
            </a:xfrm>
            <a:prstGeom prst="rect">
              <a:avLst/>
            </a:prstGeom>
            <a:solidFill>
              <a:srgbClr val="CCD9F4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6477000" y="2209800"/>
              <a:ext cx="381000" cy="381000"/>
            </a:xfrm>
            <a:prstGeom prst="rect">
              <a:avLst/>
            </a:prstGeom>
            <a:solidFill>
              <a:srgbClr val="FFC3CE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6477000" y="4343400"/>
              <a:ext cx="381000" cy="381000"/>
            </a:xfrm>
            <a:prstGeom prst="rect">
              <a:avLst/>
            </a:prstGeom>
            <a:solidFill>
              <a:srgbClr val="CCD9F4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3</a:t>
              </a:r>
            </a:p>
          </p:txBody>
        </p:sp>
        <p:cxnSp>
          <p:nvCxnSpPr>
            <p:cNvPr id="85" name="Straight Connector 84"/>
            <p:cNvCxnSpPr/>
            <p:nvPr/>
          </p:nvCxnSpPr>
          <p:spPr>
            <a:xfrm flipH="1">
              <a:off x="7086600" y="2400300"/>
              <a:ext cx="609600" cy="0"/>
            </a:xfrm>
            <a:prstGeom prst="line">
              <a:avLst/>
            </a:prstGeom>
            <a:ln w="19050" cap="rnd">
              <a:solidFill>
                <a:schemeClr val="tx2"/>
              </a:solidFill>
              <a:tailEnd type="triangle" w="sm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86" name="Rectangle 85"/>
            <p:cNvSpPr/>
            <p:nvPr/>
          </p:nvSpPr>
          <p:spPr>
            <a:xfrm>
              <a:off x="6477000" y="2743200"/>
              <a:ext cx="381000" cy="381000"/>
            </a:xfrm>
            <a:prstGeom prst="rect">
              <a:avLst/>
            </a:prstGeom>
            <a:solidFill>
              <a:srgbClr val="FFC3CE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6477000" y="3276600"/>
              <a:ext cx="381000" cy="381000"/>
            </a:xfrm>
            <a:prstGeom prst="rect">
              <a:avLst/>
            </a:prstGeom>
            <a:solidFill>
              <a:srgbClr val="FFC3CE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6858000" y="4343400"/>
              <a:ext cx="381000" cy="381000"/>
            </a:xfrm>
            <a:prstGeom prst="rect">
              <a:avLst/>
            </a:prstGeom>
            <a:solidFill>
              <a:srgbClr val="CCD9F4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3</a:t>
              </a:r>
            </a:p>
          </p:txBody>
        </p:sp>
      </p:grpSp>
      <p:sp>
        <p:nvSpPr>
          <p:cNvPr id="89" name="TextBox 88"/>
          <p:cNvSpPr txBox="1"/>
          <p:nvPr/>
        </p:nvSpPr>
        <p:spPr>
          <a:xfrm>
            <a:off x="6763457" y="1901588"/>
            <a:ext cx="1980118" cy="2436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ts val="1900"/>
              </a:lnSpc>
            </a:pPr>
            <a:r>
              <a:rPr lang="en-US" sz="1800">
                <a:solidFill>
                  <a:srgbClr val="1F4899"/>
                </a:solidFill>
                <a:latin typeface="Arial" charset="0"/>
              </a:rPr>
              <a:t>Leader for term </a:t>
            </a:r>
            <a:r>
              <a:rPr lang="en-US" sz="1800" dirty="0">
                <a:solidFill>
                  <a:srgbClr val="1F4899"/>
                </a:solidFill>
                <a:latin typeface="Arial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515239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02219" y="6019744"/>
            <a:ext cx="8229600" cy="6096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/>
              <a:t>Leader changes can result in log inconsistencies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129" name="Title 5"/>
          <p:cNvSpPr>
            <a:spLocks noGrp="1"/>
          </p:cNvSpPr>
          <p:nvPr>
            <p:ph type="title"/>
          </p:nvPr>
        </p:nvSpPr>
        <p:spPr>
          <a:xfrm>
            <a:off x="374904" y="18288"/>
            <a:ext cx="11540359" cy="1066800"/>
          </a:xfrm>
        </p:spPr>
        <p:txBody>
          <a:bodyPr/>
          <a:lstStyle/>
          <a:p>
            <a:r>
              <a:rPr lang="en-US" dirty="0"/>
              <a:t>Challenge:  Log Inconsistencies</a:t>
            </a:r>
          </a:p>
        </p:txBody>
      </p:sp>
      <p:sp>
        <p:nvSpPr>
          <p:cNvPr id="134" name="Rectangle 133"/>
          <p:cNvSpPr/>
          <p:nvPr/>
        </p:nvSpPr>
        <p:spPr>
          <a:xfrm>
            <a:off x="4277495" y="1863807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35" name="Rectangle 134"/>
          <p:cNvSpPr/>
          <p:nvPr/>
        </p:nvSpPr>
        <p:spPr>
          <a:xfrm>
            <a:off x="5420495" y="1863807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139" name="Rectangle 138"/>
          <p:cNvSpPr/>
          <p:nvPr/>
        </p:nvSpPr>
        <p:spPr>
          <a:xfrm>
            <a:off x="4658495" y="1863807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40" name="Rectangle 139"/>
          <p:cNvSpPr/>
          <p:nvPr/>
        </p:nvSpPr>
        <p:spPr>
          <a:xfrm>
            <a:off x="5039495" y="1863807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41" name="Rectangle 140"/>
          <p:cNvSpPr/>
          <p:nvPr/>
        </p:nvSpPr>
        <p:spPr>
          <a:xfrm>
            <a:off x="5801495" y="1863807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142" name="Rectangle 141"/>
          <p:cNvSpPr/>
          <p:nvPr/>
        </p:nvSpPr>
        <p:spPr>
          <a:xfrm>
            <a:off x="6182495" y="1863807"/>
            <a:ext cx="381000" cy="381000"/>
          </a:xfrm>
          <a:prstGeom prst="rect">
            <a:avLst/>
          </a:prstGeom>
          <a:solidFill>
            <a:srgbClr val="FFC3CE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144" name="Rectangle 143"/>
          <p:cNvSpPr/>
          <p:nvPr/>
        </p:nvSpPr>
        <p:spPr>
          <a:xfrm>
            <a:off x="6563495" y="1863807"/>
            <a:ext cx="381000" cy="381000"/>
          </a:xfrm>
          <a:prstGeom prst="rect">
            <a:avLst/>
          </a:prstGeom>
          <a:solidFill>
            <a:srgbClr val="FFC3CE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145" name="Rectangle 144"/>
          <p:cNvSpPr/>
          <p:nvPr/>
        </p:nvSpPr>
        <p:spPr>
          <a:xfrm>
            <a:off x="6944495" y="1863807"/>
            <a:ext cx="381000" cy="381000"/>
          </a:xfrm>
          <a:prstGeom prst="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146" name="Rectangle 145"/>
          <p:cNvSpPr/>
          <p:nvPr/>
        </p:nvSpPr>
        <p:spPr>
          <a:xfrm>
            <a:off x="7325495" y="1863807"/>
            <a:ext cx="381000" cy="381000"/>
          </a:xfrm>
          <a:prstGeom prst="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147" name="Rectangle 146"/>
          <p:cNvSpPr/>
          <p:nvPr/>
        </p:nvSpPr>
        <p:spPr>
          <a:xfrm>
            <a:off x="7706495" y="1863807"/>
            <a:ext cx="381000" cy="381000"/>
          </a:xfrm>
          <a:prstGeom prst="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161" name="TextBox 160"/>
          <p:cNvSpPr txBox="1"/>
          <p:nvPr/>
        </p:nvSpPr>
        <p:spPr>
          <a:xfrm>
            <a:off x="1448895" y="1911506"/>
            <a:ext cx="2327099" cy="2436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1900"/>
              </a:lnSpc>
            </a:pPr>
            <a:r>
              <a:rPr lang="en-US" sz="1800" dirty="0">
                <a:solidFill>
                  <a:srgbClr val="1E4899"/>
                </a:solidFill>
                <a:latin typeface="Arial" charset="0"/>
              </a:rPr>
              <a:t>Leader for term 8</a:t>
            </a:r>
          </a:p>
        </p:txBody>
      </p:sp>
      <p:sp>
        <p:nvSpPr>
          <p:cNvPr id="238" name="Rectangle 237"/>
          <p:cNvSpPr/>
          <p:nvPr/>
        </p:nvSpPr>
        <p:spPr>
          <a:xfrm>
            <a:off x="4277495" y="2401323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39" name="Rectangle 238"/>
          <p:cNvSpPr/>
          <p:nvPr/>
        </p:nvSpPr>
        <p:spPr>
          <a:xfrm>
            <a:off x="5420495" y="2401323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240" name="Rectangle 239"/>
          <p:cNvSpPr/>
          <p:nvPr/>
        </p:nvSpPr>
        <p:spPr>
          <a:xfrm>
            <a:off x="4658495" y="2401323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41" name="Rectangle 240"/>
          <p:cNvSpPr/>
          <p:nvPr/>
        </p:nvSpPr>
        <p:spPr>
          <a:xfrm>
            <a:off x="5039495" y="2401323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42" name="Rectangle 241"/>
          <p:cNvSpPr/>
          <p:nvPr/>
        </p:nvSpPr>
        <p:spPr>
          <a:xfrm>
            <a:off x="5801495" y="2401323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243" name="Rectangle 242"/>
          <p:cNvSpPr/>
          <p:nvPr/>
        </p:nvSpPr>
        <p:spPr>
          <a:xfrm>
            <a:off x="6182495" y="2401323"/>
            <a:ext cx="381000" cy="381000"/>
          </a:xfrm>
          <a:prstGeom prst="rect">
            <a:avLst/>
          </a:prstGeom>
          <a:solidFill>
            <a:srgbClr val="FFC3CE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244" name="Rectangle 243"/>
          <p:cNvSpPr/>
          <p:nvPr/>
        </p:nvSpPr>
        <p:spPr>
          <a:xfrm>
            <a:off x="6563495" y="2401323"/>
            <a:ext cx="381000" cy="381000"/>
          </a:xfrm>
          <a:prstGeom prst="rect">
            <a:avLst/>
          </a:prstGeom>
          <a:solidFill>
            <a:srgbClr val="FFC3CE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245" name="Rectangle 244"/>
          <p:cNvSpPr/>
          <p:nvPr/>
        </p:nvSpPr>
        <p:spPr>
          <a:xfrm>
            <a:off x="6944495" y="2401323"/>
            <a:ext cx="381000" cy="381000"/>
          </a:xfrm>
          <a:prstGeom prst="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246" name="Rectangle 245"/>
          <p:cNvSpPr/>
          <p:nvPr/>
        </p:nvSpPr>
        <p:spPr>
          <a:xfrm>
            <a:off x="7325495" y="2401323"/>
            <a:ext cx="381000" cy="381000"/>
          </a:xfrm>
          <a:prstGeom prst="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247" name="Rectangle 246"/>
          <p:cNvSpPr/>
          <p:nvPr/>
        </p:nvSpPr>
        <p:spPr>
          <a:xfrm>
            <a:off x="4277495" y="2934723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48" name="Rectangle 247"/>
          <p:cNvSpPr/>
          <p:nvPr/>
        </p:nvSpPr>
        <p:spPr>
          <a:xfrm>
            <a:off x="5420495" y="2934723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249" name="Rectangle 248"/>
          <p:cNvSpPr/>
          <p:nvPr/>
        </p:nvSpPr>
        <p:spPr>
          <a:xfrm>
            <a:off x="4658495" y="2934723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50" name="Rectangle 249"/>
          <p:cNvSpPr/>
          <p:nvPr/>
        </p:nvSpPr>
        <p:spPr>
          <a:xfrm>
            <a:off x="5039495" y="2934723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51" name="Rectangle 250"/>
          <p:cNvSpPr/>
          <p:nvPr/>
        </p:nvSpPr>
        <p:spPr>
          <a:xfrm>
            <a:off x="4277495" y="3468123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52" name="Rectangle 251"/>
          <p:cNvSpPr/>
          <p:nvPr/>
        </p:nvSpPr>
        <p:spPr>
          <a:xfrm>
            <a:off x="5420495" y="3468123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253" name="Rectangle 252"/>
          <p:cNvSpPr/>
          <p:nvPr/>
        </p:nvSpPr>
        <p:spPr>
          <a:xfrm>
            <a:off x="4658495" y="3468123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54" name="Rectangle 253"/>
          <p:cNvSpPr/>
          <p:nvPr/>
        </p:nvSpPr>
        <p:spPr>
          <a:xfrm>
            <a:off x="5039495" y="3468123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55" name="Rectangle 254"/>
          <p:cNvSpPr/>
          <p:nvPr/>
        </p:nvSpPr>
        <p:spPr>
          <a:xfrm>
            <a:off x="5801495" y="3468123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256" name="Rectangle 255"/>
          <p:cNvSpPr/>
          <p:nvPr/>
        </p:nvSpPr>
        <p:spPr>
          <a:xfrm>
            <a:off x="6182495" y="3468123"/>
            <a:ext cx="381000" cy="381000"/>
          </a:xfrm>
          <a:prstGeom prst="rect">
            <a:avLst/>
          </a:prstGeom>
          <a:solidFill>
            <a:srgbClr val="FFC3CE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257" name="Rectangle 256"/>
          <p:cNvSpPr/>
          <p:nvPr/>
        </p:nvSpPr>
        <p:spPr>
          <a:xfrm>
            <a:off x="6563495" y="3468123"/>
            <a:ext cx="381000" cy="381000"/>
          </a:xfrm>
          <a:prstGeom prst="rect">
            <a:avLst/>
          </a:prstGeom>
          <a:solidFill>
            <a:srgbClr val="FFC3CE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258" name="Rectangle 257"/>
          <p:cNvSpPr/>
          <p:nvPr/>
        </p:nvSpPr>
        <p:spPr>
          <a:xfrm>
            <a:off x="6944495" y="3468123"/>
            <a:ext cx="381000" cy="381000"/>
          </a:xfrm>
          <a:prstGeom prst="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259" name="Rectangle 258"/>
          <p:cNvSpPr/>
          <p:nvPr/>
        </p:nvSpPr>
        <p:spPr>
          <a:xfrm>
            <a:off x="7325495" y="3468123"/>
            <a:ext cx="381000" cy="381000"/>
          </a:xfrm>
          <a:prstGeom prst="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260" name="Rectangle 259"/>
          <p:cNvSpPr/>
          <p:nvPr/>
        </p:nvSpPr>
        <p:spPr>
          <a:xfrm>
            <a:off x="7706495" y="3468123"/>
            <a:ext cx="381000" cy="381000"/>
          </a:xfrm>
          <a:prstGeom prst="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261" name="Rectangle 260"/>
          <p:cNvSpPr/>
          <p:nvPr/>
        </p:nvSpPr>
        <p:spPr>
          <a:xfrm>
            <a:off x="8087495" y="3468123"/>
            <a:ext cx="381000" cy="381000"/>
          </a:xfrm>
          <a:prstGeom prst="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262" name="Rectangle 261"/>
          <p:cNvSpPr/>
          <p:nvPr/>
        </p:nvSpPr>
        <p:spPr>
          <a:xfrm>
            <a:off x="4277495" y="4001523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63" name="Rectangle 262"/>
          <p:cNvSpPr/>
          <p:nvPr/>
        </p:nvSpPr>
        <p:spPr>
          <a:xfrm>
            <a:off x="5420495" y="4001523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264" name="Rectangle 263"/>
          <p:cNvSpPr/>
          <p:nvPr/>
        </p:nvSpPr>
        <p:spPr>
          <a:xfrm>
            <a:off x="4658495" y="4001523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65" name="Rectangle 264"/>
          <p:cNvSpPr/>
          <p:nvPr/>
        </p:nvSpPr>
        <p:spPr>
          <a:xfrm>
            <a:off x="5039495" y="4001523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66" name="Rectangle 265"/>
          <p:cNvSpPr/>
          <p:nvPr/>
        </p:nvSpPr>
        <p:spPr>
          <a:xfrm>
            <a:off x="5801495" y="4001523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267" name="Rectangle 266"/>
          <p:cNvSpPr/>
          <p:nvPr/>
        </p:nvSpPr>
        <p:spPr>
          <a:xfrm>
            <a:off x="6182495" y="4001523"/>
            <a:ext cx="381000" cy="381000"/>
          </a:xfrm>
          <a:prstGeom prst="rect">
            <a:avLst/>
          </a:prstGeom>
          <a:solidFill>
            <a:srgbClr val="FFC3CE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268" name="Rectangle 267"/>
          <p:cNvSpPr/>
          <p:nvPr/>
        </p:nvSpPr>
        <p:spPr>
          <a:xfrm>
            <a:off x="6563495" y="4001523"/>
            <a:ext cx="381000" cy="381000"/>
          </a:xfrm>
          <a:prstGeom prst="rect">
            <a:avLst/>
          </a:prstGeom>
          <a:solidFill>
            <a:srgbClr val="FFC3CE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269" name="Rectangle 268"/>
          <p:cNvSpPr/>
          <p:nvPr/>
        </p:nvSpPr>
        <p:spPr>
          <a:xfrm>
            <a:off x="6944495" y="4001523"/>
            <a:ext cx="381000" cy="381000"/>
          </a:xfrm>
          <a:prstGeom prst="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270" name="Rectangle 269"/>
          <p:cNvSpPr/>
          <p:nvPr/>
        </p:nvSpPr>
        <p:spPr>
          <a:xfrm>
            <a:off x="7325495" y="4001523"/>
            <a:ext cx="381000" cy="381000"/>
          </a:xfrm>
          <a:prstGeom prst="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271" name="Rectangle 270"/>
          <p:cNvSpPr/>
          <p:nvPr/>
        </p:nvSpPr>
        <p:spPr>
          <a:xfrm>
            <a:off x="7706495" y="4001523"/>
            <a:ext cx="381000" cy="381000"/>
          </a:xfrm>
          <a:prstGeom prst="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272" name="Rectangle 271"/>
          <p:cNvSpPr/>
          <p:nvPr/>
        </p:nvSpPr>
        <p:spPr>
          <a:xfrm>
            <a:off x="4277495" y="4534923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73" name="Rectangle 272"/>
          <p:cNvSpPr/>
          <p:nvPr/>
        </p:nvSpPr>
        <p:spPr>
          <a:xfrm>
            <a:off x="5420495" y="4534923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274" name="Rectangle 273"/>
          <p:cNvSpPr/>
          <p:nvPr/>
        </p:nvSpPr>
        <p:spPr>
          <a:xfrm>
            <a:off x="4658495" y="4534923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75" name="Rectangle 274"/>
          <p:cNvSpPr/>
          <p:nvPr/>
        </p:nvSpPr>
        <p:spPr>
          <a:xfrm>
            <a:off x="5039495" y="4534923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76" name="Rectangle 275"/>
          <p:cNvSpPr/>
          <p:nvPr/>
        </p:nvSpPr>
        <p:spPr>
          <a:xfrm>
            <a:off x="5801495" y="4534923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277" name="Rectangle 276"/>
          <p:cNvSpPr/>
          <p:nvPr/>
        </p:nvSpPr>
        <p:spPr>
          <a:xfrm>
            <a:off x="4277495" y="5068323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78" name="Rectangle 277"/>
          <p:cNvSpPr/>
          <p:nvPr/>
        </p:nvSpPr>
        <p:spPr>
          <a:xfrm>
            <a:off x="4658495" y="5068323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79" name="Rectangle 278"/>
          <p:cNvSpPr/>
          <p:nvPr/>
        </p:nvSpPr>
        <p:spPr>
          <a:xfrm>
            <a:off x="5039495" y="5068323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80" name="Right Brace 279"/>
          <p:cNvSpPr/>
          <p:nvPr/>
        </p:nvSpPr>
        <p:spPr>
          <a:xfrm flipH="1">
            <a:off x="3566885" y="2325123"/>
            <a:ext cx="152400" cy="3200400"/>
          </a:xfrm>
          <a:prstGeom prst="rightBrace">
            <a:avLst>
              <a:gd name="adj1" fmla="val 33757"/>
              <a:gd name="adj2" fmla="val 50000"/>
            </a:avLst>
          </a:prstGeom>
          <a:ln w="19050" cap="rnd">
            <a:solidFill>
              <a:srgbClr val="1E4899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281" name="TextBox 280"/>
          <p:cNvSpPr txBox="1"/>
          <p:nvPr/>
        </p:nvSpPr>
        <p:spPr>
          <a:xfrm>
            <a:off x="1628217" y="3681669"/>
            <a:ext cx="1828800" cy="4873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1900"/>
              </a:lnSpc>
            </a:pPr>
            <a:r>
              <a:rPr lang="en-US" sz="1800" dirty="0">
                <a:solidFill>
                  <a:srgbClr val="1E4899"/>
                </a:solidFill>
                <a:latin typeface="Arial" charset="0"/>
              </a:rPr>
              <a:t>Possible</a:t>
            </a:r>
            <a:br>
              <a:rPr lang="en-US" sz="1800" dirty="0">
                <a:solidFill>
                  <a:srgbClr val="1E4899"/>
                </a:solidFill>
                <a:latin typeface="Arial" charset="0"/>
              </a:rPr>
            </a:br>
            <a:r>
              <a:rPr lang="en-US" sz="1800" dirty="0">
                <a:solidFill>
                  <a:srgbClr val="1E4899"/>
                </a:solidFill>
                <a:latin typeface="Arial" charset="0"/>
              </a:rPr>
              <a:t>followers</a:t>
            </a:r>
          </a:p>
        </p:txBody>
      </p:sp>
      <p:sp>
        <p:nvSpPr>
          <p:cNvPr id="282" name="Rectangle 281"/>
          <p:cNvSpPr/>
          <p:nvPr/>
        </p:nvSpPr>
        <p:spPr>
          <a:xfrm>
            <a:off x="6182495" y="4534923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283" name="Rectangle 282"/>
          <p:cNvSpPr/>
          <p:nvPr/>
        </p:nvSpPr>
        <p:spPr>
          <a:xfrm>
            <a:off x="6563495" y="4534923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284" name="Rectangle 283"/>
          <p:cNvSpPr/>
          <p:nvPr/>
        </p:nvSpPr>
        <p:spPr>
          <a:xfrm>
            <a:off x="8087495" y="4001523"/>
            <a:ext cx="381000" cy="381000"/>
          </a:xfrm>
          <a:prstGeom prst="rect">
            <a:avLst/>
          </a:prstGeom>
          <a:solidFill>
            <a:srgbClr val="EECBA8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285" name="Rectangle 284"/>
          <p:cNvSpPr/>
          <p:nvPr/>
        </p:nvSpPr>
        <p:spPr>
          <a:xfrm>
            <a:off x="8468495" y="4001523"/>
            <a:ext cx="381000" cy="381000"/>
          </a:xfrm>
          <a:prstGeom prst="rect">
            <a:avLst/>
          </a:prstGeom>
          <a:solidFill>
            <a:srgbClr val="EECBA8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286" name="Rectangle 285"/>
          <p:cNvSpPr/>
          <p:nvPr/>
        </p:nvSpPr>
        <p:spPr>
          <a:xfrm>
            <a:off x="5420495" y="5068323"/>
            <a:ext cx="381000" cy="381000"/>
          </a:xfrm>
          <a:prstGeom prst="rect">
            <a:avLst/>
          </a:prstGeom>
          <a:solidFill>
            <a:srgbClr val="D1B2E8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287" name="Rectangle 286"/>
          <p:cNvSpPr/>
          <p:nvPr/>
        </p:nvSpPr>
        <p:spPr>
          <a:xfrm>
            <a:off x="5801495" y="5068323"/>
            <a:ext cx="381000" cy="381000"/>
          </a:xfrm>
          <a:prstGeom prst="rect">
            <a:avLst/>
          </a:prstGeom>
          <a:solidFill>
            <a:srgbClr val="D1B2E8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288" name="Rectangle 287"/>
          <p:cNvSpPr/>
          <p:nvPr/>
        </p:nvSpPr>
        <p:spPr>
          <a:xfrm>
            <a:off x="8087495" y="5068323"/>
            <a:ext cx="381000" cy="381000"/>
          </a:xfrm>
          <a:prstGeom prst="rect">
            <a:avLst/>
          </a:prstGeom>
          <a:solidFill>
            <a:srgbClr val="FFE18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289" name="Rectangle 288"/>
          <p:cNvSpPr/>
          <p:nvPr/>
        </p:nvSpPr>
        <p:spPr>
          <a:xfrm>
            <a:off x="6563495" y="5068323"/>
            <a:ext cx="381000" cy="381000"/>
          </a:xfrm>
          <a:prstGeom prst="rect">
            <a:avLst/>
          </a:prstGeom>
          <a:solidFill>
            <a:srgbClr val="FFE18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290" name="Rectangle 289"/>
          <p:cNvSpPr/>
          <p:nvPr/>
        </p:nvSpPr>
        <p:spPr>
          <a:xfrm>
            <a:off x="6944495" y="5068323"/>
            <a:ext cx="381000" cy="381000"/>
          </a:xfrm>
          <a:prstGeom prst="rect">
            <a:avLst/>
          </a:prstGeom>
          <a:solidFill>
            <a:srgbClr val="FFE18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291" name="Rectangle 290"/>
          <p:cNvSpPr/>
          <p:nvPr/>
        </p:nvSpPr>
        <p:spPr>
          <a:xfrm>
            <a:off x="7325495" y="5068323"/>
            <a:ext cx="381000" cy="381000"/>
          </a:xfrm>
          <a:prstGeom prst="rect">
            <a:avLst/>
          </a:prstGeom>
          <a:solidFill>
            <a:srgbClr val="FFE18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292" name="Rectangle 291"/>
          <p:cNvSpPr/>
          <p:nvPr/>
        </p:nvSpPr>
        <p:spPr>
          <a:xfrm>
            <a:off x="7706495" y="5068323"/>
            <a:ext cx="381000" cy="381000"/>
          </a:xfrm>
          <a:prstGeom prst="rect">
            <a:avLst/>
          </a:prstGeom>
          <a:solidFill>
            <a:srgbClr val="FFE18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293" name="Rectangle 292"/>
          <p:cNvSpPr/>
          <p:nvPr/>
        </p:nvSpPr>
        <p:spPr>
          <a:xfrm>
            <a:off x="6182495" y="5068323"/>
            <a:ext cx="381000" cy="381000"/>
          </a:xfrm>
          <a:prstGeom prst="rect">
            <a:avLst/>
          </a:prstGeom>
          <a:solidFill>
            <a:srgbClr val="D1B2E8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294" name="TextBox 293"/>
          <p:cNvSpPr txBox="1"/>
          <p:nvPr/>
        </p:nvSpPr>
        <p:spPr>
          <a:xfrm>
            <a:off x="3820295" y="2453326"/>
            <a:ext cx="381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b="0" dirty="0">
                <a:solidFill>
                  <a:srgbClr val="1E4899"/>
                </a:solidFill>
                <a:latin typeface="Arial" charset="0"/>
              </a:rPr>
              <a:t>(a)</a:t>
            </a:r>
          </a:p>
        </p:txBody>
      </p:sp>
      <p:sp>
        <p:nvSpPr>
          <p:cNvPr id="295" name="TextBox 294"/>
          <p:cNvSpPr txBox="1"/>
          <p:nvPr/>
        </p:nvSpPr>
        <p:spPr>
          <a:xfrm>
            <a:off x="3820295" y="2986726"/>
            <a:ext cx="381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b="0" dirty="0">
                <a:solidFill>
                  <a:srgbClr val="1E4899"/>
                </a:solidFill>
                <a:latin typeface="Arial" charset="0"/>
              </a:rPr>
              <a:t>(b)</a:t>
            </a:r>
          </a:p>
        </p:txBody>
      </p:sp>
      <p:sp>
        <p:nvSpPr>
          <p:cNvPr id="296" name="TextBox 295"/>
          <p:cNvSpPr txBox="1"/>
          <p:nvPr/>
        </p:nvSpPr>
        <p:spPr>
          <a:xfrm>
            <a:off x="3820295" y="3520126"/>
            <a:ext cx="381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b="0" dirty="0">
                <a:solidFill>
                  <a:srgbClr val="1E4899"/>
                </a:solidFill>
                <a:latin typeface="Arial" charset="0"/>
              </a:rPr>
              <a:t>(c)</a:t>
            </a:r>
          </a:p>
        </p:txBody>
      </p:sp>
      <p:sp>
        <p:nvSpPr>
          <p:cNvPr id="297" name="TextBox 296"/>
          <p:cNvSpPr txBox="1"/>
          <p:nvPr/>
        </p:nvSpPr>
        <p:spPr>
          <a:xfrm>
            <a:off x="3820295" y="4053526"/>
            <a:ext cx="381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b="0" dirty="0">
                <a:solidFill>
                  <a:srgbClr val="1E4899"/>
                </a:solidFill>
                <a:latin typeface="Arial" charset="0"/>
              </a:rPr>
              <a:t>(d)</a:t>
            </a:r>
          </a:p>
        </p:txBody>
      </p:sp>
      <p:sp>
        <p:nvSpPr>
          <p:cNvPr id="298" name="TextBox 297"/>
          <p:cNvSpPr txBox="1"/>
          <p:nvPr/>
        </p:nvSpPr>
        <p:spPr>
          <a:xfrm>
            <a:off x="3820295" y="4586926"/>
            <a:ext cx="381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b="0" dirty="0">
                <a:solidFill>
                  <a:srgbClr val="1E4899"/>
                </a:solidFill>
                <a:latin typeface="Arial" charset="0"/>
              </a:rPr>
              <a:t>(e)</a:t>
            </a:r>
          </a:p>
        </p:txBody>
      </p:sp>
      <p:sp>
        <p:nvSpPr>
          <p:cNvPr id="299" name="TextBox 298"/>
          <p:cNvSpPr txBox="1"/>
          <p:nvPr/>
        </p:nvSpPr>
        <p:spPr>
          <a:xfrm>
            <a:off x="3820295" y="5120326"/>
            <a:ext cx="381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b="0" dirty="0">
                <a:solidFill>
                  <a:srgbClr val="1E4899"/>
                </a:solidFill>
                <a:latin typeface="Arial" charset="0"/>
              </a:rPr>
              <a:t>(f)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5725297" y="2325123"/>
            <a:ext cx="4570949" cy="1066800"/>
            <a:chOff x="4201295" y="2325123"/>
            <a:chExt cx="4570949" cy="1066800"/>
          </a:xfrm>
        </p:grpSpPr>
        <p:sp>
          <p:nvSpPr>
            <p:cNvPr id="303" name="Rounded Rectangle 302"/>
            <p:cNvSpPr/>
            <p:nvPr/>
          </p:nvSpPr>
          <p:spPr>
            <a:xfrm>
              <a:off x="6106295" y="2325123"/>
              <a:ext cx="533400" cy="533400"/>
            </a:xfrm>
            <a:prstGeom prst="roundRect">
              <a:avLst/>
            </a:prstGeom>
            <a:noFill/>
            <a:ln>
              <a:solidFill>
                <a:schemeClr val="accent4"/>
              </a:solidFill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1800" b="0">
                <a:solidFill>
                  <a:srgbClr val="000000"/>
                </a:solidFill>
              </a:endParaRPr>
            </a:p>
          </p:txBody>
        </p:sp>
        <p:sp>
          <p:nvSpPr>
            <p:cNvPr id="304" name="Rounded Rectangle 303"/>
            <p:cNvSpPr/>
            <p:nvPr/>
          </p:nvSpPr>
          <p:spPr>
            <a:xfrm>
              <a:off x="4201295" y="2858523"/>
              <a:ext cx="2438400" cy="533400"/>
            </a:xfrm>
            <a:prstGeom prst="roundRect">
              <a:avLst/>
            </a:prstGeom>
            <a:noFill/>
            <a:ln>
              <a:solidFill>
                <a:schemeClr val="accent4"/>
              </a:solidFill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1800" b="0">
                <a:solidFill>
                  <a:srgbClr val="000000"/>
                </a:solidFill>
              </a:endParaRPr>
            </a:p>
          </p:txBody>
        </p:sp>
        <p:sp>
          <p:nvSpPr>
            <p:cNvPr id="306" name="TextBox 305"/>
            <p:cNvSpPr txBox="1"/>
            <p:nvPr/>
          </p:nvSpPr>
          <p:spPr>
            <a:xfrm>
              <a:off x="7805313" y="2553723"/>
              <a:ext cx="9669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00" b="0" dirty="0">
                  <a:solidFill>
                    <a:srgbClr val="A5001E"/>
                  </a:solidFill>
                  <a:latin typeface="Arial" charset="0"/>
                </a:rPr>
                <a:t>Missing</a:t>
              </a:r>
              <a:br>
                <a:rPr lang="en-US" sz="1800" b="0" dirty="0">
                  <a:solidFill>
                    <a:srgbClr val="A5001E"/>
                  </a:solidFill>
                  <a:latin typeface="Arial" charset="0"/>
                </a:rPr>
              </a:br>
              <a:r>
                <a:rPr lang="en-US" sz="1800" b="0" dirty="0">
                  <a:solidFill>
                    <a:srgbClr val="A5001E"/>
                  </a:solidFill>
                  <a:latin typeface="Arial" charset="0"/>
                </a:rPr>
                <a:t>Entries</a:t>
              </a:r>
            </a:p>
          </p:txBody>
        </p:sp>
        <p:sp>
          <p:nvSpPr>
            <p:cNvPr id="307" name="Freeform 306"/>
            <p:cNvSpPr/>
            <p:nvPr/>
          </p:nvSpPr>
          <p:spPr>
            <a:xfrm>
              <a:off x="6717187" y="2574388"/>
              <a:ext cx="1045596" cy="261265"/>
            </a:xfrm>
            <a:custGeom>
              <a:avLst/>
              <a:gdLst>
                <a:gd name="connsiteX0" fmla="*/ 1294108 w 1294108"/>
                <a:gd name="connsiteY0" fmla="*/ 302217 h 302217"/>
                <a:gd name="connsiteX1" fmla="*/ 0 w 1294108"/>
                <a:gd name="connsiteY1" fmla="*/ 0 h 302217"/>
                <a:gd name="connsiteX0" fmla="*/ 1294108 w 1294108"/>
                <a:gd name="connsiteY0" fmla="*/ 302217 h 302217"/>
                <a:gd name="connsiteX1" fmla="*/ 0 w 1294108"/>
                <a:gd name="connsiteY1" fmla="*/ 0 h 302217"/>
                <a:gd name="connsiteX0" fmla="*/ 1294108 w 1294108"/>
                <a:gd name="connsiteY0" fmla="*/ 302217 h 302217"/>
                <a:gd name="connsiteX1" fmla="*/ 0 w 1294108"/>
                <a:gd name="connsiteY1" fmla="*/ 0 h 302217"/>
                <a:gd name="connsiteX0" fmla="*/ 1294108 w 1294108"/>
                <a:gd name="connsiteY0" fmla="*/ 302217 h 302217"/>
                <a:gd name="connsiteX1" fmla="*/ 0 w 1294108"/>
                <a:gd name="connsiteY1" fmla="*/ 0 h 302217"/>
                <a:gd name="connsiteX0" fmla="*/ 1294108 w 1294108"/>
                <a:gd name="connsiteY0" fmla="*/ 302217 h 302217"/>
                <a:gd name="connsiteX1" fmla="*/ 0 w 1294108"/>
                <a:gd name="connsiteY1" fmla="*/ 0 h 302217"/>
                <a:gd name="connsiteX0" fmla="*/ 1294108 w 1294108"/>
                <a:gd name="connsiteY0" fmla="*/ 302217 h 302217"/>
                <a:gd name="connsiteX1" fmla="*/ 0 w 1294108"/>
                <a:gd name="connsiteY1" fmla="*/ 0 h 302217"/>
                <a:gd name="connsiteX0" fmla="*/ 1294108 w 1294108"/>
                <a:gd name="connsiteY0" fmla="*/ 302217 h 302217"/>
                <a:gd name="connsiteX1" fmla="*/ 0 w 1294108"/>
                <a:gd name="connsiteY1" fmla="*/ 0 h 302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4108" h="302217">
                  <a:moveTo>
                    <a:pt x="1294108" y="302217"/>
                  </a:moveTo>
                  <a:cubicBezTo>
                    <a:pt x="505681" y="295114"/>
                    <a:pt x="810535" y="16790"/>
                    <a:pt x="0" y="0"/>
                  </a:cubicBezTo>
                </a:path>
              </a:pathLst>
            </a:custGeom>
            <a:noFill/>
            <a:ln w="19050">
              <a:solidFill>
                <a:schemeClr val="accent4"/>
              </a:solidFill>
              <a:tailEnd type="triangle" w="sm" len="lg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1800" b="0">
                <a:solidFill>
                  <a:srgbClr val="000000"/>
                </a:solidFill>
              </a:endParaRPr>
            </a:p>
          </p:txBody>
        </p:sp>
        <p:sp>
          <p:nvSpPr>
            <p:cNvPr id="309" name="Freeform 308"/>
            <p:cNvSpPr/>
            <p:nvPr/>
          </p:nvSpPr>
          <p:spPr>
            <a:xfrm flipV="1">
              <a:off x="6715895" y="2934722"/>
              <a:ext cx="1045596" cy="227900"/>
            </a:xfrm>
            <a:custGeom>
              <a:avLst/>
              <a:gdLst>
                <a:gd name="connsiteX0" fmla="*/ 1294108 w 1294108"/>
                <a:gd name="connsiteY0" fmla="*/ 302217 h 302217"/>
                <a:gd name="connsiteX1" fmla="*/ 0 w 1294108"/>
                <a:gd name="connsiteY1" fmla="*/ 0 h 302217"/>
                <a:gd name="connsiteX0" fmla="*/ 1294108 w 1294108"/>
                <a:gd name="connsiteY0" fmla="*/ 302217 h 302217"/>
                <a:gd name="connsiteX1" fmla="*/ 0 w 1294108"/>
                <a:gd name="connsiteY1" fmla="*/ 0 h 302217"/>
                <a:gd name="connsiteX0" fmla="*/ 1294108 w 1294108"/>
                <a:gd name="connsiteY0" fmla="*/ 302217 h 302217"/>
                <a:gd name="connsiteX1" fmla="*/ 0 w 1294108"/>
                <a:gd name="connsiteY1" fmla="*/ 0 h 302217"/>
                <a:gd name="connsiteX0" fmla="*/ 1294108 w 1294108"/>
                <a:gd name="connsiteY0" fmla="*/ 302217 h 302217"/>
                <a:gd name="connsiteX1" fmla="*/ 0 w 1294108"/>
                <a:gd name="connsiteY1" fmla="*/ 0 h 302217"/>
                <a:gd name="connsiteX0" fmla="*/ 1294108 w 1294108"/>
                <a:gd name="connsiteY0" fmla="*/ 302217 h 302217"/>
                <a:gd name="connsiteX1" fmla="*/ 0 w 1294108"/>
                <a:gd name="connsiteY1" fmla="*/ 0 h 302217"/>
                <a:gd name="connsiteX0" fmla="*/ 1294108 w 1294108"/>
                <a:gd name="connsiteY0" fmla="*/ 302217 h 302217"/>
                <a:gd name="connsiteX1" fmla="*/ 0 w 1294108"/>
                <a:gd name="connsiteY1" fmla="*/ 0 h 302217"/>
                <a:gd name="connsiteX0" fmla="*/ 1294108 w 1294108"/>
                <a:gd name="connsiteY0" fmla="*/ 302217 h 302217"/>
                <a:gd name="connsiteX1" fmla="*/ 0 w 1294108"/>
                <a:gd name="connsiteY1" fmla="*/ 0 h 302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4108" h="302217">
                  <a:moveTo>
                    <a:pt x="1294108" y="302217"/>
                  </a:moveTo>
                  <a:cubicBezTo>
                    <a:pt x="505681" y="295114"/>
                    <a:pt x="810535" y="16790"/>
                    <a:pt x="0" y="0"/>
                  </a:cubicBezTo>
                </a:path>
              </a:pathLst>
            </a:custGeom>
            <a:noFill/>
            <a:ln w="19050">
              <a:solidFill>
                <a:schemeClr val="accent4"/>
              </a:solidFill>
              <a:tailEnd type="triangle" w="sm" len="lg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1800" b="0">
                <a:solidFill>
                  <a:srgbClr val="000000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344295" y="3391923"/>
            <a:ext cx="5336670" cy="2133600"/>
            <a:chOff x="3820295" y="3391923"/>
            <a:chExt cx="5336670" cy="2133600"/>
          </a:xfrm>
        </p:grpSpPr>
        <p:sp>
          <p:nvSpPr>
            <p:cNvPr id="300" name="TextBox 299"/>
            <p:cNvSpPr txBox="1"/>
            <p:nvPr/>
          </p:nvSpPr>
          <p:spPr>
            <a:xfrm>
              <a:off x="7805313" y="4130676"/>
              <a:ext cx="135165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00" b="0" dirty="0">
                  <a:solidFill>
                    <a:srgbClr val="A5001E"/>
                  </a:solidFill>
                  <a:latin typeface="Arial" charset="0"/>
                </a:rPr>
                <a:t>Extraneous</a:t>
              </a:r>
              <a:br>
                <a:rPr lang="en-US" sz="1800" b="0" dirty="0">
                  <a:solidFill>
                    <a:srgbClr val="A5001E"/>
                  </a:solidFill>
                  <a:latin typeface="Arial" charset="0"/>
                </a:rPr>
              </a:br>
              <a:r>
                <a:rPr lang="en-US" sz="1800" b="0" dirty="0">
                  <a:solidFill>
                    <a:srgbClr val="A5001E"/>
                  </a:solidFill>
                  <a:latin typeface="Arial" charset="0"/>
                </a:rPr>
                <a:t>Entries</a:t>
              </a:r>
            </a:p>
          </p:txBody>
        </p:sp>
        <p:sp>
          <p:nvSpPr>
            <p:cNvPr id="301" name="Rounded Rectangle 300"/>
            <p:cNvSpPr/>
            <p:nvPr/>
          </p:nvSpPr>
          <p:spPr>
            <a:xfrm>
              <a:off x="3820295" y="4992123"/>
              <a:ext cx="3200400" cy="533400"/>
            </a:xfrm>
            <a:prstGeom prst="roundRect">
              <a:avLst/>
            </a:prstGeom>
            <a:noFill/>
            <a:ln>
              <a:solidFill>
                <a:schemeClr val="accent4"/>
              </a:solidFill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1800" b="0">
                <a:solidFill>
                  <a:srgbClr val="000000"/>
                </a:solidFill>
              </a:endParaRPr>
            </a:p>
          </p:txBody>
        </p:sp>
        <p:sp>
          <p:nvSpPr>
            <p:cNvPr id="302" name="Rounded Rectangle 301"/>
            <p:cNvSpPr/>
            <p:nvPr/>
          </p:nvSpPr>
          <p:spPr>
            <a:xfrm>
              <a:off x="6487295" y="3391923"/>
              <a:ext cx="533400" cy="533400"/>
            </a:xfrm>
            <a:prstGeom prst="roundRect">
              <a:avLst/>
            </a:prstGeom>
            <a:noFill/>
            <a:ln>
              <a:solidFill>
                <a:schemeClr val="accent4"/>
              </a:solidFill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1800" b="0">
                <a:solidFill>
                  <a:srgbClr val="000000"/>
                </a:solidFill>
              </a:endParaRPr>
            </a:p>
          </p:txBody>
        </p:sp>
        <p:sp>
          <p:nvSpPr>
            <p:cNvPr id="305" name="Freeform 304"/>
            <p:cNvSpPr/>
            <p:nvPr/>
          </p:nvSpPr>
          <p:spPr>
            <a:xfrm>
              <a:off x="7089146" y="3659269"/>
              <a:ext cx="693549" cy="723254"/>
            </a:xfrm>
            <a:custGeom>
              <a:avLst/>
              <a:gdLst>
                <a:gd name="connsiteX0" fmla="*/ 906651 w 906651"/>
                <a:gd name="connsiteY0" fmla="*/ 1131376 h 1131376"/>
                <a:gd name="connsiteX1" fmla="*/ 0 w 906651"/>
                <a:gd name="connsiteY1" fmla="*/ 0 h 1131376"/>
                <a:gd name="connsiteX0" fmla="*/ 906651 w 906651"/>
                <a:gd name="connsiteY0" fmla="*/ 1131376 h 1131376"/>
                <a:gd name="connsiteX1" fmla="*/ 0 w 906651"/>
                <a:gd name="connsiteY1" fmla="*/ 0 h 1131376"/>
                <a:gd name="connsiteX0" fmla="*/ 906651 w 906651"/>
                <a:gd name="connsiteY0" fmla="*/ 1131376 h 1131389"/>
                <a:gd name="connsiteX1" fmla="*/ 0 w 906651"/>
                <a:gd name="connsiteY1" fmla="*/ 0 h 1131389"/>
                <a:gd name="connsiteX0" fmla="*/ 906651 w 906651"/>
                <a:gd name="connsiteY0" fmla="*/ 1131376 h 1131389"/>
                <a:gd name="connsiteX1" fmla="*/ 0 w 906651"/>
                <a:gd name="connsiteY1" fmla="*/ 0 h 1131389"/>
                <a:gd name="connsiteX0" fmla="*/ 906651 w 906651"/>
                <a:gd name="connsiteY0" fmla="*/ 1131376 h 1131376"/>
                <a:gd name="connsiteX1" fmla="*/ 0 w 906651"/>
                <a:gd name="connsiteY1" fmla="*/ 0 h 1131376"/>
                <a:gd name="connsiteX0" fmla="*/ 906651 w 906651"/>
                <a:gd name="connsiteY0" fmla="*/ 1131376 h 1131376"/>
                <a:gd name="connsiteX1" fmla="*/ 0 w 906651"/>
                <a:gd name="connsiteY1" fmla="*/ 0 h 1131376"/>
                <a:gd name="connsiteX0" fmla="*/ 906651 w 906651"/>
                <a:gd name="connsiteY0" fmla="*/ 1131376 h 1131376"/>
                <a:gd name="connsiteX1" fmla="*/ 0 w 906651"/>
                <a:gd name="connsiteY1" fmla="*/ 0 h 1131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06651" h="1131376">
                  <a:moveTo>
                    <a:pt x="906651" y="1131376"/>
                  </a:moveTo>
                  <a:cubicBezTo>
                    <a:pt x="425557" y="1128147"/>
                    <a:pt x="680634" y="1291"/>
                    <a:pt x="0" y="0"/>
                  </a:cubicBezTo>
                </a:path>
              </a:pathLst>
            </a:custGeom>
            <a:noFill/>
            <a:ln w="19050">
              <a:solidFill>
                <a:schemeClr val="accent4"/>
              </a:solidFill>
              <a:tailEnd type="triangle" w="sm" len="lg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1800" b="0">
                <a:solidFill>
                  <a:srgbClr val="000000"/>
                </a:solidFill>
              </a:endParaRPr>
            </a:p>
          </p:txBody>
        </p:sp>
        <p:sp>
          <p:nvSpPr>
            <p:cNvPr id="308" name="Freeform 307"/>
            <p:cNvSpPr/>
            <p:nvPr/>
          </p:nvSpPr>
          <p:spPr>
            <a:xfrm flipV="1">
              <a:off x="7096895" y="4534923"/>
              <a:ext cx="693549" cy="723254"/>
            </a:xfrm>
            <a:custGeom>
              <a:avLst/>
              <a:gdLst>
                <a:gd name="connsiteX0" fmla="*/ 906651 w 906651"/>
                <a:gd name="connsiteY0" fmla="*/ 1131376 h 1131376"/>
                <a:gd name="connsiteX1" fmla="*/ 0 w 906651"/>
                <a:gd name="connsiteY1" fmla="*/ 0 h 1131376"/>
                <a:gd name="connsiteX0" fmla="*/ 906651 w 906651"/>
                <a:gd name="connsiteY0" fmla="*/ 1131376 h 1131376"/>
                <a:gd name="connsiteX1" fmla="*/ 0 w 906651"/>
                <a:gd name="connsiteY1" fmla="*/ 0 h 1131376"/>
                <a:gd name="connsiteX0" fmla="*/ 906651 w 906651"/>
                <a:gd name="connsiteY0" fmla="*/ 1131376 h 1131389"/>
                <a:gd name="connsiteX1" fmla="*/ 0 w 906651"/>
                <a:gd name="connsiteY1" fmla="*/ 0 h 1131389"/>
                <a:gd name="connsiteX0" fmla="*/ 906651 w 906651"/>
                <a:gd name="connsiteY0" fmla="*/ 1131376 h 1131389"/>
                <a:gd name="connsiteX1" fmla="*/ 0 w 906651"/>
                <a:gd name="connsiteY1" fmla="*/ 0 h 1131389"/>
                <a:gd name="connsiteX0" fmla="*/ 906651 w 906651"/>
                <a:gd name="connsiteY0" fmla="*/ 1131376 h 1131376"/>
                <a:gd name="connsiteX1" fmla="*/ 0 w 906651"/>
                <a:gd name="connsiteY1" fmla="*/ 0 h 1131376"/>
                <a:gd name="connsiteX0" fmla="*/ 906651 w 906651"/>
                <a:gd name="connsiteY0" fmla="*/ 1131376 h 1131376"/>
                <a:gd name="connsiteX1" fmla="*/ 0 w 906651"/>
                <a:gd name="connsiteY1" fmla="*/ 0 h 1131376"/>
                <a:gd name="connsiteX0" fmla="*/ 906651 w 906651"/>
                <a:gd name="connsiteY0" fmla="*/ 1131376 h 1131376"/>
                <a:gd name="connsiteX1" fmla="*/ 0 w 906651"/>
                <a:gd name="connsiteY1" fmla="*/ 0 h 1131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06651" h="1131376">
                  <a:moveTo>
                    <a:pt x="906651" y="1131376"/>
                  </a:moveTo>
                  <a:cubicBezTo>
                    <a:pt x="425557" y="1128147"/>
                    <a:pt x="680634" y="1291"/>
                    <a:pt x="0" y="0"/>
                  </a:cubicBezTo>
                </a:path>
              </a:pathLst>
            </a:custGeom>
            <a:noFill/>
            <a:ln w="19050">
              <a:solidFill>
                <a:schemeClr val="accent4"/>
              </a:solidFill>
              <a:tailEnd type="triangle" w="sm" len="lg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1800" b="0">
                <a:solidFill>
                  <a:srgbClr val="000000"/>
                </a:solidFill>
              </a:endParaRPr>
            </a:p>
          </p:txBody>
        </p:sp>
        <p:sp>
          <p:nvSpPr>
            <p:cNvPr id="310" name="Rounded Rectangle 309"/>
            <p:cNvSpPr/>
            <p:nvPr/>
          </p:nvSpPr>
          <p:spPr>
            <a:xfrm>
              <a:off x="5344295" y="4458723"/>
              <a:ext cx="1295400" cy="533400"/>
            </a:xfrm>
            <a:prstGeom prst="roundRect">
              <a:avLst/>
            </a:prstGeom>
            <a:noFill/>
            <a:ln>
              <a:solidFill>
                <a:schemeClr val="accent4"/>
              </a:solidFill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1800" b="0">
                <a:solidFill>
                  <a:srgbClr val="000000"/>
                </a:solidFill>
              </a:endParaRPr>
            </a:p>
          </p:txBody>
        </p:sp>
        <p:sp>
          <p:nvSpPr>
            <p:cNvPr id="311" name="Rounded Rectangle 310"/>
            <p:cNvSpPr/>
            <p:nvPr/>
          </p:nvSpPr>
          <p:spPr>
            <a:xfrm>
              <a:off x="6487295" y="3925323"/>
              <a:ext cx="914400" cy="533400"/>
            </a:xfrm>
            <a:prstGeom prst="roundRect">
              <a:avLst/>
            </a:prstGeom>
            <a:noFill/>
            <a:ln>
              <a:solidFill>
                <a:schemeClr val="accent4"/>
              </a:solidFill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1800" b="0">
                <a:solidFill>
                  <a:srgbClr val="000000"/>
                </a:solidFill>
              </a:endParaRPr>
            </a:p>
          </p:txBody>
        </p:sp>
        <p:sp>
          <p:nvSpPr>
            <p:cNvPr id="312" name="Freeform 311"/>
            <p:cNvSpPr/>
            <p:nvPr/>
          </p:nvSpPr>
          <p:spPr>
            <a:xfrm>
              <a:off x="7422862" y="4340191"/>
              <a:ext cx="369168" cy="118589"/>
            </a:xfrm>
            <a:custGeom>
              <a:avLst/>
              <a:gdLst>
                <a:gd name="connsiteX0" fmla="*/ 482600 w 482600"/>
                <a:gd name="connsiteY0" fmla="*/ 132012 h 132012"/>
                <a:gd name="connsiteX1" fmla="*/ 0 w 482600"/>
                <a:gd name="connsiteY1" fmla="*/ 13479 h 132012"/>
                <a:gd name="connsiteX0" fmla="*/ 482600 w 482600"/>
                <a:gd name="connsiteY0" fmla="*/ 126727 h 126746"/>
                <a:gd name="connsiteX1" fmla="*/ 0 w 482600"/>
                <a:gd name="connsiteY1" fmla="*/ 8194 h 126746"/>
                <a:gd name="connsiteX0" fmla="*/ 482600 w 482600"/>
                <a:gd name="connsiteY0" fmla="*/ 118533 h 118589"/>
                <a:gd name="connsiteX1" fmla="*/ 0 w 482600"/>
                <a:gd name="connsiteY1" fmla="*/ 0 h 118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2600" h="118589">
                  <a:moveTo>
                    <a:pt x="482600" y="118533"/>
                  </a:moveTo>
                  <a:cubicBezTo>
                    <a:pt x="268111" y="120649"/>
                    <a:pt x="129823" y="63500"/>
                    <a:pt x="0" y="0"/>
                  </a:cubicBezTo>
                </a:path>
              </a:pathLst>
            </a:custGeom>
            <a:noFill/>
            <a:ln w="19050">
              <a:solidFill>
                <a:schemeClr val="accent4"/>
              </a:solidFill>
              <a:tailEnd type="triangle" w="sm" len="lg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1800" b="0">
                <a:solidFill>
                  <a:srgbClr val="000000"/>
                </a:solidFill>
              </a:endParaRPr>
            </a:p>
          </p:txBody>
        </p:sp>
      </p:grpSp>
      <p:sp>
        <p:nvSpPr>
          <p:cNvPr id="313" name="TextBox 312"/>
          <p:cNvSpPr txBox="1"/>
          <p:nvPr/>
        </p:nvSpPr>
        <p:spPr>
          <a:xfrm>
            <a:off x="4277495" y="1470402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1E4899"/>
                </a:solidFill>
                <a:latin typeface="Arial" charset="0"/>
              </a:rPr>
              <a:t>1</a:t>
            </a:r>
          </a:p>
        </p:txBody>
      </p:sp>
      <p:sp>
        <p:nvSpPr>
          <p:cNvPr id="314" name="TextBox 313"/>
          <p:cNvSpPr txBox="1"/>
          <p:nvPr/>
        </p:nvSpPr>
        <p:spPr>
          <a:xfrm>
            <a:off x="4658495" y="1470402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1E4899"/>
                </a:solidFill>
                <a:latin typeface="Arial" charset="0"/>
              </a:rPr>
              <a:t>2</a:t>
            </a:r>
          </a:p>
        </p:txBody>
      </p:sp>
      <p:sp>
        <p:nvSpPr>
          <p:cNvPr id="315" name="TextBox 314"/>
          <p:cNvSpPr txBox="1"/>
          <p:nvPr/>
        </p:nvSpPr>
        <p:spPr>
          <a:xfrm>
            <a:off x="5039495" y="1470402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1E4899"/>
                </a:solidFill>
                <a:latin typeface="Arial" charset="0"/>
              </a:rPr>
              <a:t>3</a:t>
            </a:r>
          </a:p>
        </p:txBody>
      </p:sp>
      <p:sp>
        <p:nvSpPr>
          <p:cNvPr id="316" name="TextBox 315"/>
          <p:cNvSpPr txBox="1"/>
          <p:nvPr/>
        </p:nvSpPr>
        <p:spPr>
          <a:xfrm>
            <a:off x="5420495" y="1470402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1E4899"/>
                </a:solidFill>
                <a:latin typeface="Arial" charset="0"/>
              </a:rPr>
              <a:t>4</a:t>
            </a:r>
          </a:p>
        </p:txBody>
      </p:sp>
      <p:sp>
        <p:nvSpPr>
          <p:cNvPr id="317" name="TextBox 316"/>
          <p:cNvSpPr txBox="1"/>
          <p:nvPr/>
        </p:nvSpPr>
        <p:spPr>
          <a:xfrm>
            <a:off x="5801495" y="1470402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1E4899"/>
                </a:solidFill>
                <a:latin typeface="Arial" charset="0"/>
              </a:rPr>
              <a:t>5</a:t>
            </a:r>
          </a:p>
        </p:txBody>
      </p:sp>
      <p:sp>
        <p:nvSpPr>
          <p:cNvPr id="318" name="TextBox 317"/>
          <p:cNvSpPr txBox="1"/>
          <p:nvPr/>
        </p:nvSpPr>
        <p:spPr>
          <a:xfrm>
            <a:off x="6182495" y="1470402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1E4899"/>
                </a:solidFill>
                <a:latin typeface="Arial" charset="0"/>
              </a:rPr>
              <a:t>6</a:t>
            </a:r>
          </a:p>
        </p:txBody>
      </p:sp>
      <p:sp>
        <p:nvSpPr>
          <p:cNvPr id="319" name="TextBox 318"/>
          <p:cNvSpPr txBox="1"/>
          <p:nvPr/>
        </p:nvSpPr>
        <p:spPr>
          <a:xfrm>
            <a:off x="6563495" y="1470402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1E4899"/>
                </a:solidFill>
                <a:latin typeface="Arial" charset="0"/>
              </a:rPr>
              <a:t>7</a:t>
            </a:r>
          </a:p>
        </p:txBody>
      </p:sp>
      <p:sp>
        <p:nvSpPr>
          <p:cNvPr id="320" name="TextBox 319"/>
          <p:cNvSpPr txBox="1"/>
          <p:nvPr/>
        </p:nvSpPr>
        <p:spPr>
          <a:xfrm>
            <a:off x="6944495" y="1470402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1E4899"/>
                </a:solidFill>
                <a:latin typeface="Arial" charset="0"/>
              </a:rPr>
              <a:t>8</a:t>
            </a:r>
          </a:p>
        </p:txBody>
      </p:sp>
      <p:sp>
        <p:nvSpPr>
          <p:cNvPr id="321" name="TextBox 320"/>
          <p:cNvSpPr txBox="1"/>
          <p:nvPr/>
        </p:nvSpPr>
        <p:spPr>
          <a:xfrm>
            <a:off x="7325495" y="1470402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1E4899"/>
                </a:solidFill>
                <a:latin typeface="Arial" charset="0"/>
              </a:rPr>
              <a:t>9</a:t>
            </a:r>
          </a:p>
        </p:txBody>
      </p:sp>
      <p:sp>
        <p:nvSpPr>
          <p:cNvPr id="322" name="TextBox 321"/>
          <p:cNvSpPr txBox="1"/>
          <p:nvPr/>
        </p:nvSpPr>
        <p:spPr>
          <a:xfrm>
            <a:off x="7630295" y="1470402"/>
            <a:ext cx="53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1E4899"/>
                </a:solidFill>
                <a:latin typeface="Arial" charset="0"/>
              </a:rPr>
              <a:t>10</a:t>
            </a:r>
          </a:p>
        </p:txBody>
      </p:sp>
      <p:sp>
        <p:nvSpPr>
          <p:cNvPr id="323" name="TextBox 322"/>
          <p:cNvSpPr txBox="1"/>
          <p:nvPr/>
        </p:nvSpPr>
        <p:spPr>
          <a:xfrm>
            <a:off x="8011295" y="1470402"/>
            <a:ext cx="53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1E4899"/>
                </a:solidFill>
                <a:latin typeface="Arial" charset="0"/>
              </a:rPr>
              <a:t>11</a:t>
            </a:r>
          </a:p>
        </p:txBody>
      </p:sp>
      <p:sp>
        <p:nvSpPr>
          <p:cNvPr id="324" name="TextBox 323"/>
          <p:cNvSpPr txBox="1"/>
          <p:nvPr/>
        </p:nvSpPr>
        <p:spPr>
          <a:xfrm>
            <a:off x="8392295" y="1470402"/>
            <a:ext cx="53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1E4899"/>
                </a:solidFill>
                <a:latin typeface="Arial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598295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What else can we do with more replicas?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9665" y="1825625"/>
            <a:ext cx="11107711" cy="435133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dirty="0" err="1"/>
              <a:t>Viewstamped</a:t>
            </a:r>
            <a:r>
              <a:rPr lang="en-US" sz="2800" dirty="0"/>
              <a:t> Replication: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State Machine Replication for any number of replicas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solidFill>
                  <a:srgbClr val="FF8F00"/>
                </a:solidFill>
              </a:rPr>
              <a:t>Replica group: </a:t>
            </a:r>
            <a:r>
              <a:rPr lang="en-US" dirty="0"/>
              <a:t>Group of 2</a:t>
            </a:r>
            <a:r>
              <a:rPr lang="en-US" i="1" dirty="0"/>
              <a:t>f </a:t>
            </a:r>
            <a:r>
              <a:rPr lang="en-US" dirty="0"/>
              <a:t>+ 1 replicas</a:t>
            </a:r>
          </a:p>
          <a:p>
            <a:pPr lvl="2">
              <a:lnSpc>
                <a:spcPct val="100000"/>
              </a:lnSpc>
            </a:pPr>
            <a:r>
              <a:rPr lang="en-US" sz="2800" dirty="0"/>
              <a:t>Protocol can tolerate </a:t>
            </a:r>
            <a:r>
              <a:rPr lang="en-US" sz="2800" i="1" dirty="0"/>
              <a:t>f</a:t>
            </a:r>
            <a:r>
              <a:rPr lang="en-US" sz="2800" dirty="0"/>
              <a:t> replica crashes</a:t>
            </a:r>
          </a:p>
          <a:p>
            <a:pPr lvl="1">
              <a:lnSpc>
                <a:spcPct val="100000"/>
              </a:lnSpc>
            </a:pPr>
            <a:endParaRPr lang="en-US" sz="2400" dirty="0"/>
          </a:p>
          <a:p>
            <a:pPr>
              <a:lnSpc>
                <a:spcPct val="100000"/>
              </a:lnSpc>
            </a:pPr>
            <a:r>
              <a:rPr lang="en-US" sz="2800" dirty="0"/>
              <a:t>Differences with primary-backup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No shared disk (no reliable failure detection)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Don’t need to wait for </a:t>
            </a:r>
            <a:r>
              <a:rPr lang="en-US" sz="2400" b="1" dirty="0"/>
              <a:t>all</a:t>
            </a:r>
            <a:r>
              <a:rPr lang="en-US" sz="2400" dirty="0"/>
              <a:t> replicas to reply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Need more replicas to handle </a:t>
            </a:r>
            <a:r>
              <a:rPr lang="en-US" sz="2400" i="1" dirty="0"/>
              <a:t>f </a:t>
            </a:r>
            <a:r>
              <a:rPr lang="en-US" sz="2400" dirty="0"/>
              <a:t> failures (2</a:t>
            </a:r>
            <a:r>
              <a:rPr lang="en-US" sz="2400" i="1" dirty="0"/>
              <a:t>f+</a:t>
            </a:r>
            <a:r>
              <a:rPr lang="en-US" sz="2400" dirty="0"/>
              <a:t>1 vs </a:t>
            </a:r>
            <a:r>
              <a:rPr lang="en-US" sz="2400" i="1" dirty="0"/>
              <a:t>f+</a:t>
            </a:r>
            <a:r>
              <a:rPr lang="en-US" sz="2400" dirty="0"/>
              <a:t>1)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62079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itle 5"/>
          <p:cNvSpPr>
            <a:spLocks noGrp="1"/>
          </p:cNvSpPr>
          <p:nvPr>
            <p:ph type="title"/>
          </p:nvPr>
        </p:nvSpPr>
        <p:spPr>
          <a:xfrm>
            <a:off x="374904" y="18288"/>
            <a:ext cx="11540359" cy="1066800"/>
          </a:xfrm>
        </p:spPr>
        <p:txBody>
          <a:bodyPr/>
          <a:lstStyle/>
          <a:p>
            <a:r>
              <a:rPr lang="en-US" dirty="0"/>
              <a:t>Repairing Follower Logs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448893" y="1470404"/>
            <a:ext cx="7476802" cy="774405"/>
            <a:chOff x="-75107" y="1470402"/>
            <a:chExt cx="7476802" cy="774405"/>
          </a:xfrm>
        </p:grpSpPr>
        <p:sp>
          <p:nvSpPr>
            <p:cNvPr id="134" name="Rectangle 133"/>
            <p:cNvSpPr/>
            <p:nvPr/>
          </p:nvSpPr>
          <p:spPr>
            <a:xfrm>
              <a:off x="2753495" y="1863807"/>
              <a:ext cx="381000" cy="3810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3896495" y="1863807"/>
              <a:ext cx="381000" cy="381000"/>
            </a:xfrm>
            <a:prstGeom prst="rect">
              <a:avLst/>
            </a:prstGeom>
            <a:solidFill>
              <a:srgbClr val="FFFF9B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3134495" y="1863807"/>
              <a:ext cx="381000" cy="3810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3515495" y="1863807"/>
              <a:ext cx="381000" cy="3810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4277495" y="1863807"/>
              <a:ext cx="381000" cy="381000"/>
            </a:xfrm>
            <a:prstGeom prst="rect">
              <a:avLst/>
            </a:prstGeom>
            <a:solidFill>
              <a:srgbClr val="FFFF9B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4658495" y="1863807"/>
              <a:ext cx="381000" cy="381000"/>
            </a:xfrm>
            <a:prstGeom prst="rect">
              <a:avLst/>
            </a:prstGeom>
            <a:solidFill>
              <a:srgbClr val="FFC3CE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5039495" y="1863807"/>
              <a:ext cx="381000" cy="381000"/>
            </a:xfrm>
            <a:prstGeom prst="rect">
              <a:avLst/>
            </a:prstGeom>
            <a:solidFill>
              <a:srgbClr val="FFC3CE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5420495" y="1863807"/>
              <a:ext cx="381000" cy="381000"/>
            </a:xfrm>
            <a:prstGeom prst="rect">
              <a:avLst/>
            </a:prstGeom>
            <a:solidFill>
              <a:srgbClr val="CCD9F4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5801495" y="1863807"/>
              <a:ext cx="381000" cy="381000"/>
            </a:xfrm>
            <a:prstGeom prst="rect">
              <a:avLst/>
            </a:prstGeom>
            <a:solidFill>
              <a:srgbClr val="CCD9F4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6182495" y="1863807"/>
              <a:ext cx="381000" cy="381000"/>
            </a:xfrm>
            <a:prstGeom prst="rect">
              <a:avLst/>
            </a:prstGeom>
            <a:solidFill>
              <a:srgbClr val="CCD9F4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-75107" y="1911506"/>
              <a:ext cx="2327099" cy="24365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ts val="1900"/>
                </a:lnSpc>
              </a:pPr>
              <a:r>
                <a:rPr lang="en-US" sz="1800" dirty="0">
                  <a:solidFill>
                    <a:srgbClr val="1E4899"/>
                  </a:solidFill>
                  <a:latin typeface="Arial" charset="0"/>
                </a:rPr>
                <a:t>Leader for term 7</a:t>
              </a:r>
            </a:p>
          </p:txBody>
        </p:sp>
        <p:sp>
          <p:nvSpPr>
            <p:cNvPr id="313" name="TextBox 312"/>
            <p:cNvSpPr txBox="1"/>
            <p:nvPr/>
          </p:nvSpPr>
          <p:spPr>
            <a:xfrm>
              <a:off x="2753495" y="1470402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E4899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314" name="TextBox 313"/>
            <p:cNvSpPr txBox="1"/>
            <p:nvPr/>
          </p:nvSpPr>
          <p:spPr>
            <a:xfrm>
              <a:off x="3134495" y="1470402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E4899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315" name="TextBox 314"/>
            <p:cNvSpPr txBox="1"/>
            <p:nvPr/>
          </p:nvSpPr>
          <p:spPr>
            <a:xfrm>
              <a:off x="3515495" y="1470402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E4899"/>
                  </a:solidFill>
                  <a:latin typeface="Arial" charset="0"/>
                </a:rPr>
                <a:t>3</a:t>
              </a:r>
            </a:p>
          </p:txBody>
        </p:sp>
        <p:sp>
          <p:nvSpPr>
            <p:cNvPr id="316" name="TextBox 315"/>
            <p:cNvSpPr txBox="1"/>
            <p:nvPr/>
          </p:nvSpPr>
          <p:spPr>
            <a:xfrm>
              <a:off x="3896495" y="1470402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E4899"/>
                  </a:solidFill>
                  <a:latin typeface="Arial" charset="0"/>
                </a:rPr>
                <a:t>4</a:t>
              </a:r>
            </a:p>
          </p:txBody>
        </p:sp>
        <p:sp>
          <p:nvSpPr>
            <p:cNvPr id="317" name="TextBox 316"/>
            <p:cNvSpPr txBox="1"/>
            <p:nvPr/>
          </p:nvSpPr>
          <p:spPr>
            <a:xfrm>
              <a:off x="4277495" y="1470402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E4899"/>
                  </a:solidFill>
                  <a:latin typeface="Arial" charset="0"/>
                </a:rPr>
                <a:t>5</a:t>
              </a:r>
            </a:p>
          </p:txBody>
        </p:sp>
        <p:sp>
          <p:nvSpPr>
            <p:cNvPr id="318" name="TextBox 317"/>
            <p:cNvSpPr txBox="1"/>
            <p:nvPr/>
          </p:nvSpPr>
          <p:spPr>
            <a:xfrm>
              <a:off x="4658495" y="1470402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E4899"/>
                  </a:solidFill>
                  <a:latin typeface="Arial" charset="0"/>
                </a:rPr>
                <a:t>6</a:t>
              </a:r>
            </a:p>
          </p:txBody>
        </p:sp>
        <p:sp>
          <p:nvSpPr>
            <p:cNvPr id="319" name="TextBox 318"/>
            <p:cNvSpPr txBox="1"/>
            <p:nvPr/>
          </p:nvSpPr>
          <p:spPr>
            <a:xfrm>
              <a:off x="5039495" y="1470402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E4899"/>
                  </a:solidFill>
                  <a:latin typeface="Arial" charset="0"/>
                </a:rPr>
                <a:t>7</a:t>
              </a:r>
            </a:p>
          </p:txBody>
        </p:sp>
        <p:sp>
          <p:nvSpPr>
            <p:cNvPr id="320" name="TextBox 319"/>
            <p:cNvSpPr txBox="1"/>
            <p:nvPr/>
          </p:nvSpPr>
          <p:spPr>
            <a:xfrm>
              <a:off x="5420495" y="1470402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E4899"/>
                  </a:solidFill>
                  <a:latin typeface="Arial" charset="0"/>
                </a:rPr>
                <a:t>8</a:t>
              </a:r>
            </a:p>
          </p:txBody>
        </p:sp>
        <p:sp>
          <p:nvSpPr>
            <p:cNvPr id="321" name="TextBox 320"/>
            <p:cNvSpPr txBox="1"/>
            <p:nvPr/>
          </p:nvSpPr>
          <p:spPr>
            <a:xfrm>
              <a:off x="5801495" y="1470402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E4899"/>
                  </a:solidFill>
                  <a:latin typeface="Arial" charset="0"/>
                </a:rPr>
                <a:t>9</a:t>
              </a:r>
            </a:p>
          </p:txBody>
        </p:sp>
        <p:sp>
          <p:nvSpPr>
            <p:cNvPr id="322" name="TextBox 321"/>
            <p:cNvSpPr txBox="1"/>
            <p:nvPr/>
          </p:nvSpPr>
          <p:spPr>
            <a:xfrm>
              <a:off x="6106295" y="1470402"/>
              <a:ext cx="533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E4899"/>
                  </a:solidFill>
                  <a:latin typeface="Arial" charset="0"/>
                </a:rPr>
                <a:t>10</a:t>
              </a:r>
            </a:p>
          </p:txBody>
        </p:sp>
        <p:sp>
          <p:nvSpPr>
            <p:cNvPr id="323" name="TextBox 322"/>
            <p:cNvSpPr txBox="1"/>
            <p:nvPr/>
          </p:nvSpPr>
          <p:spPr>
            <a:xfrm>
              <a:off x="6487295" y="1470402"/>
              <a:ext cx="533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E4899"/>
                  </a:solidFill>
                  <a:latin typeface="Arial" charset="0"/>
                </a:rPr>
                <a:t>11</a:t>
              </a:r>
            </a:p>
          </p:txBody>
        </p:sp>
        <p:sp>
          <p:nvSpPr>
            <p:cNvPr id="324" name="TextBox 323"/>
            <p:cNvSpPr txBox="1"/>
            <p:nvPr/>
          </p:nvSpPr>
          <p:spPr>
            <a:xfrm>
              <a:off x="6868295" y="1470402"/>
              <a:ext cx="533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E4899"/>
                  </a:solidFill>
                  <a:latin typeface="Arial" charset="0"/>
                </a:rPr>
                <a:t>12</a:t>
              </a:r>
            </a:p>
          </p:txBody>
        </p:sp>
      </p:grpSp>
      <p:sp>
        <p:nvSpPr>
          <p:cNvPr id="168" name="Rectangle 167"/>
          <p:cNvSpPr/>
          <p:nvPr/>
        </p:nvSpPr>
        <p:spPr>
          <a:xfrm>
            <a:off x="4268228" y="2547336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69" name="Rectangle 168"/>
          <p:cNvSpPr/>
          <p:nvPr/>
        </p:nvSpPr>
        <p:spPr>
          <a:xfrm>
            <a:off x="5411228" y="2547336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170" name="Rectangle 169"/>
          <p:cNvSpPr/>
          <p:nvPr/>
        </p:nvSpPr>
        <p:spPr>
          <a:xfrm>
            <a:off x="4649228" y="2547336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71" name="Rectangle 170"/>
          <p:cNvSpPr/>
          <p:nvPr/>
        </p:nvSpPr>
        <p:spPr>
          <a:xfrm>
            <a:off x="5030228" y="2547336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72" name="Rectangle 171"/>
          <p:cNvSpPr/>
          <p:nvPr/>
        </p:nvSpPr>
        <p:spPr>
          <a:xfrm>
            <a:off x="4268228" y="3233136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73" name="Rectangle 172"/>
          <p:cNvSpPr/>
          <p:nvPr/>
        </p:nvSpPr>
        <p:spPr>
          <a:xfrm>
            <a:off x="4649228" y="3233136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74" name="Rectangle 173"/>
          <p:cNvSpPr/>
          <p:nvPr/>
        </p:nvSpPr>
        <p:spPr>
          <a:xfrm>
            <a:off x="5030228" y="3233136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75" name="Right Brace 174"/>
          <p:cNvSpPr/>
          <p:nvPr/>
        </p:nvSpPr>
        <p:spPr>
          <a:xfrm flipH="1">
            <a:off x="3430028" y="2471136"/>
            <a:ext cx="152400" cy="1219200"/>
          </a:xfrm>
          <a:prstGeom prst="rightBrace">
            <a:avLst>
              <a:gd name="adj1" fmla="val 33757"/>
              <a:gd name="adj2" fmla="val 50000"/>
            </a:avLst>
          </a:prstGeom>
          <a:ln w="19050" cap="rnd">
            <a:solidFill>
              <a:srgbClr val="1E4899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176" name="TextBox 175"/>
          <p:cNvSpPr txBox="1"/>
          <p:nvPr/>
        </p:nvSpPr>
        <p:spPr>
          <a:xfrm>
            <a:off x="2283716" y="2951843"/>
            <a:ext cx="1077218" cy="24365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ts val="1900"/>
              </a:lnSpc>
            </a:pPr>
            <a:r>
              <a:rPr lang="en-US" sz="1800" dirty="0">
                <a:solidFill>
                  <a:srgbClr val="1E4899"/>
                </a:solidFill>
                <a:latin typeface="Arial" charset="0"/>
              </a:rPr>
              <a:t>F</a:t>
            </a:r>
            <a:r>
              <a:rPr lang="en-US" sz="1800">
                <a:solidFill>
                  <a:srgbClr val="1E4899"/>
                </a:solidFill>
                <a:latin typeface="Arial" charset="0"/>
              </a:rPr>
              <a:t>ollowers</a:t>
            </a:r>
            <a:endParaRPr lang="en-US" sz="1800" dirty="0">
              <a:solidFill>
                <a:srgbClr val="1E4899"/>
              </a:solidFill>
              <a:latin typeface="Arial" charset="0"/>
            </a:endParaRPr>
          </a:p>
        </p:txBody>
      </p:sp>
      <p:sp>
        <p:nvSpPr>
          <p:cNvPr id="177" name="Rectangle 176"/>
          <p:cNvSpPr/>
          <p:nvPr/>
        </p:nvSpPr>
        <p:spPr>
          <a:xfrm>
            <a:off x="5411228" y="3233136"/>
            <a:ext cx="381000" cy="381000"/>
          </a:xfrm>
          <a:prstGeom prst="rect">
            <a:avLst/>
          </a:prstGeom>
          <a:solidFill>
            <a:srgbClr val="D1B2E8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78" name="Rectangle 177"/>
          <p:cNvSpPr/>
          <p:nvPr/>
        </p:nvSpPr>
        <p:spPr>
          <a:xfrm>
            <a:off x="5792228" y="3233136"/>
            <a:ext cx="381000" cy="381000"/>
          </a:xfrm>
          <a:prstGeom prst="rect">
            <a:avLst/>
          </a:prstGeom>
          <a:solidFill>
            <a:srgbClr val="D1B2E8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79" name="Rectangle 178"/>
          <p:cNvSpPr/>
          <p:nvPr/>
        </p:nvSpPr>
        <p:spPr>
          <a:xfrm>
            <a:off x="8078228" y="3233136"/>
            <a:ext cx="381000" cy="381000"/>
          </a:xfrm>
          <a:prstGeom prst="rect">
            <a:avLst/>
          </a:prstGeom>
          <a:solidFill>
            <a:srgbClr val="FFE18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80" name="Rectangle 179"/>
          <p:cNvSpPr/>
          <p:nvPr/>
        </p:nvSpPr>
        <p:spPr>
          <a:xfrm>
            <a:off x="6554228" y="3233136"/>
            <a:ext cx="381000" cy="381000"/>
          </a:xfrm>
          <a:prstGeom prst="rect">
            <a:avLst/>
          </a:prstGeom>
          <a:solidFill>
            <a:srgbClr val="FFE18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81" name="Rectangle 180"/>
          <p:cNvSpPr/>
          <p:nvPr/>
        </p:nvSpPr>
        <p:spPr>
          <a:xfrm>
            <a:off x="6935228" y="3233136"/>
            <a:ext cx="381000" cy="381000"/>
          </a:xfrm>
          <a:prstGeom prst="rect">
            <a:avLst/>
          </a:prstGeom>
          <a:solidFill>
            <a:srgbClr val="FFE18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82" name="Rectangle 181"/>
          <p:cNvSpPr/>
          <p:nvPr/>
        </p:nvSpPr>
        <p:spPr>
          <a:xfrm>
            <a:off x="7316228" y="3233136"/>
            <a:ext cx="381000" cy="381000"/>
          </a:xfrm>
          <a:prstGeom prst="rect">
            <a:avLst/>
          </a:prstGeom>
          <a:solidFill>
            <a:srgbClr val="FFE18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83" name="Rectangle 182"/>
          <p:cNvSpPr/>
          <p:nvPr/>
        </p:nvSpPr>
        <p:spPr>
          <a:xfrm>
            <a:off x="7697228" y="3233136"/>
            <a:ext cx="381000" cy="381000"/>
          </a:xfrm>
          <a:prstGeom prst="rect">
            <a:avLst/>
          </a:prstGeom>
          <a:solidFill>
            <a:srgbClr val="FFE18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84" name="Rectangle 183"/>
          <p:cNvSpPr/>
          <p:nvPr/>
        </p:nvSpPr>
        <p:spPr>
          <a:xfrm>
            <a:off x="6173228" y="3233136"/>
            <a:ext cx="381000" cy="381000"/>
          </a:xfrm>
          <a:prstGeom prst="rect">
            <a:avLst/>
          </a:prstGeom>
          <a:solidFill>
            <a:srgbClr val="D1B2E8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85" name="TextBox 184"/>
          <p:cNvSpPr txBox="1"/>
          <p:nvPr/>
        </p:nvSpPr>
        <p:spPr>
          <a:xfrm>
            <a:off x="3811028" y="2599339"/>
            <a:ext cx="381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b="0" dirty="0">
                <a:solidFill>
                  <a:srgbClr val="1E4899"/>
                </a:solidFill>
                <a:latin typeface="Arial" charset="0"/>
              </a:rPr>
              <a:t>(a)</a:t>
            </a:r>
          </a:p>
        </p:txBody>
      </p:sp>
      <p:sp>
        <p:nvSpPr>
          <p:cNvPr id="186" name="TextBox 185"/>
          <p:cNvSpPr txBox="1"/>
          <p:nvPr/>
        </p:nvSpPr>
        <p:spPr>
          <a:xfrm>
            <a:off x="3811028" y="3285139"/>
            <a:ext cx="381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b="0" dirty="0">
                <a:solidFill>
                  <a:srgbClr val="1E4899"/>
                </a:solidFill>
                <a:latin typeface="Arial" charset="0"/>
              </a:rPr>
              <a:t>(b)</a:t>
            </a:r>
          </a:p>
        </p:txBody>
      </p:sp>
      <p:sp>
        <p:nvSpPr>
          <p:cNvPr id="187" name="Freeform 186"/>
          <p:cNvSpPr/>
          <p:nvPr/>
        </p:nvSpPr>
        <p:spPr>
          <a:xfrm>
            <a:off x="7931905" y="3096390"/>
            <a:ext cx="302930" cy="136746"/>
          </a:xfrm>
          <a:custGeom>
            <a:avLst/>
            <a:gdLst>
              <a:gd name="connsiteX0" fmla="*/ 302930 w 302930"/>
              <a:gd name="connsiteY0" fmla="*/ 0 h 32388"/>
              <a:gd name="connsiteX1" fmla="*/ 0 w 302930"/>
              <a:gd name="connsiteY1" fmla="*/ 0 h 32388"/>
              <a:gd name="connsiteX0" fmla="*/ 302930 w 302930"/>
              <a:gd name="connsiteY0" fmla="*/ 93782 h 95991"/>
              <a:gd name="connsiteX1" fmla="*/ 0 w 302930"/>
              <a:gd name="connsiteY1" fmla="*/ 93782 h 95991"/>
              <a:gd name="connsiteX0" fmla="*/ 302930 w 302930"/>
              <a:gd name="connsiteY0" fmla="*/ 166197 h 166197"/>
              <a:gd name="connsiteX1" fmla="*/ 0 w 302930"/>
              <a:gd name="connsiteY1" fmla="*/ 166197 h 166197"/>
              <a:gd name="connsiteX0" fmla="*/ 302930 w 302930"/>
              <a:gd name="connsiteY0" fmla="*/ 136678 h 136678"/>
              <a:gd name="connsiteX1" fmla="*/ 0 w 302930"/>
              <a:gd name="connsiteY1" fmla="*/ 136678 h 136678"/>
              <a:gd name="connsiteX0" fmla="*/ 302930 w 302930"/>
              <a:gd name="connsiteY0" fmla="*/ 105226 h 105226"/>
              <a:gd name="connsiteX1" fmla="*/ 0 w 302930"/>
              <a:gd name="connsiteY1" fmla="*/ 105226 h 105226"/>
              <a:gd name="connsiteX0" fmla="*/ 302930 w 302930"/>
              <a:gd name="connsiteY0" fmla="*/ 118400 h 118400"/>
              <a:gd name="connsiteX1" fmla="*/ 0 w 302930"/>
              <a:gd name="connsiteY1" fmla="*/ 118400 h 118400"/>
              <a:gd name="connsiteX0" fmla="*/ 302930 w 302930"/>
              <a:gd name="connsiteY0" fmla="*/ 136746 h 136746"/>
              <a:gd name="connsiteX1" fmla="*/ 0 w 302930"/>
              <a:gd name="connsiteY1" fmla="*/ 136746 h 136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2930" h="136746">
                <a:moveTo>
                  <a:pt x="302930" y="136746"/>
                </a:moveTo>
                <a:cubicBezTo>
                  <a:pt x="187461" y="-48377"/>
                  <a:pt x="111262" y="-42768"/>
                  <a:pt x="0" y="136746"/>
                </a:cubicBezTo>
              </a:path>
            </a:pathLst>
          </a:custGeom>
          <a:noFill/>
          <a:ln w="25400">
            <a:solidFill>
              <a:schemeClr val="accent4"/>
            </a:solidFill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188" name="Freeform 187"/>
          <p:cNvSpPr/>
          <p:nvPr/>
        </p:nvSpPr>
        <p:spPr>
          <a:xfrm>
            <a:off x="7544828" y="3096390"/>
            <a:ext cx="302930" cy="136746"/>
          </a:xfrm>
          <a:custGeom>
            <a:avLst/>
            <a:gdLst>
              <a:gd name="connsiteX0" fmla="*/ 302930 w 302930"/>
              <a:gd name="connsiteY0" fmla="*/ 0 h 32388"/>
              <a:gd name="connsiteX1" fmla="*/ 0 w 302930"/>
              <a:gd name="connsiteY1" fmla="*/ 0 h 32388"/>
              <a:gd name="connsiteX0" fmla="*/ 302930 w 302930"/>
              <a:gd name="connsiteY0" fmla="*/ 93782 h 95991"/>
              <a:gd name="connsiteX1" fmla="*/ 0 w 302930"/>
              <a:gd name="connsiteY1" fmla="*/ 93782 h 95991"/>
              <a:gd name="connsiteX0" fmla="*/ 302930 w 302930"/>
              <a:gd name="connsiteY0" fmla="*/ 166197 h 166197"/>
              <a:gd name="connsiteX1" fmla="*/ 0 w 302930"/>
              <a:gd name="connsiteY1" fmla="*/ 166197 h 166197"/>
              <a:gd name="connsiteX0" fmla="*/ 302930 w 302930"/>
              <a:gd name="connsiteY0" fmla="*/ 136678 h 136678"/>
              <a:gd name="connsiteX1" fmla="*/ 0 w 302930"/>
              <a:gd name="connsiteY1" fmla="*/ 136678 h 136678"/>
              <a:gd name="connsiteX0" fmla="*/ 302930 w 302930"/>
              <a:gd name="connsiteY0" fmla="*/ 105226 h 105226"/>
              <a:gd name="connsiteX1" fmla="*/ 0 w 302930"/>
              <a:gd name="connsiteY1" fmla="*/ 105226 h 105226"/>
              <a:gd name="connsiteX0" fmla="*/ 302930 w 302930"/>
              <a:gd name="connsiteY0" fmla="*/ 118400 h 118400"/>
              <a:gd name="connsiteX1" fmla="*/ 0 w 302930"/>
              <a:gd name="connsiteY1" fmla="*/ 118400 h 118400"/>
              <a:gd name="connsiteX0" fmla="*/ 302930 w 302930"/>
              <a:gd name="connsiteY0" fmla="*/ 136746 h 136746"/>
              <a:gd name="connsiteX1" fmla="*/ 0 w 302930"/>
              <a:gd name="connsiteY1" fmla="*/ 136746 h 136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2930" h="136746">
                <a:moveTo>
                  <a:pt x="302930" y="136746"/>
                </a:moveTo>
                <a:cubicBezTo>
                  <a:pt x="187461" y="-48377"/>
                  <a:pt x="111262" y="-42768"/>
                  <a:pt x="0" y="136746"/>
                </a:cubicBezTo>
              </a:path>
            </a:pathLst>
          </a:custGeom>
          <a:noFill/>
          <a:ln w="25400">
            <a:solidFill>
              <a:schemeClr val="accent4"/>
            </a:solidFill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189" name="Freeform 188"/>
          <p:cNvSpPr/>
          <p:nvPr/>
        </p:nvSpPr>
        <p:spPr>
          <a:xfrm>
            <a:off x="7163828" y="3096390"/>
            <a:ext cx="302930" cy="136746"/>
          </a:xfrm>
          <a:custGeom>
            <a:avLst/>
            <a:gdLst>
              <a:gd name="connsiteX0" fmla="*/ 302930 w 302930"/>
              <a:gd name="connsiteY0" fmla="*/ 0 h 32388"/>
              <a:gd name="connsiteX1" fmla="*/ 0 w 302930"/>
              <a:gd name="connsiteY1" fmla="*/ 0 h 32388"/>
              <a:gd name="connsiteX0" fmla="*/ 302930 w 302930"/>
              <a:gd name="connsiteY0" fmla="*/ 93782 h 95991"/>
              <a:gd name="connsiteX1" fmla="*/ 0 w 302930"/>
              <a:gd name="connsiteY1" fmla="*/ 93782 h 95991"/>
              <a:gd name="connsiteX0" fmla="*/ 302930 w 302930"/>
              <a:gd name="connsiteY0" fmla="*/ 166197 h 166197"/>
              <a:gd name="connsiteX1" fmla="*/ 0 w 302930"/>
              <a:gd name="connsiteY1" fmla="*/ 166197 h 166197"/>
              <a:gd name="connsiteX0" fmla="*/ 302930 w 302930"/>
              <a:gd name="connsiteY0" fmla="*/ 136678 h 136678"/>
              <a:gd name="connsiteX1" fmla="*/ 0 w 302930"/>
              <a:gd name="connsiteY1" fmla="*/ 136678 h 136678"/>
              <a:gd name="connsiteX0" fmla="*/ 302930 w 302930"/>
              <a:gd name="connsiteY0" fmla="*/ 105226 h 105226"/>
              <a:gd name="connsiteX1" fmla="*/ 0 w 302930"/>
              <a:gd name="connsiteY1" fmla="*/ 105226 h 105226"/>
              <a:gd name="connsiteX0" fmla="*/ 302930 w 302930"/>
              <a:gd name="connsiteY0" fmla="*/ 118400 h 118400"/>
              <a:gd name="connsiteX1" fmla="*/ 0 w 302930"/>
              <a:gd name="connsiteY1" fmla="*/ 118400 h 118400"/>
              <a:gd name="connsiteX0" fmla="*/ 302930 w 302930"/>
              <a:gd name="connsiteY0" fmla="*/ 136746 h 136746"/>
              <a:gd name="connsiteX1" fmla="*/ 0 w 302930"/>
              <a:gd name="connsiteY1" fmla="*/ 136746 h 136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2930" h="136746">
                <a:moveTo>
                  <a:pt x="302930" y="136746"/>
                </a:moveTo>
                <a:cubicBezTo>
                  <a:pt x="187461" y="-48377"/>
                  <a:pt x="111262" y="-42768"/>
                  <a:pt x="0" y="136746"/>
                </a:cubicBezTo>
              </a:path>
            </a:pathLst>
          </a:custGeom>
          <a:noFill/>
          <a:ln w="25400">
            <a:solidFill>
              <a:schemeClr val="accent4"/>
            </a:solidFill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190" name="Freeform 189"/>
          <p:cNvSpPr/>
          <p:nvPr/>
        </p:nvSpPr>
        <p:spPr>
          <a:xfrm>
            <a:off x="6782828" y="3096390"/>
            <a:ext cx="302930" cy="136746"/>
          </a:xfrm>
          <a:custGeom>
            <a:avLst/>
            <a:gdLst>
              <a:gd name="connsiteX0" fmla="*/ 302930 w 302930"/>
              <a:gd name="connsiteY0" fmla="*/ 0 h 32388"/>
              <a:gd name="connsiteX1" fmla="*/ 0 w 302930"/>
              <a:gd name="connsiteY1" fmla="*/ 0 h 32388"/>
              <a:gd name="connsiteX0" fmla="*/ 302930 w 302930"/>
              <a:gd name="connsiteY0" fmla="*/ 93782 h 95991"/>
              <a:gd name="connsiteX1" fmla="*/ 0 w 302930"/>
              <a:gd name="connsiteY1" fmla="*/ 93782 h 95991"/>
              <a:gd name="connsiteX0" fmla="*/ 302930 w 302930"/>
              <a:gd name="connsiteY0" fmla="*/ 166197 h 166197"/>
              <a:gd name="connsiteX1" fmla="*/ 0 w 302930"/>
              <a:gd name="connsiteY1" fmla="*/ 166197 h 166197"/>
              <a:gd name="connsiteX0" fmla="*/ 302930 w 302930"/>
              <a:gd name="connsiteY0" fmla="*/ 136678 h 136678"/>
              <a:gd name="connsiteX1" fmla="*/ 0 w 302930"/>
              <a:gd name="connsiteY1" fmla="*/ 136678 h 136678"/>
              <a:gd name="connsiteX0" fmla="*/ 302930 w 302930"/>
              <a:gd name="connsiteY0" fmla="*/ 105226 h 105226"/>
              <a:gd name="connsiteX1" fmla="*/ 0 w 302930"/>
              <a:gd name="connsiteY1" fmla="*/ 105226 h 105226"/>
              <a:gd name="connsiteX0" fmla="*/ 302930 w 302930"/>
              <a:gd name="connsiteY0" fmla="*/ 118400 h 118400"/>
              <a:gd name="connsiteX1" fmla="*/ 0 w 302930"/>
              <a:gd name="connsiteY1" fmla="*/ 118400 h 118400"/>
              <a:gd name="connsiteX0" fmla="*/ 302930 w 302930"/>
              <a:gd name="connsiteY0" fmla="*/ 136746 h 136746"/>
              <a:gd name="connsiteX1" fmla="*/ 0 w 302930"/>
              <a:gd name="connsiteY1" fmla="*/ 136746 h 136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2930" h="136746">
                <a:moveTo>
                  <a:pt x="302930" y="136746"/>
                </a:moveTo>
                <a:cubicBezTo>
                  <a:pt x="187461" y="-48377"/>
                  <a:pt x="111262" y="-42768"/>
                  <a:pt x="0" y="136746"/>
                </a:cubicBezTo>
              </a:path>
            </a:pathLst>
          </a:custGeom>
          <a:noFill/>
          <a:ln w="25400">
            <a:solidFill>
              <a:schemeClr val="accent4"/>
            </a:solidFill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191" name="Freeform 190"/>
          <p:cNvSpPr/>
          <p:nvPr/>
        </p:nvSpPr>
        <p:spPr>
          <a:xfrm>
            <a:off x="6401828" y="3096390"/>
            <a:ext cx="302930" cy="136746"/>
          </a:xfrm>
          <a:custGeom>
            <a:avLst/>
            <a:gdLst>
              <a:gd name="connsiteX0" fmla="*/ 302930 w 302930"/>
              <a:gd name="connsiteY0" fmla="*/ 0 h 32388"/>
              <a:gd name="connsiteX1" fmla="*/ 0 w 302930"/>
              <a:gd name="connsiteY1" fmla="*/ 0 h 32388"/>
              <a:gd name="connsiteX0" fmla="*/ 302930 w 302930"/>
              <a:gd name="connsiteY0" fmla="*/ 93782 h 95991"/>
              <a:gd name="connsiteX1" fmla="*/ 0 w 302930"/>
              <a:gd name="connsiteY1" fmla="*/ 93782 h 95991"/>
              <a:gd name="connsiteX0" fmla="*/ 302930 w 302930"/>
              <a:gd name="connsiteY0" fmla="*/ 166197 h 166197"/>
              <a:gd name="connsiteX1" fmla="*/ 0 w 302930"/>
              <a:gd name="connsiteY1" fmla="*/ 166197 h 166197"/>
              <a:gd name="connsiteX0" fmla="*/ 302930 w 302930"/>
              <a:gd name="connsiteY0" fmla="*/ 136678 h 136678"/>
              <a:gd name="connsiteX1" fmla="*/ 0 w 302930"/>
              <a:gd name="connsiteY1" fmla="*/ 136678 h 136678"/>
              <a:gd name="connsiteX0" fmla="*/ 302930 w 302930"/>
              <a:gd name="connsiteY0" fmla="*/ 105226 h 105226"/>
              <a:gd name="connsiteX1" fmla="*/ 0 w 302930"/>
              <a:gd name="connsiteY1" fmla="*/ 105226 h 105226"/>
              <a:gd name="connsiteX0" fmla="*/ 302930 w 302930"/>
              <a:gd name="connsiteY0" fmla="*/ 118400 h 118400"/>
              <a:gd name="connsiteX1" fmla="*/ 0 w 302930"/>
              <a:gd name="connsiteY1" fmla="*/ 118400 h 118400"/>
              <a:gd name="connsiteX0" fmla="*/ 302930 w 302930"/>
              <a:gd name="connsiteY0" fmla="*/ 136746 h 136746"/>
              <a:gd name="connsiteX1" fmla="*/ 0 w 302930"/>
              <a:gd name="connsiteY1" fmla="*/ 136746 h 136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2930" h="136746">
                <a:moveTo>
                  <a:pt x="302930" y="136746"/>
                </a:moveTo>
                <a:cubicBezTo>
                  <a:pt x="187461" y="-48377"/>
                  <a:pt x="111262" y="-42768"/>
                  <a:pt x="0" y="136746"/>
                </a:cubicBezTo>
              </a:path>
            </a:pathLst>
          </a:custGeom>
          <a:noFill/>
          <a:ln w="25400">
            <a:solidFill>
              <a:schemeClr val="accent4"/>
            </a:solidFill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192" name="Freeform 191"/>
          <p:cNvSpPr/>
          <p:nvPr/>
        </p:nvSpPr>
        <p:spPr>
          <a:xfrm>
            <a:off x="6020828" y="3096390"/>
            <a:ext cx="302930" cy="136746"/>
          </a:xfrm>
          <a:custGeom>
            <a:avLst/>
            <a:gdLst>
              <a:gd name="connsiteX0" fmla="*/ 302930 w 302930"/>
              <a:gd name="connsiteY0" fmla="*/ 0 h 32388"/>
              <a:gd name="connsiteX1" fmla="*/ 0 w 302930"/>
              <a:gd name="connsiteY1" fmla="*/ 0 h 32388"/>
              <a:gd name="connsiteX0" fmla="*/ 302930 w 302930"/>
              <a:gd name="connsiteY0" fmla="*/ 93782 h 95991"/>
              <a:gd name="connsiteX1" fmla="*/ 0 w 302930"/>
              <a:gd name="connsiteY1" fmla="*/ 93782 h 95991"/>
              <a:gd name="connsiteX0" fmla="*/ 302930 w 302930"/>
              <a:gd name="connsiteY0" fmla="*/ 166197 h 166197"/>
              <a:gd name="connsiteX1" fmla="*/ 0 w 302930"/>
              <a:gd name="connsiteY1" fmla="*/ 166197 h 166197"/>
              <a:gd name="connsiteX0" fmla="*/ 302930 w 302930"/>
              <a:gd name="connsiteY0" fmla="*/ 136678 h 136678"/>
              <a:gd name="connsiteX1" fmla="*/ 0 w 302930"/>
              <a:gd name="connsiteY1" fmla="*/ 136678 h 136678"/>
              <a:gd name="connsiteX0" fmla="*/ 302930 w 302930"/>
              <a:gd name="connsiteY0" fmla="*/ 105226 h 105226"/>
              <a:gd name="connsiteX1" fmla="*/ 0 w 302930"/>
              <a:gd name="connsiteY1" fmla="*/ 105226 h 105226"/>
              <a:gd name="connsiteX0" fmla="*/ 302930 w 302930"/>
              <a:gd name="connsiteY0" fmla="*/ 118400 h 118400"/>
              <a:gd name="connsiteX1" fmla="*/ 0 w 302930"/>
              <a:gd name="connsiteY1" fmla="*/ 118400 h 118400"/>
              <a:gd name="connsiteX0" fmla="*/ 302930 w 302930"/>
              <a:gd name="connsiteY0" fmla="*/ 136746 h 136746"/>
              <a:gd name="connsiteX1" fmla="*/ 0 w 302930"/>
              <a:gd name="connsiteY1" fmla="*/ 136746 h 136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2930" h="136746">
                <a:moveTo>
                  <a:pt x="302930" y="136746"/>
                </a:moveTo>
                <a:cubicBezTo>
                  <a:pt x="187461" y="-48377"/>
                  <a:pt x="111262" y="-42768"/>
                  <a:pt x="0" y="136746"/>
                </a:cubicBezTo>
              </a:path>
            </a:pathLst>
          </a:custGeom>
          <a:noFill/>
          <a:ln w="25400">
            <a:solidFill>
              <a:schemeClr val="accent4"/>
            </a:solidFill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193" name="Freeform 192"/>
          <p:cNvSpPr/>
          <p:nvPr/>
        </p:nvSpPr>
        <p:spPr>
          <a:xfrm>
            <a:off x="5639828" y="3096390"/>
            <a:ext cx="302930" cy="136746"/>
          </a:xfrm>
          <a:custGeom>
            <a:avLst/>
            <a:gdLst>
              <a:gd name="connsiteX0" fmla="*/ 302930 w 302930"/>
              <a:gd name="connsiteY0" fmla="*/ 0 h 32388"/>
              <a:gd name="connsiteX1" fmla="*/ 0 w 302930"/>
              <a:gd name="connsiteY1" fmla="*/ 0 h 32388"/>
              <a:gd name="connsiteX0" fmla="*/ 302930 w 302930"/>
              <a:gd name="connsiteY0" fmla="*/ 93782 h 95991"/>
              <a:gd name="connsiteX1" fmla="*/ 0 w 302930"/>
              <a:gd name="connsiteY1" fmla="*/ 93782 h 95991"/>
              <a:gd name="connsiteX0" fmla="*/ 302930 w 302930"/>
              <a:gd name="connsiteY0" fmla="*/ 166197 h 166197"/>
              <a:gd name="connsiteX1" fmla="*/ 0 w 302930"/>
              <a:gd name="connsiteY1" fmla="*/ 166197 h 166197"/>
              <a:gd name="connsiteX0" fmla="*/ 302930 w 302930"/>
              <a:gd name="connsiteY0" fmla="*/ 136678 h 136678"/>
              <a:gd name="connsiteX1" fmla="*/ 0 w 302930"/>
              <a:gd name="connsiteY1" fmla="*/ 136678 h 136678"/>
              <a:gd name="connsiteX0" fmla="*/ 302930 w 302930"/>
              <a:gd name="connsiteY0" fmla="*/ 105226 h 105226"/>
              <a:gd name="connsiteX1" fmla="*/ 0 w 302930"/>
              <a:gd name="connsiteY1" fmla="*/ 105226 h 105226"/>
              <a:gd name="connsiteX0" fmla="*/ 302930 w 302930"/>
              <a:gd name="connsiteY0" fmla="*/ 118400 h 118400"/>
              <a:gd name="connsiteX1" fmla="*/ 0 w 302930"/>
              <a:gd name="connsiteY1" fmla="*/ 118400 h 118400"/>
              <a:gd name="connsiteX0" fmla="*/ 302930 w 302930"/>
              <a:gd name="connsiteY0" fmla="*/ 136746 h 136746"/>
              <a:gd name="connsiteX1" fmla="*/ 0 w 302930"/>
              <a:gd name="connsiteY1" fmla="*/ 136746 h 136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2930" h="136746">
                <a:moveTo>
                  <a:pt x="302930" y="136746"/>
                </a:moveTo>
                <a:cubicBezTo>
                  <a:pt x="187461" y="-48377"/>
                  <a:pt x="111262" y="-42768"/>
                  <a:pt x="0" y="136746"/>
                </a:cubicBezTo>
              </a:path>
            </a:pathLst>
          </a:custGeom>
          <a:noFill/>
          <a:ln w="25400">
            <a:solidFill>
              <a:schemeClr val="accent4"/>
            </a:solidFill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194" name="Freeform 193"/>
          <p:cNvSpPr/>
          <p:nvPr/>
        </p:nvSpPr>
        <p:spPr>
          <a:xfrm>
            <a:off x="7931905" y="2410590"/>
            <a:ext cx="302930" cy="136746"/>
          </a:xfrm>
          <a:custGeom>
            <a:avLst/>
            <a:gdLst>
              <a:gd name="connsiteX0" fmla="*/ 302930 w 302930"/>
              <a:gd name="connsiteY0" fmla="*/ 0 h 32388"/>
              <a:gd name="connsiteX1" fmla="*/ 0 w 302930"/>
              <a:gd name="connsiteY1" fmla="*/ 0 h 32388"/>
              <a:gd name="connsiteX0" fmla="*/ 302930 w 302930"/>
              <a:gd name="connsiteY0" fmla="*/ 93782 h 95991"/>
              <a:gd name="connsiteX1" fmla="*/ 0 w 302930"/>
              <a:gd name="connsiteY1" fmla="*/ 93782 h 95991"/>
              <a:gd name="connsiteX0" fmla="*/ 302930 w 302930"/>
              <a:gd name="connsiteY0" fmla="*/ 166197 h 166197"/>
              <a:gd name="connsiteX1" fmla="*/ 0 w 302930"/>
              <a:gd name="connsiteY1" fmla="*/ 166197 h 166197"/>
              <a:gd name="connsiteX0" fmla="*/ 302930 w 302930"/>
              <a:gd name="connsiteY0" fmla="*/ 136678 h 136678"/>
              <a:gd name="connsiteX1" fmla="*/ 0 w 302930"/>
              <a:gd name="connsiteY1" fmla="*/ 136678 h 136678"/>
              <a:gd name="connsiteX0" fmla="*/ 302930 w 302930"/>
              <a:gd name="connsiteY0" fmla="*/ 105226 h 105226"/>
              <a:gd name="connsiteX1" fmla="*/ 0 w 302930"/>
              <a:gd name="connsiteY1" fmla="*/ 105226 h 105226"/>
              <a:gd name="connsiteX0" fmla="*/ 302930 w 302930"/>
              <a:gd name="connsiteY0" fmla="*/ 118400 h 118400"/>
              <a:gd name="connsiteX1" fmla="*/ 0 w 302930"/>
              <a:gd name="connsiteY1" fmla="*/ 118400 h 118400"/>
              <a:gd name="connsiteX0" fmla="*/ 302930 w 302930"/>
              <a:gd name="connsiteY0" fmla="*/ 136746 h 136746"/>
              <a:gd name="connsiteX1" fmla="*/ 0 w 302930"/>
              <a:gd name="connsiteY1" fmla="*/ 136746 h 136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2930" h="136746">
                <a:moveTo>
                  <a:pt x="302930" y="136746"/>
                </a:moveTo>
                <a:cubicBezTo>
                  <a:pt x="187461" y="-48377"/>
                  <a:pt x="111262" y="-42768"/>
                  <a:pt x="0" y="136746"/>
                </a:cubicBezTo>
              </a:path>
            </a:pathLst>
          </a:custGeom>
          <a:noFill/>
          <a:ln w="25400">
            <a:solidFill>
              <a:schemeClr val="accent4"/>
            </a:solidFill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195" name="Freeform 194"/>
          <p:cNvSpPr/>
          <p:nvPr/>
        </p:nvSpPr>
        <p:spPr>
          <a:xfrm>
            <a:off x="7544828" y="2410590"/>
            <a:ext cx="302930" cy="136746"/>
          </a:xfrm>
          <a:custGeom>
            <a:avLst/>
            <a:gdLst>
              <a:gd name="connsiteX0" fmla="*/ 302930 w 302930"/>
              <a:gd name="connsiteY0" fmla="*/ 0 h 32388"/>
              <a:gd name="connsiteX1" fmla="*/ 0 w 302930"/>
              <a:gd name="connsiteY1" fmla="*/ 0 h 32388"/>
              <a:gd name="connsiteX0" fmla="*/ 302930 w 302930"/>
              <a:gd name="connsiteY0" fmla="*/ 93782 h 95991"/>
              <a:gd name="connsiteX1" fmla="*/ 0 w 302930"/>
              <a:gd name="connsiteY1" fmla="*/ 93782 h 95991"/>
              <a:gd name="connsiteX0" fmla="*/ 302930 w 302930"/>
              <a:gd name="connsiteY0" fmla="*/ 166197 h 166197"/>
              <a:gd name="connsiteX1" fmla="*/ 0 w 302930"/>
              <a:gd name="connsiteY1" fmla="*/ 166197 h 166197"/>
              <a:gd name="connsiteX0" fmla="*/ 302930 w 302930"/>
              <a:gd name="connsiteY0" fmla="*/ 136678 h 136678"/>
              <a:gd name="connsiteX1" fmla="*/ 0 w 302930"/>
              <a:gd name="connsiteY1" fmla="*/ 136678 h 136678"/>
              <a:gd name="connsiteX0" fmla="*/ 302930 w 302930"/>
              <a:gd name="connsiteY0" fmla="*/ 105226 h 105226"/>
              <a:gd name="connsiteX1" fmla="*/ 0 w 302930"/>
              <a:gd name="connsiteY1" fmla="*/ 105226 h 105226"/>
              <a:gd name="connsiteX0" fmla="*/ 302930 w 302930"/>
              <a:gd name="connsiteY0" fmla="*/ 118400 h 118400"/>
              <a:gd name="connsiteX1" fmla="*/ 0 w 302930"/>
              <a:gd name="connsiteY1" fmla="*/ 118400 h 118400"/>
              <a:gd name="connsiteX0" fmla="*/ 302930 w 302930"/>
              <a:gd name="connsiteY0" fmla="*/ 136746 h 136746"/>
              <a:gd name="connsiteX1" fmla="*/ 0 w 302930"/>
              <a:gd name="connsiteY1" fmla="*/ 136746 h 136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2930" h="136746">
                <a:moveTo>
                  <a:pt x="302930" y="136746"/>
                </a:moveTo>
                <a:cubicBezTo>
                  <a:pt x="187461" y="-48377"/>
                  <a:pt x="111262" y="-42768"/>
                  <a:pt x="0" y="136746"/>
                </a:cubicBezTo>
              </a:path>
            </a:pathLst>
          </a:custGeom>
          <a:noFill/>
          <a:ln w="25400">
            <a:solidFill>
              <a:schemeClr val="accent4"/>
            </a:solidFill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196" name="Freeform 195"/>
          <p:cNvSpPr/>
          <p:nvPr/>
        </p:nvSpPr>
        <p:spPr>
          <a:xfrm>
            <a:off x="7163828" y="2410590"/>
            <a:ext cx="302930" cy="136746"/>
          </a:xfrm>
          <a:custGeom>
            <a:avLst/>
            <a:gdLst>
              <a:gd name="connsiteX0" fmla="*/ 302930 w 302930"/>
              <a:gd name="connsiteY0" fmla="*/ 0 h 32388"/>
              <a:gd name="connsiteX1" fmla="*/ 0 w 302930"/>
              <a:gd name="connsiteY1" fmla="*/ 0 h 32388"/>
              <a:gd name="connsiteX0" fmla="*/ 302930 w 302930"/>
              <a:gd name="connsiteY0" fmla="*/ 93782 h 95991"/>
              <a:gd name="connsiteX1" fmla="*/ 0 w 302930"/>
              <a:gd name="connsiteY1" fmla="*/ 93782 h 95991"/>
              <a:gd name="connsiteX0" fmla="*/ 302930 w 302930"/>
              <a:gd name="connsiteY0" fmla="*/ 166197 h 166197"/>
              <a:gd name="connsiteX1" fmla="*/ 0 w 302930"/>
              <a:gd name="connsiteY1" fmla="*/ 166197 h 166197"/>
              <a:gd name="connsiteX0" fmla="*/ 302930 w 302930"/>
              <a:gd name="connsiteY0" fmla="*/ 136678 h 136678"/>
              <a:gd name="connsiteX1" fmla="*/ 0 w 302930"/>
              <a:gd name="connsiteY1" fmla="*/ 136678 h 136678"/>
              <a:gd name="connsiteX0" fmla="*/ 302930 w 302930"/>
              <a:gd name="connsiteY0" fmla="*/ 105226 h 105226"/>
              <a:gd name="connsiteX1" fmla="*/ 0 w 302930"/>
              <a:gd name="connsiteY1" fmla="*/ 105226 h 105226"/>
              <a:gd name="connsiteX0" fmla="*/ 302930 w 302930"/>
              <a:gd name="connsiteY0" fmla="*/ 118400 h 118400"/>
              <a:gd name="connsiteX1" fmla="*/ 0 w 302930"/>
              <a:gd name="connsiteY1" fmla="*/ 118400 h 118400"/>
              <a:gd name="connsiteX0" fmla="*/ 302930 w 302930"/>
              <a:gd name="connsiteY0" fmla="*/ 136746 h 136746"/>
              <a:gd name="connsiteX1" fmla="*/ 0 w 302930"/>
              <a:gd name="connsiteY1" fmla="*/ 136746 h 136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2930" h="136746">
                <a:moveTo>
                  <a:pt x="302930" y="136746"/>
                </a:moveTo>
                <a:cubicBezTo>
                  <a:pt x="187461" y="-48377"/>
                  <a:pt x="111262" y="-42768"/>
                  <a:pt x="0" y="136746"/>
                </a:cubicBezTo>
              </a:path>
            </a:pathLst>
          </a:custGeom>
          <a:noFill/>
          <a:ln w="25400">
            <a:solidFill>
              <a:schemeClr val="accent4"/>
            </a:solidFill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197" name="Freeform 196"/>
          <p:cNvSpPr/>
          <p:nvPr/>
        </p:nvSpPr>
        <p:spPr>
          <a:xfrm>
            <a:off x="6782828" y="2410590"/>
            <a:ext cx="302930" cy="136746"/>
          </a:xfrm>
          <a:custGeom>
            <a:avLst/>
            <a:gdLst>
              <a:gd name="connsiteX0" fmla="*/ 302930 w 302930"/>
              <a:gd name="connsiteY0" fmla="*/ 0 h 32388"/>
              <a:gd name="connsiteX1" fmla="*/ 0 w 302930"/>
              <a:gd name="connsiteY1" fmla="*/ 0 h 32388"/>
              <a:gd name="connsiteX0" fmla="*/ 302930 w 302930"/>
              <a:gd name="connsiteY0" fmla="*/ 93782 h 95991"/>
              <a:gd name="connsiteX1" fmla="*/ 0 w 302930"/>
              <a:gd name="connsiteY1" fmla="*/ 93782 h 95991"/>
              <a:gd name="connsiteX0" fmla="*/ 302930 w 302930"/>
              <a:gd name="connsiteY0" fmla="*/ 166197 h 166197"/>
              <a:gd name="connsiteX1" fmla="*/ 0 w 302930"/>
              <a:gd name="connsiteY1" fmla="*/ 166197 h 166197"/>
              <a:gd name="connsiteX0" fmla="*/ 302930 w 302930"/>
              <a:gd name="connsiteY0" fmla="*/ 136678 h 136678"/>
              <a:gd name="connsiteX1" fmla="*/ 0 w 302930"/>
              <a:gd name="connsiteY1" fmla="*/ 136678 h 136678"/>
              <a:gd name="connsiteX0" fmla="*/ 302930 w 302930"/>
              <a:gd name="connsiteY0" fmla="*/ 105226 h 105226"/>
              <a:gd name="connsiteX1" fmla="*/ 0 w 302930"/>
              <a:gd name="connsiteY1" fmla="*/ 105226 h 105226"/>
              <a:gd name="connsiteX0" fmla="*/ 302930 w 302930"/>
              <a:gd name="connsiteY0" fmla="*/ 118400 h 118400"/>
              <a:gd name="connsiteX1" fmla="*/ 0 w 302930"/>
              <a:gd name="connsiteY1" fmla="*/ 118400 h 118400"/>
              <a:gd name="connsiteX0" fmla="*/ 302930 w 302930"/>
              <a:gd name="connsiteY0" fmla="*/ 136746 h 136746"/>
              <a:gd name="connsiteX1" fmla="*/ 0 w 302930"/>
              <a:gd name="connsiteY1" fmla="*/ 136746 h 136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2930" h="136746">
                <a:moveTo>
                  <a:pt x="302930" y="136746"/>
                </a:moveTo>
                <a:cubicBezTo>
                  <a:pt x="187461" y="-48377"/>
                  <a:pt x="111262" y="-42768"/>
                  <a:pt x="0" y="136746"/>
                </a:cubicBezTo>
              </a:path>
            </a:pathLst>
          </a:custGeom>
          <a:noFill/>
          <a:ln w="25400">
            <a:solidFill>
              <a:schemeClr val="accent4"/>
            </a:solidFill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198" name="Freeform 197"/>
          <p:cNvSpPr/>
          <p:nvPr/>
        </p:nvSpPr>
        <p:spPr>
          <a:xfrm>
            <a:off x="6401828" y="2410590"/>
            <a:ext cx="302930" cy="136746"/>
          </a:xfrm>
          <a:custGeom>
            <a:avLst/>
            <a:gdLst>
              <a:gd name="connsiteX0" fmla="*/ 302930 w 302930"/>
              <a:gd name="connsiteY0" fmla="*/ 0 h 32388"/>
              <a:gd name="connsiteX1" fmla="*/ 0 w 302930"/>
              <a:gd name="connsiteY1" fmla="*/ 0 h 32388"/>
              <a:gd name="connsiteX0" fmla="*/ 302930 w 302930"/>
              <a:gd name="connsiteY0" fmla="*/ 93782 h 95991"/>
              <a:gd name="connsiteX1" fmla="*/ 0 w 302930"/>
              <a:gd name="connsiteY1" fmla="*/ 93782 h 95991"/>
              <a:gd name="connsiteX0" fmla="*/ 302930 w 302930"/>
              <a:gd name="connsiteY0" fmla="*/ 166197 h 166197"/>
              <a:gd name="connsiteX1" fmla="*/ 0 w 302930"/>
              <a:gd name="connsiteY1" fmla="*/ 166197 h 166197"/>
              <a:gd name="connsiteX0" fmla="*/ 302930 w 302930"/>
              <a:gd name="connsiteY0" fmla="*/ 136678 h 136678"/>
              <a:gd name="connsiteX1" fmla="*/ 0 w 302930"/>
              <a:gd name="connsiteY1" fmla="*/ 136678 h 136678"/>
              <a:gd name="connsiteX0" fmla="*/ 302930 w 302930"/>
              <a:gd name="connsiteY0" fmla="*/ 105226 h 105226"/>
              <a:gd name="connsiteX1" fmla="*/ 0 w 302930"/>
              <a:gd name="connsiteY1" fmla="*/ 105226 h 105226"/>
              <a:gd name="connsiteX0" fmla="*/ 302930 w 302930"/>
              <a:gd name="connsiteY0" fmla="*/ 118400 h 118400"/>
              <a:gd name="connsiteX1" fmla="*/ 0 w 302930"/>
              <a:gd name="connsiteY1" fmla="*/ 118400 h 118400"/>
              <a:gd name="connsiteX0" fmla="*/ 302930 w 302930"/>
              <a:gd name="connsiteY0" fmla="*/ 136746 h 136746"/>
              <a:gd name="connsiteX1" fmla="*/ 0 w 302930"/>
              <a:gd name="connsiteY1" fmla="*/ 136746 h 136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2930" h="136746">
                <a:moveTo>
                  <a:pt x="302930" y="136746"/>
                </a:moveTo>
                <a:cubicBezTo>
                  <a:pt x="187461" y="-48377"/>
                  <a:pt x="111262" y="-42768"/>
                  <a:pt x="0" y="136746"/>
                </a:cubicBezTo>
              </a:path>
            </a:pathLst>
          </a:custGeom>
          <a:noFill/>
          <a:ln w="25400">
            <a:solidFill>
              <a:schemeClr val="accent4"/>
            </a:solidFill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199" name="Freeform 198"/>
          <p:cNvSpPr/>
          <p:nvPr/>
        </p:nvSpPr>
        <p:spPr>
          <a:xfrm>
            <a:off x="6020828" y="2410590"/>
            <a:ext cx="302930" cy="136746"/>
          </a:xfrm>
          <a:custGeom>
            <a:avLst/>
            <a:gdLst>
              <a:gd name="connsiteX0" fmla="*/ 302930 w 302930"/>
              <a:gd name="connsiteY0" fmla="*/ 0 h 32388"/>
              <a:gd name="connsiteX1" fmla="*/ 0 w 302930"/>
              <a:gd name="connsiteY1" fmla="*/ 0 h 32388"/>
              <a:gd name="connsiteX0" fmla="*/ 302930 w 302930"/>
              <a:gd name="connsiteY0" fmla="*/ 93782 h 95991"/>
              <a:gd name="connsiteX1" fmla="*/ 0 w 302930"/>
              <a:gd name="connsiteY1" fmla="*/ 93782 h 95991"/>
              <a:gd name="connsiteX0" fmla="*/ 302930 w 302930"/>
              <a:gd name="connsiteY0" fmla="*/ 166197 h 166197"/>
              <a:gd name="connsiteX1" fmla="*/ 0 w 302930"/>
              <a:gd name="connsiteY1" fmla="*/ 166197 h 166197"/>
              <a:gd name="connsiteX0" fmla="*/ 302930 w 302930"/>
              <a:gd name="connsiteY0" fmla="*/ 136678 h 136678"/>
              <a:gd name="connsiteX1" fmla="*/ 0 w 302930"/>
              <a:gd name="connsiteY1" fmla="*/ 136678 h 136678"/>
              <a:gd name="connsiteX0" fmla="*/ 302930 w 302930"/>
              <a:gd name="connsiteY0" fmla="*/ 105226 h 105226"/>
              <a:gd name="connsiteX1" fmla="*/ 0 w 302930"/>
              <a:gd name="connsiteY1" fmla="*/ 105226 h 105226"/>
              <a:gd name="connsiteX0" fmla="*/ 302930 w 302930"/>
              <a:gd name="connsiteY0" fmla="*/ 118400 h 118400"/>
              <a:gd name="connsiteX1" fmla="*/ 0 w 302930"/>
              <a:gd name="connsiteY1" fmla="*/ 118400 h 118400"/>
              <a:gd name="connsiteX0" fmla="*/ 302930 w 302930"/>
              <a:gd name="connsiteY0" fmla="*/ 136746 h 136746"/>
              <a:gd name="connsiteX1" fmla="*/ 0 w 302930"/>
              <a:gd name="connsiteY1" fmla="*/ 136746 h 136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2930" h="136746">
                <a:moveTo>
                  <a:pt x="302930" y="136746"/>
                </a:moveTo>
                <a:cubicBezTo>
                  <a:pt x="187461" y="-48377"/>
                  <a:pt x="111262" y="-42768"/>
                  <a:pt x="0" y="136746"/>
                </a:cubicBezTo>
              </a:path>
            </a:pathLst>
          </a:custGeom>
          <a:noFill/>
          <a:ln w="25400">
            <a:solidFill>
              <a:schemeClr val="accent4"/>
            </a:solidFill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cxnSp>
        <p:nvCxnSpPr>
          <p:cNvPr id="200" name="Straight Arrow Connector 199"/>
          <p:cNvCxnSpPr/>
          <p:nvPr/>
        </p:nvCxnSpPr>
        <p:spPr>
          <a:xfrm>
            <a:off x="8268328" y="1092910"/>
            <a:ext cx="0" cy="1454426"/>
          </a:xfrm>
          <a:prstGeom prst="straightConnector1">
            <a:avLst/>
          </a:prstGeom>
          <a:noFill/>
          <a:ln w="25400">
            <a:solidFill>
              <a:schemeClr val="accent4"/>
            </a:solidFill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01" name="Straight Arrow Connector 200"/>
          <p:cNvCxnSpPr/>
          <p:nvPr/>
        </p:nvCxnSpPr>
        <p:spPr>
          <a:xfrm>
            <a:off x="8268328" y="2623536"/>
            <a:ext cx="0" cy="609600"/>
          </a:xfrm>
          <a:prstGeom prst="straightConnector1">
            <a:avLst/>
          </a:prstGeom>
          <a:noFill/>
          <a:ln w="25400">
            <a:solidFill>
              <a:schemeClr val="accent4"/>
            </a:solidFill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202" name="TextBox 201"/>
          <p:cNvSpPr txBox="1"/>
          <p:nvPr/>
        </p:nvSpPr>
        <p:spPr>
          <a:xfrm>
            <a:off x="7998714" y="849254"/>
            <a:ext cx="1077218" cy="24365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ts val="1900"/>
              </a:lnSpc>
            </a:pPr>
            <a:r>
              <a:rPr lang="en-US" sz="1800" dirty="0" err="1">
                <a:solidFill>
                  <a:srgbClr val="A5001E"/>
                </a:solidFill>
                <a:latin typeface="Arial" charset="0"/>
              </a:rPr>
              <a:t>nextIndex</a:t>
            </a:r>
            <a:endParaRPr lang="en-US" sz="1800" dirty="0">
              <a:solidFill>
                <a:srgbClr val="A5001E"/>
              </a:solidFill>
              <a:latin typeface="Arial" charset="0"/>
            </a:endParaRPr>
          </a:p>
        </p:txBody>
      </p:sp>
      <p:sp>
        <p:nvSpPr>
          <p:cNvPr id="203" name="Rectangle 202"/>
          <p:cNvSpPr/>
          <p:nvPr/>
        </p:nvSpPr>
        <p:spPr>
          <a:xfrm>
            <a:off x="8087559" y="1870867"/>
            <a:ext cx="381000" cy="381000"/>
          </a:xfrm>
          <a:prstGeom prst="rect">
            <a:avLst/>
          </a:prstGeom>
          <a:noFill/>
          <a:ln w="19050">
            <a:solidFill>
              <a:schemeClr val="accent4"/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endParaRPr lang="en-US" sz="1600" b="0" dirty="0">
              <a:solidFill>
                <a:srgbClr val="000000"/>
              </a:solidFill>
            </a:endParaRPr>
          </a:p>
        </p:txBody>
      </p:sp>
      <p:sp>
        <p:nvSpPr>
          <p:cNvPr id="204" name="Rectangle 203"/>
          <p:cNvSpPr/>
          <p:nvPr/>
        </p:nvSpPr>
        <p:spPr>
          <a:xfrm>
            <a:off x="7749929" y="1417588"/>
            <a:ext cx="275291" cy="76200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205" name="Content Placeholder 1"/>
          <p:cNvSpPr txBox="1">
            <a:spLocks/>
          </p:cNvSpPr>
          <p:nvPr/>
        </p:nvSpPr>
        <p:spPr bwMode="auto">
          <a:xfrm>
            <a:off x="914399" y="3815003"/>
            <a:ext cx="10840453" cy="2801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Arial" charset="0"/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.HelveticaNeueDeskInterface-Regular" charset="-120"/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200150" indent="-28575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57350" indent="-28575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Font typeface=".HelveticaNeueDeskInterface-Regular" charset="-120"/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114550" indent="-28575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Arial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Arial" charset="0"/>
              <a:buChar char="●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Arial" charset="0"/>
              <a:buChar char="●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Arial" charset="0"/>
              <a:buChar char="●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Arial" charset="0"/>
              <a:buChar char="●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b="0" kern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New leader must make follower logs consistent with its own</a:t>
            </a:r>
          </a:p>
          <a:p>
            <a:pPr lvl="1">
              <a:spcBef>
                <a:spcPts val="300"/>
              </a:spcBef>
            </a:pPr>
            <a:r>
              <a:rPr lang="en-US" sz="2200" b="0" kern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Delete extraneous entries</a:t>
            </a:r>
          </a:p>
          <a:p>
            <a:pPr lvl="1">
              <a:spcBef>
                <a:spcPts val="300"/>
              </a:spcBef>
            </a:pPr>
            <a:r>
              <a:rPr lang="en-US" sz="2200" b="0" kern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Fill in missing entries</a:t>
            </a:r>
          </a:p>
          <a:p>
            <a:r>
              <a:rPr lang="en-US" b="0" kern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Leader keeps </a:t>
            </a:r>
            <a:r>
              <a:rPr lang="en-US" b="0" kern="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nextIndex</a:t>
            </a:r>
            <a:r>
              <a:rPr lang="en-US" b="0" kern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for each follower:</a:t>
            </a:r>
          </a:p>
          <a:p>
            <a:pPr lvl="1">
              <a:spcBef>
                <a:spcPts val="300"/>
              </a:spcBef>
            </a:pPr>
            <a:r>
              <a:rPr lang="en-US" sz="2200" b="0" kern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Index of next log entry to send to that follower</a:t>
            </a:r>
          </a:p>
          <a:p>
            <a:pPr lvl="1">
              <a:spcBef>
                <a:spcPts val="300"/>
              </a:spcBef>
            </a:pPr>
            <a:r>
              <a:rPr lang="en-US" sz="2200" b="0" kern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Initialized to (1 + leader’s last index)</a:t>
            </a:r>
          </a:p>
          <a:p>
            <a:r>
              <a:rPr lang="en-US" b="0" kern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If </a:t>
            </a:r>
            <a:r>
              <a:rPr lang="en-US" b="0" kern="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AppendEntries</a:t>
            </a:r>
            <a:r>
              <a:rPr lang="en-US" b="0" kern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consistency check fails, decrement </a:t>
            </a:r>
            <a:r>
              <a:rPr lang="en-US" b="0" kern="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nextIndex</a:t>
            </a:r>
            <a:r>
              <a:rPr lang="en-US" b="0" kern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try again</a:t>
            </a:r>
          </a:p>
        </p:txBody>
      </p:sp>
    </p:spTree>
    <p:extLst>
      <p:ext uri="{BB962C8B-B14F-4D97-AF65-F5344CB8AC3E}">
        <p14:creationId xmlns:p14="http://schemas.microsoft.com/office/powerpoint/2010/main" val="1806896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"/>
                            </p:stCondLst>
                            <p:childTnLst>
                              <p:par>
                                <p:cTn id="8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itle 5"/>
          <p:cNvSpPr>
            <a:spLocks noGrp="1"/>
          </p:cNvSpPr>
          <p:nvPr>
            <p:ph type="title"/>
          </p:nvPr>
        </p:nvSpPr>
        <p:spPr>
          <a:xfrm>
            <a:off x="374904" y="18288"/>
            <a:ext cx="11540359" cy="1066800"/>
          </a:xfrm>
        </p:spPr>
        <p:txBody>
          <a:bodyPr/>
          <a:lstStyle/>
          <a:p>
            <a:r>
              <a:rPr lang="en-US" dirty="0"/>
              <a:t>Repairing Follower Logs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448893" y="1470404"/>
            <a:ext cx="7476802" cy="774405"/>
            <a:chOff x="-75107" y="1470402"/>
            <a:chExt cx="7476802" cy="774405"/>
          </a:xfrm>
        </p:grpSpPr>
        <p:sp>
          <p:nvSpPr>
            <p:cNvPr id="134" name="Rectangle 133"/>
            <p:cNvSpPr/>
            <p:nvPr/>
          </p:nvSpPr>
          <p:spPr>
            <a:xfrm>
              <a:off x="2753495" y="1863807"/>
              <a:ext cx="381000" cy="3810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3896495" y="1863807"/>
              <a:ext cx="381000" cy="381000"/>
            </a:xfrm>
            <a:prstGeom prst="rect">
              <a:avLst/>
            </a:prstGeom>
            <a:solidFill>
              <a:srgbClr val="FFFF9B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3134495" y="1863807"/>
              <a:ext cx="381000" cy="3810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3515495" y="1863807"/>
              <a:ext cx="381000" cy="3810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4277495" y="1863807"/>
              <a:ext cx="381000" cy="381000"/>
            </a:xfrm>
            <a:prstGeom prst="rect">
              <a:avLst/>
            </a:prstGeom>
            <a:solidFill>
              <a:srgbClr val="FFFF9B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4658495" y="1863807"/>
              <a:ext cx="381000" cy="381000"/>
            </a:xfrm>
            <a:prstGeom prst="rect">
              <a:avLst/>
            </a:prstGeom>
            <a:solidFill>
              <a:srgbClr val="FFC3CE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5039495" y="1863807"/>
              <a:ext cx="381000" cy="381000"/>
            </a:xfrm>
            <a:prstGeom prst="rect">
              <a:avLst/>
            </a:prstGeom>
            <a:solidFill>
              <a:srgbClr val="FFC3CE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5420495" y="1863807"/>
              <a:ext cx="381000" cy="381000"/>
            </a:xfrm>
            <a:prstGeom prst="rect">
              <a:avLst/>
            </a:prstGeom>
            <a:solidFill>
              <a:srgbClr val="CCD9F4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5801495" y="1863807"/>
              <a:ext cx="381000" cy="381000"/>
            </a:xfrm>
            <a:prstGeom prst="rect">
              <a:avLst/>
            </a:prstGeom>
            <a:solidFill>
              <a:srgbClr val="CCD9F4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6182495" y="1863807"/>
              <a:ext cx="381000" cy="381000"/>
            </a:xfrm>
            <a:prstGeom prst="rect">
              <a:avLst/>
            </a:prstGeom>
            <a:solidFill>
              <a:srgbClr val="CCD9F4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-75107" y="1911506"/>
              <a:ext cx="2327099" cy="24365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ts val="1900"/>
                </a:lnSpc>
              </a:pPr>
              <a:r>
                <a:rPr lang="en-US" sz="1800" dirty="0">
                  <a:solidFill>
                    <a:srgbClr val="1E4899"/>
                  </a:solidFill>
                  <a:latin typeface="Arial" charset="0"/>
                </a:rPr>
                <a:t>Leader for term 7</a:t>
              </a:r>
            </a:p>
          </p:txBody>
        </p:sp>
        <p:sp>
          <p:nvSpPr>
            <p:cNvPr id="313" name="TextBox 312"/>
            <p:cNvSpPr txBox="1"/>
            <p:nvPr/>
          </p:nvSpPr>
          <p:spPr>
            <a:xfrm>
              <a:off x="2753495" y="1470402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E4899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314" name="TextBox 313"/>
            <p:cNvSpPr txBox="1"/>
            <p:nvPr/>
          </p:nvSpPr>
          <p:spPr>
            <a:xfrm>
              <a:off x="3134495" y="1470402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E4899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315" name="TextBox 314"/>
            <p:cNvSpPr txBox="1"/>
            <p:nvPr/>
          </p:nvSpPr>
          <p:spPr>
            <a:xfrm>
              <a:off x="3515495" y="1470402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E4899"/>
                  </a:solidFill>
                  <a:latin typeface="Arial" charset="0"/>
                </a:rPr>
                <a:t>3</a:t>
              </a:r>
            </a:p>
          </p:txBody>
        </p:sp>
        <p:sp>
          <p:nvSpPr>
            <p:cNvPr id="316" name="TextBox 315"/>
            <p:cNvSpPr txBox="1"/>
            <p:nvPr/>
          </p:nvSpPr>
          <p:spPr>
            <a:xfrm>
              <a:off x="3896495" y="1470402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E4899"/>
                  </a:solidFill>
                  <a:latin typeface="Arial" charset="0"/>
                </a:rPr>
                <a:t>4</a:t>
              </a:r>
            </a:p>
          </p:txBody>
        </p:sp>
        <p:sp>
          <p:nvSpPr>
            <p:cNvPr id="317" name="TextBox 316"/>
            <p:cNvSpPr txBox="1"/>
            <p:nvPr/>
          </p:nvSpPr>
          <p:spPr>
            <a:xfrm>
              <a:off x="4277495" y="1470402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E4899"/>
                  </a:solidFill>
                  <a:latin typeface="Arial" charset="0"/>
                </a:rPr>
                <a:t>5</a:t>
              </a:r>
            </a:p>
          </p:txBody>
        </p:sp>
        <p:sp>
          <p:nvSpPr>
            <p:cNvPr id="318" name="TextBox 317"/>
            <p:cNvSpPr txBox="1"/>
            <p:nvPr/>
          </p:nvSpPr>
          <p:spPr>
            <a:xfrm>
              <a:off x="4658495" y="1470402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E4899"/>
                  </a:solidFill>
                  <a:latin typeface="Arial" charset="0"/>
                </a:rPr>
                <a:t>6</a:t>
              </a:r>
            </a:p>
          </p:txBody>
        </p:sp>
        <p:sp>
          <p:nvSpPr>
            <p:cNvPr id="319" name="TextBox 318"/>
            <p:cNvSpPr txBox="1"/>
            <p:nvPr/>
          </p:nvSpPr>
          <p:spPr>
            <a:xfrm>
              <a:off x="5039495" y="1470402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E4899"/>
                  </a:solidFill>
                  <a:latin typeface="Arial" charset="0"/>
                </a:rPr>
                <a:t>7</a:t>
              </a:r>
            </a:p>
          </p:txBody>
        </p:sp>
        <p:sp>
          <p:nvSpPr>
            <p:cNvPr id="320" name="TextBox 319"/>
            <p:cNvSpPr txBox="1"/>
            <p:nvPr/>
          </p:nvSpPr>
          <p:spPr>
            <a:xfrm>
              <a:off x="5420495" y="1470402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E4899"/>
                  </a:solidFill>
                  <a:latin typeface="Arial" charset="0"/>
                </a:rPr>
                <a:t>8</a:t>
              </a:r>
            </a:p>
          </p:txBody>
        </p:sp>
        <p:sp>
          <p:nvSpPr>
            <p:cNvPr id="321" name="TextBox 320"/>
            <p:cNvSpPr txBox="1"/>
            <p:nvPr/>
          </p:nvSpPr>
          <p:spPr>
            <a:xfrm>
              <a:off x="5801495" y="1470402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E4899"/>
                  </a:solidFill>
                  <a:latin typeface="Arial" charset="0"/>
                </a:rPr>
                <a:t>9</a:t>
              </a:r>
            </a:p>
          </p:txBody>
        </p:sp>
        <p:sp>
          <p:nvSpPr>
            <p:cNvPr id="322" name="TextBox 321"/>
            <p:cNvSpPr txBox="1"/>
            <p:nvPr/>
          </p:nvSpPr>
          <p:spPr>
            <a:xfrm>
              <a:off x="6106295" y="1470402"/>
              <a:ext cx="533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E4899"/>
                  </a:solidFill>
                  <a:latin typeface="Arial" charset="0"/>
                </a:rPr>
                <a:t>10</a:t>
              </a:r>
            </a:p>
          </p:txBody>
        </p:sp>
        <p:sp>
          <p:nvSpPr>
            <p:cNvPr id="323" name="TextBox 322"/>
            <p:cNvSpPr txBox="1"/>
            <p:nvPr/>
          </p:nvSpPr>
          <p:spPr>
            <a:xfrm>
              <a:off x="6487295" y="1470402"/>
              <a:ext cx="533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E4899"/>
                  </a:solidFill>
                  <a:latin typeface="Arial" charset="0"/>
                </a:rPr>
                <a:t>11</a:t>
              </a:r>
            </a:p>
          </p:txBody>
        </p:sp>
        <p:sp>
          <p:nvSpPr>
            <p:cNvPr id="324" name="TextBox 323"/>
            <p:cNvSpPr txBox="1"/>
            <p:nvPr/>
          </p:nvSpPr>
          <p:spPr>
            <a:xfrm>
              <a:off x="6868295" y="1470402"/>
              <a:ext cx="533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rgbClr val="1E4899"/>
                  </a:solidFill>
                  <a:latin typeface="Arial" charset="0"/>
                </a:rPr>
                <a:t>12</a:t>
              </a:r>
            </a:p>
          </p:txBody>
        </p:sp>
      </p:grpSp>
      <p:sp>
        <p:nvSpPr>
          <p:cNvPr id="168" name="Rectangle 167"/>
          <p:cNvSpPr/>
          <p:nvPr/>
        </p:nvSpPr>
        <p:spPr>
          <a:xfrm>
            <a:off x="4268228" y="2547336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69" name="Rectangle 168"/>
          <p:cNvSpPr/>
          <p:nvPr/>
        </p:nvSpPr>
        <p:spPr>
          <a:xfrm>
            <a:off x="5411228" y="2547336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170" name="Rectangle 169"/>
          <p:cNvSpPr/>
          <p:nvPr/>
        </p:nvSpPr>
        <p:spPr>
          <a:xfrm>
            <a:off x="4649228" y="2547336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71" name="Rectangle 170"/>
          <p:cNvSpPr/>
          <p:nvPr/>
        </p:nvSpPr>
        <p:spPr>
          <a:xfrm>
            <a:off x="5030228" y="2547336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72" name="Rectangle 171"/>
          <p:cNvSpPr/>
          <p:nvPr/>
        </p:nvSpPr>
        <p:spPr>
          <a:xfrm>
            <a:off x="4268228" y="3233136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73" name="Rectangle 172"/>
          <p:cNvSpPr/>
          <p:nvPr/>
        </p:nvSpPr>
        <p:spPr>
          <a:xfrm>
            <a:off x="4649228" y="3233136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74" name="Rectangle 173"/>
          <p:cNvSpPr/>
          <p:nvPr/>
        </p:nvSpPr>
        <p:spPr>
          <a:xfrm>
            <a:off x="5030228" y="3233136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76" name="TextBox 175"/>
          <p:cNvSpPr txBox="1"/>
          <p:nvPr/>
        </p:nvSpPr>
        <p:spPr>
          <a:xfrm>
            <a:off x="2347823" y="3301808"/>
            <a:ext cx="1333698" cy="24365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ts val="1900"/>
              </a:lnSpc>
            </a:pPr>
            <a:r>
              <a:rPr lang="en-US" sz="1800" b="0" dirty="0">
                <a:solidFill>
                  <a:srgbClr val="1E4899"/>
                </a:solidFill>
                <a:latin typeface="Arial" charset="0"/>
              </a:rPr>
              <a:t>Before repair</a:t>
            </a:r>
          </a:p>
        </p:txBody>
      </p:sp>
      <p:sp>
        <p:nvSpPr>
          <p:cNvPr id="177" name="Rectangle 176"/>
          <p:cNvSpPr/>
          <p:nvPr/>
        </p:nvSpPr>
        <p:spPr>
          <a:xfrm>
            <a:off x="5411228" y="3233136"/>
            <a:ext cx="381000" cy="381000"/>
          </a:xfrm>
          <a:prstGeom prst="rect">
            <a:avLst/>
          </a:prstGeom>
          <a:solidFill>
            <a:srgbClr val="D1B2E8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78" name="Rectangle 177"/>
          <p:cNvSpPr/>
          <p:nvPr/>
        </p:nvSpPr>
        <p:spPr>
          <a:xfrm>
            <a:off x="5792228" y="3233136"/>
            <a:ext cx="381000" cy="381000"/>
          </a:xfrm>
          <a:prstGeom prst="rect">
            <a:avLst/>
          </a:prstGeom>
          <a:solidFill>
            <a:srgbClr val="D1B2E8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79" name="Rectangle 178"/>
          <p:cNvSpPr/>
          <p:nvPr/>
        </p:nvSpPr>
        <p:spPr>
          <a:xfrm>
            <a:off x="8078228" y="3233136"/>
            <a:ext cx="381000" cy="381000"/>
          </a:xfrm>
          <a:prstGeom prst="rect">
            <a:avLst/>
          </a:prstGeom>
          <a:solidFill>
            <a:srgbClr val="FFE18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80" name="Rectangle 179"/>
          <p:cNvSpPr/>
          <p:nvPr/>
        </p:nvSpPr>
        <p:spPr>
          <a:xfrm>
            <a:off x="6554228" y="3233136"/>
            <a:ext cx="381000" cy="381000"/>
          </a:xfrm>
          <a:prstGeom prst="rect">
            <a:avLst/>
          </a:prstGeom>
          <a:solidFill>
            <a:srgbClr val="FFE18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81" name="Rectangle 180"/>
          <p:cNvSpPr/>
          <p:nvPr/>
        </p:nvSpPr>
        <p:spPr>
          <a:xfrm>
            <a:off x="6935228" y="3233136"/>
            <a:ext cx="381000" cy="381000"/>
          </a:xfrm>
          <a:prstGeom prst="rect">
            <a:avLst/>
          </a:prstGeom>
          <a:solidFill>
            <a:srgbClr val="FFE18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82" name="Rectangle 181"/>
          <p:cNvSpPr/>
          <p:nvPr/>
        </p:nvSpPr>
        <p:spPr>
          <a:xfrm>
            <a:off x="7316228" y="3233136"/>
            <a:ext cx="381000" cy="381000"/>
          </a:xfrm>
          <a:prstGeom prst="rect">
            <a:avLst/>
          </a:prstGeom>
          <a:solidFill>
            <a:srgbClr val="FFE18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83" name="Rectangle 182"/>
          <p:cNvSpPr/>
          <p:nvPr/>
        </p:nvSpPr>
        <p:spPr>
          <a:xfrm>
            <a:off x="7697228" y="3233136"/>
            <a:ext cx="381000" cy="381000"/>
          </a:xfrm>
          <a:prstGeom prst="rect">
            <a:avLst/>
          </a:prstGeom>
          <a:solidFill>
            <a:srgbClr val="FFE18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84" name="Rectangle 183"/>
          <p:cNvSpPr/>
          <p:nvPr/>
        </p:nvSpPr>
        <p:spPr>
          <a:xfrm>
            <a:off x="6173228" y="3233136"/>
            <a:ext cx="381000" cy="381000"/>
          </a:xfrm>
          <a:prstGeom prst="rect">
            <a:avLst/>
          </a:prstGeom>
          <a:solidFill>
            <a:srgbClr val="D1B2E8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85" name="TextBox 184"/>
          <p:cNvSpPr txBox="1"/>
          <p:nvPr/>
        </p:nvSpPr>
        <p:spPr>
          <a:xfrm>
            <a:off x="3811028" y="2599339"/>
            <a:ext cx="381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b="0" dirty="0">
                <a:solidFill>
                  <a:srgbClr val="1E4899"/>
                </a:solidFill>
                <a:latin typeface="Arial" charset="0"/>
              </a:rPr>
              <a:t>(a)</a:t>
            </a:r>
          </a:p>
        </p:txBody>
      </p:sp>
      <p:sp>
        <p:nvSpPr>
          <p:cNvPr id="186" name="TextBox 185"/>
          <p:cNvSpPr txBox="1"/>
          <p:nvPr/>
        </p:nvSpPr>
        <p:spPr>
          <a:xfrm>
            <a:off x="3811028" y="3285139"/>
            <a:ext cx="381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b="0" dirty="0">
                <a:solidFill>
                  <a:srgbClr val="1E4899"/>
                </a:solidFill>
                <a:latin typeface="Arial" charset="0"/>
              </a:rPr>
              <a:t>(f)</a:t>
            </a:r>
          </a:p>
        </p:txBody>
      </p:sp>
      <p:sp>
        <p:nvSpPr>
          <p:cNvPr id="203" name="Rectangle 202"/>
          <p:cNvSpPr/>
          <p:nvPr/>
        </p:nvSpPr>
        <p:spPr>
          <a:xfrm>
            <a:off x="8087559" y="1870867"/>
            <a:ext cx="381000" cy="381000"/>
          </a:xfrm>
          <a:prstGeom prst="rect">
            <a:avLst/>
          </a:prstGeom>
          <a:noFill/>
          <a:ln w="19050">
            <a:solidFill>
              <a:schemeClr val="accent4"/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endParaRPr lang="en-US" sz="1600" b="0" dirty="0">
              <a:solidFill>
                <a:srgbClr val="000000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4268228" y="4224775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/>
              <a:t>1</a:t>
            </a:r>
          </a:p>
        </p:txBody>
      </p:sp>
      <p:sp>
        <p:nvSpPr>
          <p:cNvPr id="66" name="Rectangle 65"/>
          <p:cNvSpPr/>
          <p:nvPr/>
        </p:nvSpPr>
        <p:spPr>
          <a:xfrm>
            <a:off x="4649228" y="4224775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/>
              <a:t>1</a:t>
            </a:r>
          </a:p>
        </p:txBody>
      </p:sp>
      <p:sp>
        <p:nvSpPr>
          <p:cNvPr id="67" name="Rectangle 66"/>
          <p:cNvSpPr/>
          <p:nvPr/>
        </p:nvSpPr>
        <p:spPr>
          <a:xfrm>
            <a:off x="5030228" y="4224775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/>
              <a:t>1</a:t>
            </a:r>
          </a:p>
        </p:txBody>
      </p:sp>
      <p:sp>
        <p:nvSpPr>
          <p:cNvPr id="68" name="Rectangle 67"/>
          <p:cNvSpPr/>
          <p:nvPr/>
        </p:nvSpPr>
        <p:spPr>
          <a:xfrm>
            <a:off x="5411228" y="4224775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b="0" dirty="0"/>
              <a:t>4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3804404" y="4232672"/>
            <a:ext cx="381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b="0" dirty="0">
                <a:solidFill>
                  <a:srgbClr val="1E4899"/>
                </a:solidFill>
                <a:latin typeface="Arial" charset="0"/>
              </a:rPr>
              <a:t>(f)</a:t>
            </a:r>
          </a:p>
        </p:txBody>
      </p:sp>
      <p:cxnSp>
        <p:nvCxnSpPr>
          <p:cNvPr id="70" name="Straight Arrow Connector 69"/>
          <p:cNvCxnSpPr/>
          <p:nvPr/>
        </p:nvCxnSpPr>
        <p:spPr>
          <a:xfrm>
            <a:off x="5984816" y="1536786"/>
            <a:ext cx="0" cy="1076934"/>
          </a:xfrm>
          <a:prstGeom prst="straightConnector1">
            <a:avLst/>
          </a:prstGeom>
          <a:noFill/>
          <a:ln w="25400">
            <a:solidFill>
              <a:schemeClr val="accent4"/>
            </a:solidFill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5604228" y="1536788"/>
            <a:ext cx="3116" cy="1758233"/>
          </a:xfrm>
          <a:prstGeom prst="straightConnector1">
            <a:avLst/>
          </a:prstGeom>
          <a:noFill/>
          <a:ln w="25400">
            <a:solidFill>
              <a:schemeClr val="accent4"/>
            </a:solidFill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72" name="TextBox 71"/>
          <p:cNvSpPr txBox="1"/>
          <p:nvPr/>
        </p:nvSpPr>
        <p:spPr>
          <a:xfrm>
            <a:off x="5321928" y="1293533"/>
            <a:ext cx="1077218" cy="24365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ts val="1900"/>
              </a:lnSpc>
            </a:pPr>
            <a:r>
              <a:rPr lang="en-US" sz="1800" dirty="0" err="1">
                <a:solidFill>
                  <a:srgbClr val="A5001E"/>
                </a:solidFill>
                <a:latin typeface="Arial" charset="0"/>
              </a:rPr>
              <a:t>nextIndex</a:t>
            </a:r>
            <a:endParaRPr lang="en-US" sz="1800" dirty="0">
              <a:solidFill>
                <a:srgbClr val="A5001E"/>
              </a:solidFill>
              <a:latin typeface="Arial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830145" y="3715188"/>
            <a:ext cx="411090" cy="420136"/>
          </a:xfrm>
          <a:prstGeom prst="down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/>
          <p:cNvSpPr txBox="1"/>
          <p:nvPr/>
        </p:nvSpPr>
        <p:spPr>
          <a:xfrm>
            <a:off x="2540183" y="4276805"/>
            <a:ext cx="1141338" cy="24365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ts val="1900"/>
              </a:lnSpc>
            </a:pPr>
            <a:r>
              <a:rPr lang="en-US" sz="1800" b="0" dirty="0">
                <a:solidFill>
                  <a:srgbClr val="1E4899"/>
                </a:solidFill>
                <a:latin typeface="Arial" charset="0"/>
              </a:rPr>
              <a:t>After repair</a:t>
            </a:r>
          </a:p>
        </p:txBody>
      </p:sp>
    </p:spTree>
    <p:extLst>
      <p:ext uri="{BB962C8B-B14F-4D97-AF65-F5344CB8AC3E}">
        <p14:creationId xmlns:p14="http://schemas.microsoft.com/office/powerpoint/2010/main" val="1667409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1453896"/>
            <a:ext cx="10092560" cy="531202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en-US" sz="2800" dirty="0"/>
              <a:t>Leader temporarily disconnected  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sz="2400" dirty="0"/>
              <a:t>→ other servers elect new leader</a:t>
            </a:r>
          </a:p>
          <a:p>
            <a:pPr marL="857250" lvl="2" indent="0">
              <a:lnSpc>
                <a:spcPct val="100000"/>
              </a:lnSpc>
              <a:buNone/>
            </a:pPr>
            <a:r>
              <a:rPr lang="en-US" dirty="0"/>
              <a:t>→ old leader reconnected</a:t>
            </a:r>
          </a:p>
          <a:p>
            <a:pPr marL="1314450" lvl="3" indent="0">
              <a:lnSpc>
                <a:spcPct val="100000"/>
              </a:lnSpc>
              <a:buNone/>
            </a:pPr>
            <a:r>
              <a:rPr lang="en-US" dirty="0"/>
              <a:t>→ old leader attempts to commit log entries</a:t>
            </a:r>
          </a:p>
          <a:p>
            <a:pPr>
              <a:lnSpc>
                <a:spcPct val="100000"/>
              </a:lnSpc>
              <a:spcBef>
                <a:spcPts val="2000"/>
              </a:spcBef>
            </a:pPr>
            <a:r>
              <a:rPr lang="en-US" sz="2800" dirty="0"/>
              <a:t>Terms used to detect stale leaders (and candidates)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Every RPC contains term of sender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Sender’s term &lt; receiver:</a:t>
            </a:r>
          </a:p>
          <a:p>
            <a:pPr lvl="2">
              <a:lnSpc>
                <a:spcPct val="100000"/>
              </a:lnSpc>
            </a:pPr>
            <a:r>
              <a:rPr lang="en-US" dirty="0"/>
              <a:t>Receiver: Rejects RPC (via ACK which sender processes…)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Receiver’s term &lt; sender:</a:t>
            </a:r>
          </a:p>
          <a:p>
            <a:pPr lvl="2">
              <a:lnSpc>
                <a:spcPct val="100000"/>
              </a:lnSpc>
            </a:pPr>
            <a:r>
              <a:rPr lang="en-US" dirty="0"/>
              <a:t>Receiver reverts to follower, updates term, processes RPC</a:t>
            </a:r>
          </a:p>
          <a:p>
            <a:pPr>
              <a:lnSpc>
                <a:spcPct val="100000"/>
              </a:lnSpc>
              <a:spcBef>
                <a:spcPts val="2000"/>
              </a:spcBef>
            </a:pPr>
            <a:r>
              <a:rPr lang="en-US" sz="2800" dirty="0"/>
              <a:t>Election updates terms of majority of servers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Deposed server cannot commit new log entries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sp>
        <p:nvSpPr>
          <p:cNvPr id="9" name="Title 5"/>
          <p:cNvSpPr>
            <a:spLocks noGrp="1"/>
          </p:cNvSpPr>
          <p:nvPr>
            <p:ph type="title"/>
          </p:nvPr>
        </p:nvSpPr>
        <p:spPr>
          <a:xfrm>
            <a:off x="374904" y="18288"/>
            <a:ext cx="11540359" cy="1066800"/>
          </a:xfrm>
        </p:spPr>
        <p:txBody>
          <a:bodyPr/>
          <a:lstStyle/>
          <a:p>
            <a:r>
              <a:rPr lang="en-US" dirty="0"/>
              <a:t>Neutralizing Old Leaders</a:t>
            </a:r>
          </a:p>
        </p:txBody>
      </p:sp>
    </p:spTree>
    <p:extLst>
      <p:ext uri="{BB962C8B-B14F-4D97-AF65-F5344CB8AC3E}">
        <p14:creationId xmlns:p14="http://schemas.microsoft.com/office/powerpoint/2010/main" val="721367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1381706"/>
            <a:ext cx="9456821" cy="531202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600" dirty="0"/>
              <a:t>Send commands to leader</a:t>
            </a:r>
          </a:p>
          <a:p>
            <a:pPr lvl="1">
              <a:lnSpc>
                <a:spcPct val="100000"/>
              </a:lnSpc>
            </a:pPr>
            <a:r>
              <a:rPr lang="en-US" sz="2200" dirty="0"/>
              <a:t>If leader unknown, contact any server, which redirects client to leader</a:t>
            </a:r>
          </a:p>
          <a:p>
            <a:pPr>
              <a:lnSpc>
                <a:spcPct val="100000"/>
              </a:lnSpc>
              <a:spcBef>
                <a:spcPts val="2000"/>
              </a:spcBef>
            </a:pPr>
            <a:r>
              <a:rPr lang="en-US" sz="2600" dirty="0"/>
              <a:t>Leader only responds after command logged, committed, and executed by leader </a:t>
            </a:r>
          </a:p>
          <a:p>
            <a:pPr>
              <a:lnSpc>
                <a:spcPct val="100000"/>
              </a:lnSpc>
              <a:spcBef>
                <a:spcPts val="2000"/>
              </a:spcBef>
            </a:pPr>
            <a:r>
              <a:rPr lang="en-US" sz="2600" dirty="0"/>
              <a:t>If request times out (e.g., leader crashes):</a:t>
            </a:r>
          </a:p>
          <a:p>
            <a:pPr lvl="1">
              <a:lnSpc>
                <a:spcPct val="100000"/>
              </a:lnSpc>
            </a:pPr>
            <a:r>
              <a:rPr lang="en-US" sz="2200" dirty="0"/>
              <a:t>Client reissues command to new leader (after possible redirect)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2600" dirty="0"/>
              <a:t>Ensure </a:t>
            </a:r>
            <a:r>
              <a:rPr lang="en-US" sz="2600" dirty="0">
                <a:solidFill>
                  <a:srgbClr val="C00000"/>
                </a:solidFill>
              </a:rPr>
              <a:t>exactly-once semantics </a:t>
            </a:r>
            <a:r>
              <a:rPr lang="en-US" sz="2600" dirty="0"/>
              <a:t>even with leader failures</a:t>
            </a:r>
          </a:p>
          <a:p>
            <a:pPr lvl="1">
              <a:lnSpc>
                <a:spcPct val="100000"/>
              </a:lnSpc>
            </a:pPr>
            <a:r>
              <a:rPr lang="en-US" sz="2200" dirty="0"/>
              <a:t>E.g., Leader can execute command then crash before responding</a:t>
            </a:r>
          </a:p>
          <a:p>
            <a:pPr lvl="1">
              <a:lnSpc>
                <a:spcPct val="100000"/>
              </a:lnSpc>
            </a:pPr>
            <a:r>
              <a:rPr lang="en-US" sz="2200" dirty="0"/>
              <a:t>Client should embed unique request ID in each command</a:t>
            </a:r>
          </a:p>
          <a:p>
            <a:pPr lvl="1">
              <a:lnSpc>
                <a:spcPct val="100000"/>
              </a:lnSpc>
            </a:pPr>
            <a:r>
              <a:rPr lang="en-US" sz="2200" dirty="0"/>
              <a:t>This unique request ID included in log entry</a:t>
            </a:r>
          </a:p>
          <a:p>
            <a:pPr lvl="1">
              <a:lnSpc>
                <a:spcPct val="100000"/>
              </a:lnSpc>
            </a:pPr>
            <a:r>
              <a:rPr lang="en-US" sz="2200" dirty="0"/>
              <a:t>Before accepting request, leader checks log for entry with same id</a:t>
            </a:r>
          </a:p>
          <a:p>
            <a:pPr lvl="1">
              <a:lnSpc>
                <a:spcPct val="100000"/>
              </a:lnSpc>
            </a:pPr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  <p:sp>
        <p:nvSpPr>
          <p:cNvPr id="9" name="Title 5"/>
          <p:cNvSpPr>
            <a:spLocks noGrp="1"/>
          </p:cNvSpPr>
          <p:nvPr>
            <p:ph type="title"/>
          </p:nvPr>
        </p:nvSpPr>
        <p:spPr>
          <a:xfrm>
            <a:off x="374904" y="18288"/>
            <a:ext cx="11540359" cy="1066800"/>
          </a:xfrm>
        </p:spPr>
        <p:txBody>
          <a:bodyPr/>
          <a:lstStyle/>
          <a:p>
            <a:r>
              <a:rPr lang="en-US" dirty="0"/>
              <a:t>Client Protocol</a:t>
            </a:r>
          </a:p>
        </p:txBody>
      </p:sp>
    </p:spTree>
    <p:extLst>
      <p:ext uri="{BB962C8B-B14F-4D97-AF65-F5344CB8AC3E}">
        <p14:creationId xmlns:p14="http://schemas.microsoft.com/office/powerpoint/2010/main" val="794783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3064" y="2653051"/>
            <a:ext cx="10363200" cy="1362075"/>
          </a:xfrm>
        </p:spPr>
        <p:txBody>
          <a:bodyPr/>
          <a:lstStyle/>
          <a:p>
            <a:r>
              <a:rPr lang="en-US" dirty="0"/>
              <a:t>Reconfiguration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59B53-AEC7-9D43-BD4D-FB123296CDE3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28356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1321789"/>
            <a:ext cx="8301789" cy="300325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2600" dirty="0"/>
              <a:t>View configuration:  { leader, { members }, settings }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2600" dirty="0"/>
              <a:t>Consensus must support changes to configuration:  e.g., </a:t>
            </a:r>
            <a:r>
              <a:rPr lang="en-US" sz="2400" dirty="0"/>
              <a:t>replace failed machine, change degree of replication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2600" dirty="0"/>
              <a:t>Cannot switch directly from one config to another: </a:t>
            </a:r>
            <a:r>
              <a:rPr lang="en-US" sz="2600" dirty="0">
                <a:solidFill>
                  <a:schemeClr val="accent4"/>
                </a:solidFill>
              </a:rPr>
              <a:t>conflicting majorities </a:t>
            </a:r>
            <a:r>
              <a:rPr lang="en-US" sz="2600" dirty="0"/>
              <a:t>could arise</a:t>
            </a:r>
          </a:p>
          <a:p>
            <a:pPr lvl="1">
              <a:lnSpc>
                <a:spcPct val="100000"/>
              </a:lnSpc>
              <a:spcBef>
                <a:spcPts val="1800"/>
              </a:spcBef>
            </a:pPr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  <p:sp>
        <p:nvSpPr>
          <p:cNvPr id="9" name="Title 5"/>
          <p:cNvSpPr>
            <a:spLocks noGrp="1"/>
          </p:cNvSpPr>
          <p:nvPr>
            <p:ph type="title"/>
          </p:nvPr>
        </p:nvSpPr>
        <p:spPr>
          <a:xfrm>
            <a:off x="346840" y="84772"/>
            <a:ext cx="11540359" cy="1066800"/>
          </a:xfrm>
        </p:spPr>
        <p:txBody>
          <a:bodyPr/>
          <a:lstStyle/>
          <a:p>
            <a:r>
              <a:rPr lang="en-US" dirty="0"/>
              <a:t>Configuration Changes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2542251" y="4086926"/>
            <a:ext cx="5581836" cy="2466275"/>
            <a:chOff x="993712" y="4230585"/>
            <a:chExt cx="5581836" cy="2466275"/>
          </a:xfrm>
        </p:grpSpPr>
        <p:sp>
          <p:nvSpPr>
            <p:cNvPr id="10" name="Rectangle 9"/>
            <p:cNvSpPr/>
            <p:nvPr/>
          </p:nvSpPr>
          <p:spPr>
            <a:xfrm>
              <a:off x="2060512" y="4611585"/>
              <a:ext cx="4495800" cy="2286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endParaRPr lang="en-US" sz="1600" b="0">
                <a:solidFill>
                  <a:srgbClr val="000000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108512" y="4611585"/>
              <a:ext cx="1447800" cy="228600"/>
            </a:xfrm>
            <a:prstGeom prst="rect">
              <a:avLst/>
            </a:prstGeom>
            <a:solidFill>
              <a:srgbClr val="CCD9F4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endParaRPr lang="en-US" sz="1600" b="0">
                <a:solidFill>
                  <a:srgbClr val="00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060512" y="4230585"/>
              <a:ext cx="442429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dirty="0">
                  <a:solidFill>
                    <a:srgbClr val="000000"/>
                  </a:solidFill>
                  <a:latin typeface="Arial" charset="0"/>
                </a:rPr>
                <a:t>C</a:t>
              </a:r>
              <a:r>
                <a:rPr lang="en-US" baseline="-25000" dirty="0">
                  <a:solidFill>
                    <a:srgbClr val="000000"/>
                  </a:solidFill>
                  <a:latin typeface="Arial" charset="0"/>
                </a:rPr>
                <a:t>old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057778" y="4230585"/>
              <a:ext cx="517770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dirty="0" err="1">
                  <a:solidFill>
                    <a:srgbClr val="000000"/>
                  </a:solidFill>
                  <a:latin typeface="Arial" charset="0"/>
                </a:rPr>
                <a:t>C</a:t>
              </a:r>
              <a:r>
                <a:rPr lang="en-US" baseline="-25000" dirty="0" err="1">
                  <a:solidFill>
                    <a:srgbClr val="000000"/>
                  </a:solidFill>
                  <a:latin typeface="Arial" charset="0"/>
                </a:rPr>
                <a:t>new</a:t>
              </a:r>
              <a:endParaRPr lang="en-US" baseline="-250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993712" y="4587386"/>
              <a:ext cx="872034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1800" b="0" dirty="0">
                  <a:solidFill>
                    <a:srgbClr val="000000"/>
                  </a:solidFill>
                  <a:latin typeface="Arial" charset="0"/>
                </a:rPr>
                <a:t>Server 1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060512" y="4969139"/>
              <a:ext cx="4495800" cy="2286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endParaRPr lang="en-US" sz="1600" b="0">
                <a:solidFill>
                  <a:srgbClr val="000000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651312" y="4969139"/>
              <a:ext cx="1905000" cy="228600"/>
            </a:xfrm>
            <a:prstGeom prst="rect">
              <a:avLst/>
            </a:prstGeom>
            <a:solidFill>
              <a:srgbClr val="CCD9F4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endParaRPr lang="en-US" sz="1600" b="0">
                <a:solidFill>
                  <a:srgbClr val="000000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060512" y="5326693"/>
              <a:ext cx="4495800" cy="2286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endParaRPr lang="en-US" sz="1600" b="0">
                <a:solidFill>
                  <a:srgbClr val="000000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041712" y="5326693"/>
              <a:ext cx="2514600" cy="228600"/>
            </a:xfrm>
            <a:prstGeom prst="rect">
              <a:avLst/>
            </a:prstGeom>
            <a:solidFill>
              <a:srgbClr val="CCD9F4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endParaRPr lang="en-US" sz="1600" b="0">
                <a:solidFill>
                  <a:srgbClr val="000000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584512" y="5684247"/>
              <a:ext cx="2971800" cy="228600"/>
            </a:xfrm>
            <a:prstGeom prst="rect">
              <a:avLst/>
            </a:prstGeom>
            <a:solidFill>
              <a:srgbClr val="CCD9F4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endParaRPr lang="en-US" sz="1600" b="0">
                <a:solidFill>
                  <a:srgbClr val="000000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127312" y="6041801"/>
              <a:ext cx="3429000" cy="228600"/>
            </a:xfrm>
            <a:prstGeom prst="rect">
              <a:avLst/>
            </a:prstGeom>
            <a:solidFill>
              <a:srgbClr val="CCD9F4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endParaRPr lang="en-US" sz="1600" b="0">
                <a:solidFill>
                  <a:srgbClr val="000000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993712" y="4944940"/>
              <a:ext cx="872034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1800" b="0" dirty="0">
                  <a:solidFill>
                    <a:srgbClr val="000000"/>
                  </a:solidFill>
                  <a:latin typeface="Arial" charset="0"/>
                </a:rPr>
                <a:t>Server 2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993712" y="5302494"/>
              <a:ext cx="872034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1800" b="0" dirty="0">
                  <a:solidFill>
                    <a:srgbClr val="000000"/>
                  </a:solidFill>
                  <a:latin typeface="Arial" charset="0"/>
                </a:rPr>
                <a:t>Server 3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993712" y="5660048"/>
              <a:ext cx="872034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1800" b="0" dirty="0">
                  <a:solidFill>
                    <a:srgbClr val="000000"/>
                  </a:solidFill>
                  <a:latin typeface="Arial" charset="0"/>
                </a:rPr>
                <a:t>Server 4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993712" y="6017602"/>
              <a:ext cx="872034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1800" b="0" dirty="0">
                  <a:solidFill>
                    <a:srgbClr val="000000"/>
                  </a:solidFill>
                  <a:latin typeface="Arial" charset="0"/>
                </a:rPr>
                <a:t>Server 5</a:t>
              </a:r>
            </a:p>
          </p:txBody>
        </p:sp>
        <p:cxnSp>
          <p:nvCxnSpPr>
            <p:cNvPr id="31" name="Straight Connector 30"/>
            <p:cNvCxnSpPr/>
            <p:nvPr/>
          </p:nvCxnSpPr>
          <p:spPr>
            <a:xfrm>
              <a:off x="2060512" y="6434524"/>
              <a:ext cx="4495800" cy="0"/>
            </a:xfrm>
            <a:prstGeom prst="line">
              <a:avLst/>
            </a:prstGeom>
            <a:ln w="19050" cap="rnd">
              <a:tailEnd type="triangle" w="sm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2060512" y="6481416"/>
              <a:ext cx="368691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1400" dirty="0">
                  <a:solidFill>
                    <a:srgbClr val="000000"/>
                  </a:solidFill>
                  <a:latin typeface="Arial" charset="0"/>
                </a:rPr>
                <a:t>time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5742653" y="4086925"/>
            <a:ext cx="4455113" cy="2403828"/>
            <a:chOff x="4194112" y="4230584"/>
            <a:chExt cx="4455113" cy="2403828"/>
          </a:xfrm>
        </p:grpSpPr>
        <p:sp>
          <p:nvSpPr>
            <p:cNvPr id="43" name="Rounded Rectangle 42"/>
            <p:cNvSpPr/>
            <p:nvPr/>
          </p:nvSpPr>
          <p:spPr>
            <a:xfrm>
              <a:off x="4194112" y="5288193"/>
              <a:ext cx="304800" cy="1042415"/>
            </a:xfrm>
            <a:prstGeom prst="roundRect">
              <a:avLst/>
            </a:prstGeom>
            <a:noFill/>
            <a:ln>
              <a:solidFill>
                <a:srgbClr val="3167D3"/>
              </a:solidFill>
              <a:prstDash val="sysDot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1800" b="0">
                <a:solidFill>
                  <a:srgbClr val="000000"/>
                </a:solidFill>
              </a:endParaRPr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4194112" y="4561362"/>
              <a:ext cx="304800" cy="685800"/>
            </a:xfrm>
            <a:prstGeom prst="roundRect">
              <a:avLst/>
            </a:prstGeom>
            <a:noFill/>
            <a:ln>
              <a:solidFill>
                <a:srgbClr val="00B800"/>
              </a:solidFill>
              <a:prstDash val="sysDot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1800" b="0">
                <a:solidFill>
                  <a:srgbClr val="000000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838634" y="4814462"/>
              <a:ext cx="1806584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dirty="0">
                  <a:solidFill>
                    <a:srgbClr val="008E00"/>
                  </a:solidFill>
                  <a:latin typeface="Arial" charset="0"/>
                </a:rPr>
                <a:t>Majority of C</a:t>
              </a:r>
              <a:r>
                <a:rPr lang="en-US" baseline="-25000" dirty="0">
                  <a:solidFill>
                    <a:srgbClr val="008E00"/>
                  </a:solidFill>
                  <a:latin typeface="Arial" charset="0"/>
                </a:rPr>
                <a:t>old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767300" y="5637355"/>
              <a:ext cx="1881925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dirty="0">
                  <a:solidFill>
                    <a:srgbClr val="3167D3"/>
                  </a:solidFill>
                  <a:latin typeface="Arial" charset="0"/>
                </a:rPr>
                <a:t>Majority of </a:t>
              </a:r>
              <a:r>
                <a:rPr lang="en-US" dirty="0" err="1">
                  <a:solidFill>
                    <a:srgbClr val="3167D3"/>
                  </a:solidFill>
                  <a:latin typeface="Arial" charset="0"/>
                </a:rPr>
                <a:t>C</a:t>
              </a:r>
              <a:r>
                <a:rPr lang="en-US" baseline="-25000" dirty="0" err="1">
                  <a:solidFill>
                    <a:srgbClr val="3167D3"/>
                  </a:solidFill>
                  <a:latin typeface="Arial" charset="0"/>
                </a:rPr>
                <a:t>new</a:t>
              </a:r>
              <a:endParaRPr lang="en-US" baseline="-25000" dirty="0">
                <a:solidFill>
                  <a:srgbClr val="3167D3"/>
                </a:solidFill>
                <a:latin typeface="Arial" charset="0"/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 flipV="1">
              <a:off x="4422712" y="4230584"/>
              <a:ext cx="3581412" cy="569173"/>
            </a:xfrm>
            <a:custGeom>
              <a:avLst/>
              <a:gdLst>
                <a:gd name="connsiteX0" fmla="*/ 3667225 w 3667225"/>
                <a:gd name="connsiteY0" fmla="*/ 0 h 386974"/>
                <a:gd name="connsiteX1" fmla="*/ 1838425 w 3667225"/>
                <a:gd name="connsiteY1" fmla="*/ 385011 h 386974"/>
                <a:gd name="connsiteX2" fmla="*/ 0 w 3667225"/>
                <a:gd name="connsiteY2" fmla="*/ 192506 h 386974"/>
                <a:gd name="connsiteX0" fmla="*/ 3667239 w 3667239"/>
                <a:gd name="connsiteY0" fmla="*/ 0 h 396392"/>
                <a:gd name="connsiteX1" fmla="*/ 1838439 w 3667239"/>
                <a:gd name="connsiteY1" fmla="*/ 385011 h 396392"/>
                <a:gd name="connsiteX2" fmla="*/ 14 w 3667239"/>
                <a:gd name="connsiteY2" fmla="*/ 192506 h 396392"/>
                <a:gd name="connsiteX0" fmla="*/ 3667239 w 3667239"/>
                <a:gd name="connsiteY0" fmla="*/ 0 h 385151"/>
                <a:gd name="connsiteX1" fmla="*/ 1838439 w 3667239"/>
                <a:gd name="connsiteY1" fmla="*/ 385011 h 385151"/>
                <a:gd name="connsiteX2" fmla="*/ 14 w 3667239"/>
                <a:gd name="connsiteY2" fmla="*/ 192506 h 385151"/>
                <a:gd name="connsiteX0" fmla="*/ 3667239 w 3667270"/>
                <a:gd name="connsiteY0" fmla="*/ 0 h 387089"/>
                <a:gd name="connsiteX1" fmla="*/ 1838439 w 3667270"/>
                <a:gd name="connsiteY1" fmla="*/ 385011 h 387089"/>
                <a:gd name="connsiteX2" fmla="*/ 14 w 3667270"/>
                <a:gd name="connsiteY2" fmla="*/ 192506 h 387089"/>
                <a:gd name="connsiteX0" fmla="*/ 3676864 w 3676895"/>
                <a:gd name="connsiteY0" fmla="*/ 0 h 392010"/>
                <a:gd name="connsiteX1" fmla="*/ 1848064 w 3676895"/>
                <a:gd name="connsiteY1" fmla="*/ 385011 h 392010"/>
                <a:gd name="connsiteX2" fmla="*/ 13 w 3676895"/>
                <a:gd name="connsiteY2" fmla="*/ 165341 h 392010"/>
                <a:gd name="connsiteX0" fmla="*/ 3676864 w 3676895"/>
                <a:gd name="connsiteY0" fmla="*/ 0 h 385691"/>
                <a:gd name="connsiteX1" fmla="*/ 1848064 w 3676895"/>
                <a:gd name="connsiteY1" fmla="*/ 385011 h 385691"/>
                <a:gd name="connsiteX2" fmla="*/ 13 w 3676895"/>
                <a:gd name="connsiteY2" fmla="*/ 165341 h 385691"/>
                <a:gd name="connsiteX0" fmla="*/ 3667239 w 3667271"/>
                <a:gd name="connsiteY0" fmla="*/ 0 h 346132"/>
                <a:gd name="connsiteX1" fmla="*/ 1848064 w 3667271"/>
                <a:gd name="connsiteY1" fmla="*/ 341548 h 346132"/>
                <a:gd name="connsiteX2" fmla="*/ 13 w 3667271"/>
                <a:gd name="connsiteY2" fmla="*/ 121878 h 346132"/>
                <a:gd name="connsiteX0" fmla="*/ 3667239 w 3667239"/>
                <a:gd name="connsiteY0" fmla="*/ 0 h 346132"/>
                <a:gd name="connsiteX1" fmla="*/ 1848064 w 3667239"/>
                <a:gd name="connsiteY1" fmla="*/ 341548 h 346132"/>
                <a:gd name="connsiteX2" fmla="*/ 13 w 3667239"/>
                <a:gd name="connsiteY2" fmla="*/ 121878 h 346132"/>
                <a:gd name="connsiteX0" fmla="*/ 3667240 w 3667240"/>
                <a:gd name="connsiteY0" fmla="*/ 0 h 341912"/>
                <a:gd name="connsiteX1" fmla="*/ 1848065 w 3667240"/>
                <a:gd name="connsiteY1" fmla="*/ 341548 h 341912"/>
                <a:gd name="connsiteX2" fmla="*/ 14 w 3667240"/>
                <a:gd name="connsiteY2" fmla="*/ 121878 h 34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67240" h="341912">
                  <a:moveTo>
                    <a:pt x="3667240" y="0"/>
                  </a:moveTo>
                  <a:cubicBezTo>
                    <a:pt x="3655208" y="315111"/>
                    <a:pt x="2478520" y="337533"/>
                    <a:pt x="1848065" y="341548"/>
                  </a:cubicBezTo>
                  <a:cubicBezTo>
                    <a:pt x="1217610" y="345563"/>
                    <a:pt x="-4799" y="319197"/>
                    <a:pt x="14" y="121878"/>
                  </a:cubicBezTo>
                </a:path>
              </a:pathLst>
            </a:custGeom>
            <a:noFill/>
            <a:ln>
              <a:solidFill>
                <a:srgbClr val="008E00"/>
              </a:solidFill>
              <a:tailEnd type="triangle" w="med" len="lg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1800" b="0">
                <a:solidFill>
                  <a:srgbClr val="000000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4422711" y="6001747"/>
              <a:ext cx="3591027" cy="632665"/>
            </a:xfrm>
            <a:custGeom>
              <a:avLst/>
              <a:gdLst>
                <a:gd name="connsiteX0" fmla="*/ 3667225 w 3667225"/>
                <a:gd name="connsiteY0" fmla="*/ 0 h 386974"/>
                <a:gd name="connsiteX1" fmla="*/ 1838425 w 3667225"/>
                <a:gd name="connsiteY1" fmla="*/ 385011 h 386974"/>
                <a:gd name="connsiteX2" fmla="*/ 0 w 3667225"/>
                <a:gd name="connsiteY2" fmla="*/ 192506 h 386974"/>
                <a:gd name="connsiteX0" fmla="*/ 3667239 w 3667239"/>
                <a:gd name="connsiteY0" fmla="*/ 0 h 396392"/>
                <a:gd name="connsiteX1" fmla="*/ 1838439 w 3667239"/>
                <a:gd name="connsiteY1" fmla="*/ 385011 h 396392"/>
                <a:gd name="connsiteX2" fmla="*/ 14 w 3667239"/>
                <a:gd name="connsiteY2" fmla="*/ 192506 h 396392"/>
                <a:gd name="connsiteX0" fmla="*/ 3667239 w 3667239"/>
                <a:gd name="connsiteY0" fmla="*/ 0 h 385151"/>
                <a:gd name="connsiteX1" fmla="*/ 1838439 w 3667239"/>
                <a:gd name="connsiteY1" fmla="*/ 385011 h 385151"/>
                <a:gd name="connsiteX2" fmla="*/ 14 w 3667239"/>
                <a:gd name="connsiteY2" fmla="*/ 192506 h 385151"/>
                <a:gd name="connsiteX0" fmla="*/ 3667239 w 3667270"/>
                <a:gd name="connsiteY0" fmla="*/ 0 h 387089"/>
                <a:gd name="connsiteX1" fmla="*/ 1838439 w 3667270"/>
                <a:gd name="connsiteY1" fmla="*/ 385011 h 387089"/>
                <a:gd name="connsiteX2" fmla="*/ 14 w 3667270"/>
                <a:gd name="connsiteY2" fmla="*/ 192506 h 387089"/>
                <a:gd name="connsiteX0" fmla="*/ 3676864 w 3676895"/>
                <a:gd name="connsiteY0" fmla="*/ 0 h 392010"/>
                <a:gd name="connsiteX1" fmla="*/ 1848064 w 3676895"/>
                <a:gd name="connsiteY1" fmla="*/ 385011 h 392010"/>
                <a:gd name="connsiteX2" fmla="*/ 13 w 3676895"/>
                <a:gd name="connsiteY2" fmla="*/ 165341 h 392010"/>
                <a:gd name="connsiteX0" fmla="*/ 3676864 w 3676895"/>
                <a:gd name="connsiteY0" fmla="*/ 0 h 385691"/>
                <a:gd name="connsiteX1" fmla="*/ 1848064 w 3676895"/>
                <a:gd name="connsiteY1" fmla="*/ 385011 h 385691"/>
                <a:gd name="connsiteX2" fmla="*/ 13 w 3676895"/>
                <a:gd name="connsiteY2" fmla="*/ 165341 h 385691"/>
                <a:gd name="connsiteX0" fmla="*/ 3686489 w 3686520"/>
                <a:gd name="connsiteY0" fmla="*/ 0 h 461109"/>
                <a:gd name="connsiteX1" fmla="*/ 1848064 w 3686520"/>
                <a:gd name="connsiteY1" fmla="*/ 450205 h 461109"/>
                <a:gd name="connsiteX2" fmla="*/ 13 w 3686520"/>
                <a:gd name="connsiteY2" fmla="*/ 230535 h 461109"/>
                <a:gd name="connsiteX0" fmla="*/ 3686489 w 3686520"/>
                <a:gd name="connsiteY0" fmla="*/ 0 h 461109"/>
                <a:gd name="connsiteX1" fmla="*/ 1848064 w 3686520"/>
                <a:gd name="connsiteY1" fmla="*/ 450205 h 461109"/>
                <a:gd name="connsiteX2" fmla="*/ 13 w 3686520"/>
                <a:gd name="connsiteY2" fmla="*/ 230535 h 461109"/>
                <a:gd name="connsiteX0" fmla="*/ 3686490 w 3686522"/>
                <a:gd name="connsiteY0" fmla="*/ 0 h 450884"/>
                <a:gd name="connsiteX1" fmla="*/ 1848065 w 3686522"/>
                <a:gd name="connsiteY1" fmla="*/ 450205 h 450884"/>
                <a:gd name="connsiteX2" fmla="*/ 14 w 3686522"/>
                <a:gd name="connsiteY2" fmla="*/ 230535 h 450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86522" h="450884">
                  <a:moveTo>
                    <a:pt x="3686490" y="0"/>
                  </a:moveTo>
                  <a:cubicBezTo>
                    <a:pt x="3693709" y="380305"/>
                    <a:pt x="2491354" y="444380"/>
                    <a:pt x="1848065" y="450205"/>
                  </a:cubicBezTo>
                  <a:cubicBezTo>
                    <a:pt x="1204776" y="456030"/>
                    <a:pt x="-4799" y="427854"/>
                    <a:pt x="14" y="230535"/>
                  </a:cubicBezTo>
                </a:path>
              </a:pathLst>
            </a:custGeom>
            <a:noFill/>
            <a:ln>
              <a:solidFill>
                <a:srgbClr val="3167D3"/>
              </a:solidFill>
              <a:tailEnd type="triangle" w="med" len="lg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1800" b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9251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828800" y="6113377"/>
            <a:ext cx="8534400" cy="6096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1325880"/>
            <a:ext cx="11165302" cy="2590800"/>
          </a:xfrm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2600" b="0" dirty="0">
                <a:solidFill>
                  <a:schemeClr val="accent4"/>
                </a:solidFill>
              </a:rPr>
              <a:t>Joint consensus </a:t>
            </a:r>
            <a:r>
              <a:rPr lang="en-US" sz="2600" b="0" dirty="0"/>
              <a:t>in intermediate phase: need majority of </a:t>
            </a:r>
            <a:r>
              <a:rPr lang="en-US" sz="2600" dirty="0"/>
              <a:t>both</a:t>
            </a:r>
            <a:r>
              <a:rPr lang="en-US" sz="2600" b="0" dirty="0"/>
              <a:t> old and new configurations for elections, commitment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2600" b="0" dirty="0"/>
              <a:t>Configuration change just a log entry; applied immediately on receipt (committed or not)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2600" b="0" dirty="0"/>
              <a:t>Once joint consensus is committed, begin replicating log entry for final config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2696568" y="6147644"/>
            <a:ext cx="6934200" cy="0"/>
          </a:xfrm>
          <a:prstGeom prst="line">
            <a:avLst/>
          </a:prstGeom>
          <a:ln w="31750" cap="rnd">
            <a:tailEnd type="stealth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097370" y="6175447"/>
            <a:ext cx="47448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800" dirty="0">
                <a:solidFill>
                  <a:srgbClr val="000000"/>
                </a:solidFill>
                <a:latin typeface="Arial" charset="0"/>
              </a:rPr>
              <a:t>time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53968" y="6159810"/>
            <a:ext cx="1417055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800" dirty="0" err="1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sz="1800" baseline="-25000" dirty="0" err="1">
                <a:solidFill>
                  <a:srgbClr val="000000"/>
                </a:solidFill>
                <a:latin typeface="Arial" charset="0"/>
              </a:rPr>
              <a:t>old+new</a:t>
            </a:r>
            <a:r>
              <a:rPr lang="en-US" sz="1800" dirty="0">
                <a:solidFill>
                  <a:srgbClr val="000000"/>
                </a:solidFill>
                <a:latin typeface="Arial" charset="0"/>
              </a:rPr>
              <a:t> entry</a:t>
            </a:r>
            <a:br>
              <a:rPr lang="en-US" sz="1800" dirty="0">
                <a:solidFill>
                  <a:srgbClr val="000000"/>
                </a:solidFill>
                <a:latin typeface="Arial" charset="0"/>
              </a:rPr>
            </a:br>
            <a:r>
              <a:rPr lang="en-US" sz="1800" dirty="0">
                <a:solidFill>
                  <a:srgbClr val="000000"/>
                </a:solidFill>
                <a:latin typeface="Arial" charset="0"/>
              </a:rPr>
              <a:t>committed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13774" y="6159810"/>
            <a:ext cx="1166986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800" dirty="0" err="1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sz="1800" baseline="-25000" dirty="0" err="1">
                <a:solidFill>
                  <a:srgbClr val="000000"/>
                </a:solidFill>
                <a:latin typeface="Arial" charset="0"/>
              </a:rPr>
              <a:t>new</a:t>
            </a:r>
            <a:r>
              <a:rPr lang="en-US" sz="1800" dirty="0">
                <a:solidFill>
                  <a:srgbClr val="000000"/>
                </a:solidFill>
                <a:latin typeface="Arial" charset="0"/>
              </a:rPr>
              <a:t> entry</a:t>
            </a:r>
            <a:br>
              <a:rPr lang="en-US" sz="1800" dirty="0">
                <a:solidFill>
                  <a:srgbClr val="000000"/>
                </a:solidFill>
                <a:latin typeface="Arial" charset="0"/>
              </a:rPr>
            </a:br>
            <a:r>
              <a:rPr lang="en-US" sz="1800" dirty="0">
                <a:solidFill>
                  <a:srgbClr val="000000"/>
                </a:solidFill>
                <a:latin typeface="Arial" charset="0"/>
              </a:rPr>
              <a:t>committed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5363568" y="5447788"/>
            <a:ext cx="0" cy="699856"/>
          </a:xfrm>
          <a:prstGeom prst="line">
            <a:avLst/>
          </a:prstGeom>
          <a:ln w="31750" cap="rnd">
            <a:prstDash val="sysDot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344768" y="5086396"/>
            <a:ext cx="0" cy="1061248"/>
          </a:xfrm>
          <a:prstGeom prst="line">
            <a:avLst/>
          </a:prstGeom>
          <a:ln w="31750" cap="rnd">
            <a:prstDash val="sysDot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696568" y="5652395"/>
            <a:ext cx="37029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800" b="0" dirty="0">
                <a:solidFill>
                  <a:srgbClr val="A5001E"/>
                </a:solidFill>
                <a:latin typeface="Arial" charset="0"/>
              </a:rPr>
              <a:t>C</a:t>
            </a:r>
            <a:r>
              <a:rPr lang="en-US" sz="1800" b="0" baseline="-25000" dirty="0">
                <a:solidFill>
                  <a:srgbClr val="A5001E"/>
                </a:solidFill>
                <a:latin typeface="Arial" charset="0"/>
              </a:rPr>
              <a:t>old</a:t>
            </a:r>
            <a:endParaRPr lang="en-US" sz="1800" b="0" dirty="0">
              <a:solidFill>
                <a:srgbClr val="A5001E"/>
              </a:solidFill>
              <a:latin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10970" y="5309291"/>
            <a:ext cx="74058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800" b="0" dirty="0" err="1">
                <a:solidFill>
                  <a:srgbClr val="3167D3"/>
                </a:solidFill>
                <a:latin typeface="Arial" charset="0"/>
              </a:rPr>
              <a:t>C</a:t>
            </a:r>
            <a:r>
              <a:rPr lang="en-US" sz="1800" b="0" baseline="-25000" dirty="0" err="1">
                <a:solidFill>
                  <a:srgbClr val="3167D3"/>
                </a:solidFill>
                <a:latin typeface="Arial" charset="0"/>
              </a:rPr>
              <a:t>old+new</a:t>
            </a:r>
            <a:endParaRPr lang="en-US" sz="1800" b="0" dirty="0">
              <a:solidFill>
                <a:srgbClr val="3167D3"/>
              </a:solidFill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06930" y="4947899"/>
            <a:ext cx="44723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800" b="0" dirty="0" err="1">
                <a:solidFill>
                  <a:srgbClr val="008E00"/>
                </a:solidFill>
                <a:latin typeface="Arial" charset="0"/>
              </a:rPr>
              <a:t>C</a:t>
            </a:r>
            <a:r>
              <a:rPr lang="en-US" sz="1800" b="0" baseline="-25000" dirty="0" err="1">
                <a:solidFill>
                  <a:srgbClr val="008E00"/>
                </a:solidFill>
                <a:latin typeface="Arial" charset="0"/>
              </a:rPr>
              <a:t>new</a:t>
            </a:r>
            <a:endParaRPr lang="en-US" sz="1800" b="0" dirty="0">
              <a:solidFill>
                <a:srgbClr val="008E00"/>
              </a:solidFill>
              <a:latin typeface="Arial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3153768" y="5790892"/>
            <a:ext cx="1295400" cy="0"/>
          </a:xfrm>
          <a:prstGeom prst="line">
            <a:avLst/>
          </a:prstGeom>
          <a:ln w="63500" cap="rnd">
            <a:solidFill>
              <a:schemeClr val="accent4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363568" y="5447788"/>
            <a:ext cx="1066800" cy="0"/>
          </a:xfrm>
          <a:prstGeom prst="line">
            <a:avLst/>
          </a:prstGeom>
          <a:ln w="63500" cap="rnd">
            <a:solidFill>
              <a:srgbClr val="3167D3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449168" y="5447788"/>
            <a:ext cx="914400" cy="0"/>
          </a:xfrm>
          <a:prstGeom prst="line">
            <a:avLst/>
          </a:prstGeom>
          <a:ln w="63500" cap="rnd">
            <a:solidFill>
              <a:srgbClr val="3167D3"/>
            </a:solidFill>
            <a:prstDash val="sysDot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430368" y="5086396"/>
            <a:ext cx="914400" cy="0"/>
          </a:xfrm>
          <a:prstGeom prst="line">
            <a:avLst/>
          </a:prstGeom>
          <a:ln w="63500" cap="rnd">
            <a:solidFill>
              <a:srgbClr val="008E00"/>
            </a:solidFill>
            <a:prstDash val="sysDot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344768" y="5086396"/>
            <a:ext cx="1981200" cy="0"/>
          </a:xfrm>
          <a:prstGeom prst="line">
            <a:avLst/>
          </a:prstGeom>
          <a:ln w="63500" cap="rnd">
            <a:solidFill>
              <a:srgbClr val="008E00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3153768" y="4732036"/>
            <a:ext cx="2209800" cy="0"/>
          </a:xfrm>
          <a:prstGeom prst="line">
            <a:avLst/>
          </a:prstGeom>
          <a:ln w="31750" cap="rnd">
            <a:solidFill>
              <a:schemeClr val="accent4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133788" y="4125901"/>
            <a:ext cx="2154436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800" dirty="0">
                <a:solidFill>
                  <a:srgbClr val="A5001E"/>
                </a:solidFill>
                <a:latin typeface="Arial" charset="0"/>
              </a:rPr>
              <a:t>C</a:t>
            </a:r>
            <a:r>
              <a:rPr lang="en-US" sz="1800" baseline="-25000" dirty="0">
                <a:solidFill>
                  <a:srgbClr val="A5001E"/>
                </a:solidFill>
                <a:latin typeface="Arial" charset="0"/>
              </a:rPr>
              <a:t>old</a:t>
            </a:r>
            <a:r>
              <a:rPr lang="en-US" sz="1800" dirty="0">
                <a:solidFill>
                  <a:srgbClr val="A5001E"/>
                </a:solidFill>
                <a:latin typeface="Arial" charset="0"/>
              </a:rPr>
              <a:t> can make</a:t>
            </a:r>
          </a:p>
          <a:p>
            <a:r>
              <a:rPr lang="en-US" sz="1800" dirty="0">
                <a:solidFill>
                  <a:srgbClr val="A5001E"/>
                </a:solidFill>
                <a:latin typeface="Arial" charset="0"/>
              </a:rPr>
              <a:t>unilateral decisions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5363568" y="4655836"/>
            <a:ext cx="0" cy="152400"/>
          </a:xfrm>
          <a:prstGeom prst="line">
            <a:avLst/>
          </a:prstGeom>
          <a:ln w="31750" cap="rnd">
            <a:solidFill>
              <a:schemeClr val="accent4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430368" y="4732036"/>
            <a:ext cx="2971800" cy="0"/>
          </a:xfrm>
          <a:prstGeom prst="line">
            <a:avLst/>
          </a:prstGeom>
          <a:ln w="31750" cap="rnd">
            <a:solidFill>
              <a:srgbClr val="008E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6886712" y="4125901"/>
            <a:ext cx="2154436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800" dirty="0" err="1">
                <a:solidFill>
                  <a:srgbClr val="008E00"/>
                </a:solidFill>
                <a:latin typeface="Arial" charset="0"/>
              </a:rPr>
              <a:t>C</a:t>
            </a:r>
            <a:r>
              <a:rPr lang="en-US" sz="1800" baseline="-25000" dirty="0" err="1">
                <a:solidFill>
                  <a:srgbClr val="008E00"/>
                </a:solidFill>
                <a:latin typeface="Arial" charset="0"/>
              </a:rPr>
              <a:t>new</a:t>
            </a:r>
            <a:r>
              <a:rPr lang="en-US" sz="1800" dirty="0">
                <a:solidFill>
                  <a:srgbClr val="008E00"/>
                </a:solidFill>
                <a:latin typeface="Arial" charset="0"/>
              </a:rPr>
              <a:t> can make</a:t>
            </a:r>
          </a:p>
          <a:p>
            <a:r>
              <a:rPr lang="en-US" sz="1800" dirty="0">
                <a:solidFill>
                  <a:srgbClr val="008E00"/>
                </a:solidFill>
                <a:latin typeface="Arial" charset="0"/>
              </a:rPr>
              <a:t>unilateral decisions</a:t>
            </a:r>
          </a:p>
        </p:txBody>
      </p:sp>
      <p:cxnSp>
        <p:nvCxnSpPr>
          <p:cNvPr id="50" name="Straight Connector 49"/>
          <p:cNvCxnSpPr/>
          <p:nvPr/>
        </p:nvCxnSpPr>
        <p:spPr>
          <a:xfrm>
            <a:off x="6430368" y="4655836"/>
            <a:ext cx="0" cy="152400"/>
          </a:xfrm>
          <a:prstGeom prst="line">
            <a:avLst/>
          </a:prstGeom>
          <a:ln w="31750" cap="rnd">
            <a:solidFill>
              <a:srgbClr val="008E00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449168" y="5790892"/>
            <a:ext cx="914400" cy="0"/>
          </a:xfrm>
          <a:prstGeom prst="line">
            <a:avLst/>
          </a:prstGeom>
          <a:ln w="63500" cap="rnd">
            <a:solidFill>
              <a:schemeClr val="accent4"/>
            </a:solidFill>
            <a:prstDash val="sysDot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430368" y="5447788"/>
            <a:ext cx="914400" cy="0"/>
          </a:xfrm>
          <a:prstGeom prst="line">
            <a:avLst/>
          </a:prstGeom>
          <a:ln w="63500" cap="rnd">
            <a:solidFill>
              <a:srgbClr val="3167D3"/>
            </a:solidFill>
            <a:prstDash val="sysDot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  <p:sp>
        <p:nvSpPr>
          <p:cNvPr id="33" name="Title 5"/>
          <p:cNvSpPr>
            <a:spLocks noGrp="1"/>
          </p:cNvSpPr>
          <p:nvPr>
            <p:ph type="title"/>
          </p:nvPr>
        </p:nvSpPr>
        <p:spPr>
          <a:xfrm>
            <a:off x="374754" y="18288"/>
            <a:ext cx="10293246" cy="1066800"/>
          </a:xfrm>
        </p:spPr>
        <p:txBody>
          <a:bodyPr/>
          <a:lstStyle/>
          <a:p>
            <a:r>
              <a:rPr lang="en-US" sz="3700" dirty="0"/>
              <a:t>2-Phase Approach via Joint Consensus</a:t>
            </a:r>
          </a:p>
        </p:txBody>
      </p:sp>
    </p:spTree>
    <p:extLst>
      <p:ext uri="{BB962C8B-B14F-4D97-AF65-F5344CB8AC3E}">
        <p14:creationId xmlns:p14="http://schemas.microsoft.com/office/powerpoint/2010/main" val="1406423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828800" y="6113377"/>
            <a:ext cx="8534400" cy="6096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1325880"/>
            <a:ext cx="10777928" cy="229580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2600" b="0" dirty="0"/>
              <a:t>Any server from either configuration can serve as leader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2600" b="0" dirty="0"/>
              <a:t>If leader not in </a:t>
            </a:r>
            <a:r>
              <a:rPr lang="en-US" sz="2600" b="0" dirty="0" err="1"/>
              <a:t>C</a:t>
            </a:r>
            <a:r>
              <a:rPr lang="en-US" sz="2600" b="0" baseline="-25000" dirty="0" err="1"/>
              <a:t>new</a:t>
            </a:r>
            <a:r>
              <a:rPr lang="en-US" sz="2600" b="0" dirty="0"/>
              <a:t>, must step down once </a:t>
            </a:r>
            <a:r>
              <a:rPr lang="en-US" sz="2600" b="0" dirty="0" err="1"/>
              <a:t>C</a:t>
            </a:r>
            <a:r>
              <a:rPr lang="en-US" sz="2600" b="0" baseline="-25000" dirty="0" err="1"/>
              <a:t>new</a:t>
            </a:r>
            <a:r>
              <a:rPr lang="en-US" sz="2600" b="0" dirty="0"/>
              <a:t> committed</a:t>
            </a:r>
            <a:endParaRPr lang="en-US" sz="26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696568" y="6147644"/>
            <a:ext cx="6934200" cy="0"/>
          </a:xfrm>
          <a:prstGeom prst="line">
            <a:avLst/>
          </a:prstGeom>
          <a:ln w="31750" cap="rnd">
            <a:tailEnd type="stealth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097370" y="6175447"/>
            <a:ext cx="47448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800" dirty="0">
                <a:solidFill>
                  <a:srgbClr val="000000"/>
                </a:solidFill>
                <a:latin typeface="Arial" charset="0"/>
              </a:rPr>
              <a:t>time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53968" y="6159810"/>
            <a:ext cx="1417055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800" dirty="0" err="1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sz="1800" baseline="-25000" dirty="0" err="1">
                <a:solidFill>
                  <a:srgbClr val="000000"/>
                </a:solidFill>
                <a:latin typeface="Arial" charset="0"/>
              </a:rPr>
              <a:t>old+new</a:t>
            </a:r>
            <a:r>
              <a:rPr lang="en-US" sz="1800" dirty="0">
                <a:solidFill>
                  <a:srgbClr val="000000"/>
                </a:solidFill>
                <a:latin typeface="Arial" charset="0"/>
              </a:rPr>
              <a:t> entry</a:t>
            </a:r>
            <a:br>
              <a:rPr lang="en-US" sz="1800" dirty="0">
                <a:solidFill>
                  <a:srgbClr val="000000"/>
                </a:solidFill>
                <a:latin typeface="Arial" charset="0"/>
              </a:rPr>
            </a:br>
            <a:r>
              <a:rPr lang="en-US" sz="1800" dirty="0">
                <a:solidFill>
                  <a:srgbClr val="000000"/>
                </a:solidFill>
                <a:latin typeface="Arial" charset="0"/>
              </a:rPr>
              <a:t>committed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13774" y="6159810"/>
            <a:ext cx="1166986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800" dirty="0" err="1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sz="1800" baseline="-25000" dirty="0" err="1">
                <a:solidFill>
                  <a:srgbClr val="000000"/>
                </a:solidFill>
                <a:latin typeface="Arial" charset="0"/>
              </a:rPr>
              <a:t>new</a:t>
            </a:r>
            <a:r>
              <a:rPr lang="en-US" sz="1800" dirty="0">
                <a:solidFill>
                  <a:srgbClr val="000000"/>
                </a:solidFill>
                <a:latin typeface="Arial" charset="0"/>
              </a:rPr>
              <a:t> entry</a:t>
            </a:r>
            <a:br>
              <a:rPr lang="en-US" sz="1800" dirty="0">
                <a:solidFill>
                  <a:srgbClr val="000000"/>
                </a:solidFill>
                <a:latin typeface="Arial" charset="0"/>
              </a:rPr>
            </a:br>
            <a:r>
              <a:rPr lang="en-US" sz="1800" dirty="0">
                <a:solidFill>
                  <a:srgbClr val="000000"/>
                </a:solidFill>
                <a:latin typeface="Arial" charset="0"/>
              </a:rPr>
              <a:t>committed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5363568" y="5447788"/>
            <a:ext cx="0" cy="699856"/>
          </a:xfrm>
          <a:prstGeom prst="line">
            <a:avLst/>
          </a:prstGeom>
          <a:ln w="31750" cap="rnd">
            <a:prstDash val="sysDot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344768" y="5086396"/>
            <a:ext cx="0" cy="1061248"/>
          </a:xfrm>
          <a:prstGeom prst="line">
            <a:avLst/>
          </a:prstGeom>
          <a:ln w="31750" cap="rnd">
            <a:prstDash val="sysDot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696568" y="5652395"/>
            <a:ext cx="37029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800" b="0" dirty="0">
                <a:solidFill>
                  <a:srgbClr val="A5001E"/>
                </a:solidFill>
                <a:latin typeface="Arial" charset="0"/>
              </a:rPr>
              <a:t>C</a:t>
            </a:r>
            <a:r>
              <a:rPr lang="en-US" sz="1800" b="0" baseline="-25000" dirty="0">
                <a:solidFill>
                  <a:srgbClr val="A5001E"/>
                </a:solidFill>
                <a:latin typeface="Arial" charset="0"/>
              </a:rPr>
              <a:t>old</a:t>
            </a:r>
            <a:endParaRPr lang="en-US" sz="1800" b="0" dirty="0">
              <a:solidFill>
                <a:srgbClr val="A5001E"/>
              </a:solidFill>
              <a:latin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10970" y="5309291"/>
            <a:ext cx="74058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800" b="0" dirty="0" err="1">
                <a:latin typeface="Arial" charset="0"/>
              </a:rPr>
              <a:t>C</a:t>
            </a:r>
            <a:r>
              <a:rPr lang="en-US" sz="1800" b="0" baseline="-25000" dirty="0" err="1">
                <a:latin typeface="Arial" charset="0"/>
              </a:rPr>
              <a:t>old+new</a:t>
            </a:r>
            <a:endParaRPr lang="en-US" sz="1800" b="0" dirty="0"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06930" y="4947899"/>
            <a:ext cx="44723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800" b="0" dirty="0" err="1">
                <a:latin typeface="Arial" charset="0"/>
              </a:rPr>
              <a:t>C</a:t>
            </a:r>
            <a:r>
              <a:rPr lang="en-US" sz="1800" b="0" baseline="-25000" dirty="0" err="1">
                <a:latin typeface="Arial" charset="0"/>
              </a:rPr>
              <a:t>new</a:t>
            </a:r>
            <a:endParaRPr lang="en-US" sz="1800" b="0" dirty="0">
              <a:latin typeface="Arial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3153768" y="5790892"/>
            <a:ext cx="1295400" cy="0"/>
          </a:xfrm>
          <a:prstGeom prst="line">
            <a:avLst/>
          </a:prstGeom>
          <a:ln w="63500" cap="rnd">
            <a:solidFill>
              <a:schemeClr val="accent4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363568" y="5447788"/>
            <a:ext cx="1066800" cy="0"/>
          </a:xfrm>
          <a:prstGeom prst="line">
            <a:avLst/>
          </a:prstGeom>
          <a:ln w="63500" cap="rnd">
            <a:solidFill>
              <a:schemeClr val="tx1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449168" y="5447788"/>
            <a:ext cx="914400" cy="0"/>
          </a:xfrm>
          <a:prstGeom prst="line">
            <a:avLst/>
          </a:prstGeom>
          <a:ln w="63500" cap="rnd">
            <a:solidFill>
              <a:schemeClr val="tx1"/>
            </a:solidFill>
            <a:prstDash val="sysDot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430368" y="5086396"/>
            <a:ext cx="914400" cy="0"/>
          </a:xfrm>
          <a:prstGeom prst="line">
            <a:avLst/>
          </a:prstGeom>
          <a:ln w="63500" cap="rnd">
            <a:solidFill>
              <a:schemeClr val="tx1"/>
            </a:solidFill>
            <a:prstDash val="sysDot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344768" y="5086396"/>
            <a:ext cx="1981200" cy="0"/>
          </a:xfrm>
          <a:prstGeom prst="line">
            <a:avLst/>
          </a:prstGeom>
          <a:ln w="63500" cap="rnd">
            <a:solidFill>
              <a:schemeClr val="tx1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3153768" y="4732036"/>
            <a:ext cx="2209800" cy="0"/>
          </a:xfrm>
          <a:prstGeom prst="line">
            <a:avLst/>
          </a:prstGeom>
          <a:ln w="31750" cap="rnd">
            <a:solidFill>
              <a:schemeClr val="accent4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133788" y="4125901"/>
            <a:ext cx="2154436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800" dirty="0">
                <a:solidFill>
                  <a:srgbClr val="A5001E"/>
                </a:solidFill>
                <a:latin typeface="Arial" charset="0"/>
              </a:rPr>
              <a:t>C</a:t>
            </a:r>
            <a:r>
              <a:rPr lang="en-US" sz="1800" baseline="-25000" dirty="0">
                <a:solidFill>
                  <a:srgbClr val="A5001E"/>
                </a:solidFill>
                <a:latin typeface="Arial" charset="0"/>
              </a:rPr>
              <a:t>old</a:t>
            </a:r>
            <a:r>
              <a:rPr lang="en-US" sz="1800" dirty="0">
                <a:solidFill>
                  <a:srgbClr val="A5001E"/>
                </a:solidFill>
                <a:latin typeface="Arial" charset="0"/>
              </a:rPr>
              <a:t> can make</a:t>
            </a:r>
          </a:p>
          <a:p>
            <a:r>
              <a:rPr lang="en-US" sz="1800" dirty="0">
                <a:solidFill>
                  <a:srgbClr val="A5001E"/>
                </a:solidFill>
                <a:latin typeface="Arial" charset="0"/>
              </a:rPr>
              <a:t>unilateral decisions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5363568" y="4655836"/>
            <a:ext cx="0" cy="152400"/>
          </a:xfrm>
          <a:prstGeom prst="line">
            <a:avLst/>
          </a:prstGeom>
          <a:ln w="31750" cap="rnd">
            <a:solidFill>
              <a:schemeClr val="accent4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430368" y="4732036"/>
            <a:ext cx="2971800" cy="0"/>
          </a:xfrm>
          <a:prstGeom prst="line">
            <a:avLst/>
          </a:prstGeom>
          <a:ln w="3175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6886712" y="4125901"/>
            <a:ext cx="2154436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800" dirty="0" err="1">
                <a:latin typeface="Arial" charset="0"/>
              </a:rPr>
              <a:t>C</a:t>
            </a:r>
            <a:r>
              <a:rPr lang="en-US" sz="1800" baseline="-25000" dirty="0" err="1">
                <a:latin typeface="Arial" charset="0"/>
              </a:rPr>
              <a:t>new</a:t>
            </a:r>
            <a:r>
              <a:rPr lang="en-US" sz="1800" dirty="0">
                <a:latin typeface="Arial" charset="0"/>
              </a:rPr>
              <a:t> can make</a:t>
            </a:r>
          </a:p>
          <a:p>
            <a:r>
              <a:rPr lang="en-US" sz="1800" dirty="0">
                <a:latin typeface="Arial" charset="0"/>
              </a:rPr>
              <a:t>unilateral decisions</a:t>
            </a:r>
          </a:p>
        </p:txBody>
      </p:sp>
      <p:cxnSp>
        <p:nvCxnSpPr>
          <p:cNvPr id="50" name="Straight Connector 49"/>
          <p:cNvCxnSpPr/>
          <p:nvPr/>
        </p:nvCxnSpPr>
        <p:spPr>
          <a:xfrm>
            <a:off x="6430368" y="4655836"/>
            <a:ext cx="0" cy="152400"/>
          </a:xfrm>
          <a:prstGeom prst="line">
            <a:avLst/>
          </a:prstGeom>
          <a:ln w="31750" cap="rnd">
            <a:solidFill>
              <a:schemeClr val="tx1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449168" y="5790892"/>
            <a:ext cx="914400" cy="0"/>
          </a:xfrm>
          <a:prstGeom prst="line">
            <a:avLst/>
          </a:prstGeom>
          <a:ln w="63500" cap="rnd">
            <a:solidFill>
              <a:schemeClr val="accent4"/>
            </a:solidFill>
            <a:prstDash val="sysDot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430368" y="5447788"/>
            <a:ext cx="914400" cy="0"/>
          </a:xfrm>
          <a:prstGeom prst="line">
            <a:avLst/>
          </a:prstGeom>
          <a:ln w="63500" cap="rnd">
            <a:solidFill>
              <a:schemeClr val="tx1"/>
            </a:solidFill>
            <a:prstDash val="sysDot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  <p:sp>
        <p:nvSpPr>
          <p:cNvPr id="33" name="Title 5"/>
          <p:cNvSpPr>
            <a:spLocks noGrp="1"/>
          </p:cNvSpPr>
          <p:nvPr>
            <p:ph type="title"/>
          </p:nvPr>
        </p:nvSpPr>
        <p:spPr>
          <a:xfrm>
            <a:off x="374904" y="16215"/>
            <a:ext cx="10188315" cy="1066800"/>
          </a:xfrm>
        </p:spPr>
        <p:txBody>
          <a:bodyPr/>
          <a:lstStyle/>
          <a:p>
            <a:r>
              <a:rPr lang="en-US" sz="3700" dirty="0"/>
              <a:t>2-Phase Approach via Joint Consensus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435218" y="5329886"/>
            <a:ext cx="1902765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800" dirty="0">
                <a:solidFill>
                  <a:srgbClr val="A5001E"/>
                </a:solidFill>
                <a:latin typeface="Arial" charset="0"/>
              </a:rPr>
              <a:t>leader not in </a:t>
            </a:r>
            <a:r>
              <a:rPr lang="en-US" sz="1800" dirty="0" err="1">
                <a:solidFill>
                  <a:srgbClr val="A5001E"/>
                </a:solidFill>
                <a:latin typeface="Arial" charset="0"/>
              </a:rPr>
              <a:t>C</a:t>
            </a:r>
            <a:r>
              <a:rPr lang="en-US" sz="1800" baseline="-25000" dirty="0" err="1">
                <a:solidFill>
                  <a:srgbClr val="A5001E"/>
                </a:solidFill>
                <a:latin typeface="Arial" charset="0"/>
              </a:rPr>
              <a:t>new</a:t>
            </a:r>
            <a:br>
              <a:rPr lang="en-US" sz="1800" dirty="0">
                <a:solidFill>
                  <a:srgbClr val="A5001E"/>
                </a:solidFill>
                <a:latin typeface="Arial" charset="0"/>
              </a:rPr>
            </a:br>
            <a:r>
              <a:rPr lang="en-US" sz="1800" dirty="0">
                <a:solidFill>
                  <a:srgbClr val="A5001E"/>
                </a:solidFill>
                <a:latin typeface="Arial" charset="0"/>
              </a:rPr>
              <a:t>steps down here</a:t>
            </a:r>
          </a:p>
        </p:txBody>
      </p:sp>
      <p:sp>
        <p:nvSpPr>
          <p:cNvPr id="34" name="Freeform 33"/>
          <p:cNvSpPr/>
          <p:nvPr/>
        </p:nvSpPr>
        <p:spPr>
          <a:xfrm>
            <a:off x="7420276" y="5165981"/>
            <a:ext cx="885524" cy="442192"/>
          </a:xfrm>
          <a:custGeom>
            <a:avLst/>
            <a:gdLst>
              <a:gd name="connsiteX0" fmla="*/ 885524 w 885524"/>
              <a:gd name="connsiteY0" fmla="*/ 789272 h 789272"/>
              <a:gd name="connsiteX1" fmla="*/ 0 w 885524"/>
              <a:gd name="connsiteY1" fmla="*/ 0 h 789272"/>
              <a:gd name="connsiteX0" fmla="*/ 885524 w 885524"/>
              <a:gd name="connsiteY0" fmla="*/ 789272 h 789272"/>
              <a:gd name="connsiteX1" fmla="*/ 0 w 885524"/>
              <a:gd name="connsiteY1" fmla="*/ 0 h 789272"/>
              <a:gd name="connsiteX0" fmla="*/ 885524 w 885524"/>
              <a:gd name="connsiteY0" fmla="*/ 789272 h 789340"/>
              <a:gd name="connsiteX1" fmla="*/ 0 w 885524"/>
              <a:gd name="connsiteY1" fmla="*/ 0 h 789340"/>
              <a:gd name="connsiteX0" fmla="*/ 885524 w 885524"/>
              <a:gd name="connsiteY0" fmla="*/ 789272 h 789348"/>
              <a:gd name="connsiteX1" fmla="*/ 0 w 885524"/>
              <a:gd name="connsiteY1" fmla="*/ 0 h 789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85524" h="789348">
                <a:moveTo>
                  <a:pt x="885524" y="789272"/>
                </a:moveTo>
                <a:cubicBezTo>
                  <a:pt x="368968" y="794886"/>
                  <a:pt x="256673" y="492493"/>
                  <a:pt x="0" y="0"/>
                </a:cubicBezTo>
              </a:path>
            </a:pathLst>
          </a:custGeom>
          <a:ln w="31750" cap="rnd">
            <a:solidFill>
              <a:schemeClr val="accent4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342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Need For a View Change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34518" y="1476572"/>
            <a:ext cx="10658906" cy="421099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So far: </a:t>
            </a:r>
            <a:r>
              <a:rPr lang="en-US" dirty="0">
                <a:solidFill>
                  <a:srgbClr val="009900"/>
                </a:solidFill>
              </a:rPr>
              <a:t>Works </a:t>
            </a:r>
            <a:r>
              <a:rPr lang="en-US" dirty="0"/>
              <a:t>for </a:t>
            </a:r>
            <a:r>
              <a:rPr lang="en-US" i="1" dirty="0"/>
              <a:t>f</a:t>
            </a:r>
            <a:r>
              <a:rPr lang="en-US" dirty="0"/>
              <a:t> failed backup replicas</a:t>
            </a:r>
          </a:p>
          <a:p>
            <a:pPr>
              <a:lnSpc>
                <a:spcPct val="100000"/>
              </a:lnSpc>
            </a:pPr>
            <a:r>
              <a:rPr lang="en-US" dirty="0"/>
              <a:t>But what if the </a:t>
            </a:r>
            <a:r>
              <a:rPr lang="en-US" i="1" dirty="0"/>
              <a:t>f</a:t>
            </a:r>
            <a:r>
              <a:rPr lang="en-US" dirty="0"/>
              <a:t> failures include a </a:t>
            </a:r>
            <a:r>
              <a:rPr lang="en-US" dirty="0">
                <a:solidFill>
                  <a:srgbClr val="FF0000"/>
                </a:solidFill>
              </a:rPr>
              <a:t>failed primary?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All clients’ requests go to the failed primary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System</a:t>
            </a:r>
            <a:r>
              <a:rPr lang="en-US" dirty="0">
                <a:solidFill>
                  <a:srgbClr val="FF0000"/>
                </a:solidFill>
              </a:rPr>
              <a:t> halts </a:t>
            </a:r>
            <a:r>
              <a:rPr lang="en-US" dirty="0"/>
              <a:t>despite </a:t>
            </a:r>
            <a:r>
              <a:rPr lang="en-US" dirty="0">
                <a:solidFill>
                  <a:srgbClr val="FF0000"/>
                </a:solidFill>
              </a:rPr>
              <a:t>merely </a:t>
            </a:r>
            <a:r>
              <a:rPr lang="en-US" i="1" dirty="0">
                <a:solidFill>
                  <a:srgbClr val="FF0000"/>
                </a:solidFill>
              </a:rPr>
              <a:t>f</a:t>
            </a:r>
            <a:r>
              <a:rPr lang="en-US" dirty="0">
                <a:solidFill>
                  <a:srgbClr val="FF0000"/>
                </a:solidFill>
              </a:rPr>
              <a:t> failures</a:t>
            </a:r>
          </a:p>
          <a:p>
            <a:pPr lvl="1">
              <a:lnSpc>
                <a:spcPct val="100000"/>
              </a:lnSpc>
            </a:pPr>
            <a:endParaRPr lang="en-US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</a:pPr>
            <a:r>
              <a:rPr lang="en-US" dirty="0"/>
              <a:t>Need to </a:t>
            </a:r>
            <a:r>
              <a:rPr lang="en-US" b="1" dirty="0">
                <a:solidFill>
                  <a:srgbClr val="FF0000"/>
                </a:solidFill>
              </a:rPr>
              <a:t>agree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on who the next primary should be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43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Consensus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23848"/>
            <a:ext cx="9769642" cy="4853152"/>
          </a:xfrm>
        </p:spPr>
        <p:txBody>
          <a:bodyPr/>
          <a:lstStyle/>
          <a:p>
            <a:pPr marL="0" indent="0">
              <a:lnSpc>
                <a:spcPct val="170000"/>
              </a:lnSpc>
              <a:buNone/>
            </a:pPr>
            <a:r>
              <a:rPr lang="en-US" sz="3600" dirty="0"/>
              <a:t>Definition:</a:t>
            </a:r>
          </a:p>
          <a:p>
            <a:pPr marL="895026" indent="-685629">
              <a:lnSpc>
                <a:spcPct val="170000"/>
              </a:lnSpc>
              <a:buFont typeface="+mj-lt"/>
              <a:buAutoNum type="arabicPeriod"/>
            </a:pPr>
            <a:r>
              <a:rPr lang="en-US" dirty="0"/>
              <a:t>A general agreement about something </a:t>
            </a:r>
          </a:p>
          <a:p>
            <a:pPr marL="895026" indent="-685629">
              <a:lnSpc>
                <a:spcPct val="100000"/>
              </a:lnSpc>
              <a:buFont typeface="+mj-lt"/>
              <a:buAutoNum type="arabicPeriod"/>
            </a:pPr>
            <a:r>
              <a:rPr lang="en-US" dirty="0"/>
              <a:t>An idea or opinion that is shared by all the people in a group</a:t>
            </a:r>
          </a:p>
        </p:txBody>
      </p:sp>
    </p:spTree>
    <p:extLst>
      <p:ext uri="{BB962C8B-B14F-4D97-AF65-F5344CB8AC3E}">
        <p14:creationId xmlns:p14="http://schemas.microsoft.com/office/powerpoint/2010/main" val="1899450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Consensus Used in Systems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1690690"/>
            <a:ext cx="10238874" cy="5167311"/>
          </a:xfrm>
        </p:spPr>
        <p:txBody>
          <a:bodyPr>
            <a:noAutofit/>
          </a:bodyPr>
          <a:lstStyle/>
          <a:p>
            <a:pPr marL="0" indent="0">
              <a:spcBef>
                <a:spcPts val="1600"/>
              </a:spcBef>
              <a:spcAft>
                <a:spcPts val="1600"/>
              </a:spcAft>
              <a:buNone/>
              <a:defRPr/>
            </a:pPr>
            <a:r>
              <a:rPr lang="en-US" dirty="0">
                <a:ea typeface="Helvetica Neue Medium" charset="0"/>
                <a:cs typeface="Helvetica Neue Medium" charset="0"/>
              </a:rPr>
              <a:t>Group of servers want to:</a:t>
            </a:r>
          </a:p>
          <a:p>
            <a:pPr>
              <a:lnSpc>
                <a:spcPct val="100000"/>
              </a:lnSpc>
              <a:spcBef>
                <a:spcPts val="1600"/>
              </a:spcBef>
              <a:defRPr/>
            </a:pPr>
            <a:r>
              <a:rPr lang="en-US" sz="2800" dirty="0">
                <a:ea typeface="Helvetica Neue Medium" charset="0"/>
                <a:cs typeface="Helvetica Neue Medium" charset="0"/>
              </a:rPr>
              <a:t>Make sure all servers in group receive the same updates in the same order as each other </a:t>
            </a:r>
            <a:endParaRPr lang="en-US" sz="2800" dirty="0">
              <a:solidFill>
                <a:srgbClr val="FF0000"/>
              </a:solidFill>
              <a:ea typeface="Helvetica Neue Medium" charset="0"/>
              <a:cs typeface="Helvetica Neue Medium" charset="0"/>
            </a:endParaRPr>
          </a:p>
          <a:p>
            <a:pPr>
              <a:lnSpc>
                <a:spcPct val="100000"/>
              </a:lnSpc>
              <a:spcBef>
                <a:spcPts val="1600"/>
              </a:spcBef>
              <a:defRPr/>
            </a:pPr>
            <a:r>
              <a:rPr lang="en-US" sz="2800" dirty="0">
                <a:ea typeface="Helvetica Neue Medium" charset="0"/>
                <a:cs typeface="Helvetica Neue Medium" charset="0"/>
              </a:rPr>
              <a:t>Maintain own lists (views) on who is a current member of the group, and update lists when somebody leaves/fails </a:t>
            </a:r>
          </a:p>
          <a:p>
            <a:pPr>
              <a:lnSpc>
                <a:spcPct val="100000"/>
              </a:lnSpc>
              <a:spcBef>
                <a:spcPts val="1600"/>
              </a:spcBef>
              <a:defRPr/>
            </a:pPr>
            <a:r>
              <a:rPr lang="en-US" sz="2800" dirty="0">
                <a:solidFill>
                  <a:schemeClr val="accent6"/>
                </a:solidFill>
                <a:ea typeface="Helvetica Neue Medium" charset="0"/>
                <a:cs typeface="Helvetica Neue Medium" charset="0"/>
              </a:rPr>
              <a:t>Elect a leader in group, and inform everybody</a:t>
            </a:r>
          </a:p>
          <a:p>
            <a:pPr>
              <a:lnSpc>
                <a:spcPct val="100000"/>
              </a:lnSpc>
              <a:spcBef>
                <a:spcPts val="1600"/>
              </a:spcBef>
              <a:defRPr/>
            </a:pPr>
            <a:r>
              <a:rPr lang="en-US" sz="2800" dirty="0">
                <a:ea typeface="Helvetica Neue Medium" charset="0"/>
                <a:cs typeface="Helvetica Neue Medium" charset="0"/>
              </a:rPr>
              <a:t>Ensure mutually exclusive (one process at a time only) access to a critical resource like a file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406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Flavors of </a:t>
            </a:r>
            <a:r>
              <a:rPr lang="en-US" dirty="0" err="1"/>
              <a:t>Paxos</a:t>
            </a:r>
            <a:r>
              <a:rPr lang="en-US" dirty="0"/>
              <a:t>: Basic </a:t>
            </a:r>
            <a:r>
              <a:rPr lang="en-US" dirty="0" err="1"/>
              <a:t>Paxos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54480"/>
            <a:ext cx="11098924" cy="485315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600" dirty="0"/>
              <a:t>Run the full protocol each time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e.g., for each slot in the command log</a:t>
            </a:r>
          </a:p>
          <a:p>
            <a:pPr lvl="1">
              <a:lnSpc>
                <a:spcPct val="100000"/>
              </a:lnSpc>
            </a:pPr>
            <a:endParaRPr lang="en-US" sz="3200" dirty="0"/>
          </a:p>
          <a:p>
            <a:pPr>
              <a:lnSpc>
                <a:spcPct val="100000"/>
              </a:lnSpc>
            </a:pPr>
            <a:r>
              <a:rPr lang="en-US" sz="3600" dirty="0"/>
              <a:t>Takes 2 rounds until a value is chosen</a:t>
            </a:r>
          </a:p>
        </p:txBody>
      </p:sp>
    </p:spTree>
    <p:extLst>
      <p:ext uri="{BB962C8B-B14F-4D97-AF65-F5344CB8AC3E}">
        <p14:creationId xmlns:p14="http://schemas.microsoft.com/office/powerpoint/2010/main" val="1914324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914" y="1225778"/>
            <a:ext cx="5049897" cy="5244177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400"/>
              </a:spcBef>
              <a:spcAft>
                <a:spcPts val="1200"/>
              </a:spcAft>
              <a:buNone/>
            </a:pPr>
            <a:r>
              <a:rPr lang="en-US" sz="2600" b="1" dirty="0"/>
              <a:t>Phase 1</a:t>
            </a: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</a:pPr>
            <a:r>
              <a:rPr lang="en-US" sz="2400" dirty="0">
                <a:solidFill>
                  <a:srgbClr val="FF8F00"/>
                </a:solidFill>
              </a:rPr>
              <a:t>Proposer:</a:t>
            </a:r>
          </a:p>
          <a:p>
            <a:pPr lvl="1">
              <a:lnSpc>
                <a:spcPct val="100000"/>
              </a:lnSpc>
              <a:spcBef>
                <a:spcPts val="533"/>
              </a:spcBef>
              <a:spcAft>
                <a:spcPts val="533"/>
              </a:spcAft>
            </a:pPr>
            <a:r>
              <a:rPr lang="en-US" sz="2400" dirty="0"/>
              <a:t>Choose proposal n,  send &lt;prepare, n&gt; to all acceptors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2400" dirty="0">
                <a:solidFill>
                  <a:srgbClr val="FF8F00"/>
                </a:solidFill>
              </a:rPr>
              <a:t>Acceptors:</a:t>
            </a:r>
          </a:p>
          <a:p>
            <a:pPr lvl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</a:pPr>
            <a:r>
              <a:rPr lang="en-US" sz="2400" dirty="0"/>
              <a:t>If n &gt; </a:t>
            </a:r>
            <a:r>
              <a:rPr lang="en-US" sz="2400" dirty="0" err="1"/>
              <a:t>n</a:t>
            </a:r>
            <a:r>
              <a:rPr lang="en-US" sz="2400" baseline="-25000" dirty="0" err="1"/>
              <a:t>highest</a:t>
            </a:r>
            <a:endParaRPr lang="en-US" sz="2400" baseline="-25000" dirty="0"/>
          </a:p>
          <a:p>
            <a:pPr lvl="2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</a:pPr>
            <a:r>
              <a:rPr lang="en-US" dirty="0" err="1"/>
              <a:t>n</a:t>
            </a:r>
            <a:r>
              <a:rPr lang="en-US" baseline="-25000" dirty="0" err="1"/>
              <a:t>highest</a:t>
            </a:r>
            <a:r>
              <a:rPr lang="en-US" dirty="0"/>
              <a:t> = n</a:t>
            </a:r>
          </a:p>
          <a:p>
            <a:pPr lvl="2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</a:pPr>
            <a:r>
              <a:rPr lang="en-US" dirty="0"/>
              <a:t>Reply  &lt; promise, n,           	(</a:t>
            </a:r>
            <a:r>
              <a:rPr lang="en-US" dirty="0" err="1"/>
              <a:t>n</a:t>
            </a:r>
            <a:r>
              <a:rPr lang="en-US" baseline="-25000" dirty="0" err="1"/>
              <a:t>accepted</a:t>
            </a:r>
            <a:r>
              <a:rPr lang="en-US" baseline="-25000" dirty="0"/>
              <a:t> , </a:t>
            </a:r>
            <a:r>
              <a:rPr lang="en-US" dirty="0" err="1"/>
              <a:t>v</a:t>
            </a:r>
            <a:r>
              <a:rPr lang="en-US" baseline="-25000" dirty="0" err="1"/>
              <a:t>accepted</a:t>
            </a:r>
            <a:r>
              <a:rPr lang="en-US" dirty="0"/>
              <a:t>) || </a:t>
            </a:r>
            <a:r>
              <a:rPr lang="en-US" dirty="0" err="1"/>
              <a:t>Ø</a:t>
            </a:r>
            <a:r>
              <a:rPr lang="en-US" dirty="0"/>
              <a:t> &gt;</a:t>
            </a:r>
          </a:p>
          <a:p>
            <a:pPr lvl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</a:pPr>
            <a:r>
              <a:rPr lang="en-US" sz="2400" dirty="0"/>
              <a:t>Else</a:t>
            </a:r>
          </a:p>
          <a:p>
            <a:pPr lvl="2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</a:pPr>
            <a:r>
              <a:rPr lang="en-US" dirty="0"/>
              <a:t>Reply &lt; prepare-failed &gt;</a:t>
            </a:r>
          </a:p>
          <a:p>
            <a:pPr lvl="1">
              <a:lnSpc>
                <a:spcPct val="100000"/>
              </a:lnSpc>
              <a:spcBef>
                <a:spcPts val="533"/>
              </a:spcBef>
              <a:spcAft>
                <a:spcPts val="533"/>
              </a:spcAft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9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4904" y="18288"/>
            <a:ext cx="11540359" cy="1066800"/>
          </a:xfrm>
        </p:spPr>
        <p:txBody>
          <a:bodyPr/>
          <a:lstStyle/>
          <a:p>
            <a:r>
              <a:rPr lang="en-US" dirty="0"/>
              <a:t>Basic </a:t>
            </a:r>
            <a:r>
              <a:rPr lang="en-US" dirty="0" err="1"/>
              <a:t>Paxos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A523D73-8661-3741-80B3-3CFB364B7D0C}"/>
              </a:ext>
            </a:extLst>
          </p:cNvPr>
          <p:cNvSpPr txBox="1">
            <a:spLocks/>
          </p:cNvSpPr>
          <p:nvPr/>
        </p:nvSpPr>
        <p:spPr bwMode="auto">
          <a:xfrm>
            <a:off x="5916187" y="1225778"/>
            <a:ext cx="5938921" cy="5660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3200" b="0" i="0" kern="1200" spc="-50">
                <a:solidFill>
                  <a:schemeClr val="tx1"/>
                </a:solidFill>
                <a:latin typeface="Helvetica Neue Medium" charset="0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800" b="0" i="0" kern="1200" spc="-50">
                <a:solidFill>
                  <a:schemeClr val="tx1"/>
                </a:solidFill>
                <a:latin typeface="Helvetica Neue Medium" charset="0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400" b="0" i="0" kern="1200" spc="-50">
                <a:solidFill>
                  <a:schemeClr val="tx1"/>
                </a:solidFill>
                <a:latin typeface="Helvetica Neue Medium" charset="0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400" b="0" i="0" kern="1200" spc="-50">
                <a:solidFill>
                  <a:schemeClr val="tx1"/>
                </a:solidFill>
                <a:latin typeface="Helvetica Neue Medium" charset="0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400" b="0" i="0" kern="1200" spc="-50">
                <a:solidFill>
                  <a:schemeClr val="tx1"/>
                </a:solidFill>
                <a:latin typeface="Helvetica Neue Medium" charset="0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400"/>
              </a:spcBef>
              <a:spcAft>
                <a:spcPts val="1200"/>
              </a:spcAft>
              <a:buNone/>
            </a:pPr>
            <a:r>
              <a:rPr lang="en-US" sz="2400" b="1" dirty="0"/>
              <a:t>Phase 2</a:t>
            </a: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sz="2400" dirty="0">
                <a:solidFill>
                  <a:srgbClr val="FF8F00"/>
                </a:solidFill>
              </a:rPr>
              <a:t>Proposer:</a:t>
            </a:r>
          </a:p>
          <a:p>
            <a:pPr lvl="1">
              <a:lnSpc>
                <a:spcPct val="100000"/>
              </a:lnSpc>
              <a:spcBef>
                <a:spcPts val="400"/>
              </a:spcBef>
            </a:pPr>
            <a:r>
              <a:rPr lang="en-US" sz="2400" dirty="0"/>
              <a:t>If promise from </a:t>
            </a:r>
            <a:r>
              <a:rPr lang="en-US" sz="2400" dirty="0">
                <a:solidFill>
                  <a:srgbClr val="FF8F00"/>
                </a:solidFill>
              </a:rPr>
              <a:t>majority</a:t>
            </a:r>
            <a:r>
              <a:rPr lang="en-US" sz="2400" dirty="0"/>
              <a:t> of acceptors, </a:t>
            </a:r>
          </a:p>
          <a:p>
            <a:pPr lvl="2">
              <a:lnSpc>
                <a:spcPct val="100000"/>
              </a:lnSpc>
              <a:spcBef>
                <a:spcPts val="400"/>
              </a:spcBef>
              <a:spcAft>
                <a:spcPts val="533"/>
              </a:spcAft>
            </a:pPr>
            <a:r>
              <a:rPr lang="en-US" dirty="0"/>
              <a:t>Determine </a:t>
            </a:r>
            <a:r>
              <a:rPr lang="en-US" dirty="0" err="1"/>
              <a:t>v</a:t>
            </a:r>
            <a:r>
              <a:rPr lang="en-US" baseline="-25000" dirty="0" err="1"/>
              <a:t>accepted</a:t>
            </a:r>
            <a:r>
              <a:rPr lang="en-US" dirty="0"/>
              <a:t> with highest </a:t>
            </a:r>
            <a:r>
              <a:rPr lang="en-US" dirty="0" err="1"/>
              <a:t>n</a:t>
            </a:r>
            <a:r>
              <a:rPr lang="en-US" baseline="-25000" dirty="0" err="1"/>
              <a:t>accepted</a:t>
            </a:r>
            <a:r>
              <a:rPr lang="en-US" baseline="-25000" dirty="0"/>
              <a:t>, </a:t>
            </a:r>
            <a:r>
              <a:rPr lang="en-US" dirty="0"/>
              <a:t>if exists</a:t>
            </a:r>
          </a:p>
          <a:p>
            <a:pPr lvl="2">
              <a:lnSpc>
                <a:spcPct val="100000"/>
              </a:lnSpc>
              <a:spcBef>
                <a:spcPts val="400"/>
              </a:spcBef>
              <a:spcAft>
                <a:spcPts val="533"/>
              </a:spcAft>
            </a:pPr>
            <a:r>
              <a:rPr lang="en-US" dirty="0"/>
              <a:t>Send  &lt;accept, (n, </a:t>
            </a:r>
            <a:r>
              <a:rPr lang="en-US" dirty="0" err="1"/>
              <a:t>v</a:t>
            </a:r>
            <a:r>
              <a:rPr lang="en-US" baseline="-25000" dirty="0" err="1"/>
              <a:t>accepted</a:t>
            </a:r>
            <a:r>
              <a:rPr lang="en-US" dirty="0"/>
              <a:t> || v)&gt;  to all acceptors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2400" dirty="0">
                <a:solidFill>
                  <a:srgbClr val="FF8F00"/>
                </a:solidFill>
              </a:rPr>
              <a:t>Acceptors:</a:t>
            </a:r>
          </a:p>
          <a:p>
            <a:pPr lvl="1">
              <a:lnSpc>
                <a:spcPct val="100000"/>
              </a:lnSpc>
              <a:spcBef>
                <a:spcPts val="400"/>
              </a:spcBef>
            </a:pPr>
            <a:r>
              <a:rPr lang="en-US" sz="2400" dirty="0"/>
              <a:t>If n ≥ </a:t>
            </a:r>
            <a:r>
              <a:rPr lang="en-US" sz="2400" dirty="0" err="1"/>
              <a:t>n</a:t>
            </a:r>
            <a:r>
              <a:rPr lang="en-US" sz="2400" baseline="-25000" dirty="0" err="1"/>
              <a:t>highest</a:t>
            </a:r>
            <a:endParaRPr lang="en-US" sz="2400" dirty="0"/>
          </a:p>
          <a:p>
            <a:pPr lvl="2">
              <a:lnSpc>
                <a:spcPct val="100000"/>
              </a:lnSpc>
              <a:spcBef>
                <a:spcPts val="400"/>
              </a:spcBef>
            </a:pPr>
            <a:r>
              <a:rPr lang="en-US" dirty="0"/>
              <a:t>Accept proposal:</a:t>
            </a:r>
          </a:p>
          <a:p>
            <a:pPr marL="914400" lvl="2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en-US" dirty="0"/>
              <a:t>	</a:t>
            </a:r>
            <a:r>
              <a:rPr lang="en-US" dirty="0" err="1"/>
              <a:t>n</a:t>
            </a:r>
            <a:r>
              <a:rPr lang="en-US" baseline="-25000" dirty="0" err="1"/>
              <a:t>accepted</a:t>
            </a:r>
            <a:r>
              <a:rPr lang="en-US" dirty="0"/>
              <a:t> = </a:t>
            </a:r>
            <a:r>
              <a:rPr lang="en-US" dirty="0" err="1"/>
              <a:t>n</a:t>
            </a:r>
            <a:r>
              <a:rPr lang="en-US" baseline="-25000" dirty="0" err="1"/>
              <a:t>highest</a:t>
            </a:r>
            <a:r>
              <a:rPr lang="en-US" dirty="0"/>
              <a:t> = n</a:t>
            </a:r>
          </a:p>
          <a:p>
            <a:pPr marL="914400" lvl="2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en-US" dirty="0"/>
              <a:t>	</a:t>
            </a:r>
            <a:r>
              <a:rPr lang="en-US" dirty="0" err="1"/>
              <a:t>v</a:t>
            </a:r>
            <a:r>
              <a:rPr lang="en-US" baseline="-25000" dirty="0" err="1"/>
              <a:t>accepted</a:t>
            </a:r>
            <a:r>
              <a:rPr lang="en-US" dirty="0"/>
              <a:t> = v</a:t>
            </a:r>
          </a:p>
        </p:txBody>
      </p:sp>
    </p:spTree>
    <p:extLst>
      <p:ext uri="{BB962C8B-B14F-4D97-AF65-F5344CB8AC3E}">
        <p14:creationId xmlns:p14="http://schemas.microsoft.com/office/powerpoint/2010/main" val="313265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57150">
          <a:solidFill>
            <a:srgbClr val="00B050"/>
          </a:solidFill>
          <a:prstDash val="solid"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prstDash val="solid"/>
          <a:headEnd type="none" w="med" len="med"/>
          <a:tailEnd type="arrow" w="med" len="med"/>
        </a:ln>
        <a:effectLst/>
      </a:spPr>
      <a:bodyPr/>
      <a:lstStyle/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41976</TotalTime>
  <Words>3375</Words>
  <Application>Microsoft Macintosh PowerPoint</Application>
  <PresentationFormat>Widescreen</PresentationFormat>
  <Paragraphs>1091</Paragraphs>
  <Slides>47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5" baseType="lpstr">
      <vt:lpstr>.HelveticaNeueDeskInterface-Regular</vt:lpstr>
      <vt:lpstr>Arial</vt:lpstr>
      <vt:lpstr>Calibri</vt:lpstr>
      <vt:lpstr>Courier New</vt:lpstr>
      <vt:lpstr>Helvetica Neue</vt:lpstr>
      <vt:lpstr>Helvetica Neue Medium</vt:lpstr>
      <vt:lpstr>Times New Roman</vt:lpstr>
      <vt:lpstr>1_Office Theme</vt:lpstr>
      <vt:lpstr>Consensus: Paxos + RAFT</vt:lpstr>
      <vt:lpstr>Review: Primary-Backup Replication</vt:lpstr>
      <vt:lpstr>From Two to Many Replicas</vt:lpstr>
      <vt:lpstr>What else can we do with more replicas?</vt:lpstr>
      <vt:lpstr>The Need For a View Change</vt:lpstr>
      <vt:lpstr>Consensus</vt:lpstr>
      <vt:lpstr>Consensus Used in Systems</vt:lpstr>
      <vt:lpstr>Flavors of Paxos: Basic Paxos</vt:lpstr>
      <vt:lpstr>Basic Paxos</vt:lpstr>
      <vt:lpstr>Example runs of Paxos</vt:lpstr>
      <vt:lpstr>Example runs of Paxos</vt:lpstr>
      <vt:lpstr>Example runs of Paxos</vt:lpstr>
      <vt:lpstr>Example runs of Paxos</vt:lpstr>
      <vt:lpstr>Example runs of Paxos</vt:lpstr>
      <vt:lpstr>Example runs of Paxos</vt:lpstr>
      <vt:lpstr>Example runs of Paxos</vt:lpstr>
      <vt:lpstr>Example runs of Paxos</vt:lpstr>
      <vt:lpstr>Example runs of Paxos</vt:lpstr>
      <vt:lpstr>Flavors of Paxos: Multi-Paxos</vt:lpstr>
      <vt:lpstr>Raft: A Consensus Algorithm for Replicated Logs</vt:lpstr>
      <vt:lpstr>Goal: Replicated Log</vt:lpstr>
      <vt:lpstr>Raft Overview</vt:lpstr>
      <vt:lpstr>Server States</vt:lpstr>
      <vt:lpstr>Liveness Validation</vt:lpstr>
      <vt:lpstr>Terms (aka epochs)</vt:lpstr>
      <vt:lpstr>Elections</vt:lpstr>
      <vt:lpstr>Elections</vt:lpstr>
      <vt:lpstr>Log Structure</vt:lpstr>
      <vt:lpstr>Normal operation</vt:lpstr>
      <vt:lpstr>Normal operation</vt:lpstr>
      <vt:lpstr>Log Operation:  Highly Coherent</vt:lpstr>
      <vt:lpstr>Log Operation:  Consistency Check</vt:lpstr>
      <vt:lpstr>Leader Changes</vt:lpstr>
      <vt:lpstr>Safety Requirement</vt:lpstr>
      <vt:lpstr>Picking the Best Leader</vt:lpstr>
      <vt:lpstr>Committing Entry from Current Term</vt:lpstr>
      <vt:lpstr>Committing Entry from Earlier Term</vt:lpstr>
      <vt:lpstr>New Commitment Rules</vt:lpstr>
      <vt:lpstr>Challenge:  Log Inconsistencies</vt:lpstr>
      <vt:lpstr>Repairing Follower Logs</vt:lpstr>
      <vt:lpstr>Repairing Follower Logs</vt:lpstr>
      <vt:lpstr>Neutralizing Old Leaders</vt:lpstr>
      <vt:lpstr>Client Protocol</vt:lpstr>
      <vt:lpstr>Reconfiguration</vt:lpstr>
      <vt:lpstr>Configuration Changes</vt:lpstr>
      <vt:lpstr>2-Phase Approach via Joint Consensus</vt:lpstr>
      <vt:lpstr>2-Phase Approach via Joint Consensus</vt:lpstr>
    </vt:vector>
  </TitlesOfParts>
  <Company>Princeton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</dc:title>
  <dc:creator>Kai Li</dc:creator>
  <cp:lastModifiedBy>Michael J. Freedman</cp:lastModifiedBy>
  <cp:revision>1837</cp:revision>
  <cp:lastPrinted>2016-09-28T00:08:19Z</cp:lastPrinted>
  <dcterms:created xsi:type="dcterms:W3CDTF">2013-10-08T01:49:25Z</dcterms:created>
  <dcterms:modified xsi:type="dcterms:W3CDTF">2022-03-14T01:15:36Z</dcterms:modified>
</cp:coreProperties>
</file>