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7"/>
  </p:notesMasterIdLst>
  <p:handoutMasterIdLst>
    <p:handoutMasterId r:id="rId38"/>
  </p:handoutMasterIdLst>
  <p:sldIdLst>
    <p:sldId id="257" r:id="rId2"/>
    <p:sldId id="446" r:id="rId3"/>
    <p:sldId id="447" r:id="rId4"/>
    <p:sldId id="448" r:id="rId5"/>
    <p:sldId id="449" r:id="rId6"/>
    <p:sldId id="47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78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5" autoAdjust="0"/>
    <p:restoredTop sz="57551" autoAdjust="0"/>
  </p:normalViewPr>
  <p:slideViewPr>
    <p:cSldViewPr snapToGrid="0">
      <p:cViewPr varScale="1">
        <p:scale>
          <a:sx n="70" d="100"/>
          <a:sy n="70" d="100"/>
        </p:scale>
        <p:origin x="1736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liveness w/ 1 failure -&gt; need multiple acceptors</a:t>
            </a:r>
            <a:br>
              <a:rPr lang="en-US" dirty="0"/>
            </a:br>
            <a:r>
              <a:rPr lang="en-US" dirty="0"/>
              <a:t>No majority guaranteed -&gt; need acceptors to</a:t>
            </a:r>
            <a:r>
              <a:rPr lang="en-US" baseline="0" dirty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terminology around </a:t>
            </a:r>
            <a:r>
              <a:rPr lang="en-US" baseline="0" dirty="0" err="1"/>
              <a:t>Paxos</a:t>
            </a:r>
            <a:r>
              <a:rPr lang="en-US" baseline="0" dirty="0"/>
              <a:t> is a mess:</a:t>
            </a:r>
          </a:p>
          <a:p>
            <a:r>
              <a:rPr lang="en-US" dirty="0"/>
              <a:t>Phase 1, Phase</a:t>
            </a:r>
            <a:r>
              <a:rPr lang="en-US" baseline="0" dirty="0"/>
              <a:t> 2, Phase 3</a:t>
            </a:r>
          </a:p>
          <a:p>
            <a:r>
              <a:rPr lang="en-US" baseline="0" dirty="0"/>
              <a:t>Prepare, Accept, Learn</a:t>
            </a:r>
          </a:p>
          <a:p>
            <a:r>
              <a:rPr lang="en-US" baseline="0" dirty="0"/>
              <a:t>Prepare, Accept, Commit</a:t>
            </a:r>
          </a:p>
          <a:p>
            <a:r>
              <a:rPr lang="en-US" baseline="0" dirty="0"/>
              <a:t>1-phase </a:t>
            </a:r>
            <a:r>
              <a:rPr lang="en-US" baseline="0" dirty="0" err="1"/>
              <a:t>paxos</a:t>
            </a:r>
            <a:r>
              <a:rPr lang="en-US" baseline="0" dirty="0"/>
              <a:t>, 2-phase </a:t>
            </a:r>
            <a:r>
              <a:rPr lang="en-US" baseline="0" dirty="0" err="1"/>
              <a:t>paxos</a:t>
            </a:r>
            <a:r>
              <a:rPr lang="en-US" baseline="0" dirty="0"/>
              <a:t>,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We’ll stick with this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6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why</a:t>
            </a:r>
            <a:r>
              <a:rPr lang="en-US" baseline="0" dirty="0"/>
              <a:t> f instead of 2f here provides the fault tolerance!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2/27/22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2/27/22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2/27/22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2/27/22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2/27/22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2/27/22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2/27/22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2/27/22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View Change Protocols </a:t>
            </a:r>
            <a:br>
              <a:rPr lang="en-US" sz="5400" dirty="0"/>
            </a:br>
            <a:r>
              <a:rPr lang="en-US" sz="5400" dirty="0"/>
              <a:t>and Consensus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12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Piggybacked Commits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914400" y="4572000"/>
            <a:ext cx="10579003" cy="2070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ym typeface="Wingdings"/>
              </a:rPr>
              <a:t>Previous Request’s commit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piggybacked </a:t>
            </a:r>
            <a:r>
              <a:rPr lang="en-US" sz="2800" dirty="0">
                <a:sym typeface="Wingdings"/>
              </a:rPr>
              <a:t>on current Prepare</a:t>
            </a:r>
            <a:endParaRPr lang="en-US" sz="1800" dirty="0">
              <a:sym typeface="Wingdings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ym typeface="Wingdings"/>
              </a:rPr>
              <a:t>No client Request after a timeout period?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ym typeface="Wingdings"/>
              </a:rPr>
              <a:t>Primary sends Commit message to all backups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5946" y="2127350"/>
            <a:ext cx="235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+Commit previous</a:t>
            </a:r>
          </a:p>
        </p:txBody>
      </p:sp>
    </p:spTree>
    <p:extLst>
      <p:ext uri="{BB962C8B-B14F-4D97-AF65-F5344CB8AC3E}">
        <p14:creationId xmlns:p14="http://schemas.microsoft.com/office/powerpoint/2010/main" val="126857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View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76573"/>
            <a:ext cx="9704882" cy="23607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 far: </a:t>
            </a:r>
            <a:r>
              <a:rPr lang="en-US" dirty="0">
                <a:solidFill>
                  <a:srgbClr val="009900"/>
                </a:solidFill>
              </a:rPr>
              <a:t>Works </a:t>
            </a:r>
            <a:r>
              <a:rPr lang="en-US" dirty="0"/>
              <a:t>for </a:t>
            </a:r>
            <a:r>
              <a:rPr lang="en-US" i="1" dirty="0"/>
              <a:t>f</a:t>
            </a:r>
            <a:r>
              <a:rPr lang="en-US" dirty="0"/>
              <a:t> failed backup replicas</a:t>
            </a:r>
          </a:p>
          <a:p>
            <a:pPr>
              <a:lnSpc>
                <a:spcPct val="100000"/>
              </a:lnSpc>
            </a:pPr>
            <a:r>
              <a:rPr lang="en-US" dirty="0"/>
              <a:t>But what if the </a:t>
            </a:r>
            <a:r>
              <a:rPr lang="en-US" i="1" dirty="0"/>
              <a:t>f</a:t>
            </a:r>
            <a:r>
              <a:rPr lang="en-US" dirty="0"/>
              <a:t> failures include a </a:t>
            </a:r>
            <a:r>
              <a:rPr lang="en-US" dirty="0">
                <a:solidFill>
                  <a:srgbClr val="FF0000"/>
                </a:solidFill>
              </a:rPr>
              <a:t>failed primary?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 clients’ requests go to the failed primary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System</a:t>
            </a:r>
            <a:r>
              <a:rPr lang="en-US" dirty="0">
                <a:solidFill>
                  <a:srgbClr val="FF0000"/>
                </a:solidFill>
              </a:rPr>
              <a:t> halts </a:t>
            </a:r>
            <a:r>
              <a:rPr lang="en-US" dirty="0"/>
              <a:t>despite </a:t>
            </a:r>
            <a:r>
              <a:rPr lang="en-US" dirty="0">
                <a:solidFill>
                  <a:srgbClr val="FF0000"/>
                </a:solidFill>
              </a:rPr>
              <a:t>merely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Let </a:t>
            </a:r>
            <a:r>
              <a:rPr lang="en-US" dirty="0">
                <a:solidFill>
                  <a:srgbClr val="FF8F00"/>
                </a:solidFill>
              </a:rPr>
              <a:t>different replicas </a:t>
            </a:r>
            <a:r>
              <a:rPr lang="en-US" dirty="0"/>
              <a:t>assume role of primary over time</a:t>
            </a:r>
          </a:p>
          <a:p>
            <a:pPr>
              <a:lnSpc>
                <a:spcPct val="100000"/>
              </a:lnSpc>
            </a:pPr>
            <a:r>
              <a:rPr lang="en-US" dirty="0"/>
              <a:t>System moves through a sequence of views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8F00"/>
                </a:solidFill>
              </a:rPr>
              <a:t>View = </a:t>
            </a:r>
            <a:r>
              <a:rPr lang="en-US" dirty="0"/>
              <a:t>(view number, primary id, backup id, ...)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8708" y="3398078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12105" y="4985698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16141" y="4108330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727837" y="4542473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370332" y="355038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576656" y="546846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5053862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115609" y="597642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48139" y="438056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Correctly Changing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View changes happen locally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each replica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Old primary executes requests in the old view, new primary executes requests in the new view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Want to ensure state machine replication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So correctness condition: </a:t>
            </a:r>
            <a:r>
              <a:rPr lang="en-US" dirty="0">
                <a:solidFill>
                  <a:srgbClr val="009900"/>
                </a:solidFill>
              </a:rPr>
              <a:t>Executed requests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Survive in the new view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Retain the same order in the new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147-CEC7-7C4A-BF98-BBBA1E52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199006"/>
            <a:ext cx="10363200" cy="3171826"/>
          </a:xfrm>
        </p:spPr>
        <p:txBody>
          <a:bodyPr>
            <a:normAutofit fontScale="90000"/>
          </a:bodyPr>
          <a:lstStyle/>
          <a:p>
            <a:r>
              <a:rPr lang="en-US" sz="4400" cap="none" dirty="0"/>
              <a:t>How do they agree on the new primary?</a:t>
            </a:r>
            <a:br>
              <a:rPr lang="en-US" sz="4400" cap="none" dirty="0"/>
            </a:br>
            <a:br>
              <a:rPr lang="en-US" sz="4400" cap="none" dirty="0"/>
            </a:br>
            <a:r>
              <a:rPr lang="en-US" sz="4400" cap="none" dirty="0"/>
              <a:t>What if both backup nodes attempt to become the new primary simultaneously?</a:t>
            </a:r>
          </a:p>
        </p:txBody>
      </p:sp>
    </p:spTree>
    <p:extLst>
      <p:ext uri="{BB962C8B-B14F-4D97-AF65-F5344CB8AC3E}">
        <p14:creationId xmlns:p14="http://schemas.microsoft.com/office/powerpoint/2010/main" val="178460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Definition:</a:t>
            </a:r>
          </a:p>
          <a:p>
            <a:pPr marL="1295076" lvl="1" indent="-685629">
              <a:lnSpc>
                <a:spcPct val="170000"/>
              </a:lnSpc>
              <a:buFont typeface="+mj-lt"/>
              <a:buAutoNum type="arabicPeriod"/>
            </a:pPr>
            <a:r>
              <a:rPr lang="en-US" sz="3732" dirty="0"/>
              <a:t>A general agreement about something 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sz="3732" dirty="0"/>
              <a:t>An idea or opinion that is shared by all the people in a group</a:t>
            </a:r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Used in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777" y="1690690"/>
            <a:ext cx="1066565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dirty="0">
                <a:ea typeface="Helvetica Neue Medium" charset="0"/>
                <a:cs typeface="Helvetica Neue Medium" charset="0"/>
              </a:rPr>
              <a:t>Group of servers want to: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Elect a leader in group, and inform everybody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1" y="1943100"/>
            <a:ext cx="11350097" cy="4098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99" dirty="0"/>
              <a:t>Given a set of processors, each with an initial value: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Termination:  </a:t>
            </a:r>
            <a:r>
              <a:rPr lang="en-US" sz="2800" dirty="0"/>
              <a:t>All non-faulty processes eventually decide on a value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Agreement:  </a:t>
            </a:r>
            <a:r>
              <a:rPr lang="en-US" sz="2800" dirty="0"/>
              <a:t>All processes that decide do so on the same value 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Validity:  </a:t>
            </a:r>
            <a:r>
              <a:rPr lang="en-US" sz="2800" dirty="0"/>
              <a:t>Value decided must have proposed by some process</a:t>
            </a:r>
          </a:p>
        </p:txBody>
      </p:sp>
    </p:spTree>
    <p:extLst>
      <p:ext uri="{BB962C8B-B14F-4D97-AF65-F5344CB8AC3E}">
        <p14:creationId xmlns:p14="http://schemas.microsoft.com/office/powerpoint/2010/main" val="58839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vs. Liveness Properties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024B74-6F74-7340-A807-DD86E587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45920"/>
            <a:ext cx="11662347" cy="1066800"/>
          </a:xfrm>
        </p:spPr>
        <p:txBody>
          <a:bodyPr>
            <a:noAutofit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/>
              <a:t>Safety (bad things never happen) </a:t>
            </a:r>
          </a:p>
          <a:p>
            <a:pPr marL="609448" indent="-609448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46E7D-1F81-4B49-BAD6-AACF0425E46D}"/>
              </a:ext>
            </a:extLst>
          </p:cNvPr>
          <p:cNvSpPr txBox="1">
            <a:spLocks/>
          </p:cNvSpPr>
          <p:nvPr/>
        </p:nvSpPr>
        <p:spPr bwMode="auto">
          <a:xfrm>
            <a:off x="273688" y="3807698"/>
            <a:ext cx="116623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/>
              <a:t>Liveness (good things eventually happen) </a:t>
            </a:r>
          </a:p>
          <a:p>
            <a:pPr marL="609448" indent="-609448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0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94" y="1405001"/>
            <a:ext cx="11127580" cy="5165252"/>
          </a:xfrm>
        </p:spPr>
        <p:txBody>
          <a:bodyPr>
            <a:normAutofit fontScale="92500" lnSpcReduction="10000"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single value is chosen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chosen values are learned by processes 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proposed value can be chosen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Some proposed value eventually chosen if fewer than half of processes fail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If value is chosen, a process eventually learns it</a:t>
            </a:r>
            <a:endParaRPr lang="en-US" sz="2933" dirty="0">
              <a:ea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60216" y="1834414"/>
            <a:ext cx="3802408" cy="927977"/>
            <a:chOff x="6118340" y="2355323"/>
            <a:chExt cx="2852548" cy="696163"/>
          </a:xfrm>
        </p:grpSpPr>
        <p:sp>
          <p:nvSpPr>
            <p:cNvPr id="4" name="Rectangle 3"/>
            <p:cNvSpPr/>
            <p:nvPr/>
          </p:nvSpPr>
          <p:spPr>
            <a:xfrm>
              <a:off x="7316639" y="2355323"/>
              <a:ext cx="1654249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agreement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118340" y="2629120"/>
              <a:ext cx="11166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7011276" y="2616642"/>
              <a:ext cx="253913" cy="4348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327231" y="3055426"/>
            <a:ext cx="2351974" cy="584647"/>
            <a:chOff x="6666265" y="3352540"/>
            <a:chExt cx="1764440" cy="438600"/>
          </a:xfrm>
        </p:grpSpPr>
        <p:sp>
          <p:nvSpPr>
            <p:cNvPr id="5" name="Rectangle 4"/>
            <p:cNvSpPr/>
            <p:nvPr/>
          </p:nvSpPr>
          <p:spPr>
            <a:xfrm>
              <a:off x="7288027" y="3352540"/>
              <a:ext cx="1142678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validity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666265" y="3601581"/>
              <a:ext cx="5344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650488" y="5511446"/>
            <a:ext cx="3545863" cy="726127"/>
            <a:chOff x="6218620" y="5919110"/>
            <a:chExt cx="2660091" cy="544737"/>
          </a:xfrm>
        </p:grpSpPr>
        <p:sp>
          <p:nvSpPr>
            <p:cNvPr id="14" name="Rectangle 13"/>
            <p:cNvSpPr/>
            <p:nvPr/>
          </p:nvSpPr>
          <p:spPr>
            <a:xfrm>
              <a:off x="7132345" y="6025247"/>
              <a:ext cx="1746366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termination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 flipV="1">
              <a:off x="6542800" y="6272553"/>
              <a:ext cx="5355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6218620" y="5919110"/>
              <a:ext cx="859684" cy="3254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4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From primary-backup to </a:t>
            </a:r>
            <a:r>
              <a:rPr lang="en-US" sz="3600" dirty="0" err="1"/>
              <a:t>viewstamped</a:t>
            </a:r>
            <a:r>
              <a:rPr lang="en-US" sz="3600" dirty="0"/>
              <a:t> replication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6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Consensus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45920"/>
            <a:ext cx="11662347" cy="5165252"/>
          </a:xfrm>
        </p:spPr>
        <p:txBody>
          <a:bodyPr>
            <a:noAutofit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/>
              <a:t>Safety (bad things never happen)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/>
              <a:t>Agreement:  </a:t>
            </a:r>
            <a:r>
              <a:rPr lang="en-US" dirty="0"/>
              <a:t>All processes that decide do so on the same value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/>
              <a:t>Validity:  </a:t>
            </a:r>
            <a:r>
              <a:rPr lang="en-US" dirty="0"/>
              <a:t>Value decided must have proposed by some process</a:t>
            </a:r>
          </a:p>
          <a:p>
            <a:pPr marL="609448" indent="-609448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/>
              <a:t>Liveness (good things eventually happen)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/>
              <a:t>Termination:  </a:t>
            </a:r>
            <a:r>
              <a:rPr lang="en-US" dirty="0"/>
              <a:t>All non-faulty processes eventually decide on a value</a:t>
            </a:r>
          </a:p>
        </p:txBody>
      </p:sp>
    </p:spTree>
    <p:extLst>
      <p:ext uri="{BB962C8B-B14F-4D97-AF65-F5344CB8AC3E}">
        <p14:creationId xmlns:p14="http://schemas.microsoft.com/office/powerpoint/2010/main" val="136217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Paxos’s</a:t>
            </a:r>
            <a:r>
              <a:rPr lang="en-US" dirty="0"/>
              <a:t> Safety and Liveness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865376"/>
            <a:ext cx="11098924" cy="4611624"/>
          </a:xfrm>
        </p:spPr>
        <p:txBody>
          <a:bodyPr>
            <a:normAutofit/>
          </a:bodyPr>
          <a:lstStyle/>
          <a:p>
            <a:r>
              <a:rPr lang="en-US" dirty="0" err="1"/>
              <a:t>Paxos</a:t>
            </a:r>
            <a:r>
              <a:rPr lang="en-US" dirty="0"/>
              <a:t> is always safe</a:t>
            </a:r>
          </a:p>
          <a:p>
            <a:endParaRPr lang="en-US" dirty="0"/>
          </a:p>
          <a:p>
            <a:r>
              <a:rPr lang="en-US" dirty="0" err="1"/>
              <a:t>Paxos</a:t>
            </a:r>
            <a:r>
              <a:rPr lang="en-US" dirty="0"/>
              <a:t> is very often live  (but not always, more later)</a:t>
            </a:r>
          </a:p>
        </p:txBody>
      </p:sp>
    </p:spTree>
    <p:extLst>
      <p:ext uri="{BB962C8B-B14F-4D97-AF65-F5344CB8AC3E}">
        <p14:creationId xmlns:p14="http://schemas.microsoft.com/office/powerpoint/2010/main" val="201623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Process in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4" y="1641348"/>
            <a:ext cx="11723606" cy="54771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Three conceptual roles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FF8F00"/>
                </a:solidFill>
              </a:rPr>
              <a:t>Proposers</a:t>
            </a:r>
            <a:r>
              <a:rPr lang="en-US" dirty="0"/>
              <a:t> propose values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FF8F00"/>
                </a:solidFill>
              </a:rPr>
              <a:t>Acceptors </a:t>
            </a:r>
            <a:r>
              <a:rPr lang="en-US" dirty="0"/>
              <a:t>accept values, where value is chosen if majority accept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dirty="0">
                <a:sym typeface="Wingdings"/>
              </a:rPr>
              <a:t>learn the outcome (chosen value)</a:t>
            </a:r>
          </a:p>
          <a:p>
            <a:pPr>
              <a:lnSpc>
                <a:spcPct val="100000"/>
              </a:lnSpc>
            </a:pPr>
            <a:endParaRPr lang="en-US" dirty="0">
              <a:sym typeface="Wingdings"/>
            </a:endParaRPr>
          </a:p>
          <a:p>
            <a:pPr>
              <a:lnSpc>
                <a:spcPct val="100000"/>
              </a:lnSpc>
            </a:pPr>
            <a:r>
              <a:rPr lang="en-US" dirty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537603"/>
            <a:ext cx="10542152" cy="46656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3 proposers, 1 acceptor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ym typeface="Wingdings"/>
              </a:rPr>
              <a:t>Acceptor accepts first value received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ym typeface="Wingdings"/>
              </a:rPr>
              <a:t>No liveness with single failure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dirty="0">
                <a:sym typeface="Wingdings"/>
              </a:rPr>
              <a:t>3 proposers, 3 acceptors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ym typeface="Wingdings"/>
              </a:rPr>
              <a:t>Accept first value received, learners choose common value known by majority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81" y="1379793"/>
            <a:ext cx="11722019" cy="5775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Each acceptor accepts </a:t>
            </a:r>
            <a:r>
              <a:rPr lang="en-US" dirty="0">
                <a:solidFill>
                  <a:srgbClr val="FF8F00"/>
                </a:solidFill>
              </a:rPr>
              <a:t>multiple proposals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Hopefully one of multiple accepted proposals will have a majority vote (and we determine that)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not, rinse and repeat (more on this)</a:t>
            </a:r>
          </a:p>
          <a:p>
            <a:pPr>
              <a:lnSpc>
                <a:spcPct val="100000"/>
              </a:lnSpc>
              <a:spcBef>
                <a:spcPts val="4200"/>
              </a:spcBef>
            </a:pPr>
            <a:r>
              <a:rPr lang="en-US" dirty="0"/>
              <a:t>How do we select among multiple proposals?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Ordering: proposal is tuple </a:t>
            </a:r>
            <a:r>
              <a:rPr lang="en-US" dirty="0">
                <a:solidFill>
                  <a:srgbClr val="FF8F00"/>
                </a:solidFill>
              </a:rPr>
              <a:t>(proposal #, value) = (n, v)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Proposal # strictly increasing, globally unique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Globally unique?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Trick: set low-order bits to proposer’s ID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Protocol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15" y="1489521"/>
            <a:ext cx="11003952" cy="51673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99" dirty="0">
                <a:solidFill>
                  <a:srgbClr val="FF8F00"/>
                </a:solidFill>
              </a:rPr>
              <a:t>Proposers: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Choose a proposal number n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Ask acceptors if any accepted proposals with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&lt; n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If existing proposal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returned, propose same value (n,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Otherwise, propose own value (n, v)</a:t>
            </a:r>
          </a:p>
          <a:p>
            <a:pPr marL="609448" lvl="1" indent="0">
              <a:lnSpc>
                <a:spcPct val="100000"/>
              </a:lnSpc>
              <a:buNone/>
            </a:pPr>
            <a:r>
              <a:rPr lang="en-US" dirty="0"/>
              <a:t>Note </a:t>
            </a:r>
            <a:r>
              <a:rPr lang="en-US" dirty="0">
                <a:solidFill>
                  <a:srgbClr val="FF8F00"/>
                </a:solidFill>
              </a:rPr>
              <a:t>altruism</a:t>
            </a:r>
            <a:r>
              <a:rPr lang="en-US" dirty="0"/>
              <a:t>: goal is to reach consensus, not “win”</a:t>
            </a:r>
          </a:p>
          <a:p>
            <a:pPr>
              <a:lnSpc>
                <a:spcPct val="100000"/>
              </a:lnSpc>
            </a:pPr>
            <a:endParaRPr lang="en-US" sz="3199" dirty="0">
              <a:solidFill>
                <a:srgbClr val="FF8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199" dirty="0">
                <a:solidFill>
                  <a:srgbClr val="FF8F00"/>
                </a:solidFill>
              </a:rPr>
              <a:t>Accepters</a:t>
            </a:r>
            <a:r>
              <a:rPr lang="en-US" sz="3199" dirty="0">
                <a:solidFill>
                  <a:srgbClr val="0000FF"/>
                </a:solidFill>
              </a:rPr>
              <a:t> </a:t>
            </a:r>
            <a:r>
              <a:rPr lang="en-US" sz="3199" dirty="0"/>
              <a:t>try to accept value with highest proposal n</a:t>
            </a:r>
            <a:endParaRPr lang="en-US" sz="3199" dirty="0">
              <a:solidFill>
                <a:srgbClr val="FF8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199" dirty="0">
                <a:solidFill>
                  <a:srgbClr val="FF8F00"/>
                </a:solidFill>
              </a:rPr>
              <a:t>Learners </a:t>
            </a:r>
            <a:r>
              <a:rPr lang="en-US" sz="3199" dirty="0"/>
              <a:t>are passive and wait for the outcome</a:t>
            </a:r>
          </a:p>
          <a:p>
            <a:pPr>
              <a:lnSpc>
                <a:spcPct val="100000"/>
              </a:lnSpc>
            </a:pPr>
            <a:endParaRPr lang="en-US" sz="31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90" y="1643223"/>
            <a:ext cx="4305518" cy="4486274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600" dirty="0"/>
              <a:t>Choose proposal n,    send &lt;prepare, n&gt; to acceptors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08E279-86C7-104F-8D0F-1B6EC109C661}"/>
              </a:ext>
            </a:extLst>
          </p:cNvPr>
          <p:cNvSpPr txBox="1">
            <a:spLocks/>
          </p:cNvSpPr>
          <p:nvPr/>
        </p:nvSpPr>
        <p:spPr>
          <a:xfrm>
            <a:off x="4965910" y="1665132"/>
            <a:ext cx="7226090" cy="50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33"/>
              </a:spcBef>
              <a:spcAft>
                <a:spcPts val="533"/>
              </a:spcAft>
            </a:pPr>
            <a:r>
              <a:rPr lang="en-US" sz="3000" b="0" dirty="0">
                <a:solidFill>
                  <a:srgbClr val="FF8F00"/>
                </a:solidFill>
                <a:latin typeface="Helvetica Neue Medium" charset="0"/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 &gt; 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endParaRPr lang="en-US" sz="2600" b="0" baseline="-25000" dirty="0">
              <a:latin typeface="Helvetica Neue Medium" charset="0"/>
            </a:endParaRP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r>
              <a:rPr lang="en-US" sz="2600" b="0" dirty="0">
                <a:latin typeface="Helvetica Neue Medium" charset="0"/>
              </a:rPr>
              <a:t> = n     </a:t>
            </a: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← promise not to accept</a:t>
            </a:r>
          </a:p>
          <a:p>
            <a:pPr marL="914126" lvl="2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		  any new proposals n’ &lt;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no prior proposal accepted</a:t>
            </a:r>
            <a:endParaRPr lang="en-US" sz="2600" b="0" baseline="-25000" dirty="0">
              <a:latin typeface="Helvetica Neue Medium" charset="0"/>
            </a:endParaRP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</a:t>
            </a:r>
            <a:r>
              <a:rPr lang="en-US" sz="2600" b="0" dirty="0" err="1">
                <a:latin typeface="Helvetica Neue Medium" charset="0"/>
              </a:rPr>
              <a:t>Ø</a:t>
            </a:r>
            <a:r>
              <a:rPr lang="en-US" sz="2600" b="0" dirty="0">
                <a:latin typeface="Helvetica Neue Medium" charset="0"/>
              </a:rPr>
              <a:t> &gt;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 </a:t>
            </a: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(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baseline="-25000" dirty="0">
                <a:latin typeface="Helvetica Neue Medium" charset="0"/>
              </a:rPr>
              <a:t> , </a:t>
            </a:r>
            <a:r>
              <a:rPr lang="en-US" sz="2600" b="0" dirty="0" err="1">
                <a:latin typeface="Helvetica Neue Medium" charset="0"/>
              </a:rPr>
              <a:t>v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dirty="0">
                <a:latin typeface="Helvetica Neue Medium" charset="0"/>
              </a:rPr>
              <a:t>) 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600" b="0" dirty="0">
              <a:latin typeface="Helvetica Neue Medium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1</a:t>
            </a:r>
          </a:p>
        </p:txBody>
      </p:sp>
    </p:spTree>
    <p:extLst>
      <p:ext uri="{BB962C8B-B14F-4D97-AF65-F5344CB8AC3E}">
        <p14:creationId xmlns:p14="http://schemas.microsoft.com/office/powerpoint/2010/main" val="31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709740"/>
            <a:ext cx="10512862" cy="56603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If receive promise from </a:t>
            </a:r>
            <a:r>
              <a:rPr lang="en-US" dirty="0">
                <a:solidFill>
                  <a:srgbClr val="FF8F00"/>
                </a:solidFill>
              </a:rPr>
              <a:t>majority</a:t>
            </a:r>
            <a:r>
              <a:rPr lang="en-US" dirty="0"/>
              <a:t> of acceptors, 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</a:pPr>
            <a:r>
              <a:rPr lang="en-US" sz="2600" dirty="0"/>
              <a:t>Determine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returned with highest 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dirty="0"/>
              <a:t>, if exists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</a:pPr>
            <a:r>
              <a:rPr lang="en-US" sz="2600" dirty="0"/>
              <a:t>Send  &lt;accept, (n,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|| v)&gt;  to acceptors</a:t>
            </a:r>
          </a:p>
          <a:p>
            <a:pPr>
              <a:lnSpc>
                <a:spcPct val="100000"/>
              </a:lnSpc>
              <a:spcBef>
                <a:spcPts val="2800"/>
              </a:spcBef>
            </a:pPr>
            <a:r>
              <a:rPr lang="en-US" dirty="0">
                <a:solidFill>
                  <a:srgbClr val="FF8F00"/>
                </a:solidFill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Upon receiving (n, v),  if n ≥ 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,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Accept proposal and notify learner(s)</a:t>
            </a:r>
          </a:p>
          <a:p>
            <a:pPr marL="1828343" lvl="3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000" dirty="0" err="1"/>
              <a:t>n</a:t>
            </a:r>
            <a:r>
              <a:rPr lang="en-US" sz="3000" baseline="-25000" dirty="0" err="1"/>
              <a:t>a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h</a:t>
            </a:r>
            <a:r>
              <a:rPr lang="en-US" sz="3000" dirty="0"/>
              <a:t> = n</a:t>
            </a:r>
          </a:p>
          <a:p>
            <a:pPr marL="1828343" lvl="3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000" dirty="0" err="1"/>
              <a:t>v</a:t>
            </a:r>
            <a:r>
              <a:rPr lang="en-US" sz="3000" baseline="-25000" dirty="0" err="1"/>
              <a:t>a</a:t>
            </a:r>
            <a:r>
              <a:rPr lang="en-US" sz="3000" dirty="0"/>
              <a:t> =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45307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8F00"/>
                </a:solidFill>
              </a:rPr>
              <a:t>Learners</a:t>
            </a:r>
            <a:r>
              <a:rPr lang="en-US" dirty="0"/>
              <a:t> need to know which value chosen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Approach #1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Each acceptor notifies all learners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More expensive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Approach #2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Elect a “distinguished learner”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Acceptors notify elected learner, which informs others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Failure-prone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:  Well-behaved Run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03559" y="1781628"/>
            <a:ext cx="2934774" cy="4241499"/>
            <a:chOff x="5477905" y="2055952"/>
            <a:chExt cx="2201654" cy="31819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77905" y="4891662"/>
              <a:ext cx="2133592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&lt;accepted, (1 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90440" y="6025476"/>
            <a:ext cx="184730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399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1108" y="1781626"/>
            <a:ext cx="2918986" cy="3656648"/>
            <a:chOff x="479765" y="2055952"/>
            <a:chExt cx="2189810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79765" y="4054989"/>
              <a:ext cx="1493971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1669" y="1781628"/>
            <a:ext cx="2371913" cy="3133993"/>
            <a:chOff x="2745775" y="2055952"/>
            <a:chExt cx="1779398" cy="235110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93393" y="4060816"/>
              <a:ext cx="1531780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&lt;promise, 1&gt;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1960" y="1781626"/>
            <a:ext cx="2766911" cy="3656648"/>
            <a:chOff x="3871287" y="2055952"/>
            <a:chExt cx="2075724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71287" y="3132146"/>
              <a:ext cx="1136664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76216" y="2016849"/>
            <a:ext cx="1952351" cy="314878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decide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Primary-Backup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863882"/>
            <a:ext cx="8763000" cy="1905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Nominate one replica </a:t>
            </a:r>
            <a:r>
              <a:rPr lang="en-US" dirty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Clients send all requests to 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orders clients’ requests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6975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Safe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623848"/>
            <a:ext cx="11540360" cy="4853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Intuition:  if proposal with value v chosen, then every higher-numbered proposal issued by any proposer has value v.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38995" y="3046338"/>
            <a:ext cx="5084022" cy="34156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54256" y="3571073"/>
            <a:ext cx="3453500" cy="2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Majority of acceptors accept (n, v):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v is chosen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76590" y="3308935"/>
            <a:ext cx="5704157" cy="30474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4184" y="4237763"/>
            <a:ext cx="4672383" cy="11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Next prepare request with proposal n+1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49235" y="4693545"/>
            <a:ext cx="304721" cy="30472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18919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62" y="-41322"/>
            <a:ext cx="11722019" cy="1053497"/>
          </a:xfrm>
        </p:spPr>
        <p:txBody>
          <a:bodyPr>
            <a:normAutofit/>
          </a:bodyPr>
          <a:lstStyle/>
          <a:p>
            <a:r>
              <a:rPr lang="en-US" sz="4799" dirty="0"/>
              <a:t>Often, but not always,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03" y="2102460"/>
            <a:ext cx="3457649" cy="1609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cs typeface="Helvetica Neue Medium" charset="0"/>
              </a:rPr>
              <a:t>Completes phase 1 with proposal n0</a:t>
            </a:r>
            <a:endParaRPr lang="en-US" sz="2800" baseline="-25000" dirty="0">
              <a:cs typeface="Helvetica Neue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78321" y="1673894"/>
            <a:ext cx="55222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520246" y="1673894"/>
            <a:ext cx="39317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62990" y="2731956"/>
            <a:ext cx="4829162" cy="15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5975" y="3517202"/>
            <a:ext cx="3623176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9062" y="4691517"/>
            <a:ext cx="5210089" cy="1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Restarts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58739" y="1238306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62991" y="1217169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2990" y="5198958"/>
            <a:ext cx="3622470" cy="1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35217" y="6191590"/>
            <a:ext cx="5229706" cy="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20401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554481"/>
            <a:ext cx="10512862" cy="5303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Described for a single round of consensus</a:t>
            </a:r>
          </a:p>
          <a:p>
            <a:pPr>
              <a:lnSpc>
                <a:spcPct val="100000"/>
              </a:lnSpc>
            </a:pPr>
            <a:r>
              <a:rPr lang="en-US" dirty="0"/>
              <a:t>Proposer, Acceptors, Learners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Often implemented with nodes playing all roles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Always safe:  Quorum intersection</a:t>
            </a:r>
          </a:p>
          <a:p>
            <a:pPr>
              <a:lnSpc>
                <a:spcPct val="100000"/>
              </a:lnSpc>
            </a:pPr>
            <a:r>
              <a:rPr lang="en-US" dirty="0"/>
              <a:t>Very often live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Acceptors accept multiple values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But only one value is ultimately chosen</a:t>
            </a:r>
          </a:p>
          <a:p>
            <a:pPr>
              <a:lnSpc>
                <a:spcPct val="100000"/>
              </a:lnSpc>
            </a:pPr>
            <a:r>
              <a:rPr lang="en-US" dirty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765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Flavors of </a:t>
            </a:r>
            <a:r>
              <a:rPr lang="en-US" sz="4800" dirty="0" err="1"/>
              <a:t>Paxos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Terminology is a mess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 loosely and confusingly defined</a:t>
            </a:r>
            <a:r>
              <a:rPr lang="mr-IN" dirty="0">
                <a:ea typeface="Helvetica Neue Medium" charset="0"/>
                <a:cs typeface="Helvetica Neue Medium" charset="0"/>
              </a:rPr>
              <a:t>…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We’ll stick with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ea typeface="Helvetica Neue Medium" charset="0"/>
                <a:cs typeface="Helvetica Neue Medium" charset="0"/>
              </a:rPr>
              <a:t>Basic 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ea typeface="Helvetica Neue Medium" charset="0"/>
                <a:cs typeface="Helvetica Neue Medium" charset="0"/>
              </a:rPr>
              <a:t>Multi-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1AEF-1F5C-2B44-8862-056FAFF53F64}"/>
              </a:ext>
            </a:extLst>
          </p:cNvPr>
          <p:cNvSpPr txBox="1"/>
          <p:nvPr/>
        </p:nvSpPr>
        <p:spPr>
          <a:xfrm>
            <a:off x="1588342" y="5916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Run the full protocol each time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e.g., for each slot in the command log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1914324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94" y="1635824"/>
            <a:ext cx="10999450" cy="52221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Elect a leader and have them run 2</a:t>
            </a:r>
            <a:r>
              <a:rPr lang="en-US" sz="3600" baseline="30000" dirty="0"/>
              <a:t>nd</a:t>
            </a:r>
            <a:r>
              <a:rPr lang="en-US" sz="3600" dirty="0"/>
              <a:t> phase directly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e.g., for each slot in the command log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Leader election uses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600" dirty="0"/>
              <a:t>Takes 1 round until a value is chosen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Faster than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600" dirty="0"/>
              <a:t>Used extensively in practice!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RAFT is similar to Multi </a:t>
            </a:r>
            <a:r>
              <a:rPr lang="en-US" sz="3200" dirty="0" err="1"/>
              <a:t>Paxos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Two to Many Replicas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380" y="4918746"/>
            <a:ext cx="10942819" cy="1847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Primary-backup with many replicas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Primary waits for acknowledgement from </a:t>
            </a:r>
            <a:r>
              <a:rPr lang="en-US" b="1" dirty="0"/>
              <a:t>all</a:t>
            </a:r>
            <a:r>
              <a:rPr lang="en-US" dirty="0"/>
              <a:t> backups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 updates to set of replicas needs to update shared disk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85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75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67901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else can we do with more replicas?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State Machine Replication for any number of replicas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800" dirty="0"/>
              <a:t>Differences with primary-backup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 shared disk (no reliable failure detection)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Don’t need to wait for </a:t>
            </a:r>
            <a:r>
              <a:rPr lang="en-US" sz="2400" b="1" dirty="0"/>
              <a:t>all</a:t>
            </a:r>
            <a:r>
              <a:rPr lang="en-US" sz="2400" dirty="0"/>
              <a:t> replicas to reply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Need more replicas to handle </a:t>
            </a:r>
            <a:r>
              <a:rPr lang="en-US" sz="2400" i="1" dirty="0"/>
              <a:t>f </a:t>
            </a:r>
            <a:r>
              <a:rPr lang="en-US" sz="2400" dirty="0"/>
              <a:t> failures (2</a:t>
            </a:r>
            <a:r>
              <a:rPr lang="en-US" sz="2400" i="1" dirty="0"/>
              <a:t>f+</a:t>
            </a:r>
            <a:r>
              <a:rPr lang="en-US" sz="2400" dirty="0"/>
              <a:t>1 vs </a:t>
            </a:r>
            <a:r>
              <a:rPr lang="en-US" sz="2400" i="1" dirty="0"/>
              <a:t>f+</a:t>
            </a:r>
            <a:r>
              <a:rPr lang="en-US" sz="2400" dirty="0"/>
              <a:t>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With multiple replicas, don’t need to wait for all…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State Machine Replication for any number of replicas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800" dirty="0"/>
              <a:t>Assumptions</a:t>
            </a:r>
          </a:p>
          <a:p>
            <a:pPr marL="1028563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dirty="0">
                <a:solidFill>
                  <a:srgbClr val="FF0000"/>
                </a:solidFill>
              </a:rPr>
              <a:t>crash failures </a:t>
            </a:r>
            <a:r>
              <a:rPr lang="en-US" sz="2400" dirty="0"/>
              <a:t>only:  Replicas fail only by </a:t>
            </a:r>
            <a:r>
              <a:rPr lang="en-US" sz="2400" dirty="0">
                <a:solidFill>
                  <a:srgbClr val="FF0000"/>
                </a:solidFill>
              </a:rPr>
              <a:t>completely stopping</a:t>
            </a:r>
            <a:endParaRPr lang="en-US" sz="2400" dirty="0"/>
          </a:p>
          <a:p>
            <a:pPr marL="1028563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Unreliable network: </a:t>
            </a:r>
            <a:r>
              <a:rPr lang="en-US" sz="2400" dirty="0"/>
              <a:t>Messages might be lost, duplicated, delayed, or delivered out-of-order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690690"/>
            <a:ext cx="9694705" cy="196652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FF8F00"/>
                </a:solidFill>
              </a:rPr>
              <a:t>Configuration: </a:t>
            </a:r>
            <a:r>
              <a:rPr lang="en-US" sz="2800" dirty="0"/>
              <a:t>identities of all 2f + 1 replicas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In-memory </a:t>
            </a:r>
            <a:r>
              <a:rPr lang="en-US" sz="2800" dirty="0">
                <a:solidFill>
                  <a:srgbClr val="FF8F00"/>
                </a:solidFill>
              </a:rPr>
              <a:t>log </a:t>
            </a:r>
            <a:r>
              <a:rPr lang="en-US" sz="2800" dirty="0"/>
              <a:t>with clients’ requests in assigned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56571" y="4235790"/>
            <a:ext cx="5911909" cy="434598"/>
            <a:chOff x="929079" y="3733800"/>
            <a:chExt cx="3109684" cy="228600"/>
          </a:xfrm>
        </p:grpSpPr>
        <p:sp>
          <p:nvSpPr>
            <p:cNvPr id="12" name="Rectangle 11"/>
            <p:cNvSpPr/>
            <p:nvPr/>
          </p:nvSpPr>
          <p:spPr>
            <a:xfrm>
              <a:off x="929079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>
                  <a:latin typeface="Helvetica Neue Medium" charset="0"/>
                  <a:ea typeface="Helvetica Neue Medium" charset="0"/>
                  <a:cs typeface="Helvetica Neue Medium" charset="0"/>
                </a:rPr>
                <a:t>⟨op1</a:t>
              </a:r>
              <a:r>
                <a:rPr lang="en-US" sz="1800" dirty="0">
                  <a:latin typeface="Helvetica Neue Medium" charset="0"/>
                  <a:ea typeface="Helvetica Neue Medium" charset="0"/>
                  <a:cs typeface="Helvetica Neue Medium" charset="0"/>
                </a:rPr>
                <a:t>, args1⟩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2049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⟨op2, args2⟩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921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⟨op3, args3⟩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6891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⟨op4, args4⟩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8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914400" y="4572000"/>
            <a:ext cx="9676031" cy="18026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Primary adds request to end of its log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Replicas add requests to their logs in primary’s log order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Primary </a:t>
            </a:r>
            <a:r>
              <a:rPr lang="en-US" sz="2800" dirty="0">
                <a:solidFill>
                  <a:srgbClr val="FF8F00"/>
                </a:solidFill>
              </a:rPr>
              <a:t>waits for f </a:t>
            </a:r>
            <a:r>
              <a:rPr lang="en-US" sz="2800" dirty="0"/>
              <a:t>PrepareOKs </a:t>
            </a:r>
            <a:r>
              <a:rPr lang="en-US" sz="2800" dirty="0">
                <a:sym typeface="Wingdings"/>
              </a:rPr>
              <a:t> request is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committed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4817327" y="1544630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15308" y="1573853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66960" y="1585260"/>
            <a:ext cx="0" cy="2592955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53" name="TextBox 52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9919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Operation: Key Points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914400" y="4572000"/>
            <a:ext cx="9994887" cy="2070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ym typeface="Wingdings"/>
              </a:rPr>
              <a:t>Protocol provides state machine replication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ym typeface="Wingdings"/>
              </a:rPr>
              <a:t>On execute, primary knows request in </a:t>
            </a:r>
            <a:r>
              <a:rPr lang="en-US" sz="2800" i="1" dirty="0">
                <a:sym typeface="Wingdings"/>
              </a:rPr>
              <a:t>f </a:t>
            </a:r>
            <a:r>
              <a:rPr lang="en-US" sz="2800" dirty="0">
                <a:sym typeface="Wingdings"/>
              </a:rPr>
              <a:t>+ 1 = 2 nodes’ logs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ym typeface="Wingdings"/>
              </a:rPr>
              <a:t>Even if </a:t>
            </a:r>
            <a:r>
              <a:rPr lang="en-US" sz="2400" i="1" dirty="0">
                <a:sym typeface="Wingdings"/>
              </a:rPr>
              <a:t>f</a:t>
            </a:r>
            <a:r>
              <a:rPr lang="en-US" sz="2400" dirty="0">
                <a:sym typeface="Wingdings"/>
              </a:rPr>
              <a:t> = 1 then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crash,</a:t>
            </a:r>
            <a:r>
              <a:rPr lang="en-US" sz="2400" dirty="0">
                <a:sym typeface="Wingdings"/>
              </a:rPr>
              <a:t> ≥ 1 </a:t>
            </a:r>
            <a:r>
              <a:rPr lang="en-US" sz="2400" dirty="0">
                <a:solidFill>
                  <a:srgbClr val="009900"/>
                </a:solidFill>
                <a:sym typeface="Wingdings"/>
              </a:rPr>
              <a:t>retains request in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2055042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37839</TotalTime>
  <Words>1733</Words>
  <Application>Microsoft Macintosh PowerPoint</Application>
  <PresentationFormat>Widescreen</PresentationFormat>
  <Paragraphs>375</Paragraphs>
  <Slides>35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.HelveticaNeueDeskInterface-Regular</vt:lpstr>
      <vt:lpstr>Arial</vt:lpstr>
      <vt:lpstr>Calibri</vt:lpstr>
      <vt:lpstr>Courier New</vt:lpstr>
      <vt:lpstr>Helvetica Neue Medium</vt:lpstr>
      <vt:lpstr>Times New Roman</vt:lpstr>
      <vt:lpstr>1_Office Theme</vt:lpstr>
      <vt:lpstr>View Change Protocols  and Consensus</vt:lpstr>
      <vt:lpstr>Today</vt:lpstr>
      <vt:lpstr>Review: Primary-Backup Replication</vt:lpstr>
      <vt:lpstr>From Two to Many Replicas</vt:lpstr>
      <vt:lpstr>What else can we do with more replicas?</vt:lpstr>
      <vt:lpstr>With multiple replicas, don’t need to wait for all…</vt:lpstr>
      <vt:lpstr>Replica State</vt:lpstr>
      <vt:lpstr>Normal Operation</vt:lpstr>
      <vt:lpstr>Normal Operation: Key Points</vt:lpstr>
      <vt:lpstr>Piggybacked Commits</vt:lpstr>
      <vt:lpstr>The Need For a View Change</vt:lpstr>
      <vt:lpstr>Views</vt:lpstr>
      <vt:lpstr>Correctly Changing Views</vt:lpstr>
      <vt:lpstr>How do they agree on the new primary?  What if both backup nodes attempt to become the new primary simultaneously?</vt:lpstr>
      <vt:lpstr>Consensus</vt:lpstr>
      <vt:lpstr>Consensus Used in Systems</vt:lpstr>
      <vt:lpstr>Consensus</vt:lpstr>
      <vt:lpstr>Safety vs. Liveness Properties</vt:lpstr>
      <vt:lpstr>Paxos</vt:lpstr>
      <vt:lpstr>Paxos</vt:lpstr>
      <vt:lpstr>Paxos’s Safety and Liveness</vt:lpstr>
      <vt:lpstr>Roles of a Process in Paxos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Often, but not always, live</vt:lpstr>
      <vt:lpstr>Paxos Summary</vt:lpstr>
      <vt:lpstr>Flavors of Paxos</vt:lpstr>
      <vt:lpstr>Flavors of Paxos: Basic Paxos</vt:lpstr>
      <vt:lpstr>Flavors of Paxos: Multi-Paxos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1826</cp:revision>
  <cp:lastPrinted>2022-02-27T20:03:11Z</cp:lastPrinted>
  <dcterms:created xsi:type="dcterms:W3CDTF">2013-10-08T01:49:25Z</dcterms:created>
  <dcterms:modified xsi:type="dcterms:W3CDTF">2022-02-27T20:45:20Z</dcterms:modified>
</cp:coreProperties>
</file>