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57" r:id="rId2"/>
    <p:sldId id="422" r:id="rId3"/>
    <p:sldId id="419" r:id="rId4"/>
    <p:sldId id="423" r:id="rId5"/>
    <p:sldId id="272" r:id="rId6"/>
    <p:sldId id="418" r:id="rId7"/>
    <p:sldId id="424" r:id="rId8"/>
    <p:sldId id="425" r:id="rId9"/>
    <p:sldId id="426" r:id="rId10"/>
    <p:sldId id="430" r:id="rId11"/>
    <p:sldId id="431" r:id="rId12"/>
    <p:sldId id="435" r:id="rId13"/>
    <p:sldId id="438" r:id="rId14"/>
    <p:sldId id="439" r:id="rId15"/>
    <p:sldId id="436" r:id="rId16"/>
    <p:sldId id="395" r:id="rId17"/>
    <p:sldId id="396" r:id="rId18"/>
    <p:sldId id="397" r:id="rId19"/>
    <p:sldId id="432" r:id="rId20"/>
    <p:sldId id="398" r:id="rId21"/>
    <p:sldId id="399" r:id="rId22"/>
    <p:sldId id="400" r:id="rId23"/>
    <p:sldId id="401" r:id="rId24"/>
    <p:sldId id="417" r:id="rId25"/>
    <p:sldId id="403" r:id="rId26"/>
    <p:sldId id="440" r:id="rId27"/>
    <p:sldId id="405" r:id="rId28"/>
    <p:sldId id="442" r:id="rId29"/>
    <p:sldId id="406" r:id="rId30"/>
    <p:sldId id="407" r:id="rId31"/>
    <p:sldId id="441" r:id="rId32"/>
    <p:sldId id="413" r:id="rId33"/>
    <p:sldId id="444" r:id="rId34"/>
  </p:sldIdLst>
  <p:sldSz cx="12192000" cy="6858000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92D050"/>
    <a:srgbClr val="CCFFFF"/>
    <a:srgbClr val="FFCC99"/>
    <a:srgbClr val="FF3300"/>
    <a:srgbClr val="FFCC00"/>
    <a:srgbClr val="0099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5" autoAdjust="0"/>
    <p:restoredTop sz="63728" autoAdjust="0"/>
  </p:normalViewPr>
  <p:slideViewPr>
    <p:cSldViewPr snapToGrid="0">
      <p:cViewPr varScale="1">
        <p:scale>
          <a:sx n="109" d="100"/>
          <a:sy n="109" d="100"/>
        </p:scale>
        <p:origin x="1528" y="176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52" d="100"/>
          <a:sy n="152" d="100"/>
        </p:scale>
        <p:origin x="4528" y="200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b="0" dirty="0">
              <a:latin typeface="Arial Regular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 b="0">
                <a:latin typeface="Arial Regular" charset="0"/>
              </a:rPr>
              <a:pPr>
                <a:defRPr/>
              </a:pPr>
              <a:t>‹#›</a:t>
            </a:fld>
            <a:endParaRPr lang="en-US" b="0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9275"/>
            <a:ext cx="48768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Ambitious system from VMware – want to give an entire Virtual Machine the benefits of primary-backup replication.</a:t>
            </a:r>
          </a:p>
          <a:p>
            <a:endParaRPr lang="en-US" sz="1600" dirty="0"/>
          </a:p>
          <a:p>
            <a:r>
              <a:rPr lang="en-US" sz="1600" dirty="0"/>
              <a:t>&gt;&gt;&gt; Actually run a virtual machine on top of primary-backup replication!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7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9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 replicate</a:t>
            </a:r>
            <a:r>
              <a:rPr lang="en-US" b="1" baseline="0" dirty="0"/>
              <a:t> the VM they need to look at the VM as a black box.</a:t>
            </a:r>
          </a:p>
          <a:p>
            <a:endParaRPr lang="en-US" dirty="0"/>
          </a:p>
          <a:p>
            <a:r>
              <a:rPr lang="en-US" dirty="0"/>
              <a:t>VM inputs: everything that flows into the VM.</a:t>
            </a:r>
          </a:p>
          <a:p>
            <a:r>
              <a:rPr lang="en-US" dirty="0"/>
              <a:t>VM</a:t>
            </a:r>
            <a:r>
              <a:rPr lang="en-US" baseline="0" dirty="0"/>
              <a:t> outputs: everything that flows out of the VM.</a:t>
            </a:r>
          </a:p>
          <a:p>
            <a:endParaRPr lang="en-US" baseline="0" dirty="0"/>
          </a:p>
          <a:p>
            <a:r>
              <a:rPr lang="en-US" b="0" baseline="0" dirty="0"/>
              <a:t>&gt;&gt;&gt; Disk writes are considered an output because they go to the shared disk attached to both VMs.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0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/>
              <a:t>The backup executes identically to the primary</a:t>
            </a:r>
            <a:r>
              <a:rPr lang="en-US" sz="1600" b="1" baseline="0" dirty="0"/>
              <a:t>, except with a small time lag.</a:t>
            </a:r>
          </a:p>
          <a:p>
            <a:endParaRPr lang="en-US" sz="1600" b="1" baseline="0" dirty="0"/>
          </a:p>
          <a:p>
            <a:r>
              <a:rPr lang="en-US" sz="1600" b="0" baseline="0" dirty="0"/>
              <a:t>&gt;&gt;&gt; Wrinkle: Disk not replicated, instead shared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2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(Outline slide)  So we have a general ide</a:t>
            </a:r>
            <a:r>
              <a:rPr lang="en-US" b="1" baseline="0" dirty="0"/>
              <a:t>a of how this works from the basic primary-backup design, but </a:t>
            </a:r>
            <a:r>
              <a:rPr lang="en-US" b="1" dirty="0"/>
              <a:t>here are the subtle points that the VM-FT paper addresses.</a:t>
            </a:r>
          </a:p>
          <a:p>
            <a:endParaRPr lang="en-US" b="1" dirty="0"/>
          </a:p>
          <a:p>
            <a:pPr marL="228600" indent="-228600">
              <a:buAutoNum type="arabicPeriod"/>
            </a:pPr>
            <a:r>
              <a:rPr lang="en-US" b="1" dirty="0"/>
              <a:t>(Exact</a:t>
            </a:r>
            <a:r>
              <a:rPr lang="en-US" b="1" baseline="0" dirty="0"/>
              <a:t> replica:) </a:t>
            </a:r>
            <a:r>
              <a:rPr lang="en-US" b="1" dirty="0"/>
              <a:t>How to cope with non-determinism</a:t>
            </a:r>
          </a:p>
          <a:p>
            <a:pPr marL="228600" indent="-228600">
              <a:buAutoNum type="arabicPeriod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6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Want to model VM as a deterministic state machine,</a:t>
            </a:r>
            <a:r>
              <a:rPr lang="en-US" sz="1200" b="1" baseline="0" dirty="0"/>
              <a:t> </a:t>
            </a:r>
            <a:r>
              <a:rPr lang="en-US" b="1" dirty="0"/>
              <a:t>so to do that we have to convert non-deterministic</a:t>
            </a:r>
            <a:r>
              <a:rPr lang="en-US" b="1" baseline="0" dirty="0"/>
              <a:t> operations to deterministic operations so that state machine replication holds.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Inputs: packet</a:t>
            </a:r>
            <a:r>
              <a:rPr lang="en-US" baseline="0" dirty="0"/>
              <a:t> with arbitrary data may arrive; arbitrary keystroke may arrive.</a:t>
            </a:r>
          </a:p>
          <a:p>
            <a:endParaRPr lang="en-US" dirty="0"/>
          </a:p>
          <a:p>
            <a:r>
              <a:rPr lang="en-US" dirty="0"/>
              <a:t>SEGUE: So once</a:t>
            </a:r>
            <a:r>
              <a:rPr lang="en-US" baseline="0" dirty="0"/>
              <a:t> the primary has logged both causes of non-determinism, the backup can use this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6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/>
              <a:t>Needs to know when the next input event occurs, so backup lags behind primary by one input event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66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So now we are</a:t>
            </a:r>
            <a:r>
              <a:rPr lang="en-US" b="1" baseline="0" dirty="0"/>
              <a:t> reasoning about the output events that the system generates, in particular when the primary fails.  And their solution to this problem is called the fault tolerant (FT) protocol.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0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&gt;&gt;&gt;</a:t>
            </a:r>
            <a:r>
              <a:rPr lang="en-US" b="1" baseline="0" dirty="0"/>
              <a:t> </a:t>
            </a:r>
            <a:r>
              <a:rPr lang="en-US" b="1" dirty="0"/>
              <a:t>Want to avoid contradictions</a:t>
            </a:r>
            <a:r>
              <a:rPr lang="en-US" b="1" baseline="0" dirty="0"/>
              <a:t> between the primary and backup when it fails over.</a:t>
            </a:r>
          </a:p>
          <a:p>
            <a:endParaRPr lang="en-US" b="1" baseline="0" dirty="0"/>
          </a:p>
          <a:p>
            <a:r>
              <a:rPr lang="en-US" b="1" baseline="0" dirty="0"/>
              <a:t>SEGUE: Let’s see how inconsistencies can happen.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7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Suppose</a:t>
            </a:r>
            <a:r>
              <a:rPr lang="en-US" b="1" baseline="0" dirty="0"/>
              <a:t> primary fails just after an output event.  </a:t>
            </a:r>
            <a:r>
              <a:rPr lang="en-US" b="1" dirty="0"/>
              <a:t>Of </a:t>
            </a:r>
            <a:r>
              <a:rPr lang="en-US" b="1" baseline="0" dirty="0"/>
              <a:t>“in flight” events, backup doesn’t know whether they came before/after output event.</a:t>
            </a:r>
          </a:p>
          <a:p>
            <a:endParaRPr lang="en-US" b="1" baseline="0" dirty="0"/>
          </a:p>
          <a:p>
            <a:r>
              <a:rPr lang="en-US" b="0" baseline="0" dirty="0"/>
              <a:t>(e.g., event could be a timer interrupt)</a:t>
            </a:r>
          </a:p>
          <a:p>
            <a:endParaRPr lang="en-US" b="1" baseline="0" dirty="0"/>
          </a:p>
          <a:p>
            <a:r>
              <a:rPr lang="en-US" baseline="0" dirty="0"/>
              <a:t>Red event may have influenced </a:t>
            </a:r>
            <a:r>
              <a:rPr lang="en-US" b="1" baseline="0" dirty="0"/>
              <a:t>value</a:t>
            </a:r>
            <a:r>
              <a:rPr lang="en-US" baseline="0" dirty="0"/>
              <a:t> of output, backup doesn’t know where in its execution stream to place it: before or after the output.</a:t>
            </a:r>
          </a:p>
          <a:p>
            <a:endParaRPr lang="en-US" baseline="0" dirty="0"/>
          </a:p>
          <a:p>
            <a:r>
              <a:rPr lang="en-US" baseline="0" dirty="0"/>
              <a:t>Primary also doesn’t know what the value of the output event was, so can’t fix it that way.</a:t>
            </a:r>
          </a:p>
          <a:p>
            <a:endParaRPr lang="en-US" baseline="0" dirty="0"/>
          </a:p>
          <a:p>
            <a:r>
              <a:rPr lang="en-US" baseline="0" dirty="0"/>
              <a:t>Subtle: Arbitrarily many events may have happened at primary unbeknownst to backup, can’t speculate!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3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98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</a:t>
            </a:r>
            <a:r>
              <a:rPr lang="en-US" baseline="0"/>
              <a:t>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23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no other events in the backup’s log so it can reach the same state</a:t>
            </a:r>
            <a:r>
              <a:rPr lang="en-US" baseline="0" dirty="0"/>
              <a:t> as the primary was when it made the output.</a:t>
            </a:r>
          </a:p>
          <a:p>
            <a:r>
              <a:rPr lang="en-US" baseline="0" dirty="0"/>
              <a:t>Might output twice but that is okay – duplicate network packet or duplicate write to disk.</a:t>
            </a:r>
          </a:p>
          <a:p>
            <a:endParaRPr lang="en-US" baseline="0" dirty="0"/>
          </a:p>
          <a:p>
            <a:r>
              <a:rPr lang="en-US" baseline="0" dirty="0"/>
              <a:t>&gt;&gt;&gt; Primary doesn’t need to delay execution, just outputs.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77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avoiding</a:t>
            </a:r>
            <a:r>
              <a:rPr lang="en-US" baseline="0" dirty="0"/>
              <a:t> split brain gets difficult when the logging channel breaks.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34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Going live is backup promoting itself, or primary stop</a:t>
            </a:r>
            <a:r>
              <a:rPr lang="en-US" baseline="0" dirty="0"/>
              <a:t> logging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avoids split-brain.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55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[Reissue any pending operations to the disk</a:t>
            </a:r>
          </a:p>
          <a:p>
            <a:pPr lvl="1"/>
            <a:r>
              <a:rPr lang="en-US" dirty="0"/>
              <a:t>(additional work is done to ensure they are idempotent)]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7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Class</a:t>
            </a:r>
            <a:r>
              <a:rPr lang="en-US" baseline="0" dirty="0"/>
              <a:t> what can go wrong w/ </a:t>
            </a:r>
            <a:r>
              <a:rPr lang="en-US" baseline="0" dirty="0" err="1"/>
              <a:t>async</a:t>
            </a:r>
            <a:r>
              <a:rPr lang="en-US" baseline="0" dirty="0"/>
              <a:t> replication?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1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685800"/>
            <a:ext cx="11176000" cy="1905000"/>
          </a:xfrm>
          <a:prstGeom prst="rect">
            <a:avLst/>
          </a:prstGeom>
        </p:spPr>
        <p:txBody>
          <a:bodyPr anchor="b"/>
          <a:lstStyle>
            <a:lvl1pPr algn="ctr"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96830"/>
            <a:ext cx="8534400" cy="155157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507BD-F870-3947-B44E-E0FA9E0F08CD}" type="datetime1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DBD9-92BA-EF41-ACBB-6E3908AD288C}" type="datetime1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C9AF-7B9C-A049-91F7-F50B28F891E0}" type="datetime1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F54E-245A-F84E-9199-FE2DBC902D65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62E8-F47B-A84E-9BD3-5005B09C3C37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276" y="1623848"/>
            <a:ext cx="11098924" cy="485315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48A91-97A8-1E4A-B7DA-F9D845201F58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46840" y="120868"/>
            <a:ext cx="1154035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solidFill>
                  <a:schemeClr val="bg1"/>
                </a:solidFill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5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78756"/>
            <a:ext cx="11684000" cy="629824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AB37-D57B-5349-8A73-F9D93383FA9F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68DF-4358-664B-A04B-7A4BE79C5464}" type="datetime1">
              <a:rPr lang="en-US" smtClean="0"/>
              <a:t>3/2/22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Helvetica Neue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169D-6F4E-B845-A46E-D9EF1006DEEC}" type="datetime1">
              <a:rPr lang="en-US" smtClean="0"/>
              <a:t>3/2/22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234" y="1470346"/>
            <a:ext cx="5787167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70346"/>
            <a:ext cx="568475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CFD7-97C5-5045-B173-4D5413FF126D}" type="datetime1">
              <a:rPr lang="en-US" smtClean="0"/>
              <a:t>3/2/22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7915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1535113"/>
            <a:ext cx="5793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200" y="2174875"/>
            <a:ext cx="5793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693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6938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CB7C-5D96-A249-B040-C324F6CD9C3C}" type="datetime1">
              <a:rPr lang="en-US" smtClean="0"/>
              <a:t>3/2/22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b="0" i="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EFEA4-4857-C447-BE3C-D6F415301E39}" type="datetime1">
              <a:rPr lang="en-US" smtClean="0"/>
              <a:t>3/2/22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68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400" b="0" i="0" spc="-100">
                <a:latin typeface="Helvetica Neue Medium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1295400"/>
            <a:ext cx="11684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1447800"/>
            <a:ext cx="1168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53201"/>
            <a:ext cx="2844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fld id="{1FDAE6C9-274E-6947-97B4-79B28D53D9E0}" type="datetime1">
              <a:rPr lang="en-US" smtClean="0"/>
              <a:pPr>
                <a:defRPr/>
              </a:pPr>
              <a:t>3/2/22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53201"/>
            <a:ext cx="38608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553201"/>
            <a:ext cx="28448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0" i="0">
                <a:solidFill>
                  <a:srgbClr val="FF6600"/>
                </a:solidFill>
                <a:latin typeface="Helvetica Neue Medium" charset="0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87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b="0" i="0" kern="1200" spc="-50">
          <a:solidFill>
            <a:schemeClr val="tx1"/>
          </a:solidFill>
          <a:latin typeface="Helvetica Neue Medium" charset="0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l.acm.org/ft_gateway.cfm?id=1899932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ornell.edu/fbs/publications/SMSurvey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Replicated </a:t>
            </a:r>
            <a:r>
              <a:rPr lang="en-US" sz="5400" dirty="0"/>
              <a:t>State Machines via Primary-Backup Replication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02316" y="43171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5988" y="3402767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665413" y="4137260"/>
            <a:ext cx="6858000" cy="2174330"/>
          </a:xfrm>
        </p:spPr>
        <p:txBody>
          <a:bodyPr>
            <a:noAutofit/>
          </a:bodyPr>
          <a:lstStyle/>
          <a:p>
            <a:r>
              <a:rPr lang="en-US" sz="2800" dirty="0"/>
              <a:t>COS 418: Distributed Systems</a:t>
            </a:r>
          </a:p>
          <a:p>
            <a:r>
              <a:rPr lang="en-US" sz="2800" dirty="0"/>
              <a:t>Lecture </a:t>
            </a:r>
            <a:r>
              <a:rPr lang="en-US" dirty="0"/>
              <a:t>11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Mike Freedman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631" y="2843509"/>
            <a:ext cx="867565" cy="1098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/>
          <p:cNvSpPr txBox="1">
            <a:spLocks/>
          </p:cNvSpPr>
          <p:nvPr/>
        </p:nvSpPr>
        <p:spPr bwMode="auto">
          <a:xfrm>
            <a:off x="1980071" y="5482072"/>
            <a:ext cx="923280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0" dirty="0">
                <a:latin typeface="Helvetica Neue Medium" charset="0"/>
              </a:rPr>
              <a:t>All servers execute same commands in same order</a:t>
            </a:r>
            <a:endParaRPr lang="en-US" sz="28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5" grpId="0" animBg="1"/>
      <p:bldP spid="278" grpId="0" animBg="1"/>
      <p:bldP spid="2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000" b="0" dirty="0"/>
              <a:t>Why does this work?   </a:t>
            </a:r>
            <a:r>
              <a:rPr lang="en-US" sz="4000" dirty="0"/>
              <a:t>Synchronous Replication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0752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380074" y="4190394"/>
            <a:ext cx="1524000" cy="228600"/>
            <a:chOff x="1828800" y="3733800"/>
            <a:chExt cx="1524000" cy="228600"/>
          </a:xfrm>
        </p:grpSpPr>
        <p:sp>
          <p:nvSpPr>
            <p:cNvPr id="66" name="Rectangle 6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29849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474042" y="3199794"/>
            <a:ext cx="658633" cy="609600"/>
            <a:chOff x="3075167" y="2286000"/>
            <a:chExt cx="658633" cy="609600"/>
          </a:xfrm>
        </p:grpSpPr>
        <p:sp>
          <p:nvSpPr>
            <p:cNvPr id="72" name="Oval 71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81" name="Straight Connector 80"/>
            <p:cNvCxnSpPr>
              <a:stCxn id="74" idx="0"/>
              <a:endCxn id="72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2443603" y="3199794"/>
            <a:ext cx="531549" cy="533400"/>
            <a:chOff x="2057400" y="2438400"/>
            <a:chExt cx="379678" cy="381000"/>
          </a:xfrm>
        </p:grpSpPr>
        <p:sp>
          <p:nvSpPr>
            <p:cNvPr id="8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3735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468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45136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4818474" y="4190394"/>
            <a:ext cx="1524000" cy="228600"/>
            <a:chOff x="1828800" y="3733800"/>
            <a:chExt cx="1524000" cy="228600"/>
          </a:xfrm>
        </p:grpSpPr>
        <p:sp>
          <p:nvSpPr>
            <p:cNvPr id="216" name="Rectangle 215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54233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99" name="Group 198"/>
          <p:cNvGrpSpPr/>
          <p:nvPr/>
        </p:nvGrpSpPr>
        <p:grpSpPr>
          <a:xfrm>
            <a:off x="5912442" y="3199794"/>
            <a:ext cx="658633" cy="609600"/>
            <a:chOff x="3075167" y="2286000"/>
            <a:chExt cx="658633" cy="609600"/>
          </a:xfrm>
        </p:grpSpPr>
        <p:sp>
          <p:nvSpPr>
            <p:cNvPr id="206" name="Oval 205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1" name="Freeform 210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2" name="Freeform 211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3" name="Freeform 212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15" name="Straight Connector 214"/>
            <p:cNvCxnSpPr>
              <a:stCxn id="208" idx="0"/>
              <a:endCxn id="206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4882003" y="3199794"/>
            <a:ext cx="531549" cy="533400"/>
            <a:chOff x="2057400" y="2438400"/>
            <a:chExt cx="379678" cy="381000"/>
          </a:xfrm>
        </p:grpSpPr>
        <p:sp>
          <p:nvSpPr>
            <p:cNvPr id="203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48119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8852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952074" y="26663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grpSp>
        <p:nvGrpSpPr>
          <p:cNvPr id="222" name="Group 221"/>
          <p:cNvGrpSpPr/>
          <p:nvPr/>
        </p:nvGrpSpPr>
        <p:grpSpPr>
          <a:xfrm>
            <a:off x="7256874" y="4190394"/>
            <a:ext cx="1524000" cy="228600"/>
            <a:chOff x="1828800" y="3733800"/>
            <a:chExt cx="1524000" cy="228600"/>
          </a:xfrm>
        </p:grpSpPr>
        <p:sp>
          <p:nvSpPr>
            <p:cNvPr id="241" name="Rectangle 24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>
                  <a:latin typeface="Helvetica Neue Medium" charset="0"/>
                </a:rPr>
                <a:t>add</a:t>
              </a: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jmp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mov</a:t>
              </a:r>
              <a:endParaRPr lang="en-US" sz="1400" b="0" dirty="0">
                <a:latin typeface="Helvetica Neue Medium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0" dirty="0" err="1">
                  <a:latin typeface="Helvetica Neue Medium" charset="0"/>
                </a:rPr>
                <a:t>shl</a:t>
              </a:r>
              <a:endParaRPr lang="en-US" sz="1400" b="0" dirty="0">
                <a:latin typeface="Helvetica Neue Medium" charset="0"/>
              </a:endParaRPr>
            </a:p>
          </p:txBody>
        </p:sp>
      </p:grpSp>
      <p:sp>
        <p:nvSpPr>
          <p:cNvPr id="223" name="TextBox 222"/>
          <p:cNvSpPr txBox="1"/>
          <p:nvPr/>
        </p:nvSpPr>
        <p:spPr>
          <a:xfrm>
            <a:off x="7861781" y="39617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224" name="Group 223"/>
          <p:cNvGrpSpPr/>
          <p:nvPr/>
        </p:nvGrpSpPr>
        <p:grpSpPr>
          <a:xfrm>
            <a:off x="8350842" y="3199794"/>
            <a:ext cx="658633" cy="609600"/>
            <a:chOff x="3075167" y="2286000"/>
            <a:chExt cx="658633" cy="609600"/>
          </a:xfrm>
        </p:grpSpPr>
        <p:sp>
          <p:nvSpPr>
            <p:cNvPr id="231" name="Oval 23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6" name="Freeform 23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7" name="Freeform 23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8" name="Freeform 23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sp>
          <p:nvSpPr>
            <p:cNvPr id="239" name="Freeform 23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Helvetica Neue Medium" charset="0"/>
              </a:endParaRPr>
            </a:p>
          </p:txBody>
        </p:sp>
        <p:cxnSp>
          <p:nvCxnSpPr>
            <p:cNvPr id="240" name="Straight Connector 239"/>
            <p:cNvCxnSpPr>
              <a:stCxn id="233" idx="0"/>
              <a:endCxn id="231" idx="4"/>
            </p:cNvCxnSpPr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7320403" y="3199794"/>
            <a:ext cx="531549" cy="533400"/>
            <a:chOff x="2057400" y="2438400"/>
            <a:chExt cx="379678" cy="381000"/>
          </a:xfrm>
        </p:grpSpPr>
        <p:sp>
          <p:nvSpPr>
            <p:cNvPr id="22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6" name="TextBox 225"/>
          <p:cNvSpPr txBox="1"/>
          <p:nvPr/>
        </p:nvSpPr>
        <p:spPr>
          <a:xfrm>
            <a:off x="7250348" y="2742595"/>
            <a:ext cx="67165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Logging</a:t>
            </a:r>
          </a:p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8323675" y="2742595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b="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7525848" y="4612093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9365869" y="1810527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Clients</a:t>
            </a:r>
          </a:p>
        </p:txBody>
      </p:sp>
      <p:pic>
        <p:nvPicPr>
          <p:cNvPr id="263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559" descr="j04315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74" y="16712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2" name="Straight Connector 271"/>
          <p:cNvCxnSpPr/>
          <p:nvPr/>
        </p:nvCxnSpPr>
        <p:spPr>
          <a:xfrm>
            <a:off x="7561674" y="23615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Freeform 272"/>
          <p:cNvSpPr/>
          <p:nvPr/>
        </p:nvSpPr>
        <p:spPr>
          <a:xfrm>
            <a:off x="5369956" y="2858217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4" name="Freeform 273"/>
          <p:cNvSpPr/>
          <p:nvPr/>
        </p:nvSpPr>
        <p:spPr>
          <a:xfrm>
            <a:off x="2913475" y="26145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5" name="Freeform 274"/>
          <p:cNvSpPr/>
          <p:nvPr/>
        </p:nvSpPr>
        <p:spPr>
          <a:xfrm>
            <a:off x="5152980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23656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Freeform 277"/>
          <p:cNvSpPr/>
          <p:nvPr/>
        </p:nvSpPr>
        <p:spPr>
          <a:xfrm>
            <a:off x="75849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79" name="Freeform 278"/>
          <p:cNvSpPr/>
          <p:nvPr/>
        </p:nvSpPr>
        <p:spPr>
          <a:xfrm>
            <a:off x="2708123" y="3771941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283" name="Straight Connector 282"/>
          <p:cNvCxnSpPr/>
          <p:nvPr/>
        </p:nvCxnSpPr>
        <p:spPr>
          <a:xfrm flipV="1">
            <a:off x="86736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flipV="1">
            <a:off x="3796878" y="38430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5" name="Freeform 284"/>
          <p:cNvSpPr/>
          <p:nvPr/>
        </p:nvSpPr>
        <p:spPr>
          <a:xfrm>
            <a:off x="7748946" y="20903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499" y="2333520"/>
            <a:ext cx="50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shl</a:t>
            </a:r>
            <a:endParaRPr lang="en-US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9385935" y="3374138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Servers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062172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791270" y="4612093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sp>
        <p:nvSpPr>
          <p:cNvPr id="101" name="Content Placeholder 1">
            <a:extLst>
              <a:ext uri="{FF2B5EF4-FFF2-40B4-BE49-F238E27FC236}">
                <a16:creationId xmlns:a16="http://schemas.microsoft.com/office/drawing/2014/main" id="{7AA1C729-F05C-5C47-B1A4-440379104FFB}"/>
              </a:ext>
            </a:extLst>
          </p:cNvPr>
          <p:cNvSpPr txBox="1">
            <a:spLocks/>
          </p:cNvSpPr>
          <p:nvPr/>
        </p:nvSpPr>
        <p:spPr bwMode="auto">
          <a:xfrm>
            <a:off x="1981878" y="5476987"/>
            <a:ext cx="8958485" cy="10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3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8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0" dirty="0">
                <a:latin typeface="Helvetica Neue Medium" charset="0"/>
              </a:rPr>
              <a:t>Replicated log =&gt; replicated state machine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0" dirty="0">
                <a:latin typeface="Helvetica Neue Medium" charset="0"/>
              </a:rPr>
              <a:t>All servers execute same commands in same order</a:t>
            </a:r>
            <a:endParaRPr lang="en-US" sz="2600" b="0" dirty="0">
              <a:solidFill>
                <a:schemeClr val="accent4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0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 animBg="1"/>
      <p:bldP spid="274" grpId="0" animBg="1"/>
      <p:bldP spid="275" grpId="0" animBg="1"/>
      <p:bldP spid="278" grpId="0" animBg="1"/>
      <p:bldP spid="279" grpId="0" animBg="1"/>
      <p:bldP spid="2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Operations are deterministic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 events with ordering based on local clock</a:t>
            </a:r>
          </a:p>
          <a:p>
            <a:pPr lvl="2">
              <a:lnSpc>
                <a:spcPct val="100000"/>
              </a:lnSpc>
              <a:spcBef>
                <a:spcPts val="1800"/>
              </a:spcBef>
            </a:pPr>
            <a:r>
              <a:rPr lang="en-US" sz="2800" dirty="0"/>
              <a:t>Convert timer, network, user into logged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Nothing using random inputs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Execution order of ops is identical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Most RSMs are single threaded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determinism?  Make it so!</a:t>
            </a:r>
          </a:p>
        </p:txBody>
      </p:sp>
    </p:spTree>
    <p:extLst>
      <p:ext uri="{BB962C8B-B14F-4D97-AF65-F5344CB8AC3E}">
        <p14:creationId xmlns:p14="http://schemas.microsoft.com/office/powerpoint/2010/main" val="16348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563967"/>
            <a:ext cx="8369300" cy="20066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50000"/>
                <a:alpha val="50000"/>
              </a:schemeClr>
            </a:glow>
          </a:effectLst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9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 Make random() deterministic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73250" y="3866597"/>
            <a:ext cx="8369300" cy="2775340"/>
            <a:chOff x="292100" y="3983652"/>
            <a:chExt cx="8369300" cy="2775340"/>
          </a:xfrm>
          <a:effectLst>
            <a:glow rad="101600">
              <a:schemeClr val="bg1">
                <a:lumMod val="50000"/>
                <a:alpha val="50000"/>
              </a:schemeClr>
            </a:glow>
          </a:effectLst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100" y="3983652"/>
              <a:ext cx="8369300" cy="17399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5666792"/>
              <a:ext cx="8369300" cy="1092200"/>
            </a:xfrm>
            <a:prstGeom prst="rect">
              <a:avLst/>
            </a:prstGeom>
          </p:spPr>
        </p:pic>
      </p:grp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1676400" y="1447800"/>
            <a:ext cx="876300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Primary: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OS-supplied randomness, gets initial seed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Sends initial seed to to backup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400" dirty="0"/>
              <a:t>Backup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200" dirty="0"/>
              <a:t>Initiates PRNG with seed from primary</a:t>
            </a:r>
          </a:p>
        </p:txBody>
      </p:sp>
    </p:spTree>
    <p:extLst>
      <p:ext uri="{BB962C8B-B14F-4D97-AF65-F5344CB8AC3E}">
        <p14:creationId xmlns:p14="http://schemas.microsoft.com/office/powerpoint/2010/main" val="662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9193" y="1101012"/>
            <a:ext cx="9773587" cy="466530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spc="-100" dirty="0"/>
              <a:t>Case study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b="1" spc="-1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The design of a practical system for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800" spc="-100" dirty="0"/>
              <a:t>fault-tolerant virtual machines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200" spc="-1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spc="-100" dirty="0"/>
              <a:t>D. Scales, M. Nelson, G. </a:t>
            </a:r>
            <a:r>
              <a:rPr lang="en-US" sz="2400" spc="-100" dirty="0" err="1"/>
              <a:t>Venkitachalam</a:t>
            </a:r>
            <a:r>
              <a:rPr lang="en-US" sz="2400" spc="-100" dirty="0"/>
              <a:t>, VMWare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dirty="0"/>
              <a:t>SIGOPS </a:t>
            </a:r>
            <a:r>
              <a:rPr lang="en-US" sz="2400" u="sng" dirty="0"/>
              <a:t>Operating Systems Review</a:t>
            </a:r>
            <a:r>
              <a:rPr lang="en-US" sz="2400" dirty="0"/>
              <a:t> 44(4), Dec. 2010 (</a:t>
            </a:r>
            <a:r>
              <a:rPr lang="en-US" sz="2400" dirty="0">
                <a:hlinkClick r:id="rId2"/>
              </a:rPr>
              <a:t>pdf</a:t>
            </a:r>
            <a:r>
              <a:rPr lang="en-US" sz="2400" dirty="0"/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33127" y="1940767"/>
            <a:ext cx="8206273" cy="45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Goals: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/>
          </a:p>
          <a:p>
            <a:pPr marL="571500" indent="-514350">
              <a:buFont typeface="+mj-lt"/>
              <a:buAutoNum type="arabicPeriod"/>
            </a:pPr>
            <a:r>
              <a:rPr lang="en-US" sz="2800" dirty="0"/>
              <a:t>Replication of the </a:t>
            </a:r>
            <a:r>
              <a:rPr lang="en-US" sz="2800" b="1" dirty="0"/>
              <a:t>whole virtual machine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Completely transparent </a:t>
            </a:r>
            <a:r>
              <a:rPr lang="en-US" sz="2800" dirty="0"/>
              <a:t>to apps and clients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sz="2800" b="1" dirty="0"/>
              <a:t>High availability </a:t>
            </a:r>
            <a:r>
              <a:rPr lang="en-US" sz="2800" dirty="0"/>
              <a:t>for any existing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VMware vSphere Fault Tolerance (VM-FT)</a:t>
            </a:r>
          </a:p>
        </p:txBody>
      </p:sp>
    </p:spTree>
    <p:extLst>
      <p:ext uri="{BB962C8B-B14F-4D97-AF65-F5344CB8AC3E}">
        <p14:creationId xmlns:p14="http://schemas.microsoft.com/office/powerpoint/2010/main" val="128614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vSphere 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883920" y="2407299"/>
            <a:ext cx="6811424" cy="39404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000" dirty="0"/>
              <a:t>Two virtual machines (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primary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backup</a:t>
            </a:r>
            <a:r>
              <a:rPr lang="en-US" sz="3000" dirty="0"/>
              <a:t>) on different bare metal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000" b="1" spc="-150" dirty="0">
                <a:solidFill>
                  <a:schemeClr val="accent6">
                    <a:lumMod val="75000"/>
                  </a:schemeClr>
                </a:solidFill>
              </a:rPr>
              <a:t>Logging channel  </a:t>
            </a:r>
            <a:r>
              <a:rPr lang="en-US" sz="3000" spc="-150" dirty="0"/>
              <a:t>runs over network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3000" b="1" spc="-100" dirty="0">
                <a:solidFill>
                  <a:schemeClr val="accent6">
                    <a:lumMod val="75000"/>
                  </a:schemeClr>
                </a:solidFill>
              </a:rPr>
              <a:t>Shared disk  </a:t>
            </a:r>
            <a:r>
              <a:rPr lang="en-US" sz="3000" spc="-100" dirty="0"/>
              <a:t>via fiber channel</a:t>
            </a:r>
            <a:endParaRPr lang="en-US" sz="3000" spc="-150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endParaRPr lang="en-US" sz="3000" dirty="0"/>
          </a:p>
        </p:txBody>
      </p:sp>
      <p:pic>
        <p:nvPicPr>
          <p:cNvPr id="8" name="Content Placeholder 14">
            <a:extLst>
              <a:ext uri="{FF2B5EF4-FFF2-40B4-BE49-F238E27FC236}">
                <a16:creationId xmlns:a16="http://schemas.microsoft.com/office/drawing/2014/main" id="{AF51373A-E85E-3744-B9CD-D2382A5BDA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</p:spTree>
    <p:extLst>
      <p:ext uri="{BB962C8B-B14F-4D97-AF65-F5344CB8AC3E}">
        <p14:creationId xmlns:p14="http://schemas.microsoft.com/office/powerpoint/2010/main" val="27213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791" y="1574379"/>
            <a:ext cx="6966303" cy="50851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VM inputs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Incoming network packets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Disk reads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Keyboard and mouse events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Clock timer interrupt events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b="1" dirty="0"/>
              <a:t>VM outputs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Outgoing network packets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Disk 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/>
              <a:t>Virtual Machine I/O</a:t>
            </a:r>
          </a:p>
        </p:txBody>
      </p:sp>
    </p:spTree>
    <p:extLst>
      <p:ext uri="{BB962C8B-B14F-4D97-AF65-F5344CB8AC3E}">
        <p14:creationId xmlns:p14="http://schemas.microsoft.com/office/powerpoint/2010/main" val="1153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37120" y="1467524"/>
            <a:ext cx="3538187" cy="488025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half" idx="1"/>
          </p:nvPr>
        </p:nvSpPr>
        <p:spPr>
          <a:xfrm>
            <a:off x="978384" y="2407299"/>
            <a:ext cx="6854976" cy="394048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200" spc="-100" dirty="0">
                <a:ea typeface="Helvetica Neue Medium" charset="0"/>
                <a:cs typeface="Helvetica Neue Medium" charset="0"/>
              </a:rPr>
              <a:t>Primary sends inputs to backup</a:t>
            </a:r>
          </a:p>
          <a:p>
            <a:pPr>
              <a:spcBef>
                <a:spcPts val="1200"/>
              </a:spcBef>
            </a:pPr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pPr>
              <a:spcBef>
                <a:spcPts val="1200"/>
              </a:spcBef>
            </a:pPr>
            <a:r>
              <a:rPr lang="en-US" sz="3200" spc="-100" dirty="0">
                <a:ea typeface="Helvetica Neue Medium" charset="0"/>
                <a:cs typeface="Helvetica Neue Medium" charset="0"/>
              </a:rPr>
              <a:t>Backup outputs dropped</a:t>
            </a:r>
          </a:p>
          <a:p>
            <a:pPr>
              <a:spcBef>
                <a:spcPts val="1200"/>
              </a:spcBef>
            </a:pPr>
            <a:endParaRPr lang="en-US" sz="3200" spc="-100" dirty="0">
              <a:ea typeface="Helvetica Neue Medium" charset="0"/>
              <a:cs typeface="Helvetica Neue Medium" charset="0"/>
            </a:endParaRPr>
          </a:p>
          <a:p>
            <a:pPr>
              <a:spcBef>
                <a:spcPts val="1200"/>
              </a:spcBef>
            </a:pPr>
            <a:r>
              <a:rPr lang="en-US" sz="3200" spc="-100" dirty="0"/>
              <a:t>Primary-backup </a:t>
            </a:r>
            <a:r>
              <a:rPr lang="en-US" sz="3200" b="1" spc="-100" dirty="0"/>
              <a:t>heartbeats </a:t>
            </a:r>
          </a:p>
          <a:p>
            <a:pPr lvl="1">
              <a:spcBef>
                <a:spcPts val="1200"/>
              </a:spcBef>
            </a:pPr>
            <a:r>
              <a:rPr lang="en-US" sz="2800" spc="-100" dirty="0"/>
              <a:t>If primary fails, backup takes over</a:t>
            </a:r>
          </a:p>
          <a:p>
            <a:pPr>
              <a:spcBef>
                <a:spcPts val="1200"/>
              </a:spcBef>
            </a:pPr>
            <a:endParaRPr lang="en-US" sz="3200" spc="-100" dirty="0"/>
          </a:p>
          <a:p>
            <a:pPr>
              <a:spcBef>
                <a:spcPts val="1200"/>
              </a:spcBef>
            </a:pPr>
            <a:endParaRPr lang="en-US" sz="3200" spc="-100" dirty="0"/>
          </a:p>
        </p:txBody>
      </p:sp>
    </p:spTree>
    <p:extLst>
      <p:ext uri="{BB962C8B-B14F-4D97-AF65-F5344CB8AC3E}">
        <p14:creationId xmlns:p14="http://schemas.microsoft.com/office/powerpoint/2010/main" val="149652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Eventual consistency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“Multi-master”:  Any node can accept operation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Asynchronously, nodes synchronize state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Eventual consistency inappropriate for many applications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Imagine bank ledger as eventually consistent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Stronger consistency makes applications easier to write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(More on downsides later)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eventual to strong consistency</a:t>
            </a:r>
          </a:p>
        </p:txBody>
      </p:sp>
    </p:spTree>
    <p:extLst>
      <p:ext uri="{BB962C8B-B14F-4D97-AF65-F5344CB8AC3E}">
        <p14:creationId xmlns:p14="http://schemas.microsoft.com/office/powerpoint/2010/main" val="56954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2055535"/>
            <a:ext cx="9668070" cy="44976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Making the backup an exact replica of primary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Making the system behave like a single server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1791758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557" y="1828800"/>
            <a:ext cx="11517443" cy="5262466"/>
          </a:xfrm>
        </p:spPr>
        <p:txBody>
          <a:bodyPr vert="horz" wrap="square" lIns="36576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b="1" spc="-100" dirty="0"/>
              <a:t>Step 1: </a:t>
            </a:r>
            <a:r>
              <a:rPr lang="en-US" spc="-100" dirty="0"/>
              <a:t>Hypervisor at primary logs causes of non-determinism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input events</a:t>
            </a:r>
          </a:p>
          <a:p>
            <a:pPr marL="1257300" lvl="2" indent="-457200">
              <a:lnSpc>
                <a:spcPct val="100000"/>
              </a:lnSpc>
              <a:spcBef>
                <a:spcPts val="800"/>
              </a:spcBef>
            </a:pPr>
            <a:r>
              <a:rPr lang="en-US" sz="2800" dirty="0"/>
              <a:t>Including current program counter value for each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endParaRPr lang="en-US" sz="3200" dirty="0"/>
          </a:p>
          <a:p>
            <a:pPr marL="914400" lvl="1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3200" dirty="0"/>
              <a:t>Log results of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non-deterministic instructions </a:t>
            </a:r>
          </a:p>
          <a:p>
            <a:pPr lvl="2">
              <a:lnSpc>
                <a:spcPct val="100000"/>
              </a:lnSpc>
              <a:spcBef>
                <a:spcPts val="800"/>
              </a:spcBef>
            </a:pPr>
            <a:r>
              <a:rPr lang="en-US" sz="2800" i="1" dirty="0"/>
              <a:t>e.g.</a:t>
            </a:r>
            <a:r>
              <a:rPr lang="en-US" sz="2800" dirty="0"/>
              <a:t> log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result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dirty="0"/>
              <a:t>of timestamp counter read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116443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759" y="1828800"/>
            <a:ext cx="10665603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Step 2: </a:t>
            </a:r>
            <a:r>
              <a:rPr lang="en-US" spc="-100" dirty="0"/>
              <a:t>Primary hypervisor sends log entries to backup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Backup hypervisor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replays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/>
              <a:t>the log entries</a:t>
            </a:r>
            <a:endParaRPr lang="en-US" spc="-15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b="1" spc="-100" dirty="0"/>
              <a:t>Stops</a:t>
            </a:r>
            <a:r>
              <a:rPr lang="en-US" spc="-100" dirty="0"/>
              <a:t> </a:t>
            </a:r>
            <a:r>
              <a:rPr lang="en-US" b="1" spc="-100" dirty="0"/>
              <a:t>backup VM</a:t>
            </a:r>
            <a:r>
              <a:rPr lang="en-US" spc="-100" dirty="0"/>
              <a:t> at next input event or non-deterministic instruction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input </a:t>
            </a:r>
            <a:r>
              <a:rPr lang="en-US" sz="2800" spc="-100" dirty="0"/>
              <a:t>as primary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Delivers </a:t>
            </a:r>
            <a:r>
              <a:rPr lang="en-US" sz="2800" b="1" spc="-100" dirty="0">
                <a:solidFill>
                  <a:schemeClr val="accent3">
                    <a:lumMod val="50000"/>
                  </a:schemeClr>
                </a:solidFill>
              </a:rPr>
              <a:t>same non-deterministic instruction result </a:t>
            </a:r>
            <a:r>
              <a:rPr lang="en-US" sz="2800" spc="-100" dirty="0"/>
              <a:t>as primary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Log-based VM replication</a:t>
            </a:r>
          </a:p>
        </p:txBody>
      </p:sp>
    </p:spTree>
    <p:extLst>
      <p:ext uri="{BB962C8B-B14F-4D97-AF65-F5344CB8AC3E}">
        <p14:creationId xmlns:p14="http://schemas.microsoft.com/office/powerpoint/2010/main" val="259327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210800" cy="5029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Making the system behave like a single server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FT Protocol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Avoiding two primaries (Split Brain)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Challenges</a:t>
            </a:r>
          </a:p>
        </p:txBody>
      </p:sp>
    </p:spTree>
    <p:extLst>
      <p:ext uri="{BB962C8B-B14F-4D97-AF65-F5344CB8AC3E}">
        <p14:creationId xmlns:p14="http://schemas.microsoft.com/office/powerpoint/2010/main" val="141567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881359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When backup takes over, non-determinism makes it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execute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differently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primary would have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000" b="1" dirty="0"/>
              <a:t>This is okay!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en-US" sz="3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/>
              <a:t>Output requirement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z="3000" dirty="0"/>
              <a:t>When backup takes over, execution is </a:t>
            </a:r>
            <a:r>
              <a:rPr lang="en-US" sz="3000" b="1" dirty="0"/>
              <a:t>consistent</a:t>
            </a:r>
            <a:r>
              <a:rPr lang="en-US" sz="3000" dirty="0"/>
              <a:t> with </a:t>
            </a:r>
            <a:r>
              <a:rPr lang="en-US" sz="3000" b="1" dirty="0"/>
              <a:t>outputs</a:t>
            </a:r>
            <a:r>
              <a:rPr lang="en-US" sz="3000" dirty="0"/>
              <a:t> the primary has already sent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to backup failover</a:t>
            </a:r>
          </a:p>
        </p:txBody>
      </p:sp>
    </p:spTree>
    <p:extLst>
      <p:ext uri="{BB962C8B-B14F-4D97-AF65-F5344CB8AC3E}">
        <p14:creationId xmlns:p14="http://schemas.microsoft.com/office/powerpoint/2010/main" val="1327455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inconsistency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59678" y="3608956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3687" y="4920368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123166" y="3839788"/>
            <a:ext cx="2964429" cy="0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106334" y="5151198"/>
            <a:ext cx="4834166" cy="2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735234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279478" y="3383927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20362" y="2929247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5787446" y="3368853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010506" y="3839788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12879" y="3839788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709802" y="365404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39598" y="2932113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48625" y="542760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313366" y="3653259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900000">
            <a:off x="5071525" y="2927056"/>
            <a:ext cx="1160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Event?</a:t>
            </a:r>
          </a:p>
        </p:txBody>
      </p:sp>
      <p:sp>
        <p:nvSpPr>
          <p:cNvPr id="59" name="Cross 58"/>
          <p:cNvSpPr/>
          <p:nvPr/>
        </p:nvSpPr>
        <p:spPr>
          <a:xfrm rot="2700000">
            <a:off x="5913246" y="3725921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2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6661" y="1289971"/>
            <a:ext cx="9699349" cy="16629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Primary logs each output operation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Delays sending output until Backup acknowledges it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But does not need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0C859C8D-15B9-C045-85E1-B416BAD1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553201"/>
            <a:ext cx="28448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protocol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9678" y="3606767"/>
            <a:ext cx="128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3687" y="4918179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Backup</a:t>
            </a:r>
          </a:p>
        </p:txBody>
      </p:sp>
      <p:cxnSp>
        <p:nvCxnSpPr>
          <p:cNvPr id="8" name="Straight Connector 7"/>
          <p:cNvCxnSpPr>
            <a:stCxn id="5" idx="3"/>
          </p:cNvCxnSpPr>
          <p:nvPr/>
        </p:nvCxnSpPr>
        <p:spPr>
          <a:xfrm flipV="1">
            <a:off x="4140799" y="3837599"/>
            <a:ext cx="3620234" cy="1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V="1">
            <a:off x="4136792" y="5149009"/>
            <a:ext cx="4803708" cy="3"/>
          </a:xfrm>
          <a:prstGeom prst="line">
            <a:avLst/>
          </a:prstGeom>
          <a:ln>
            <a:solidFill>
              <a:srgbClr val="C00000"/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35234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4279478" y="3381738"/>
            <a:ext cx="455756" cy="455860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20362" y="2927058"/>
            <a:ext cx="912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Input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988092" y="3366966"/>
            <a:ext cx="455756" cy="459172"/>
          </a:xfrm>
          <a:prstGeom prst="straightConnector1">
            <a:avLst/>
          </a:prstGeom>
          <a:ln>
            <a:prstDash val="sysDash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362206" y="3826139"/>
            <a:ext cx="1887" cy="1497149"/>
          </a:xfrm>
          <a:prstGeom prst="straightConnector1">
            <a:avLst/>
          </a:prstGeom>
          <a:ln w="57150">
            <a:prstDash val="sysDot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3"/>
          </p:cNvCxnSpPr>
          <p:nvPr/>
        </p:nvCxnSpPr>
        <p:spPr>
          <a:xfrm>
            <a:off x="4812879" y="3837599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709802" y="3651860"/>
            <a:ext cx="77644" cy="371476"/>
          </a:xfrm>
          <a:prstGeom prst="rect">
            <a:avLst/>
          </a:prstGeom>
          <a:solidFill>
            <a:schemeClr val="tx1"/>
          </a:solidFill>
          <a:ln w="57150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23531">
            <a:off x="5664286" y="3070935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Output</a:t>
            </a:r>
          </a:p>
        </p:txBody>
      </p:sp>
      <p:sp>
        <p:nvSpPr>
          <p:cNvPr id="30" name="TextBox 29"/>
          <p:cNvSpPr txBox="1"/>
          <p:nvPr/>
        </p:nvSpPr>
        <p:spPr>
          <a:xfrm rot="20316056">
            <a:off x="7350402" y="3016173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0" dirty="0">
                <a:latin typeface="Helvetica Neue Medium" charset="0"/>
                <a:ea typeface="Helvetica Neue Medium" charset="0"/>
                <a:cs typeface="Helvetica Neue Medium" charset="0"/>
              </a:rPr>
              <a:t>Primary fails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83121" y="3826627"/>
            <a:ext cx="601529" cy="131141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03722" y="3826139"/>
            <a:ext cx="598144" cy="1302019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184698" y="5846800"/>
            <a:ext cx="7746404" cy="6670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chemeClr val="tx1"/>
                </a:solidFill>
                <a:latin typeface="Helvetica Neue Medium" charset="0"/>
              </a:rPr>
              <a:t>Restart execution at last output event</a:t>
            </a:r>
          </a:p>
        </p:txBody>
      </p:sp>
      <p:sp>
        <p:nvSpPr>
          <p:cNvPr id="34" name="TextBox 33"/>
          <p:cNvSpPr txBox="1"/>
          <p:nvPr/>
        </p:nvSpPr>
        <p:spPr>
          <a:xfrm rot="17749395">
            <a:off x="6177008" y="4136628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sz="2400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Cross 24"/>
          <p:cNvSpPr/>
          <p:nvPr/>
        </p:nvSpPr>
        <p:spPr>
          <a:xfrm rot="2700000">
            <a:off x="7243401" y="3713940"/>
            <a:ext cx="244127" cy="244127"/>
          </a:xfrm>
          <a:prstGeom prst="plus">
            <a:avLst>
              <a:gd name="adj" fmla="val 31504"/>
            </a:avLst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>
              <a:latin typeface="Helvetica Neue Medium" charset="0"/>
            </a:endParaRP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9DB39CC0-2A7A-BC4F-88BE-F30228DE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661" y="1289972"/>
            <a:ext cx="9699349" cy="16629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Primary logs each output operation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Delays sending output until Backup acknowledges it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But does not need to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delay execution</a:t>
            </a:r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8163623B-D041-A54C-8F1B-81B2630A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6553201"/>
            <a:ext cx="2844800" cy="21272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43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276" y="1444556"/>
            <a:ext cx="11098924" cy="54224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Backup switches from backup mode to primary mode at the last output event in the log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Should it resend the last output event (packet)?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Not sending same as the network dropping it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Okay to not send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Resending same as sending a duplicate packet, which TCP does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Okay to send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Paper doesn’t specify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US" sz="2800" dirty="0"/>
              <a:t>(My take: resend TCP packets, don’t resend UDP packets)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 Backup Promotion Process #1</a:t>
            </a:r>
          </a:p>
        </p:txBody>
      </p:sp>
    </p:spTree>
    <p:extLst>
      <p:ext uri="{BB962C8B-B14F-4D97-AF65-F5344CB8AC3E}">
        <p14:creationId xmlns:p14="http://schemas.microsoft.com/office/powerpoint/2010/main" val="5925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5840" y="1828800"/>
            <a:ext cx="10363200" cy="487213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backup an exact replica of primary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Making the system behave like a single server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b="1" dirty="0"/>
              <a:t>Avoiding two primaries (Split Brain)</a:t>
            </a:r>
          </a:p>
          <a:p>
            <a:pPr marL="914400" lvl="1" indent="-514350"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Logging channel may </a:t>
            </a:r>
            <a:r>
              <a:rPr lang="en-US" sz="3200" b="1" dirty="0">
                <a:solidFill>
                  <a:srgbClr val="FF0000"/>
                </a:solidFill>
              </a:rPr>
              <a:t>break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VM-FT: Challenges</a:t>
            </a:r>
          </a:p>
        </p:txBody>
      </p:sp>
    </p:spTree>
    <p:extLst>
      <p:ext uri="{BB962C8B-B14F-4D97-AF65-F5344CB8AC3E}">
        <p14:creationId xmlns:p14="http://schemas.microsoft.com/office/powerpoint/2010/main" val="208211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0120" y="2061954"/>
            <a:ext cx="6416040" cy="39990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Mechanism:</a:t>
            </a:r>
            <a:r>
              <a:rPr lang="en-US" sz="2800" dirty="0"/>
              <a:t>  Replicate and separate servers</a:t>
            </a:r>
            <a:endParaRPr lang="en-US" sz="2800" b="1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#1:  </a:t>
            </a:r>
            <a:r>
              <a:rPr lang="en-US" sz="2800" dirty="0"/>
              <a:t>Provide a highly reliable service (despite failures)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b="1" dirty="0"/>
              <a:t>Goal #2:  </a:t>
            </a:r>
            <a:r>
              <a:rPr lang="en-US" sz="2800" dirty="0"/>
              <a:t>Servers should behave just like a single, more reliable server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9" name="Picture 8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10" name="Picture 9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11" name="Picture 10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12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822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416" y="1739154"/>
            <a:ext cx="111136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and backup each run UDP heartbeats, monitor logging traffic from their peer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Before “going live” execute </a:t>
            </a:r>
            <a:r>
              <a:rPr lang="en-US" b="1" dirty="0"/>
              <a:t>atomic test-and-set </a:t>
            </a:r>
            <a:r>
              <a:rPr lang="en-US" dirty="0"/>
              <a:t>on variable in shared storage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If the replica finds variable already set, it </a:t>
            </a:r>
            <a:r>
              <a:rPr lang="en-US" b="1" dirty="0"/>
              <a:t>aborts (and halts)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responding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1762039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7557" y="1662979"/>
            <a:ext cx="11098924" cy="4853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dirty="0"/>
              <a:t>Advertise same MAC address as primary was using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dirty="0"/>
              <a:t>Reissue any pending operations to the disk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Additional work to ensure they are idempotent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dirty="0"/>
              <a:t>Startup a new backup</a:t>
            </a:r>
          </a:p>
          <a:p>
            <a:pPr>
              <a:lnSpc>
                <a:spcPct val="100000"/>
              </a:lnSpc>
              <a:spcBef>
                <a:spcPts val="3200"/>
              </a:spcBef>
            </a:pPr>
            <a:r>
              <a:rPr lang="en-US" dirty="0"/>
              <a:t>If the primary detects the backup failed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It starts a new backup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Promotion Additional Work</a:t>
            </a:r>
          </a:p>
        </p:txBody>
      </p:sp>
    </p:spTree>
    <p:extLst>
      <p:ext uri="{BB962C8B-B14F-4D97-AF65-F5344CB8AC3E}">
        <p14:creationId xmlns:p14="http://schemas.microsoft.com/office/powerpoint/2010/main" val="1743958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2757" y="1736726"/>
            <a:ext cx="10302240" cy="502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State-machine replication: same input, deterministic processing =&gt; identical replicas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pc="-1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VM-FT: we can do this with whole machines!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Determinism tricky, but doable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Primary delays output until </a:t>
            </a:r>
            <a:r>
              <a:rPr lang="en-US" spc="-100" dirty="0" err="1"/>
              <a:t>acked</a:t>
            </a:r>
            <a:r>
              <a:rPr lang="en-US" spc="-100" dirty="0"/>
              <a:t> by backup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spc="-100" dirty="0"/>
              <a:t>Use atomic test-and-set on shared disk to avoid split brain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</p:spTree>
    <p:extLst>
      <p:ext uri="{BB962C8B-B14F-4D97-AF65-F5344CB8AC3E}">
        <p14:creationId xmlns:p14="http://schemas.microsoft.com/office/powerpoint/2010/main" val="907912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76015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4770120" y="2215575"/>
            <a:ext cx="7421880" cy="31063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spc="-100" dirty="0"/>
              <a:t>Nominate one replica </a:t>
            </a:r>
            <a:r>
              <a:rPr lang="en-US" sz="2800" b="1" i="1" spc="-100" dirty="0">
                <a:solidFill>
                  <a:srgbClr val="E46C0A"/>
                </a:solidFill>
              </a:rPr>
              <a:t>primary,</a:t>
            </a:r>
            <a:r>
              <a:rPr lang="en-US" sz="2800" spc="-100" dirty="0"/>
              <a:t> other </a:t>
            </a:r>
            <a:r>
              <a:rPr lang="en-US" sz="2800" b="1" i="1" spc="-100" dirty="0">
                <a:solidFill>
                  <a:srgbClr val="E46C0A"/>
                </a:solidFill>
              </a:rPr>
              <a:t>backup</a:t>
            </a:r>
            <a:endParaRPr lang="en-US" sz="2800" spc="-1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Clients send all ops to current </a:t>
            </a:r>
            <a:r>
              <a:rPr lang="en-US" b="1" dirty="0"/>
              <a:t>primary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Primary </a:t>
            </a:r>
            <a:r>
              <a:rPr lang="en-US" b="1" dirty="0"/>
              <a:t>orders</a:t>
            </a:r>
            <a:r>
              <a:rPr lang="en-US" dirty="0"/>
              <a:t> clients’ operations</a:t>
            </a:r>
          </a:p>
          <a:p>
            <a:pPr marL="746125" lvl="1" indent="-282575">
              <a:lnSpc>
                <a:spcPct val="100000"/>
              </a:lnSpc>
              <a:spcBef>
                <a:spcPts val="12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800" dirty="0"/>
              <a:t>Only </a:t>
            </a:r>
            <a:r>
              <a:rPr lang="en-US" sz="2800" b="1" dirty="0"/>
              <a:t>one primary at a time</a:t>
            </a:r>
          </a:p>
          <a:p>
            <a:pPr marL="346075" indent="-282575"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924324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23986" y="5742279"/>
            <a:ext cx="8403336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dirty="0">
                <a:latin typeface="Helvetica Neue Medium" charset="0"/>
              </a:rPr>
              <a:t>Need to keep clients, primary, and backup in sync: who is primary and who is backup</a:t>
            </a:r>
          </a:p>
        </p:txBody>
      </p:sp>
    </p:spTree>
    <p:extLst>
      <p:ext uri="{BB962C8B-B14F-4D97-AF65-F5344CB8AC3E}">
        <p14:creationId xmlns:p14="http://schemas.microsoft.com/office/powerpoint/2010/main" val="157609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45920"/>
            <a:ext cx="10820400" cy="5410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/>
              <a:t>Idea: A replica </a:t>
            </a:r>
            <a:r>
              <a:rPr lang="en-US" sz="2800" dirty="0"/>
              <a:t>is essentially a </a:t>
            </a:r>
            <a:r>
              <a:rPr lang="en-US" sz="2800" b="1" i="1" dirty="0">
                <a:solidFill>
                  <a:srgbClr val="E46C0A"/>
                </a:solidFill>
              </a:rPr>
              <a:t>state machine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Set of (key, value) pairs is </a:t>
            </a:r>
            <a:r>
              <a:rPr lang="en-US" b="1" dirty="0">
                <a:solidFill>
                  <a:srgbClr val="E46C0A"/>
                </a:solidFill>
              </a:rPr>
              <a:t>state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Operations </a:t>
            </a:r>
            <a:r>
              <a:rPr lang="en-US" b="1" dirty="0"/>
              <a:t>transition</a:t>
            </a:r>
            <a:r>
              <a:rPr lang="en-US" dirty="0"/>
              <a:t> between states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spc="-150" dirty="0"/>
              <a:t>Need an op to be executed on all replicas, or none at all</a:t>
            </a:r>
          </a:p>
          <a:p>
            <a:pPr lvl="1">
              <a:spcBef>
                <a:spcPts val="1200"/>
              </a:spcBef>
            </a:pPr>
            <a:r>
              <a:rPr lang="en-US" i="1" dirty="0"/>
              <a:t>i.e.,</a:t>
            </a:r>
            <a:r>
              <a:rPr lang="en-US" dirty="0"/>
              <a:t> we need </a:t>
            </a:r>
            <a:r>
              <a:rPr lang="en-US" b="1" dirty="0"/>
              <a:t>distributed</a:t>
            </a:r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all-or-nothing atomicity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If op is deterministic, replicas will end in same state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b="1" dirty="0"/>
              <a:t>Key assumption: </a:t>
            </a:r>
            <a:r>
              <a:rPr lang="en-US" sz="2800" dirty="0"/>
              <a:t>Operations are </a:t>
            </a:r>
            <a:r>
              <a:rPr lang="en-US" sz="2800" b="1" dirty="0"/>
              <a:t>deterministic</a:t>
            </a: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machine replication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337"/>
          <a:stretch/>
        </p:blipFill>
        <p:spPr>
          <a:xfrm>
            <a:off x="2604232" y="850391"/>
            <a:ext cx="7073169" cy="7249433"/>
          </a:xfrm>
          <a:prstGeom prst="rect">
            <a:avLst/>
          </a:prstGeom>
          <a:effectLst>
            <a:outerShdw blurRad="127000" dir="14280000" sx="101000" sy="101000" algn="ctr" rotWithShape="0">
              <a:prstClr val="black">
                <a:alpha val="50000"/>
              </a:prst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90951" y="305192"/>
            <a:ext cx="8763000" cy="54020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z="1700" b="0" dirty="0">
                <a:latin typeface="Helvetica Neue Medium" charset="0"/>
              </a:rPr>
              <a:t>More reading:  ACM Computing Surveys, Vol. 22, No. 4, December 1990 (</a:t>
            </a:r>
            <a:r>
              <a:rPr lang="en-US" sz="1700" b="0" dirty="0">
                <a:latin typeface="Helvetica Neue Medium" charset="0"/>
                <a:hlinkClick r:id="rId3"/>
              </a:rPr>
              <a:t>pdf</a:t>
            </a:r>
            <a:r>
              <a:rPr lang="en-US" sz="1700" b="0" dirty="0">
                <a:latin typeface="Helvetica Neue Medium" charset="0"/>
              </a:rPr>
              <a:t>)</a:t>
            </a:r>
          </a:p>
          <a:p>
            <a:endParaRPr lang="en-US" sz="1800" b="0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5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7" y="2215575"/>
            <a:ext cx="6801363" cy="4238817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lnSpc>
                <a:spcPct val="100000"/>
              </a:lnSpc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</p:spTree>
    <p:extLst>
      <p:ext uri="{BB962C8B-B14F-4D97-AF65-F5344CB8AC3E}">
        <p14:creationId xmlns:p14="http://schemas.microsoft.com/office/powerpoint/2010/main" val="4838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exec’s ops, acks client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ops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3451" y="2000131"/>
            <a:ext cx="4528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2221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Primary-Backup Replication</a:t>
            </a:r>
          </a:p>
        </p:txBody>
      </p:sp>
      <p:sp>
        <p:nvSpPr>
          <p:cNvPr id="20" name="Rectangle 19"/>
          <p:cNvSpPr>
            <a:spLocks/>
          </p:cNvSpPr>
          <p:nvPr/>
        </p:nvSpPr>
        <p:spPr bwMode="auto">
          <a:xfrm>
            <a:off x="2280866" y="2215575"/>
            <a:ext cx="968940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Client C</a:t>
            </a:r>
          </a:p>
        </p:txBody>
      </p:sp>
      <p:sp>
        <p:nvSpPr>
          <p:cNvPr id="21" name="Rectangle 20"/>
          <p:cNvSpPr>
            <a:spLocks/>
          </p:cNvSpPr>
          <p:nvPr/>
        </p:nvSpPr>
        <p:spPr bwMode="auto">
          <a:xfrm>
            <a:off x="1923987" y="3568999"/>
            <a:ext cx="1682701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spc="-150" dirty="0">
                <a:latin typeface="Helvetica Neue Medium" charset="0"/>
                <a:ea typeface="Gill Sans" pitchFamily="-84" charset="0"/>
                <a:cs typeface="Helvetica Neue Medium" charset="0"/>
              </a:rPr>
              <a:t>Primary P</a:t>
            </a:r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2155732" y="5113201"/>
            <a:ext cx="1219209" cy="307777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Helvetica Neue Medium" charset="0"/>
                <a:ea typeface="Gill Sans" pitchFamily="-84" charset="0"/>
                <a:cs typeface="Helvetica Neue Medium" charset="0"/>
              </a:rPr>
              <a:t>Backup B</a:t>
            </a:r>
          </a:p>
        </p:txBody>
      </p:sp>
      <p:pic>
        <p:nvPicPr>
          <p:cNvPr id="23" name="Picture 22" descr="Mac-Book-Black-On-48x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2061954"/>
            <a:ext cx="609600" cy="609600"/>
          </a:xfrm>
          <a:prstGeom prst="rect">
            <a:avLst/>
          </a:prstGeom>
        </p:spPr>
      </p:pic>
      <p:pic>
        <p:nvPicPr>
          <p:cNvPr id="24" name="Picture 23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88" y="3512121"/>
            <a:ext cx="609600" cy="609600"/>
          </a:xfrm>
          <a:prstGeom prst="rect">
            <a:avLst/>
          </a:prstGeom>
        </p:spPr>
      </p:pic>
      <p:pic>
        <p:nvPicPr>
          <p:cNvPr id="25" name="Picture 24" descr="server-48x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24" y="4962289"/>
            <a:ext cx="609600" cy="609600"/>
          </a:xfrm>
          <a:prstGeom prst="rect">
            <a:avLst/>
          </a:prstGeom>
        </p:spPr>
      </p:pic>
      <p:cxnSp>
        <p:nvCxnSpPr>
          <p:cNvPr id="31" name="Curved Connector 8"/>
          <p:cNvCxnSpPr/>
          <p:nvPr/>
        </p:nvCxnSpPr>
        <p:spPr>
          <a:xfrm>
            <a:off x="3801371" y="2686146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Rectangle 3"/>
          <p:cNvSpPr>
            <a:spLocks noGrp="1" noChangeArrowheads="1"/>
          </p:cNvSpPr>
          <p:nvPr>
            <p:ph idx="1"/>
          </p:nvPr>
        </p:nvSpPr>
        <p:spPr>
          <a:xfrm>
            <a:off x="5085836" y="2834857"/>
            <a:ext cx="6801364" cy="3619535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gets operations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Primary orders ops into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Replicates log of ops to backup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Backup exec’s op or writes to log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Primary gets ack from replica, execs ops, acks to client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cxnSp>
        <p:nvCxnSpPr>
          <p:cNvPr id="14" name="Curved Connector 8"/>
          <p:cNvCxnSpPr/>
          <p:nvPr/>
        </p:nvCxnSpPr>
        <p:spPr>
          <a:xfrm>
            <a:off x="3812358" y="4136313"/>
            <a:ext cx="0" cy="811385"/>
          </a:xfrm>
          <a:prstGeom prst="straightConnector1">
            <a:avLst/>
          </a:prstGeom>
          <a:ln>
            <a:prstDash val="solid"/>
            <a:tailEnd type="arrow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98461" y="283485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41" y="4312816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Helvetica Neue Medium" charset="0"/>
                <a:ea typeface="Helvetica Neue Medium" charset="0"/>
                <a:cs typeface="Helvetica Neue Medium" charset="0"/>
              </a:rPr>
              <a:t>put(x,1)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7714" y="291293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0833" y="431281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>
                <a:latin typeface="Helvetica Neue Medium" charset="0"/>
                <a:ea typeface="Helvetica Neue Medium" charset="0"/>
                <a:cs typeface="Helvetica Neue Medium" charset="0"/>
              </a:rPr>
              <a:t>ack</a:t>
            </a:r>
            <a:endParaRPr lang="en-US" b="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9" name="Curved Connector 8"/>
          <p:cNvCxnSpPr/>
          <p:nvPr/>
        </p:nvCxnSpPr>
        <p:spPr>
          <a:xfrm>
            <a:off x="4017889" y="2671555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urved Connector 8"/>
          <p:cNvCxnSpPr/>
          <p:nvPr/>
        </p:nvCxnSpPr>
        <p:spPr>
          <a:xfrm>
            <a:off x="4051400" y="4121722"/>
            <a:ext cx="0" cy="811385"/>
          </a:xfrm>
          <a:prstGeom prst="straightConnector1">
            <a:avLst/>
          </a:prstGeom>
          <a:ln>
            <a:prstDash val="solid"/>
            <a:headEnd type="arrow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80244" y="2000131"/>
            <a:ext cx="453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C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 Synchronous Replication</a:t>
            </a:r>
          </a:p>
        </p:txBody>
      </p:sp>
    </p:spTree>
    <p:extLst>
      <p:ext uri="{BB962C8B-B14F-4D97-AF65-F5344CB8AC3E}">
        <p14:creationId xmlns:p14="http://schemas.microsoft.com/office/powerpoint/2010/main" val="33758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rgbClr val="00B050"/>
          </a:solidFill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none" w="med" len="med"/>
          <a:tailEnd type="arrow" w="med" len="med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36645</TotalTime>
  <Words>1835</Words>
  <Application>Microsoft Macintosh PowerPoint</Application>
  <PresentationFormat>Widescreen</PresentationFormat>
  <Paragraphs>397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Regular</vt:lpstr>
      <vt:lpstr>Calibri</vt:lpstr>
      <vt:lpstr>Courier New</vt:lpstr>
      <vt:lpstr>Helvetica Neue Medium</vt:lpstr>
      <vt:lpstr>Times New Roman</vt:lpstr>
      <vt:lpstr>1_Office Theme</vt:lpstr>
      <vt:lpstr>Replicated State Machines via Primary-Backup Replication</vt:lpstr>
      <vt:lpstr>From eventual to strong consistency</vt:lpstr>
      <vt:lpstr>Primary-Backup Replication</vt:lpstr>
      <vt:lpstr>Primary-Backup Replication</vt:lpstr>
      <vt:lpstr>State machine replication</vt:lpstr>
      <vt:lpstr>PowerPoint Presentation</vt:lpstr>
      <vt:lpstr>Primary-Backup Replication</vt:lpstr>
      <vt:lpstr>Primary-Backup Replication</vt:lpstr>
      <vt:lpstr>Primary-Backup Replication</vt:lpstr>
      <vt:lpstr>Why does this work?   Synchronous Replication</vt:lpstr>
      <vt:lpstr>Why does this work?   Synchronous Replication</vt:lpstr>
      <vt:lpstr>Need determinism?  Make it so!</vt:lpstr>
      <vt:lpstr>Example:  Make random() deterministic</vt:lpstr>
      <vt:lpstr>Example:  Make random() deterministic</vt:lpstr>
      <vt:lpstr>PowerPoint Presentation</vt:lpstr>
      <vt:lpstr>VMware vSphere Fault Tolerance (VM-FT)</vt:lpstr>
      <vt:lpstr>vSphere Overview</vt:lpstr>
      <vt:lpstr>Virtual Machine I/O</vt:lpstr>
      <vt:lpstr>Overview</vt:lpstr>
      <vt:lpstr>VM-FT: Challenges</vt:lpstr>
      <vt:lpstr>Log-based VM replication</vt:lpstr>
      <vt:lpstr>Log-based VM replication</vt:lpstr>
      <vt:lpstr>VM-FT Challenges</vt:lpstr>
      <vt:lpstr>Primary to backup failover</vt:lpstr>
      <vt:lpstr>The problem of inconsistency</vt:lpstr>
      <vt:lpstr>VM-FT protocol</vt:lpstr>
      <vt:lpstr>VM-FT protocol</vt:lpstr>
      <vt:lpstr>VM-FT Backup Promotion Process #1</vt:lpstr>
      <vt:lpstr>VM-FT: Challenges</vt:lpstr>
      <vt:lpstr>Detecting and responding to failures</vt:lpstr>
      <vt:lpstr>Backup Promotion Additional Work</vt:lpstr>
      <vt:lpstr>Primary-Backup Replication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Michael J. Freedman</cp:lastModifiedBy>
  <cp:revision>1822</cp:revision>
  <cp:lastPrinted>2022-02-27T18:50:46Z</cp:lastPrinted>
  <dcterms:created xsi:type="dcterms:W3CDTF">2013-10-08T01:49:25Z</dcterms:created>
  <dcterms:modified xsi:type="dcterms:W3CDTF">2022-03-02T20:15:21Z</dcterms:modified>
</cp:coreProperties>
</file>